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3" r:id="rId5"/>
    <p:sldId id="294" r:id="rId6"/>
    <p:sldId id="295" r:id="rId7"/>
    <p:sldId id="296" r:id="rId8"/>
    <p:sldId id="297" r:id="rId9"/>
    <p:sldId id="298" r:id="rId10"/>
    <p:sldId id="284" r:id="rId11"/>
    <p:sldId id="288" r:id="rId12"/>
    <p:sldId id="291" r:id="rId13"/>
    <p:sldId id="292" r:id="rId14"/>
    <p:sldId id="287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6" autoAdjust="0"/>
    <p:restoredTop sz="94660"/>
  </p:normalViewPr>
  <p:slideViewPr>
    <p:cSldViewPr>
      <p:cViewPr>
        <p:scale>
          <a:sx n="100" d="100"/>
          <a:sy n="100" d="100"/>
        </p:scale>
        <p:origin x="-30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7715304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SP8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찾기</a:t>
            </a:r>
            <a:r>
              <a:rPr lang="en-US" altLang="ko-KR" smtClean="0"/>
              <a:t>/</a:t>
            </a:r>
            <a:r>
              <a:rPr lang="ko-KR" altLang="en-US" smtClean="0"/>
              <a:t>참조함수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89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 </a:t>
            </a:r>
            <a:r>
              <a:rPr lang="ko-KR" altLang="en-US" sz="2800" dirty="0" smtClean="0"/>
              <a:t>셀 범위 </a:t>
            </a:r>
            <a:r>
              <a:rPr lang="en-US" altLang="ko-KR" sz="2800" dirty="0" smtClean="0"/>
              <a:t>[</a:t>
            </a:r>
            <a:r>
              <a:rPr lang="en-US" sz="2800" dirty="0" smtClean="0"/>
              <a:t>A1:C4]</a:t>
            </a:r>
            <a:r>
              <a:rPr lang="ko-KR" altLang="en-US" sz="2800" dirty="0" smtClean="0"/>
              <a:t>에 대한 각 보기의 수식을 실행하였을 때 다음 중 결과 값이 다른 것은</a:t>
            </a:r>
            <a:r>
              <a:rPr lang="en-US" altLang="ko-KR" sz="2800" dirty="0" smtClean="0"/>
              <a:t>?</a:t>
            </a:r>
            <a:r>
              <a:rPr lang="ko-KR" altLang="en-US" sz="2800" dirty="0" smtClean="0"/>
              <a:t> </a:t>
            </a:r>
          </a:p>
          <a:p>
            <a:pPr lvl="1"/>
            <a:r>
              <a:rPr lang="ko-KR" altLang="en-US" sz="2400" dirty="0" smtClean="0"/>
              <a:t>① </a:t>
            </a:r>
            <a:r>
              <a:rPr lang="en-US" altLang="ko-KR" sz="2400" dirty="0" smtClean="0"/>
              <a:t>=</a:t>
            </a:r>
            <a:r>
              <a:rPr lang="en-US" sz="2400" dirty="0" smtClean="0"/>
              <a:t>INDEX(A1:C4,MATCH(“</a:t>
            </a:r>
            <a:r>
              <a:rPr lang="ko-KR" altLang="en-US" sz="2400" dirty="0" smtClean="0"/>
              <a:t>배”</a:t>
            </a:r>
            <a:r>
              <a:rPr lang="en-US" altLang="ko-KR" sz="2400" dirty="0" smtClean="0"/>
              <a:t>,</a:t>
            </a:r>
            <a:r>
              <a:rPr lang="en-US" sz="2400" dirty="0" smtClean="0"/>
              <a:t>A1:A4,0),1) </a:t>
            </a:r>
          </a:p>
          <a:p>
            <a:pPr lvl="1"/>
            <a:r>
              <a:rPr lang="en-US" sz="2400" dirty="0" smtClean="0"/>
              <a:t>② =INDEX(A1:C4,4,2) </a:t>
            </a:r>
          </a:p>
          <a:p>
            <a:pPr lvl="1"/>
            <a:r>
              <a:rPr lang="en-US" sz="2400" dirty="0" smtClean="0"/>
              <a:t>③ =INDEX(A1:C4,MATCH(2300,C1:C4,0),2) </a:t>
            </a:r>
          </a:p>
          <a:p>
            <a:pPr lvl="1"/>
            <a:r>
              <a:rPr lang="en-US" sz="2400" dirty="0" smtClean="0"/>
              <a:t>④ =INDEX(B3:C4,2,1) </a:t>
            </a:r>
          </a:p>
          <a:p>
            <a:pPr lvl="1"/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1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5122" name="Picture 2" descr="C:\DOCUME~1\hye\LOCALS~1\Temp\UNI00000fcc2a1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79" y="4572008"/>
            <a:ext cx="4429157" cy="1286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 다음 중 </a:t>
            </a:r>
            <a:r>
              <a:rPr lang="en-US" altLang="ko-KR" dirty="0" smtClean="0"/>
              <a:t>[B6] </a:t>
            </a:r>
            <a:r>
              <a:rPr lang="ko-KR" altLang="en-US" dirty="0" smtClean="0"/>
              <a:t>셀에 다음과 같이 입력된 수식의 결과 값은 어느 것인가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=VLOOKUP(180000,A2:B5, 2, 1)</a:t>
            </a:r>
          </a:p>
          <a:p>
            <a:pPr lvl="1"/>
            <a:r>
              <a:rPr lang="en-US" altLang="ko-KR" dirty="0" smtClean="0"/>
              <a:t>① 400              ② 1000 </a:t>
            </a:r>
          </a:p>
          <a:p>
            <a:pPr lvl="1"/>
            <a:r>
              <a:rPr lang="en-US" altLang="ko-KR" dirty="0" smtClean="0"/>
              <a:t>③ 1200            ④ 20000 </a:t>
            </a:r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2004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4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pic>
        <p:nvPicPr>
          <p:cNvPr id="4098" name="Picture 2" descr="C:\DOCUME~1\hye\LOCALS~1\Temp\UNI00000fcc2a6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4572008"/>
            <a:ext cx="3357586" cy="1660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056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다음 중 인수를 사용하지 않는 함수는</a:t>
            </a:r>
            <a:r>
              <a:rPr lang="en-US" altLang="ko-KR" dirty="0" smtClean="0"/>
              <a:t>?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① SUM                 ② NOW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③ HLOOKUP         ④ MAX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pPr>
              <a:lnSpc>
                <a:spcPct val="20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3 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2011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/>
          <a:lstStyle/>
          <a:p>
            <a:r>
              <a:rPr lang="ko-KR" altLang="en-US" dirty="0" smtClean="0"/>
              <a:t>다음 시트에서 </a:t>
            </a:r>
            <a:r>
              <a:rPr lang="en-US" altLang="ko-KR" dirty="0" smtClean="0"/>
              <a:t>[H1]</a:t>
            </a:r>
            <a:r>
              <a:rPr lang="ko-KR" altLang="en-US" dirty="0" smtClean="0"/>
              <a:t>셀에 표시되는 결과로 옳은 것은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① 26               ② 27 </a:t>
            </a:r>
          </a:p>
          <a:p>
            <a:r>
              <a:rPr lang="en-US" altLang="ko-KR" dirty="0" smtClean="0"/>
              <a:t>③ 7                 ④ 8 </a:t>
            </a:r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smtClean="0"/>
              <a:t>4 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2011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1026" name="Picture 2" descr="C:\DOCUME~1\hye\LOCALS~1\Temp\UNI00000fcc2a8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214818"/>
            <a:ext cx="5321749" cy="150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 </a:t>
            </a:r>
            <a:r>
              <a:rPr lang="ko-KR" altLang="en-US" dirty="0" smtClean="0"/>
              <a:t>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 </a:t>
            </a:r>
            <a:r>
              <a:rPr lang="ko-KR" altLang="en-US" dirty="0" smtClean="0"/>
              <a:t>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 </a:t>
            </a:r>
            <a:r>
              <a:rPr lang="ko-KR" altLang="en-US" dirty="0" smtClean="0"/>
              <a:t>②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4</a:t>
            </a:r>
            <a:r>
              <a:rPr lang="ko-KR" altLang="en-US" dirty="0" smtClean="0"/>
              <a:t>번 </a:t>
            </a:r>
            <a:r>
              <a:rPr lang="en-US" altLang="ko-KR" smtClean="0"/>
              <a:t>: </a:t>
            </a:r>
            <a:r>
              <a:rPr lang="en-US" altLang="ko-KR" smtClean="0"/>
              <a:t>  </a:t>
            </a:r>
            <a:r>
              <a:rPr lang="ko-KR" altLang="en-US" smtClean="0"/>
              <a:t>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Vlookup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Hlookup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Choose()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Index()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Match()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6. Offset()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7. Transpose()</a:t>
            </a:r>
            <a:r>
              <a:rPr lang="ko-KR" altLang="en-US" dirty="0" smtClean="0"/>
              <a:t>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>VLookup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en-US" altLang="ko-KR" smtClean="0"/>
              <a:t>. HLookup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Choose()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Index()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Match()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6. Offset()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7. Transpose()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207170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VLookup()</a:t>
            </a:r>
          </a:p>
          <a:p>
            <a:pPr lvl="1"/>
            <a:r>
              <a:rPr lang="en-US" altLang="ko-KR" smtClean="0"/>
              <a:t>=VLookup(</a:t>
            </a:r>
            <a:r>
              <a:rPr lang="ko-KR" altLang="en-US" smtClean="0"/>
              <a:t>찾을값</a:t>
            </a:r>
            <a:r>
              <a:rPr lang="en-US" altLang="ko-KR" smtClean="0"/>
              <a:t>,</a:t>
            </a:r>
            <a:r>
              <a:rPr lang="ko-KR" altLang="en-US" smtClean="0"/>
              <a:t>찾을영역</a:t>
            </a:r>
            <a:r>
              <a:rPr lang="en-US" altLang="ko-KR" smtClean="0"/>
              <a:t>,</a:t>
            </a:r>
            <a:r>
              <a:rPr lang="ko-KR" altLang="en-US" smtClean="0"/>
              <a:t>열번호</a:t>
            </a:r>
            <a:r>
              <a:rPr lang="en-US" altLang="ko-KR" smtClean="0"/>
              <a:t>,</a:t>
            </a:r>
            <a:r>
              <a:rPr lang="ko-KR" altLang="en-US" smtClean="0"/>
              <a:t>옵션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찾을영역의 가장 왼쪽에서 값을 찾아 그행의 열번호의 위치에 있는 값을 결과로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옵션</a:t>
            </a:r>
            <a:r>
              <a:rPr lang="en-US" altLang="ko-KR" smtClean="0"/>
              <a:t>: true(</a:t>
            </a:r>
            <a:r>
              <a:rPr lang="ko-KR" altLang="en-US" smtClean="0"/>
              <a:t>비슷한 값</a:t>
            </a:r>
            <a:r>
              <a:rPr lang="en-US" altLang="ko-KR" smtClean="0"/>
              <a:t>), false(</a:t>
            </a:r>
            <a:r>
              <a:rPr lang="ko-KR" altLang="en-US" smtClean="0"/>
              <a:t>정확한 값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</a:t>
            </a:r>
            <a:r>
              <a:rPr lang="ko-KR" altLang="en-US" smtClean="0"/>
              <a:t> </a:t>
            </a:r>
            <a:r>
              <a:rPr lang="en-US" altLang="ko-KR" smtClean="0"/>
              <a:t>VLookup()</a:t>
            </a:r>
            <a:r>
              <a:rPr lang="ko-KR" altLang="en-US" smtClean="0"/>
              <a:t> 함수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643314"/>
            <a:ext cx="4470410" cy="24207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HLookup()</a:t>
            </a:r>
          </a:p>
          <a:p>
            <a:pPr lvl="1"/>
            <a:r>
              <a:rPr lang="en-US" altLang="ko-KR" smtClean="0"/>
              <a:t>=HLookup(</a:t>
            </a:r>
            <a:r>
              <a:rPr lang="ko-KR" altLang="en-US" smtClean="0"/>
              <a:t>찾을값</a:t>
            </a:r>
            <a:r>
              <a:rPr lang="en-US" altLang="ko-KR" smtClean="0"/>
              <a:t>,</a:t>
            </a:r>
            <a:r>
              <a:rPr lang="ko-KR" altLang="en-US" smtClean="0"/>
              <a:t>찾을영역</a:t>
            </a:r>
            <a:r>
              <a:rPr lang="en-US" altLang="ko-KR" smtClean="0"/>
              <a:t>,</a:t>
            </a:r>
            <a:r>
              <a:rPr lang="ko-KR" altLang="en-US" smtClean="0"/>
              <a:t>행번호</a:t>
            </a:r>
            <a:r>
              <a:rPr lang="en-US" altLang="ko-KR" smtClean="0"/>
              <a:t>,</a:t>
            </a:r>
            <a:r>
              <a:rPr lang="ko-KR" altLang="en-US" smtClean="0"/>
              <a:t>옵션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찾을영역의 가장 위쪽에서 값을 찾아 그열의 행번호의 위치에 있는 값을 결과로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옵션</a:t>
            </a:r>
            <a:r>
              <a:rPr lang="en-US" altLang="ko-KR" smtClean="0"/>
              <a:t>: true(</a:t>
            </a:r>
            <a:r>
              <a:rPr lang="ko-KR" altLang="en-US" smtClean="0"/>
              <a:t>비슷한 값</a:t>
            </a:r>
            <a:r>
              <a:rPr lang="en-US" altLang="ko-KR" smtClean="0"/>
              <a:t>), false(</a:t>
            </a:r>
            <a:r>
              <a:rPr lang="ko-KR" altLang="en-US" smtClean="0"/>
              <a:t>정확한 값</a:t>
            </a:r>
            <a:r>
              <a:rPr lang="en-US" altLang="ko-KR" smtClean="0"/>
              <a:t>)</a:t>
            </a:r>
            <a:endParaRPr lang="ko-KR" altLang="en-US" smtClean="0"/>
          </a:p>
          <a:p>
            <a:pPr lvl="1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HLookup() </a:t>
            </a:r>
            <a:r>
              <a:rPr lang="ko-KR" altLang="en-US" smtClean="0"/>
              <a:t>함수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4071942"/>
            <a:ext cx="3898903" cy="21525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00501"/>
          </a:xfrm>
        </p:spPr>
        <p:txBody>
          <a:bodyPr/>
          <a:lstStyle/>
          <a:p>
            <a:r>
              <a:rPr lang="en-US" altLang="ko-KR" smtClean="0"/>
              <a:t>Choose()</a:t>
            </a:r>
          </a:p>
          <a:p>
            <a:pPr lvl="1"/>
            <a:r>
              <a:rPr lang="en-US" altLang="ko-KR" smtClean="0"/>
              <a:t>= Choose(</a:t>
            </a:r>
            <a:r>
              <a:rPr lang="ko-KR" altLang="en-US" smtClean="0"/>
              <a:t>인덱스</a:t>
            </a:r>
            <a:r>
              <a:rPr lang="en-US" altLang="ko-KR" smtClean="0"/>
              <a:t>, </a:t>
            </a:r>
            <a:r>
              <a:rPr lang="ko-KR" altLang="en-US" smtClean="0"/>
              <a:t>값</a:t>
            </a:r>
            <a:r>
              <a:rPr lang="en-US" altLang="ko-KR" smtClean="0"/>
              <a:t>1, </a:t>
            </a:r>
            <a:r>
              <a:rPr lang="ko-KR" altLang="en-US" smtClean="0"/>
              <a:t>값</a:t>
            </a:r>
            <a:r>
              <a:rPr lang="en-US" altLang="ko-KR" smtClean="0"/>
              <a:t>2, </a:t>
            </a:r>
            <a:r>
              <a:rPr lang="ko-KR" altLang="en-US" smtClean="0"/>
              <a:t>값</a:t>
            </a:r>
            <a:r>
              <a:rPr lang="en-US" altLang="ko-KR" smtClean="0"/>
              <a:t>3, …)</a:t>
            </a:r>
          </a:p>
          <a:p>
            <a:pPr lvl="1"/>
            <a:r>
              <a:rPr lang="ko-KR" altLang="en-US" smtClean="0"/>
              <a:t> 인덱스 위치에 있는 값을 결과로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= Choose(2, "1</a:t>
            </a:r>
            <a:r>
              <a:rPr lang="ko-KR" altLang="en-US" smtClean="0"/>
              <a:t>월</a:t>
            </a:r>
            <a:r>
              <a:rPr lang="en-US" altLang="ko-KR" smtClean="0"/>
              <a:t>","</a:t>
            </a:r>
            <a:r>
              <a:rPr lang="en-US" altLang="ko-KR" smtClean="0">
                <a:solidFill>
                  <a:srgbClr val="7030A0"/>
                </a:solidFill>
              </a:rPr>
              <a:t>2</a:t>
            </a:r>
            <a:r>
              <a:rPr lang="ko-KR" altLang="en-US" smtClean="0">
                <a:solidFill>
                  <a:srgbClr val="7030A0"/>
                </a:solidFill>
              </a:rPr>
              <a:t>월</a:t>
            </a:r>
            <a:r>
              <a:rPr lang="en-US" altLang="ko-KR" smtClean="0"/>
              <a:t>","3</a:t>
            </a:r>
            <a:r>
              <a:rPr lang="ko-KR" altLang="en-US" smtClean="0"/>
              <a:t>월</a:t>
            </a:r>
            <a:r>
              <a:rPr lang="en-US" altLang="ko-KR" smtClean="0"/>
              <a:t>" )=&gt;2</a:t>
            </a:r>
            <a:r>
              <a:rPr lang="ko-KR" altLang="en-US" smtClean="0"/>
              <a:t>월</a:t>
            </a:r>
            <a:endParaRPr lang="en-US" altLang="ko-KR" smtClean="0"/>
          </a:p>
          <a:p>
            <a:pPr lvl="1"/>
            <a:r>
              <a:rPr lang="en-US" altLang="ko-KR" smtClean="0"/>
              <a:t>= Choose(3,</a:t>
            </a:r>
            <a:r>
              <a:rPr lang="ko-KR" altLang="en-US" smtClean="0"/>
              <a:t> </a:t>
            </a:r>
            <a:r>
              <a:rPr lang="en-US" altLang="ko-KR" smtClean="0"/>
              <a:t>"</a:t>
            </a:r>
            <a:r>
              <a:rPr lang="ko-KR" altLang="en-US" smtClean="0"/>
              <a:t>강아지</a:t>
            </a:r>
            <a:r>
              <a:rPr lang="en-US" altLang="ko-KR" smtClean="0"/>
              <a:t>","</a:t>
            </a:r>
            <a:r>
              <a:rPr lang="ko-KR" altLang="en-US" smtClean="0"/>
              <a:t>송아지</a:t>
            </a:r>
            <a:r>
              <a:rPr lang="en-US" altLang="ko-KR" smtClean="0"/>
              <a:t>","</a:t>
            </a:r>
            <a:r>
              <a:rPr lang="ko-KR" altLang="en-US" smtClean="0">
                <a:solidFill>
                  <a:srgbClr val="7030A0"/>
                </a:solidFill>
              </a:rPr>
              <a:t>망아지</a:t>
            </a:r>
            <a:r>
              <a:rPr lang="en-US" altLang="ko-KR" smtClean="0"/>
              <a:t>") =&gt;</a:t>
            </a:r>
            <a:r>
              <a:rPr lang="ko-KR" altLang="en-US" smtClean="0"/>
              <a:t>망아지</a:t>
            </a:r>
            <a:endParaRPr lang="en-US" altLang="ko-KR" smtClean="0"/>
          </a:p>
          <a:p>
            <a:pPr lvl="1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Choose()</a:t>
            </a:r>
            <a:r>
              <a:rPr lang="ko-KR" altLang="en-US" smtClean="0"/>
              <a:t> 함수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4"/>
          </a:xfrm>
        </p:spPr>
        <p:txBody>
          <a:bodyPr/>
          <a:lstStyle/>
          <a:p>
            <a:r>
              <a:rPr lang="en-US" altLang="ko-KR" smtClean="0"/>
              <a:t>Index()</a:t>
            </a:r>
          </a:p>
          <a:p>
            <a:pPr lvl="1"/>
            <a:r>
              <a:rPr lang="en-US" altLang="ko-KR" smtClean="0"/>
              <a:t>=Index(</a:t>
            </a:r>
            <a:r>
              <a:rPr lang="ko-KR" altLang="en-US" smtClean="0"/>
              <a:t>범위</a:t>
            </a:r>
            <a:r>
              <a:rPr lang="en-US" altLang="ko-KR" smtClean="0"/>
              <a:t>,</a:t>
            </a:r>
            <a:r>
              <a:rPr lang="ko-KR" altLang="en-US" smtClean="0"/>
              <a:t>행번호</a:t>
            </a:r>
            <a:r>
              <a:rPr lang="en-US" altLang="ko-KR" smtClean="0"/>
              <a:t>,</a:t>
            </a:r>
            <a:r>
              <a:rPr lang="ko-KR" altLang="en-US" smtClean="0"/>
              <a:t>열번호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아래 표에서 </a:t>
            </a:r>
            <a:r>
              <a:rPr lang="en-US" altLang="ko-KR" smtClean="0"/>
              <a:t>2</a:t>
            </a:r>
            <a:r>
              <a:rPr lang="ko-KR" altLang="en-US" smtClean="0"/>
              <a:t>행</a:t>
            </a:r>
            <a:r>
              <a:rPr lang="en-US" altLang="ko-KR" smtClean="0"/>
              <a:t>3</a:t>
            </a:r>
            <a:r>
              <a:rPr lang="ko-KR" altLang="en-US" smtClean="0"/>
              <a:t>열의 값을 결과로 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 Index() </a:t>
            </a:r>
            <a:r>
              <a:rPr lang="ko-KR" altLang="en-US" smtClean="0"/>
              <a:t>함수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357562"/>
            <a:ext cx="3517900" cy="26955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643470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Match()</a:t>
            </a:r>
          </a:p>
          <a:p>
            <a:pPr lvl="1"/>
            <a:r>
              <a:rPr lang="en-US" altLang="ko-KR" smtClean="0"/>
              <a:t>=Match(</a:t>
            </a:r>
            <a:r>
              <a:rPr lang="ko-KR" altLang="en-US" smtClean="0"/>
              <a:t>찾을값</a:t>
            </a:r>
            <a:r>
              <a:rPr lang="en-US" altLang="ko-KR" smtClean="0"/>
              <a:t>,</a:t>
            </a:r>
            <a:r>
              <a:rPr lang="ko-KR" altLang="en-US" smtClean="0"/>
              <a:t>찾을영역</a:t>
            </a:r>
            <a:r>
              <a:rPr lang="en-US" altLang="ko-KR" smtClean="0"/>
              <a:t>,</a:t>
            </a:r>
            <a:r>
              <a:rPr lang="ko-KR" altLang="en-US" smtClean="0"/>
              <a:t>유형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찾을 영역에서 찾을값을 정확히</a:t>
            </a:r>
            <a:r>
              <a:rPr lang="en-US" altLang="ko-KR" smtClean="0"/>
              <a:t>, </a:t>
            </a:r>
            <a:r>
              <a:rPr lang="ko-KR" altLang="en-US" smtClean="0"/>
              <a:t>아니면 부정확히 찾아준다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유형</a:t>
            </a:r>
            <a:r>
              <a:rPr lang="en-US" altLang="ko-KR" smtClean="0"/>
              <a:t>: </a:t>
            </a:r>
          </a:p>
          <a:p>
            <a:pPr lvl="2"/>
            <a:r>
              <a:rPr lang="en-US" altLang="ko-KR" smtClean="0"/>
              <a:t>1 :</a:t>
            </a:r>
            <a:r>
              <a:rPr lang="ko-KR" altLang="en-US" smtClean="0"/>
              <a:t>검사값보다 작거나 같은 값중에서 최대값</a:t>
            </a:r>
            <a:r>
              <a:rPr lang="en-US" altLang="ko-KR" smtClean="0"/>
              <a:t>(</a:t>
            </a: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오름차순 정렬시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 smtClean="0"/>
              <a:t>0: </a:t>
            </a:r>
            <a:r>
              <a:rPr lang="ko-KR" altLang="en-US" smtClean="0"/>
              <a:t>검사값과 같은 첫번째 값</a:t>
            </a:r>
            <a:endParaRPr lang="en-US" altLang="ko-KR" smtClean="0"/>
          </a:p>
          <a:p>
            <a:pPr lvl="2"/>
            <a:r>
              <a:rPr lang="en-US" altLang="ko-KR" smtClean="0"/>
              <a:t>-1:</a:t>
            </a:r>
            <a:r>
              <a:rPr lang="ko-KR" altLang="en-US" smtClean="0"/>
              <a:t>검사값보다 크거나 같은 값중에서 최소값 찾음</a:t>
            </a:r>
            <a:r>
              <a:rPr lang="en-US" altLang="ko-KR" smtClean="0"/>
              <a:t>(</a:t>
            </a: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내림차순 정렬시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5. Match()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42910" y="5786454"/>
            <a:ext cx="7000924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=match("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바나나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", {"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사과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","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배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","</a:t>
            </a:r>
            <a:r>
              <a:rPr lang="ko-KR" altLang="en-US" smtClean="0">
                <a:latin typeface="HY동녘M" pitchFamily="18" charset="-127"/>
                <a:ea typeface="HY동녘M" pitchFamily="18" charset="-127"/>
              </a:rPr>
              <a:t>바나나</a:t>
            </a:r>
            <a:r>
              <a:rPr lang="en-US" altLang="ko-KR" smtClean="0">
                <a:latin typeface="HY동녘M" pitchFamily="18" charset="-127"/>
                <a:ea typeface="HY동녘M" pitchFamily="18" charset="-127"/>
              </a:rPr>
              <a:t>"},0)    =&gt;  </a:t>
            </a:r>
            <a:r>
              <a:rPr lang="en-US" altLang="ko-KR" b="1" smtClean="0">
                <a:solidFill>
                  <a:srgbClr val="7030A0"/>
                </a:solidFill>
                <a:latin typeface="HY동녘M" pitchFamily="18" charset="-127"/>
                <a:ea typeface="HY동녘M" pitchFamily="18" charset="-127"/>
              </a:rPr>
              <a:t>3</a:t>
            </a:r>
            <a:endParaRPr lang="ko-KR" altLang="en-US" b="1">
              <a:solidFill>
                <a:srgbClr val="7030A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/>
          <a:lstStyle/>
          <a:p>
            <a:r>
              <a:rPr lang="en-US" altLang="ko-KR" dirty="0" smtClean="0"/>
              <a:t>Offset()</a:t>
            </a:r>
          </a:p>
          <a:p>
            <a:pPr lvl="1"/>
            <a:r>
              <a:rPr lang="en-US" altLang="ko-KR" dirty="0" smtClean="0"/>
              <a:t>=Offset(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,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기준으로부터 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열수만큼 떨어진 곳에 있는 높이와 너비의 특정 영역을 참조한다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 Offset()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857628"/>
            <a:ext cx="4406900" cy="2482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232886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Transpose()</a:t>
            </a:r>
          </a:p>
          <a:p>
            <a:pPr lvl="1"/>
            <a:r>
              <a:rPr lang="en-US" altLang="ko-KR" dirty="0" smtClean="0"/>
              <a:t>=Transpose(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배열의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방향을 서로 바꾸어준다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아래예제에서 원본은 </a:t>
            </a:r>
            <a:r>
              <a:rPr lang="en-US" altLang="ko-KR" dirty="0" smtClean="0"/>
              <a:t>A1:B3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 Transpose</a:t>
            </a:r>
            <a:r>
              <a:rPr lang="ko-KR" altLang="en-US" dirty="0" smtClean="0"/>
              <a:t>함수를 사용하기 위해서는</a:t>
            </a:r>
            <a:r>
              <a:rPr lang="en-US" altLang="ko-KR" dirty="0" smtClean="0"/>
              <a:t>,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 Transpose()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3857628"/>
            <a:ext cx="3773494" cy="20888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428596" y="3643314"/>
            <a:ext cx="4143404" cy="232886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A5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에서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C6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까지 먼저 영역을 잡고 입력한다음 반드시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tabLst/>
              <a:defRPr/>
            </a:pPr>
            <a:r>
              <a:rPr lang="en-US" altLang="ko-KR" sz="2800" dirty="0" err="1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Ctrl+Shift+enter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을 눌러야 한다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itchFamily="18" charset="-127"/>
              <a:ea typeface="HY울릉도M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481</Words>
  <Application>Microsoft Office PowerPoint</Application>
  <PresentationFormat>화면 슬라이드 쇼(4:3)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고구려 벽화</vt:lpstr>
      <vt:lpstr>SP8장. 찾기/참조함수</vt:lpstr>
      <vt:lpstr>INDEX</vt:lpstr>
      <vt:lpstr>1. VLookup() 함수</vt:lpstr>
      <vt:lpstr>2. HLookup() 함수</vt:lpstr>
      <vt:lpstr>3. Choose() 함수</vt:lpstr>
      <vt:lpstr>4. Index() 함수</vt:lpstr>
      <vt:lpstr>5. Match() 함수</vt:lpstr>
      <vt:lpstr>6. Offset() 함수</vt:lpstr>
      <vt:lpstr>7. Transpose() 함수</vt:lpstr>
      <vt:lpstr>기출문제풀이1(1급 2008년 4회)</vt:lpstr>
      <vt:lpstr>기출문제풀이2 (1급 2004년 4회)</vt:lpstr>
      <vt:lpstr>기출문제풀이3 (2급 2011년 1회)</vt:lpstr>
      <vt:lpstr>기출문제풀이4 (2급 2011년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212</cp:revision>
  <dcterms:created xsi:type="dcterms:W3CDTF">2012-01-12T16:29:24Z</dcterms:created>
  <dcterms:modified xsi:type="dcterms:W3CDTF">2012-03-06T17:07:56Z</dcterms:modified>
</cp:coreProperties>
</file>