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43" r:id="rId2"/>
    <p:sldId id="1344" r:id="rId3"/>
    <p:sldId id="1358" r:id="rId4"/>
    <p:sldId id="1359" r:id="rId5"/>
    <p:sldId id="1374" r:id="rId6"/>
    <p:sldId id="1375" r:id="rId7"/>
    <p:sldId id="1390" r:id="rId8"/>
    <p:sldId id="1391" r:id="rId9"/>
    <p:sldId id="1392" r:id="rId10"/>
    <p:sldId id="1393" r:id="rId11"/>
    <p:sldId id="1398" r:id="rId12"/>
    <p:sldId id="1412" r:id="rId13"/>
    <p:sldId id="1413" r:id="rId14"/>
    <p:sldId id="1420" r:id="rId15"/>
    <p:sldId id="263" r:id="rId16"/>
    <p:sldId id="1482" r:id="rId17"/>
    <p:sldId id="1541" r:id="rId18"/>
    <p:sldId id="1542" r:id="rId19"/>
    <p:sldId id="1543" r:id="rId20"/>
    <p:sldId id="1553" r:id="rId21"/>
    <p:sldId id="1554" r:id="rId22"/>
    <p:sldId id="1555" r:id="rId23"/>
    <p:sldId id="1568" r:id="rId24"/>
    <p:sldId id="1569" r:id="rId25"/>
    <p:sldId id="1574" r:id="rId26"/>
    <p:sldId id="1575" r:id="rId27"/>
    <p:sldId id="1581" r:id="rId28"/>
    <p:sldId id="1582" r:id="rId29"/>
    <p:sldId id="1583" r:id="rId30"/>
    <p:sldId id="1584" r:id="rId31"/>
    <p:sldId id="1589" r:id="rId32"/>
    <p:sldId id="1590" r:id="rId33"/>
    <p:sldId id="1594" r:id="rId34"/>
    <p:sldId id="1595" r:id="rId35"/>
    <p:sldId id="1596" r:id="rId36"/>
    <p:sldId id="1597" r:id="rId37"/>
    <p:sldId id="1615" r:id="rId38"/>
    <p:sldId id="1620" r:id="rId39"/>
    <p:sldId id="1621" r:id="rId40"/>
    <p:sldId id="1626" r:id="rId41"/>
    <p:sldId id="1627" r:id="rId42"/>
    <p:sldId id="1635" r:id="rId43"/>
    <p:sldId id="1636" r:id="rId44"/>
    <p:sldId id="1645" r:id="rId45"/>
    <p:sldId id="1646" r:id="rId46"/>
    <p:sldId id="1652" r:id="rId47"/>
    <p:sldId id="1653" r:id="rId48"/>
    <p:sldId id="1663" r:id="rId49"/>
    <p:sldId id="1664" r:id="rId50"/>
    <p:sldId id="1668" r:id="rId51"/>
    <p:sldId id="1669" r:id="rId52"/>
    <p:sldId id="1670" r:id="rId53"/>
    <p:sldId id="1673" r:id="rId54"/>
    <p:sldId id="1678" r:id="rId55"/>
    <p:sldId id="1679" r:id="rId56"/>
    <p:sldId id="1687" r:id="rId57"/>
    <p:sldId id="1688" r:id="rId58"/>
    <p:sldId id="1693" r:id="rId59"/>
    <p:sldId id="1694" r:id="rId60"/>
    <p:sldId id="1701" r:id="rId61"/>
    <p:sldId id="1702" r:id="rId62"/>
    <p:sldId id="1710" r:id="rId63"/>
    <p:sldId id="1711" r:id="rId64"/>
    <p:sldId id="1717" r:id="rId65"/>
    <p:sldId id="1718" r:id="rId66"/>
    <p:sldId id="1724" r:id="rId67"/>
    <p:sldId id="1725" r:id="rId68"/>
    <p:sldId id="1727" r:id="rId69"/>
    <p:sldId id="1735" r:id="rId70"/>
    <p:sldId id="1737" r:id="rId71"/>
    <p:sldId id="1741" r:id="rId72"/>
    <p:sldId id="1743" r:id="rId73"/>
    <p:sldId id="1747" r:id="rId74"/>
    <p:sldId id="1749" r:id="rId75"/>
    <p:sldId id="1754" r:id="rId76"/>
    <p:sldId id="1755" r:id="rId77"/>
    <p:sldId id="1756" r:id="rId78"/>
    <p:sldId id="1757" r:id="rId79"/>
    <p:sldId id="1758" r:id="rId80"/>
    <p:sldId id="1759" r:id="rId81"/>
    <p:sldId id="1760" r:id="rId82"/>
    <p:sldId id="1761" r:id="rId83"/>
    <p:sldId id="1762" r:id="rId84"/>
    <p:sldId id="1763" r:id="rId85"/>
    <p:sldId id="1764" r:id="rId86"/>
    <p:sldId id="1765" r:id="rId87"/>
    <p:sldId id="1766" r:id="rId88"/>
    <p:sldId id="1767" r:id="rId89"/>
    <p:sldId id="1768" r:id="rId90"/>
    <p:sldId id="1769" r:id="rId91"/>
    <p:sldId id="1770" r:id="rId92"/>
    <p:sldId id="1771" r:id="rId93"/>
    <p:sldId id="1772" r:id="rId94"/>
    <p:sldId id="1773" r:id="rId95"/>
    <p:sldId id="1774" r:id="rId96"/>
    <p:sldId id="1775" r:id="rId97"/>
    <p:sldId id="1776" r:id="rId98"/>
    <p:sldId id="1777" r:id="rId99"/>
    <p:sldId id="1778" r:id="rId100"/>
    <p:sldId id="1779" r:id="rId101"/>
    <p:sldId id="1780" r:id="rId102"/>
    <p:sldId id="1781" r:id="rId103"/>
    <p:sldId id="1817" r:id="rId104"/>
    <p:sldId id="1818" r:id="rId105"/>
    <p:sldId id="1824" r:id="rId106"/>
    <p:sldId id="1825" r:id="rId107"/>
    <p:sldId id="1830" r:id="rId108"/>
    <p:sldId id="1831" r:id="rId109"/>
    <p:sldId id="1837" r:id="rId110"/>
    <p:sldId id="1838" r:id="rId111"/>
    <p:sldId id="1844" r:id="rId112"/>
    <p:sldId id="1845" r:id="rId113"/>
    <p:sldId id="1854" r:id="rId114"/>
    <p:sldId id="1855" r:id="rId115"/>
    <p:sldId id="1860" r:id="rId116"/>
    <p:sldId id="1861" r:id="rId117"/>
    <p:sldId id="1862" r:id="rId118"/>
    <p:sldId id="1866" r:id="rId119"/>
    <p:sldId id="1867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2001-D199-4CA1-8678-4E1C04AA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6DA53-926A-4E6F-8CC4-70C7B777E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70C7D-0172-4E50-BC92-323E6FDC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B122E-8C8D-4024-90A8-29A5640D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55DB2-A1EB-41A7-814E-C1BE762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8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7C779-3581-47DA-88DE-D07731D8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96125-B8D2-4A4F-BE72-69A1B22B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9C1E7-28DE-4F43-B269-97A513E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05B50-E570-4280-A1FB-DEAB54B4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5FA9F-B60E-47A1-B61C-1116049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6E1B25-A122-4FE9-B609-7B5658737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88206-3FFA-4178-B7FE-40FB6772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416B-D765-4FBB-807A-B0B4F01A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F6DAA-F74E-43A5-B112-E24454C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4060C-8D67-45BA-BB31-AD20FFF5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D3C4-0D97-4B5F-A5E4-EFFBA7C2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95A40-20A4-4A8E-8D69-7C51DB3B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67C4C-9AF6-4898-8CCC-161F133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630D0-2F04-4630-8A29-EA45C390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81AC0-5F3E-4AF4-8B51-546F940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95DF-2D9A-45AD-AACF-D747A2F8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10468-6D60-4A40-B24A-F8537F4E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23214-D001-4235-A3E1-A45FC119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E9ADD-D45E-441D-931F-A6FFCA61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898F4-4773-41CC-8BA0-6B351E4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59ED-977C-4ECD-81F1-4BAD78D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6890-0C5F-490A-9EB9-E8361809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CCC4A-C943-4285-A884-612A6E4D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2C6E2-F32A-4B4F-8CC9-EC85058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DE2F0-1A60-4507-B584-858CD3D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D1190-D7CA-4E10-9D9A-E55D814A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33844-6616-4A74-8946-D152DEDC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ACF53-E397-46E9-BCA3-1FAE4DD0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CD32-1E46-4774-97F5-B3C2924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986ED0-FB98-4B3D-AB9D-4FFCD061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BB816-47CC-41FB-8021-DC4D7C979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CBA4E-9DDC-460F-8535-5243F99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01D86-DADE-4612-B353-7DDF601C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28036-3A2F-4031-B031-9EF6F327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F242-F959-481E-9FFB-FF085B0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39F60-EE11-4C5A-A52D-449D9B22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B7FA1-0C5D-45FA-A885-E388F311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6E86B-2836-4708-859B-03CCEF20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4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83D22-67DC-47F4-87E2-F7EB650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21B80-3CEB-44E3-9129-E8721787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1DA8C-30A1-4E47-9861-C8EB6E88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CE9F8-FD49-4C0D-9F16-BA10955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93279-B3F4-408C-B1A8-0F7CBD3A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26756-77A1-4125-B78C-CC0DE02B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BFF87-C4C6-4489-888E-024CC2F8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16897-0D93-4D1C-AEB4-F8ED997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4D08E-8A90-4A6B-BE76-28B5B1CD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895E-7037-4A17-BE89-203562A7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DA59AF-5553-4796-B7CF-15B802EA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B1362-832E-454A-8063-31EF1EE8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1105D-B620-4BB5-AC14-92F28C8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9EB4B-56E8-4EE3-8E9B-855BEDF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8B844-CFB4-405E-B2A5-18904D62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9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11FE12-A1B8-4FAF-B9B6-89A30BD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54257-BE7C-45B5-83DB-735A5040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D528E-29D9-4299-B5EF-52131CC5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1D2B-B6EC-43D2-9842-262AA6E80A1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1103D-BFFF-4909-9267-E9F5BE34F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1ECC-D9F7-4DDC-8DC4-1BCCB5F8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B26C-207C-4683-9110-3E2896727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소프트웨어 생명주기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공학의 기본 원칙이라고 볼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높은 소프트웨어 상품 개발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지속적인 검증 시행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결과에 대한 명확한 기록 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최대한 많은 인력 투입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모형의 특징으로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중 발생한 요구사항을 쉽게 반영할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순차적인 접근방법을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정의와 산출물이 명확하다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모형의 적용 경험과 성공사례가 많다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 모형 중 고전적 생명 주기 모형으로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순차적 모델이라고도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타당성 검토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유지보수의 단계를 통해 소프트웨어를 개발하는 모형은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모형           ② 애자일 모형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컴포넌트 기반 방법론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6GT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프로토타입을 지속적으로 발전시켜 최종 소프트웨어 개발까지 이르는 개발 방법으로 위험관리가 중심인 소프트웨어 생명 주기 모형은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나선형 모형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델파이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폭포수 모형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기능점수 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사전에서 자료의 반복을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사전에서 자료의 생략을 의미하는 기호는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**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요구사항 분석에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무엇을 해야 하는가를 추적하여 요구사항 명세를 작성하는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요구를 추출하여 목표를 정하고 어떤 방식으로 해결할 것인지 결정하는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시스템이 사용되는 동안 발견되는 오류를 정리하는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출발점이면서 실질적인 첫 번째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요소 별 표기 형태의 연결이 옳지 않은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Process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Flow: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Store: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삼각형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Terminator: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36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정적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소스 코드를 실행시키지 않고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있는 오류나 잠재적인 오류를 찾아내기 위한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하드웨어적인 방법으로만 코드 분석이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패턴을 찾을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작성원칙에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다른 모듈에 미치는 영향을 최대화하도록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코드를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간결성을 유지하기 위해 사용되는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이용하여 실행문 그룹과 주석을 명확히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논리식과 산술식은 괄호와 들여쓰기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(Indentation)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줄을 사용하여 선언부와 구현부를 구별한다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줄에 최대한 많은 문장을 코딩한다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아주 어려운 프로그램을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Title Code 		② Source Code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 Code		④ Alien Code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8379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Ⅰ)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개념적 설계 단계에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산출물로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Diagram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개념 스키마를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인터페이스를 설계 및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단계의 앞 단계에서 수행된다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데이터베이스를 설계하는 전 단계로서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 이라 불리는 데이터베이스 설계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정보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데이터베이스 구현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단계와 그 단계에서 수행되는 결과의 연결이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물리적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물리적 구조설계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논리 스키마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스키마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설계의 목적은 효율적인 방법으로 데이터를 저장하는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 처리량과 응답시간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용량 등을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레코드의 형식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경로와 같은 정보를 사용하여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인터페이스를 설계하며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및 데이터 타입들 간의 관계로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0850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논리적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Design)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수행 하는 작업이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집중의 분석 및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구조로 매핑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스키마의 평가 및 정제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물리적 설계 시 고려 사항으로 적절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평가 및 정제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공간의 효율화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트랜잭션 처리량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저장 레코드 양식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및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 설계와 관계되는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요구 조건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물리적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9017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 데이터 단위인 저장 레코드 의 양식을 설계할 때 고려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값의 분포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트랜잭션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접근 빈도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1344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개념으로 가장 적절한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데이터 구조를 컴퓨터 세계의 데이터 구조로 기술하는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세계의 데이터 구조를 현실 세계의 데이터 구조로 기술 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특정한 한 부분의 표현이다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세계의 데이터 구조를 현실 세계의 데이터 구조로 기술 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표시해야 할 요소로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출력 구조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조건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가장 작은 논리적 단위로서 파일 구조상의 데이터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데이터 필드에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Tuple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 중 데이터베이스에 표현될 대상으로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서의 개체 타입과 개체 타입들 간의 관계를 기술한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Structure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Operations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Constraints	④ Mapping</a:t>
            </a:r>
          </a:p>
        </p:txBody>
      </p:sp>
    </p:spTree>
    <p:extLst>
      <p:ext uri="{BB962C8B-B14F-4D97-AF65-F5344CB8AC3E}">
        <p14:creationId xmlns:p14="http://schemas.microsoft.com/office/powerpoint/2010/main" val="2270504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중 데이터 구조에 따라 개념 세계나 컴퓨터 세계에서 실제로 표현된 값들을 처리하는 작업을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Relation	② Data Structure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Constraint	④ Operation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대한 다음 설명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공통으로 들어갈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가장 타당한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일반적으로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구성 요소를 포함하고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표현된 데이터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구조에서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허용될 수 있는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조건에 대한 명세를 기술한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도메인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753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관한 사항으로 다음에서 설명하는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This is a "thing" in the real world an independent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existence, It may be an object with a physical existence(a 	particular person, car, house, or employee) 	or an object with 	a conceptual existence(a company, a job, or a university 	course).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entity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사람이 생각하는 개념이나 정보 단위 같은 현실 세계의 대상체를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유일한 식별자에 의해 식별이 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다른 개체와 하나 이상의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개체에는 속성이 포함되어 있지 않아도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 선정 방법에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업무와 관련해서 설명한 업무 기술서를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DFD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업무를 재정의한 경우 관련 개체를 찾는다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현업의 장표를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 담당자와의 인터뷰를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개체명 지정 방법에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현업에서 사용하는 용어를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개체명은 유일해야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약어를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단수 명사를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0389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구성 요소 중 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속성들이 가질 수 있는 모든 값들의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표현하려고 하는 현실 세계의 대상체이다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정보로서 서로 연관된 몇 개의 속성으로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레코드에 대응하는 것으로 어떤 정보를 제공하는 역할 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What is the entity type definition correctly?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attributes that have the same entities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entities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attributes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entities that have the same attributes</a:t>
            </a:r>
          </a:p>
        </p:txBody>
      </p:sp>
    </p:spTree>
    <p:extLst>
      <p:ext uri="{BB962C8B-B14F-4D97-AF65-F5344CB8AC3E}">
        <p14:creationId xmlns:p14="http://schemas.microsoft.com/office/powerpoint/2010/main" val="36522833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속성은 데이터베이스를 구성하는 가장 큰 논리적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개체를 구성하는 항목이다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구조상의 데이터 필드에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디그리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속성의 특성에 따른 분류에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속성은 업무로부터 추출한 모든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속성은 데이터 모델링을 위해 업무를 규칙화하려고 속성 을 새로 만들거나 변형하여 정의하는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속성은 다른 속성에 영향을 받아 발생하는 속성으로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계산된 값이 파생 속성에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속성은 개체와의 관계에서 포함된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개체 구성 방식에 따라 분류할 경우 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외래키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일반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파생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속성명 지정 원칙에 대한 설명으로 가장 옳지 않은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업무에서 사용하는 이름을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속성명은 서술식으로 지정해도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사용은 가급적 자제한다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속성명으로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(CASE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HIPO))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SoftTech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개발한 것으로 구조적 요구 분석을 하기 위해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다이어그램을 채택한 자동화 도구는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SREM		② PSL/PSA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HIPO		④ SADT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HIPO(Hierarchy Input Process Output)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소프트웨어 개발을 위한 문서화 도구이다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 종류에는 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 도표가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자료의 의존관계를 동시에 표현할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 쉽고 이해하기 쉽다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CASE(Computer Aided Software Engineering)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기능으로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S/W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라이프 사이클 전 단계의 연결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그래픽 지원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다양한 소프트웨어 개발 모형 지원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언어 번역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(CASE</a:t>
            </a:r>
            <a:r>
              <a:rPr lang="ko-KR" altLang="en-US" sz="2800" b="1" dirty="0">
                <a:latin typeface="+mj-ea"/>
              </a:rPr>
              <a:t>와 </a:t>
            </a:r>
            <a:r>
              <a:rPr lang="en-US" altLang="ko-KR" sz="2800" b="1" dirty="0">
                <a:latin typeface="+mj-ea"/>
              </a:rPr>
              <a:t>HIPO)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HIPO(Hierarchy Input Process Output)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다이어그램에는 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Table of Contents),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(Overview Diagram),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(Detail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세 종류가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가시적 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(Visual Table of Contents)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시스템에 있는 어떤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기능을 담당하는 부분의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전반적인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분석 및 설계 도구로서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HIPO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시스템의 설계나 시스템 문서화용으로 사용되고 있는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시스템 모델은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출력으로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구성하는 기능을 기술한 것으로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HIPO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해당하는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Overview Diagram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Detail Diagram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 Table of Contents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Diagram</a:t>
            </a:r>
          </a:p>
        </p:txBody>
      </p:sp>
    </p:spTree>
    <p:extLst>
      <p:ext uri="{BB962C8B-B14F-4D97-AF65-F5344CB8AC3E}">
        <p14:creationId xmlns:p14="http://schemas.microsoft.com/office/powerpoint/2010/main" val="36863609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자동차를 개체로 나타낼 때 일반 속성에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총 판매액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3246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대응하고 있지만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대응하는 관계를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		② 1:N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N:M		④ 1:0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관계의 종류에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관계는 두 개체 간의 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 관계를 표현하는 것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관계는 개체가 둘 이상의 다른 개체의 합집합 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교집합과 관계를 갖는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관계는 두 개체들 간에 두 번 이상의 종속 관계가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관계는 하나의 개체가 여러 개체와 관계를 갖는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처리하는 업무 형태에 따라 종속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원소도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대응하는 관계를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1:0		② 1:1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1:N		④ N:M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관계의 종류에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470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설명이 의미하는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An entity in an entity set A is associated with any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number of entities in an entity set B, and an entity 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B is associated with any number of entities in A.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to one		② one to many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many to one		④ many to many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표기 기호 중 필수를 나타내는 기호는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		② &lt;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&gt;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(Exclusive 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옳지 않은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개체의 속성이나 구분자를 기준으로 개체의 특성을 분할하는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따라 여러 개의 개체를 선택할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하나 이상의 개체를 선택할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985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식별자를 대표성 여부로 분류했을 경우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단일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원조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식별자와 보조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개체의 대표성을 나타내는 유일한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보조 식별자는 주 식별자를 대신하여 보조적으로 개체를 식별 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개체를 유일하게 식별하지만 보조 식별자는 식별 하지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 하나에 한 개인 반면 보조 식별자는 하나 이상일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식별자의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최대성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식별자는 자신의 개체 타입 내에서 스스로 생성되어 존재하는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식별자는 다른 개체와의 관계에 의해 주 식별자 속성을 상속 받아 자신의 속성에 포함되는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식별자는 주 식별자의 구성이 한 가지 속성으로만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식별자는 두 개 이상의 속성으로 구성된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68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후보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개체에서 각 인스턴스를 유일하게 식별할 수 있는 속성 또는 속성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개체에는 한 개 이상의 후보 식별자가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널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식별자의 데이터는 자주 변경되지 않아야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4628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표현하며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P. Chen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유형만을 표현할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개체 타입과 이들 간의 관계 타입을 이용해 현실 세계를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개념적으로 표현한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그래프 방식으로 표현한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개체 간의 관계를 도식화한다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 집합을 사각형으로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다이아몬드로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(Owner-Member)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제작하지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개체는 마름모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사각형을 이용하여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단계에서 제작된다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기본적인 아이디어를 시각적으로 가장 잘 나타낸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다중값 속성의 표기법은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타원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 링크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927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다이어그램에서 사용되는 기호와 그 의미의 연결이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사각형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삼각형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타입과 속성을 연결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마름모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학생과 학교 개체 간의 학적 관계를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 관계에서 사람은 반드시 하나의 도시 에 거주해야만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도시에는 다수의 사람이 거주한다고 할 때 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정확히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				④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표현 방법으로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오각형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509120"/>
            <a:ext cx="2304256" cy="38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165948"/>
            <a:ext cx="2304256" cy="344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756713"/>
            <a:ext cx="2304256" cy="32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6325851"/>
            <a:ext cx="2304256" cy="34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188680"/>
            <a:ext cx="705262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2188680"/>
            <a:ext cx="742816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479077"/>
            <a:ext cx="735630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3479077"/>
            <a:ext cx="766215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11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엔티티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묘사한다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엔티티는 실세계에서 개념적 또는 물리적으로 존재하는 실제 사용을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속성은 엔티티를 묘사하는 데 사용될 수 있는 특성을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관계는 속성들에 대한 관계 표현이다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B9668-5BDF-4F1F-ACDE-0E6F67F87796}"/>
              </a:ext>
            </a:extLst>
          </p:cNvPr>
          <p:cNvSpPr txBox="1"/>
          <p:nvPr/>
        </p:nvSpPr>
        <p:spPr>
          <a:xfrm>
            <a:off x="6096000" y="962842"/>
            <a:ext cx="5688632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어느 신용카드 회사에서 고객과 고객이 발급받은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신용카드 간의 관계를 나타내는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 중 부적합한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신용카드를 발급 받지 않은 고객은 존재할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고객이 없는 신용카드는 발급될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고객과 신용카드 간의 카드발급 관계는 일대일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한 사람의 고객에는 반드시 하나의 신용카드만 발급된다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216732-BF28-4582-B511-D285B17A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971267"/>
            <a:ext cx="979815" cy="124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932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논리적인 데이터 모델에서 데이터 간의 관계를 기본키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이를 참조하는 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표현하는 데이터 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계층적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집합에 대한 속성 관계를 표현하기 위해 개체를 테이블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사용하고 개체 집합들 사이의 관계를 공통 속성으로 연결하는 독립된 형태의 데이터 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망 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데이터 모델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관계 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객체지향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대학교에서 어떤 학과가 어느 단과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대학에 소속되는지의 관계를 모델링 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다이어그램 을 관계 모델의 릴레이션으로 표현한 것들 중 가장 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표현에서 밑줄 친 애트리뷰트는 기본키를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소속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60" y="2405570"/>
            <a:ext cx="1967672" cy="147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460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456040" y="1070701"/>
            <a:ext cx="5688632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괄호에 적합한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 System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Database management systems that process data from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perspective of a (   ) structure use a set of two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dimensional tables to represent the logical 	relationships among the records of a user's files.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Hierarchical Database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Network Database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Relational Database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Object-oriented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59D6A-6B82-41AE-9C6A-0C87D6FAA21E}"/>
              </a:ext>
            </a:extLst>
          </p:cNvPr>
          <p:cNvSpPr/>
          <p:nvPr/>
        </p:nvSpPr>
        <p:spPr>
          <a:xfrm>
            <a:off x="407368" y="1070701"/>
            <a:ext cx="6096000" cy="39351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 대한 설명 중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사람 개체의 기본키는 주민번호이다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거주지 관계는 다 대 다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거주지 관계를 관계 데이터 모델로 표현할 때 별도의 릴레이션 으로 모델링 하는 것이 일반적이다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출생지 관계를 관계 데이터 모델로 표현할 때 별도의 릴레이션 으로 모델링 한다면 기본키는 주민번호와 도시 이름이 되어야 한다</a:t>
            </a:r>
            <a:endParaRPr lang="ko-KR" altLang="en-US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BFA7F0E-7696-4106-8833-E9460109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2" y="1561552"/>
            <a:ext cx="4319190" cy="14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5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(UML(Unified Modeling Language))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각 클래스의 관계로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추상화 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 관계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관계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기본구성 요소가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Things		② Terminal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Relationship	④ Diagram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 모델에서 스테레오 타입 객체를 표현할 때 사용하는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기호로 맞는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&lt;&lt; &gt;&gt;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 ))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{{ }}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[[ ]]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UML(Unified Modeling Language)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기법에서 동적 모델링에 활용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다이어그램은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Diagram)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Diagram)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Flow Diagram)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활용되는 다이어그램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동작을 표현하는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유스케이스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Diagram)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활동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(Activity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(Deployment Diagram)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중 정적 다이어그램이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다이어그램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배치 다이어그램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순차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패키지 다이어그램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6757"/>
            <a:ext cx="1944216" cy="1095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3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(UML(Unified Modeling Language))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한 사물의 명세가 바뀌면 다른 사물에 영향을 주며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한 클래스가 다른 클래스를 오퍼레이션의 매개 변수로 사용하는 경우에 나타나는 관계는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Association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Realization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Generalization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한 객체가 다른 객체에게 오퍼레이션을 수행하도록 지정하는 의미적 관계로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Dependency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Realization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Generalization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Association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액티비티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(Activity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(Procedural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 Diagram)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Diagram)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UML(Unified Modeling Language)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UML(Unified Modeling Language)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모델은 사용자 측면에서 본 시스템 기능이며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 case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모델은 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연관관계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오퍼레이션의 시스템의 구조 를 나타내며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모델은 시스템의 내부 동작을 말하며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Sequence Diagram, State Diagram, Activity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State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객체들 사이의 메시지 교환을 나타내며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Sequence Diagram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객체가 가진 상태와 그 상태의 변화에 의한 동작순서를 나타낸다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설명에 해당하는 언어는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941168"/>
            <a:ext cx="4104455" cy="112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6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UML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시퀀스 다이어그램의 구성 항목에 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생명선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 간의 관계에 포함되지 않는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다이어그램은 개발자의 요구를 추출하고 분석하기 위해 주로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액터는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대상 시스템과 상호 작용하는 사람이나 다른 시스템에 의한 역할이다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액터는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본 시스템과 데이터를 주고 받는 연동 시스템을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연동의 개념은 일방적으로 데이터를 파일이나 정해진 형식으로 넘겨주는 것을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주요 </a:t>
            </a:r>
            <a:r>
              <a:rPr lang="en-US" altLang="ko-KR" sz="2800" b="1" dirty="0">
                <a:latin typeface="+mj-ea"/>
              </a:rPr>
              <a:t>UML </a:t>
            </a:r>
            <a:r>
              <a:rPr lang="ko-KR" altLang="en-US" sz="2800" b="1" dirty="0">
                <a:latin typeface="+mj-ea"/>
              </a:rPr>
              <a:t>다이어그램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다이어그램의 요소로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Instance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Operation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Item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Hiding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UML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중 시스템 내 클래스의 정적 구조를 표현하고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클래스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속성 사이의 관계를 나타내는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Activity Diagram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Model Diagram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Diagram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Class Diagram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다이어그램과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객체들의 상호 작용을 나타내기 위해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따라 객체들이 주고 받는 메시지의 전달 과정을 강조한다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다이어그램보다는 정적 다이어그램에 가깝다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교류 다이어그램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(Interaction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종류로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21" y="1410272"/>
            <a:ext cx="3701703" cy="844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데이터 입</a:t>
            </a:r>
            <a:r>
              <a:rPr lang="en-US" altLang="ko-KR" sz="3000" dirty="0">
                <a:latin typeface="+mj-ea"/>
                <a:ea typeface="+mj-ea"/>
              </a:rPr>
              <a:t>, </a:t>
            </a:r>
            <a:r>
              <a:rPr lang="ko-KR" altLang="en-US" sz="3000" dirty="0">
                <a:latin typeface="+mj-ea"/>
                <a:ea typeface="+mj-ea"/>
              </a:rPr>
              <a:t>출력 구현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선형 구조로만 묶인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스택의 자료 삭제 알고리즘이다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ⓐ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 갈 내용으로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Top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스택포인터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Overflow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Top + 1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프로그램을 작성할 때 가장 우선적인 고려사항은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효율성과 실행시간의 신속성이다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구조의 선택은 프로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그램 실행시간에 직접적인 영향을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자료 구조는 자료의 표현과 그것과 관련된 연산이다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자료 구조는 일련의 자료들을 조직하고 구조화하는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어떠한 자료 구조에서도 필요한 모든 연산들을 처리하는 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문제가 주어지면 평소에 주로 사용하던 자료 구조를 적용 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스택을 이용한 연산과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재귀 호출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후위 표현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(Post-Fix Expression)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깊이 우선 탐색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365104"/>
            <a:ext cx="1225649" cy="1260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C, 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정해진 입력 자료를 스택에 입력한 후 출력한 결과로 불가능한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D, C, B, A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C, B, A, D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B, C, D, A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D, B, C, A</a:t>
            </a:r>
          </a:p>
          <a:p>
            <a:pPr>
              <a:lnSpc>
                <a:spcPct val="150000"/>
              </a:lnSpc>
            </a:pPr>
            <a:endParaRPr lang="pt-B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pt-B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순서에 의해 나열된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같이 연속되는 기억장소에 저장되는 리스트를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기억장소의 효율을 나타내는 메모리 밀도가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항목을 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것이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(Linked List)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삽입이나 삭제가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노드들이 포인터로 연결되어 검색이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해주는 포인터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위한 추가 공간이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 중에서 중간 노드 연결이 끊어지면 그 다음 노드를 찾기 힘들다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사용하여 리스트를 나타냈을 때의 설명 중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노드의 삽입이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공간이 많이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리스트를 여러 개의 리스트로 분리하기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리스트에서 삭제하기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29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입출력이 한쪽 끝으로만 제한된 리스트이다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Head(front)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Tail(rear)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포인터를 갖고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LIFO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이상 삭제할 데이터가 없는 상태에서 데이터를 삭제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언더플로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(Underflow)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노드로 구성된 무방향 그래프의 최대 간선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n-1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n/2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n(n-1)/2	④ n(n+1)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비선형 구조에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서브루틴 호출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 계산 및 수식 표기법에 응용된다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응용분야로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처리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수식의 계산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서브루틴의 복귀 번지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운영체제의 작업 스케줄링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9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옳은 내용으로만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1770724"/>
            <a:ext cx="3960439" cy="1294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소프트웨어 생명주기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128339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모델 중 나선형 모델의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주요 활동이 순서대로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A-B-D-C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A-D-C-B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A-B-C-D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A-C-B-D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기법에 대한 설명으로 맞지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절차와 도구보다 개인과 소통을 중요하게 생각한다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계획에 중점을 두어 변경 대응이 난해하다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잘 실행되는데 가치를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고객과의 피드백을 중요하게 생각한다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3" y="1061153"/>
            <a:ext cx="560072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방법론에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중심 개발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스크럼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모듈 중심 개발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나선형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(Spiral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 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프로세스를 위험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(Risk Management)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본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(Risk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반복적인 개발 진행 후 주기의 마지막 단계에서 최종적으로 한 번 수행해야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여러 부분으로 나누어 여러 번의 개발 주기를 거치 면서 시스템이 완성된다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요구사항이나 아키텍처를 이해하기 어렵다거나 중심이 되는 기술에 문제가 있는 경우 적합한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103777"/>
            <a:ext cx="34956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8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트리의 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단말 노드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구조에 대한 용어 설명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노드의 서브트리 수를 그 노드의 차수라고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노드를 단말노드라고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부모 노드를 가지는 노드를 형제 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노드는 하나의 부모 노드를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8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전위 순회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(Preorder Traversal)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+ * A B / * C D 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/ C * D * E +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/ B * C * D + 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+ * * / A B C D 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운행법으로 운행할 경우 가장 먼저 탐색되는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" y="2093216"/>
            <a:ext cx="1681170" cy="1263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38260"/>
            <a:ext cx="1440160" cy="1570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63" y="4761997"/>
            <a:ext cx="1857513" cy="131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1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트리에 대한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B A E C F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B D C E F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 B E C F A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연산식에 대한 연산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 4 * 5 6 * +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35		② 42		③ 77		④ 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전위식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후위식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/ * A + B C D 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 B C + D / *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D / +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* C + D /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B C + * D / E -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주어진 후위 표기 방식의 수식을 중위 표기 방식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나타낸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 B C - / D E F + * +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 / (B - C) + F * E + 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/ (B - C) + D * (E + F)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/ (B - C) + D + E * 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/ (B - C) * D + E + 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9" y="1772816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트리</a:t>
            </a:r>
            <a:r>
              <a:rPr lang="en-US" altLang="ko-KR" sz="1200" b="1" dirty="0">
                <a:latin typeface="+mj-ea"/>
              </a:rPr>
              <a:t>(Tree)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(Infix)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전위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식으로 옳게 변환한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 * B + C – D / 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− + * A B C / D 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+ D E / -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C D E * + -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* + - / A B C D 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이진 트리를 후위 순서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운행한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 G H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 B G H E F C A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D C E G H F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D G H E F A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그래프의 특수한 형태로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선분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정점 사이에 사이클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형성되어 있지 않으며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사이의 관계성이 계층 형식으로 나타나는 비선형 구조는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Tree		② Network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Stack		④ Queue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트리에서 트리의 깊이는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		② 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		④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172536"/>
            <a:ext cx="1384335" cy="975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688097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4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정렬</a:t>
            </a:r>
            <a:r>
              <a:rPr lang="en-US" altLang="ko-KR" sz="2800" b="1" dirty="0">
                <a:latin typeface="+mj-ea"/>
              </a:rPr>
              <a:t>(Sort))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자료에 대하여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정렬을 이용하여 오름차순으로 정렬하고자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37, 14, 17, 40, 35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14, 17, 37, 40, 35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14, 37, 17, 40, 35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17, 14, 37, 35, 40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14, 17, 35, 40, 37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초기 자료에 대하여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오름차순 정렬할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초기 자료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8, 3, 4, 9, 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4, 8, 7,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3, 4, 9, 7, 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7, 8, 3, 4,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3, 8, 4, 9,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자료를 버블 정렬을 이용하여 오름차순으로 정렬할 경우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9, 6, 7, 3, 5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5, 6, 7, 9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6, 7, 3, 5,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3, 5, 9, 6, 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6, 3, 5, 7, 9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정렬에 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레코드의 키 값을 분석하여 같은 값끼리 그 순서에 맞는 버킷에 분배하였다가 버킷의 순서대로 레코드를 꺼내어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파일에서 인접한 두 개의 레코드 키 값을 비교하여 그 크기 에 따라 레코드 위치를 서로 교환한다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부분적으로 나누어 가면서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레코드 키와 매개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값만큼 떨어진 곳의 레코드 키를 비교하여 서로 교환해 가면서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582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정렬</a:t>
            </a:r>
            <a:r>
              <a:rPr lang="en-US" altLang="ko-KR" sz="2800" b="1" dirty="0">
                <a:latin typeface="+mj-ea"/>
              </a:rPr>
              <a:t>(Sort))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2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Sort)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정렬할 입력 레코드들로 힙을 구성하고 가장 큰 키 값을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루트 노드를 제거하는 과정을 반복하여 정렬하는 기법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수행 시간은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이진 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 Binary Tree)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입력자료의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최악의 수행 시간은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O(2n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aseline="30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aseline="30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 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버블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부분적으로 나누어 가면서 정렬하는 방법으로 키를 기준으로 작은 값은 왼쪽에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값은 오른쪽 서브 파일로 분해시키는 방식으로 정렬하는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Sort 	② Bubble 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Insert Sort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Quick Sort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순서에 따라 배열된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(8, 3, 5, 2, 4)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어떠한 정렬 방식에 의해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정렬시킨 결과가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2-8-5-3-4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되었다면 사용된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Bubble Sort 			② Heap 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Selection Sort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06544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검색</a:t>
            </a:r>
            <a:r>
              <a:rPr lang="en-US" altLang="ko-KR" sz="1400" b="1" dirty="0">
                <a:latin typeface="+mj-ea"/>
              </a:rPr>
              <a:t>-</a:t>
            </a:r>
            <a:r>
              <a:rPr lang="ko-KR" altLang="en-US" sz="1400" b="1" dirty="0">
                <a:latin typeface="+mj-ea"/>
              </a:rPr>
              <a:t>이분 검색</a:t>
            </a:r>
            <a:r>
              <a:rPr lang="en-US" altLang="ko-KR" sz="1400" b="1" dirty="0">
                <a:latin typeface="+mj-ea"/>
              </a:rPr>
              <a:t>/</a:t>
            </a:r>
            <a:r>
              <a:rPr lang="ko-KR" altLang="en-US" sz="1400" b="1" dirty="0">
                <a:latin typeface="+mj-ea"/>
              </a:rPr>
              <a:t>해싱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 알고리즘에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효율이 좋고 탐색 시간이 적게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데이터가 정렬되어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피보나치 수열에 따라 다음에 비교할 대상을 선정하여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횟수를 거듭할 때마다 검색 대상이 되는 데이터의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절반으로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(Hashing Function)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레코드가 구성되어 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 방법으로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찾을 경우 비교되는 횟수는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1 2 3 4 5 6 7 8 9 10 11 12 13 14 15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2		② 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		④ 5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 중 레코드 키를 여러 부분으로 나누고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부분의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숫자를 더하거나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홈 주소로 사용하는 방식은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폴딩법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기수 변환법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숫자 분석법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8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이분 검색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작업을 수행하는 컴퓨터 명령어를 순서대로 나열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(Searching)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정렬이 되지 않은 데이터 혹은 정렬 이 된 데이터 중에서 키 값에 해당되는 데이터를 찾는 알고리즘이다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흩어져 있는 데이터를 키 값을 이용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순서대로 열거하는 알고리즘이다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검색은 검색을 수행하기 전에 반드시 데이터의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 정렬되어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이루는 숫자의 분포를 분석하여 비교적 고른 자리를 필요한 만큼 택해서 홈 주소로 삼는 방식의 해싱 함수는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테이블에서 서로 다른 두 개 이상의 레코드가 같은 주소를 갖는 현상을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Bucket		② Collision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Slot		④ Synonym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테이블을 구성하는 자료구조로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링크드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9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어떤 조직의 고유 기능을 수행하기 위해 반드시 필요한 데이터를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통합된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모든 응용 프로그램들이 요구하는 데이터 구조를 지원하기 위해 데이터베이스에 저장될 데이터의 타입과 구조에 대한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방식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명시하는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Manipulation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Definition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데이터베이스를 접근하여 데이터의 검색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등의 연산 작업을 위한 사용자와 데이터베이스 사이 의 인터페이스 수단을 제공하는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기능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조작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필수 기능과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구조를 정의할 수 있는 정의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사용자의 통제 및 보안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내용의 정확성과 안정성을 유지할 수 있는 제어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조작어로 데이터베이스를 조작할 수 있는 조작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34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제어 기능에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정확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수행되어 데이터의 무결성이 유지되도록 제어해야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구조와 물리적 구조 사이에 변환이 가능하도록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구조 사이의 사상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명시하여야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유지하고 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(Authority)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검사할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처리할 때 처리 결과가 항상 정확성을 유지하도록 병행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Control)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구성의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 최소화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여러 사용자에 의한 데이터 공유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간의 종속성 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내용의 일관성 유지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저장장치의 입장에서 본 데이터베이스 구조로서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데이터베이스에 저장될 레코드의 형식을 정의하고 저장 데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이터 항목의 표현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레코드의 물리적 순서 등을 나타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외부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슈퍼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11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전체를 정의한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규칙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명세한 것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개념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외부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내용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데이터저장소에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데이터저장소는 데이터들을 논리적인 구조로 조직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데이터저장소는 논리 데이터저장소의 데이터와 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조를 하드웨어 저장장치에 저장한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데이터저장소를 구축할 때는 소프트웨어가 운용될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물리적 특성을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데이터저장소의 구축 과정과 데이터베이스의 구축 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DBMS(Database Management System)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데이터베이스를 용이하게 관리할 수 있도록 지원하는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시스템이 갖는 한계를 극복하기 위해 제안되었다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데이터베이스의 구성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유지관리에 대한 모든 책임을 진다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안정성을 위해 응용 프로그램이 데이터베이스를 공용하는 것을 제한한다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정의로 가장 적합한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</p:txBody>
      </p:sp>
    </p:spTree>
    <p:extLst>
      <p:ext uri="{BB962C8B-B14F-4D97-AF65-F5344CB8AC3E}">
        <p14:creationId xmlns:p14="http://schemas.microsoft.com/office/powerpoint/2010/main" val="55414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스크럼 기법</a:t>
            </a:r>
            <a:r>
              <a:rPr lang="en-US" altLang="ko-KR" sz="2800" b="1" dirty="0">
                <a:latin typeface="+mj-ea"/>
              </a:rPr>
              <a:t>, XP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프로세스 모델은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크리스털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(Crystal)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(Kanban)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(Agile)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중 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관련된 용어에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스크럼 마스터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 Master)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스크럼 프로세스를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팀이 스크럼을 효과적으로 활용할 수 있도록 보장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역할 등을 맡는다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(Product Backlog)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스크럼 팀이 해결해야 하는 목록 으로 소프트웨어 요구사항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정의 등이 포함될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스프린트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완성된 최종 결과물을 만들기 위한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 이상의 장기간으로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(Velocity)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한 번의 스프린트에서 한 팀이 어느 정도의 제품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백로그를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감당할 수 있는지에 대한 추정치로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스크럼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(Scrum)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과정을 진행 순서에 맞게 올바르게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→ ㄹ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ㄹ → 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 → ㄹ → ㄱ → ㄴ → ㄷ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65" y="1760814"/>
            <a:ext cx="3600400" cy="1591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0" y="3989701"/>
            <a:ext cx="3120620" cy="1018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6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정의 기능이 갖추어야 할 요건에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정확 하게 수행되게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데이터의 관계를 명확하게 명세할 수 있어야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데이터 연산은 무엇이든 명세할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유지하여야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처리할 때 데이터베이스와 처리 결과가 항상 정확성을 유지하도록 병행 제어를 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58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데이터 입</a:t>
            </a:r>
            <a:r>
              <a:rPr lang="en-US" altLang="ko-KR" sz="1200" b="1" dirty="0">
                <a:latin typeface="+mj-ea"/>
              </a:rPr>
              <a:t>, </a:t>
            </a:r>
            <a:r>
              <a:rPr lang="ko-KR" altLang="en-US" sz="1200" b="1" dirty="0">
                <a:latin typeface="+mj-ea"/>
              </a:rPr>
              <a:t>출력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트랜잭션은 작업의 논리적 단위이다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위한 명령어를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트랜잭션은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되거나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트랜잭션당 한 번만 지정할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Mapping)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보기에 해당하는 기술은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프로그래밍의 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데이터를 연결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부수적인 코드가 생략되고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입력할 필요가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간단하고 직관적인 코드로 데이터를 조작할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프레임워크에는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JPA, Hibernate, Django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			② SQL Mapping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JDBC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ODBC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응용 프로그램이 데이터베이스로부터 데이터를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출력하는 작업을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조작하는 행위를 제외한 소프트웨어와 데이터베이스 간의 데이터 전송만을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필요한 일련의 연산들이 포함된 하나의 작업 단위를 트랜잭션이라고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위해 응용 프로그램의 객체와 데이터베이스의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연결하는 것을 데이터 매핑이라고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0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 입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출력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위해 사용하는 명령어인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COMMIT          ② RETURN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ROLLBACK        ④ SAVEPOINT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구조의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기능을 갖춘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 데이터 언어로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DDL, DML, 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데이터베이스에 문제가 발생했을 때 복원하는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튜플에 대한 조회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작업을 수행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등의 작업을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코드 내에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접속하는 기술로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			② JDBC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ODBC 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06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절차형 </a:t>
            </a:r>
            <a:r>
              <a:rPr lang="en-US" altLang="ko-KR" sz="1200" b="1" dirty="0">
                <a:latin typeface="+mj-ea"/>
              </a:rPr>
              <a:t>SQL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테스트와 디버그의 목적으로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테스트는 오류를 찾는 작업이고 디버깅은 오류를 수정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오류를 수정하는 작업이고 디버깅은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다 소프트웨어의 오류를 찾는 작업으로 오류 수정은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둘 다 소프트웨어 오류의 발견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무관하다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특정 기능을 수행하는 트랜잭션 언어로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결과를 단일값으로 반환한다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이벤트가 발생할 때 수행되는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정의 함수는 프로시저와 유사하며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사용하는 것이 특징이다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생성부터 최적화까지의 과정에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생성할 때 오류가 발생했다면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통해 오류 내용을 확인한다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실행하기 전에 디버깅을 통해 로직을 검증한다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데이터베이스의 데이터들이 변경되지 않도록 관련 코드 들을 주석으로 처리한다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성능이 느리다면 사용된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중 가장 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최적화를 수행한다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디버깅과 실행을 통한 결과 검증으로 테스트를 수행한다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데이터베이스에 변화를 주는 코드들은 모두 삭제한 후 변경 내역만을 점검한다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오류나 참조 오류는 생성 시 존재 여부를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및 실행 중에 발생한 오류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경고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(Warning)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내장되어 작성된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수행되도록 최적의 경로를 찾아 주는 모듈을 무엇이라고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		② Function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Optimizer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다양한 기능을 수행하는 저장 모듈을 생성할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엔진에서 직접 실행되기 때문에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패킷이 많은 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BEGIN~END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작성되는 블록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되어 있기 때문에 기능별 모듈화가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455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제품 소프트웨어 패키징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 도구 활용 시 고려사항으로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내부 콘텐츠에 대한 암호화 및 보안을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위하여 이기종 연동을 고려하지 않아도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편의성을 위한 복잡성 및 비효율성 문제를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종류에 적합한 암호화 알고리즘을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패키징은 개발자 중심으로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 및 변경 개발소스를 식별하고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모듈화하여 상용 제품으로 패키징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편의성을 위해 매뉴얼 및 버전관리를 지속적으로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 환경에서 사용이 가능하도록 일반적인 배포 형태로 패키징이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SW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도구 활용 시 고려사항과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시 사용자에게 배포되는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보안을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편의성을 위한 복잡성 및 비효율성 문제를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보안상 단일 기종에서만 사용할 수 있도록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적합한 암호화 알고리즘을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작업 과정에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개발 주기를 반복하는 애자일 기법인 경우 패키징 주기는 보통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2~4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내에서 지정하며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주기가 완료된 후에 최종적으로 패키징을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패키징한 결과물을 온라인으로 배포할 때는 별도로 마련한 운영 서버에 설치 및 사용 매뉴얼과 함께 배포 파일을 등록하여 고객이 직접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다운받아 사용할 수 있도록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패키징한 결과물을 오프라인으로 배포할 때는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CD-ROM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DVD, USB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설치 및 사용 매뉴얼과 함께 배포 파일을 담는다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개발 과정에서 패키징한 결과물은 테스트 서버에 배포한다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381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과정에서 수행하는 작업에 대한 설명으로 잘못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단위별로 실행 파일을 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 식별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코드의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시험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환경과 동일한 환경에서 패키징 결과를 테스팅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수행 시 오류가 발생하면 해당 개발자에게 전달 하여 수정을 요청한다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배포용 파일 형식이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dmg : jar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war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하나의 애플리케이션 서비스를 제공할 수 있는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msi: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apk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안드로이드용 앱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jar: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소프트웨어나 라이브러리를 배포하기 위한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32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것은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소프트웨어가 얼마나 개선되었는지를 정리한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사용자와 공유하기 위해 작성하는 문서로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소프트웨어에 포함된 서비스나 사용 환경 등을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Specification)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(Release Note)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매뉴얼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Manual)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계획서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Development Plan)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노트를 통해 확인하거나 수행할 수 있는 내용 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진행 방법에 대한 결과를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사양에 대한 개발팀의 정확한 준수 여부를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포함된 전체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내용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사항 등 을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소프트웨어 구매 성향이나 소프트웨어 구매 시 고려 사항 등을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개발팀에서 제공하는 사양에 대한 최종 승인까지 얻은 후 문서화 되어 사용자에게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정확하고 완전한 정보를 기반으로 개발팀에서 직접 현재 시제로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중대한 오류가 발생하여 이를 긴급하게 수정하는 경우에는 별도로 패키징을 수행해서 재배포를 수행하므로 이와 관련된 릴리즈 노트는 작성하지 않아도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자체적으로 소프트웨어에 대한 기능 업그레이드를 완료한 경우 정식으로 릴리즈 버전을 추가하고 이에 따른 릴리즈 노트를 작성한다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노트의 작성에서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버그나 이슈 관련 내용 또는 해당 릴리즈 버전에서의 기능 변화가 다른 소프트웨어나 기능을 사용 하는데 미칠 수 있는 영향에 대해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.’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부분을 말하는가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체크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릴리즈 노트 작성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개선 항목 식별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1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릴리즈 노트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작성에 대한 표준 형식은 없지만 일반적으로 다음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포함되지 말아야 할 항목은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머리말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소스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면책 조항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7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스크럼 기법</a:t>
            </a:r>
            <a:r>
              <a:rPr lang="en-US" altLang="ko-KR" sz="2800" b="1" dirty="0">
                <a:latin typeface="+mj-ea"/>
              </a:rPr>
              <a:t>, XP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eXtreme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Programming)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가치에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의사소통       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피드백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고객 배제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XP(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eXtreme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Programming)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원리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실천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없는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Linear Sequential Method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Pair Programming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Collective Ownership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개발을 위해 테스트를 수행하지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요구사항은 언제든지 변할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 직접 대면하며 요구사항을 이야기하기 위해 사용자 스토리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Story)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방법론에 비해 실용성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(Pragmatism)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강조한 것이라고 볼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구조적 방법론 중 하나이다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개발 조직이 불확실하고 변경이 많은 요구를 접하였을 때 적절한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익스트림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프로그래밍을 구동시키는 원리는 상식적인 원리와 경험을 최대한 끌어 올리는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실천 방법을 정의하고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문서 보다는 소스 코드에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480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>
                <a:latin typeface="+mj-ea"/>
              </a:rPr>
              <a:t>-SEC_03(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>
                <a:latin typeface="+mj-ea"/>
              </a:rPr>
              <a:t>기출 및</a:t>
            </a:r>
            <a:r>
              <a:rPr lang="en-US" altLang="ko-KR" sz="2300" b="1" dirty="0">
                <a:latin typeface="+mj-ea"/>
              </a:rPr>
              <a:t> </a:t>
            </a:r>
            <a:r>
              <a:rPr lang="ko-KR" altLang="en-US" sz="2300" b="1" dirty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디지털 저작권 관리</a:t>
            </a:r>
            <a:r>
              <a:rPr lang="en-US" altLang="ko-KR" sz="1400" b="1" dirty="0">
                <a:latin typeface="+mj-ea"/>
              </a:rPr>
              <a:t>(DRM)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관리 구성 요소에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제공자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Provider)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제공하는 저작권자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분배자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Distributor)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메타데이터 와 함께 배포 가능한 단위로 묶는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클리어링 하우스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관리 및 라이선스 발급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 콘텐츠의 이용 권한을 통제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암호화 및 키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콘텐츠 식별 체계 표현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콘텐츠 오류 감지 및 복구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라이센스 발급 및 관리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기술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방지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방화벽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Dataware House      	② DRM Controller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Packager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Contents Distributor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31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>
                <a:latin typeface="+mj-ea"/>
              </a:rPr>
              <a:t>-SEC_03(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>
                <a:latin typeface="+mj-ea"/>
              </a:rPr>
              <a:t>기출 및</a:t>
            </a:r>
            <a:r>
              <a:rPr lang="en-US" altLang="ko-KR" sz="2300" b="1" dirty="0">
                <a:latin typeface="+mj-ea"/>
              </a:rPr>
              <a:t> </a:t>
            </a:r>
            <a:r>
              <a:rPr lang="ko-KR" altLang="en-US" sz="2300" b="1" dirty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디지털 저작권 관리</a:t>
            </a:r>
            <a:r>
              <a:rPr lang="en-US" altLang="ko-KR" sz="1200" b="1" dirty="0">
                <a:latin typeface="+mj-ea"/>
              </a:rPr>
              <a:t>(DRM)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DRM(Digital Rights Management)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디지털 콘텐츠와 디바이스의 사용을 제한하기 위해 하드웨어 제조업자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출판업자 등이 사용할 수 있는 접근 제어 기술을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미디어의 생명 주기 동안 발생하는 사용 권한관리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 단계를 관리하는 기술로도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사용자에게 콘텐츠 라이선스를 발급하고 권한을 부여해주는 시스템을 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원본을 안전하게 유통하기 위한 전자적 보안은 고려하지 않기 때문에 불법 유통과 복제의 방지는 불가능하다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것은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서예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,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건축물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저작물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대하여 창작자가 가지는 배타적 독점적 권리로 타인의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침해를 받지 않을 고유한 권한이다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제작권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사용권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재산권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관리를 위해 사용되는 기술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및 라이선스를 암호화하고 전자 서명을 할 수 있는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방법으로 소프트웨어에 적용된 저작권 보호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해제하여 무단으로 사용할 수 있도록 하는 기술이나 도구를 무엇 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전자 서명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025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설치 과정에서 표시될 수 있는 예외 상황에 관련 내용을 별도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구분하여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시작부터 완료할 때까지의 전 과정을 빠짐없이 순서대로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매뉴얼은 개발자 기준으로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목차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포함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포함될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개요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설치 관련 파일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 삭제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소프트웨어 개발 기간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개발 초기에서부터 적용된 기준이나 사용자가 소프트웨어를 설치하는 과정에 필요한 내용을 기록한 설명서와 안내서이다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매뉴얼에는 목차 및 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서문에는 문서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도구의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환경 체크 항목을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표시될 수 있는 오류 메시지 및 예외 상황에 관한 내용을 별도로 분류하지 않고 관련 내용에 포함하여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 작성할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매뉴얼의 주석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기록 보관 내용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패치 내역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개발이 완성된 소프트웨어를 출시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배포하는 것을 말하는 용어는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릴리즈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Serial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 포함되지 않아도 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화면 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FAQ</a:t>
            </a:r>
          </a:p>
        </p:txBody>
      </p:sp>
    </p:spTree>
    <p:extLst>
      <p:ext uri="{BB962C8B-B14F-4D97-AF65-F5344CB8AC3E}">
        <p14:creationId xmlns:p14="http://schemas.microsoft.com/office/powerpoint/2010/main" val="3199944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소프트웨어의 사용자 매뉴얼 작성 절차로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)~(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기호를 바르게 연결한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사용자가 설치와 사용에 필요한 절차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등의 제반 사항 모두가 포함되도록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기술 지원을 받기 위해 소프트웨어를 등록할 때 소프트웨어 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모델명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날짜 등을 기재할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관련 내용을 사용자 매뉴얼에 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개별적으로 동작이 가능한 컴포넌트 단위로 매뉴얼이 작성되어야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구동 환경에 대한 내용은 해당 소프트웨어에 가장 최적화된 운영체제만을 대상으로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소프트웨어와 관련하여 기본적으로 설명되어야 할 항목들이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 특징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특징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개발자명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4" y="2093216"/>
            <a:ext cx="1944216" cy="318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31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서문의 기록 보관 내용에 기재해야 하는 것이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명칭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가격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제품 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모델명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개요 및 내부 클래스의 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통신 명세 등을 정의한 문서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패치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컴포넌트 명세서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컴포넌트 설계서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기술하는 내용이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장치 연동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통신 규약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154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과정에서 소프트웨어의 변경 사항을 관리 하기 위해 개발된 일련의 활동을 뜻하는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복호화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크랙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관리에서 관리 항목에 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요구 분석서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소스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 및 설치 지침서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프로젝트 개발 비용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소프트웨어의 형상 관리 역할로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통해 이전 리버전이나 버전에 대한 정보에 접근 가능 하여 배포본 관리에 유용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불필요한 사용자의 소스 수정 제한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프로젝트 개발 비용을 효율적으로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동일한 프로젝트에 대해 여러 개발자 동시 개발 가능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 도구의 주요기능으로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체크아웃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(Check-out)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</a:p>
        </p:txBody>
      </p:sp>
    </p:spTree>
    <p:extLst>
      <p:ext uri="{BB962C8B-B14F-4D97-AF65-F5344CB8AC3E}">
        <p14:creationId xmlns:p14="http://schemas.microsoft.com/office/powerpoint/2010/main" val="635592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가해지는 변경을 제어하고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모두 관리 대상이다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형상 관리 도구로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Maven, Gradle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 단계뿐만 아니라 개발 단계에도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항목 중 저장소에 새로운 버전의 파일로 갱신하는 것을 의미하는 용어는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Audit)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롤백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Management)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일어나는 수정이나 변경을 알아내고 제어하는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전체 비용을 줄이고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과정의 여러 방해 요인이 최소화되도록 보증하는 것을 목적으로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위하여 구성된 팀을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Chief Programmer Team"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관리의 기능 중 하나는 버전 제어 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품질 보증을 위한 중요한 요소로서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형상 항목에 대한 변경 요구를 검토하여 현재의 기준선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반영될 수 있도록 조정하는 작업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식별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제어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통제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806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버전 관리 도구방식은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버전 관리 자료가 원격 저장소와 로컬 저장소에 함께 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관리된다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저장소에서 버전 관리가 가능하므로 원격 저장소에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생겨도 로컬 저장소의 자료를 이용하여 작업할 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버전 관리 도구로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분산 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공유 폴더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방식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소스를 수정하는 것을 방지하며 다른 방향으로 진행된 개발 결과를 합치거나 변경 내용을 추적할 수 있는 소프트웨어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도구는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RCS(Revision Control System)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RTS(Reliable Transfer Service)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RPC(Remote Procedure Call)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RVS(Relative Version System)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구조로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서버에는 최신 버전과 버전의 변화를 저장한다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클라이언트에서는 서버의 자료를 복사해와 작업한 후 변경된 내용을 서버에 반영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개발 작업은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수행되며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부가적인 추가작업 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안에 별도의 디렉터리를 만들어 작업을 완료한 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작업과 병합한다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때마다 커밋의 버전이라고 할 수 있는 스냅샷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(Snapshot)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일정하게 증가한다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리누스 토발즈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2005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리눅스 커널 개발에 사용 할 관리 도구로 개발한 이후 주니오 하마노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(Junio Hamano)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유지 보수되고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버전 관리 시스템으로 지역 저장소와 원격 저장소가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저장소나 네트워크에 문제가 있는 경우에도 지역 저장소에서 버전 관리 작업이 가능하므로 장애나 장소에 구애 받지 않고 협업이 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버전 관리를 원격 저장소에서 수행할 수 있어 처리 속도가 빠르다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33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add : commit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수행할 버전 관리 대상을 등록한다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update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이력을 소스 파일에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export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없는 서버의 저장소에 맨 처음 소스 파일을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checkout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클라이언트로 버전 관리를 위한 내용과 소스 파일을 받아온다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branch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생성하거나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push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저장소의 전체 내용을 지역 저장소로 보낸다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merge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변경 내역을 현재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포인터가 가리키는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브랜치에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반영한다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저장소를 생성한다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4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947648" cy="677491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현행 시스템 파악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개발 기술 환경 파악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현행 시스템 파악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현행 시스템 파악과정에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구성은 조직의 주요 업무를 담당하는 기간 업무와 이를 지원하는 지원 업무로 구분하여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구성을 파악할 때 상용 소프트웨어의 경우 라이선스 적용 방식의 기준과 보유한 라이선스의 파악이 중요하다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구성을 파악할 때는 단위 업무 시스템 간에 주고받는 데이터의 종류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유형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등을 명시한다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구성을 파악하면 서버들의 물리적인 위치 관계를 파악할 수 있고 보안 취약성을 분석하여 이에 대한 적절한 대응을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 분석에서 고려하지 않아도 되는 항목은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DBMS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네트워크분석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운영체제 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인적 자원 분석</a:t>
            </a:r>
          </a:p>
        </p:txBody>
      </p:sp>
    </p:spTree>
    <p:extLst>
      <p:ext uri="{BB962C8B-B14F-4D97-AF65-F5344CB8AC3E}">
        <p14:creationId xmlns:p14="http://schemas.microsoft.com/office/powerpoint/2010/main" val="1343733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실행할 처리 명령들을 모아 태스크로 만든 후 태스크 단위로 실행한다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도구는 지속적인 통합 개발 환경에서 유용하게 활용된다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Gradle, Jenkins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한 오픈 소스로 안드로이드 앱 개발 환경에서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빌드 자동화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과정을 자동화 하는 도구이다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친숙한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GUI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제공으로 사용이 쉽다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사용해서 만든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스크립트 언어로 사용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실행할 처리 명령들을 모아 태스크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 태스크 단위로 실행한다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		② Gradle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Jenkins		④ DSL</a:t>
            </a:r>
          </a:p>
        </p:txBody>
      </p:sp>
    </p:spTree>
    <p:extLst>
      <p:ext uri="{BB962C8B-B14F-4D97-AF65-F5344CB8AC3E}">
        <p14:creationId xmlns:p14="http://schemas.microsoft.com/office/powerpoint/2010/main" val="258133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4. </a:t>
            </a:r>
            <a:r>
              <a:rPr lang="ko-KR" altLang="en-US" sz="3000" dirty="0">
                <a:latin typeface="+mj-ea"/>
                <a:ea typeface="+mj-ea"/>
              </a:rPr>
              <a:t>애플리케이션 테스트 관리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확인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테스트에서 검증과 확인을 구별하면 찾고자 하는 결함 유형을 명확하게 하는 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검증은 소프트웨어 개발 과정을 테스트하는 것이고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확인은 소프트웨어 결과를 테스트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검증은 작업 제품이 요구 명세의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 요구사항을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잘 준수하는지 측정하는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작업 제품이 사용자의 요구에 적합한지 측정하며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은 작업 제품이 개발자의 기대를 충족시키는지를 측정한다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테스트의 기본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법칙이 좌우한다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결함의 대부분은 소수의 특정한 모듈에 집중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발생한 모듈에서 계속 추가로 발생할 가능성이 높다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살충제 패러독스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결함 집중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오류 부재의 궤변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완벽한 테스팅은 불가능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오류의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전체 모듈의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발견된다는 법칙은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 실행 전에 코드 리뷰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등을 통해 사전에 오류를 발견하여 예방할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반복적으로 실행하여 제품의 신뢰도를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프로그램 개발이 완료된 후 체계적으로 계획하여 실행해야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테스트는 아직 발견되지 않은 오류를 찾아내는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623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소프트웨어에 잠재되어 있는 결함을 찾아내는 일련의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고객의 요구사항을 만족했는지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Verification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테스트는 오류 검출뿐만 아니라 새로운 오류의 유입도 방지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테스트를 효과적으로 실행하면 최소한의 시간과 노력으로 많은 결함을 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소프트웨어가 사용자의 요구사항 및 기대 수준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점검하기 위해 애플리케이션 테스트를 진행하려고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테스팅은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정황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정비례한다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882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목적에 따라 분류했을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고의로 실패를 유도하고 시스템이 정상적으로 복귀 하는지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 과다 정보량을 부과하여 과부하 시에도 시스템이 정상적으로 작동되는지를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이벤트에 시스템이 응답하는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 내에 처리하는 업무량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반응하는 속도 등을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부당하고 불법적인 침입을 시도하여 보안 시스템이 불법적인 침투를 잘 막아내는지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테스트와 동적 테스트에 대한 설명으로 틀린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정적 테스트는 개발한 프로그램을 실행하지 않고 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테스트는 개발한 프로그램을 직접 실행하면서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테스트이다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테스트에는 워크스루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검사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테스트는 개발 초기에 결함을 발견함으로써 개발 비용을 낮추는데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테스트를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제품이 올바르게 생산되고 있는가를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명세서대로 만들어졌는지를 중점을 두고 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사용자의 요구사항을 충족시키는가에 중점을 두고 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대한 명세를 빠짐없이 테스트 케이스로 만들어 구현하고 있는지 확인하는 테스트는 명세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 이전 경험과 기술을 기반으로 수행하는 테스트는 경험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 작성하고 확인하는 테스트는 구조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기반 등은 명세 기반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65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워크스루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인스펙션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전문가들에 의해 개발자의 작업 내역이 검토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워크스루는 제품 개발자가 주체가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오류 발견과 발견된 오류의 문제 해결에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5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논리적인 구조를 체계적으로 점검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프로그램의 구조를 고려하지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케이스에는 일반적으로 시험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결과가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테스트에서 기본 경로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(Basis Path)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흐름 그래프 의 시작 노드에서 종료 노드까지의 서로 독립된 경로로 싸이클을 허용하지 않는 경로를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White Box Testing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Base Path Testing, Boundary Value Analysis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대표적인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Code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수행함으로써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산출물의 각 기능별로 적절한 프로그램의 제어 구조에 따라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부분들을 수행함으로써 논리적 경로를 점검한다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테스트를 이용하여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정상적인 자료를 입력해도 오류 처리를 수행하지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정상적인 자료를 입력해도 요구된 기능이 제대로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반복 조건을 만족하는데도 루프 내의 문장이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경계 값을 입력할 경우 요구된 출력 결과가 나오지 않는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 분해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원인 결과 그래프</a:t>
            </a:r>
          </a:p>
        </p:txBody>
      </p:sp>
    </p:spTree>
    <p:extLst>
      <p:ext uri="{BB962C8B-B14F-4D97-AF65-F5344CB8AC3E}">
        <p14:creationId xmlns:p14="http://schemas.microsoft.com/office/powerpoint/2010/main" val="2863343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평가점수에 따른 성적부여는 다음 표와 같다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구현한 소프트웨어를 경계 값 분석 기법으로 테스트 하고자 할 때 다음 중 테스트 케이스의 입력 값으로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59			② 80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90			④ 101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검사 기법에 해당하는 것으로만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화이트박스 테스트의 이해를 위해 논리 흐름도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Flow Diagram)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이용해 실제 프로그램을 실행함으로써 오류를 찾는 동적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프로그램의 구조를 고려하지 않기 때문에 테스트 케이스는 프로그램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모듈의 요구나 명세를 기초로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선택하기 위하여 검증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Coverage)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논리적 구조를 체계적으로 점검하는 구조 테스트로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종류에는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검사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레드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블루 박스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51384" y="2420888"/>
          <a:ext cx="180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56514"/>
            <a:ext cx="3474618" cy="67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0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모듈을 시험하는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정확하게 구현되었는지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예정한 기능이 제대로 수행되는지를 점검하는 것이 주 목적인 테스트는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테스트를 통해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알고리즘 오류에 따른 원치 않는 결과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탈출구가 없는 반복문의 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비정상적 상호 작용으로 인한 원치 않는 결과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틀린 계산 수식에 의한 잘못된 결과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기법 중 개발자의 장소에서 사용자가 개발자 앞에서 행해지며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사용자와 개발자가 함께 확인하면서 검사하는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디버깅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검사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자료구조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알파 검사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테스트와 가장 밀접한 연관이 있는 테스트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63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없이 고객의 사용환경에 소프트웨어를 설치하여 검사를 수행하는 인수 검사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베타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및 설계 단계를 거치지 않으며 항상 통합 테스트를 중심으로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이룬다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Perry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과정으로 구성 되어 신뢰도 높은 시스템을 개발하는데 효과적이다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작업과 검증 작업 사이의 관계를 명확히 들어내 놓은 폭포수 모델의 변형이라고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모델이 산출물 중심이라면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결과의 검증에 초점을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 단계에 따른 소프트웨어 테스트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화이트박스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통합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9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기술 환경 파악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DBMS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시 고려사항으로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가용성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네트워크 구성도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상호 호환성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WAS(Web Application Server)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JEUS		② JVM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Tomcat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WebSphere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컴퓨터를 편리하고 효과적으로 사용할 수 있도록 환경을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사용자와 컴퓨터 하드웨어 간의 인터페이스로서 동작하는 일종의 하드웨어 장치이다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응용 프로그램이 유용한 작업을 할 수 있도록 환경을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UNIX, Linux, iOS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관리 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				② MySQL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Microsoft SQL Server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Android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식별 시 고려사항 중 가용성과 관련된 내용이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장시간 운영으로 인해 발생할 수 있는 고유의 장애 발생 가능성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결함 등으로 인한 패치 설치를 위한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재가동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지원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설치할 응용 프로그램의 라이선스 정책 및 비용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현행 시스템 파악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개발 기술 환경 파악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60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대상 모듈을 호출하는 간이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매개 변수를 전달하고 모듈을 수행한 후의 결과를 보여줄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모듈이 호출하는 하위 모듈의 역할을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모듈의 인터페이스와 결합을 테스트 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테스트의 경우 넓이 우선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(Breadth First)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테스트를 할 모듈을 선택할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테스트의 경우 시스템 구조도의 최상위에 있는 모듈을 먼저 구현하고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인터페이스와 시스템의 동작이 정상적으로 잘되고 있는지를 빨리 파악하고자 할 때 상향식 보다는 하향식 통합 테스트를 사용하는 것이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위해 일시적으로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임시로 제공되는 시험용 모듈을 무엇이라고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애플리케이션 통합 테스트 유형은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 또는 너비 우선 방식이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컴포넌트를 테스트 하고 점증적으로 하위 컴포넌트를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컴포넌트 개발이 완료되지 않은 경우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회귀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빅뱅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6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(Bottom-up Integration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드라이버라는 제어 프로그램의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낮은 수준의 모듈들을 클러스터로 결합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클러스터의 검사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클러스터를 상위로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하기 위해 일시 적으로 필요한 조건만을 가지고 임시로 제공되는 시험용 모듈을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Driver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Sub-Program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Dummy-Program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대한 설명으로 가장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상위 모듈에서 하위 모듈 방향으로 통합하면서 테스트 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마지막까지 독립된 프로그램 형태를 갖지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모듈의 종속 모듈들을 스텁으로 대체한다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방식이나 넓이 우선 방식에 의해 통합한다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688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테스트의 과정으로 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테스트 분석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테스트 계획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테스트 실행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테스트 케이스 설계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테스트 결과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테스트를 마치면 산출되는 문서가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케이스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다이어그램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 결과서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진행한다고 할 때 언제 오류를 발견하는 것이 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결함 추적 및 관리 단계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결함관리 순서로 나열할 경우 올바른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에러 발견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등록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에러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891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소프트웨어 개발자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 발생한 실수를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721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테스트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결과가 참인지 거짓인지를 판단하기 위해서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정의된 참 값을 입력하여 비교하는 기법 및 활동을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몇몇 테스트 케이스의 입력 값들에 대해서만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토탈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케이스의 입력 값에 대해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 케이스의 입력 값에 대해 기대하는 결과를 제공하고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대해서는 추정으로 처리하는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애플리케이션의 변경이 있을 경우 테스트 케이스의 수행 전과 후의 결과 값이 동일한지를 확인하는 오라클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목표 및 테스트 방법을 결정하기 전에 테스트 케이스를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결함이 있더라도 입력에 대해 정상적인 결과를 낼 수 있기 때문에 결함을 검사할 수 있는 테스트 케이스를 찾는 것이 중요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서비스가 정의된 요구사항을 준수하는지 확인하기 위한 입력 값과 실행 조건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결과의 집합으로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실행이 통과되었는지 실패하였는지 판단하기 위한 기준을 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수행을 위한 여러 개의 테스트 케이스 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어떤 기능을 어떤 순서대로 테스트 할 것인지 절차를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시나리오는 전체를 하나의 시나리오로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정함으로써 테스트 항목을 빠짐없이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523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거짓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시나리오와 테스트 케이스에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케이스의 동작 순서를 기술한 문서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절차를 명세한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개발된 모듈 또는 프로그램 간의 연계가 정상적으로 동작하는지 테스트할 수 있도록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테스트할 시스템이 수행해야 할 액션들로 구성된 일련의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904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자동 생성 도구를 이용하여 테스트 데이터를 찾아내는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 흐름도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사용률에 대해 가상의 사용자를 생성하고 테스트를 수행함으로써 성능 목표 를 달성하였는지를 확인하는 테스트 자동화 도구는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코드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테스트 수행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성능 테스트 도구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 테스트의 대상이 되는 하위 모듈을 호출하고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전달하는 가상의 모듈로 상향식 테스트에 필요한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Stub)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 도구의 장점에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테스트를 쉽고 효율적으로 수행할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자동화 도구는 테스트의 정확성을 유지하면서 테스트의 품질 을 향상시킬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학습이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841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테스트 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스크립트 형태로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도구를 이용하면 통계 작업과 그래프 등 다양한 표시 형태로 테스트 결과를 표시할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엔지니어는 프로젝트를 완전히 이해한 후 테스트를 수행해야 하므로 프로젝트가 완료된 후 투입해야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다중 플랫폼 호환성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테스트 품질을 보장한다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10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활동을 수행함에 있어서 시스템이 고장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일으키게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 경우 발생하는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Fault		② Testcase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Mistake		④ Inspection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결함에 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사용자의 기대 결과와 실제 소프트웨어를 실행했을 때의 결과 간의 차이를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우선순위에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High, Medium, Low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분류하기 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에이징은 테스트 진행 시간에 따른 결함 수를 측정한다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결함의 중요도와 심각도에 따라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계획을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단계에 속하는가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결함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분류할 때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32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프로세스를 진행할 수 없도록 만드는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High		② Medium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Low		④ Minor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Case		② Trac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Mantis		④ Redmine</a:t>
            </a:r>
          </a:p>
        </p:txBody>
      </p:sp>
    </p:spTree>
    <p:extLst>
      <p:ext uri="{BB962C8B-B14F-4D97-AF65-F5344CB8AC3E}">
        <p14:creationId xmlns:p14="http://schemas.microsoft.com/office/powerpoint/2010/main" val="40838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분석에서 비기능적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(Nonfunctional)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 대한 설명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 시간 등의 성능 요구나 품질 요구는 비기능적 요구에 해당하지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 대여 시스템이 제공하는 모든 화면이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이내에 사용자 에게 보여야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비기능적 요구이다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구축과 관련된 안전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보안에 대한 요구사항들은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요구에 해당하지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금융 시스템은 조회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송금의 기능이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비기능적 요구이다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 기법에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기법은 사용자의 요구를 표현할 때 자연어를 기반 으로 서술한다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기법은 사용자의 요구를 표현할 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명세 기법을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명세 기법은 사용자의 요구를 표현할 때 수학적인 원리와 표기법을 이용한다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명세 기법은 비정형 명세 기법에 비해 표현이 간결하다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분석은 소프트웨어 개발의 실제적인 첫 단계로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요구에 대해 이해하는 단계라 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추출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Elicitation)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프로젝트 계획 단계에 정의한 문제의 범위 안에 있는 사용자의 요구를 찾는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요구에 대한 정보를 수집하고 배경을 분석하여 이를 토대로 모델링을 하게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요구에서 성능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 등에 대한 요구사항을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개발 프로세스의 순서로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정의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84" y="4714846"/>
            <a:ext cx="3623856" cy="514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22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측정하기 위한 지표가 아닌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저하하는 원인이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커넥션 풀의 크기를 크게 하면 발생하지 않지만 작게 하면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업로드 하거나 다운로드 하여 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측정하는 지표들에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애플리케이션이 처리하는 일의 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요청을 전달한 시간 부터 응답이 도착할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작업을 처리하기 시작한 시간부터 처리가 완료될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의뢰한 작업을 처리하는 동안의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의 사용량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구축된 플랫폼의 성능 특성 분석에 사용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측정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(Utilization)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Tuning)</a:t>
            </a:r>
          </a:p>
        </p:txBody>
      </p:sp>
    </p:spTree>
    <p:extLst>
      <p:ext uri="{BB962C8B-B14F-4D97-AF65-F5344CB8AC3E}">
        <p14:creationId xmlns:p14="http://schemas.microsoft.com/office/powerpoint/2010/main" val="2607339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성능 테스트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Scouter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LoadUI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OpenSTA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큰 차이점은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8403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시간 복잡도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처리가 불가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알고리즘 입력 데이터 수가 한 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수행시간이 입력 데이터 수와 관계 없이 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알고리즘 길이가 입력 데이터보다 작음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 그래프가 다음과 같을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McCabe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Cyclomatic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원소를 정렬하는 방법 중 평균 수행시간 복잡도와 최악 수행 시간 복잡도가 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정렬은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힙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선택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1761435"/>
            <a:ext cx="1090024" cy="1019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571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표기법에서 효율성이 최악인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O(1)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수행하는 연산 횟수를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 복잡도가 높을수록 알고리즘의 실행시간이 짧고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실행시간이 길어진다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알고리즘의 실행시간이 하드웨어적 성능이나 프로그래밍 언어의 종류에 따라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시간이 아닌 명령어의 실행 횟수를 표기한다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4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코드품질 분석 도구 중 정적 분석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pmd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valMeter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프로그램의 로직이 복잡하여 이해하기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없어 디버깅 과정이 필요 없는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사용자가 직접 작성한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클린 코드 작성 원칙으로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쉽게 이해하는 코드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중복이 최대화된 코드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모듈에 미치는 영향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코드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클린 코드 작성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가지 처리만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최소 단위로 분리한다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5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정적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소스 코드를 실행시키지 않고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있는 오류나 잠재적인 오류를 찾아내기 위한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하드웨어적인 방법으로만 코드 분석이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패턴을 찾을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작성원칙에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다른 모듈에 미치는 영향을 최대화하도록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코드를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간결성을 유지하기 위해 사용되는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이용하여 실행문 그룹과 주석을 명확히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논리식과 산술식은 괄호와 들여쓰기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(Indentation)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줄을 사용하여 선언부와 구현부를 구별한다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줄에 최대한 많은 문장을 코딩한다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아주 어려운 프로그램을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Title Code 		② Source Code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 Code		④ Alien Code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75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4. </a:t>
            </a:r>
            <a:r>
              <a:rPr lang="ko-KR" altLang="en-US" sz="3000" dirty="0">
                <a:latin typeface="+mj-ea"/>
                <a:ea typeface="+mj-ea"/>
              </a:rPr>
              <a:t>애플리케이션 테스트 관리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확인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테스트에서 검증과 확인을 구별하면 찾고자 하는 결함 유형을 명확하게 하는 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검증은 소프트웨어 개발 과정을 테스트하는 것이고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확인은 소프트웨어 결과를 테스트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검증은 작업 제품이 요구 명세의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 요구사항을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잘 준수하는지 측정하는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작업 제품이 사용자의 요구에 적합한지 측정하며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은 작업 제품이 개발자의 기대를 충족시키는지를 측정한다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테스트의 기본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법칙이 좌우한다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결함의 대부분은 소수의 특정한 모듈에 집중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발생한 모듈에서 계속 추가로 발생할 가능성이 높다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살충제 패러독스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결함 집중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오류 부재의 궤변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완벽한 테스팅은 불가능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오류의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전체 모듈의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발견된다는 법칙은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 실행 전에 코드 리뷰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등을 통해 사전에 오류를 발견하여 예방할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반복적으로 실행하여 제품의 신뢰도를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프로그램 개발이 완료된 후 체계적으로 계획하여 실행해야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테스트는 아직 발견되지 않은 오류를 찾아내는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337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소프트웨어에 잠재되어 있는 결함을 찾아내는 일련의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고객의 요구사항을 만족했는지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Verification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테스트는 오류 검출뿐만 아니라 새로운 오류의 유입도 방지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테스트를 효과적으로 실행하면 최소한의 시간과 노력으로 많은 결함을 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소프트웨어가 사용자의 요구사항 및 기대 수준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점검하기 위해 애플리케이션 테스트를 진행하려고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테스팅은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정황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정비례한다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9218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목적에 따라 분류했을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고의로 실패를 유도하고 시스템이 정상적으로 복귀 하는지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 과다 정보량을 부과하여 과부하 시에도 시스템이 정상적으로 작동되는지를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이벤트에 시스템이 응답하는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 내에 처리하는 업무량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반응하는 속도 등을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부당하고 불법적인 침입을 시도하여 보안 시스템이 불법적인 침투를 잘 막아내는지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테스트와 동적 테스트에 대한 설명으로 틀린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정적 테스트는 개발한 프로그램을 실행하지 않고 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테스트는 개발한 프로그램을 직접 실행하면서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테스트이다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테스트에는 워크스루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검사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테스트는 개발 초기에 결함을 발견함으로써 개발 비용을 낮추는데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테스트를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제품이 올바르게 생산되고 있는가를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명세서대로 만들어졌는지를 중점을 두고 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사용자의 요구사항을 충족시키는가에 중점을 두고 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대한 명세를 빠짐없이 테스트 케이스로 만들어 구현하고 있는지 확인하는 테스트는 명세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 이전 경험과 기술을 기반으로 수행하는 테스트는 경험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 작성하고 확인하는 테스트는 구조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기반 등은 명세 기반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43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분석이 어려운 이유가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사용자 간의 지식이나 표현의 차이가 커서 상호 이해가 쉽지 않다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요구는 예외가 거의 없어 열거와 구조화가 어렵지 않다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요구사항이 모호하고 불명확하다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과정 중에 요구사항이 계속 변할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Validation)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고객이 정말 원하는 시스템을 제대로 정의하고 있는지 점검하는 과정이다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완료 이후에 문제점이 발견될 경우 막대한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재작업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비용이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수 있기 때문에 요구사항 검증은 매우 중요하다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실제 요구를 반영하는지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문서상의 요구사항은 서로 상충되지 않는지 등을 점검한다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검증 과정을 통해 모든 요구사항 문제를 발견할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정의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15265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워크스루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인스펙션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전문가들에 의해 개발자의 작업 내역이 검토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워크스루는 제품 개발자가 주체가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오류 발견과 발견된 오류의 문제 해결에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9336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논리적인 구조를 체계적으로 점검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프로그램의 구조를 고려하지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케이스에는 일반적으로 시험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결과가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테스트에서 기본 경로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(Basis Path)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흐름 그래프 의 시작 노드에서 종료 노드까지의 서로 독립된 경로로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싸이클을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허용하지 않는 경로를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White Box Testing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Base Path Testing, Boundary Value Analysis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대표적인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Code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수행함으로써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산출물의 각 기능별로 적절한 프로그램의 제어 구조에 따라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테스트를 이용하여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정상적인 자료를 입력해도 오류 처리를 수행하지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정상적인 자료를 입력해도 요구된 기능이 제대로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반복 조건을 만족하는데도 루프 내의 문장이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경계 값을 입력할 경우 요구된 출력 결과가 나오지 않는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 분해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원인 결과 그래프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901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평가점수에 따른 성적부여는 다음 표와 같다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구현한 소프트웨어를 경계 값 분석 기법으로 테스트 하고자 할 때 다음 중 테스트 케이스의 입력 값으로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59			② 80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90			④ 101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검사 기법에 해당하는 것으로만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화이트박스 테스트의 이해를 위해 논리 흐름도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Flow Diagram)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이용해 실제 프로그램을 실행함으로써 오류를 찾는 동적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프로그램의 구조를 고려하지 않기 때문에 테스트 케이스는 프로그램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모듈의 요구나 명세를 기초로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선택하기 위하여 검증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Coverage)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논리적 구조를 체계적으로 점검하는 구조 테스트로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종류에는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검사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레드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블루 박스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51384" y="2420888"/>
          <a:ext cx="180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56514"/>
            <a:ext cx="3474618" cy="67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150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모듈을 시험하는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정확하게 구현되었는지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예정한 기능이 제대로 수행되는지를 점검하는 것이 주 목적인 테스트는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테스트를 통해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알고리즘 오류에 따른 원치 않는 결과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탈출구가 없는 반복문의 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비정상적 상호 작용으로 인한 원치 않는 결과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틀린 계산 수식에 의한 잘못된 결과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기법 중 개발자의 장소에서 사용자가 개발자 앞에서 행해지며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사용자와 개발자가 함께 확인하면서 검사하는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디버깅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검사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자료구조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알파 검사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테스트와 가장 밀접한 연관이 있는 테스트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369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없이 고객의 사용환경에 소프트웨어를 설치하여 검사를 수행하는 인수 검사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베타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및 설계 단계를 거치지 않으며 항상 통합 테스트를 중심으로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이룬다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Perry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과정으로 구성 되어 신뢰도 높은 시스템을 개발하는데 효과적이다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작업과 검증 작업 사이의 관계를 명확히 들어내 놓은 폭포수 모델의 변형이라고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모델이 산출물 중심이라면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결과의 검증에 초점을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 단계에 따른 소프트웨어 테스트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화이트박스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통합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52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대상 모듈을 호출하는 간이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매개 변수를 전달하고 모듈을 수행한 후의 결과를 보여줄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모듈이 호출하는 하위 모듈의 역할을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모듈의 인터페이스와 결합을 테스트 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테스트의 경우 넓이 우선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(Breadth First)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테스트를 할 모듈을 선택할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테스트의 경우 시스템 구조도의 최상위에 있는 모듈을 먼저 구현하고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인터페이스와 시스템의 동작이 정상적으로 잘되고 있는지를 빨리 파악하고자 할 때 상향식 보다는 하향식 통합 테스트를 사용하는 것이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위해 일시적으로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임시로 제공되는 시험용 모듈을 무엇이라고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애플리케이션 통합 테스트 유형은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 또는 너비 우선 방식이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컴포넌트를 테스트 하고 점증적으로 하위 컴포넌트를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컴포넌트 개발이 완료되지 않은 경우 스텁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하향식 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회귀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빅뱅 테스트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102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(Bottom-up Integration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드라이버라는 제어 프로그램의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낮은 수준의 모듈들을 클러스터로 결합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클러스터의 검사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클러스터를 상위로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하기 위해 일시 적으로 필요한 조건만을 가지고 임시로 제공되는 시험용 모듈을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Driver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Sub-Program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Dummy-Program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대한 설명으로 가장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상위 모듈에서 하위 모듈 방향으로 통합하면서 테스트 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마지막까지 독립된 프로그램 형태를 갖지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모듈의 종속 모듈들을 스텁으로 대체한다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방식이나 넓이 우선 방식에 의해 통합한다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283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테스트의 과정으로 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테스트 분석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테스트 계획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테스트 실행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테스트 케이스 설계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테스트 결과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테스트를 마치면 산출되는 문서가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케이스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다이어그램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 결과서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진행한다고 할 때 언제 오류를 발견하는 것이 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결함 추적 및 관리 단계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결함관리 순서로 나열할 경우 올바른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에러 발견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등록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에러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20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소프트웨어 개발자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 발생한 실수를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3416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테스트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결과가 참인지 거짓인지를 판단하기 위해서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정의된 참 값을 입력하여 비교하는 기법 및 활동을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몇몇 테스트 케이스의 입력 값들에 대해서만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토탈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케이스의 입력 값에 대해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 케이스의 입력 값에 대해 기대하는 결과를 제공하고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대해서는 추정으로 처리하는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애플리케이션의 변경이 있을 경우 테스트 케이스의 수행 전과 후의 결과 값이 동일한지를 확인하는 오라클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목표 및 테스트 방법을 결정하기 전에 테스트 케이스를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결함이 있더라도 입력에 대해 정상적인 결과를 낼 수 있기 때문에 결함을 검사할 수 있는 테스트 케이스를 찾는 것이 중요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서비스가 정의된 요구사항을 준수하는지 확인하기 위한 입력 값과 실행 조건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결과의 집합으로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실행이 통과되었는지 실패하였는지 판단하기 위한 기준을 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수행을 위한 여러 개의 테스트 케이스 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어떤 기능을 어떤 순서대로 테스트 할 것인지 절차를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시나리오는 전체를 하나의 시나리오로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정함으로써 테스트 항목을 빠짐없이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16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기출문제 확인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방법 요구사항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(Requirements Analysis)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비용과 일정에 대한 제약 설정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타당성 조사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요구사항 정의 문서화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설계 명세서 작성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단계에서 요구분석 과정에 대한 설명으로 거리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결과의 문서화를 통해 향후 유지보수에 유용하게 활용할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개발 비용이 가장 많이 소요되는 단계이다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사전 등이 효과적으로 이용될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구체적인 명세를 위해 소단위 명세서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(Mini-Spec)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활용될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947648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요구사항 확인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요구사항 분석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2672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DFD(Data Flow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 그래프 또는 버블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차트라고도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분석 기법에 이용된다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흐름을 명확하게 표현할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DFD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요소는 화살표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표시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Flow Diagram)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process, data flow, data store, comment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process, data flow, data store, terminator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data flow, data store, terminator, data dictionary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process, data store, terminator, mini-spec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자료 사전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선택의 의미를 나타내는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[]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{}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784735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거짓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시나리오와 테스트 케이스에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케이스의 동작 순서를 기술한 문서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절차를 명세한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개발된 모듈 또는 프로그램 간의 연계가 정상적으로 동작하는지 테스트할 수 있도록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테스트할 시스템이 수행해야 할 액션들로 구성된 일련의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9240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자동 생성 도구를 이용하여 테스트 데이터를 찾아내는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 흐름도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사용률에 대해 가상의 사용자를 생성하고 테스트를 수행함으로써 성능 목표 를 달성하였는지를 확인하는 테스트 자동화 도구는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코드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테스트 수행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성능 테스트 도구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 테스트의 대상이 되는 하위 모듈을 호출하고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전달하는 가상의 모듈로 상향식 테스트에 필요한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Stub)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 도구의 장점에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테스트를 쉽고 효율적으로 수행할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자동화 도구는 테스트의 정확성을 유지하면서 테스트의 품질 을 향상시킬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학습이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477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테스트 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스크립트 형태로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도구를 이용하면 통계 작업과 그래프 등 다양한 표시 형태로 테스트 결과를 표시할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엔지니어는 프로젝트를 완전히 이해한 후 테스트를 수행해야 하므로 프로젝트가 완료된 후 투입해야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다중 플랫폼 호환성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테스트 품질을 보장한다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848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활동을 수행함에 있어서 시스템이 고장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일으키게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 경우 발생하는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Fault		② Testcase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Mistake		④ Inspection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결함에 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사용자의 기대 결과와 실제 소프트웨어를 실행했을 때의 결과 간의 차이를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우선순위에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High, Medium, Low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분류하기 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에이징은 테스트 진행 시간에 따른 결함 수를 측정한다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결함의 중요도와 심각도에 따라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계획을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단계에 속하는가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결함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분류할 때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914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프로세스를 진행할 수 없도록 만드는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High		② Medium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Low		④ Minor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Case		② Trac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Mantis		④ Redmine</a:t>
            </a:r>
          </a:p>
        </p:txBody>
      </p:sp>
    </p:spTree>
    <p:extLst>
      <p:ext uri="{BB962C8B-B14F-4D97-AF65-F5344CB8AC3E}">
        <p14:creationId xmlns:p14="http://schemas.microsoft.com/office/powerpoint/2010/main" val="15076393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측정하기 위한 지표가 아닌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저하하는 원인이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커넥션 풀의 크기를 크게 하면 발생하지 않지만 작게 하면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업로드 하거나 다운로드 하여 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측정하는 지표들에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애플리케이션이 처리하는 일의 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요청을 전달한 시간 부터 응답이 도착할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경과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작업을 처리하기 시작한 시간부터 처리가 완료될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사용률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의뢰한 작업을 처리하는 동안의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의 사용량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구축된 플랫폼의 성능 특성 분석에 사용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측정 항목이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(Utilization)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Tuning)</a:t>
            </a:r>
          </a:p>
        </p:txBody>
      </p:sp>
    </p:spTree>
    <p:extLst>
      <p:ext uri="{BB962C8B-B14F-4D97-AF65-F5344CB8AC3E}">
        <p14:creationId xmlns:p14="http://schemas.microsoft.com/office/powerpoint/2010/main" val="28010726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성능 테스트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Scouter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LoadUI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OpenSTA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큰 차이점은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34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시간 복잡도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처리가 불가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알고리즘 입력 데이터 수가 한 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수행시간이 입력 데이터 수와 관계 없이 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알고리즘 길이가 입력 데이터보다 작음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 그래프가 다음과 같을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McCabe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Cyclomatic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원소를 정렬하는 방법 중 평균 수행시간 복잡도와 최악 수행 시간 복잡도가 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정렬은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힙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선택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1761435"/>
            <a:ext cx="1090024" cy="1019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650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표기법에서 효율성이 최악인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O(1)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 &lt; O(log n) &lt; O(n) &lt; O(n log n) &lt; O(n²) &lt; O(2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수행하는 연산 횟수를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 복잡도가 높을수록 알고리즘의 실행시간이 짧고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실행시간이 길어진다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알고리즘의 실행시간이 하드웨어적 성능이나 프로그래밍 언어의 종류에 따라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시간이 아닌 명령어의 실행 횟수를 표기한다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6467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코드품질 분석 도구 중 정적 분석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pmd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valMeter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프로그램의 로직이 복잡하여 이해하기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없어 디버깅 과정이 필요 없는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사용자가 직접 작성한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클린 코드 작성 원칙으로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쉽게 이해하는 코드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중복이 최대화된 코드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모듈에 미치는 영향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코드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클린 코드 작성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가지 처리만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최소 단위로 분리한다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21886</Words>
  <Application>Microsoft Office PowerPoint</Application>
  <PresentationFormat>와이드스크린</PresentationFormat>
  <Paragraphs>2728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3" baseType="lpstr">
      <vt:lpstr>나눔고딕코딩</vt:lpstr>
      <vt:lpstr>맑은 고딕</vt:lpstr>
      <vt:lpstr>Arial</vt:lpstr>
      <vt:lpstr>Office 테마</vt:lpstr>
      <vt:lpstr>1. 요구사항 확인-소프트웨어 생명주기</vt:lpstr>
      <vt:lpstr>1. 요구사항 확인-소프트웨어 생명주기</vt:lpstr>
      <vt:lpstr>2. 요구사항 확인-스크럼 기법, XP 기출문제</vt:lpstr>
      <vt:lpstr>2. 요구사항 확인-스크럼 기법, XP 기출문제</vt:lpstr>
      <vt:lpstr>2. 요구사항 확인-현행 시스템 파악, 개발 기술 환경 파악 기출문제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구현-SEC_02(트리(Tree)) 기출 및 예상 문제 </vt:lpstr>
      <vt:lpstr>2. 데이터 입, 출력 구현-SEC_02(트리(Tree)) 기출 및 예상 문제 </vt:lpstr>
      <vt:lpstr>2. 데이터 입, 출력 구현-SEC_02(트리(Tree)) 기출 및 예상 문제 </vt:lpstr>
      <vt:lpstr>2. 데이터 입, 출력 구현-SEC_03(정렬(Sort)) 기출 및 예상 문제 </vt:lpstr>
      <vt:lpstr>2. 데이터 입, 출력 구현-SEC_03(정렬(Sort)) 기출 및 예상 문제 </vt:lpstr>
      <vt:lpstr>2. 데이터 입, 출력 구현- SEC_04(검색-이분 검색/해싱) 기출 및 예상 문제 </vt:lpstr>
      <vt:lpstr>2. 데이터 입, 출력 구현- SEC_04(검색-이분 검색/해싱)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구현-SEC_06(데이터 입, 출력) 기출 및 예상 문제 </vt:lpstr>
      <vt:lpstr>2. 데이터 입, 출력 구현-SEC_06(데이터 입, 출력) 기출 및 예상 문제 </vt:lpstr>
      <vt:lpstr>2. 데이터 입, 출력 구현- SEC_07(절차형 SQL) 기출 및 예상 문제 </vt:lpstr>
      <vt:lpstr>2. 데이터 입, 출력 구현- SEC_07(절차형 SQL) 기출 및 예상 문제 </vt:lpstr>
      <vt:lpstr>PowerPoint 프레젠테이션</vt:lpstr>
      <vt:lpstr>3. 제품 소프트웨어 패키징-SEC_01(소프트웨어 패키징) 기출 및 출제 예상 문제 </vt:lpstr>
      <vt:lpstr>3. 제품 소프트웨어 패키징-SEC_01(소프트웨어 패키징) 기출 및 출제 예상 문제 </vt:lpstr>
      <vt:lpstr>3. 제품 소프트웨어 패키징-SEC_02(릴리즈 노트 작성) 출제 예상 문제 </vt:lpstr>
      <vt:lpstr>3. 제품 소프트웨어 패키징-SEC_02(릴리즈 노트 작성) 출제 예상 문제 </vt:lpstr>
      <vt:lpstr>3. 제품 소프트웨어 패키징-SEC_03(디지털 저작권 관리(DRM)) 기출 및 출제 예상 문제 </vt:lpstr>
      <vt:lpstr>3. 제품 소프트웨어 패키징-SEC_03(디지털 저작권 관리(DRM)) 기출 및 출제 예상 문제 </vt:lpstr>
      <vt:lpstr>3. 제품 소프트웨어 패키징-SEC_04(소프트웨어 설치 매뉴얼 작성) 기출 및 출제 예상 문제 </vt:lpstr>
      <vt:lpstr>3. 제품 소프트웨어 패키징-SEC_04(소프트웨어 설치 매뉴얼 작성) 기출 및 출제 예상 문제 </vt:lpstr>
      <vt:lpstr>3. 제품 소프트웨어 패키징-SEC_05(소프트웨어 사용자 매뉴얼 작성) 기출 및 출제 예상 문제 </vt:lpstr>
      <vt:lpstr>3. 제품 소프트웨어 패키징-SEC_05(소프트웨어 사용자 매뉴얼 작성) 기출 및 출제 예상 문제 </vt:lpstr>
      <vt:lpstr>3. 제품 소프트웨어 패키징-SEC_06(소프트웨어 버전 등록) 기출 및 출제 예상 문제 </vt:lpstr>
      <vt:lpstr>3. 제품 소프트웨어 패키징-SEC_06(소프트웨어 버전 등록) 기출 및 출제 예상 문제 </vt:lpstr>
      <vt:lpstr>3. 제품 소프트웨어 패키징-SEC_07(소프트웨어 버전 관리 도구) 기출 및 출제 예상 문제 </vt:lpstr>
      <vt:lpstr>3. 제품 소프트웨어 패키징-SEC_07(소프트웨어 버전 관리 도구) 기출 및 출제 예상 문제 </vt:lpstr>
      <vt:lpstr>3. 제품 소프트웨어 패키징-SEC_08(빌드 자동화 도구) 기출 및 출제 예상 문제 </vt:lpstr>
      <vt:lpstr>PowerPoint 프레젠테이션</vt:lpstr>
      <vt:lpstr>4. 애플리케이션 테스트 관리-SEC_01(애플리케이션 테스트) 기출 및 출제 예상 문제 </vt:lpstr>
      <vt:lpstr>4. 애플리케이션 테스트 관리-SEC_01(애플리케이션 테스트) 기출 및 출제 예상 문제 </vt:lpstr>
      <vt:lpstr>4. 애플리케이션 테스트 관리-SEC_02(애플리케이션 테스트의 분류) 기출 및 출제 예상 문제 </vt:lpstr>
      <vt:lpstr>4. 애플리케이션 테스트 관리-SEC_02(애플리케이션 테스트의 분류) 기출 및 출제 예상 문제 </vt:lpstr>
      <vt:lpstr>4. 애플리케이션 테스트 관리-SEC_03(테스트 기법에 따른 애플리케이션 테스트) 기출 및 출제 예상 문제 </vt:lpstr>
      <vt:lpstr>4. 애플리케이션 테스트 관리-SEC_03(테스트 기법에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관리-SEC_05(통합 테스트) 기출 및 출제 예상 문제 </vt:lpstr>
      <vt:lpstr>4. 애플리케이션 테스트 관리-SEC_05(통합 테스트) 기출 및 출제 예상 문제 </vt:lpstr>
      <vt:lpstr>4. 애플리케이션 테스트 관리- SEC_06(애플리케이션 테스트 프로세스) 출제 예상 문제 </vt:lpstr>
      <vt:lpstr>4. 애플리케이션 테스트 관리- SEC_06(애플리케이션 테스트 프로세스) 출제 예상 문제 </vt:lpstr>
      <vt:lpstr>4. 애플리케이션 테스트 관리- SEC_07(테스트 케이스/테스트 시나리오/테스트 오라클) 기출 및 출제 예상 문제 </vt:lpstr>
      <vt:lpstr>4. 애플리케이션 테스트 관리- SEC_07(테스트 케이스/테스트 시나리오/테스트 오라클) 기출 및 출제 예상 문제 </vt:lpstr>
      <vt:lpstr>4. 애플리케이션 테스트 관리-SEC_08(테스트 자동화 도구) 기출 및 출제 예상 문제 </vt:lpstr>
      <vt:lpstr>4. 애플리케이션 테스트 관리- SEC_08(테스트 자동화 도구) 기출 및 출제 예상 문제 </vt:lpstr>
      <vt:lpstr>4. 애플리케이션 테스트 관리-SEC_09(결함 관리) 기출 및 출제 예상 문제 </vt:lpstr>
      <vt:lpstr>4. 애플리케이션 테스트 관리-SEC_09(결함 관리) 기출 및 출제 예상 문제 </vt:lpstr>
      <vt:lpstr>4. 애플리케이션 테스트 관리- SEC_10(애플리케이션 성능 분석) 출제 예상 문제 </vt:lpstr>
      <vt:lpstr>4. 애플리케이션 테스트 관리- SEC_10(애플리케이션 성능 분석) 출제 예상 문제 </vt:lpstr>
      <vt:lpstr>4. 애플리케이션 테스트 관리-SEC_11(복잡도) 기출 및 출제 예상 문제 </vt:lpstr>
      <vt:lpstr>4. 애플리케이션 테스트 관리-SEC_11(복잡도) 기출 및 출제 예상 문제 </vt:lpstr>
      <vt:lpstr>4. 애플리케이션 테스트 관리-SEC_12(애플리케이션 성능 개선) 기출 및 출제 예상 문제 </vt:lpstr>
      <vt:lpstr>4. 애플리케이션 테스트 관리- SEC_12(애플리케이션 성능 개선) 기출 및 출제 예상 문제 </vt:lpstr>
      <vt:lpstr>PowerPoint 프레젠테이션</vt:lpstr>
      <vt:lpstr>4. 애플리케이션 테스트 관리-SEC_01(애플리케이션 테스트) 기출 및 출제 예상 문제 </vt:lpstr>
      <vt:lpstr>4. 애플리케이션 테스트 관리-SEC_01(애플리케이션 테스트) 기출 및 출제 예상 문제 </vt:lpstr>
      <vt:lpstr>4. 애플리케이션 테스트 관리-SEC_02(애플리케이션 테스트의 분류) 기출 및 출제 예상 문제 </vt:lpstr>
      <vt:lpstr>4. 애플리케이션 테스트 관리-SEC_02(애플리케이션 테스트의 분류) 기출 및 출제 예상 문제 </vt:lpstr>
      <vt:lpstr>4. 애플리케이션 테스트 관리-SEC_03(테스트 기법에 따른 애플리케이션 테스트) 기출 및 출제 예상 문제 </vt:lpstr>
      <vt:lpstr>4. 애플리케이션 테스트 관리-SEC_03(테스트 기법에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관리-SEC_05(통합 테스트) 기출 및 출제 예상 문제 </vt:lpstr>
      <vt:lpstr>4. 애플리케이션 테스트 관리-SEC_05(통합 테스트) 기출 및 출제 예상 문제 </vt:lpstr>
      <vt:lpstr>4. 애플리케이션 테스트 관리- SEC_06(애플리케이션 테스트 프로세스) 출제 예상 문제 </vt:lpstr>
      <vt:lpstr>4. 애플리케이션 테스트 관리- SEC_06(애플리케이션 테스트 프로세스) 출제 예상 문제 </vt:lpstr>
      <vt:lpstr>4. 애플리케이션 테스트 관리- SEC_07(테스트 케이스/테스트 시나리오/테스트 오라클) 기출 및 출제 예상 문제 </vt:lpstr>
      <vt:lpstr>4. 애플리케이션 테스트 관리- SEC_07(테스트 케이스/테스트 시나리오/테스트 오라클) 기출 및 출제 예상 문제 </vt:lpstr>
      <vt:lpstr>4. 애플리케이션 테스트 관리-SEC_08(테스트 자동화 도구) 기출 및 출제 예상 문제 </vt:lpstr>
      <vt:lpstr>4. 애플리케이션 테스트 관리- SEC_08(테스트 자동화 도구) 기출 및 출제 예상 문제 </vt:lpstr>
      <vt:lpstr>4. 애플리케이션 테스트 관리-SEC_09(결함 관리) 기출 및 출제 예상 문제 </vt:lpstr>
      <vt:lpstr>4. 애플리케이션 테스트 관리-SEC_09(결함 관리) 기출 및 출제 예상 문제 </vt:lpstr>
      <vt:lpstr>4. 애플리케이션 테스트 관리- SEC_10(애플리케이션 성능 분석) 출제 예상 문제 </vt:lpstr>
      <vt:lpstr>4. 애플리케이션 테스트 관리- SEC_10(애플리케이션 성능 분석) 출제 예상 문제 </vt:lpstr>
      <vt:lpstr>4. 애플리케이션 테스트 관리-SEC_11(복잡도) 기출 및 출제 예상 문제 </vt:lpstr>
      <vt:lpstr>4. 애플리케이션 테스트 관리-SEC_11(복잡도) 기출 및 출제 예상 문제 </vt:lpstr>
      <vt:lpstr>4. 애플리케이션 테스트 관리-SEC_12(애플리케이션 성능 개선) 기출 및 출제 예상 문제 </vt:lpstr>
      <vt:lpstr>4. 애플리케이션 테스트 관리- SEC_12(애플리케이션 성능 개선) 기출 및 출제 예상 문제 </vt:lpstr>
      <vt:lpstr>PowerPoint 프레젠테이션</vt:lpstr>
      <vt:lpstr>논리 데이터베이스 설계-SEC_01(데이터베이스 설계) 기출 문제 </vt:lpstr>
      <vt:lpstr>논리 데이터베이스설계-SEC_01(데이터베이스 설계) 기출 문제 </vt:lpstr>
      <vt:lpstr>논리 데이터베이스설계-SEC_01(데이터베이스 설계) 기출 문제 </vt:lpstr>
      <vt:lpstr>논리 데이터베이스 설계-SEC_02(데이터 모델의 개념) 기출 문제 </vt:lpstr>
      <vt:lpstr>논리 데이터베이스 설계-SEC_02(데이터 모델의 개념) 기출 문제 </vt:lpstr>
      <vt:lpstr>논리 데이터베이스 설계-SEC_03(데이터 모델의 구성 요소-개체(Entity)) 기출 문제 및 출제 예상 문제</vt:lpstr>
      <vt:lpstr>논리 데이터베이스 설계-SEC_03(데이터 모델의 구성 요소-개체(Entity)) 기출 문제 및 출제 예상 문제</vt:lpstr>
      <vt:lpstr>논리 데이터베이스 설계-SEC_04(데이터 모델의 구성 요소-속성(Attribute)) 출제 예상 문제</vt:lpstr>
      <vt:lpstr>논리 데이터베이스 설계-SEC_04(데이터 모델의 구성 요소-속성(Attribute)) 출제 예상 문제</vt:lpstr>
      <vt:lpstr>논리 데이터베이스 설계-SEC_05(데이터 모델의 구성 요소-관계(Relationship)) 출제 예상 문제</vt:lpstr>
      <vt:lpstr>논리 데이터베이스 설계-SEC_05(데이터 모델의 구성 요소-관계(Relationship)) 출제 예상 문제</vt:lpstr>
      <vt:lpstr>논리 데이터베이스 설계-SEC_06(식별자(Identifier)) 출제 예상 문제</vt:lpstr>
      <vt:lpstr>논리 데이터베이스 설계-SEC_06(식별자(Identifier)) 출제 예상 문제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논리 데이터베이스 설계-SEC_08(관계형 데이터 모델) 기출 및 출제 예상 문제</vt:lpstr>
      <vt:lpstr>논리 데이터베이스 설계-SEC_08(관계형 데이터 모델) 기출 및 출제 예상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요구사항 확인-소프트웨어 생명주기</dc:title>
  <dc:creator>장준호</dc:creator>
  <cp:lastModifiedBy>장준호</cp:lastModifiedBy>
  <cp:revision>6</cp:revision>
  <dcterms:created xsi:type="dcterms:W3CDTF">2024-07-22T10:09:16Z</dcterms:created>
  <dcterms:modified xsi:type="dcterms:W3CDTF">2024-07-22T14:30:00Z</dcterms:modified>
</cp:coreProperties>
</file>