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43" r:id="rId2"/>
    <p:sldId id="1419" r:id="rId3"/>
    <p:sldId id="1420" r:id="rId4"/>
    <p:sldId id="1427" r:id="rId5"/>
    <p:sldId id="1428" r:id="rId6"/>
    <p:sldId id="1429" r:id="rId7"/>
    <p:sldId id="1438" r:id="rId8"/>
    <p:sldId id="1439" r:id="rId9"/>
    <p:sldId id="1440" r:id="rId10"/>
    <p:sldId id="1445" r:id="rId11"/>
    <p:sldId id="1446" r:id="rId12"/>
    <p:sldId id="1455" r:id="rId13"/>
    <p:sldId id="1456" r:id="rId14"/>
    <p:sldId id="1457" r:id="rId15"/>
    <p:sldId id="1461" r:id="rId16"/>
    <p:sldId id="1462" r:id="rId17"/>
    <p:sldId id="1463" r:id="rId18"/>
    <p:sldId id="1467" r:id="rId19"/>
    <p:sldId id="1468" r:id="rId20"/>
    <p:sldId id="1469" r:id="rId21"/>
    <p:sldId id="1476" r:id="rId22"/>
    <p:sldId id="1477" r:id="rId23"/>
    <p:sldId id="1478" r:id="rId24"/>
    <p:sldId id="1479" r:id="rId25"/>
    <p:sldId id="1480" r:id="rId26"/>
    <p:sldId id="1481" r:id="rId27"/>
    <p:sldId id="1482" r:id="rId28"/>
    <p:sldId id="1483" r:id="rId29"/>
    <p:sldId id="1484" r:id="rId30"/>
    <p:sldId id="1485" r:id="rId31"/>
    <p:sldId id="1486" r:id="rId32"/>
    <p:sldId id="1487" r:id="rId33"/>
    <p:sldId id="1488" r:id="rId34"/>
    <p:sldId id="1489" r:id="rId35"/>
    <p:sldId id="1490" r:id="rId36"/>
    <p:sldId id="1491" r:id="rId37"/>
    <p:sldId id="1492" r:id="rId38"/>
    <p:sldId id="1493" r:id="rId39"/>
    <p:sldId id="1494" r:id="rId40"/>
    <p:sldId id="1495" r:id="rId41"/>
    <p:sldId id="1496" r:id="rId42"/>
    <p:sldId id="1497" r:id="rId43"/>
    <p:sldId id="1498" r:id="rId44"/>
    <p:sldId id="1499" r:id="rId45"/>
    <p:sldId id="1500" r:id="rId46"/>
    <p:sldId id="15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D95D-E65B-4DB2-AB71-23F85FB1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1619B-7E37-4703-921B-1CA53C43B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11ABD-A62D-4DC7-8CAE-8E793BDB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7D276-7827-4326-9E71-AE7A74C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212EF-5208-4077-B3AE-AD673016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B67DA-A739-4521-8390-D7E5C6C6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CE45B-5926-422A-9008-5C89FB94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DD60F-4246-4423-9AF2-FDAB4582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F8633-DCCF-4A74-991F-3B1C317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32B45-11A4-4901-A682-E8DB60ED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BCFCDC-D283-479A-88B2-BA18964B2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ED44F-5816-472E-B066-0E4D9CFF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ECAEF-DC74-412D-93E9-9619A76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A7161-2A31-4629-9C95-3CCE83D9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51A51-F150-4A50-8C5E-2764ED7C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9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6072-A524-4504-9C1D-CDE2F13A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E1C4E-748F-4AFD-84B7-2B41C2B8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149-D8AD-47DB-821F-8190D4C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DF65E-D154-4687-812B-CC47C068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03F5-9BA7-4017-8C9B-8DC22585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83DF6-6630-4CF4-A614-BF7744C0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A8DA0-D984-4920-B710-BD5464A0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F0E21-6E24-436C-B37B-DDC4FC45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C33E6-0E8B-4365-AA0C-BDF380A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D258D-3A37-42D9-9F65-7E8F8FAB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5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776BF-BF97-47E4-80FF-E6E55537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988A5-74D3-481A-B025-A0DD70A0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6F9F2-26A9-432F-BCF9-4106E693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05239-AF23-40DB-88DF-2B6452D9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8E9C0-3E49-44F8-8E7B-58D08AA2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BFF3C-C750-451D-93A6-B3D41914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7B2A4-5071-47EE-846D-3A97654A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7738B-A03B-4ABD-A615-145E69EB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3C41-20BB-444F-AE74-E36D2CE6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79033-9378-4D9B-8561-BC749401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54355-B1C0-460F-BDCE-A8EA4783E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8F8702-CB9F-4724-89FF-E1A31F60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74CA16-1CFC-4928-873B-6C53A9B0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F1954-948C-41F7-9B0E-69A01CFD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E7ECD-3354-4094-90B7-8AB357B1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7BBCDA-38AE-4CB0-A64D-F83113F5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C29F0A-FAB2-4C90-AC68-B7C8275E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9AF65C-E539-44BD-81A9-717BD3AD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BC7F14-497B-4538-A3B4-24060B3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181ECF-5458-4517-8CA9-857C4A0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732F0-8E7E-415E-AD80-084CDC05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46A19-4FBE-4E1A-9F20-CCC63401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4CFFC-2DB9-4C20-9246-8457A033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39F77-C056-44F2-ABAB-B08A19C9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16B54-8E4D-410E-BC5B-C5A2CBC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508F1-6BAD-447A-A4C8-5CFF3F9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1F48F-B258-475B-BDF2-C84563F7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4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A348-E412-4050-BFA1-314AAEF7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013ED-05A7-4F9D-B021-12A2B775A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5B598-DC08-4910-A85F-6A71BFC97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A5FF3-5DEF-4CF2-85C3-F87E6CC3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E8314-609A-4309-A2C4-9396894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B9CB6-9F5F-4727-8F51-65F047A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A3ADBD-326E-4940-A462-516A08A4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0812A-6C23-4359-88DB-3A443FAC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6757B-F6DB-4148-89EA-01FE5F9E3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7438-24CA-471E-8F83-98D2B3011C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F1DE-B842-4DD7-B27F-8551A26C8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89CD7-6F64-4A3D-98BB-FCEA6E7A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3BF9-ECC8-43C7-8278-05EAA99AA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상위 설계에 속하지 않는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인터페이스 설계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내용으로 옳은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 시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따를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명세에서는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오퍼레이션 사용 전에 참이 되어야 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만족되어야 할 결과 조건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실행되는 동안 항상 만족되어야 할 불변 조건 등이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사용되는 대표적인 추상화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제어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과정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강도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설계에서 정보 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 않은 정보는 접근할 수 없도록 하여 한 모듈 또는 하부 시스템이 다른 모듈의 구현에 영향을 받지 않게 설계되는 것을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 사이의 독립성을 유지시키는 데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설계에서 은닉되어야 할 기본 정보로는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같은 물리적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데이터 구조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내부의 자료 구조와 접근 동작들에만 수정을 국한하기 때문에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등 변화에 따른 수정이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객체지향 분석 및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방법론 중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Coad-Yourdon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해당하는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데이터 모델링 하는데 초점을 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 개발 프로세스와 거시적 개발 프로세스를 모두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Use Case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강조하여 사용하는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표기법을 이용하여 소프트웨어 구성 요소를 모델링 하는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 기법에 포함되지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모델링       ② 기능 모델링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모델링       ④ 블랙박스 분석 모델링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객체지향분석 절차를 가장 바르게 나열한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모형 → 동적 모형 → 기능 모형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 모형 → 기능 모형 → 동적 모형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모형 → 동적 모형 → 객체 모형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 모형 → 객체 모형 → 동적 모형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객체지향 설계 원칙은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자신이 사용하지 않는 메소드와 의존관계를 맺으면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사용하지 않는 인터페이스 때문에 영향을 받아서는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인터페이스분리 원칙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단일 책임 원칙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개방 폐쇄의 원칙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리스코프 교체의 원칙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09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객체지향 분석 및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설계 원칙에 대한 바른 설명은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책임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클래스만 변경 가능해야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폐쇄의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확장에 대해 열려 있어야 하며 변경에 대해 닫혀 있어야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리스코프 교체의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책임을 가진 클래스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책임을 가진 클래스로 대체 되어야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의존관계 역전의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자신이 사용하는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메소드와 의존관계를 갖지 않도록 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위한 비즈니스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나누어서 분석해 내는 기법은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객체지향 분석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구조적 분석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기능적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실시간 분석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 분석 기법 중 자료 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주로 이용하는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 모델링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모델링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객체 모델링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정적 모델링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기법에서 정보 모델링이라고도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요구되는 객체를 찾아내어 속성과 연산 식별 및 객체들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규정하여 다이어그램을 표시하는 모델링은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② Dynamic(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Static(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66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매개변수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자료를 전달할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 형태로 전달되어 이용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데이터가 결합되어 있다고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 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모듈이 직접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다른 모듈의 내용을 참조할 때 두 모듈은 내용적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결합되어 있다고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(Common 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동일한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데이터를 접근한다면 공통 결합 되어 있다고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 간의 상호작용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의존도 정도를 나타내는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결합도가 강한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모듈이 다른 모듈의 내부 논리 조직을 제어하기 위한 목적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제어 신호를 이용하여 통신하는 경우이며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모듈에서 상위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제어 신호가 이동하여 상위 모듈에게 처리 명령을 부여하는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전도 현상이 발생하게 되는 결합도는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모듈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되기 위한 주요 특징에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다른 것들과 구별될 수 있는 독립적인 기능을 가진 단위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컴파일이 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이름을 가져야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모듈에서의 접근이 불가능 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18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종류 중 서로 간에 어떠한 의미 있는 연관관계 도 지니지 않은 기능 요소로 구성되는 경우이며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상위 모듈에 의해 호출되어 처리상의 연관성이 없는 서로 다른 기능을 수행하는 경우의 응집도는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Functional Cohesion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Sequential Cohesion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Coincidental Cohesion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시스템을 모듈로 분할하면 각각의 모듈을 별개로 만들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수정할 수 있기 때문에 좋은 구조가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모듈과 모듈 사이의 상호의존 또는 연관 정도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결합도가 약해야 독립적인 모듈이 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 구성 요소들 간의 응집도가 강해야 좋은 모듈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응집도가 가장 낮은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기능적 응집도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시간적 응집도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절차적 응집도 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우연적 응집도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N-S(Nassi-Schneiderman) Chart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둔 도형식 표현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및 다중 선택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구조로 표현한다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화살표를 사용하여 논리적인 제어 구조로 흐름을 표현한다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복합되어 있는 곳의 처리를 시각적으로 명확히 식별하는데 적합하다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9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낮은 것부터 높은 순으로 옳게 나열한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결합도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강한 응집도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Sequential Cohesion 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Procedural Cohesion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 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Coincidental Cohesion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프로그램 구조를 나타낸다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fan-in: 2, fan-out: 3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fan-in: 3, fan-out: 2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fan-in: 1, fan-out: 2 	④ fan-in: 2, fan-out: 1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설계도의 하나인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NS-Chart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거리가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두고 도형을 이용한 표현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쉽고 코드 변환이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이해하기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연속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구조를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7"/>
            <a:ext cx="2232248" cy="1296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1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모듈에 대한 명세 기법 중 해당 기능에 대해 일관 되게 이해되고 한 가지로 해석될 수 있도록 작성하는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상호 작용성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공통모듈의 재사용 범위에 따른 분류가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컴포넌트 재사용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더미코드 재사용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함수와 객체 재사용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애플리케이션 재사용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명백한 역할을 가지고 독립적으로 존재할 수 있는 시스템의 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넓은 의미에서는 재사용 되는 모든 단위라고 볼 수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통해서만 접근할 수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Sheet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바람직한 소프트웨어 설계 지침이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적당한 모듈의 크기를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접속 관계를 분석하여 복잡도와 중복을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결합도는 강할수록 바람직하다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효과적인 제어를 위해 설계에서 계층적 자료 조직이 제시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62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일부분을 다른 시스템에서 사용할 수 있는 정도를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가시성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(Visibility)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소프트웨어 설계를 위한 소프트웨어의 모듈간의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모듈 내 요소 간 응집도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응집도는 낮게 결합도는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높게 결합도는 낮게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낮게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설계를 위한 유의사항으로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모듈간의 결합도를 약하게 하면 모듈 독립성이 향상된다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재사용에 대한 내용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비용을 절감하고 개발 시간을 단축하여 생산성이 증가한다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재사용되는 대상은 외부 모듈과의 결합도가 낮아야 한다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규모에 따라 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단위로 재사용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재사용을 위해서는 사용법이 공개되어야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모듈을 설계할 때 공통 부분을 명세하기 위한 기법 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89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기본 기능으로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표준화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설계에서 일정한 일련번호를 부여하는 방식의 코드는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코드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블록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순차 코드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표의 숫자 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항목의 중량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등의 물리적 수치를 이용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만든 코드는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코드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표의 숫자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블록 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번호의 발급 과정에서 둘 이상의 서로 다른 사람에게 동일한 번호가 부여된 경우에 코드의 어떤 기능을 만족시키지 못한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표준화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배열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6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회사에서 각 부서의 명칭을 코드화하기 위하여 대분류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중분류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소분류 등으로 나누어 나타내고자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가장 적합한 코드의 종류는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분류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 Classification Code)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자료 전체를 계산하여 이를 필요로 하는 분류 단위로 블록을 구분하고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블록 내에서 순서대로 번호를 부여하는 방식으로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자릿수로 많은 항목 표시 가 가능하고 예비 코드를 사용할 수 있어 추가가 용이하다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순차 코드라고도 하는 이것을 무엇이라 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순차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표의 숫자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(Significant Digit)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블록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모듈이나 컴포넌트에 식별할 수 있는 코드를 부여하는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프로그래머가 모듈을 개발할 때 마다 임의로 코드를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코드를 조합하여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코드 부여 체계의 담당자는 코드 규칙을 상세히 정의해야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주요 기능에서 다양한 데이터를 기준에 맞추어 표현할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분류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표준화 기능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배열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6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설계에서 시스템 품질 속성이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 과정이 올바른 순서로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설계 목표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시스템 타입 결정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스타일 적용 및 커스터마이즈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서브 시스템의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아키텍처 설계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소프트웨어의 모듈은 프로그래밍 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Subroutine, Function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표현될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수가 증가하면 상대적으로 각 크기가 커지며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사이의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상호교류가 감소하여 과부하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나타난다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시스템을 지능적으로 관리할 수 있도록 해주며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해결하는 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시스템의 유지 보수와 수정을 용이하게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의사소통 도구로 활용된다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모듈을 프로그래밍 언어를 통해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모듈로 분할하고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인터페이스를 결정하는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원리에는 모듈화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66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기능을 하나의 코드로 수행하기 어려운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코드를 조합하여 만드는 방법은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(Combined Code)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코드를 부여할 대상이 되는 개체 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모듈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0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자주 발생하는 문제에 대한 일반적 이고 반복적인 해결 방법을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디자인 패턴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클래스 도출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GoF(Gangs of Four)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패턴에서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(Creational)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컴포지트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어댑터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 팩토리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사용의 장단점에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구조 파악이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및 구현의 생산성을 높이는데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재사용을 위한 개발 시간이 단축된다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언어와 함께 이용될 때 효율이 극대화된다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디자인 패턴은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객체를 생성하기 위한 인터페이스를 정의하여 어떤 클래스가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인스턴스화 될 것인지는 서브 클래스가 결정하도록 하는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Virtual-Constructor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패턴이라고도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Visitor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Observer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Factory Method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Bridge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38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GoF(Gang of Four)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 패턴 의 세 그룹으로 분류할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Adapter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Builder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Proxy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중에서 행위적 패턴에 속하지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(Command)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(Observer)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하나의 객체로 수행할 수 없는 작업을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객체로 분배하면서 결합도를 최소화 할 수 있도록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도움을 주는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패턴의 종류에는 책임 연쇄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중재자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메멘토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옵서버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이용한 소프트웨어 재사용으로 얻어지는 장점이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코드의 품질을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프로세스를 무시할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개발자들 사이의 의사소통을 원활하게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품질과 생산성을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Factory Method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객체를 생성하는 인터페이스를 정의하고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하위클래스에서 인스턴스를 생성하도록 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Prototype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먼저 생성하고 인스턴스를 복제 하여 사용하는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Bridge Pattern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기존에 구현되어 있는 클래스에 기능 발생 시 기존 클래스를 재사용할 수 있도록 중간에서 맞춰주는 역할을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Mediator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객체간의 통제와 지시의 역할을 하는 중재자를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객체지향의 목표를 달성하게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 패턴은 구현부에서 추상층을 분리하여 서로가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로 확장할 수 있도록 구성한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클래스를 이용하고 싶을 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중간에서 맞춰주는 역할을 수행하는 패턴은 어댑터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9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 생성 패턴으로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Singleton Pattern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Adapter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Decorator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패턴의 종류에는 추상 팩토리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팩토리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패턴의 생성 패턴에 속하지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 Factory)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어댑터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(Adapter)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(Singleton)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GoF(Gang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패턴과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목적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(Purpose)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분류할 때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대표적인 구조 패턴으로 인스턴스를 복제하여 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클래스나 객체들이 상호작용하는 방법과 책임을 분산 하는 방법을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Singleton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특정 클래스의 인스턴스가 오직 하나임을 보장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인스턴스에 대한 접근 방법을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동일한 계열의 알고리즘들을 개별적으로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캡슐화하여 상호 교환할 수 있게 정의하는 패턴이며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원하는 알고리즘을 선택하여 사용할 수가 있고 클라이언트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 없이 알고리즘 변경이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패턴은 생성 패턴으로 인스턴스를 복제하여 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GoF(Gang of Four)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패턴에서 행위 패턴에 속하는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Builder	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Visitor(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Prototype(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31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상위 설계에 속하지 않는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인터페이스 설계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내용으로 옳은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 시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따를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명세에서는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오퍼레이션 사용 전에 참이 되어야 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만족되어야 할 결과 조건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실행되는 동안 항상 만족되어야 할 불변 조건 등이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사용되는 대표적인 추상화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제어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과정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강도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설계에서 정보 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 않은 정보는 접근할 수 없도록 하여 한 모듈 또는 하부 시스템이 다른 모듈의 구현에 영향을 받지 않게 설계되는 것을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 사이의 독립성을 유지시키는 데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설계에서 은닉되어야 할 기본 정보로는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같은 물리적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데이터 구조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내부의 자료 구조와 접근 동작들에만 수정을 국한하기 때문에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등 변화에 따른 수정이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0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설계에서 시스템 품질 속성이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 과정이 올바른 순서로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설계 목표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시스템 타입 결정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스타일 적용 및 커스터마이즈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서브 시스템의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아키텍처 설계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소프트웨어의 모듈은 프로그래밍 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Subroutine, Function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표현될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수가 증가하면 상대적으로 각 크기가 커지며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사이의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상호교류가 감소하여 과부하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나타난다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시스템을 지능적으로 관리할 수 있도록 해주며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해결하는 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시스템의 유지 보수와 수정을 용이하게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의사소통 도구로 활용된다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모듈을 프로그래밍 언어를 통해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모듈로 분할하고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인터페이스를 결정하는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원리에는 모듈화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79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모듈화의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파급 효과를 최소화한다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복잡하다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재사용 가능으로 개발과 유지보수가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효율적인 관리가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09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66827" y="954323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형태의 소프트웨어 아키텍처에 대한 설명 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간선으로 구성된다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서브시스템으로 넘겨주는 과정을 반복한다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 모델이라고도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서브시스템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아키텍처에서 데이터는 파이프를 통해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양방향으로 흐르며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이동 시 오버헤드가 발생하지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오버헤드가 데이터 변환 시 발생 가능성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인식할 수 있는 특성이 담긴 소프트웨어의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골격이 되는 기본 구조로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중심 아키텍처는 공유 데이터 저장소를 통해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접근자 간의 통신이 이루어지므로 각 접근자의 수정과 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장이 용이하다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품질 요구사항을 반영하여 품질 속성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결정한다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다른 시스템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보내는 작업이 반복되는 아키텍처 스타일은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클라이언트 서버 구조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구조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파이프 필터 구조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분산시스템을 위한 마스터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(Master-Slave)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실시간 시스템에서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일반적으로 연산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조정을 책임진다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프로세스는 데이터 수집 기능을 수행할 수 없다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슬레이브 프로세스들을 제어할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프로토콜의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모델과 가장 관련이 깊은 아키텍처 모델은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Peer-To-Peer Model  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MVC Model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Layers Model 		④ Client-Server Model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모델 중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MVC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사용자 인터페이스를 담당하는 계층의 응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집도를 높일 수 있고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다른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 그 사이 에 결합도를 낮출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제어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전달자 역할을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뷰마다 모델 서브시스템이 각각 하나 씩 연결된다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데이터를 사용자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페이스에 보이는 역할을 담당한다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명령을 보냄으로써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상태를 변경할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(Architecture Pattern)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가장 옳지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초기 설계에서 발생하는 문제들을 해결하기 위한 전형 적인 해결 방식들을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구조로 개발하기 때문에 오류가 적어 개발시간을 단축할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서브시스템들에 대한 역할을 정의하고 있지만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인터페이스에 대한 지침은 없다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대한 이해가 쉬워지고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예측할 수 있게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(Client-Server)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클라이언트를 통해서 요청을 전달하며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이에 응답하는 방식이다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클라이언트의 요청에 대비하여 항상 대기 상태를 유지한다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클라이언트는 서로 독립적이다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서버와 하나의 클라이언트로 구성되는 패턴으로 분산 환경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적합하다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05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컴포넌트들 중 각 컴포넌트들이 서비스를 제공하는 서버가 될 수도 있고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요청하는 클라이언트도 될 수 있는 패턴으로 전형적인 멀티스레딩을 사용하는 방식의 패턴을 무엇이라 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  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블랙보드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피어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패턴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(Event-Bus Pattern)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  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리스너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채널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버퍼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72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모듈화의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파급 효과를 최소화한다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복잡하다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재사용 가능으로 개발과 유지보수가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효율적인 관리가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18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 지향</a:t>
            </a:r>
            <a:r>
              <a:rPr lang="en-US" altLang="ko-KR" sz="1200" b="1" dirty="0">
                <a:latin typeface="+mj-ea"/>
              </a:rPr>
              <a:t>(Object-Oriented)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객체는 상태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식별자를 가진 모든 것이라 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공통 속성을 공유하는 클래스들의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필요한 자료 구조와 이에 수행되는 함수들을 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하나의 독립된 존재이다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상태는 속성값에 의해 정의된다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객체지향개념 중 하나 이상의 유사한 객체들을 묶어 공통된 특성을 표현한 데이터 추상화를 의미하는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Method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		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주요 개념에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상위 클래스에서 속성이나 연산을 전달받아 새로운 형태의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확장하여 사용하는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실세계에 존재하거나 생각할 수 있는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하나 이상의 유사한 객체들을 묶어 공통된 특성을 표현한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상속받은 여러 개의 하위 객체들이 다른 형태의 특성을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객체로 이용될 수 있는 성질이다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객체지향에서 정보은닉과 가장 밀접한 관계가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Encapsulation	②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950672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 지향</a:t>
            </a:r>
            <a:r>
              <a:rPr lang="en-US" altLang="ko-KR" sz="1200" b="1" dirty="0">
                <a:latin typeface="+mj-ea"/>
              </a:rPr>
              <a:t>(Object-Oriented)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클래스들 사이의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전체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(Part-Whole)'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또는 부분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(is-a-part-of)'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관계로 설명되는 연관성을 나타내는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일반화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추상화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캡슐화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집단화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객체에게 어떤 행위를 하도록 지시하는 명령은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		② Package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같은 클래스에 속한 각각의 객체를 의미하는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		② Message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연관된 데이터와 함수를 함께 묶어 외부와 경계 를 만들고 필요한 인터페이스만을 밖으로 드러내는 과정은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메시지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캡슐화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	 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</p:txBody>
      </p:sp>
    </p:spTree>
    <p:extLst>
      <p:ext uri="{BB962C8B-B14F-4D97-AF65-F5344CB8AC3E}">
        <p14:creationId xmlns:p14="http://schemas.microsoft.com/office/powerpoint/2010/main" val="3361294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 지향</a:t>
            </a:r>
            <a:r>
              <a:rPr lang="en-US" altLang="ko-KR" sz="1200" b="1" dirty="0">
                <a:latin typeface="+mj-ea"/>
              </a:rPr>
              <a:t>(Object-Oriented)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상위 클래스의 메소드와 속성을 하위 클래스가 물려받는 것을 의미하는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Abstraction(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② Polymorphism(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Encapsulation(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Inheritance(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현재 코드를 변경하지 않고 새로운 클래스를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추가할 수 있게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다형성이란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여러 가지 형태를 가지고 있다는 의미로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형태를 받아들일 수 있는 특징을 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오버라이딩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일반 메소드의 구현을 하위 클래스에서 무시하고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재정의할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오버로딩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매개 변수 타입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동일하지만 메소드 명을 다르게 함으로써 구현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766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객체지향 분석 및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방법론 중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Coad-Yourdon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해당하는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데이터 모델링 하는데 초점을 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 개발 프로세스와 거시적 개발 프로세스를 모두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Use Case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강조하여 사용하는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표기법을 이용하여 소프트웨어 구성 요소를 모델링 하는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 기법에 포함되지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모델링       ② 기능 모델링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모델링       ④ 블랙박스 분석 모델링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객체지향분석 절차를 가장 바르게 나열한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모형 → 동적 모형 → 기능 모형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 모형 → 기능 모형 → 동적 모형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모형 → 동적 모형 → 객체 모형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 모형 → 객체 모형 → 동적 모형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객체지향 설계 원칙은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자신이 사용하지 않는 메소드와 의존관계를 맺으면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사용하지 않는 인터페이스 때문에 영향을 받아서는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인터페이스분리 원칙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단일 책임 원칙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개방 폐쇄의 원칙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리스코프 교체의 원칙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62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객체지향 분석 및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설계 원칙에 대한 바른 설명은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책임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클래스만 변경 가능해야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폐쇄의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확장에 대해 열려 있어야 하며 변경에 대해 닫혀 있어야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리스코프 교체의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책임을 가진 클래스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책임을 가진 클래스로 대체 되어야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의존관계 역전의 원칙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자신이 사용하는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메소드와 의존관계를 갖지 않도록 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위한 비즈니스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나누어서 분석해 내는 기법은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객체지향 분석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구조적 분석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기능적 분석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실시간 분석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 분석 기법 중 자료 흐름도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주로 이용하는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 모델링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모델링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객체 모델링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정적 모델링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기법에서 정보 모델링이라고도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요구되는 객체를 찾아내어 속성과 연산 식별 및 객체들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규정하여 다이어그램을 표시하는 모델링은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② Dynamic(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Static(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324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매개변수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자료를 전달할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 형태로 전달되어 이용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데이터가 결합되어 있다고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 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모듈이 직접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다른 모듈의 내용을 참조할 때 두 모듈은 내용적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결합되어 있다고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(Common 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동일한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데이터를 접근한다면 공통 결합 되어 있다고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 간의 상호작용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의존도 정도를 나타내는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결합도가 강한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모듈이 다른 모듈의 내부 논리 조직을 제어하기 위한 목적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제어 신호를 이용하여 통신하는 경우이며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모듈에서 상위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제어 신호가 이동하여 상위 모듈에게 처리 명령을 부여하는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전도 현상이 발생하게 되는 결합도는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모듈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되기 위한 주요 특징에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다른 것들과 구별될 수 있는 독립적인 기능을 가진 단위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컴파일이 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이름을 가져야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모듈에서의 접근이 불가능 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445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종류 중 서로 간에 어떠한 의미 있는 연관관계 도 지니지 않은 기능 요소로 구성되는 경우이며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상위 모듈에 의해 호출되어 처리상의 연관성이 없는 서로 다른 기능을 수행하는 경우의 응집도는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Functional Cohesion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Sequential Cohesion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Coincidental Cohesion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시스템을 모듈로 분할하면 각각의 모듈을 별개로 만들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수정할 수 있기 때문에 좋은 구조가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모듈과 모듈 사이의 상호의존 또는 연관 정도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결합도가 약해야 독립적인 모듈이 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 구성 요소들 간의 응집도가 강해야 좋은 모듈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응집도가 가장 낮은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기능적 응집도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시간적 응집도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절차적 응집도 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우연적 응집도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N-S(Nassi-Schneiderman) Chart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둔 도형식 표현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및 다중 선택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구조로 표현한다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화살표를 사용하여 논리적인 제어 구조로 흐름을 표현한다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복합되어 있는 곳의 처리를 시각적으로 명확히 식별하는데 적합하다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642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낮은 것부터 높은 순으로 옳게 나열한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결합도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강한 응집도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Sequential Cohesion 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Procedural Cohesion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 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Coincidental Cohesion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프로그램 구조를 나타낸다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fan-in: 2, fan-out: 3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fan-in: 3, fan-out: 2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fan-in: 1, fan-out: 2 	④ fan-in: 2, fan-out: 1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설계도의 하나인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NS-Chart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거리가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두고 도형을 이용한 표현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쉽고 코드 변환이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이해하기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연속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구조를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7"/>
            <a:ext cx="2232248" cy="1296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3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모듈에 대한 명세 기법 중 해당 기능에 대해 일관 되게 이해되고 한 가지로 해석될 수 있도록 작성하는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상호 작용성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공통모듈의 재사용 범위에 따른 분류가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컴포넌트 재사용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더미코드 재사용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함수와 객체 재사용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애플리케이션 재사용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명백한 역할을 가지고 독립적으로 존재할 수 있는 시스템의 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넓은 의미에서는 재사용 되는 모든 단위라고 볼 수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통해서만 접근할 수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Sheet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바람직한 소프트웨어 설계 지침이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적당한 모듈의 크기를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접속 관계를 분석하여 복잡도와 중복을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결합도는 강할수록 바람직하다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효과적인 제어를 위해 설계에서 계층적 자료 조직이 제시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674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일부분을 다른 시스템에서 사용할 수 있는 정도를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가시성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(Visibility)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소프트웨어 설계를 위한 소프트웨어의 모듈간의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모듈 내 요소 간 응집도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응집도는 낮게 결합도는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높게 결합도는 낮게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낮게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설계를 위한 유의사항으로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모듈간의 결합도를 약하게 하면 모듈 독립성이 향상된다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재사용에 대한 내용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비용을 절감하고 개발 시간을 단축하여 생산성이 증가한다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재사용되는 대상은 외부 모듈과의 결합도가 낮아야 한다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규모에 따라 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단위로 재사용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재사용을 위해서는 사용법이 공개되어야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6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66827" y="954323"/>
            <a:ext cx="5096666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형태의 소프트웨어 아키텍처에 대한 설명 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간선으로 구성된다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서브시스템으로 넘겨주는 과정을 반복한다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 모델이라고도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서브시스템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아키텍처에서 데이터는 파이프를 통해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양방향으로 흐르며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이동 시 오버헤드가 발생하지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오버헤드가 데이터 변환 시 발생 가능성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인식할 수 있는 특성이 담긴 소프트웨어의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골격이 되는 기본 구조로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중심 아키텍처는 공유 데이터 저장소를 통해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접근자 간의 통신이 이루어지므로 각 접근자의 수정과 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장이 용이하다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품질 요구사항을 반영하여 품질 속성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결정한다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다른 시스템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보내는 작업이 반복되는 아키텍처 스타일은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클라이언트 서버 구조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구조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파이프 필터 구조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분산시스템을 위한 마스터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(Master-Slave)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실시간 시스템에서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일반적으로 연산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조정을 책임진다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프로세스는 데이터 수집 기능을 수행할 수 없다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슬레이브 프로세스들을 제어할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973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모듈을 설계할 때 공통 부분을 명세하기 위한 기법 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926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기본 기능으로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표준화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설계에서 일정한 일련번호를 부여하는 방식의 코드는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코드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블록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순차 코드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표의 숫자 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항목의 중량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등의 물리적 수치를 이용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만든 코드는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코드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표의 숫자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블록 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번호의 발급 과정에서 둘 이상의 서로 다른 사람에게 동일한 번호가 부여된 경우에 코드의 어떤 기능을 만족시키지 못한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표준화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배열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7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회사에서 각 부서의 명칭을 코드화하기 위하여 대분류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중분류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소분류 등으로 나누어 나타내고자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가장 적합한 코드의 종류는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분류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 Classification Code)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자료 전체를 계산하여 이를 필요로 하는 분류 단위로 블록을 구분하고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블록 내에서 순서대로 번호를 부여하는 방식으로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자릿수로 많은 항목 표시 가 가능하고 예비 코드를 사용할 수 있어 추가가 용이하다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순차 코드라고도 하는 이것을 무엇이라 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순차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표의 숫자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(Significant Digit)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블록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모듈이나 컴포넌트에 식별할 수 있는 코드를 부여하는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프로그래머가 모듈을 개발할 때 마다 임의로 코드를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코드를 조합하여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코드 부여 체계의 담당자는 코드 규칙을 상세히 정의해야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주요 기능에서 다양한 데이터를 기준에 맞추어 표현할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분류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표준화 기능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배열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300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기능을 하나의 코드로 수행하기 어려운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코드를 조합하여 만드는 방법은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(Combined Code)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코드를 부여할 대상이 되는 개체 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모듈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92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자주 발생하는 문제에 대한 일반적 이고 반복적인 해결 방법을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디자인 패턴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클래스 도출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GoF(Gangs of Four)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패턴에서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(Creational)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컴포지트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어댑터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 팩토리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사용의 장단점에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구조 파악이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및 구현의 생산성을 높이는데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재사용을 위한 개발 시간이 단축된다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언어와 함께 이용될 때 효율이 극대화된다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디자인 패턴은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객체를 생성하기 위한 인터페이스를 정의하여 어떤 클래스가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인스턴스화 될 것인지는 서브 클래스가 결정하도록 하는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Virtual-Constructor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패턴이라고도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Visitor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Observer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Factory Method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Bridge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193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GoF(Gang of Four)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 패턴 의 세 그룹으로 분류할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Adapter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Builder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Proxy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중에서 행위적 패턴에 속하지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(Command)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(Observer)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하나의 객체로 수행할 수 없는 작업을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객체로 분배하면서 결합도를 최소화 할 수 있도록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도움을 주는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패턴의 종류에는 책임 연쇄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중재자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메멘토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옵서버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이용한 소프트웨어 재사용으로 얻어지는 장점이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코드의 품질을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프로세스를 무시할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개발자들 사이의 의사소통을 원활하게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품질과 생산성을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Factory Method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객체를 생성하는 인터페이스를 정의하고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하위클래스에서 인스턴스를 생성하도록 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Prototype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먼저 생성하고 인스턴스를 복제 하여 사용하는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Bridge Pattern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기존에 구현되어 있는 클래스에 기능 발생 시 기존 클래스를 재사용할 수 있도록 중간에서 맞춰주는 역할을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Mediator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객체간의 통제와 지시의 역할을 하는 중재자를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객체지향의 목표를 달성하게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 패턴은 구현부에서 추상층을 분리하여 서로가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로 확장할 수 있도록 구성한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클래스를 이용하고 싶을 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중간에서 맞춰주는 역할을 수행하는 패턴은 어댑터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05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 생성 패턴으로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Singleton Pattern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Adapter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Decorator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패턴의 종류에는 추상 팩토리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팩토리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패턴의 생성 패턴에 속하지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 Factory)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어댑터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(Adapter)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(Singleton)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GoF(Gang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패턴과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목적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(Purpose)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분류할 때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대표적인 구조 패턴으로 인스턴스를 복제하여 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클래스나 객체들이 상호작용하는 방법과 책임을 분산 하는 방법을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Singleton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특정 클래스의 인스턴스가 오직 하나임을 보장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인스턴스에 대한 접근 방법을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동일한 계열의 알고리즘들을 개별적으로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캡슐화하여 상호 교환할 수 있게 정의하는 패턴이며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원하는 알고리즘을 선택하여 사용할 수가 있고 클라이언트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 없이 알고리즘 변경이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패턴은 생성 패턴으로 인스턴스를 복제하여 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GoF(Gang of Four)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패턴에서 행위 패턴에 속하는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Builder	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Visitor(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Prototype(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4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프로토콜의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모델과 가장 관련이 깊은 아키텍처 모델은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Peer-To-Peer Model  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MVC Model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Layers Model 		④ Client-Server Model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모델 중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MVC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사용자 인터페이스를 담당하는 계층의 응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집도를 높일 수 있고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다른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 그 사이 에 결합도를 낮출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제어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전달자 역할을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뷰마다 모델 서브시스템이 각각 하나 씩 연결된다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데이터를 사용자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페이스에 보이는 역할을 담당한다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명령을 보냄으로써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상태를 변경할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(Architecture Pattern)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가장 옳지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초기 설계에서 발생하는 문제들을 해결하기 위한 전형 적인 해결 방식들을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구조로 개발하기 때문에 오류가 적어 개발시간을 단축할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서브시스템들에 대한 역할을 정의하고 있지만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인터페이스에 대한 지침은 없다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대한 이해가 쉬워지고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예측할 수 있게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(Client-Server)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클라이언트를 통해서 요청을 전달하며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이에 응답하는 방식이다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클라이언트의 요청에 대비하여 항상 대기 상태를 유지한다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클라이언트는 서로 독립적이다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서버와 하나의 클라이언트로 구성되는 패턴으로 분산 환경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적합하다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2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컴포넌트들 중 각 컴포넌트들이 서비스를 제공하는 서버가 될 수도 있고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요청하는 클라이언트도 될 수 있는 패턴으로 전형적인 멀티스레딩을 사용하는 방식의 패턴을 무엇이라 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  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블랙보드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피어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패턴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(Event-Bus Pattern)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컴포넌트가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  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리스너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채널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버퍼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0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 지향</a:t>
            </a:r>
            <a:r>
              <a:rPr lang="en-US" altLang="ko-KR" sz="1200" b="1" dirty="0">
                <a:latin typeface="+mj-ea"/>
              </a:rPr>
              <a:t>(Object-Oriented)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객체는 상태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식별자를 가진 모든 것이라 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공통 속성을 공유하는 클래스들의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필요한 자료 구조와 이에 수행되는 함수들을 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하나의 독립된 존재이다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상태는 속성값에 의해 정의된다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객체지향개념 중 하나 이상의 유사한 객체들을 묶어 공통된 특성을 표현한 데이터 추상화를 의미하는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Method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		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주요 개념에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상위 클래스에서 속성이나 연산을 전달받아 새로운 형태의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확장하여 사용하는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실세계에 존재하거나 생각할 수 있는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하나 이상의 유사한 객체들을 묶어 공통된 특성을 표현한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상속받은 여러 개의 하위 객체들이 다른 형태의 특성을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객체로 이용될 수 있는 성질이다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객체지향에서 정보은닉과 가장 밀접한 관계가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Encapsulation	②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176140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 지향</a:t>
            </a:r>
            <a:r>
              <a:rPr lang="en-US" altLang="ko-KR" sz="1200" b="1" dirty="0">
                <a:latin typeface="+mj-ea"/>
              </a:rPr>
              <a:t>(Object-Oriented)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클래스들 사이의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전체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(Part-Whole)'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또는 부분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(is-a-part-of)'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관계로 설명되는 연관성을 나타내는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일반화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추상화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캡슐화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집단화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객체에게 어떤 행위를 하도록 지시하는 명령은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		② Package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같은 클래스에 속한 각각의 객체를 의미하는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		② Message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연관된 데이터와 함수를 함께 묶어 외부와 경계 를 만들고 필요한 인터페이스만을 밖으로 드러내는 과정은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메시지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캡슐화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	 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</p:txBody>
      </p:sp>
    </p:spTree>
    <p:extLst>
      <p:ext uri="{BB962C8B-B14F-4D97-AF65-F5344CB8AC3E}">
        <p14:creationId xmlns:p14="http://schemas.microsoft.com/office/powerpoint/2010/main" val="238498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객체 지향</a:t>
            </a:r>
            <a:r>
              <a:rPr lang="en-US" altLang="ko-KR" sz="1200" b="1" dirty="0">
                <a:latin typeface="+mj-ea"/>
              </a:rPr>
              <a:t>(Object-Oriented)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상위 클래스의 메소드와 속성을 하위 클래스가 물려받는 것을 의미하는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Abstraction(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② Polymorphism(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Encapsulation(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Inheritance(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현재 코드를 변경하지 않고 새로운 클래스를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추가할 수 있게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다형성이란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여러 가지 형태를 가지고 있다는 의미로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형태를 받아들일 수 있는 특징을 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오버라이딩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일반 메소드의 구현을 하위 클래스에서 무시하고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재정의할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오버로딩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매개 변수 타입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동일하지만 메소드 명을 다르게 함으로써 구현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28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9226</Words>
  <Application>Microsoft Office PowerPoint</Application>
  <PresentationFormat>와이드스크린</PresentationFormat>
  <Paragraphs>1118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나눔고딕코딩</vt:lpstr>
      <vt:lpstr>맑은 고딕</vt:lpstr>
      <vt:lpstr>Arial</vt:lpstr>
      <vt:lpstr>Office 테마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SEC_02(아키텍처 패턴) 기출 및 예상 문제</vt:lpstr>
      <vt:lpstr>1. 애플리케이션 설계- SEC_02(아키텍처 패턴) 기출 및 예상 문제</vt:lpstr>
      <vt:lpstr>1. 애플리케이션 설계- SEC_02(아키텍처 패턴) 기출 및 예상 문제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설계-SEC_04(객체지향 분석 및 설계) 기출 문제</vt:lpstr>
      <vt:lpstr>1. 애플리케이션 설계-SEC_04(객체지향 분석 및 설계) 기출 문제</vt:lpstr>
      <vt:lpstr>1. 애플리케이션 설계-SEC_05(모듈) 기출 문제</vt:lpstr>
      <vt:lpstr>1. 애플리케이션 설계-SEC_05(모듈) 기출 문제</vt:lpstr>
      <vt:lpstr>1. 애플리케이션 설계-SEC_05(모듈) 기출 문제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설계-SEC_07(코드)기출 및 출제 예상 문제</vt:lpstr>
      <vt:lpstr>1. 애플리케이션 설계-SEC_07(코드)기출 및 출제 예상 문제</vt:lpstr>
      <vt:lpstr>1. 애플리케이션 설계-SEC_07(코드)기출 및 출제 예상 문제</vt:lpstr>
      <vt:lpstr>1. 애플리케이션 설계-SEC_08(디자인 패턴)기출 및 출제 예상 문제</vt:lpstr>
      <vt:lpstr>1. 애플리케이션 설계-SEC_08(디자인 패턴)기출 및 출제 예상 문제</vt:lpstr>
      <vt:lpstr>1. 애플리케이션 설계-SEC_08(디자인 패턴)기출 및 출제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SEC_02(아키텍처 패턴) 기출 및 예상 문제</vt:lpstr>
      <vt:lpstr>1. 애플리케이션 설계- SEC_02(아키텍처 패턴) 기출 및 예상 문제</vt:lpstr>
      <vt:lpstr>1. 애플리케이션 설계- SEC_02(아키텍처 패턴) 기출 및 예상 문제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설계-SEC_04(객체지향 분석 및 설계) 기출 문제</vt:lpstr>
      <vt:lpstr>1. 애플리케이션 설계-SEC_04(객체지향 분석 및 설계) 기출 문제</vt:lpstr>
      <vt:lpstr>1. 애플리케이션 설계-SEC_05(모듈) 기출 문제</vt:lpstr>
      <vt:lpstr>1. 애플리케이션 설계-SEC_05(모듈) 기출 문제</vt:lpstr>
      <vt:lpstr>1. 애플리케이션 설계-SEC_05(모듈) 기출 문제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설계-SEC_07(코드)기출 및 출제 예상 문제</vt:lpstr>
      <vt:lpstr>1. 애플리케이션 설계-SEC_07(코드)기출 및 출제 예상 문제</vt:lpstr>
      <vt:lpstr>1. 애플리케이션 설계-SEC_07(코드)기출 및 출제 예상 문제</vt:lpstr>
      <vt:lpstr>1. 애플리케이션 설계-SEC_08(디자인 패턴)기출 및 출제 예상 문제</vt:lpstr>
      <vt:lpstr>1. 애플리케이션 설계-SEC_08(디자인 패턴)기출 및 출제 예상 문제</vt:lpstr>
      <vt:lpstr>1. 애플리케이션 설계-SEC_08(디자인 패턴)기출 및 출제 예상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애플리케이션 설계- SEC_01(소프트웨어 아키텍처) 기출 및 예상 문제</dc:title>
  <dc:creator>장준호</dc:creator>
  <cp:lastModifiedBy>장준호</cp:lastModifiedBy>
  <cp:revision>3</cp:revision>
  <dcterms:created xsi:type="dcterms:W3CDTF">2024-07-22T10:19:54Z</dcterms:created>
  <dcterms:modified xsi:type="dcterms:W3CDTF">2024-07-22T10:37:57Z</dcterms:modified>
</cp:coreProperties>
</file>