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482" r:id="rId3"/>
    <p:sldId id="1541" r:id="rId4"/>
    <p:sldId id="1542" r:id="rId5"/>
    <p:sldId id="1543" r:id="rId6"/>
    <p:sldId id="1553" r:id="rId7"/>
    <p:sldId id="1554" r:id="rId8"/>
    <p:sldId id="1555" r:id="rId9"/>
    <p:sldId id="1568" r:id="rId10"/>
    <p:sldId id="1569" r:id="rId11"/>
    <p:sldId id="1574" r:id="rId12"/>
    <p:sldId id="1575" r:id="rId13"/>
    <p:sldId id="1581" r:id="rId14"/>
    <p:sldId id="1582" r:id="rId15"/>
    <p:sldId id="1583" r:id="rId16"/>
    <p:sldId id="1584" r:id="rId17"/>
    <p:sldId id="1589" r:id="rId18"/>
    <p:sldId id="1590" r:id="rId19"/>
    <p:sldId id="1594" r:id="rId20"/>
    <p:sldId id="15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  <p15:guide id="8" pos="35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67" autoAdjust="0"/>
    <p:restoredTop sz="94622" autoAdjust="0"/>
  </p:normalViewPr>
  <p:slideViewPr>
    <p:cSldViewPr showGuides="1">
      <p:cViewPr varScale="1">
        <p:scale>
          <a:sx n="37" d="100"/>
          <a:sy n="37" d="100"/>
        </p:scale>
        <p:origin x="53" y="1051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2</a:t>
            </a:r>
            <a:r>
              <a:rPr lang="ko-KR" altLang="en-US" sz="4400" dirty="0">
                <a:latin typeface="+mj-ea"/>
                <a:ea typeface="+mj-ea"/>
              </a:rPr>
              <a:t>과목</a:t>
            </a:r>
            <a:r>
              <a:rPr lang="en-US" altLang="ko-KR" sz="4400" dirty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소프트웨어 개발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>
                <a:latin typeface="+mj-ea"/>
                <a:ea typeface="+mj-ea"/>
              </a:rPr>
              <a:t>(Part 1. </a:t>
            </a:r>
            <a:r>
              <a:rPr lang="ko-KR" altLang="en-US" sz="3000" dirty="0">
                <a:latin typeface="+mj-ea"/>
                <a:ea typeface="+mj-ea"/>
              </a:rPr>
              <a:t>데이터 입</a:t>
            </a:r>
            <a:r>
              <a:rPr lang="en-US" altLang="ko-KR" sz="3000" dirty="0">
                <a:latin typeface="+mj-ea"/>
                <a:ea typeface="+mj-ea"/>
              </a:rPr>
              <a:t>, </a:t>
            </a:r>
            <a:r>
              <a:rPr lang="ko-KR" altLang="en-US" sz="3000" dirty="0">
                <a:latin typeface="+mj-ea"/>
                <a:ea typeface="+mj-ea"/>
              </a:rPr>
              <a:t>출력 구현</a:t>
            </a:r>
            <a:r>
              <a:rPr lang="en-US" altLang="ko-KR" sz="3000" dirty="0">
                <a:latin typeface="+mj-ea"/>
                <a:ea typeface="+mj-ea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정렬</a:t>
            </a:r>
            <a:r>
              <a:rPr lang="en-US" altLang="ko-KR" sz="2800" b="1" dirty="0">
                <a:latin typeface="+mj-ea"/>
              </a:rPr>
              <a:t>(Sort))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2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정렬</a:t>
            </a:r>
            <a:r>
              <a:rPr lang="en-US" altLang="ko-KR" sz="1400" b="1" dirty="0">
                <a:latin typeface="+mj-ea"/>
              </a:rPr>
              <a:t>(Sort)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힙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(Heap Sort)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정렬할 입력 레코드들로 힙을 구성하고 가장 큰 키 값을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갖는 루트 노드를 제거하는 과정을 반복하여 정렬하는 기법 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 수행 시간은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 이진 트리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(Complete Binary Tree)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입력자료의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구성한다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최악의 수행 시간은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O(2n</a:t>
            </a:r>
            <a:r>
              <a:rPr lang="en-US" altLang="ko-KR" sz="1400" baseline="30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aseline="30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baseline="30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데이터를 처리하는 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O(NlogN)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시간이 소요되는 정렬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합병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버블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 정렬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많은 자료 이동을 없애고 하나의 파일을 부분적으로 나누어 가면서 정렬하는 방법으로 키를 기준으로 작은 값은 왼쪽에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큰 값은 오른쪽 서브 파일로 분해시키는 방식으로 정렬하는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Selection Sort 	② Bubble Sort 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Insert Sort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Quick Sort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입력 순서에 따라 배열된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데이터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(8, 3, 5, 2, 4)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어떠한 정렬 방식에 의해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단계 정렬시킨 결과가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2-8-5-3-4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되었다면 사용된 정렬 알고리즘은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Bubble Sort 			② Heap Sort </a:t>
            </a:r>
          </a:p>
          <a:p>
            <a:pPr>
              <a:lnSpc>
                <a:spcPct val="150000"/>
              </a:lnSpc>
            </a:pP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Selection Sort 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fr-F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306544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SEC_04(</a:t>
            </a:r>
            <a:r>
              <a:rPr lang="ko-KR" altLang="en-US" sz="2800" b="1" dirty="0">
                <a:latin typeface="+mj-ea"/>
              </a:rPr>
              <a:t>검색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이분 검색</a:t>
            </a:r>
            <a:r>
              <a:rPr lang="en-US" altLang="ko-KR" sz="2800" b="1" dirty="0">
                <a:latin typeface="+mj-ea"/>
              </a:rPr>
              <a:t>/</a:t>
            </a:r>
            <a:r>
              <a:rPr lang="ko-KR" altLang="en-US" sz="2800" b="1" dirty="0">
                <a:latin typeface="+mj-ea"/>
              </a:rPr>
              <a:t>해싱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검색</a:t>
            </a:r>
            <a:r>
              <a:rPr lang="en-US" altLang="ko-KR" sz="1400" b="1" dirty="0">
                <a:latin typeface="+mj-ea"/>
              </a:rPr>
              <a:t>-</a:t>
            </a:r>
            <a:r>
              <a:rPr lang="ko-KR" altLang="en-US" sz="1400" b="1" dirty="0">
                <a:latin typeface="+mj-ea"/>
              </a:rPr>
              <a:t>이분 검색</a:t>
            </a:r>
            <a:r>
              <a:rPr lang="en-US" altLang="ko-KR" sz="1400" b="1" dirty="0">
                <a:latin typeface="+mj-ea"/>
              </a:rPr>
              <a:t>/</a:t>
            </a:r>
            <a:r>
              <a:rPr lang="ko-KR" altLang="en-US" sz="1400" b="1" dirty="0">
                <a:latin typeface="+mj-ea"/>
              </a:rPr>
              <a:t>해싱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검색 알고리즘에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 효율이 좋고 탐색 시간이 적게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검색할 데이터가 정렬되어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피보나치 수열에 따라 다음에 비교할 대상을 선정하여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비교 횟수를 거듭할 때마다 검색 대상이 되는 데이터의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절반으로 줄어든다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 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(Hashing Function)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종류가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(Mid-Square)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분석법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 Analysis)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 주소법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 Addressing)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레코드가 구성되어 있을 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이진 검색 방법으로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찾을 경우 비교되는 횟수는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1 2 3 4 5 6 7 8 9 10 11 12 13 14 15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2		② 3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4		④ 5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 함수 중 레코드 키를 여러 부분으로 나누고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나눈 부분의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숫자를 더하거나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XOR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값을 홈 주소로 사용하는 방식은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폴딩법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기수 변환법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숫자 분석법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SEC_04(</a:t>
            </a:r>
            <a:r>
              <a:rPr lang="ko-KR" altLang="en-US" sz="2800" b="1" dirty="0">
                <a:latin typeface="+mj-ea"/>
              </a:rPr>
              <a:t>검색</a:t>
            </a:r>
            <a:r>
              <a:rPr lang="en-US" altLang="ko-KR" sz="2800" b="1" dirty="0">
                <a:latin typeface="+mj-ea"/>
              </a:rPr>
              <a:t>-</a:t>
            </a:r>
            <a:r>
              <a:rPr lang="ko-KR" altLang="en-US" sz="2800" b="1" dirty="0">
                <a:latin typeface="+mj-ea"/>
              </a:rPr>
              <a:t>이분 검색</a:t>
            </a:r>
            <a:r>
              <a:rPr lang="en-US" altLang="ko-KR" sz="2800" b="1" dirty="0">
                <a:latin typeface="+mj-ea"/>
              </a:rPr>
              <a:t>/</a:t>
            </a:r>
            <a:r>
              <a:rPr lang="ko-KR" altLang="en-US" sz="2800" b="1" dirty="0">
                <a:latin typeface="+mj-ea"/>
              </a:rPr>
              <a:t>해싱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87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이분 검색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해싱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알고리즘과 관련한 설명으로 틀린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작업을 수행하는 컴퓨터 명령어를 순서대로 나열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것으로 볼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(Searching)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정렬이 되지 않은 데이터 혹은 정렬 이 된 데이터 중에서 키 값에 해당되는 데이터를 찾는 알고리즘이다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정렬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(Sorting)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흩어져 있는 데이터를 키 값을 이용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순서대로 열거하는 알고리즘이다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선형 검색은 검색을 수행하기 전에 반드시 데이터의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집합이 정렬되어 있어야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 값을 이루는 숫자의 분포를 분석하여 비교적 고른 자리를 필요한 만큼 택해서 홈 주소로 삼는 방식의 해싱 함수는 무엇인가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(Mid-Square)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분석법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 Analysis)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개방 주소법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(Open Addressing)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제산법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(Division)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테이블에서 서로 다른 두 개 이상의 레코드가 같은 주소를 갖는 현상을 무엇이라 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Bucket		② Collision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Slot		④ Synonym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테이블을 구성하는 자료구조로 알맞은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링크드 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벡터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맵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89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정의 중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데이터베이스는 어떤 조직의 고유 기능을 수행하기 위해 반드시 필요한 데이터를 의미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.'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통합된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모든 응용 프로그램들이 요구하는 데이터 구조를 지원하기 위해 데이터베이스에 저장될 데이터의 타입과 구조에 대한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방식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 등을 명시하는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Manipulation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Definition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Control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Procedure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데이터베이스를 접근하여 데이터의 검색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등의 연산 작업을 위한 사용자와 데이터베이스 사이 의 인터페이스 수단을 제공하는 기능은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정의 기능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조작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제어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절차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필수 기능과 거리가 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구조를 정의할 수 있는 정의 기능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데이터 사용자의 통제 및 보안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 내용의 정확성과 안정성을 유지할 수 있는 제어 기능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조작어로 데이터베이스를 조작할 수 있는 조작 기능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34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관리 시스템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(DBMS)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제어 기능에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데이터베이스를 접근하는 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작업이 정확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하게 수행되어 데이터의 무결성이 유지되도록 제어해야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논리적 구조와 물리적 구조 사이에 변환이 가능하도록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구조 사이의 사상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명시하여야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정당한 사용자가 허가된 데이터만 접근할 수 있도록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(Security)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유지하고 권한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(Authority)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검사할 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사용자가 데이터베이스를 동시에 접근하여 데이터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처리할 때 처리 결과가 항상 정확성을 유지하도록 병행 제어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(Concurrency Control)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할 수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구성의 장점이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중복 최소화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여러 사용자에 의한 데이터 공유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 간의 종속성 유지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데이터 내용의 일관성 유지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저장장치의 입장에서 본 데이터베이스 구조로서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데이터베이스에 저장될 레코드의 형식을 정의하고 저장 데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이터 항목의 표현 방법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레코드의 물리적 순서 등을 나타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낸다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외부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내부 스키마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개념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슈퍼 스키마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11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(Schema)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전체를 정의한 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개체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제약 조건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 규칙 등을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명세한 것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개념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내부 스키마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외부 스키마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내용 스키마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데이터저장소에 대한 설명으로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데이터저장소는 데이터들을 논리적인 구조로 조직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데이터저장소는 논리 데이터저장소의 데이터와 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조를 하드웨어 저장장치에 저장한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 데이터저장소를 구축할 때는 소프트웨어가 운용될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환경의 물리적 특성을 고려해야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데이터저장소의 구축 과정과 데이터베이스의 구축 과정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상이하다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DBMS(Database Management System)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데이터베이스를 용이하게 관리할 수 있도록 지원하는 소프트웨어이다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시스템이 갖는 한계를 극복하기 위해 제안되었다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데이터베이스의 구성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방법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유지관리에 대한 모든 책임을 진다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안정성을 위해 응용 프로그램이 데이터베이스를 공용하는 것을 제한한다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정의로 가장 적합한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(Communication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색인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(Communication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공용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색인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(Indexed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(Shared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(Integrated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(Stored Data),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데이터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(Operational Data)</a:t>
            </a:r>
          </a:p>
        </p:txBody>
      </p:sp>
    </p:spTree>
    <p:extLst>
      <p:ext uri="{BB962C8B-B14F-4D97-AF65-F5344CB8AC3E}">
        <p14:creationId xmlns:p14="http://schemas.microsoft.com/office/powerpoint/2010/main" val="55414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SEC_05(</a:t>
            </a:r>
            <a:r>
              <a:rPr lang="ko-KR" altLang="en-US" sz="2800" b="1" dirty="0">
                <a:latin typeface="+mj-ea"/>
              </a:rPr>
              <a:t>데이터베이스 개요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데이터베이스 개요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필수 기능 중 정의 기능이 갖추어야 할 요건에 해당하는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데이터베이스를 접근하는 갱신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작업이 정확 하게 수행되게 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데이터와 데이터의 관계를 명확하게 명세할 수 있어야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원하는 데이터 연산은 무엇이든 명세할 수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정당한 사용자가 허가된 데이터만 접근할 수 있도록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보안을 유지하여야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사용자가 데이터베이스를 동시에 접근하여 처리할 때 데이터베이스와 처리 결과가 항상 정확성을 유지하도록 병행 제어를 할 수 있어야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558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데이터 입</a:t>
            </a:r>
            <a:r>
              <a:rPr lang="en-US" altLang="ko-KR" sz="1200" b="1" dirty="0">
                <a:latin typeface="+mj-ea"/>
              </a:rPr>
              <a:t>, </a:t>
            </a:r>
            <a:r>
              <a:rPr lang="ko-KR" altLang="en-US" sz="1200" b="1" dirty="0">
                <a:latin typeface="+mj-ea"/>
              </a:rPr>
              <a:t>출력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(Transaction)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트랜잭션은 작업의 논리적 단위이다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제어하기 위한 명령어를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트랜잭션은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Commit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되거나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Rollback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되어야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Savepoint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트랜잭션당 한 번만 지정할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접속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Mapping)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 중 보기에 해당하는 기술은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객체지향 프로그래밍의 객체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(Object)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관계형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(Relational)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데이터베이스의 데이터를 연결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(Mapping)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기술이다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부수적인 코드가 생략되고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코드를 직접 입력할 필요가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없어 간단하고 직관적인 코드로 데이터를 조작할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•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프레임워크에는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JPA, Hibernate, Django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			② SQL Mapping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JDBC	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ODBC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대한 설명으로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응용 프로그램이 데이터베이스로부터 데이터를 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출력하는 작업을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조작하는 행위를 제외한 소프트웨어와 데이터베이스 간의 데이터 전송만을 의미한다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출력에 필요한 일련의 연산들이 포함된 하나의 작업 단위를 트랜잭션이라고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입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출력을 위해 응용 프로그램의 객체와 데이터베이스의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연결하는 것을 데이터 매핑이라고 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0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-SEC_06(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</a:t>
            </a:r>
            <a:r>
              <a:rPr lang="en-US" altLang="ko-KR" sz="2800" b="1" dirty="0">
                <a:latin typeface="+mj-ea"/>
              </a:rPr>
              <a:t>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데이터 입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출력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트랜잭션을 제어하기 위해 사용하는 명령어인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 속하지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COMMIT          ② RETURN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ROLLBACK        ④ SAVEPOINT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SQL(Structured Query Language)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 구조의 정의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기능을 갖춘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 데이터 언어로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DDL, DML, DCL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구성되어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DDL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데이터베이스에 문제가 발생했을 때 복원하는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DML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튜플에 대한 조회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삽입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 등의 작업을 수행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DCL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보안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무결성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 제어 등의 작업을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프로그래밍 코드 내에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직접 입력하여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데이터에 접속하는 기술로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프레임워크에 해당하지 않는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ORM			② JDBC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ODBC 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MyBatis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506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SEC_07(</a:t>
            </a:r>
            <a:r>
              <a:rPr lang="ko-KR" altLang="en-US" sz="2800" b="1" dirty="0">
                <a:latin typeface="+mj-ea"/>
              </a:rPr>
              <a:t>절차형 </a:t>
            </a:r>
            <a:r>
              <a:rPr lang="en-US" altLang="ko-KR" sz="2800" b="1" dirty="0">
                <a:latin typeface="+mj-ea"/>
              </a:rPr>
              <a:t>SQL)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절차형 </a:t>
            </a:r>
            <a:r>
              <a:rPr lang="en-US" altLang="ko-KR" sz="1200" b="1" dirty="0">
                <a:latin typeface="+mj-ea"/>
              </a:rPr>
              <a:t>SQL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테스트와 디버그의 목적으로 옳은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테스트는 오류를 찾는 작업이고 디버깅은 오류를 수정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테스트는 오류를 수정하는 작업이고 디버깅은 오류를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찾는 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 다 소프트웨어의 오류를 찾는 작업으로 오류 수정은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하지 않는다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둘 다 소프트웨어 오류의 발견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수정과 무관하다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옳지 않은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프로시저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프로시저는 특정 기능을 수행하는 트랜잭션 언어로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결과를 단일값으로 반환한다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트리거는 데이터베이스에 이벤트가 발생할 때 수행되는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작업이다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사용자 정의 함수는 프로시저와 유사하며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예약어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사용하는 것이 특징이다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생성부터 최적화까지의 과정에 대한 설명으로 거리가 먼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생성할 때 오류가 발생했다면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명령을 통해 오류 내용을 확인한다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실행하기 전에 디버깅을 통해 로직을 검증한다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 시 데이터베이스의 데이터들이 변경되지 않도록 관련 코드 들을 주석으로 처리한다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성능이 느리다면 사용된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중 가장 긴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코드의 최적화를 수행한다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테스트에 대한 설명으로 잘못된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디버깅과 실행을 통한 결과 검증으로 테스트를 수행한다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디버깅 시 데이터베이스에 변화를 주는 코드들은 모두 삭제한 후 변경 내역만을 점검한다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구문 오류나 참조 오류는 생성 시 존재 여부를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생성 및 실행 중에 발생한 오류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(Error)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경고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(Warning)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SHOW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명령어를 통해 확인할 수 있다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82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선형 구조로만 묶인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데크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큐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다음은 스택의 자료 삭제 알고리즘이다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ⓐ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들어 갈 내용으로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Top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스택포인터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 :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이름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Overflow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= Top + 1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Underflow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Top = 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효율적인 프로그램을 작성할 때 가장 우선적인 고려사항은 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공간의 효율성과 실행시간의 신속성이다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구조의 선택은 프로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그램 실행시간에 직접적인 영향을 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구조에 관한 설명으로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자료 구조는 자료의 표현과 그것과 관련된 연산이다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자료 구조는 일련의 자료들을 조직하고 구조화하는 것이다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어떠한 자료 구조에서도 필요한 모든 연산들을 처리하는 것이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처리할 문제가 주어지면 평소에 주로 사용하던 자료 구조를 적용 하는 것이 좋다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 스택을 이용한 연산과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 정렬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재귀 호출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후위 표현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(Post-Fix Expression)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연산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깊이 우선 탐색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4365104"/>
            <a:ext cx="1225649" cy="1260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31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 SEC_07(</a:t>
            </a:r>
            <a:r>
              <a:rPr lang="ko-KR" altLang="en-US" sz="2800" b="1" dirty="0">
                <a:latin typeface="+mj-ea"/>
              </a:rPr>
              <a:t>절차형 </a:t>
            </a:r>
            <a:r>
              <a:rPr lang="en-US" altLang="ko-KR" sz="2800" b="1" dirty="0">
                <a:latin typeface="+mj-ea"/>
              </a:rPr>
              <a:t>SQL)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중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DBMS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내장되어 작성된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효율적으로 수행되도록 최적의 경로를 찾아 주는 모듈을 무엇이라고 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		② Function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Optimizer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APM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대한 내용으로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활용하여 다양한 기능을 수행하는 저장 모듈을 생성할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DBMS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엔진에서 직접 실행되기 때문에 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 패킷이 많은 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BEGIN~END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형식으로 작성되는 블록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(Block)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구조로 되어 있기 때문에 기능별 모듈화가 가능하다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절차형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종류에는 프로시저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정의 함수가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45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순서가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A, B, C, D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정해진 입력 자료를 스택에 입력한 후 출력한 결과로 불가능한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D, C, B, A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C, B, A, D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B, C, D, A </a:t>
            </a:r>
          </a:p>
          <a:p>
            <a:pPr>
              <a:lnSpc>
                <a:spcPct val="150000"/>
              </a:lnSpc>
            </a:pPr>
            <a:r>
              <a:rPr lang="pt-BR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D, B, C, A</a:t>
            </a:r>
          </a:p>
          <a:p>
            <a:pPr>
              <a:lnSpc>
                <a:spcPct val="150000"/>
              </a:lnSpc>
            </a:pPr>
            <a:endParaRPr lang="pt-B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pt-B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연속 리스트의 특징이 아닌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일정한 순서에 의해 나열된 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배열과 같이 연속되는 기억장소에 저장되는 리스트를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기억장소의 효율을 나타내는 메모리 밀도가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항목을 추가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삭제하는 것이 용이하다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(Linked List)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삽입이나 삭제가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노드들이 포인터로 연결되어 검색이 빠르다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연결을 해주는 포인터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(Pointer)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위한 추가 공간이 필요하다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 리스트 중에서 중간 노드 연결이 끊어지면 그 다음 노드를 찾기 힘들다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포인터를 사용하여 리스트를 나타냈을 때의 설명 중 옳지 않은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노드의 삽입이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공간이 많이 소요된다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리스트를 여러 개의 리스트로 분리하기 쉽다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노드를 리스트에서 삭제하기 어렵다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29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입출력이 한쪽 끝으로만 제한된 리스트이다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Head(front)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Tail(rear)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포인터를 갖고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LIFO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이상 삭제할 데이터가 없는 상태에서 데이터를 삭제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언더플로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(Underflow)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발생한다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노드로 구성된 무방향 그래프의 최대 간선 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n-1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n/2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n(n-1)/2	④ n(n+1)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비선형 구조에 해당한다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큐는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 In - First Out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Last In - First Out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수행한다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스택은 서브루틴 호출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 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수식 계산 및 수식 표기법에 응용된다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응용분야로 거리가 먼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인터럽트의 처리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수식의 계산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서브루틴의 복귀 번지 저장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운영체제의 작업 스케줄링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29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-SEC_01(</a:t>
            </a:r>
            <a:r>
              <a:rPr lang="ko-KR" altLang="en-US" sz="2800" b="1" dirty="0">
                <a:latin typeface="+mj-ea"/>
              </a:rPr>
              <a:t>자료 구조</a:t>
            </a:r>
            <a:r>
              <a:rPr lang="en-US" altLang="ko-KR" sz="2800" b="1" dirty="0">
                <a:latin typeface="+mj-ea"/>
              </a:rPr>
              <a:t>)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구조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(Stack)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옳은 내용으로만 나열된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㉣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3" y="1770724"/>
            <a:ext cx="3960439" cy="12946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8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트리</a:t>
            </a:r>
            <a:r>
              <a:rPr lang="en-US" altLang="ko-KR" sz="2800" b="1" dirty="0">
                <a:latin typeface="+mj-ea"/>
              </a:rPr>
              <a:t>(Tree))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트리</a:t>
            </a:r>
            <a:r>
              <a:rPr lang="en-US" altLang="ko-KR" sz="1400" b="1" dirty="0">
                <a:latin typeface="+mj-ea"/>
              </a:rPr>
              <a:t>(Tree)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트리의 차수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(Degree)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단말 노드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(Terminal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Node)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수는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4,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차수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노드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 구조에 대한 용어 설명 중 옳지 않은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어떤 노드의 서브트리 수를 그 노드의 차수라고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차수가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노드를 단말노드라고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부모 노드를 가지는 노드를 형제 노드라고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노드는 하나의 부모 노드를 가진다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87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트리를 전위 순회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(Preorder Traversal)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+ * A B / * C D 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B / C * D * E +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/ B * C * D + E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+ * * / A B C D E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트리를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Preorder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운행법으로 운행할 경우 가장 먼저 탐색되는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endParaRPr lang="ko-KR" altLang="en-US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		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31" y="2093216"/>
            <a:ext cx="1681170" cy="1263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438260"/>
            <a:ext cx="1440160" cy="1570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63" y="4761997"/>
            <a:ext cx="1857513" cy="1315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1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트리</a:t>
            </a:r>
            <a:r>
              <a:rPr lang="en-US" altLang="ko-KR" sz="2800" b="1" dirty="0">
                <a:latin typeface="+mj-ea"/>
              </a:rPr>
              <a:t>(Tree))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457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트리</a:t>
            </a:r>
            <a:r>
              <a:rPr lang="en-US" altLang="ko-KR" sz="1400" b="1" dirty="0">
                <a:latin typeface="+mj-ea"/>
              </a:rPr>
              <a:t>(Tree)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트리에 대한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INORDER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운행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 B A E C F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B D C E F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D B E C F A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D E F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연산식에 대한 연산 결과로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 4 * 5 6 * +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35		② 42		③ 77		④ 360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2213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전위식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(Prefix)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후위식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(Postfix)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옳게 표현한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- / * A + B C D 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 B C + D / * E -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B * C D / + E -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B * C + D / E -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 B C + * D / E -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다음과 같이 주어진 후위 표기 방식의 수식을 중위 표기 방식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나타낸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 B C - / D E F + * +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A / (B - C) + F * E + D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/ (B - C) + D * (E + F)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/ (B - C) + D + E * F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A / (B - C) * D + E + 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9" y="1772816"/>
            <a:ext cx="1944215" cy="968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-SEC_02(</a:t>
            </a:r>
            <a:r>
              <a:rPr lang="ko-KR" altLang="en-US" sz="2800" b="1" dirty="0">
                <a:latin typeface="+mj-ea"/>
              </a:rPr>
              <a:t>트리</a:t>
            </a:r>
            <a:r>
              <a:rPr lang="en-US" altLang="ko-KR" sz="2800" b="1" dirty="0">
                <a:latin typeface="+mj-ea"/>
              </a:rPr>
              <a:t>(Tree))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319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latin typeface="+mj-ea"/>
              </a:rPr>
              <a:t>트리</a:t>
            </a:r>
            <a:r>
              <a:rPr lang="en-US" altLang="ko-KR" sz="1200" b="1" dirty="0">
                <a:latin typeface="+mj-ea"/>
              </a:rPr>
              <a:t>(Tree)</a:t>
            </a:r>
            <a:r>
              <a:rPr lang="en-US" altLang="ko-KR" sz="1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다음의 </a:t>
            </a:r>
            <a:r>
              <a:rPr lang="ko-KR" altLang="en-US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중위식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(Infix)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전위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(Prefix)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식으로 옳게 변환한 것은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A * B + C – D / E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− + * A B C / D E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A B * C + D E / -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B C D E * + - /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* + - / A B C D E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 이진 트리를 후위 순서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Postorder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운행한 </a:t>
            </a: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결과는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 B C D E F G H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 B G H E F C A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 B D C E G H F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2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D G H E F A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그래프의 특수한 형태로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(Node)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선분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(Branch)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되어 있고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정점 사이에 사이클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(Cycle)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형성되어 있지 않으며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자료 사이의 관계성이 계층 형식으로 나타나는 비선형 구조는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Tree		② Network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Stack		④ Queue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아래의 트리에서 트리의 깊이는 얼마인가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1		② 2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3		④ 4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4172536"/>
            <a:ext cx="1384335" cy="9758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688097"/>
            <a:ext cx="1944215" cy="968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845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 입</a:t>
            </a:r>
            <a:r>
              <a:rPr lang="en-US" altLang="ko-KR" sz="2800" b="1" dirty="0">
                <a:latin typeface="+mj-ea"/>
              </a:rPr>
              <a:t>, </a:t>
            </a:r>
            <a:r>
              <a:rPr lang="ko-KR" altLang="en-US" sz="2800" b="1" dirty="0">
                <a:latin typeface="+mj-ea"/>
              </a:rPr>
              <a:t>출력 구현</a:t>
            </a:r>
            <a:r>
              <a:rPr lang="en-US" altLang="ko-KR" sz="2800" b="1" dirty="0">
                <a:latin typeface="+mj-ea"/>
              </a:rPr>
              <a:t>-SEC_03(</a:t>
            </a:r>
            <a:r>
              <a:rPr lang="ko-KR" altLang="en-US" sz="2800" b="1" dirty="0">
                <a:latin typeface="+mj-ea"/>
              </a:rPr>
              <a:t>정렬</a:t>
            </a:r>
            <a:r>
              <a:rPr lang="en-US" altLang="ko-KR" sz="2800" b="1" dirty="0">
                <a:latin typeface="+mj-ea"/>
              </a:rPr>
              <a:t>(Sort)) </a:t>
            </a:r>
            <a:r>
              <a:rPr lang="ko-KR" altLang="en-US" sz="2800" b="1" dirty="0">
                <a:latin typeface="+mj-ea"/>
              </a:rPr>
              <a:t>기출</a:t>
            </a:r>
            <a:r>
              <a:rPr lang="en-US" altLang="ko-KR" sz="2800" b="1" dirty="0">
                <a:latin typeface="+mj-ea"/>
              </a:rPr>
              <a:t> </a:t>
            </a:r>
            <a:r>
              <a:rPr lang="ko-KR" altLang="en-US" sz="2800" b="1" dirty="0">
                <a:latin typeface="+mj-ea"/>
              </a:rPr>
              <a:t>및 예상 문제 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5096666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문제 및 예상 문제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+mj-ea"/>
              </a:rPr>
              <a:t>정렬</a:t>
            </a:r>
            <a:r>
              <a:rPr lang="en-US" altLang="ko-KR" sz="1400" b="1" dirty="0">
                <a:latin typeface="+mj-ea"/>
              </a:rPr>
              <a:t>(Sort)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자료에 대하여 선택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(Selection)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정렬을 이용하여 오름차순으로 정렬하고자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3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후의 결과로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37, 14, 17, 40, 35	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14, 17, 37, 40, 35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14, 37, 17, 40, 35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17, 14, 37, 35, 40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14, 17, 35, 40, 37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초기 자료에 대하여 삽입 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(Insertion Sort)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이용하여 오름차순 정렬할 경우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회전 후의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초기 자료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8, 3, 4, 9, 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3, 4, 8, 7, 9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3, 4, 9, 7, 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7, 8, 3, 4, 9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3, 8, 4, 9,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자료를 버블 정렬을 이용하여 오름차순으로 정렬할 경우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 2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결과는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9, 6, 7, 3, 5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3, 5, 6, 7, 9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6, 7, 3, 5, 9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3, 5, 9, 6, 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6, 3, 5, 7, 9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퀵 정렬에 관한 설명으로 옳은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레코드의 키 값을 분석하여 같은 값끼리 그 순서에 맞는 버킷에 분배하였다가 버킷의 순서대로 레코드를 꺼내어 정렬한다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기수정렬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주어진 파일에서 인접한 두 개의 레코드 키 값을 비교하여 그 크기 에 따라 레코드 위치를 서로 교환한다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버블정렬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레코드의 많은 자료 이동을 없애고 하나의 파일을 부분적으로 나누어 가면서 정렬한다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임의의 레코드 키와 매개 변수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값만큼 떨어진 곳의 레코드 키를 비교하여 서로 교환해 가면서 정렬한다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5823032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42769</TotalTime>
  <Words>4035</Words>
  <Application>Microsoft Office PowerPoint</Application>
  <PresentationFormat>와이드스크린</PresentationFormat>
  <Paragraphs>490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나눔고딕코딩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2. 데이터 입, 출력 구현-SEC_01(자료 구조)기출 문제 </vt:lpstr>
      <vt:lpstr>2. 데이터 입, 출력 구현-SEC_01(자료 구조)기출 문제 </vt:lpstr>
      <vt:lpstr>2. 데이터 입, 출력 구현-SEC_01(자료 구조)기출 문제 </vt:lpstr>
      <vt:lpstr>2. 데이터 입, 출력 구현-SEC_01(자료 구조)기출 문제 </vt:lpstr>
      <vt:lpstr>2. 데이터 입, 출력 구현-SEC_02(트리(Tree)) 기출 및 예상 문제 </vt:lpstr>
      <vt:lpstr>2. 데이터 입, 출력 구현-SEC_02(트리(Tree)) 기출 및 예상 문제 </vt:lpstr>
      <vt:lpstr>2. 데이터 입, 출력 구현-SEC_02(트리(Tree)) 기출 및 예상 문제 </vt:lpstr>
      <vt:lpstr>2. 데이터 입, 출력 구현-SEC_03(정렬(Sort)) 기출 및 예상 문제 </vt:lpstr>
      <vt:lpstr>2. 데이터 입, 출력 구현-SEC_03(정렬(Sort)) 기출 및 예상 문제 </vt:lpstr>
      <vt:lpstr>2. 데이터 입, 출력 구현- SEC_04(검색-이분 검색/해싱) 기출 및 예상 문제 </vt:lpstr>
      <vt:lpstr>2. 데이터 입, 출력 구현- SEC_04(검색-이분 검색/해싱) 기출 및 예상 문제 </vt:lpstr>
      <vt:lpstr>2. 데이터 입, 출력 구현- SEC_05(데이터베이스 개요) 기출 및 예상 문제 </vt:lpstr>
      <vt:lpstr>2. 데이터 입, 출력 구현- SEC_05(데이터베이스 개요) 기출 및 예상 문제 </vt:lpstr>
      <vt:lpstr>2. 데이터 입, 출력 구현- SEC_05(데이터베이스 개요) 기출 및 예상 문제 </vt:lpstr>
      <vt:lpstr>2. 데이터 입, 출력 구현- SEC_05(데이터베이스 개요) 기출 및 예상 문제 </vt:lpstr>
      <vt:lpstr>2. 데이터 입, 출력 구현-SEC_06(데이터 입, 출력) 기출 및 예상 문제 </vt:lpstr>
      <vt:lpstr>2. 데이터 입, 출력 구현-SEC_06(데이터 입, 출력) 기출 및 예상 문제 </vt:lpstr>
      <vt:lpstr>2. 데이터 입, 출력 구현- SEC_07(절차형 SQL) 기출 및 예상 문제 </vt:lpstr>
      <vt:lpstr>2. 데이터 입, 출력 구현- SEC_07(절차형 SQL) 기출 및 예상 문제 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장준호</cp:lastModifiedBy>
  <cp:revision>7234</cp:revision>
  <dcterms:created xsi:type="dcterms:W3CDTF">2019-09-27T03:30:23Z</dcterms:created>
  <dcterms:modified xsi:type="dcterms:W3CDTF">2024-07-22T11:05:07Z</dcterms:modified>
</cp:coreProperties>
</file>