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94" r:id="rId3"/>
    <p:sldId id="1615" r:id="rId4"/>
    <p:sldId id="1620" r:id="rId5"/>
    <p:sldId id="1621" r:id="rId6"/>
    <p:sldId id="1626" r:id="rId7"/>
    <p:sldId id="1627" r:id="rId8"/>
    <p:sldId id="1635" r:id="rId9"/>
    <p:sldId id="1636" r:id="rId10"/>
    <p:sldId id="1645" r:id="rId11"/>
    <p:sldId id="1646" r:id="rId12"/>
    <p:sldId id="1652" r:id="rId13"/>
    <p:sldId id="1653" r:id="rId14"/>
    <p:sldId id="1663" r:id="rId15"/>
    <p:sldId id="1664" r:id="rId16"/>
    <p:sldId id="16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67" autoAdjust="0"/>
    <p:restoredTop sz="94622" autoAdjust="0"/>
  </p:normalViewPr>
  <p:slideViewPr>
    <p:cSldViewPr showGuides="1">
      <p:cViewPr varScale="1">
        <p:scale>
          <a:sx n="37" d="100"/>
          <a:sy n="37" d="100"/>
        </p:scale>
        <p:origin x="53" y="1051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3. </a:t>
            </a:r>
            <a:r>
              <a:rPr lang="ko-KR" altLang="en-US" sz="3000" dirty="0">
                <a:latin typeface="+mj-ea"/>
                <a:ea typeface="+mj-ea"/>
              </a:rPr>
              <a:t>제품 소프트웨어 패키징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소프트웨어의 사용자 매뉴얼 작성 절차로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)~(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기호를 바르게 연결한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매뉴얼은 사용자가 설치와 사용에 필요한 절차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등의 제반 사항 모두가 포함되도록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기술 지원을 받기 위해 소프트웨어를 등록할 때 소프트웨어 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모델명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 날짜 등을 기재할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관련 내용을 사용자 매뉴얼에 포함한다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개별적으로 동작이 가능한 컴포넌트 단위로 매뉴얼이 작성되어야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구동 환경에 대한 내용은 해당 소프트웨어에 가장 최적화된 운영체제만을 대상으로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소프트웨어와 관련하여 기본적으로 설명되어야 할 항목들이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 특징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특징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개발자명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4" y="2093216"/>
            <a:ext cx="1944216" cy="318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3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사용자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서문의 기록 보관 내용에 기재해야 하는 것이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명칭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소프트웨어 가격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제품 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모델명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개요 및 내부 클래스의 동작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통신 명세 등을 정의한 문서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패치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컴포넌트 명세서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컴포넌트 설계서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매뉴얼에는 기술하는 내용이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장치 연동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Profile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통신 규약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15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개발 과정에서 소프트웨어의 변경 사항을 관리 하기 위해 개발된 일련의 활동을 뜻하는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복호화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저작권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크랙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관리에서 관리 항목에 포함되지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요구 분석서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소스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 및 설치 지침서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프로젝트 개발 비용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소프트웨어의 형상 관리 역할로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통해 이전 리버전이나 버전에 대한 정보에 접근 가능 하여 배포본 관리에 유용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불필요한 사용자의 소스 수정 제한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프로젝트 개발 비용을 효율적으로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동일한 프로젝트에 대해 여러 개발자 동시 개발 가능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형상관리 도구의 주요기능으로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체크아웃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(Check-out)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</a:p>
        </p:txBody>
      </p:sp>
    </p:spTree>
    <p:extLst>
      <p:ext uri="{BB962C8B-B14F-4D97-AF65-F5344CB8AC3E}">
        <p14:creationId xmlns:p14="http://schemas.microsoft.com/office/powerpoint/2010/main" val="6355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등록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가해지는 변경을 제어하고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모두 관리 대상이다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형상 관리 도구로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Maven, Gradle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보수 단계뿐만 아니라 개발 단계에도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항목 중 저장소에 새로운 버전의 파일로 갱신하는 것을 의미하는 용어는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Audit)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롤백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(Check-In)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형상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(Configuration Management)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 일어나는 수정이나 변경을 알아내고 제어하는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전체 비용을 줄이고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과정의 여러 방해 요인이 최소화되도록 보증하는 것을 목적으로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관리를 위하여 구성된 팀을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Chief Programmer Team"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관리의 기능 중 하나는 버전 제어 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관리는 품질 보증을 위한 중요한 요소로서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형상 항목에 대한 변경 요구를 검토하여 현재의 기준선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Line)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반영될 수 있도록 조정하는 작업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식별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제어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통제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감사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80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버전 관리 도구방식은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버전 관리 자료가 원격 저장소와 로컬 저장소에 함께 저장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관리된다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 저장소에서 버전 관리가 가능하므로 원격 저장소에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생겨도 로컬 저장소의 자료를 이용하여 작업할 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버전 관리 도구로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저장소 방식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분산 저장소 방식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공유 폴더 방식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방식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소스를 수정하는 것을 방지하며 다른 방향으로 진행된 개발 결과를 합치거나 변경 내용을 추적할 수 있는 소프트웨어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도구는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RCS(Revision Control System)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RTS(Reliable Transfer Service)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RPC(Remote Procedure Call)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RVS(Relative Version System)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클라이언트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구조로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서버에는 최신 버전과 버전의 변화를 저장한다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클라이언트에서는 서버의 자료를 복사해와 작업한 후 변경된 내용을 서버에 반영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개발 작업은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디렉터리에서 수행되며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부가적인 추가작업 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branches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안에 별도의 디렉터리를 만들어 작업을 완료한 후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trunk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디렉터리의 작업과 병합한다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커밋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때마다 커밋의 버전이라고 할 수 있는 스냅샷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(Snapshot)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일정하게 증가한다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리누스 토발즈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2005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리눅스 커널 개발에 사용 할 관리 도구로 개발한 이후 주니오 하마노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(Junio Hamano)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유지 보수되고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버전 관리 시스템으로 지역 저장소와 원격 저장소가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저장소나 네트워크에 문제가 있는 경우에도 지역 저장소에서 버전 관리 작업이 가능하므로 장애나 장소에 구애 받지 않고 협업이 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버전 관리를 원격 저장소에서 수행할 수 있어 처리 속도가 빠르다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33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Subversion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명령어들에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add : commit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수행할 버전 관리 대상을 등록한다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update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이력을 소스 파일에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export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아무것도 없는 서버의 저장소에 맨 처음 소스 파일을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checkout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클라이언트로 버전 관리를 위한 내용과 소스 파일을 받아온다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버전 관리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명령어들에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branch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브랜치를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생성하거나 삭제한다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push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저장소의 전체 내용을 지역 저장소로 보낸다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merge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변경 내역을 현재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포인터가 가리키는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브랜치에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반영한다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저장소를 생성한다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4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버전 관리 도구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Gradle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실행할 처리 명령들을 모아 태스크로 만든 후 태스크 단위로 실행한다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도구는 지속적인 통합 개발 환경에서 유용하게 활용된다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Ant, Gradle, Jenkins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한 오픈 소스로 안드로이드 앱 개발 환경에서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빌드 자동화 도구인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과정을 자동화 하는 도구이다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친숙한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GUI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제공으로 사용이 쉽다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Gradle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Groovy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사용해서 만든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스크립트 언어로 사용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Jenkins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실행할 처리 명령들을 모아 태스크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만든 후 태스크 단위로 실행한다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자동화 도구에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Ant		② Gradle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Jenkins		④ DSL</a:t>
            </a:r>
          </a:p>
        </p:txBody>
      </p:sp>
    </p:spTree>
    <p:extLst>
      <p:ext uri="{BB962C8B-B14F-4D97-AF65-F5344CB8AC3E}">
        <p14:creationId xmlns:p14="http://schemas.microsoft.com/office/powerpoint/2010/main" val="25813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 도구 활용 시 고려사항으로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내부 콘텐츠에 대한 암호화 및 보안을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위하여 이기종 연동을 고려하지 않아도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편의성을 위한 복잡성 및 비효율성 문제를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종류에 적합한 암호화 알고리즘을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패키징은 개발자 중심으로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신규 및 변경 개발소스를 식별하고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모듈화하여 상용 제품으로 패키징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편의성을 위해 매뉴얼 및 버전관리를 지속적으로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 환경에서 사용이 가능하도록 일반적인 배포 형태로 패키징이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SW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도구 활용 시 고려사항과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 시 사용자에게 배포되는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보안을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편의성을 위한 복잡성 및 비효율성 문제를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보안상 단일 기종에서만 사용할 수 있도록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적합한 암호화 알고리즘을 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패키징 작업 과정에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개발 주기를 반복하는 애자일 기법인 경우 패키징 주기는 보통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2~4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내에서 지정하며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주기가 완료된 후에 최종적으로 패키징을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패키징한 결과물을 온라인으로 배포할 때는 별도로 마련한 운영 서버에 설치 및 사용 매뉴얼과 함께 배포 파일을 등록하여 고객이 직접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다운받아 사용할 수 있도록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패키징한 결과물을 오프라인으로 배포할 때는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CD-ROM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DVD, USB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설치 및 사용 매뉴얼과 함께 배포 파일을 담는다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개발 과정에서 패키징한 결과물은 테스트 서버에 배포한다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패키징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패키징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패키징 과정에서 수행하는 작업에 대한 설명으로 잘못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단위별로 실행 파일을 만든다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기능 식별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코드의 기능을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시험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환경과 동일한 환경에서 패키징 결과를 테스팅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 수행 시 오류가 발생하면 해당 개발자에게 전달 하여 수정을 요청한다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배포용 파일 형식이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dmg : jar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war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묶어 하나의 애플리케이션 서비스를 제공할 수 있는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msi: 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apk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안드로이드용 앱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jar: 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소프트웨어나 라이브러리를 배포하기 위한 패키지 형식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3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것은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소프트웨어가 얼마나 개선되었는지를 정리한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사용자와 공유하기 위해 작성하는 문서로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통해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소프트웨어에 포함된 서비스나 사용 환경 등을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명세서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(Requirement Specification)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(Release Note)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매뉴얼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Manual)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계획서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Development Plan)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노트를 통해 확인하거나 수행할 수 있는 내용 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진행 방법에 대한 결과를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사양에 대한 개발팀의 정확한 준수 여부를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포함된 전체 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내용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사항 등 을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소프트웨어 구매 성향이나 소프트웨어 구매 시 고려 사항 등을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개발팀에서 제공하는 사양에 대한 최종 승인까지 얻은 후 문서화 되어 사용자에게 제공한다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노트는 정확하고 완전한 정보를 기반으로 개발팀에서 직접 현재 시제로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중대한 오류가 발생하여 이를 긴급하게 수정하는 경우에는 별도로 패키징을 수행해서 재배포를 수행하므로 이와 관련된 릴리즈 노트는 작성하지 않아도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자체적으로 소프트웨어에 대한 기능 업그레이드를 완료한 경우 정식으로 릴리즈 버전을 추가하고 이에 따른 릴리즈 노트를 작성한다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릴리즈 노트의 작성에서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버그나 이슈 관련 내용 또는 해당 릴리즈 버전에서의 기능 변화가 다른 소프트웨어나 기능을 사용 하는데 미칠 수 있는 영향에 대해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.’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부분을 말하는가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식별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영향도 체크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 릴리즈 노트 작성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개선 항목 식별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1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제품 소프트웨어 패키징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릴리즈 노트 작성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출제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릴리즈 노트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릴리즈 노트 작성에 대한 표준 형식은 없지만 일반적으로 다음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포함되지 말아야 할 항목은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머리말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소스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면책 조항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7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+mj-ea"/>
              </a:rPr>
              <a:t>3. </a:t>
            </a:r>
            <a:r>
              <a:rPr lang="ko-KR" altLang="en-US" sz="2300" b="1" dirty="0">
                <a:latin typeface="+mj-ea"/>
              </a:rPr>
              <a:t>제품 소프트웨어 패키징</a:t>
            </a:r>
            <a:r>
              <a:rPr lang="en-US" altLang="ko-KR" sz="2300" b="1" dirty="0">
                <a:latin typeface="+mj-ea"/>
              </a:rPr>
              <a:t>-SEC_03(</a:t>
            </a:r>
            <a:r>
              <a:rPr lang="ko-KR" altLang="en-US" sz="2300" b="1" dirty="0">
                <a:latin typeface="+mj-ea"/>
              </a:rPr>
              <a:t>디지털 저작권 관리</a:t>
            </a:r>
            <a:r>
              <a:rPr lang="en-US" altLang="ko-KR" sz="2300" b="1" dirty="0">
                <a:latin typeface="+mj-ea"/>
              </a:rPr>
              <a:t>(DRM)) </a:t>
            </a:r>
            <a:r>
              <a:rPr lang="ko-KR" altLang="en-US" sz="2300" b="1" dirty="0">
                <a:latin typeface="+mj-ea"/>
              </a:rPr>
              <a:t>기출 및</a:t>
            </a:r>
            <a:r>
              <a:rPr lang="en-US" altLang="ko-KR" sz="2300" b="1" dirty="0">
                <a:latin typeface="+mj-ea"/>
              </a:rPr>
              <a:t> </a:t>
            </a:r>
            <a:r>
              <a:rPr lang="ko-KR" altLang="en-US" sz="2300" b="1" dirty="0">
                <a:latin typeface="+mj-ea"/>
              </a:rPr>
              <a:t>출제 예상 문제 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디지털 저작권 관리</a:t>
            </a:r>
            <a:r>
              <a:rPr lang="en-US" altLang="ko-KR" sz="1400" b="1" dirty="0">
                <a:latin typeface="+mj-ea"/>
              </a:rPr>
              <a:t>(DRM)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 관리 구성 요소에 대한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제공자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Provider)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제공하는 저작권자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분배자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(Contents Distributor)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메타데이터 와 함께 배포 가능한 단위로 묶는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클리어링 하우스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관리 및 라이선스 발급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배포된 콘텐츠의 이용 권한을 통제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암호화 및 키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콘텐츠 식별 체계 표현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콘텐츠 오류 감지 및 복구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라이센스 발급 및 관리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기술 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방지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정책 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방화벽 기술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Dataware House      	② DRM Controller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Packager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Contents Distributor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31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+mj-ea"/>
              </a:rPr>
              <a:t>3. </a:t>
            </a:r>
            <a:r>
              <a:rPr lang="ko-KR" altLang="en-US" sz="2300" b="1" dirty="0">
                <a:latin typeface="+mj-ea"/>
              </a:rPr>
              <a:t>제품 소프트웨어 패키징</a:t>
            </a:r>
            <a:r>
              <a:rPr lang="en-US" altLang="ko-KR" sz="2300" b="1" dirty="0">
                <a:latin typeface="+mj-ea"/>
              </a:rPr>
              <a:t>-SEC_03(</a:t>
            </a:r>
            <a:r>
              <a:rPr lang="ko-KR" altLang="en-US" sz="2300" b="1" dirty="0">
                <a:latin typeface="+mj-ea"/>
              </a:rPr>
              <a:t>디지털 저작권 관리</a:t>
            </a:r>
            <a:r>
              <a:rPr lang="en-US" altLang="ko-KR" sz="2300" b="1" dirty="0">
                <a:latin typeface="+mj-ea"/>
              </a:rPr>
              <a:t>(DRM)) </a:t>
            </a:r>
            <a:r>
              <a:rPr lang="ko-KR" altLang="en-US" sz="2300" b="1" dirty="0">
                <a:latin typeface="+mj-ea"/>
              </a:rPr>
              <a:t>기출 및</a:t>
            </a:r>
            <a:r>
              <a:rPr lang="en-US" altLang="ko-KR" sz="2300" b="1" dirty="0">
                <a:latin typeface="+mj-ea"/>
              </a:rPr>
              <a:t> </a:t>
            </a:r>
            <a:r>
              <a:rPr lang="ko-KR" altLang="en-US" sz="2300" b="1" dirty="0">
                <a:latin typeface="+mj-ea"/>
              </a:rPr>
              <a:t>출제 예상 문제 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디지털 저작권 관리</a:t>
            </a:r>
            <a:r>
              <a:rPr lang="en-US" altLang="ko-KR" sz="1200" b="1" dirty="0">
                <a:latin typeface="+mj-ea"/>
              </a:rPr>
              <a:t>(DRM)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DRM(Digital Rights Management)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디지털 콘텐츠와 디바이스의 사용을 제한하기 위해 하드웨어 제조업자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출판업자 등이 사용할 수 있는 접근 제어 기술을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미디어의 생명 주기 동안 발생하는 사용 권한관리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유통 단계를 관리하는 기술로도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클리어링 하우스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(Clearing House)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사용자에게 콘텐츠 라이선스를 발급하고 권한을 부여해주는 시스템을 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원본을 안전하게 유통하기 위한 전자적 보안은 고려하지 않기 때문에 불법 유통과 복제의 방지는 불가능하다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것은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연극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무용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서예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,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건축물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 저작물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대하여 창작자가 가지는 배타적 독점적 권리로 타인의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침해를 받지 않을 고유한 권한이다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제작권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사용권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저작권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재산권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관리를 위해 사용되는 기술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및 라이선스를 암호화하고 전자 서명을 할 수 있는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관리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정책 관리 기술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 기술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방법으로 소프트웨어에 적용된 저작권 보호 기술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해제하여 무단으로 사용할 수 있도록 하는 기술이나 도구를 무엇 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전자 서명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암호화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02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설치 과정에서 표시될 수 있는 예외 상황에 관련 내용을 별도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구분하여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시작부터 완료할 때까지의 전 과정을 빠짐없이 순서대로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매뉴얼은 개발자 기준으로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매뉴얼에는 목차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 포함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 포함될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개요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설치 관련 파일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 삭제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소프트웨어 개발 기간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매뉴얼은 개발 초기에서부터 적용된 기준이나 사용자가 소프트웨어를 설치하는 과정에 필요한 내용을 기록한 설명서와 안내서이다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매뉴얼에는 목차 및 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사항 등이 기본적으로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서문에는 문서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매뉴얼의 주석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도구의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환경 체크 항목을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과정에서 표시될 수 있는 오류 메시지 및 예외 상황에 관한 내용을 별도로 분류하지 않고 관련 내용에 포함하여 설명한다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서문에 작성할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문서 이력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매뉴얼의 주석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기록 보관 내용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패치 내역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소프트웨어 패키징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설치 매뉴얼 작성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개발이 완성된 소프트웨어를 출시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배포하는 것을 말하는 용어는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릴리즈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Serial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매뉴얼에 포함되지 않아도 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문서 이력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화면 및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지원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FAQ</a:t>
            </a:r>
          </a:p>
        </p:txBody>
      </p:sp>
    </p:spTree>
    <p:extLst>
      <p:ext uri="{BB962C8B-B14F-4D97-AF65-F5344CB8AC3E}">
        <p14:creationId xmlns:p14="http://schemas.microsoft.com/office/powerpoint/2010/main" val="319994477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44580</TotalTime>
  <Words>2986</Words>
  <Application>Microsoft Office PowerPoint</Application>
  <PresentationFormat>와이드스크린</PresentationFormat>
  <Paragraphs>347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3. 제품 소프트웨어 패키징-SEC_01(소프트웨어 패키징) 기출 및 출제 예상 문제 </vt:lpstr>
      <vt:lpstr>3. 제품 소프트웨어 패키징-SEC_01(소프트웨어 패키징) 기출 및 출제 예상 문제 </vt:lpstr>
      <vt:lpstr>3. 제품 소프트웨어 패키징-SEC_02(릴리즈 노트 작성) 출제 예상 문제 </vt:lpstr>
      <vt:lpstr>3. 제품 소프트웨어 패키징-SEC_02(릴리즈 노트 작성) 출제 예상 문제 </vt:lpstr>
      <vt:lpstr>3. 제품 소프트웨어 패키징-SEC_03(디지털 저작권 관리(DRM)) 기출 및 출제 예상 문제 </vt:lpstr>
      <vt:lpstr>3. 제품 소프트웨어 패키징-SEC_03(디지털 저작권 관리(DRM)) 기출 및 출제 예상 문제 </vt:lpstr>
      <vt:lpstr>3. 제품 소프트웨어 패키징-SEC_04(소프트웨어 설치 매뉴얼 작성) 기출 및 출제 예상 문제 </vt:lpstr>
      <vt:lpstr>3. 제품 소프트웨어 패키징-SEC_04(소프트웨어 설치 매뉴얼 작성) 기출 및 출제 예상 문제 </vt:lpstr>
      <vt:lpstr>3. 제품 소프트웨어 패키징-SEC_05(소프트웨어 사용자 매뉴얼 작성) 기출 및 출제 예상 문제 </vt:lpstr>
      <vt:lpstr>3. 제품 소프트웨어 패키징-SEC_05(소프트웨어 사용자 매뉴얼 작성) 기출 및 출제 예상 문제 </vt:lpstr>
      <vt:lpstr>3. 제품 소프트웨어 패키징-SEC_06(소프트웨어 버전 등록) 기출 및 출제 예상 문제 </vt:lpstr>
      <vt:lpstr>3. 제품 소프트웨어 패키징-SEC_06(소프트웨어 버전 등록) 기출 및 출제 예상 문제 </vt:lpstr>
      <vt:lpstr>3. 제품 소프트웨어 패키징-SEC_07(소프트웨어 버전 관리 도구) 기출 및 출제 예상 문제 </vt:lpstr>
      <vt:lpstr>3. 제품 소프트웨어 패키징-SEC_07(소프트웨어 버전 관리 도구) 기출 및 출제 예상 문제 </vt:lpstr>
      <vt:lpstr>3. 제품 소프트웨어 패키징-SEC_08(빌드 자동화 도구) 기출 및 출제 예상 문제 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7620</cp:revision>
  <dcterms:created xsi:type="dcterms:W3CDTF">2019-09-27T03:30:23Z</dcterms:created>
  <dcterms:modified xsi:type="dcterms:W3CDTF">2024-07-22T11:17:13Z</dcterms:modified>
</cp:coreProperties>
</file>