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872" r:id="rId3"/>
    <p:sldId id="1873" r:id="rId4"/>
    <p:sldId id="1874" r:id="rId5"/>
    <p:sldId id="1880" r:id="rId6"/>
    <p:sldId id="1881" r:id="rId7"/>
    <p:sldId id="1882" r:id="rId8"/>
    <p:sldId id="1888" r:id="rId9"/>
    <p:sldId id="1889" r:id="rId10"/>
    <p:sldId id="1890" r:id="rId11"/>
    <p:sldId id="1903" r:id="rId12"/>
    <p:sldId id="1904" r:id="rId13"/>
    <p:sldId id="1905" r:id="rId14"/>
    <p:sldId id="1906" r:id="rId15"/>
    <p:sldId id="1907" r:id="rId16"/>
    <p:sldId id="1908" r:id="rId17"/>
    <p:sldId id="1909" r:id="rId18"/>
    <p:sldId id="1910" r:id="rId19"/>
    <p:sldId id="1911" r:id="rId20"/>
    <p:sldId id="1912" r:id="rId21"/>
    <p:sldId id="1913" r:id="rId22"/>
    <p:sldId id="1914" r:id="rId23"/>
    <p:sldId id="1915" r:id="rId24"/>
    <p:sldId id="1916" r:id="rId25"/>
    <p:sldId id="1917" r:id="rId26"/>
    <p:sldId id="1918" r:id="rId27"/>
    <p:sldId id="1919" r:id="rId28"/>
    <p:sldId id="1920" r:id="rId29"/>
    <p:sldId id="1921" r:id="rId30"/>
    <p:sldId id="1922" r:id="rId31"/>
    <p:sldId id="1923" r:id="rId32"/>
    <p:sldId id="1924" r:id="rId33"/>
    <p:sldId id="1925" r:id="rId34"/>
    <p:sldId id="1926" r:id="rId35"/>
    <p:sldId id="1927" r:id="rId36"/>
    <p:sldId id="1928" r:id="rId37"/>
    <p:sldId id="1929" r:id="rId38"/>
    <p:sldId id="1930" r:id="rId39"/>
    <p:sldId id="1931" r:id="rId40"/>
    <p:sldId id="1932" r:id="rId41"/>
    <p:sldId id="1933" r:id="rId42"/>
    <p:sldId id="1934" r:id="rId43"/>
    <p:sldId id="1935" r:id="rId44"/>
    <p:sldId id="27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  <p15:guide id="8" pos="35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12" autoAdjust="0"/>
    <p:restoredTop sz="94622" autoAdjust="0"/>
  </p:normalViewPr>
  <p:slideViewPr>
    <p:cSldViewPr showGuides="1">
      <p:cViewPr varScale="1">
        <p:scale>
          <a:sx n="38" d="100"/>
          <a:sy n="38" d="100"/>
        </p:scale>
        <p:origin x="48" y="1032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  <p:guide pos="35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데이터베이스 구축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1. </a:t>
            </a:r>
            <a:r>
              <a:rPr lang="ko-KR" altLang="en-US" sz="3000" dirty="0">
                <a:latin typeface="+mj-ea"/>
                <a:ea typeface="+mj-ea"/>
              </a:rPr>
              <a:t>논리 데이터베이스 설계 </a:t>
            </a:r>
            <a:r>
              <a:rPr lang="en-US" altLang="ko-KR" sz="3000" dirty="0">
                <a:latin typeface="+mj-ea"/>
                <a:ea typeface="+mj-ea"/>
              </a:rPr>
              <a:t>– Ⅱ)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SEC_11(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데이터 모델의 무결성 제약 중 기본키 값의 속성 값이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아닌 원자 값을 갖는 성질은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무결성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참조 무결성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도메인 무결성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유일성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35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25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관계대수의 순수관계 연산자가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		② Cartesian Product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Division	④ Project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연산에서 두 릴레이션이 공통으로 가지고 있는 속성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두 개의 릴레이션을 하나로 합쳐서 새로운 릴레이션 을 만드는 연산은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⊃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𝜋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𝜎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특정 속성에 해당하는 열을 선택하는 데 사용되며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결과로는 릴레이션의 수직적 부분집합에 해당하는 관계대수 연산자는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Project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Division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차수가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카디널리티가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카디널리티가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개의 릴레이션을 카티션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프로덕트한 결과의 새로운 릴레이션의 차수와 카디널리티는 얼마인가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24, 35		② 24, 12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 35		④ 10, 12</a:t>
            </a:r>
          </a:p>
        </p:txBody>
      </p:sp>
    </p:spTree>
    <p:extLst>
      <p:ext uri="{BB962C8B-B14F-4D97-AF65-F5344CB8AC3E}">
        <p14:creationId xmlns:p14="http://schemas.microsoft.com/office/powerpoint/2010/main" val="192159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릴레이션 조작을 위한 연산의 집합이다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집합 연산과 순수관계 연산으로 구분된다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질의에 대한 해를 구하기 위해 수행해야 할 연산의 순서를 명시한다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정보와 그 정보를 어떻게 유도하는가를 기술하는 비절차적 방법이다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릴레이션에 대한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Division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연산의 수행 결과는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circleNumDbPlain" startAt="3"/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circleNumDbPlain" startAt="3"/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식을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질의로 옳게 표현한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SELECT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관계해석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(Relational Calculus)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 관계해석과 도메인 관계해석이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정보와 그 정보를 어떻게 유도하는가를 기술하는 절차적인 특성을 가진다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관계해석과 관계대수는 관계 데이터베이스를 처리하는 기능과 능력 면에서 동등하다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Predicate Calculus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기반을 두고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2" y="3322406"/>
            <a:ext cx="1962757" cy="858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1" y="4469480"/>
            <a:ext cx="576064" cy="668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4469480"/>
            <a:ext cx="559522" cy="668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7" y="5429040"/>
            <a:ext cx="565317" cy="4310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47" y="5412473"/>
            <a:ext cx="558992" cy="6808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412777"/>
            <a:ext cx="1800200" cy="3591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04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관계대수 및 관계해석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407368" y="1070701"/>
                <a:ext cx="5688632" cy="5586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350" b="1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기출 문제</a:t>
                </a:r>
                <a:r>
                  <a:rPr lang="en-US" altLang="ko-KR" sz="1350" b="1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:r>
                  <a:rPr lang="ko-KR" altLang="en-US" sz="1400" b="1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관계대수 및 관계해석</a:t>
                </a:r>
                <a:r>
                  <a:rPr lang="en-US" altLang="ko-KR" sz="1350" b="1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9. </a:t>
                </a:r>
                <a:r>
                  <a:rPr lang="ko-KR" altLang="en-US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 대수와 관계 해석에 대한 설명으로 옳지 않는 것은</a:t>
                </a:r>
                <a:r>
                  <a:rPr lang="en-US" altLang="ko-KR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관계대수는 원래 수학의 프레디킷 해석에 기반을 두고 있다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관계대수로 표현한 식은 관계해석으로 표현할 수 있다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관계해석은 관계 데이터의 연산을 표현하는 방법이다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관계해석은 원하는 정보가 무엇이라는 것만 정의하는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비절차적인 특징을 가지고 있다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프레디킷 해석이라고 말이 나오면 무조건 관계해석이다 란 것을 </a:t>
                </a:r>
                <a:endParaRPr lang="en-US" altLang="ko-KR" sz="1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기억하자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예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평상문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철수는 남자이다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-&gt;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술어적 표현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man(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철수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10. </a:t>
                </a:r>
                <a:r>
                  <a:rPr lang="ko-KR" altLang="en-US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관계해석에서 </a:t>
                </a:r>
                <a:r>
                  <a:rPr lang="en-US" altLang="ko-KR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모든 것에 대하여</a:t>
                </a:r>
                <a:r>
                  <a:rPr lang="en-US" altLang="ko-KR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'</a:t>
                </a:r>
                <a:r>
                  <a:rPr lang="ko-KR" altLang="en-US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의 의미를 나타내는 논리 기호는</a:t>
                </a:r>
                <a:r>
                  <a:rPr lang="en-US" altLang="ko-KR" sz="1400" dirty="0">
                    <a:solidFill>
                      <a:srgbClr val="3F0BFD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∃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∈</a:t>
                </a:r>
                <a:endParaRPr lang="en-US" altLang="ko-KR" sz="1400" dirty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∀</m:t>
                    </m:r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⊂</a:t>
                </a:r>
                <a:endParaRPr lang="en-US" altLang="ko-KR" sz="1400" dirty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∀</m:t>
                    </m:r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: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전칭 정량자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-&gt;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가능한 모든 튜플에 대하여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(For All)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∃</m:t>
                    </m:r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: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존재 전량자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-&gt;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하나라도 일치하는 튜플이 있음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(There Exists)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1070701"/>
                <a:ext cx="5688632" cy="5586145"/>
              </a:xfrm>
              <a:prstGeom prst="rect">
                <a:avLst/>
              </a:prstGeom>
              <a:blipFill rotWithShape="1">
                <a:blip r:embed="rId2"/>
                <a:stretch>
                  <a:fillRect l="-322" r="-18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조건을 만족하는 릴레이션의 수평적 부분집합으로 구성하며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연산자의 기호는 그리스 문자 시그마를 사용하는 관계대수 연산은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Select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Project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Join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Division</a:t>
            </a:r>
          </a:p>
        </p:txBody>
      </p:sp>
    </p:spTree>
    <p:extLst>
      <p:ext uri="{BB962C8B-B14F-4D97-AF65-F5344CB8AC3E}">
        <p14:creationId xmlns:p14="http://schemas.microsoft.com/office/powerpoint/2010/main" val="363219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개요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정규화란 함수적 종속성 등의 종속성 이론을 이용하여 잘못 설계된 관계형 스키마를 더 작은 속성의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세트로 쪼개어 바람직한 스키마로 만들어 가는 과정이다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종속성이 하나의 릴레이션에 표현될 수 있도록 분해해가는 과정이라 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BCNF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차수가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높아질수록 만족시켜야 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조건이 늘어난다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정규화는 데이터베이스의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설계 단계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정규화는 논리적 처리 및 품질에 큰 영향을 미친다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정규화된 데이터 모델은 일관성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비중복성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 등을 보장한다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수준이 높을수록 유연한 데이터 구축이 가능하고 데이터의 정확성이 높아지는 반면 물리적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접근이 복잡하고 너무 많은 조인으로 인해 조회 성능이 저하된다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300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목적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구조의 안정성 및 무결성을 유지한다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릴레이션이라도 데이터베이스 내에서 표현 가능하게 만든다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검색 알고리즘을 생성할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중복을 배제하여 이상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발생 방지 및 자료 저장 공간의 최소화가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삽입 시 릴레이션을 재구성할 필요성을 줄인다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모형의 단순화가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배열 상태 검증이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개체와 속성의 누락 여부 확인이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검색과 추출의 효율성을 추구한다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237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 및 종류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정규화를 거치지 않으면 데이터베이스 내에 데이터들이 불필요하게 중복되어 릴레이션 조작 시 예기치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못한 곤란한 현상이 발생하는데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이상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하며 삽입 이상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이상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이상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(Insertion Anomaly)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 데이터를 삽입할 때 의도와는 상관없이 원하지 않은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값들도 함께 삽입되는 현상이다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이상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(Deletion Anomaly)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한 튜플을 삭제할 때 의도와는 상관없는 값들도 함께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삭제되는 연쇄가 일어나는 현상이다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 Anomaly)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튜플에 있는 속성값을 갱신할 때 일부 튜플의 정보만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갱신되어 정보에 모순이 생기는 현상이다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54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원칙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정보의 무손실 표현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하나의 스키마를 다른 스키마로 변환할 때 정보의 손실이 있어서는 안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분리의 원칙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하나의 독립된 관계성은 하나의 독립된 릴레이션으로 분리시켜 표현해야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중복성이 감소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릴레이션에 속한 모든 도메인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원자 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 Value)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만으로 되어 있는 정규형이다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모든 속성 값이 원자 값으로만 되어 있는 정규형이다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모든 속성이 단순 영역에서 정의된다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2NF(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아닌 모든 속성이 기본키에 대하여 완전 함수적 종속을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만족하는 정규형이다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5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종속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함수적 종속 및 이해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종속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(Functional Dependency)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종속은 데이터들이 어떤 기준값에 의해 종속되는 것을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되어 있을 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결정되면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상관없이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항상 같은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대응된다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결정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함수 종속적이라고 하며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 → 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함수적 종속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테이블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속성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다른 속성 집합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전체에 대해 함수적 종속이지만 속성 집합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진 부분 집합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 ⊂ B)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함수적 종속이 아닐 때 속성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속성 집합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완전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종속이라고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함수적 종속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테이블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속성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다른 속성 집합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전체에 대해 함수적 종속이면서 속성 집합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진 부분 집합에도 함수적 종속일 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속성 집합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부분 함수적 종속이라고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종속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함수적 종속 및 이해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함수적 종속의 이해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함수적 종속은 어떤 속성이 기본키에 대해 완전히 종속적일 때를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되어 있고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기본키일 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같을 경우에는 항상 같은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의해서만 결정되므로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기본키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완전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함수적 종속이 되는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반면에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관계없이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같으면 항상 같은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기본키의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결정되므로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함수적 종속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3NF(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아닌 모든 속성이 기본키에 대해 이행적 종속을 만족하지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정규형이다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무손실 조인 또는 종속성 보존을 저해하지 않고도 항상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3NF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설계를 얻을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9576" y="6307566"/>
            <a:ext cx="8517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이행적 종속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(Transitive Dependency)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A→B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B→C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A→C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만족하는 관계를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57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애트리뷰트가 가질 수 있는 원자 값들의 집합을 의미 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도메인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데이터 모델에서 릴레이션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관한 설명으로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각 행을 스키마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(schema)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예로 도서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구성하는 스키마에는 도서번호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도서명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저자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가격 등이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각 열을 튜플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튜플은 각 속성에서 정의된 값을 이용하여 구성된다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하나의 속성이 가질 수 있는 같은 타입의 모든 값의 집합으로 각 속성의 도메인은 원자 값을 갖는다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한 개의 릴레이션의 논리적인 구조를 정의 한 것으로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이름과 릴레이션에 포함된 속성들의 집합 을 의미한다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관계형 데이터 모델에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Relation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Attribute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Tuple 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Attribute 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Tuple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 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Attribute 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Tuple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 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Attribute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Tuple 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데이터 모델에서 릴레이션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포함되어 있는 튜플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수를 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Degree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Cardinality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Cartesian product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476375"/>
            <a:ext cx="2016224" cy="1283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9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BCNF(Boyce-Codd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결정자가 모두 후보키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(Candidate Key)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정규형이다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3NF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후보키가 여러 개 존재하고 서로 중첩되는 경우에 적용하는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강한 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BCNF(Boyce-Codd Normal Form)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종속성을 보존하는 것은 아니다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-&gt; BCNF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제약 조건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키가 아닌 모든 속성은 각 키에 대하여 완전 종속해야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키가 아닌 모든 속성은 그 자신이 부분적으로 들어가 있지 않은 모든 키에 대하여 완전 종속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속성도 키가 아닌 속성에 대해서는 완전 종속할 수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9576" y="6021288"/>
            <a:ext cx="851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종속자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(Determinant)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속성 간의 종속성을 규명할 때 기준이 되는 값이고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(Dependent)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결정자의 값에 의해 정해지는 값을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결정되는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학번→이름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결정자라고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종속자라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51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4NF(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4NF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다치 종속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―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▶▶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성립하는 경우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모든 속성이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함수적 종속 관계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만족하는 정규형이다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5NF(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PJ/NF)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5NF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모든 조인 종속이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후보키를 통해서만 성립되는 정규형이다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9576" y="5229200"/>
            <a:ext cx="8517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다치 종속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 Valued Dependency,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다가 종속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A, B, C 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속성을 가진 릴레이션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어떤 복합 속성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(A, C)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대응하는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값의 집합이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값에만 종속되고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값에는 무관하면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다치 종속이라 하고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'A―▶▶B'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표기한다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 종속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(Join Dependency)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릴레이션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속성에 대한 부분집합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B,…, 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있다고 해보자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만일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프로젝션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(Projection) A, B,…, 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모두 조인한 결과가 자신과 동일한 경우 릴레이션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조인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(A, B, …, C)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만족한다고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287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 정리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1664" y="1977596"/>
            <a:ext cx="1769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도메인이 원자값</a:t>
            </a:r>
            <a:endParaRPr lang="en-US" altLang="ko-KR" sz="10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87488" y="1700808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비정규 릴레이션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87488" y="2204864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87488" y="2708920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2NF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7488" y="3212976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3NF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87488" y="3717032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87488" y="4221088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4NF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87488" y="4725144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5NF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5" name="직선 화살표 연결선 4"/>
          <p:cNvCxnSpPr>
            <a:stCxn id="2" idx="2"/>
            <a:endCxn id="6" idx="0"/>
          </p:cNvCxnSpPr>
          <p:nvPr/>
        </p:nvCxnSpPr>
        <p:spPr>
          <a:xfrm>
            <a:off x="2855640" y="1988840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863593" y="2492896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63593" y="2996952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863593" y="3501008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863593" y="4005064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863593" y="4509120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1664" y="2477797"/>
            <a:ext cx="1769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부분적 함수 종속 제거</a:t>
            </a:r>
            <a:endParaRPr lang="en-US" altLang="ko-KR" sz="10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1664" y="2981853"/>
            <a:ext cx="1769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이행적 </a:t>
            </a:r>
            <a:r>
              <a:rPr lang="ko-KR" altLang="en-US" sz="10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종속 제거</a:t>
            </a:r>
            <a:endParaRPr lang="en-US" altLang="ko-KR" sz="10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1664" y="3485909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결정자이면서 후보키가 아닌 것 제거 </a:t>
            </a:r>
            <a:endParaRPr lang="en-US" altLang="ko-KR" sz="10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71664" y="3989965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다치 속성 제거</a:t>
            </a:r>
            <a:endParaRPr lang="en-US" altLang="ko-KR" sz="10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664" y="4494021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 종속성 이용</a:t>
            </a:r>
            <a:endParaRPr lang="en-US" altLang="ko-KR" sz="10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1175" y="1700808"/>
            <a:ext cx="3096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단계 암기 요령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두부를 좋아하는 정규화가 두부가게에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가서 가게에 있는 두부를 다 달라고 말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하니 주인이 깜짝 놀라며 말했다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두부이걸다줘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-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도부이결다조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메인이 원자값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분적 함수 종속 제거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행적 함수 종속 제거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정자이면서 후보키가 아닌 것 제거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 종속 제거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종속성 이용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543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목적으로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어떠한 릴레이션이라도 데이터베이스 내에서 표현 가능하게 만든다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삽입 시 릴레이션을 재구성할 필요성을 줄인다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중복을 배제하여 삽입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이상의 발생을 야기한다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검색 알고리즘을 생성할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목적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구조의 안정성 및 무결성을 유지한다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릴레이션이라도 데이터베이스 내에서 표현 가능하게 만든다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검색 알고리즘을 생성할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중복을 배제하여 이상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발생 방지 및 자료 저장 공간의 최소화가 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삽입 시 릴레이션을 재구성할 필요성을 줄인다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모형의 단순화가 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배열 상태 검증이 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개체와 속성의 누락 여부 확인이 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검색과 추출의 효율성을 추구한다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필요성으로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구조의 안정성 최대화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중복 데이터의 활성화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수정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시 이상 현상의 최소화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테이블 불일치 위험의 최소화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정규화는 데이터의 중복을 배제함으로써 삽입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이상의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발생을 최소화 시키는 것이 좋다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왼쪽 릴레이션을 오른쪽 릴레이션으로 정규화를 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하였을 때 어떤 정규화 작업을 한 것인가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 다중값을 갖고 있었으나 정규화를 수행한 후에는 한 개의 값 즉 원자값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 Value)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만을 가진 것으로 보아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작업을 수행한 것임을 알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릴레이션에 속한 모든 도메인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(Domain)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원자값만으로 되어 있는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모든 속성 값이 원자 값으로만 되어 있는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모든 속성이 단순 영역에서 정의된다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정규화를 거치지 않아 발생하게 되는 이상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현상의 종류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이상이란 릴레이션에서 한 튜플을 삭제할 때 의도와는 상관없는 값들도 함께 삭제되는 연쇄 삭제 현상이다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삽입 이상이란 릴레이션에서 데이터를 삽입할 때 의도와는 상관없이 원하지 않는 값들도 함께 삽입되는 현상이다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이상이란 릴레이션에서 튜플에 있는 속성값을 갱신할 때 일부 튜플의 정보만 갱신되어 정보에 모순이 생기는 현상이다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이상이란 하나의 릴레이션에 하나 이상의 함수적 종속성이 존재하는 현상이다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 및 종류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정규화를 거치지 않으면 데이터베이스 내에 데이터들이 불필요하게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중복되어 릴레이션 조작 시 예기치 못한 곤란한 현상이 발생하는데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이상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삽입 이상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이상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이상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(Insertion Anomaly)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 데이터를 삽입할 때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의도와는 상관없이 원하지 않은 값들도 함께 삽입되는 현상을 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이상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(Deletion Anomaly)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한 튜플을 삭제할 때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의도와는 상관없이 값들도 함께 삭제되는 연쇄가 일어나는 현상이다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 Anomaly)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튜플에 있는 속성값을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갱신할 때 일부 튜플의 정보만 갱신되어 정보에 모순이 생기는 현상이다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763788"/>
            <a:ext cx="3096344" cy="1276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36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2NF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되기 위한 조건은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1NF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만족하고 모든 도메인이 원자값 이어야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1NF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키가 아닌 모든 애트리뷰트들이 기본키에 이행적으로 함수 종속되지 않아야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만족하고 다치 종속이 제거되어야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만족하고 키가 아닌 모든 속성이 기본키에 대하여 완전 함수적 종속관계를 만족해야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두부이걸다조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도부이결다조 에서 부에 해당하는 것으로 부분적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종속을 제거함으로써 완전 함수적 종속을 만족한다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- 2NF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아닌 모든 속성이 기본키에 대하여 완전 함수적 종속을 만족하는 정규형이다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정규형에서 보이스코드 정규형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(BCNF)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정규화하기 위한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 값이 아닌 도메인을 분해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부분 함수 종속 제거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이행 함수 종속 제거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결정자가 후보키가 아닌 함수종속 제거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도부이결다조에서 결에 해당하는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BCNF(Boyce-Codd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BCNF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결정자가 모두 후보키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(Candidate Key)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-&gt; 3NF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후보키가 여러 개 존재하고 서로 중첩되는 경우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적용하는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강한 제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종속성을 보존하는 것은 아니다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-&gt; BCNF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제약 조건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키가 아닌 모든 속성은 각 키에 대하여 완전 종속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키가 아닌 모든 속성은 그 자신이 부분적으로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들어가 있지 않은 모든 키에 대하여 완전 종속해야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어떤 속성도 키가 아닌 속성에 대해서는 완전 종속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릴레이션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각각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애트리뷰트 집합의 부분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집합이라고 할 경우 애트리뷰트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 각각에 대해 시간에 관계없이 항상 애트리뷰트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값이 오직 하나만 연관되어 있을 때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함수종속이라고 한다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함수 종속의 표기로 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 → 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 ⊂ X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→ Y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⊂ Y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항상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결정될 때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함수 종속적이라고 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→ Y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같이 기재한다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조건을 모두 만족하는 정규형은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속한 모든 도메인이 원자값만으로 구성되어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키가 아닌 모든 필드가 키에 대해 함수적으로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키의 부분집합이 결정자가 되는 부분 종속이 존재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존재하는 모든 함수적 종속에서 결정자가 후보키이다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BCNF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지문에 제시된 조건은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원자값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‘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종속이 제거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결정자가 후보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도부이결다조에서 결까지 만족한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종속자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(Determinant)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속성 간의 종속성을 규명할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기준이 되는 값이고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(Dependent)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결정자의 값에 의해서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정해지는 값을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55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 해당하는 함수 종속의 추론 규칙은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X→Y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Y→Z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X→Z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분해 규칙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이행 규칙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반사 규칙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결합 규칙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이행적 종속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(Transitive Dependency)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 → B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→ C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→ C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만족하는 관계를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- 3NF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아닌 모든 속성이 기본키에 대해 이행적 종속을 만족하지 않는 정규형이다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무손실 조인 또는 종속성 보존을 저해하지 않고도 항상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3NF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설계를 얻을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조작 시 데이터들이 불필요하게 중복되어 예기치 않게 발생하는 곤란한 현상을 의미하는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normalization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cardinality	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anomaly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정규화를 거치지 않으면 데이터베이스 내에 데이터들이 불필요하게 중복되어 릴레이션 조작 시 예기치 못한 곤란한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 발생하는데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이상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정규화에 대한 설명으로 적절하지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개념적 설계 단계 이전에 수행한다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구조의 안정성을 최대화한다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중복을 배제하여 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이상의 발생을 방지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삽입 시 릴레이션을 재구성할 필요성을 줄인다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정규화는 개념적 설계의 다음 단계인 논리적 설계 단계에서 수행하는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함수적 종속성 등의 종속성 이론을 이용하여 잘못 설계된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스키마를 더 작은 속성의 세트로 쪼개어 바람직한 스키마로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 가는 과정이다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종속성이 하나의 릴레이션에 표현될 수 있도록 분해해가는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과정이라 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정규형에는 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BCNF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 있으며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차수가 높아질수록 만족시켜야 할 제약 조건이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늘어난다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정규화는 개념적 설계의 다음 단계인 논리적 설계 단계에서 수행하는 작업이다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정규화는 논리적 처리 및 품질에 큰 영향을 미친다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정규화된 데이터 모델은 일관성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비중복성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보장한다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수준이 높을수록 유연한 데이터 구축이 가능하고 데이터의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정확성이 높아지는 반면에 물리적 접근이 복잡하고 너무 많은 조인으로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조회 성능이 저하된다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정규화에 대한 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정규형에는 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BCNF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릴레이션에 속한 모든 도메인이 원자값만으로 되어 있는 정규형은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 되기 위해서는 기본키가 아닌 모든 속성이 기본키에 대하여 완전 함수적 종속을 만족해야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결정자가 모두 후보키인 정규형은 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결정자가 모두 후보키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(Candidate Key)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정규형은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812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(Normalization)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과정에서 함수 종속이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→ B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→ C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→ C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관계를 제거하는 단계는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1NF → 2NF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2NF → 3NF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3NF → BCNF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BCNF → 4NF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릴레이션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아니 모든 속성이 기본키에 대해 이행적 종속을 만족하지 않는 정규형이다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도부이결다조에서 이에 해당하는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속성 간의 종속성에 대한 엄밀한 고려 없이 잘못 설계된 데이터베이스에서는 데이터 처리 연산수행 시 각종 이상 현상이 발생할 수 있는데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이상 현상이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이상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삽입 이상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삭제 이상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갱신 이상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(Anomaly)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삽입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이상이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정의에서 말하는 기본 정규형은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릴레이션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속한 모든 도메인이 원자값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 Value)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만으로 되어 있다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(BCNF)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도부이결다조에서 도에 해당한다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릴레이션에 속한 모든 도메인이 원자 값만으로 되어 있는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 단계의 정규형을 만족하면서 후보키를 통하지 않는 조인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(JD : Join Dependency)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제거해야 만족하는 정규형은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도부이결다조에서 조에 해당한다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5NF(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PJ/NF)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5NF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릴레이션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모든 조인 종속이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후보키를 통해서만 성립되는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 종속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(Join Dependency)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릴레이션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속성에 대한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부분집합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B, ... , C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있다고 해보자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만일 릴레이션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프로젝션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B, ..., C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모두 조인한 결과가 자신과 동일한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릴레이션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조인 종속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(A, B, ...., C)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만족한다고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214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반정규화의 개념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반정규화란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성능 향상</a:t>
            </a:r>
            <a:r>
              <a:rPr lang="en-US" altLang="ko-KR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및 운영의 편의성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등을 위해 정규화된 데이터 모델을 통합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분리하는 과정으로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의도적으로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 원칙을 위배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행위이다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반정규화를 수행하면 시스템의 성능이 향상되고 관리 효율성은 증가하지만 데이터의 일관성 및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정합성이 저하될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과도한 반정규화는 오히려 성능을 저하시킬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반정규화를 위해서는 사전에 데이터의 일관성과 무결성을 우선으로 할지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성능과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단순화를 우선으로 할지를 결정해야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 방법에는 테이블 통합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 추가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 추가 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5766355"/>
            <a:ext cx="8517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정규화의 원칙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정보의 무손실 표현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하나의 스키마를 다른 스키마로 변환할 때 정보의 손실이 있어서는 안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분리의 원칙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하나의 독립된 관계성은 하나의 독립된 릴레이션으로 분리시켜 표현해야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중복성이 감소되어야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9862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통합은 두 개의 테이블이 조인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(Join)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경우가 많아 하나의 테이블로 합쳐 사용하는 것이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향상에 도움이 될 경우 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개의 테이블에서 발생하는 프로세스가 동일하게 자주 처리되는 경우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개의 테이블을 이용하여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항상 조회를 수행하는 경우 테이블 통합을 고려한다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544" y="5790631"/>
            <a:ext cx="293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20" y="2965110"/>
            <a:ext cx="2827015" cy="28379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66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통합의 종류에는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테이블 통합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1:N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테이블 통합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 테이블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 시 고려 사항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검색은 간편하지만 레코드 증가로 인해 처리량이 증가한다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통합으로 인해 입력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규칙이 복잡해질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 Null, Default, Check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제약조건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(Constraint)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설계하기 어렵다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5790631"/>
            <a:ext cx="9217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슈퍼타입은 상위 개체를 서브타입은 하위 개체를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 Null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값이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될 수 없다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값이 생략되면 기본값 설정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값의 범위나 조건을 설정하여 설정한 값만 허용</a:t>
            </a:r>
          </a:p>
        </p:txBody>
      </p:sp>
    </p:spTree>
    <p:extLst>
      <p:ext uri="{BB962C8B-B14F-4D97-AF65-F5344CB8AC3E}">
        <p14:creationId xmlns:p14="http://schemas.microsoft.com/office/powerpoint/2010/main" val="35592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개체의 특성을 기술한다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데이터베이스를 구성하는 가장 작은 논리적 단위이다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파일 구조상 데이터 항목 또는 데이터 필드에 해당된다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수를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"Cardinality"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A1, A2, A3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속성을 갖는 한 릴레이션에서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도메인은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값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도메인은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값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도메인은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값을 갖는다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릴레이션에 존재할 수 있는 가능한 튜플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(Tuple)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최대 수는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구성 요소에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구성하는 값에는 동일한 값이 있을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 포함된 튜플은 모두 상이하다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릴레이션에는 동일한 이름의 속성이 있을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릴레이션을 구성하는 속성 사이에는 순서가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모델의 릴레이션에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모든 속성 값은 원자 값을 갖는다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 포함된 튜플은 모두 상이하다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릴레이션에 포함된 튜플 사이에는 순서가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릴레이션을 구성하는 속성 사이에는 순서가 존재한다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9132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분할은 테이블을 수직 또는 수평으로 분할하는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85" y="1861238"/>
            <a:ext cx="5649069" cy="3702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983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 분할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(Horizontal Partitioning)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 분할은 레코드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(Record)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기준으로 테이블을 분할하는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별로 사용 빈도의 차이가 큰 경우 사용 빈도에 따라 테이블을 분할한다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수직 분할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(Vertical Partitioning)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수직 분할은 하나의 테이블에 속성이 너무 많을 경우 속성을 기준으로 테이블을 분할하는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위주의 속성 분할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갱신 시 레코드 잠금으로 인해 다른 작업을 수행할 수 없으므로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갱신이 자주 일어나는 속성들을 수직 분할하여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조회되는 속성 분할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자주 조회되는 속성이 극히 일부일 경우 자주 사용되는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속성들을 수직 분할하여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큰 속성 분할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2GB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저장될 수 있는 텍스트 형식 등으로 된 속성들을 수직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분할하여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적용해야 하는 속성 분할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내의 특정 속성에 대해 보안을 적용할 수 없으므로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적용해야 하는 속성들을 수직 분할하여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6292477"/>
            <a:ext cx="921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잠금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무결성을 유지하기 위해 어떤 프로세스가 데이터 값을 변경하려고 하면 변경 작업이 완료될 때까지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프로세스가 해당 데이터 값을 변경하지 못하도록 하는 것을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970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 시 고려 사항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기본키의 유일성 관리가 어려워진다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양이 적거나 사용 빈도가 낮은 경우 테이블 분할이 필요한지를 고려해야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테이블로 인해 수행 속도가 느려질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검색에 중점을 두어 테이블 분할 여부를 결정해야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9616" y="440030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수직 분할 수행의 예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500360"/>
            <a:ext cx="4248472" cy="287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905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 추가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테이블에서 데이터를 추출해서 사용해야 하거나 다른 서버에 저장된 테이블을 이용해야 하는 경우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테이블을 추가하여 작업의 효율성을 향상시킬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테이블을 추가하는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정규화로 인해 수행 속도가 느려지는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범위의 데이터를 자주 처리해야 하는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범위의 데이터만 자주 처리해야 하는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범위를 줄이지 않고는 수행 속도를 개선할 수 없는 경우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테이블을 추가하는 방법은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 테이블의 추가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 데이터를 위한 테이블을 생성하고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원본 테이블에 트리거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설정하여 사용하는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트리거의 오버헤드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(Overhead)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유의해야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 테이블의 추가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이력 관리 등의 목적으로 추가하는 테이블로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데이터 양의 유지와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활용도를 높이기 위해 기본키를 적절히 설정한다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부분만을 포함하는 테이블의 추가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많은 테이블의 특정 부분만을 사용하는 경우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부분만으로 새로운 테이블을 생성한다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71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 추가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이미지를 보면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&gt;,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상품정보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&gt;,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데이터를 집계하는 집계 테이블을 추가하여 시스템 사용이 적은 시간에 배치 작업에 의해 원하는 데이터를 생성하여 사용하는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595439"/>
            <a:ext cx="3672408" cy="24293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79576" y="402478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 테이블 추가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120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 추가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 추가는 조인해서 데이터를 처리할 때 데이터를 조회하는 경로를 단축하기 위해 자주 사용하는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하나 더 추가하는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속성을 추가하면 데이터의 무결성 확보가 어렵고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공간이 추가로 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704" y="4049057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 추가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562579"/>
            <a:ext cx="4497883" cy="14796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50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 추가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속성을 추가하는 경우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조인이 자주 발생하는 속성인 경우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경로가 복잡한 속성인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액세스의 조건으로 자주 사용되는 속성인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기본키의 형태가 적절하지 않거나 여러 개의 속성으로 구성된 경우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 추가 시 고려 사항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중복과 속성의 중복을 고려한다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일관성 및 무결성에 유의해야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함수를 이용하여 처리할 수 있어야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공간의 지나친 낭비를 고려한다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763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정규화된 엔티티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시스템의 성능 향상과 개발 운영의 단순화를 위해 중복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 등을 수행하는 데이터 모델링 기법은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인덱스 정규화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집단화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시스템의 성능 향상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및 운영의 편리성 등을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정규화된 데이터 모델을 통합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분리하는 과정으로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의도적으로 정규화 원칙을 위배하는 행위이다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반정규화를 수행하면 시스템의 성능이 향상되고 관리 효율성은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증가하지만 데이터의 일관성 및 정합성이 저하될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과도한 반정규화는 오히려 성능을 저하시킬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반정규화를 위해서는 사전에 데이터의 일관성과 무결성을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우선으로 해야 할지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성능과 단순화를 우선으로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할지를 결정해야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 방법에는 테이블 통합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 추가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 추가 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집단화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클래스들 사이의 부분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또는 부분관계로 설명되는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연관성을 나타낸다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머징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칸에 대하여 차례로 배열된 데이터가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개가 있을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그들을 조합하여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데이터로 만드는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 중 중복 테이블을 추가하는 방법에 해당하지 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빌드 테이블의 추가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집계 테이블의 추가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진행 테이블의 추가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특정 부분만을 포함하는 테이블 추가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테이블을 추가하는 방법은 다음과 같다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 테이블의 추가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 데이터를 위한 테이블을 생성하고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원본 테이블에 트리거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설정하여 사용하는 것으로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트리거의 오버헤드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(Overhead)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유의해야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 테이블을 추가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이력 관리 등을 목적으로 추가하는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데이터 양의 유지와 활용도를 높이기 위해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기본키를 적절히 설정한다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부분만을 포함하는 테이블의 추가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많은 테이블의 특정 부분만을 사용하는 경우 해당 부분만으로 새로운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생성한다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반정규화에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반정규화는 의도적으로 정규화 원칙을 위배하는 행위이다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반정규화를 수행하면 시스템의 성능이 저하된다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반정규화로 인해 데이터의 일관성 및 정합성이 저하될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반정규화 방법에는 테이블 통합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 및 중복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추가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반정규화를 수행하는 이유는 시스템 성능 향상과 관리 효율성의 증가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반정규화 방법 중 테이블 통합의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1:1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테이블 통합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테이블 통합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슈퍼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 테이블 통합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N:M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테이블 통합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통합의 종류에는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테이블 통합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1:N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테이블 통합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 테이블 통합이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 시 고려사항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검색은 간편하지만 레코드 증가로 인해 처리량이 증가한다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통합으로 인해 입력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규칙이 복잡해질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Not Null, Default, Check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제약 조건을 설계하기가 어렵다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188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반정규화 시 중복 테이블을 추가해야 하는 경우가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양의 범위를 자주 처리해야 하는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특정 범위의 데이터만 자주 처리해야 하는 경우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처리 범위를 늘리지 않고는 수행 속도를 개선할 수 없는 경우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정규화로 인해 수행 속도가 느려지는 경우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속도를 개선하려면 처리 범위를 줄여야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테이블을 추가하는 경우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정규화로 인해 수행 속도가 느려지는 경우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범위의 데이터를 자주 처리하는 경우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범위의 데이터만 자주 처리해야 하는 경우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범위를 줄이지 않고는 수행 속도를 개선할 수 없는 경우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내용은 반정규화의 어떤 유형에 대한 고려사항인가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검색은 간편하지만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수가 증가하여 처리량이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증가할 수 있음을 고려해야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규칙이 복잡해질 수 있음을 고려해야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Not Null, Default, Check Constraint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설계하기 어려운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점을 고려해야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테이블의 통합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테이블의 분할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중복 테이블 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중복 속성 추가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반정규화 시 중복 속성을 추가해야 하는 경우가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하나의 속성으로 구성된 경우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조인이 자주 발생하는 속성인 경우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접근 경로가 복잡한 속성인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액세스의 조건으로 자주 사용되는 속성인 경우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속성을 추가하는 경우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조인이 자주 발생하는 속성인 경우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경로가 복잡한 속성인 경우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액세스의 조건으로 자주 사용되는 속성인 경우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기본키의 형태가 적절하지 않거나 여러 개의 속성으로 구성된 경우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반정규화 방법 중 중복 속성 추가 시 고려할 사항으로 가장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중복과 속성의 중복을 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일관성 및 무결성에 유의해야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Group Function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해결 가능한지 검토한다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기본키의 유일성 관리가 어려워짐을 고려한다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속성 추가 시 고려사항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중복과 속성의 중복을 고려한다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일관성 및 무결성에 유의해야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SQL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함수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(SUM(), AVG())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처리할 수 있어야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공간의 지나친 낭비를 고려한다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735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(System Catalog)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의미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카탈로그는 시스템 그 자체에 관련이 있는 다양한 객체에 관한 정보를 포함하는 시스템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 내의 각 테이블은 사용자를 포함하여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지원하는 모든 데이터 객체에 대한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정의나 명세에 관한 정보를 유지 관리하는 시스템 테이블이다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카탈로그들이 생성되면 데이터 사전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Dictionary)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저장되기 때문에 좁은 의미로는 카탈로그를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사전이라고도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 저장 정보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저장된 정보를 메타 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(Meta-Data)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데이터의 유형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객체 정보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구조 및 통계 정보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 등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무결성 제약 조건 정보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NULL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허용 여부 등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 등에 대한 정보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6214390"/>
            <a:ext cx="943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Catalog(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사전적 의미는 상품 목록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상품 안내서를 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상품을 소개하기 위해 기업에서 발행하는 책자다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속성정보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불리는 메타 데이터는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관한 구조화된 데이터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데이터를 설명해 주는 데이터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25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구조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괄호 안 내용으로 옳게 짝지어진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In relational database terminology, a row is called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a(an) (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a column is called a(an) (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and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the (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is called a relation.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tuple –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 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 –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 –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tuple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tuple –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 –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 –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tuple 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 스키마가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후보키 그리고 그 스키마의 대응 릴레이션 인스턴스가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튜플을 갖는다면 그 릴레이션의 차수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468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카탈로그의 특징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 자체도 시스템 테이블로 구성되어 있어 일반 이용자도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내용을 검색해 볼 수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INSERT, DELETE, UPDATE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문으로 카탈로그를 갱신하는 것은 허용되지 않는다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시스템에 따라 상이한 구조를 갖는다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스스로 생성하고 유지한다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카탈로그의 갱신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실행시켜 기본 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등에 변화를 주면 시스템이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자동으로 갱신한다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시스템에서의 카탈로그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보통의 릴레이션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등의 정보를 포함할 뿐 아니라 위치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 및 중복 투명성을 제공하기 위해 필요한 모든 제어 정보를 가져야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6021288"/>
            <a:ext cx="9433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데이터베이스 테이블에 대한 검색 성능의 속도를 높여주는 자료구조이다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컬럼에 인덱스를 생성하면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컬럼의 데이터들을 정렬하여 별도의 메모리 공간에 데이터의 물리적 주소와 함께 저장된다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사용자에게 접근이 허용된 자료만을 제한적으로 보여주기 위해 하나 이상의 기본 테이블로부터 유도된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이름을 가지는 가상 테이블이다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943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사전을 참조하기 위한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모듈 시스템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정의어 번역기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(DDL Compiler)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DDL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메타 데이터를 갖는 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변환하여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사전에 저장시킨다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조작어 번역기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(DML Compiler)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프로그램에 삽입된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DML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주 언어로 표현한 프로시저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호출로 변환하여 질의 처리기와 상호 통신한다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Directory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사전에 수록된 데이터를 실제로 접근하는 데 필요한 정보를 관리 유지하는 시스템이다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카탈로그는 사용자와 시스템 모두 접근할 수 있지만 데이터 디렉터리는 시스템만 접근할 수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 최적화기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요구를 효율적인 형태로 변환하고 질의를 처리하는 좋은 전략을 모색한다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처리기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복수 사용자 환경에서 평행으로 동시에 일어나는 트랜잭션 문제를 해결하여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사용자가 데이터베이스 자원을 배타적으로 이용할 수 있도록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257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자신이 필요로 하는 여러 가지 객체에 관한 정보를 포함하고 있는 시스템 데이터베이스로서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포함하고 있는 객체로는 테이블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 등이 있는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(Catalog)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QBE(Query By Example)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SQL(Structure Query Language)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카탈로그는 시스템 그 자체에 관련이 있는 다양한 객체에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관한 정보를 포함하는 시스템 데이터베이스이다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 내의 각 테이블은 사용자를 포함하여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지원하는 모든 데이터 객체에 대한 정의나 명세에 관한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유지 관리하는 시스템 테이블이다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카탈로그들이 생성되면 데이터 사전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Dictionary)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저장되기 때문에 좁은 의미로는 카탈로그를 데이터 사전이라고도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QBE : IBM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사의 데이터베이스 시스템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나타나는 예를 통하여 관계 데이터베이스 시스템에서 자료를 검색하거나 자료의 내용을 수정하기 위해서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포함되는 모든 데이터 객체들에 대한 정의나 명세에 관한 정보를 유지 관리하는 시스템을 무엇이라 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디렉터리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저장 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메타 시스템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사전은 시스템 카탈로그의 좁은 의미이다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대한 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자신이 필요로 하는 여러 가지 개체에 대한 정보를 포함한 시스템 데이터베이스이다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개체들로서는 기본 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 자체도 시스템 테이블로 구성되어 있어 일반 이용자도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내용을 검색해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데이터베이스 시스템에서 요구하는 정보는 동일하므로 데이터베이스 시스템의 종류에 관계없이 동일한 구조로 필요한 정보를 제공한다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카탈로그의 특징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 자체도 시스템 테이블로 구성되어 있어 일반 사용자도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내용을 검색해 볼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Insert, Delete, Update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구문으로 카탈로그를 갱신하는 것은 허용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되지 않는다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시스템에 따라 상이한 구조를 갖는다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스스로 생성하고 유지한다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카탈로그의 갱신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실행시켜 기본 테이블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등에 변화를 주면 시스템이 알아서 자동으로 갱신한다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시스템에서의 카탈로그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보통의 릴레이션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정보를 포함할 뿐만 아니라 위치 투명성 및 중복 투명성을 제공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위해 필요한 모든 제어 정보를 가져야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대한 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직접 시스템 카탈로그의 내용을 갱신하여 데이터베이스 무결성을 유지한다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자신이 필요로 하는 스키마 및 여러 가지 객체에 관한 정보를 포함하고 있는 시스템 데이터베이스이다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저장되는 내용을 메타 데이터라고도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스스로 생성하고 유지한다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시스템 카탈로그를 직접 갱신할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실행시켜 기본 테이블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등에 변화를 주면 시스템이 알아서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자동으로 갱신한다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542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대한 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자체에 관련 있는 다양한 객체에 관한 정보를 포함하는 시스템 데이터베이스이다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사전이라고도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 등의 정보를 저장한다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위한 정보를 포함하는 시스템 데이터베이스이므로 일반 사용자는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내용을 검색해 볼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 자체도 시스템 테이블로 구성되어 있기 때문에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사용자도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이용하여 내용을 검색해 볼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갱신은 불가능 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영문의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 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 내용으로 가장 적절한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A(n) (    ) is a file that contains meta data that is,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data about data. This file is consulted before actual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data are read or modified in the database system.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 			 ② Index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ISAM File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 또는 시스템 데이터베이스라고도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 역시 데이터베이스의 일종이므로 일반 사용자가 생성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및 수정할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대한 데이터인 메타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(Metadata)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저장하고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사전에 있는 데이터에 실제로 접근하는 데 필요한 위치 정보는 데이터 디렉터리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Directory)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곳에서 관리한다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스스로 생성하고 유지한다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사용자는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이용하여 내용을 검색할 수 있지만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생성하거나 수정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수는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생성하고 유지하는 데이터베이스 내의 특별한 테이블들의 집합체이다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사용자도 시스템 카탈로그의 내용을 검색할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 내의 각 테이블은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지원하는 개체들에 관한 정보를 포함한다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카탈로그에 대한 갱신은 데이터베이스의 무결성 유지를 위하여 사용자가 직접 갱신해야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443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8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릴레이션의 기본키를 참조하는 키를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슈퍼키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외래키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후보키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두 릴레이션에서 외래키로 사용된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밑줄 친 속성은 기본키이다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수강번호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과목번호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학번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과목명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기본키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Key)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지정된 속성에 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 NULL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널 값을 가지지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릴레이션에서 튜플을 구별할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외래키로 참조될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검색할 때 반드시 필요하다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키는 개체 집합에서 고유하게 개체를 식별할 수 있는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사용되는 키의 종류에 대한 설명 중 옳지 않은 것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후보키는 개체들을 고유하게 식별할 수 있는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슈퍼키는 한 개 이상의 속성들의 집합으로 구성된 키이다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외래키는 다른 테이블의 기본키로 사용되는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대체키는 슈퍼키 중에서 기본키를 제외한 나머지 키를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17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09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학생이라는 개체의 속성을 나타내고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기본키로 사용하기 곤란한 이유로 가장 타당한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세부전공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우편번호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학과는 기억하기 어렵다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학과는 정렬하는데 많은 시간이 소요된다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학과는 기억 공간을 많이 필요로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학과 명을 가진 학생이 두 명 이상 존재할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들어갈 내용으로 적합한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후보키는 릴레이션에 있는 모든 튜플에 대해 유일성과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모두 만족시켜야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중복성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최소성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참조성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동일성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릴레이션에 있는 모든 튜플에 대해 유일성은 만족시키지만 최소성 은 만족시키지 못하는 키는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후보키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관계형 데이터베이스의 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설명하고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되는 키는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릴레이션 내의 속성들의 집합으로 구성된 키로서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구성하는 모든 튜플에 대한 유일성은 만족시키지만 최소성은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만족시키지 못한다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후보키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슈퍼키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73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94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두 릴레이션 간의 관계에서 교수 릴레이션에 존재하는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 릴레이션의 기본키는 교수번호이고 학과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릴레이션의 기본키는 학과번호이다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학과장교수번호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교수이름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학과장교수번호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학과이름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46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무결성 제약 조건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무결성 제약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조건에 대한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맞는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릴레이션 내의 튜플들이 각 속성의 도메인에 지정된 값만을 가져야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기본키에 속해 있는 애트리뷰트는 널 값이나 중복 값을 가질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릴레이션은 참조할 수 없는 외래키 값을 가질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 값은 참조 릴레이션의 기본키 값과 동일해야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속한 애튜리뷰트의 조합인 외래키를 변경하려면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참조하고 있는 릴레이션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기본키도 변경해야 하는데 이를 무엇이라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정보 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고유 무결성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널 제약성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참조 무결성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무결성과 가장 관계가 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안전성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데이터의 공유성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데이터의 중복성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데이터의 정확성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무결성에 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무결성 규정은 한 릴레이션의 기본키를 구성하는 어떠한 속성 값도 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값이나 중복 값을 가질 수 없음을 규정하는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규정에는 규정 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시기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 등을 명시한다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도메인 무결성 규정은 주어진 튜플의 값이 그 튜플이 정의된 도메인에 속한 값이어야 한다는 것을 규정하는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트리거는 트리거 조건이 만족되는 경우에 취해야 하는 조치를 명세한다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87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SEC_11(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제약 조건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(Foreign Key)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가장 직접적으로 관련된 제약조건은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것인가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개체 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무결성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무결성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속성 값들은 사용자가 정의한 제약 조건을 만족해야 한다는 규정을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도메인 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사용자 정의 무결성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참조 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개체 무결성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무결성 강화 방법과 가장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제약 조건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애플리케이션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데이터베이스 트리거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인덱스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무결성 규정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(Integrity Rule)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규정에는 데이터가 만족해야 될 제약 조건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규정을 참조할 때 사용하는 식별자 등의 요소가 포함될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규정의 대상으로는 도메인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종속성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정식으로 허가 받은 사용자가 아닌 불법적인 사용자에 의한 갱신 으로부터 데이터베이스를 보호하기 위한 규정이다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무결성 규정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 Integrity Rules)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릴레이션을 조작하는 과정에서의 의미적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(Semantic Relationship)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명세한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891362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51665</TotalTime>
  <Words>9099</Words>
  <Application>Microsoft Office PowerPoint</Application>
  <PresentationFormat>와이드스크린</PresentationFormat>
  <Paragraphs>937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나눔고딕코딩</vt:lpstr>
      <vt:lpstr>맑은 고딕</vt:lpstr>
      <vt:lpstr>Arial</vt:lpstr>
      <vt:lpstr>Calibri</vt:lpstr>
      <vt:lpstr>Calibri Light</vt:lpstr>
      <vt:lpstr>Cambria Math</vt:lpstr>
      <vt:lpstr>027TGp_edu_biz_gr</vt:lpstr>
      <vt:lpstr>PowerPoint 프레젠테이션</vt:lpstr>
      <vt:lpstr>논리 데이터베이스 설계-SEC_09(관계형 데이터베이스의 구조) 기출 및 출제 예상 문제</vt:lpstr>
      <vt:lpstr>논리 데이터베이스 설계-SEC_09(관계형 데이터베이스의 구조) 기출 및 출제 예상 문제</vt:lpstr>
      <vt:lpstr>논리 데이터베이스 설계-SEC_09(관계형 데이터베이스의 구조) 기출 및 출제 예상 문제</vt:lpstr>
      <vt:lpstr>논리 데이터베이스 설계-SEC_10(관계형 데이터베이스의 제약 조건 - 키(Key)) 기출 및 출제 예상 문제</vt:lpstr>
      <vt:lpstr>논리 데이터베이스 설계-SEC_10(관계형 데이터베이스의 제약 조건 - 키(Key)) 기출 및 출제 예상 문제</vt:lpstr>
      <vt:lpstr>논리 데이터베이스 설계-SEC_10(관계형 데이터베이스의 제약 조건 - 키(Key)) 기출 및 출제 예상 문제</vt:lpstr>
      <vt:lpstr>논리 데이터베이스 설계-SEC_11(관계형 데이터베이스의 제약 조건 - 무결성) 기출 및 출제 예상 문제</vt:lpstr>
      <vt:lpstr>논리 데이터베이스 설계- SEC_11(관계형 데이터베이스의 제약 조건 - 무결성) 기출 및 출제 예상 문제</vt:lpstr>
      <vt:lpstr>논리 데이터베이스 설계- SEC_11(관계형 데이터베이스의 제약 조건 - 무결성) 기출 및 출제 예상 문제</vt:lpstr>
      <vt:lpstr>논리 데이터베이스 설계-SEC_12(관계대수 및 관계해석) 기출 문제</vt:lpstr>
      <vt:lpstr>논리 데이터베이스 설계-SEC_12(관계대수 및 관계해석) 기출 예상 문제</vt:lpstr>
      <vt:lpstr>논리 데이터베이스 설계-SEC_12(관계대수 및 관계해석) 기출 문제</vt:lpstr>
      <vt:lpstr>1. 논리 데이터베이스 설계-SEC_13(정규화(Normalization))</vt:lpstr>
      <vt:lpstr>1. 논리 데이터베이스 설계-SEC_13(정규화(Normalization))</vt:lpstr>
      <vt:lpstr>1. 논리 데이터베이스 설계-SEC_13(정규화(Normalization))</vt:lpstr>
      <vt:lpstr>1. 논리 데이터베이스 설계-SEC_13(정규화(Normalization))</vt:lpstr>
      <vt:lpstr>1. 논리 데이터베이스 설계-SEC_13(정규화(Normalization))</vt:lpstr>
      <vt:lpstr>1. 논리 데이터베이스 설계-SEC_13(정규화(Normalization))</vt:lpstr>
      <vt:lpstr>1. 논리 데이터베이스 설계-SEC_13(정규화(Normalization))</vt:lpstr>
      <vt:lpstr>1. 논리 데이터베이스 설계-SEC_13(정규화(Normalization))</vt:lpstr>
      <vt:lpstr>1. 논리 데이터베이스 설계-SEC_13(정규화(Normalization))</vt:lpstr>
      <vt:lpstr>논리 데이터베이스 설계-SEC_13(정규화(Normalization)) 기출 문제</vt:lpstr>
      <vt:lpstr>논리 데이터베이스 설계-SEC_13(정규화(Normalization)) 기출 문제</vt:lpstr>
      <vt:lpstr>논리 데이터베이스 설계-SEC_13(정규화(Normalization)) 기출 문제</vt:lpstr>
      <vt:lpstr>논리 데이터베이스 설계-SEC_13(정규화(Normalization)) 기출 문제</vt:lpstr>
      <vt:lpstr>1. 논리 데이터베이스 설계-SEC_14(반정규화(Denormalization))</vt:lpstr>
      <vt:lpstr>1. 논리 데이터베이스 설계-SEC_14(반정규화(Denormalization))</vt:lpstr>
      <vt:lpstr>1. 논리 데이터베이스 설계-SEC_14(반정규화(Denormalization))</vt:lpstr>
      <vt:lpstr>1. 논리 데이터베이스 설계-SEC_14(반정규화(Denormalization))</vt:lpstr>
      <vt:lpstr>1. 논리 데이터베이스 설계-SEC_14(반정규화(Denormalization))</vt:lpstr>
      <vt:lpstr>1. 논리 데이터베이스 설계-SEC_14(반정규화(Denormalization))</vt:lpstr>
      <vt:lpstr>1. 논리 데이터베이스 설계-SEC_14(반정규화(Denormalization))</vt:lpstr>
      <vt:lpstr>1. 논리 데이터베이스 설계-SEC_14(반정규화(Denormalization))</vt:lpstr>
      <vt:lpstr>1. 논리 데이터베이스 설계-SEC_14(반정규화(Denormalization))</vt:lpstr>
      <vt:lpstr>1. 논리 데이터베이스 설계-SEC_14(반정규화(Denormalization))</vt:lpstr>
      <vt:lpstr>논리 데이터베이스 설계-SEC_14(반정규화(Denormalization)) 기출 및 출제 예상 문제</vt:lpstr>
      <vt:lpstr>논리 데이터베이스 설계-SEC_14(반정규화(Denormalization)) 기출 및 출제 예상 문제</vt:lpstr>
      <vt:lpstr>1. 논리 데이터베이스 설계-SEC_15(시스템 카탈로그)</vt:lpstr>
      <vt:lpstr>1. 논리 데이터베이스 설계-SEC_15(시스템 카탈로그)</vt:lpstr>
      <vt:lpstr>1. 논리 데이터베이스 설계-SEC_15(시스템 카탈로그)</vt:lpstr>
      <vt:lpstr>논리 데이터베이스 설계-SEC_15(시스템 카탈로그) 기출 및 출제 예상 문제</vt:lpstr>
      <vt:lpstr>논리 데이터베이스 설계-SEC_15(시스템 카탈로그) 기출 및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장준호</cp:lastModifiedBy>
  <cp:revision>8925</cp:revision>
  <dcterms:created xsi:type="dcterms:W3CDTF">2019-09-27T03:30:23Z</dcterms:created>
  <dcterms:modified xsi:type="dcterms:W3CDTF">2024-07-22T14:29:54Z</dcterms:modified>
</cp:coreProperties>
</file>