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8"/>
  </p:notesMasterIdLst>
  <p:sldIdLst>
    <p:sldId id="665" r:id="rId3"/>
    <p:sldId id="259" r:id="rId4"/>
    <p:sldId id="673" r:id="rId5"/>
    <p:sldId id="666" r:id="rId6"/>
    <p:sldId id="667" r:id="rId7"/>
    <p:sldId id="668" r:id="rId8"/>
    <p:sldId id="269" r:id="rId9"/>
    <p:sldId id="674" r:id="rId10"/>
    <p:sldId id="346" r:id="rId11"/>
    <p:sldId id="293" r:id="rId12"/>
    <p:sldId id="292" r:id="rId13"/>
    <p:sldId id="294" r:id="rId14"/>
    <p:sldId id="295" r:id="rId15"/>
    <p:sldId id="296" r:id="rId16"/>
    <p:sldId id="298" r:id="rId17"/>
    <p:sldId id="299" r:id="rId18"/>
    <p:sldId id="300" r:id="rId19"/>
    <p:sldId id="302" r:id="rId20"/>
    <p:sldId id="675" r:id="rId21"/>
    <p:sldId id="303" r:id="rId22"/>
    <p:sldId id="676" r:id="rId23"/>
    <p:sldId id="339" r:id="rId24"/>
    <p:sldId id="301" r:id="rId25"/>
    <p:sldId id="347" r:id="rId26"/>
    <p:sldId id="348" r:id="rId27"/>
    <p:sldId id="677" r:id="rId28"/>
    <p:sldId id="678" r:id="rId29"/>
    <p:sldId id="679" r:id="rId30"/>
    <p:sldId id="672" r:id="rId31"/>
    <p:sldId id="669" r:id="rId32"/>
    <p:sldId id="670" r:id="rId33"/>
    <p:sldId id="671" r:id="rId34"/>
    <p:sldId id="272" r:id="rId35"/>
    <p:sldId id="273" r:id="rId36"/>
    <p:sldId id="291" r:id="rId37"/>
    <p:sldId id="340" r:id="rId38"/>
    <p:sldId id="268" r:id="rId39"/>
    <p:sldId id="256" r:id="rId40"/>
    <p:sldId id="349" r:id="rId41"/>
    <p:sldId id="257" r:id="rId42"/>
    <p:sldId id="717" r:id="rId43"/>
    <p:sldId id="680" r:id="rId44"/>
    <p:sldId id="681" r:id="rId45"/>
    <p:sldId id="682" r:id="rId46"/>
    <p:sldId id="683" r:id="rId47"/>
    <p:sldId id="684" r:id="rId48"/>
    <p:sldId id="685" r:id="rId49"/>
    <p:sldId id="686" r:id="rId50"/>
    <p:sldId id="688" r:id="rId51"/>
    <p:sldId id="689" r:id="rId52"/>
    <p:sldId id="690" r:id="rId53"/>
    <p:sldId id="691" r:id="rId54"/>
    <p:sldId id="692" r:id="rId55"/>
    <p:sldId id="693" r:id="rId56"/>
    <p:sldId id="694" r:id="rId57"/>
    <p:sldId id="695" r:id="rId58"/>
    <p:sldId id="696" r:id="rId59"/>
    <p:sldId id="697" r:id="rId60"/>
    <p:sldId id="698" r:id="rId61"/>
    <p:sldId id="258" r:id="rId62"/>
    <p:sldId id="270" r:id="rId63"/>
    <p:sldId id="297" r:id="rId64"/>
    <p:sldId id="260" r:id="rId65"/>
    <p:sldId id="305" r:id="rId66"/>
    <p:sldId id="304" r:id="rId67"/>
    <p:sldId id="306" r:id="rId68"/>
    <p:sldId id="307" r:id="rId69"/>
    <p:sldId id="308" r:id="rId70"/>
    <p:sldId id="309" r:id="rId71"/>
    <p:sldId id="310" r:id="rId72"/>
    <p:sldId id="311" r:id="rId73"/>
    <p:sldId id="312" r:id="rId74"/>
    <p:sldId id="313" r:id="rId75"/>
    <p:sldId id="314" r:id="rId76"/>
    <p:sldId id="315" r:id="rId77"/>
    <p:sldId id="316" r:id="rId78"/>
    <p:sldId id="317" r:id="rId79"/>
    <p:sldId id="318" r:id="rId80"/>
    <p:sldId id="319" r:id="rId81"/>
    <p:sldId id="320" r:id="rId82"/>
    <p:sldId id="718" r:id="rId83"/>
    <p:sldId id="722" r:id="rId84"/>
    <p:sldId id="720" r:id="rId85"/>
    <p:sldId id="725" r:id="rId86"/>
    <p:sldId id="726" r:id="rId87"/>
    <p:sldId id="723" r:id="rId88"/>
    <p:sldId id="727" r:id="rId89"/>
    <p:sldId id="729" r:id="rId90"/>
    <p:sldId id="724" r:id="rId91"/>
    <p:sldId id="721" r:id="rId92"/>
    <p:sldId id="719" r:id="rId93"/>
    <p:sldId id="322" r:id="rId94"/>
    <p:sldId id="321" r:id="rId95"/>
    <p:sldId id="332" r:id="rId96"/>
    <p:sldId id="323" r:id="rId9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80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50A44-A4A2-4A40-A8B2-11C091ADAF6E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A0F9D-AE75-4153-8378-42668ABD4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76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7617B-5DDA-7606-417E-E62CE1622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9DF342-A35A-8CA5-1684-C6C474BD9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5DF22-9122-0980-902A-EBE02DC1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70B4-897D-42D8-8D53-0CD1FC199852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707603-DCD3-53C6-D087-CCE74723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EA0011-7D7F-E128-84A6-4FA7D974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34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93A1E-C990-8A12-224A-78956DB4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BCDE9-7CAD-38A6-8A71-3622A1629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BE29F-8489-D165-409C-BE662413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A177-E8F9-495B-B28B-D14F749F7AEC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45040-1ABA-C4F2-F3CE-A5184E8F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ACBD7-7A3C-BB3E-FF05-B2809D95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47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FF04B6-A192-6277-025A-9491A4F5C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26BA9C-C74F-7A69-2D1F-252865A01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17F06-32C5-577E-C2A9-821FC17B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EA24-7417-4FA1-963D-44CE45E92194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57D69-7796-179E-FE16-26FE995B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6775D-CDD2-4C14-A246-67E9118C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17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2" y="2130427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1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2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93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24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55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86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17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48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0C4F-79F7-420B-AC3F-B2428D9038DC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Picture 2" descr="C:\Users\loibiz1\Desktop\교제\댄싱로봇\댄싱로봇표지\목차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03" y="70890"/>
            <a:ext cx="11948383" cy="671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52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398C-A93B-4D51-8D0A-C729F856CBFB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616955" y="6356351"/>
            <a:ext cx="2844800" cy="365125"/>
          </a:xfrm>
        </p:spPr>
        <p:txBody>
          <a:bodyPr/>
          <a:lstStyle/>
          <a:p>
            <a:fld id="{98C8FA12-C8AE-4A66-AF88-641CBF6CC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6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B99B-F086-48F6-8B6B-92815B3D7BCC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389145" y="6356351"/>
            <a:ext cx="386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860792" y="6356351"/>
            <a:ext cx="2844800" cy="365125"/>
          </a:xfrm>
        </p:spPr>
        <p:txBody>
          <a:bodyPr/>
          <a:lstStyle/>
          <a:p>
            <a:fld id="{98C8FA12-C8AE-4A66-AF88-641CBF6CC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10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4F4C3-B4B6-03B4-5903-D21B0FF9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D04FC-484D-093A-4BD4-1C7AEF7D1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AAD70-5BC8-6BD6-7630-72E814DD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5007-0676-4446-B425-E8FED79C00C2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2593F-AFCA-0195-006C-7158E201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A39B7-0AAF-217A-C430-DBFF5085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62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56090-4E16-D9DD-EEA6-9D6B20DB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D4F493-1FCE-9733-1BA0-AB6055102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00F10-DA3A-13E8-8C83-C3F8FBE6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D488-C99E-467D-BBB4-C8322260BEFD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16D47-5170-36B2-594B-45796BBB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88CFF-19D0-4C8E-E30A-EEB6DAFA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16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74A9E-6F0E-1148-8E60-3901F510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695DD-25C4-865F-42FC-F4068A8C2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0E2B0E-2026-1B0E-01CC-258327EA0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37F792-9FEB-5510-795C-40808460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DD3B-C913-4DBA-B7A4-F69066D5968E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3E0CCD-383A-484A-E803-B9540BD5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FB040F-89C1-DD1B-7247-7305BC06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4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4AED6-6CAA-23CA-6111-EFEF42BD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8BCCB5-85FE-9025-E94C-BCC170720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FBEFDE-0F10-D716-4032-391BE68EA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7162D9-E045-52D4-1914-168EF8095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9506B7-78CD-234D-E77E-674321424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809145-6AB0-17D4-DC40-B6A6748E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0B0F-51E9-4586-9508-814F3B453876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D1E452-AB2F-D2A7-3EF2-0BF1E826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983330-B45A-E9EC-2686-1880B01B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6E900-A4E5-80FF-4AA4-33C7CDC5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080A34-F264-4BA8-7C6F-CF364B4C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50B-F537-4518-9578-9D6E9F3609C3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D03ED3-AA48-B938-4A00-97B0A83C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CB04A8-7E57-4925-4691-B9BD408F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26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9E1C31-EFA4-9699-7393-ABDAC067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588B-30BC-4D1C-AECB-733D24C930E7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9D26E0-B8B8-F32D-4B03-5A69D098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5C4EE0-7582-212B-16AA-599749AD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50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BDD16-0D7A-9032-C387-3002E7F2D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12C3A-34AE-DD6C-80EF-ADDFDFC00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926D2-4429-D6F9-43F9-7386AD352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5C1F10-A7D0-666B-44E1-5F1C6708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2B726-A9D3-49FD-8983-97F9BEADFDA9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CFB85D-E4E5-6C00-7014-BE05E6CE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DBDF16-C90B-34D0-D11C-C68358B5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46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47AD5-B92C-E3A3-6655-AA23524B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97F1A4-037F-6B51-3EF5-2AEE1E458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325E1D-4894-7C35-0AEC-4A153F6A7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3B4E58-644D-4E46-2235-E1F80730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F96-13EA-4094-9160-A62968B2EBB9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86D48A-FDE0-FA34-2B87-E445B8B2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890317-D65F-7B26-D2ED-62702E2E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72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58213F-65D6-D564-FE5A-643214C4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5E88F0-83A2-704B-D90D-1BF78E243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07732-1B52-0FA1-3648-578476929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96917-FD54-4F21-B3F0-3853292FCC84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63B14-17FE-E6EC-4F03-B14BF3B99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636C3-EFD4-D14F-169F-0FC2F44B7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597DD-714E-4830-821F-D8F295103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10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00803" tIns="50402" rIns="100803" bIns="50402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00803" tIns="50402" rIns="100803" bIns="5040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00803" tIns="50402" rIns="100803" bIns="50402" rtlCol="0" anchor="ctr"/>
          <a:lstStyle>
            <a:lvl1pPr algn="l">
              <a:defRPr sz="8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106EB-8C0F-4037-90AF-254EF5EA3239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2" y="6356351"/>
            <a:ext cx="3860800" cy="365125"/>
          </a:xfrm>
          <a:prstGeom prst="rect">
            <a:avLst/>
          </a:prstGeom>
        </p:spPr>
        <p:txBody>
          <a:bodyPr vert="horz" lIns="100803" tIns="50402" rIns="100803" bIns="50402" rtlCol="0" anchor="ctr"/>
          <a:lstStyle>
            <a:lvl1pPr algn="ctr">
              <a:defRPr sz="8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35716" y="6356351"/>
            <a:ext cx="2844800" cy="365125"/>
          </a:xfrm>
          <a:prstGeom prst="rect">
            <a:avLst/>
          </a:prstGeom>
        </p:spPr>
        <p:txBody>
          <a:bodyPr vert="horz" lIns="100803" tIns="50402" rIns="100803" bIns="50402" rtlCol="0" anchor="ctr"/>
          <a:lstStyle>
            <a:lvl1pPr algn="r">
              <a:defRPr sz="8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8FA12-C8AE-4A66-AF88-641CBF6CC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04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defTabSz="662077" rtl="0" eaLnBrk="1" latinLnBrk="1" hangingPunct="1">
        <a:spcBef>
          <a:spcPct val="0"/>
        </a:spcBef>
        <a:buNone/>
        <a:defRPr sz="32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8279" indent="-248279" algn="l" defTabSz="662077" rtl="0" eaLnBrk="1" latinLnBrk="1" hangingPunct="1">
        <a:spcBef>
          <a:spcPct val="20000"/>
        </a:spcBef>
        <a:buFont typeface="Arial" pitchFamily="34" charset="0"/>
        <a:buChar char="•"/>
        <a:defRPr sz="2299" kern="1200">
          <a:solidFill>
            <a:schemeClr val="tx1"/>
          </a:solidFill>
          <a:latin typeface="+mn-lt"/>
          <a:ea typeface="+mn-ea"/>
          <a:cs typeface="+mn-cs"/>
        </a:defRPr>
      </a:lvl1pPr>
      <a:lvl2pPr marL="537938" indent="-206899" algn="l" defTabSz="662077" rtl="0" eaLnBrk="1" latinLnBrk="1" hangingPunct="1">
        <a:spcBef>
          <a:spcPct val="20000"/>
        </a:spcBef>
        <a:buFont typeface="Arial" pitchFamily="34" charset="0"/>
        <a:buChar char="–"/>
        <a:defRPr sz="2036" kern="1200">
          <a:solidFill>
            <a:schemeClr val="tx1"/>
          </a:solidFill>
          <a:latin typeface="+mn-lt"/>
          <a:ea typeface="+mn-ea"/>
          <a:cs typeface="+mn-cs"/>
        </a:defRPr>
      </a:lvl2pPr>
      <a:lvl3pPr marL="827596" indent="-165520" algn="l" defTabSz="662077" rtl="0" eaLnBrk="1" latinLnBrk="1" hangingPunct="1">
        <a:spcBef>
          <a:spcPct val="20000"/>
        </a:spcBef>
        <a:buFont typeface="Arial" pitchFamily="34" charset="0"/>
        <a:buChar char="•"/>
        <a:defRPr sz="1708" kern="1200">
          <a:solidFill>
            <a:schemeClr val="tx1"/>
          </a:solidFill>
          <a:latin typeface="+mn-lt"/>
          <a:ea typeface="+mn-ea"/>
          <a:cs typeface="+mn-cs"/>
        </a:defRPr>
      </a:lvl3pPr>
      <a:lvl4pPr marL="1158635" indent="-165520" algn="l" defTabSz="662077" rtl="0" eaLnBrk="1" latinLnBrk="1" hangingPunct="1">
        <a:spcBef>
          <a:spcPct val="20000"/>
        </a:spcBef>
        <a:buFont typeface="Arial" pitchFamily="34" charset="0"/>
        <a:buChar char="–"/>
        <a:defRPr sz="1445" kern="1200">
          <a:solidFill>
            <a:schemeClr val="tx1"/>
          </a:solidFill>
          <a:latin typeface="+mn-lt"/>
          <a:ea typeface="+mn-ea"/>
          <a:cs typeface="+mn-cs"/>
        </a:defRPr>
      </a:lvl4pPr>
      <a:lvl5pPr marL="1489674" indent="-165520" algn="l" defTabSz="662077" rtl="0" eaLnBrk="1" latinLnBrk="1" hangingPunct="1">
        <a:spcBef>
          <a:spcPct val="20000"/>
        </a:spcBef>
        <a:buFont typeface="Arial" pitchFamily="34" charset="0"/>
        <a:buChar char="»"/>
        <a:defRPr sz="1445" kern="1200">
          <a:solidFill>
            <a:schemeClr val="tx1"/>
          </a:solidFill>
          <a:latin typeface="+mn-lt"/>
          <a:ea typeface="+mn-ea"/>
          <a:cs typeface="+mn-cs"/>
        </a:defRPr>
      </a:lvl5pPr>
      <a:lvl6pPr marL="1820712" indent="-165520" algn="l" defTabSz="662077" rtl="0" eaLnBrk="1" latinLnBrk="1" hangingPunct="1">
        <a:spcBef>
          <a:spcPct val="20000"/>
        </a:spcBef>
        <a:buFont typeface="Arial" pitchFamily="34" charset="0"/>
        <a:buChar char="•"/>
        <a:defRPr sz="1445" kern="1200">
          <a:solidFill>
            <a:schemeClr val="tx1"/>
          </a:solidFill>
          <a:latin typeface="+mn-lt"/>
          <a:ea typeface="+mn-ea"/>
          <a:cs typeface="+mn-cs"/>
        </a:defRPr>
      </a:lvl6pPr>
      <a:lvl7pPr marL="2151750" indent="-165520" algn="l" defTabSz="662077" rtl="0" eaLnBrk="1" latinLnBrk="1" hangingPunct="1">
        <a:spcBef>
          <a:spcPct val="20000"/>
        </a:spcBef>
        <a:buFont typeface="Arial" pitchFamily="34" charset="0"/>
        <a:buChar char="•"/>
        <a:defRPr sz="1445" kern="1200">
          <a:solidFill>
            <a:schemeClr val="tx1"/>
          </a:solidFill>
          <a:latin typeface="+mn-lt"/>
          <a:ea typeface="+mn-ea"/>
          <a:cs typeface="+mn-cs"/>
        </a:defRPr>
      </a:lvl7pPr>
      <a:lvl8pPr marL="2482789" indent="-165520" algn="l" defTabSz="662077" rtl="0" eaLnBrk="1" latinLnBrk="1" hangingPunct="1">
        <a:spcBef>
          <a:spcPct val="20000"/>
        </a:spcBef>
        <a:buFont typeface="Arial" pitchFamily="34" charset="0"/>
        <a:buChar char="•"/>
        <a:defRPr sz="1445" kern="1200">
          <a:solidFill>
            <a:schemeClr val="tx1"/>
          </a:solidFill>
          <a:latin typeface="+mn-lt"/>
          <a:ea typeface="+mn-ea"/>
          <a:cs typeface="+mn-cs"/>
        </a:defRPr>
      </a:lvl8pPr>
      <a:lvl9pPr marL="2813828" indent="-165520" algn="l" defTabSz="662077" rtl="0" eaLnBrk="1" latinLnBrk="1" hangingPunct="1">
        <a:spcBef>
          <a:spcPct val="20000"/>
        </a:spcBef>
        <a:buFont typeface="Arial" pitchFamily="34" charset="0"/>
        <a:buChar char="•"/>
        <a:defRPr sz="14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62077" rtl="0" eaLnBrk="1" latinLnBrk="1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1pPr>
      <a:lvl2pPr marL="331038" algn="l" defTabSz="662077" rtl="0" eaLnBrk="1" latinLnBrk="1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2pPr>
      <a:lvl3pPr marL="662077" algn="l" defTabSz="662077" rtl="0" eaLnBrk="1" latinLnBrk="1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3pPr>
      <a:lvl4pPr marL="993116" algn="l" defTabSz="662077" rtl="0" eaLnBrk="1" latinLnBrk="1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4pPr>
      <a:lvl5pPr marL="1324154" algn="l" defTabSz="662077" rtl="0" eaLnBrk="1" latinLnBrk="1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5pPr>
      <a:lvl6pPr marL="1655192" algn="l" defTabSz="662077" rtl="0" eaLnBrk="1" latinLnBrk="1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6pPr>
      <a:lvl7pPr marL="1986232" algn="l" defTabSz="662077" rtl="0" eaLnBrk="1" latinLnBrk="1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7pPr>
      <a:lvl8pPr marL="2317270" algn="l" defTabSz="662077" rtl="0" eaLnBrk="1" latinLnBrk="1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8pPr>
      <a:lvl9pPr marL="2648308" algn="l" defTabSz="662077" rtl="0" eaLnBrk="1" latinLnBrk="1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1FBE312-EAF9-A58A-5469-B241852F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62077"/>
            <a:fld id="{98C8FA12-C8AE-4A66-AF88-641CBF6CC643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 defTabSz="662077"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36377F-A5C8-A9C8-90C6-6AC6EBA9FC0E}"/>
              </a:ext>
            </a:extLst>
          </p:cNvPr>
          <p:cNvSpPr txBox="1"/>
          <p:nvPr/>
        </p:nvSpPr>
        <p:spPr>
          <a:xfrm>
            <a:off x="5362891" y="808074"/>
            <a:ext cx="3355807" cy="638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2077"/>
            <a:r>
              <a:rPr lang="ko-KR" altLang="en-US" sz="3547" b="1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댄</a:t>
            </a:r>
            <a:r>
              <a:rPr lang="ko-KR" altLang="en-US" sz="3547" b="1">
                <a:solidFill>
                  <a:srgbClr val="0000FF"/>
                </a:solidFill>
                <a:latin typeface="맑은 고딕"/>
                <a:ea typeface="맑은 고딕" panose="020B0503020000020004" pitchFamily="50" charset="-127"/>
              </a:rPr>
              <a:t>싱</a:t>
            </a:r>
            <a:r>
              <a:rPr lang="ko-KR" altLang="en-US" sz="3547" b="1">
                <a:solidFill>
                  <a:srgbClr val="00B050"/>
                </a:solidFill>
                <a:latin typeface="맑은 고딕"/>
                <a:ea typeface="맑은 고딕" panose="020B0503020000020004" pitchFamily="50" charset="-127"/>
              </a:rPr>
              <a:t>봇</a:t>
            </a:r>
            <a:r>
              <a:rPr lang="en-US" altLang="ko-KR" sz="3547" b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_</a:t>
            </a:r>
            <a:r>
              <a:rPr lang="ko-KR" altLang="en-US" sz="3547" b="1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교사용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A51AF-A6EF-260F-FA90-0D33DF376F68}"/>
              </a:ext>
            </a:extLst>
          </p:cNvPr>
          <p:cNvSpPr txBox="1"/>
          <p:nvPr/>
        </p:nvSpPr>
        <p:spPr>
          <a:xfrm>
            <a:off x="4926480" y="229430"/>
            <a:ext cx="2837840" cy="45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2077"/>
            <a:r>
              <a:rPr lang="en-US" altLang="ko-KR" sz="2364" b="1">
                <a:solidFill>
                  <a:srgbClr val="0000CC"/>
                </a:solidFill>
                <a:latin typeface="맑은 고딕"/>
                <a:ea typeface="맑은 고딕" panose="020B0503020000020004" pitchFamily="50" charset="-127"/>
              </a:rPr>
              <a:t>C</a:t>
            </a:r>
            <a:r>
              <a:rPr lang="ko-KR" altLang="en-US" sz="2364" b="1">
                <a:solidFill>
                  <a:srgbClr val="0000CC"/>
                </a:solidFill>
                <a:latin typeface="맑은 고딕"/>
                <a:ea typeface="맑은 고딕" panose="020B0503020000020004" pitchFamily="50" charset="-127"/>
              </a:rPr>
              <a:t>언어 </a:t>
            </a:r>
            <a:r>
              <a:rPr lang="en-US" altLang="ko-KR" sz="2364" b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to </a:t>
            </a:r>
            <a:r>
              <a:rPr lang="en-US" altLang="ko-KR" sz="2364" b="1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Python</a:t>
            </a:r>
            <a:endParaRPr lang="ko-KR" altLang="en-US" sz="2364" b="1">
              <a:solidFill>
                <a:srgbClr val="C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5" name="그림 4" descr="장난감, 로봇, 오토마톤, 플라스틱이(가) 표시된 사진&#10;&#10;자동 생성된 설명">
            <a:extLst>
              <a:ext uri="{FF2B5EF4-FFF2-40B4-BE49-F238E27FC236}">
                <a16:creationId xmlns:a16="http://schemas.microsoft.com/office/drawing/2014/main" id="{CDBE7A26-1B9E-2500-C5C3-7E6D451BD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080" y="1678999"/>
            <a:ext cx="3027029" cy="2222975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F335D9-20F9-0445-B968-413AF16EA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427" y="4208955"/>
            <a:ext cx="1881727" cy="1632209"/>
          </a:xfrm>
          <a:prstGeom prst="rect">
            <a:avLst/>
          </a:prstGeom>
          <a:ln w="9525">
            <a:solidFill>
              <a:srgbClr val="0000FF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0EE44B-4517-C4AA-094B-DEEAA22BF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189" y="4208955"/>
            <a:ext cx="1826836" cy="1632209"/>
          </a:xfrm>
          <a:prstGeom prst="rect">
            <a:avLst/>
          </a:prstGeom>
          <a:ln w="9525">
            <a:solidFill>
              <a:srgbClr val="00B050"/>
            </a:solidFill>
          </a:ln>
        </p:spPr>
      </p:pic>
      <p:pic>
        <p:nvPicPr>
          <p:cNvPr id="8" name="그림 7" descr="폰트, 텍스트, 그래픽, 스크린샷이(가) 표시된 사진&#10;&#10;자동 생성된 설명">
            <a:extLst>
              <a:ext uri="{FF2B5EF4-FFF2-40B4-BE49-F238E27FC236}">
                <a16:creationId xmlns:a16="http://schemas.microsoft.com/office/drawing/2014/main" id="{4E39D66C-BBBE-852C-6960-5967AD078F5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837" y="6069169"/>
            <a:ext cx="1608109" cy="4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38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4A86B4-399E-8D4D-BE71-2A277F9C5923}"/>
              </a:ext>
            </a:extLst>
          </p:cNvPr>
          <p:cNvSpPr txBox="1"/>
          <p:nvPr/>
        </p:nvSpPr>
        <p:spPr>
          <a:xfrm>
            <a:off x="518984" y="620218"/>
            <a:ext cx="6645296" cy="4470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FF0000"/>
                </a:solidFill>
              </a:rPr>
              <a:t>sv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70C0"/>
                </a:solidFill>
              </a:rPr>
              <a:t>[90,90,90,90]</a:t>
            </a:r>
            <a:r>
              <a:rPr lang="ko-KR" altLang="en-US" dirty="0"/>
              <a:t>는 배열 </a:t>
            </a:r>
            <a:r>
              <a:rPr lang="en-US" altLang="ko-KR" dirty="0" err="1"/>
              <a:t>sv</a:t>
            </a:r>
            <a:r>
              <a:rPr lang="ko-KR" altLang="en-US" dirty="0"/>
              <a:t>에 네 개의 </a:t>
            </a:r>
            <a:r>
              <a:rPr lang="ko-KR" altLang="en-US" dirty="0" err="1"/>
              <a:t>서보모터의</a:t>
            </a:r>
            <a:r>
              <a:rPr lang="ko-KR" altLang="en-US" dirty="0"/>
              <a:t> 초기 위치 값을 저장하는 </a:t>
            </a:r>
            <a:r>
              <a:rPr lang="ko-KR" altLang="en-US"/>
              <a:t>것을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의미합니다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여기서 각각의 </a:t>
            </a:r>
            <a:r>
              <a:rPr lang="en-US" altLang="ko-KR" dirty="0"/>
              <a:t>90</a:t>
            </a:r>
            <a:r>
              <a:rPr lang="ko-KR" altLang="en-US" dirty="0"/>
              <a:t>은 해당 </a:t>
            </a:r>
            <a:r>
              <a:rPr lang="ko-KR" altLang="en-US" dirty="0" err="1">
                <a:solidFill>
                  <a:srgbClr val="00B050"/>
                </a:solidFill>
              </a:rPr>
              <a:t>서보모터를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90</a:t>
            </a:r>
            <a:r>
              <a:rPr lang="ko-KR" altLang="en-US" b="1" dirty="0">
                <a:solidFill>
                  <a:srgbClr val="C00000"/>
                </a:solidFill>
              </a:rPr>
              <a:t>도의 위치</a:t>
            </a:r>
            <a:r>
              <a:rPr lang="ko-KR" altLang="en-US" dirty="0">
                <a:solidFill>
                  <a:srgbClr val="00B050"/>
                </a:solidFill>
              </a:rPr>
              <a:t>로 설정하겠다는 </a:t>
            </a:r>
            <a:r>
              <a:rPr lang="ko-KR" altLang="en-US" b="1" dirty="0">
                <a:solidFill>
                  <a:srgbClr val="C00000"/>
                </a:solidFill>
              </a:rPr>
              <a:t>초기값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서보모터가</a:t>
            </a:r>
            <a:r>
              <a:rPr lang="ko-KR" altLang="en-US" dirty="0"/>
              <a:t> 보통 </a:t>
            </a:r>
            <a:r>
              <a:rPr lang="en-US" altLang="ko-KR" dirty="0"/>
              <a:t>0</a:t>
            </a:r>
            <a:r>
              <a:rPr lang="ko-KR" altLang="en-US" dirty="0"/>
              <a:t>도에서 </a:t>
            </a:r>
            <a:r>
              <a:rPr lang="en-US" altLang="ko-KR" dirty="0"/>
              <a:t>180</a:t>
            </a:r>
            <a:r>
              <a:rPr lang="ko-KR" altLang="en-US" dirty="0"/>
              <a:t>도 사이에서 움직일 수 있기 때문에</a:t>
            </a:r>
            <a:r>
              <a:rPr lang="en-US" altLang="ko-KR" dirty="0"/>
              <a:t>, 90</a:t>
            </a:r>
            <a:r>
              <a:rPr lang="ko-KR" altLang="en-US" dirty="0"/>
              <a:t>도는 중간 위치를 의미하며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ko-KR" altLang="en-US" dirty="0" err="1"/>
              <a:t>서보모터를</a:t>
            </a:r>
            <a:r>
              <a:rPr lang="ko-KR" altLang="en-US" dirty="0"/>
              <a:t> 중립 위치 또는 기본 위치로 설정하는 일반적인 방법입니다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이후 프로그램에서는 다양한 명령을 통해 이 </a:t>
            </a:r>
            <a:r>
              <a:rPr lang="ko-KR" altLang="en-US" dirty="0" err="1"/>
              <a:t>서보모터의</a:t>
            </a:r>
            <a:r>
              <a:rPr lang="ko-KR" altLang="en-US" dirty="0"/>
              <a:t> 위치를 변경할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A74090-DA81-48EA-F81D-C41D725A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36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464E1-ECA0-D6AD-B41A-36AA897809D6}"/>
              </a:ext>
            </a:extLst>
          </p:cNvPr>
          <p:cNvSpPr txBox="1"/>
          <p:nvPr/>
        </p:nvSpPr>
        <p:spPr>
          <a:xfrm>
            <a:off x="411511" y="293365"/>
            <a:ext cx="6166842" cy="6271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sv2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70C0"/>
                </a:solidFill>
              </a:rPr>
              <a:t>["","","",""] </a:t>
            </a:r>
            <a:r>
              <a:rPr lang="ko-KR" altLang="en-US" dirty="0"/>
              <a:t>이 부분에서 각각의 </a:t>
            </a:r>
            <a:r>
              <a:rPr lang="en-US" altLang="ko-KR" dirty="0"/>
              <a:t>"" (</a:t>
            </a:r>
            <a:r>
              <a:rPr lang="ko-KR" altLang="en-US" dirty="0"/>
              <a:t>빈 문자열</a:t>
            </a:r>
            <a:r>
              <a:rPr lang="en-US" altLang="ko-KR" dirty="0"/>
              <a:t>)</a:t>
            </a:r>
            <a:r>
              <a:rPr lang="ko-KR" altLang="en-US" dirty="0"/>
              <a:t>은 통신을 통해 </a:t>
            </a:r>
            <a:r>
              <a:rPr lang="ko-KR" altLang="en-US" b="1" dirty="0" err="1">
                <a:solidFill>
                  <a:srgbClr val="00B050"/>
                </a:solidFill>
              </a:rPr>
              <a:t>서보모터에</a:t>
            </a:r>
            <a:r>
              <a:rPr lang="ko-KR" altLang="en-US" b="1" dirty="0">
                <a:solidFill>
                  <a:srgbClr val="00B050"/>
                </a:solidFill>
              </a:rPr>
              <a:t> 보낼 값</a:t>
            </a:r>
            <a:r>
              <a:rPr lang="ko-KR" altLang="en-US" dirty="0"/>
              <a:t>들을</a:t>
            </a:r>
            <a:r>
              <a:rPr lang="ko-KR" altLang="en-US" b="1" dirty="0"/>
              <a:t> </a:t>
            </a:r>
            <a:r>
              <a:rPr lang="ko-KR" altLang="en-US" dirty="0"/>
              <a:t>문자열 형태로 저장하기 위한 공간을 </a:t>
            </a:r>
            <a:r>
              <a:rPr lang="ko-KR" altLang="en-US" b="1" dirty="0">
                <a:solidFill>
                  <a:srgbClr val="C00000"/>
                </a:solidFill>
              </a:rPr>
              <a:t>초기화</a:t>
            </a:r>
            <a:r>
              <a:rPr lang="ko-KR" altLang="en-US" dirty="0"/>
              <a:t>하는 것입니다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사용자가 </a:t>
            </a:r>
            <a:r>
              <a:rPr lang="ko-KR" altLang="en-US" dirty="0" err="1"/>
              <a:t>서보모터에</a:t>
            </a:r>
            <a:r>
              <a:rPr lang="ko-KR" altLang="en-US" dirty="0"/>
              <a:t> 입력할 </a:t>
            </a:r>
            <a:r>
              <a:rPr lang="ko-KR" altLang="en-US" dirty="0" err="1"/>
              <a:t>각도값은</a:t>
            </a:r>
            <a:r>
              <a:rPr lang="ko-KR" altLang="en-US" dirty="0"/>
              <a:t> 나중에 </a:t>
            </a:r>
            <a:r>
              <a:rPr lang="en-US" altLang="ko-KR" dirty="0" err="1">
                <a:solidFill>
                  <a:srgbClr val="00B0F0"/>
                </a:solidFill>
              </a:rPr>
              <a:t>sv</a:t>
            </a:r>
            <a:r>
              <a:rPr lang="en-US" altLang="ko-KR" dirty="0">
                <a:solidFill>
                  <a:srgbClr val="00B0F0"/>
                </a:solidFill>
              </a:rPr>
              <a:t> </a:t>
            </a:r>
            <a:r>
              <a:rPr lang="ko-KR" altLang="en-US" dirty="0">
                <a:solidFill>
                  <a:srgbClr val="00B0F0"/>
                </a:solidFill>
              </a:rPr>
              <a:t>배열에 저장된 후</a:t>
            </a:r>
            <a:r>
              <a:rPr lang="en-US" altLang="ko-KR" dirty="0"/>
              <a:t>, </a:t>
            </a:r>
            <a:r>
              <a:rPr lang="ko-KR" altLang="en-US" dirty="0"/>
              <a:t>해당 값을 </a:t>
            </a:r>
            <a:r>
              <a:rPr lang="ko-KR" altLang="en-US" b="1" dirty="0">
                <a:solidFill>
                  <a:srgbClr val="FF00FF"/>
                </a:solidFill>
              </a:rPr>
              <a:t>문자열</a:t>
            </a:r>
            <a:r>
              <a:rPr lang="ko-KR" altLang="en-US" dirty="0">
                <a:solidFill>
                  <a:srgbClr val="FF00FF"/>
                </a:solidFill>
              </a:rPr>
              <a:t> 형식으로 변환하여 </a:t>
            </a:r>
            <a:r>
              <a:rPr lang="en-US" altLang="ko-KR" b="1" dirty="0">
                <a:solidFill>
                  <a:srgbClr val="FF00FF"/>
                </a:solidFill>
              </a:rPr>
              <a:t>sv2 </a:t>
            </a:r>
            <a:r>
              <a:rPr lang="ko-KR" altLang="en-US" b="1" dirty="0">
                <a:solidFill>
                  <a:srgbClr val="FF00FF"/>
                </a:solidFill>
              </a:rPr>
              <a:t>배열에 저장</a:t>
            </a:r>
            <a:r>
              <a:rPr lang="ko-KR" altLang="en-US" dirty="0"/>
              <a:t>하고 </a:t>
            </a:r>
            <a:r>
              <a:rPr lang="ko-KR" altLang="en-US" b="1" dirty="0">
                <a:solidFill>
                  <a:srgbClr val="00B050"/>
                </a:solidFill>
              </a:rPr>
              <a:t>시리얼 통신을 통해 </a:t>
            </a:r>
            <a:r>
              <a:rPr lang="ko-KR" altLang="en-US" dirty="0" err="1"/>
              <a:t>아두이노로</a:t>
            </a:r>
            <a:r>
              <a:rPr lang="ko-KR" altLang="en-US" dirty="0"/>
              <a:t> 보낼 것입니다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 err="1"/>
              <a:t>서보모터에</a:t>
            </a:r>
            <a:r>
              <a:rPr lang="ko-KR" altLang="en-US" dirty="0"/>
              <a:t> 각도 </a:t>
            </a:r>
            <a:r>
              <a:rPr lang="en-US" altLang="ko-KR" dirty="0"/>
              <a:t>90</a:t>
            </a:r>
            <a:r>
              <a:rPr lang="ko-KR" altLang="en-US" dirty="0"/>
              <a:t>을 보내고 싶다면</a:t>
            </a:r>
            <a:r>
              <a:rPr lang="en-US" altLang="ko-KR" dirty="0"/>
              <a:t>, </a:t>
            </a:r>
            <a:r>
              <a:rPr lang="en-US" altLang="ko-KR" b="1" dirty="0" err="1">
                <a:solidFill>
                  <a:srgbClr val="00B0F0"/>
                </a:solidFill>
              </a:rPr>
              <a:t>sv</a:t>
            </a:r>
            <a:r>
              <a:rPr lang="en-US" altLang="ko-KR" b="1" dirty="0">
                <a:solidFill>
                  <a:srgbClr val="00B0F0"/>
                </a:solidFill>
              </a:rPr>
              <a:t> </a:t>
            </a:r>
            <a:r>
              <a:rPr lang="ko-KR" altLang="en-US" b="1" dirty="0">
                <a:solidFill>
                  <a:srgbClr val="00B0F0"/>
                </a:solidFill>
              </a:rPr>
              <a:t>배열에는 </a:t>
            </a:r>
            <a:r>
              <a:rPr lang="en-US" altLang="ko-KR" b="1" dirty="0">
                <a:solidFill>
                  <a:srgbClr val="00B0F0"/>
                </a:solidFill>
              </a:rPr>
              <a:t>90</a:t>
            </a:r>
            <a:r>
              <a:rPr lang="ko-KR" altLang="en-US" b="1" dirty="0">
                <a:solidFill>
                  <a:srgbClr val="00B0F0"/>
                </a:solidFill>
              </a:rPr>
              <a:t>이라는 </a:t>
            </a:r>
            <a:r>
              <a:rPr lang="ko-KR" altLang="en-US" b="1" dirty="0">
                <a:solidFill>
                  <a:srgbClr val="C00000"/>
                </a:solidFill>
              </a:rPr>
              <a:t>숫자</a:t>
            </a:r>
            <a:r>
              <a:rPr lang="ko-KR" altLang="en-US" b="1" dirty="0">
                <a:solidFill>
                  <a:srgbClr val="00B0F0"/>
                </a:solidFill>
              </a:rPr>
              <a:t>가 저장</a:t>
            </a:r>
            <a:r>
              <a:rPr lang="ko-KR" altLang="en-US" dirty="0"/>
              <a:t>될 것이고</a:t>
            </a:r>
            <a:r>
              <a:rPr lang="en-US" altLang="ko-KR" dirty="0"/>
              <a:t>, </a:t>
            </a:r>
            <a:r>
              <a:rPr lang="ko-KR" altLang="en-US" dirty="0"/>
              <a:t>이것을 </a:t>
            </a:r>
            <a:r>
              <a:rPr lang="ko-KR" altLang="en-US" b="1" dirty="0">
                <a:solidFill>
                  <a:srgbClr val="00B050"/>
                </a:solidFill>
              </a:rPr>
              <a:t>문자열</a:t>
            </a:r>
            <a:r>
              <a:rPr lang="ko-KR" altLang="en-US" dirty="0"/>
              <a:t>로 변환하여 </a:t>
            </a:r>
            <a:r>
              <a:rPr lang="en-US" altLang="ko-KR" b="1" dirty="0">
                <a:solidFill>
                  <a:srgbClr val="FF0000"/>
                </a:solidFill>
              </a:rPr>
              <a:t>sv2 </a:t>
            </a:r>
            <a:r>
              <a:rPr lang="ko-KR" altLang="en-US" b="1" dirty="0">
                <a:solidFill>
                  <a:srgbClr val="FF0000"/>
                </a:solidFill>
              </a:rPr>
              <a:t>배열에 </a:t>
            </a:r>
            <a:r>
              <a:rPr lang="en-US" altLang="ko-KR" b="1" dirty="0">
                <a:solidFill>
                  <a:srgbClr val="FF0000"/>
                </a:solidFill>
              </a:rPr>
              <a:t>"090"</a:t>
            </a:r>
            <a:r>
              <a:rPr lang="ko-KR" altLang="en-US" b="1" dirty="0">
                <a:solidFill>
                  <a:srgbClr val="FF0000"/>
                </a:solidFill>
              </a:rPr>
              <a:t>과 같은 형식으로 저장</a:t>
            </a:r>
            <a:r>
              <a:rPr lang="ko-KR" altLang="en-US" dirty="0"/>
              <a:t>한 후 </a:t>
            </a:r>
            <a:r>
              <a:rPr lang="ko-KR" altLang="en-US" b="1" dirty="0" err="1">
                <a:solidFill>
                  <a:srgbClr val="00B050"/>
                </a:solidFill>
              </a:rPr>
              <a:t>아두이노로</a:t>
            </a:r>
            <a:r>
              <a:rPr lang="ko-KR" altLang="en-US" b="1" dirty="0">
                <a:solidFill>
                  <a:srgbClr val="00B050"/>
                </a:solidFill>
              </a:rPr>
              <a:t> 전송</a:t>
            </a:r>
            <a:r>
              <a:rPr lang="ko-KR" altLang="en-US" dirty="0"/>
              <a:t>하게 됩니다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sv2 </a:t>
            </a:r>
            <a:r>
              <a:rPr lang="ko-KR" altLang="en-US" dirty="0"/>
              <a:t>배열은 이러한 변환 과정을 단순화하고</a:t>
            </a:r>
            <a:r>
              <a:rPr lang="en-US" altLang="ko-KR" dirty="0"/>
              <a:t>, </a:t>
            </a:r>
            <a:r>
              <a:rPr lang="ko-KR" altLang="en-US" dirty="0"/>
              <a:t>시리얼 통신을 통해 데이터를 보낼 때 올바른 형식으로 데이터를 인코딩하고 조립하는 데 사용됩니다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940F17-48CE-3366-AE46-15054B60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8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DD3E33-698B-AF4E-CB02-31DA545BC5EF}"/>
              </a:ext>
            </a:extLst>
          </p:cNvPr>
          <p:cNvSpPr txBox="1"/>
          <p:nvPr/>
        </p:nvSpPr>
        <p:spPr>
          <a:xfrm>
            <a:off x="0" y="473839"/>
            <a:ext cx="6096000" cy="2451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sv2 </a:t>
            </a:r>
            <a:r>
              <a:rPr lang="ko-KR" altLang="en-US" dirty="0"/>
              <a:t>배열에 </a:t>
            </a:r>
            <a:r>
              <a:rPr lang="en-US" altLang="ko-KR" dirty="0"/>
              <a:t>"090"</a:t>
            </a:r>
            <a:r>
              <a:rPr lang="ko-KR" altLang="en-US" dirty="0"/>
              <a:t>과 같은 형식으로 저장한 후 </a:t>
            </a:r>
            <a:r>
              <a:rPr lang="ko-KR" altLang="en-US" dirty="0" err="1"/>
              <a:t>아두이노로</a:t>
            </a:r>
            <a:r>
              <a:rPr lang="ko-KR" altLang="en-US" dirty="0"/>
              <a:t> 전송하게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b="1" dirty="0">
                <a:solidFill>
                  <a:srgbClr val="0000FF"/>
                </a:solidFill>
              </a:rPr>
              <a:t>문자열</a:t>
            </a:r>
            <a:r>
              <a:rPr lang="ko-KR" altLang="en-US" dirty="0"/>
              <a:t> 형식으로 변환을 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B0F0"/>
                </a:solidFill>
              </a:rPr>
              <a:t>시리얼 통신</a:t>
            </a:r>
            <a:r>
              <a:rPr lang="ko-KR" altLang="en-US" sz="1400" dirty="0"/>
              <a:t>을 통해 데이터를 전송할 때 데이터는 </a:t>
            </a:r>
            <a:r>
              <a:rPr lang="ko-KR" altLang="en-US" sz="1400" b="1" dirty="0">
                <a:solidFill>
                  <a:srgbClr val="FF00FF"/>
                </a:solidFill>
              </a:rPr>
              <a:t>바이트 형태로 전송</a:t>
            </a:r>
            <a:r>
              <a:rPr lang="ko-KR" altLang="en-US" sz="1400" dirty="0"/>
              <a:t>됩니다</a:t>
            </a:r>
            <a:r>
              <a:rPr lang="en-US" altLang="ko-KR" sz="1400" dirty="0"/>
              <a:t>. </a:t>
            </a:r>
            <a:r>
              <a:rPr lang="ko-KR" altLang="en-US" sz="1400" b="1" dirty="0" err="1">
                <a:solidFill>
                  <a:srgbClr val="FF0000"/>
                </a:solidFill>
              </a:rPr>
              <a:t>아두이노</a:t>
            </a:r>
            <a:r>
              <a:rPr lang="ko-KR" altLang="en-US" sz="1400" dirty="0" err="1"/>
              <a:t>와</a:t>
            </a:r>
            <a:r>
              <a:rPr lang="ko-KR" altLang="en-US" sz="1400" dirty="0"/>
              <a:t> 같은 </a:t>
            </a:r>
            <a:r>
              <a:rPr lang="ko-KR" altLang="en-US" sz="1400" dirty="0" err="1"/>
              <a:t>마이크로컨트롤러에서는</a:t>
            </a:r>
            <a:r>
              <a:rPr lang="ko-KR" altLang="en-US" sz="1400" dirty="0"/>
              <a:t> 숫자 데이터를 직접적으로 바이트로 전송하기보다는 </a:t>
            </a:r>
            <a:r>
              <a:rPr lang="ko-KR" altLang="en-US" sz="1400" b="1" dirty="0">
                <a:solidFill>
                  <a:srgbClr val="FF0000"/>
                </a:solidFill>
              </a:rPr>
              <a:t>문자열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텍스트</a:t>
            </a:r>
            <a:r>
              <a:rPr lang="en-US" altLang="ko-KR" sz="1400" b="1" dirty="0">
                <a:solidFill>
                  <a:srgbClr val="FF0000"/>
                </a:solidFill>
              </a:rPr>
              <a:t>) </a:t>
            </a:r>
            <a:r>
              <a:rPr lang="ko-KR" altLang="en-US" sz="1400" b="1" dirty="0">
                <a:solidFill>
                  <a:srgbClr val="FF0000"/>
                </a:solidFill>
              </a:rPr>
              <a:t>형태로 인코딩하여 전송</a:t>
            </a:r>
            <a:r>
              <a:rPr lang="ko-KR" altLang="en-US" sz="1400" dirty="0"/>
              <a:t>하는 것이 일반적입니다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다음과 같은 이유 때문입니다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3BB7E-D58E-FFE5-64E0-FD547538D8D2}"/>
              </a:ext>
            </a:extLst>
          </p:cNvPr>
          <p:cNvSpPr txBox="1"/>
          <p:nvPr/>
        </p:nvSpPr>
        <p:spPr>
          <a:xfrm>
            <a:off x="6096000" y="327948"/>
            <a:ext cx="6121400" cy="6144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70C0"/>
                </a:solidFill>
              </a:rPr>
              <a:t>프로토콜의 단순화</a:t>
            </a:r>
            <a:r>
              <a:rPr lang="en-US" altLang="ko-KR" sz="1400" b="1">
                <a:solidFill>
                  <a:srgbClr val="0070C0"/>
                </a:solidFill>
              </a:rPr>
              <a:t>(</a:t>
            </a:r>
            <a:r>
              <a:rPr lang="ko-KR" altLang="en-US" sz="1400" b="1">
                <a:solidFill>
                  <a:srgbClr val="0070C0"/>
                </a:solidFill>
              </a:rPr>
              <a:t>통신규약</a:t>
            </a:r>
            <a:r>
              <a:rPr lang="en-US" altLang="ko-KR" sz="1400" b="1">
                <a:solidFill>
                  <a:srgbClr val="0070C0"/>
                </a:solidFill>
              </a:rPr>
              <a:t>): </a:t>
            </a:r>
            <a:r>
              <a:rPr lang="ko-KR" altLang="en-US" sz="1400" dirty="0"/>
              <a:t>문자열로 데이터를 전송하면 </a:t>
            </a:r>
            <a:r>
              <a:rPr lang="ko-KR" altLang="en-US" sz="1400" b="1" dirty="0">
                <a:solidFill>
                  <a:srgbClr val="008000"/>
                </a:solidFill>
              </a:rPr>
              <a:t>시작 문자</a:t>
            </a:r>
            <a:r>
              <a:rPr lang="en-US" altLang="ko-KR" sz="140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FF00FF"/>
                </a:solidFill>
              </a:rPr>
              <a:t>종료 </a:t>
            </a:r>
            <a:r>
              <a:rPr lang="ko-KR" altLang="en-US" sz="1400" b="1" dirty="0">
                <a:solidFill>
                  <a:srgbClr val="FF00FF"/>
                </a:solidFill>
              </a:rPr>
              <a:t>문자</a:t>
            </a:r>
            <a:r>
              <a:rPr lang="en-US" altLang="ko-KR" sz="1400" dirty="0"/>
              <a:t>, </a:t>
            </a:r>
            <a:r>
              <a:rPr lang="ko-KR" altLang="en-US" sz="1400" b="1" dirty="0" err="1">
                <a:solidFill>
                  <a:srgbClr val="0000FF"/>
                </a:solidFill>
              </a:rPr>
              <a:t>구분자</a:t>
            </a:r>
            <a:r>
              <a:rPr lang="ko-KR" altLang="en-US" sz="1400" dirty="0"/>
              <a:t> 등을 사용하여 데이터 패킷의 구조를 명확하게 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b="1">
                <a:solidFill>
                  <a:srgbClr val="FF0000"/>
                </a:solidFill>
              </a:rPr>
              <a:t>, ＇s＇ </a:t>
            </a:r>
            <a:r>
              <a:rPr lang="ko-KR" altLang="en-US" sz="1400" b="1" dirty="0">
                <a:solidFill>
                  <a:srgbClr val="FF0000"/>
                </a:solidFill>
              </a:rPr>
              <a:t>문자로 시작을 알리고</a:t>
            </a:r>
            <a:r>
              <a:rPr lang="en-US" altLang="ko-KR" sz="1400" dirty="0"/>
              <a:t>, </a:t>
            </a:r>
            <a:r>
              <a:rPr lang="ko-KR" altLang="en-US" sz="1400" b="1" dirty="0">
                <a:solidFill>
                  <a:srgbClr val="008000"/>
                </a:solidFill>
              </a:rPr>
              <a:t>숫자를 </a:t>
            </a:r>
            <a:r>
              <a:rPr lang="ko-KR" altLang="en-US" sz="1400" b="1" dirty="0">
                <a:solidFill>
                  <a:srgbClr val="C00000"/>
                </a:solidFill>
              </a:rPr>
              <a:t>문자열</a:t>
            </a:r>
            <a:r>
              <a:rPr lang="ko-KR" altLang="en-US" sz="1400" b="1" dirty="0">
                <a:solidFill>
                  <a:srgbClr val="008000"/>
                </a:solidFill>
              </a:rPr>
              <a:t>로 변환</a:t>
            </a:r>
            <a:r>
              <a:rPr lang="ko-KR" altLang="en-US" sz="1400" dirty="0"/>
              <a:t>하여 전송한 후</a:t>
            </a:r>
            <a:r>
              <a:rPr lang="en-US" altLang="ko-KR" sz="1400"/>
              <a:t>, $ </a:t>
            </a:r>
            <a:r>
              <a:rPr lang="ko-KR" altLang="en-US" sz="1400" dirty="0"/>
              <a:t>또는 </a:t>
            </a:r>
            <a:r>
              <a:rPr lang="en-US" altLang="ko-KR" sz="1400" b="1" dirty="0">
                <a:solidFill>
                  <a:srgbClr val="FF00FF"/>
                </a:solidFill>
              </a:rPr>
              <a:t>\n </a:t>
            </a:r>
            <a:r>
              <a:rPr lang="ko-KR" altLang="en-US" sz="1400" b="1" dirty="0">
                <a:solidFill>
                  <a:srgbClr val="FF00FF"/>
                </a:solidFill>
              </a:rPr>
              <a:t>같은 문자로 종료</a:t>
            </a:r>
            <a:r>
              <a:rPr lang="ko-KR" altLang="en-US" sz="1400" dirty="0"/>
              <a:t>를 알릴 수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유연성</a:t>
            </a:r>
            <a:r>
              <a:rPr lang="en-US" altLang="ko-KR" sz="1400" b="1" dirty="0">
                <a:solidFill>
                  <a:srgbClr val="0070C0"/>
                </a:solidFill>
              </a:rPr>
              <a:t>: </a:t>
            </a:r>
            <a:r>
              <a:rPr lang="ko-KR" altLang="en-US" sz="1400" dirty="0"/>
              <a:t>문자열 형태로 데이터를 전송하면 다양한 형태의 데이터를 쉽게 전송하고</a:t>
            </a:r>
            <a:r>
              <a:rPr lang="en-US" altLang="ko-KR" sz="1400" dirty="0"/>
              <a:t>, </a:t>
            </a:r>
            <a:r>
              <a:rPr lang="ko-KR" altLang="en-US" sz="1400" dirty="0"/>
              <a:t>수신 측에서 </a:t>
            </a:r>
            <a:r>
              <a:rPr lang="ko-KR" altLang="en-US" sz="1400" dirty="0" err="1"/>
              <a:t>파싱하기도</a:t>
            </a:r>
            <a:r>
              <a:rPr lang="ko-KR" altLang="en-US" sz="1400" dirty="0"/>
              <a:t> 용이합니다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b="1" dirty="0">
                <a:solidFill>
                  <a:srgbClr val="0000FF"/>
                </a:solidFill>
              </a:rPr>
              <a:t>정수</a:t>
            </a:r>
            <a:r>
              <a:rPr lang="en-US" altLang="ko-KR" sz="1400" dirty="0"/>
              <a:t>, </a:t>
            </a:r>
            <a:r>
              <a:rPr lang="ko-KR" altLang="en-US" sz="1400" dirty="0"/>
              <a:t>부동소수점</a:t>
            </a:r>
            <a:r>
              <a:rPr lang="en-US" altLang="ko-KR" sz="1400" dirty="0"/>
              <a:t>, </a:t>
            </a:r>
            <a:r>
              <a:rPr lang="ko-KR" altLang="en-US" sz="1400" b="1" dirty="0">
                <a:solidFill>
                  <a:srgbClr val="C00000"/>
                </a:solidFill>
              </a:rPr>
              <a:t>문자열</a:t>
            </a:r>
            <a:r>
              <a:rPr lang="ko-KR" altLang="en-US" sz="1400" dirty="0"/>
              <a:t> 등 </a:t>
            </a:r>
            <a:r>
              <a:rPr lang="ko-KR" altLang="en-US" sz="1400" b="1" dirty="0">
                <a:solidFill>
                  <a:srgbClr val="0000FF"/>
                </a:solidFill>
              </a:rPr>
              <a:t>다양한 데이터 타입</a:t>
            </a:r>
            <a:r>
              <a:rPr lang="ko-KR" altLang="en-US" sz="1400" dirty="0"/>
              <a:t>을 하나의 통신 채널을 통해 전송할 수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호환성</a:t>
            </a:r>
            <a:r>
              <a:rPr lang="en-US" altLang="ko-KR" sz="1400" b="1" dirty="0">
                <a:solidFill>
                  <a:srgbClr val="0070C0"/>
                </a:solidFill>
              </a:rPr>
              <a:t>: </a:t>
            </a:r>
            <a:r>
              <a:rPr lang="ko-KR" altLang="en-US" sz="1400" dirty="0"/>
              <a:t>다른 시스템 또는 소프트웨어와 통신할 때 문자열은 거의 모든 플랫폼과 언어에서 널리 지원되며 호환성이 높습니다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이러한 이유로</a:t>
            </a:r>
            <a:r>
              <a:rPr lang="en-US" altLang="ko-KR" sz="1400" dirty="0"/>
              <a:t>, </a:t>
            </a:r>
            <a:r>
              <a:rPr lang="ko-KR" altLang="en-US" sz="1400" b="1" dirty="0" err="1">
                <a:solidFill>
                  <a:srgbClr val="00B050"/>
                </a:solidFill>
              </a:rPr>
              <a:t>마이크로컨트롤러</a:t>
            </a:r>
            <a:r>
              <a:rPr lang="ko-KR" altLang="en-US" sz="1400" b="1" dirty="0">
                <a:solidFill>
                  <a:srgbClr val="00B050"/>
                </a:solidFill>
              </a:rPr>
              <a:t> 프로그래밍</a:t>
            </a:r>
            <a:r>
              <a:rPr lang="ko-KR" altLang="en-US" sz="1400" dirty="0"/>
              <a:t>에서는 종종 </a:t>
            </a:r>
            <a:r>
              <a:rPr lang="ko-KR" altLang="en-US" sz="1400" b="1" dirty="0">
                <a:solidFill>
                  <a:srgbClr val="0070C0"/>
                </a:solidFill>
              </a:rPr>
              <a:t>숫자 데이터</a:t>
            </a:r>
            <a:r>
              <a:rPr lang="ko-KR" altLang="en-US" sz="1400" dirty="0"/>
              <a:t>를 </a:t>
            </a:r>
            <a:r>
              <a:rPr lang="ko-KR" altLang="en-US" sz="1400" b="1" dirty="0">
                <a:solidFill>
                  <a:srgbClr val="FF0000"/>
                </a:solidFill>
              </a:rPr>
              <a:t>문자열로 변환</a:t>
            </a:r>
            <a:r>
              <a:rPr lang="ko-KR" altLang="en-US" sz="1400" dirty="0"/>
              <a:t>하여 </a:t>
            </a:r>
            <a:r>
              <a:rPr lang="ko-KR" altLang="en-US" sz="1400" b="1" dirty="0">
                <a:solidFill>
                  <a:srgbClr val="FF00FF"/>
                </a:solidFill>
              </a:rPr>
              <a:t>시리얼 통신을 수행</a:t>
            </a:r>
            <a:r>
              <a:rPr lang="ko-KR" altLang="en-US" sz="1400" dirty="0"/>
              <a:t>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변환된 문자열 데이터는 </a:t>
            </a:r>
            <a:r>
              <a:rPr lang="en-US" altLang="ko-KR" sz="1400" b="1" dirty="0">
                <a:solidFill>
                  <a:srgbClr val="FF00FF"/>
                </a:solidFill>
              </a:rPr>
              <a:t>encode() </a:t>
            </a:r>
            <a:r>
              <a:rPr lang="ko-KR" altLang="en-US" sz="1400" b="1" dirty="0">
                <a:solidFill>
                  <a:srgbClr val="FF00FF"/>
                </a:solidFill>
              </a:rPr>
              <a:t>함수</a:t>
            </a:r>
            <a:r>
              <a:rPr lang="ko-KR" altLang="en-US" sz="1400" dirty="0"/>
              <a:t>를 사용하여 </a:t>
            </a:r>
            <a:r>
              <a:rPr lang="en-US" altLang="ko-KR" sz="1400" b="1" dirty="0">
                <a:solidFill>
                  <a:srgbClr val="FF0000"/>
                </a:solidFill>
              </a:rPr>
              <a:t>UTF-8</a:t>
            </a:r>
            <a:r>
              <a:rPr lang="ko-KR" altLang="en-US" sz="1400" b="1" dirty="0">
                <a:solidFill>
                  <a:srgbClr val="FF0000"/>
                </a:solidFill>
              </a:rPr>
              <a:t>과 같은 특정 문자 인코딩으로 변환</a:t>
            </a:r>
            <a:r>
              <a:rPr lang="ko-KR" altLang="en-US" sz="1400" dirty="0"/>
              <a:t>되어 </a:t>
            </a:r>
            <a:r>
              <a:rPr lang="ko-KR" altLang="en-US" sz="1400" b="1" dirty="0">
                <a:solidFill>
                  <a:srgbClr val="00B0F0"/>
                </a:solidFill>
              </a:rPr>
              <a:t>바이트로 전송되며</a:t>
            </a:r>
            <a:r>
              <a:rPr lang="en-US" altLang="ko-KR" sz="1400" dirty="0"/>
              <a:t>, </a:t>
            </a:r>
            <a:r>
              <a:rPr lang="ko-KR" altLang="en-US" sz="1400" dirty="0"/>
              <a:t>수신 측에서는 이를 다시 적절한 데이터 타입으로 </a:t>
            </a:r>
            <a:r>
              <a:rPr lang="ko-KR" altLang="en-US" sz="1400" dirty="0" err="1"/>
              <a:t>파싱하게</a:t>
            </a:r>
            <a:r>
              <a:rPr lang="ko-KR" altLang="en-US" sz="1400" dirty="0"/>
              <a:t>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3457E-9927-C52F-D1B6-6A4D19351BF1}"/>
              </a:ext>
            </a:extLst>
          </p:cNvPr>
          <p:cNvSpPr txBox="1"/>
          <p:nvPr/>
        </p:nvSpPr>
        <p:spPr>
          <a:xfrm>
            <a:off x="-28575" y="3071107"/>
            <a:ext cx="6153150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인간이 읽을 수 있는 형태</a:t>
            </a:r>
            <a:r>
              <a:rPr lang="en-US" altLang="ko-KR" sz="1400" b="1" dirty="0">
                <a:solidFill>
                  <a:srgbClr val="0070C0"/>
                </a:solidFill>
              </a:rPr>
              <a:t>: </a:t>
            </a:r>
            <a:r>
              <a:rPr lang="ko-KR" altLang="en-US" sz="1400" dirty="0"/>
              <a:t>문자열 형태로 데이터를 전송하면 </a:t>
            </a:r>
            <a:r>
              <a:rPr lang="ko-KR" altLang="en-US" sz="1400" b="1" dirty="0">
                <a:solidFill>
                  <a:srgbClr val="C00000"/>
                </a:solidFill>
              </a:rPr>
              <a:t>디버깅</a:t>
            </a:r>
            <a:r>
              <a:rPr lang="ko-KR" altLang="en-US" sz="1400" dirty="0"/>
              <a:t>이 훨씬 쉬워지며</a:t>
            </a:r>
            <a:r>
              <a:rPr lang="en-US" altLang="ko-KR" sz="1400" dirty="0"/>
              <a:t>, </a:t>
            </a:r>
            <a:r>
              <a:rPr lang="ko-KR" altLang="en-US" sz="1400" b="1" dirty="0">
                <a:solidFill>
                  <a:srgbClr val="FF00FF"/>
                </a:solidFill>
              </a:rPr>
              <a:t>사람이 읽고 이해</a:t>
            </a:r>
            <a:r>
              <a:rPr lang="ko-KR" altLang="en-US" sz="1400" dirty="0"/>
              <a:t>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/>
              <a:t>시리얼 모니터를 통해 수신된 데이터를 보면서 </a:t>
            </a:r>
            <a:r>
              <a:rPr lang="ko-KR" altLang="en-US" sz="1400" b="1" dirty="0">
                <a:solidFill>
                  <a:srgbClr val="C00000"/>
                </a:solidFill>
              </a:rPr>
              <a:t>문제를 진단하고 오류를 찾을 수 </a:t>
            </a:r>
            <a:r>
              <a:rPr lang="ko-KR" altLang="en-US" sz="1400" dirty="0"/>
              <a:t>있습니다</a:t>
            </a:r>
            <a:r>
              <a:rPr lang="en-US" altLang="ko-KR" sz="1400" dirty="0"/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0C75CD-5893-B892-2DD3-E34DB3E4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205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50625-3983-71C9-0400-D310BCFCDD35}"/>
              </a:ext>
            </a:extLst>
          </p:cNvPr>
          <p:cNvSpPr txBox="1"/>
          <p:nvPr/>
        </p:nvSpPr>
        <p:spPr>
          <a:xfrm>
            <a:off x="489910" y="447936"/>
            <a:ext cx="5999667" cy="558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0070C0"/>
                </a:solidFill>
              </a:rPr>
              <a:t>파싱</a:t>
            </a:r>
            <a:r>
              <a:rPr lang="ko-KR" altLang="en-US" sz="1600" dirty="0"/>
              <a:t>은 보통 두 단계로 이루어집니다</a:t>
            </a:r>
            <a:r>
              <a:rPr lang="en-US" altLang="ko-KR" sz="1600" dirty="0"/>
              <a:t>: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0070C0"/>
                </a:solidFill>
              </a:rPr>
              <a:t>어휘 분석</a:t>
            </a:r>
            <a:r>
              <a:rPr lang="en-US" altLang="ko-KR" sz="1600" b="1" dirty="0">
                <a:solidFill>
                  <a:srgbClr val="0070C0"/>
                </a:solidFill>
              </a:rPr>
              <a:t>(Lexical Analysis): </a:t>
            </a:r>
            <a:r>
              <a:rPr lang="ko-KR" altLang="en-US" sz="1600" dirty="0"/>
              <a:t>입력된 문자열을 </a:t>
            </a:r>
            <a:r>
              <a:rPr lang="ko-KR" altLang="en-US" sz="1600" b="1" dirty="0">
                <a:solidFill>
                  <a:srgbClr val="FF00FF"/>
                </a:solidFill>
              </a:rPr>
              <a:t>작은 단위</a:t>
            </a:r>
            <a:r>
              <a:rPr lang="en-US" altLang="ko-KR" sz="1600" b="1" dirty="0">
                <a:solidFill>
                  <a:srgbClr val="FF00FF"/>
                </a:solidFill>
              </a:rPr>
              <a:t>(</a:t>
            </a:r>
            <a:r>
              <a:rPr lang="ko-KR" altLang="en-US" sz="1600" b="1" dirty="0">
                <a:solidFill>
                  <a:srgbClr val="FF00FF"/>
                </a:solidFill>
              </a:rPr>
              <a:t>토큰</a:t>
            </a:r>
            <a:r>
              <a:rPr lang="en-US" altLang="ko-KR" sz="1600" b="1" dirty="0">
                <a:solidFill>
                  <a:srgbClr val="FF00FF"/>
                </a:solidFill>
              </a:rPr>
              <a:t>)</a:t>
            </a:r>
            <a:r>
              <a:rPr lang="ko-KR" altLang="en-US" sz="1600" dirty="0"/>
              <a:t>로 나누는 과정입니다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이때 </a:t>
            </a:r>
            <a:r>
              <a:rPr lang="ko-KR" altLang="en-US" sz="1600" b="1" dirty="0">
                <a:solidFill>
                  <a:srgbClr val="008000"/>
                </a:solidFill>
              </a:rPr>
              <a:t>공백</a:t>
            </a:r>
            <a:r>
              <a:rPr lang="en-US" altLang="ko-KR" sz="1600" b="1" dirty="0">
                <a:solidFill>
                  <a:srgbClr val="008000"/>
                </a:solidFill>
              </a:rPr>
              <a:t>, </a:t>
            </a:r>
            <a:r>
              <a:rPr lang="ko-KR" altLang="en-US" sz="1600" b="1" dirty="0">
                <a:solidFill>
                  <a:srgbClr val="008000"/>
                </a:solidFill>
              </a:rPr>
              <a:t>구두점 </a:t>
            </a:r>
            <a:r>
              <a:rPr lang="ko-KR" altLang="en-US" sz="1600" dirty="0"/>
              <a:t>등 불필요한 문자를 제거하고</a:t>
            </a:r>
            <a:r>
              <a:rPr lang="en-US" altLang="ko-KR" sz="1600" dirty="0"/>
              <a:t>, </a:t>
            </a:r>
            <a:r>
              <a:rPr lang="ko-KR" altLang="en-US" sz="1600" b="1" dirty="0">
                <a:solidFill>
                  <a:srgbClr val="C00000"/>
                </a:solidFill>
              </a:rPr>
              <a:t>숫자</a:t>
            </a:r>
            <a:r>
              <a:rPr lang="en-US" altLang="ko-KR" sz="1600" b="1" dirty="0">
                <a:solidFill>
                  <a:srgbClr val="C00000"/>
                </a:solidFill>
              </a:rPr>
              <a:t>, </a:t>
            </a:r>
            <a:r>
              <a:rPr lang="ko-KR" altLang="en-US" sz="1600" b="1" dirty="0">
                <a:solidFill>
                  <a:srgbClr val="C00000"/>
                </a:solidFill>
              </a:rPr>
              <a:t>문자열</a:t>
            </a:r>
            <a:r>
              <a:rPr lang="en-US" altLang="ko-KR" sz="1600" b="1" dirty="0">
                <a:solidFill>
                  <a:srgbClr val="C00000"/>
                </a:solidFill>
              </a:rPr>
              <a:t>, </a:t>
            </a:r>
            <a:r>
              <a:rPr lang="ko-KR" altLang="en-US" sz="1600" b="1" dirty="0">
                <a:solidFill>
                  <a:srgbClr val="C00000"/>
                </a:solidFill>
              </a:rPr>
              <a:t>연산자</a:t>
            </a:r>
            <a:r>
              <a:rPr lang="ko-KR" altLang="en-US" sz="1600" dirty="0"/>
              <a:t>와 같이 의미를 가지는 요소로 분리합니다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0070C0"/>
                </a:solidFill>
              </a:rPr>
              <a:t>구문 분석</a:t>
            </a:r>
            <a:r>
              <a:rPr lang="en-US" altLang="ko-KR" sz="1600" b="1" dirty="0">
                <a:solidFill>
                  <a:srgbClr val="0070C0"/>
                </a:solidFill>
              </a:rPr>
              <a:t>(Syntax Analysis): </a:t>
            </a:r>
            <a:r>
              <a:rPr lang="ko-KR" altLang="en-US" sz="1600" dirty="0"/>
              <a:t>토큰들의 연속이 주어진 문법 규칙에 맞는지를 검사하고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이를 통해 데이터의 구조를 이해하는 과정입니다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단계에서는 토큰들의 관계를 나타내는 구문 트리</a:t>
            </a:r>
            <a:r>
              <a:rPr lang="en-US" altLang="ko-KR" sz="1600" dirty="0"/>
              <a:t>(parse tree)</a:t>
            </a:r>
            <a:r>
              <a:rPr lang="ko-KR" altLang="en-US" sz="1600" dirty="0"/>
              <a:t>나 추상 구문 트리</a:t>
            </a:r>
            <a:r>
              <a:rPr lang="en-US" altLang="ko-KR" sz="1600" dirty="0"/>
              <a:t>(abstract syntax tree, AST)</a:t>
            </a:r>
            <a:r>
              <a:rPr lang="ko-KR" altLang="en-US" sz="1600" dirty="0"/>
              <a:t>와 같은 내부 데이터 구조를 생성할 수 있습니다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파싱은 </a:t>
            </a:r>
            <a:r>
              <a:rPr lang="ko-KR" altLang="en-US" sz="1600" b="1" dirty="0">
                <a:solidFill>
                  <a:srgbClr val="00B050"/>
                </a:solidFill>
              </a:rPr>
              <a:t>프로그래밍 언어의 컴파일러 또는 인터프리터</a:t>
            </a:r>
            <a:r>
              <a:rPr lang="en-US" altLang="ko-KR" sz="1600" dirty="0"/>
              <a:t>, </a:t>
            </a:r>
            <a:r>
              <a:rPr lang="ko-KR" altLang="en-US" sz="1600" b="1" dirty="0">
                <a:solidFill>
                  <a:srgbClr val="00B0F0"/>
                </a:solidFill>
              </a:rPr>
              <a:t>데이터 변환</a:t>
            </a:r>
            <a:r>
              <a:rPr lang="en-US" altLang="ko-KR" sz="1600" dirty="0"/>
              <a:t>, </a:t>
            </a:r>
            <a:r>
              <a:rPr lang="ko-KR" altLang="en-US" sz="1600" b="1" dirty="0">
                <a:solidFill>
                  <a:srgbClr val="FF00FF"/>
                </a:solidFill>
              </a:rPr>
              <a:t>파일 형식 변환 </a:t>
            </a:r>
            <a:r>
              <a:rPr lang="ko-KR" altLang="en-US" sz="1600" dirty="0"/>
              <a:t>등 다양한 분야에서 중요한 역할을 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270FC0-AF6B-DE40-3572-BEC8B0EA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484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B43987-93BD-1987-5D01-202C0C4DB11F}"/>
              </a:ext>
            </a:extLst>
          </p:cNvPr>
          <p:cNvSpPr txBox="1"/>
          <p:nvPr/>
        </p:nvSpPr>
        <p:spPr>
          <a:xfrm>
            <a:off x="265570" y="200713"/>
            <a:ext cx="6907586" cy="6271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a</a:t>
            </a:r>
            <a:r>
              <a:rPr lang="ko-KR" altLang="en-US" dirty="0"/>
              <a:t>는 변수입니다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If(a != " ")</a:t>
            </a:r>
            <a:r>
              <a:rPr lang="ko-KR" altLang="en-US" dirty="0"/>
              <a:t>는 </a:t>
            </a:r>
            <a:r>
              <a:rPr lang="en-US" altLang="ko-KR" dirty="0"/>
              <a:t>a </a:t>
            </a:r>
            <a:r>
              <a:rPr lang="ko-KR" altLang="en-US" dirty="0"/>
              <a:t>변수가 </a:t>
            </a:r>
            <a:r>
              <a:rPr lang="ko-KR" altLang="en-US" b="1" dirty="0">
                <a:solidFill>
                  <a:srgbClr val="FF00FF"/>
                </a:solidFill>
              </a:rPr>
              <a:t>빈 문자열이 아닐 경우</a:t>
            </a:r>
            <a:r>
              <a:rPr lang="ko-KR" altLang="en-US" dirty="0"/>
              <a:t>를 의미합니다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프로그래밍에서 </a:t>
            </a:r>
            <a:r>
              <a:rPr lang="en-US" altLang="ko-KR" dirty="0"/>
              <a:t>!= </a:t>
            </a:r>
            <a:r>
              <a:rPr lang="ko-KR" altLang="en-US" dirty="0"/>
              <a:t>연산자는 </a:t>
            </a:r>
            <a:r>
              <a:rPr lang="en-US" altLang="ko-KR" dirty="0"/>
              <a:t>"</a:t>
            </a:r>
            <a:r>
              <a:rPr lang="ko-KR" altLang="en-US" dirty="0"/>
              <a:t>같지 않음</a:t>
            </a:r>
            <a:r>
              <a:rPr lang="en-US" altLang="ko-KR" dirty="0"/>
              <a:t>"</a:t>
            </a:r>
            <a:r>
              <a:rPr lang="ko-KR" altLang="en-US" dirty="0"/>
              <a:t>을 나타내는 논리 연산자로</a:t>
            </a:r>
            <a:r>
              <a:rPr lang="en-US" altLang="ko-KR" dirty="0"/>
              <a:t>, </a:t>
            </a:r>
            <a:r>
              <a:rPr lang="ko-KR" altLang="en-US" dirty="0"/>
              <a:t>이 경우 </a:t>
            </a:r>
            <a:r>
              <a:rPr lang="en-US" altLang="ko-KR" dirty="0"/>
              <a:t>a</a:t>
            </a:r>
            <a:r>
              <a:rPr lang="ko-KR" altLang="en-US" dirty="0"/>
              <a:t>가 빈 문자열이 아니면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사용자가 무언가를 입력했으면</a:t>
            </a:r>
            <a:r>
              <a:rPr lang="en-US" altLang="ko-KR" dirty="0"/>
              <a:t>) </a:t>
            </a:r>
            <a:r>
              <a:rPr lang="ko-KR" altLang="en-US" dirty="0"/>
              <a:t>그 안에 있는 코드 블록을 실행하라는 의미입니다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그러나 코드에 사용된 큰따옴표가 일반적인 문자열 구분 기호</a:t>
            </a:r>
            <a:r>
              <a:rPr lang="en-US" altLang="ko-KR" dirty="0"/>
              <a:t>(")</a:t>
            </a:r>
            <a:r>
              <a:rPr lang="ko-KR" altLang="en-US" dirty="0"/>
              <a:t>와 다르게 보입니다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프로그래밍에서는 일반적인 직선형 큰따옴표를 사용하여 문자열을 표시합니다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따라서 코드가 올바르게 작동하려면 </a:t>
            </a:r>
            <a:r>
              <a:rPr lang="en-US" altLang="ko-KR" dirty="0"/>
              <a:t>If(a != ""): </a:t>
            </a:r>
            <a:r>
              <a:rPr lang="ko-KR" altLang="en-US" dirty="0"/>
              <a:t>처럼 일반적인 큰따옴표를 사용해야 합니다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또한 </a:t>
            </a:r>
            <a:r>
              <a:rPr lang="en-US" altLang="ko-KR" dirty="0"/>
              <a:t>Python</a:t>
            </a:r>
            <a:r>
              <a:rPr lang="ko-KR" altLang="en-US" dirty="0"/>
              <a:t>에서는 </a:t>
            </a:r>
            <a:r>
              <a:rPr lang="en-US" altLang="ko-KR" dirty="0"/>
              <a:t>if</a:t>
            </a:r>
            <a:r>
              <a:rPr lang="ko-KR" altLang="en-US" dirty="0"/>
              <a:t>를 소문자로 쓰고</a:t>
            </a:r>
            <a:r>
              <a:rPr lang="en-US" altLang="ko-KR" dirty="0"/>
              <a:t>, </a:t>
            </a:r>
            <a:r>
              <a:rPr lang="ko-KR" altLang="en-US" dirty="0"/>
              <a:t>조건문 뒤에는 콜론</a:t>
            </a:r>
            <a:r>
              <a:rPr lang="en-US" altLang="ko-KR" dirty="0"/>
              <a:t>(:)</a:t>
            </a:r>
            <a:r>
              <a:rPr lang="ko-KR" altLang="en-US" dirty="0"/>
              <a:t>을 사용합니다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따라서 정확한 문법은 </a:t>
            </a:r>
            <a:r>
              <a:rPr lang="en-US" altLang="ko-KR" dirty="0"/>
              <a:t>if a != "": 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4F21DB-03EF-19C9-30C0-B3590C6B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13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0C3133-DED9-53A9-C619-8316AE43F1F7}"/>
              </a:ext>
            </a:extLst>
          </p:cNvPr>
          <p:cNvSpPr txBox="1"/>
          <p:nvPr/>
        </p:nvSpPr>
        <p:spPr>
          <a:xfrm>
            <a:off x="355599" y="197346"/>
            <a:ext cx="5938669" cy="6046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arduino</a:t>
            </a:r>
            <a:r>
              <a:rPr lang="en-US" altLang="ko-KR" dirty="0"/>
              <a:t> = </a:t>
            </a:r>
            <a:r>
              <a:rPr lang="en-US" altLang="ko-KR" dirty="0" err="1"/>
              <a:t>serial.Serial</a:t>
            </a:r>
            <a:r>
              <a:rPr lang="en-US" altLang="ko-KR" dirty="0"/>
              <a:t>("com%s"%a,115200)</a:t>
            </a:r>
          </a:p>
          <a:p>
            <a:r>
              <a:rPr lang="ko-KR" altLang="en-US" dirty="0"/>
              <a:t>해석하면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이 코드 라인은 </a:t>
            </a:r>
            <a:r>
              <a:rPr lang="en-US" altLang="ko-KR" sz="1600" dirty="0"/>
              <a:t>Python</a:t>
            </a:r>
            <a:r>
              <a:rPr lang="ko-KR" altLang="en-US" sz="1600" dirty="0"/>
              <a:t>에서 시리얼 포트를 통한 통신을 설정하기 위한 것입니다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여기서 </a:t>
            </a:r>
            <a:r>
              <a:rPr lang="en-US" altLang="ko-KR" sz="1600" dirty="0" err="1"/>
              <a:t>arduino</a:t>
            </a:r>
            <a:r>
              <a:rPr lang="ko-KR" altLang="en-US" sz="1600" dirty="0"/>
              <a:t>는 시리얼 포트와 통신을 관리할 객체의 이름입니다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serial.Serial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PySerial</a:t>
            </a:r>
            <a:r>
              <a:rPr lang="en-US" altLang="ko-KR" sz="1600" dirty="0"/>
              <a:t> </a:t>
            </a:r>
            <a:r>
              <a:rPr lang="ko-KR" altLang="en-US" sz="1600" dirty="0"/>
              <a:t>패키지의 일부로</a:t>
            </a:r>
            <a:r>
              <a:rPr lang="en-US" altLang="ko-KR" sz="1600" dirty="0"/>
              <a:t>, </a:t>
            </a:r>
            <a:r>
              <a:rPr lang="ko-KR" altLang="en-US" sz="1600" dirty="0"/>
              <a:t>시리얼 포트를 위한 객체를 생성하는 함수입니다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"</a:t>
            </a:r>
            <a:r>
              <a:rPr lang="en-US" altLang="ko-KR" sz="1600" dirty="0" err="1"/>
              <a:t>com%s</a:t>
            </a:r>
            <a:r>
              <a:rPr lang="en-US" altLang="ko-KR" sz="1600" dirty="0"/>
              <a:t>"%a </a:t>
            </a:r>
            <a:r>
              <a:rPr lang="ko-KR" altLang="en-US" sz="1600" dirty="0"/>
              <a:t>부분은 문자열 </a:t>
            </a:r>
            <a:r>
              <a:rPr lang="ko-KR" altLang="en-US" sz="1600" dirty="0" err="1"/>
              <a:t>포맷팅을</a:t>
            </a:r>
            <a:r>
              <a:rPr lang="ko-KR" altLang="en-US" sz="1600" dirty="0"/>
              <a:t> 사용하여 특정 </a:t>
            </a:r>
            <a:r>
              <a:rPr lang="en-US" altLang="ko-KR" sz="1600" dirty="0"/>
              <a:t>COM </a:t>
            </a:r>
            <a:r>
              <a:rPr lang="ko-KR" altLang="en-US" sz="1600" dirty="0"/>
              <a:t>포트에 연결합니다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%s</a:t>
            </a:r>
            <a:r>
              <a:rPr lang="ko-KR" altLang="en-US" sz="1600" dirty="0"/>
              <a:t>는 문자열을 의미하며</a:t>
            </a:r>
            <a:r>
              <a:rPr lang="en-US" altLang="ko-KR" sz="1600" dirty="0"/>
              <a:t>, %a</a:t>
            </a:r>
            <a:r>
              <a:rPr lang="ko-KR" altLang="en-US" sz="1600" dirty="0"/>
              <a:t>에 의해 </a:t>
            </a:r>
            <a:r>
              <a:rPr lang="en-US" altLang="ko-KR" sz="1600" dirty="0"/>
              <a:t>a </a:t>
            </a:r>
            <a:r>
              <a:rPr lang="ko-KR" altLang="en-US" sz="1600" dirty="0"/>
              <a:t>변수의 값으로 대체됩니다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b="1" dirty="0">
                <a:solidFill>
                  <a:srgbClr val="00B050"/>
                </a:solidFill>
              </a:rPr>
              <a:t>사용자가 </a:t>
            </a:r>
            <a:r>
              <a:rPr lang="en-US" altLang="ko-KR" sz="1600" b="1" dirty="0">
                <a:solidFill>
                  <a:srgbClr val="00B050"/>
                </a:solidFill>
              </a:rPr>
              <a:t>'8'</a:t>
            </a:r>
            <a:r>
              <a:rPr lang="ko-KR" altLang="en-US" sz="1600" b="1" dirty="0">
                <a:solidFill>
                  <a:srgbClr val="00B050"/>
                </a:solidFill>
              </a:rPr>
              <a:t>을 입력했다면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00B0F0"/>
                </a:solidFill>
              </a:rPr>
              <a:t>"</a:t>
            </a:r>
            <a:r>
              <a:rPr lang="en-US" altLang="ko-KR" sz="1600" b="1" dirty="0" err="1">
                <a:solidFill>
                  <a:srgbClr val="00B0F0"/>
                </a:solidFill>
              </a:rPr>
              <a:t>com%s</a:t>
            </a:r>
            <a:r>
              <a:rPr lang="en-US" altLang="ko-KR" sz="1600" b="1" dirty="0">
                <a:solidFill>
                  <a:srgbClr val="00B0F0"/>
                </a:solidFill>
              </a:rPr>
              <a:t>"</a:t>
            </a:r>
            <a:r>
              <a:rPr lang="en-US" altLang="ko-KR" sz="1600" b="1" dirty="0">
                <a:solidFill>
                  <a:srgbClr val="FF00FF"/>
                </a:solidFill>
              </a:rPr>
              <a:t>%a</a:t>
            </a:r>
            <a:r>
              <a:rPr lang="ko-KR" altLang="en-US" sz="1600" dirty="0"/>
              <a:t>는 </a:t>
            </a:r>
            <a:r>
              <a:rPr lang="en-US" altLang="ko-KR" sz="1600" b="1" dirty="0">
                <a:solidFill>
                  <a:srgbClr val="FF0000"/>
                </a:solidFill>
              </a:rPr>
              <a:t>"com8"</a:t>
            </a:r>
            <a:r>
              <a:rPr lang="ko-KR" altLang="en-US" sz="1600" dirty="0"/>
              <a:t>으로 평가되어 </a:t>
            </a:r>
            <a:r>
              <a:rPr lang="en-US" altLang="ko-KR" sz="1600" dirty="0"/>
              <a:t>COM8 </a:t>
            </a:r>
            <a:r>
              <a:rPr lang="ko-KR" altLang="en-US" sz="1600" dirty="0"/>
              <a:t>포트에 연결하게 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829070-F2BB-7090-ADC6-477CE22E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AA99D-34AB-B32A-C296-516F03494D58}"/>
              </a:ext>
            </a:extLst>
          </p:cNvPr>
          <p:cNvSpPr txBox="1"/>
          <p:nvPr/>
        </p:nvSpPr>
        <p:spPr>
          <a:xfrm>
            <a:off x="6294268" y="364815"/>
            <a:ext cx="5542133" cy="263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115200</a:t>
            </a:r>
            <a:r>
              <a:rPr lang="ko-KR" altLang="en-US" sz="1600"/>
              <a:t>은 시리얼 통신의 </a:t>
            </a:r>
            <a:r>
              <a:rPr lang="ko-KR" altLang="en-US" sz="1600" b="1">
                <a:solidFill>
                  <a:srgbClr val="C00000"/>
                </a:solidFill>
              </a:rPr>
              <a:t>보드레이트</a:t>
            </a:r>
            <a:r>
              <a:rPr lang="en-US" altLang="ko-KR" sz="1600" b="1">
                <a:solidFill>
                  <a:srgbClr val="C00000"/>
                </a:solidFill>
              </a:rPr>
              <a:t>(baud rate)</a:t>
            </a:r>
            <a:r>
              <a:rPr lang="ko-KR" altLang="en-US" sz="1600"/>
              <a:t>를 의미하며</a:t>
            </a:r>
            <a:r>
              <a:rPr lang="en-US" altLang="ko-KR" sz="1600"/>
              <a:t>, </a:t>
            </a:r>
            <a:r>
              <a:rPr lang="ko-KR" altLang="en-US" sz="1600"/>
              <a:t>이는 </a:t>
            </a:r>
            <a:r>
              <a:rPr lang="ko-KR" altLang="en-US" sz="1600" b="1">
                <a:solidFill>
                  <a:srgbClr val="C00000"/>
                </a:solidFill>
              </a:rPr>
              <a:t>초당</a:t>
            </a:r>
            <a:r>
              <a:rPr lang="ko-KR" altLang="en-US" sz="1600"/>
              <a:t> 전송되는 </a:t>
            </a:r>
            <a:r>
              <a:rPr lang="ko-KR" altLang="en-US" sz="1600" b="1">
                <a:solidFill>
                  <a:srgbClr val="0000FF"/>
                </a:solidFill>
              </a:rPr>
              <a:t>비트의 수</a:t>
            </a:r>
            <a:r>
              <a:rPr lang="ko-KR" altLang="en-US" sz="1600"/>
              <a:t>를 나타냅니다</a:t>
            </a:r>
            <a:r>
              <a:rPr lang="en-US" altLang="ko-KR" sz="1600"/>
              <a:t>. </a:t>
            </a:r>
            <a:r>
              <a:rPr lang="ko-KR" altLang="en-US" sz="1600"/>
              <a:t>여기서는 </a:t>
            </a:r>
            <a:r>
              <a:rPr lang="en-US" altLang="ko-KR" sz="1600"/>
              <a:t>115200 </a:t>
            </a:r>
            <a:r>
              <a:rPr lang="ko-KR" altLang="en-US" sz="1600" b="1">
                <a:solidFill>
                  <a:srgbClr val="0000FF"/>
                </a:solidFill>
              </a:rPr>
              <a:t>비트</a:t>
            </a:r>
            <a:r>
              <a:rPr lang="en-US" altLang="ko-KR" sz="1600" b="1">
                <a:solidFill>
                  <a:srgbClr val="0000FF"/>
                </a:solidFill>
              </a:rPr>
              <a:t>/</a:t>
            </a:r>
            <a:r>
              <a:rPr lang="ko-KR" altLang="en-US" sz="1600" b="1">
                <a:solidFill>
                  <a:srgbClr val="0000FF"/>
                </a:solidFill>
              </a:rPr>
              <a:t>초</a:t>
            </a:r>
            <a:r>
              <a:rPr lang="ko-KR" altLang="en-US" sz="1600"/>
              <a:t>를 설정하고 있습니다</a:t>
            </a:r>
            <a:r>
              <a:rPr lang="en-US" altLang="ko-KR" sz="1600"/>
              <a:t>.</a:t>
            </a:r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ko-KR" altLang="en-US" sz="1600"/>
              <a:t>즉</a:t>
            </a:r>
            <a:r>
              <a:rPr lang="en-US" altLang="ko-KR" sz="1600"/>
              <a:t>, </a:t>
            </a:r>
            <a:r>
              <a:rPr lang="ko-KR" altLang="en-US" sz="1600"/>
              <a:t>전체적으로 이 라인은 사용자가 입력한 포트 번호를 사용하여 </a:t>
            </a:r>
            <a:r>
              <a:rPr lang="en-US" altLang="ko-KR" sz="1600"/>
              <a:t>115200 </a:t>
            </a:r>
            <a:r>
              <a:rPr lang="ko-KR" altLang="en-US" sz="1600"/>
              <a:t>보드레이트로 아두이노와 시리얼 통신을 설정하는 명령입니다</a:t>
            </a:r>
            <a:r>
              <a:rPr lang="en-US" altLang="ko-KR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9355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AC5246-3C08-D28F-A32A-CEB29A1E46DB}"/>
              </a:ext>
            </a:extLst>
          </p:cNvPr>
          <p:cNvSpPr txBox="1"/>
          <p:nvPr/>
        </p:nvSpPr>
        <p:spPr>
          <a:xfrm>
            <a:off x="406533" y="69515"/>
            <a:ext cx="5026601" cy="7061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"</a:t>
            </a:r>
            <a:r>
              <a:rPr lang="en-US" altLang="ko-KR" sz="1600" dirty="0" err="1"/>
              <a:t>com%s</a:t>
            </a:r>
            <a:r>
              <a:rPr lang="en-US" altLang="ko-KR" sz="1600" dirty="0"/>
              <a:t>"%a</a:t>
            </a:r>
            <a:r>
              <a:rPr lang="ko-KR" altLang="en-US" sz="1600" dirty="0"/>
              <a:t>는 실제로 </a:t>
            </a:r>
            <a:r>
              <a:rPr lang="en-US" altLang="ko-KR" sz="1600" dirty="0"/>
              <a:t>Python</a:t>
            </a:r>
            <a:r>
              <a:rPr lang="ko-KR" altLang="en-US" sz="1600" dirty="0"/>
              <a:t>에서도 사용되는 문자열 </a:t>
            </a:r>
            <a:r>
              <a:rPr lang="ko-KR" altLang="en-US" sz="1600" dirty="0" err="1"/>
              <a:t>포맷팅</a:t>
            </a:r>
            <a:r>
              <a:rPr lang="ko-KR" altLang="en-US" sz="1600" dirty="0"/>
              <a:t> 방식 중 하나입니다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 방식은 </a:t>
            </a:r>
            <a:r>
              <a:rPr lang="en-US" altLang="ko-KR" sz="1600" dirty="0"/>
              <a:t>C</a:t>
            </a:r>
            <a:r>
              <a:rPr lang="ko-KR" altLang="en-US" sz="1600" dirty="0"/>
              <a:t>언어의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 </a:t>
            </a:r>
            <a:r>
              <a:rPr lang="ko-KR" altLang="en-US" sz="1600" dirty="0"/>
              <a:t>스타일 </a:t>
            </a:r>
            <a:r>
              <a:rPr lang="ko-KR" altLang="en-US" sz="1600" dirty="0" err="1"/>
              <a:t>포맷팅에</a:t>
            </a:r>
            <a:r>
              <a:rPr lang="ko-KR" altLang="en-US" sz="1600" dirty="0"/>
              <a:t> 영감을 받았지만</a:t>
            </a:r>
            <a:r>
              <a:rPr lang="en-US" altLang="ko-KR" sz="1600" dirty="0"/>
              <a:t>, Python</a:t>
            </a:r>
            <a:r>
              <a:rPr lang="ko-KR" altLang="en-US" sz="1600" dirty="0"/>
              <a:t>에서도 널리 사용됩니다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Python</a:t>
            </a:r>
            <a:r>
              <a:rPr lang="ko-KR" altLang="en-US" sz="1600" dirty="0"/>
              <a:t>에서 이 방식은 문자열 내에서 </a:t>
            </a:r>
            <a:r>
              <a:rPr lang="en-US" altLang="ko-KR" sz="1600" dirty="0"/>
              <a:t>%s, %d </a:t>
            </a:r>
            <a:r>
              <a:rPr lang="ko-KR" altLang="en-US" sz="1600" dirty="0"/>
              <a:t>등의 </a:t>
            </a:r>
            <a:r>
              <a:rPr lang="ko-KR" altLang="en-US" sz="1600" dirty="0" err="1"/>
              <a:t>플레이스홀더를</a:t>
            </a:r>
            <a:r>
              <a:rPr lang="ko-KR" altLang="en-US" sz="1600" dirty="0"/>
              <a:t> 사용해 해당 위치에 변수의 값을 대입할 수 있게 합니다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%s</a:t>
            </a:r>
            <a:r>
              <a:rPr lang="ko-KR" altLang="en-US" sz="1600" dirty="0"/>
              <a:t>는 문자열을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0000FF"/>
                </a:solidFill>
              </a:rPr>
              <a:t>%d</a:t>
            </a:r>
            <a:r>
              <a:rPr lang="ko-KR" altLang="en-US" sz="1600" b="1" dirty="0">
                <a:solidFill>
                  <a:srgbClr val="0000FF"/>
                </a:solidFill>
              </a:rPr>
              <a:t>는 정수를 </a:t>
            </a:r>
            <a:r>
              <a:rPr lang="ko-KR" altLang="en-US" sz="1600" dirty="0"/>
              <a:t>나타냅니다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"</a:t>
            </a:r>
            <a:r>
              <a:rPr lang="en-US" altLang="ko-KR" sz="1600" dirty="0" err="1"/>
              <a:t>com%s</a:t>
            </a:r>
            <a:r>
              <a:rPr lang="en-US" altLang="ko-KR" sz="1600" dirty="0"/>
              <a:t>"%a</a:t>
            </a:r>
            <a:r>
              <a:rPr lang="ko-KR" altLang="en-US" sz="1600" dirty="0"/>
              <a:t>에서 </a:t>
            </a:r>
            <a:r>
              <a:rPr lang="en-US" altLang="ko-KR" sz="1600" dirty="0"/>
              <a:t>%s</a:t>
            </a:r>
            <a:r>
              <a:rPr lang="ko-KR" altLang="en-US" sz="1600" dirty="0"/>
              <a:t>는 </a:t>
            </a:r>
            <a:r>
              <a:rPr lang="en-US" altLang="ko-KR" sz="1600" dirty="0"/>
              <a:t>a </a:t>
            </a:r>
            <a:r>
              <a:rPr lang="ko-KR" altLang="en-US" sz="1600" dirty="0"/>
              <a:t>변수의 문자열 값을 해당 위치에 삽입하라는 의미입니다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만약 </a:t>
            </a:r>
            <a:r>
              <a:rPr lang="en-US" altLang="ko-KR" sz="1600" dirty="0"/>
              <a:t>a</a:t>
            </a:r>
            <a:r>
              <a:rPr lang="ko-KR" altLang="en-US" sz="1600" dirty="0"/>
              <a:t>의 값이 </a:t>
            </a:r>
            <a:r>
              <a:rPr lang="en-US" altLang="ko-KR" sz="1600" dirty="0"/>
              <a:t>'8'</a:t>
            </a:r>
            <a:r>
              <a:rPr lang="ko-KR" altLang="en-US" sz="1600" dirty="0"/>
              <a:t>이라면</a:t>
            </a:r>
            <a:r>
              <a:rPr lang="en-US" altLang="ko-KR" sz="1600" dirty="0"/>
              <a:t>, </a:t>
            </a:r>
            <a:r>
              <a:rPr lang="ko-KR" altLang="en-US" sz="1600" dirty="0"/>
              <a:t>최종 문자열은 </a:t>
            </a:r>
            <a:r>
              <a:rPr lang="en-US" altLang="ko-KR" sz="1600" dirty="0"/>
              <a:t>"com8"</a:t>
            </a:r>
            <a:r>
              <a:rPr lang="ko-KR" altLang="en-US" sz="1600" dirty="0"/>
              <a:t>이 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Python</a:t>
            </a:r>
            <a:r>
              <a:rPr lang="ko-KR" altLang="en-US" sz="1600" dirty="0"/>
              <a:t>에서는 더 현대적이고 유연한 문자열 </a:t>
            </a:r>
            <a:r>
              <a:rPr lang="ko-KR" altLang="en-US" sz="1600" dirty="0" err="1"/>
              <a:t>포맷팅</a:t>
            </a:r>
            <a:r>
              <a:rPr lang="ko-KR" altLang="en-US" sz="1600" dirty="0"/>
              <a:t> 방법들도 많이 사용되고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format() </a:t>
            </a:r>
            <a:r>
              <a:rPr lang="ko-KR" altLang="en-US" sz="1600" dirty="0"/>
              <a:t>메소드나 </a:t>
            </a:r>
            <a:r>
              <a:rPr lang="en-US" altLang="ko-KR" sz="1600" dirty="0"/>
              <a:t>f-string</a:t>
            </a:r>
            <a:r>
              <a:rPr lang="ko-KR" altLang="en-US" sz="1600" dirty="0"/>
              <a:t>이 그 예입니다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5773EB-233F-7EDF-888A-928F914C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A7901-3547-45F6-8B3B-7552BDA7D9EF}"/>
              </a:ext>
            </a:extLst>
          </p:cNvPr>
          <p:cNvSpPr txBox="1"/>
          <p:nvPr/>
        </p:nvSpPr>
        <p:spPr>
          <a:xfrm>
            <a:off x="5659884" y="198826"/>
            <a:ext cx="5901432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rgbClr val="0000FF"/>
                </a:solidFill>
              </a:rPr>
              <a:t>format() </a:t>
            </a:r>
            <a:r>
              <a:rPr lang="ko-KR" altLang="en-US" sz="1600" b="1">
                <a:solidFill>
                  <a:srgbClr val="0000FF"/>
                </a:solidFill>
              </a:rPr>
              <a:t>메소드 </a:t>
            </a:r>
            <a:r>
              <a:rPr lang="ko-KR" altLang="en-US" sz="1600"/>
              <a:t>사용 예</a:t>
            </a:r>
            <a:r>
              <a:rPr lang="en-US" altLang="ko-KR" sz="1600"/>
              <a:t>: "com{}".format(a)</a:t>
            </a: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rgbClr val="C00000"/>
                </a:solidFill>
              </a:rPr>
              <a:t>f-string </a:t>
            </a:r>
            <a:r>
              <a:rPr lang="ko-KR" altLang="en-US" sz="1600" b="1">
                <a:solidFill>
                  <a:srgbClr val="C00000"/>
                </a:solidFill>
              </a:rPr>
              <a:t>사용 </a:t>
            </a:r>
            <a:r>
              <a:rPr lang="ko-KR" altLang="en-US" sz="1600"/>
              <a:t>예</a:t>
            </a:r>
            <a:r>
              <a:rPr lang="en-US" altLang="ko-KR" sz="1600"/>
              <a:t>: f"com{a}"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이러한 방법들은 코드의 가독성을 높이고</a:t>
            </a:r>
            <a:r>
              <a:rPr lang="en-US" altLang="ko-KR" sz="1600"/>
              <a:t>, </a:t>
            </a:r>
            <a:r>
              <a:rPr lang="ko-KR" altLang="en-US" sz="1600"/>
              <a:t>문자열 포맷팅을 더 유연하게 만들어줍니다</a:t>
            </a:r>
            <a:r>
              <a:rPr lang="en-US" altLang="ko-KR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1621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96A7AC-AC3A-8183-0ECA-4F59074CEF03}"/>
              </a:ext>
            </a:extLst>
          </p:cNvPr>
          <p:cNvSpPr txBox="1"/>
          <p:nvPr/>
        </p:nvSpPr>
        <p:spPr>
          <a:xfrm>
            <a:off x="393197" y="84445"/>
            <a:ext cx="5702803" cy="6692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connection </a:t>
            </a:r>
            <a:r>
              <a:rPr lang="en-US" altLang="ko-KR" sz="1600" dirty="0"/>
              <a:t>== 0</a:t>
            </a:r>
            <a:r>
              <a:rPr lang="ko-KR" altLang="en-US" sz="1600" dirty="0"/>
              <a:t>과 </a:t>
            </a:r>
            <a:r>
              <a:rPr lang="en-US" altLang="ko-KR" sz="1600" dirty="0"/>
              <a:t>connection = 1</a:t>
            </a:r>
            <a:r>
              <a:rPr lang="ko-KR" altLang="en-US" sz="1600" dirty="0"/>
              <a:t>에서 사용되는 </a:t>
            </a:r>
            <a:r>
              <a:rPr lang="en-US" altLang="ko-KR" sz="1600" dirty="0"/>
              <a:t>connection </a:t>
            </a:r>
            <a:r>
              <a:rPr lang="ko-KR" altLang="en-US" sz="1600" dirty="0"/>
              <a:t>변수는 동일한 변수이지만</a:t>
            </a:r>
            <a:r>
              <a:rPr lang="en-US" altLang="ko-KR" sz="1600" dirty="0"/>
              <a:t>, </a:t>
            </a:r>
            <a:r>
              <a:rPr lang="ko-KR" altLang="en-US" sz="1600" dirty="0"/>
              <a:t>사용되는 문맥이 다릅니다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while(connection </a:t>
            </a:r>
            <a:r>
              <a:rPr lang="en-US" altLang="ko-KR" sz="1600" b="1" dirty="0">
                <a:solidFill>
                  <a:srgbClr val="FF0000"/>
                </a:solidFill>
              </a:rPr>
              <a:t>==</a:t>
            </a:r>
            <a:r>
              <a:rPr lang="en-US" altLang="ko-KR" sz="1600" b="1" dirty="0">
                <a:solidFill>
                  <a:srgbClr val="0070C0"/>
                </a:solidFill>
              </a:rPr>
              <a:t> 0): </a:t>
            </a:r>
            <a:r>
              <a:rPr lang="ko-KR" altLang="en-US" sz="1600" dirty="0"/>
              <a:t>이 경우 </a:t>
            </a:r>
            <a:r>
              <a:rPr lang="en-US" altLang="ko-KR" sz="1600" dirty="0"/>
              <a:t>connection == 0</a:t>
            </a:r>
            <a:r>
              <a:rPr lang="ko-KR" altLang="en-US" sz="1600"/>
              <a:t>은 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rgbClr val="FF0000"/>
                </a:solidFill>
              </a:rPr>
              <a:t>조건문</a:t>
            </a:r>
            <a:r>
              <a:rPr lang="ko-KR" altLang="en-US" sz="1600"/>
              <a:t>입니다</a:t>
            </a:r>
            <a:r>
              <a:rPr lang="en-US" altLang="ko-KR" sz="16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connection </a:t>
            </a:r>
            <a:r>
              <a:rPr lang="ko-KR" altLang="en-US" sz="1600" dirty="0"/>
              <a:t>변수의 현재 값이 </a:t>
            </a:r>
            <a:r>
              <a:rPr lang="en-US" altLang="ko-KR" sz="1600" dirty="0"/>
              <a:t>0</a:t>
            </a:r>
            <a:r>
              <a:rPr lang="ko-KR" altLang="en-US" sz="1600" dirty="0"/>
              <a:t>인지 확인합니다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만약 </a:t>
            </a:r>
            <a:r>
              <a:rPr lang="en-US" altLang="ko-KR" sz="1600" dirty="0"/>
              <a:t>connection</a:t>
            </a:r>
            <a:r>
              <a:rPr lang="ko-KR" altLang="en-US" sz="1600" dirty="0"/>
              <a:t>의 값이 </a:t>
            </a:r>
            <a:r>
              <a:rPr lang="en-US" altLang="ko-KR" sz="1600" dirty="0"/>
              <a:t>0</a:t>
            </a:r>
            <a:r>
              <a:rPr lang="ko-KR" altLang="en-US" sz="1600"/>
              <a:t>이라면</a:t>
            </a:r>
            <a:r>
              <a:rPr lang="en-US" altLang="ko-KR" sz="160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 </a:t>
            </a:r>
            <a:r>
              <a:rPr lang="en-US" altLang="ko-KR" sz="1600" dirty="0"/>
              <a:t>while </a:t>
            </a:r>
            <a:r>
              <a:rPr lang="ko-KR" altLang="en-US" sz="1600" dirty="0"/>
              <a:t>루프의 내용이 실행됩니다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이 조건문은 </a:t>
            </a:r>
            <a:r>
              <a:rPr lang="en-US" altLang="ko-KR" sz="1600" b="1" dirty="0">
                <a:solidFill>
                  <a:srgbClr val="008000"/>
                </a:solidFill>
              </a:rPr>
              <a:t>connection </a:t>
            </a:r>
            <a:r>
              <a:rPr lang="ko-KR" altLang="en-US" sz="1600" b="1" dirty="0">
                <a:solidFill>
                  <a:srgbClr val="008000"/>
                </a:solidFill>
              </a:rPr>
              <a:t>변수가 </a:t>
            </a:r>
            <a:r>
              <a:rPr lang="en-US" altLang="ko-KR" sz="1600" b="1" dirty="0">
                <a:solidFill>
                  <a:srgbClr val="008000"/>
                </a:solidFill>
              </a:rPr>
              <a:t>0</a:t>
            </a:r>
            <a:r>
              <a:rPr lang="ko-KR" altLang="en-US" sz="1600" b="1" dirty="0">
                <a:solidFill>
                  <a:srgbClr val="008000"/>
                </a:solidFill>
              </a:rPr>
              <a:t>인 동안 </a:t>
            </a:r>
            <a:r>
              <a:rPr lang="ko-KR" altLang="en-US" sz="1600" b="1" dirty="0">
                <a:solidFill>
                  <a:srgbClr val="FF0000"/>
                </a:solidFill>
              </a:rPr>
              <a:t>반복문이 계속 실행</a:t>
            </a:r>
            <a:r>
              <a:rPr lang="ko-KR" altLang="en-US" sz="1600" dirty="0"/>
              <a:t>되게 하는 데 사용됩니다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connection </a:t>
            </a:r>
            <a:r>
              <a:rPr lang="en-US" altLang="ko-KR" sz="1600" b="1" dirty="0">
                <a:solidFill>
                  <a:srgbClr val="FF0000"/>
                </a:solidFill>
              </a:rPr>
              <a:t>=</a:t>
            </a:r>
            <a:r>
              <a:rPr lang="en-US" altLang="ko-KR" sz="1600" b="1" dirty="0">
                <a:solidFill>
                  <a:srgbClr val="0070C0"/>
                </a:solidFill>
              </a:rPr>
              <a:t> 1: </a:t>
            </a:r>
            <a:r>
              <a:rPr lang="ko-KR" altLang="en-US" sz="1600" dirty="0"/>
              <a:t>이 경우 </a:t>
            </a:r>
            <a:r>
              <a:rPr lang="en-US" altLang="ko-KR" sz="1600" dirty="0"/>
              <a:t>connection = 1</a:t>
            </a:r>
            <a:r>
              <a:rPr lang="ko-KR" altLang="en-US" sz="1600" dirty="0"/>
              <a:t>은 </a:t>
            </a:r>
            <a:r>
              <a:rPr lang="ko-KR" altLang="en-US" sz="1600" b="1" dirty="0" err="1">
                <a:solidFill>
                  <a:srgbClr val="FF0000"/>
                </a:solidFill>
              </a:rPr>
              <a:t>할당문</a:t>
            </a:r>
            <a:r>
              <a:rPr lang="ko-KR" altLang="en-US" sz="1600" dirty="0" err="1"/>
              <a:t>입니다</a:t>
            </a:r>
            <a:r>
              <a:rPr lang="en-US" altLang="ko-KR" sz="1600" dirty="0"/>
              <a:t>. connection </a:t>
            </a:r>
            <a:r>
              <a:rPr lang="ko-KR" altLang="en-US" sz="1600" dirty="0"/>
              <a:t>변수에 </a:t>
            </a:r>
            <a:r>
              <a:rPr lang="en-US" altLang="ko-KR" sz="1600" dirty="0"/>
              <a:t>1</a:t>
            </a:r>
            <a:r>
              <a:rPr lang="ko-KR" altLang="en-US" sz="1600" dirty="0"/>
              <a:t>이라는 새로운 값을 할당합니다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 코드가 실행되면 </a:t>
            </a:r>
            <a:r>
              <a:rPr lang="en-US" altLang="ko-KR" sz="1600" dirty="0"/>
              <a:t>connection </a:t>
            </a:r>
            <a:r>
              <a:rPr lang="ko-KR" altLang="en-US" sz="1600" dirty="0"/>
              <a:t>변수의 값이 </a:t>
            </a:r>
            <a:r>
              <a:rPr lang="en-US" altLang="ko-KR" sz="1600" dirty="0"/>
              <a:t>1</a:t>
            </a:r>
            <a:r>
              <a:rPr lang="ko-KR" altLang="en-US" sz="1600" dirty="0"/>
              <a:t>로 변경되며</a:t>
            </a:r>
            <a:r>
              <a:rPr lang="en-US" altLang="ko-KR" sz="1600" dirty="0"/>
              <a:t>, </a:t>
            </a:r>
            <a:r>
              <a:rPr lang="ko-KR" altLang="en-US" sz="1600" dirty="0"/>
              <a:t>이는 통상적으로 </a:t>
            </a:r>
            <a:r>
              <a:rPr lang="en-US" altLang="ko-KR" sz="1600" dirty="0"/>
              <a:t>"</a:t>
            </a:r>
            <a:r>
              <a:rPr lang="ko-KR" altLang="en-US" sz="1600" dirty="0"/>
              <a:t>연결 성공</a:t>
            </a:r>
            <a:r>
              <a:rPr lang="en-US" altLang="ko-KR" sz="1600" dirty="0"/>
              <a:t>" </a:t>
            </a:r>
            <a:r>
              <a:rPr lang="ko-KR" altLang="en-US" sz="1600" dirty="0"/>
              <a:t>또는 </a:t>
            </a:r>
            <a:r>
              <a:rPr lang="en-US" altLang="ko-KR" sz="1600" dirty="0"/>
              <a:t>"</a:t>
            </a:r>
            <a:r>
              <a:rPr lang="ko-KR" altLang="en-US" sz="1600" dirty="0"/>
              <a:t>진행중인 작업 완료</a:t>
            </a:r>
            <a:r>
              <a:rPr lang="en-US" altLang="ko-KR" sz="1600" dirty="0"/>
              <a:t>" </a:t>
            </a:r>
            <a:r>
              <a:rPr lang="ko-KR" altLang="en-US" sz="1600" dirty="0"/>
              <a:t>등의 상태를 나타냅니다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870C559-1C56-2F08-8089-095D68F1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F7919-EC39-1EAA-0D51-EF40C0B60B9D}"/>
              </a:ext>
            </a:extLst>
          </p:cNvPr>
          <p:cNvSpPr txBox="1"/>
          <p:nvPr/>
        </p:nvSpPr>
        <p:spPr>
          <a:xfrm>
            <a:off x="6340876" y="260812"/>
            <a:ext cx="5590713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요약하자면</a:t>
            </a:r>
            <a:r>
              <a:rPr lang="en-US" altLang="ko-KR" sz="1600"/>
              <a:t>, connection == 0</a:t>
            </a:r>
            <a:r>
              <a:rPr lang="ko-KR" altLang="en-US" sz="1600"/>
              <a:t>은 </a:t>
            </a:r>
            <a:r>
              <a:rPr lang="en-US" altLang="ko-KR" sz="1600"/>
              <a:t>connection </a:t>
            </a:r>
            <a:r>
              <a:rPr lang="ko-KR" altLang="en-US" sz="1600"/>
              <a:t>변수의 값을 검사하는 조건문이고</a:t>
            </a:r>
            <a:r>
              <a:rPr lang="en-US" altLang="ko-KR" sz="1600"/>
              <a:t>, connection = 1</a:t>
            </a:r>
            <a:r>
              <a:rPr lang="ko-KR" altLang="en-US" sz="1600"/>
              <a:t>은 </a:t>
            </a:r>
            <a:r>
              <a:rPr lang="en-US" altLang="ko-KR" sz="1600"/>
              <a:t>connection </a:t>
            </a:r>
            <a:r>
              <a:rPr lang="ko-KR" altLang="en-US" sz="1600"/>
              <a:t>변수에 새로운 값을 할당하는 할당문입니다</a:t>
            </a:r>
            <a:r>
              <a:rPr lang="en-US" altLang="ko-KR" sz="16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이 두 문장은 같은 변수를 사용하지만</a:t>
            </a:r>
            <a:r>
              <a:rPr lang="en-US" altLang="ko-KR" sz="1600"/>
              <a:t>, </a:t>
            </a:r>
            <a:r>
              <a:rPr lang="ko-KR" altLang="en-US" sz="1600"/>
              <a:t>하나는 값의 비교를 위해 사용되고 다른 하나는 값의 할당을 위해 사용됩니다</a:t>
            </a:r>
            <a:r>
              <a:rPr lang="en-US" altLang="ko-KR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3106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99EA7-C6F4-8B16-C642-3C76B8D5F1E7}"/>
              </a:ext>
            </a:extLst>
          </p:cNvPr>
          <p:cNvSpPr txBox="1"/>
          <p:nvPr/>
        </p:nvSpPr>
        <p:spPr>
          <a:xfrm>
            <a:off x="330633" y="374982"/>
            <a:ext cx="5552304" cy="4846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시리얼 통신에서 데이터는 바이트 형태로 전송되어야 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시리얼 통신은 바이트 단위의 데이터 전송을 기반으로 하는 통신 방식입니다</a:t>
            </a:r>
            <a:r>
              <a:rPr lang="en-US" altLang="ko-KR" sz="16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따라서 </a:t>
            </a:r>
            <a:r>
              <a:rPr lang="ko-KR" altLang="en-US" sz="1600" dirty="0"/>
              <a:t>문자열이나 다른 데이터 유형을 </a:t>
            </a:r>
            <a:r>
              <a:rPr lang="ko-KR" altLang="en-US" sz="1600" dirty="0" err="1"/>
              <a:t>아두이노와</a:t>
            </a:r>
            <a:r>
              <a:rPr lang="ko-KR" altLang="en-US" sz="1600" dirty="0"/>
              <a:t> 같은 </a:t>
            </a:r>
            <a:r>
              <a:rPr lang="ko-KR" altLang="en-US" sz="1600" dirty="0" err="1"/>
              <a:t>마이크로컨트롤러로</a:t>
            </a:r>
            <a:r>
              <a:rPr lang="ko-KR" altLang="en-US" sz="1600" dirty="0"/>
              <a:t> 전송하려면 바이트 형태로 변환해야 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Python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arduino.write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b"s</a:t>
            </a:r>
            <a:r>
              <a:rPr lang="en-US" altLang="ko-KR" sz="1600" dirty="0"/>
              <a:t>")</a:t>
            </a:r>
            <a:r>
              <a:rPr lang="ko-KR" altLang="en-US" sz="1600" dirty="0"/>
              <a:t>와 같이 사용할 때 </a:t>
            </a:r>
            <a:r>
              <a:rPr lang="en-US" altLang="ko-KR" sz="1600" b="1" dirty="0">
                <a:solidFill>
                  <a:srgbClr val="0070C0"/>
                </a:solidFill>
              </a:rPr>
              <a:t>b </a:t>
            </a:r>
            <a:r>
              <a:rPr lang="ko-KR" altLang="en-US" sz="1600" b="1" dirty="0">
                <a:solidFill>
                  <a:srgbClr val="0070C0"/>
                </a:solidFill>
              </a:rPr>
              <a:t>접두사는 </a:t>
            </a:r>
            <a:r>
              <a:rPr lang="ko-KR" altLang="en-US" sz="1600" b="1" dirty="0">
                <a:solidFill>
                  <a:srgbClr val="00B050"/>
                </a:solidFill>
              </a:rPr>
              <a:t>문자열 </a:t>
            </a:r>
            <a:r>
              <a:rPr lang="en-US" altLang="ko-KR" sz="1600" b="1" dirty="0">
                <a:solidFill>
                  <a:srgbClr val="00B050"/>
                </a:solidFill>
              </a:rPr>
              <a:t>s</a:t>
            </a:r>
            <a:r>
              <a:rPr lang="ko-KR" altLang="en-US" sz="1600" dirty="0"/>
              <a:t>를 </a:t>
            </a:r>
            <a:r>
              <a:rPr lang="ko-KR" altLang="en-US" sz="1600" b="1" dirty="0">
                <a:solidFill>
                  <a:srgbClr val="FF00FF"/>
                </a:solidFill>
              </a:rPr>
              <a:t>바이트 문자열로 변환</a:t>
            </a:r>
            <a:r>
              <a:rPr lang="ko-KR" altLang="en-US" sz="1600" dirty="0"/>
              <a:t>하는 것을 나타냅니다</a:t>
            </a:r>
            <a:r>
              <a:rPr lang="en-US" altLang="ko-KR" sz="16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바이트 </a:t>
            </a:r>
            <a:r>
              <a:rPr lang="ko-KR" altLang="en-US" sz="1600" dirty="0"/>
              <a:t>문자열은 각 문자가 해당하는 </a:t>
            </a:r>
            <a:r>
              <a:rPr lang="en-US" altLang="ko-KR" sz="1600" b="1" dirty="0">
                <a:solidFill>
                  <a:srgbClr val="FF0000"/>
                </a:solidFill>
              </a:rPr>
              <a:t>ASCII </a:t>
            </a:r>
            <a:r>
              <a:rPr lang="ko-KR" altLang="en-US" sz="1600" b="1" dirty="0">
                <a:solidFill>
                  <a:srgbClr val="FF0000"/>
                </a:solidFill>
              </a:rPr>
              <a:t>값으로 이루어진 바이트 배열로 표현</a:t>
            </a:r>
            <a:r>
              <a:rPr lang="ko-KR" altLang="en-US" sz="1600" dirty="0"/>
              <a:t>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D4D7F6-41BC-84E3-99ED-9687D11A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A66BD-0A64-0EEE-2653-76F7D58C8DB4}"/>
              </a:ext>
            </a:extLst>
          </p:cNvPr>
          <p:cNvSpPr txBox="1"/>
          <p:nvPr/>
        </p:nvSpPr>
        <p:spPr>
          <a:xfrm>
            <a:off x="5882937" y="267121"/>
            <a:ext cx="6094520" cy="3738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ASCII</a:t>
            </a:r>
            <a:r>
              <a:rPr lang="ko-KR" altLang="en-US" sz="1600"/>
              <a:t>는 </a:t>
            </a:r>
            <a:r>
              <a:rPr lang="en-US" altLang="ko-KR" sz="1600"/>
              <a:t>'American Standard Code for Information Interchange'</a:t>
            </a:r>
            <a:r>
              <a:rPr lang="ko-KR" altLang="en-US" sz="1600"/>
              <a:t>의 약자로</a:t>
            </a:r>
            <a:r>
              <a:rPr lang="en-US" altLang="ko-KR" sz="1600"/>
              <a:t>, </a:t>
            </a:r>
            <a:r>
              <a:rPr lang="ko-KR" altLang="en-US" sz="1600"/>
              <a:t>컴퓨터와 다른 텍스트를 사용하는 장치에서 텍스트를 나타내기 위해 사용되는 문자 인코딩 표준입니다</a:t>
            </a:r>
            <a:r>
              <a:rPr lang="en-US" altLang="ko-KR" sz="16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ASCII</a:t>
            </a:r>
            <a:r>
              <a:rPr lang="ko-KR" altLang="en-US" sz="1600"/>
              <a:t>에서 각 문자는 고유한 숫자 코드를 할당받습니다</a:t>
            </a:r>
            <a:r>
              <a:rPr lang="en-US" altLang="ko-KR" sz="16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예를 들어</a:t>
            </a:r>
            <a:r>
              <a:rPr lang="en-US" altLang="ko-KR" sz="1600"/>
              <a:t>, 'A'</a:t>
            </a:r>
            <a:r>
              <a:rPr lang="ko-KR" altLang="en-US" sz="1600"/>
              <a:t>의 </a:t>
            </a:r>
            <a:r>
              <a:rPr lang="en-US" altLang="ko-KR" sz="1600"/>
              <a:t>ASCII </a:t>
            </a:r>
            <a:r>
              <a:rPr lang="ko-KR" altLang="en-US" sz="1600"/>
              <a:t>코드는 </a:t>
            </a:r>
            <a:r>
              <a:rPr lang="en-US" altLang="ko-KR" sz="1600"/>
              <a:t>65</a:t>
            </a:r>
            <a:r>
              <a:rPr lang="ko-KR" altLang="en-US" sz="1600"/>
              <a:t>이며</a:t>
            </a:r>
            <a:r>
              <a:rPr lang="en-US" altLang="ko-KR" sz="1600"/>
              <a:t>, 'a'</a:t>
            </a:r>
            <a:r>
              <a:rPr lang="ko-KR" altLang="en-US" sz="1600"/>
              <a:t>는 </a:t>
            </a:r>
            <a:r>
              <a:rPr lang="en-US" altLang="ko-KR" sz="1600"/>
              <a:t>97</a:t>
            </a:r>
            <a:r>
              <a:rPr lang="ko-KR" altLang="en-US" sz="1600"/>
              <a:t>입니다</a:t>
            </a:r>
            <a:r>
              <a:rPr lang="en-US" altLang="ko-KR" sz="16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이 코드들은 </a:t>
            </a:r>
            <a:r>
              <a:rPr lang="en-US" altLang="ko-KR" sz="1600"/>
              <a:t>16</a:t>
            </a:r>
            <a:r>
              <a:rPr lang="ko-KR" altLang="en-US" sz="1600"/>
              <a:t>진수를 포함한 다양한 숫자 체계로 표현될 수 있지만</a:t>
            </a:r>
            <a:r>
              <a:rPr lang="en-US" altLang="ko-KR" sz="1600"/>
              <a:t>, ASCII </a:t>
            </a:r>
            <a:r>
              <a:rPr lang="ko-KR" altLang="en-US" sz="1600"/>
              <a:t>자체는 </a:t>
            </a:r>
            <a:r>
              <a:rPr lang="en-US" altLang="ko-KR" sz="1600"/>
              <a:t>16</a:t>
            </a:r>
            <a:r>
              <a:rPr lang="ko-KR" altLang="en-US" sz="1600"/>
              <a:t>진수를 의미하는 것은 아닙니다</a:t>
            </a:r>
            <a:r>
              <a:rPr lang="en-US" altLang="ko-KR" sz="16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이렇게 바이트 형태로 데이터를 전송하는 것은 아두이노와 같은 하드웨어 장치에서 효율적으로 데이터를 수신하고 처리하기 위한 일반적인 방법입니다</a:t>
            </a:r>
            <a:r>
              <a:rPr lang="en-US" altLang="ko-KR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037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A19658-1EFC-165C-DCEA-03696263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4F836-9C32-06DF-F501-194907DD180A}"/>
              </a:ext>
            </a:extLst>
          </p:cNvPr>
          <p:cNvSpPr txBox="1"/>
          <p:nvPr/>
        </p:nvSpPr>
        <p:spPr>
          <a:xfrm>
            <a:off x="292100" y="165488"/>
            <a:ext cx="6096000" cy="6190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b </a:t>
            </a:r>
            <a:r>
              <a:rPr lang="ko-KR" altLang="en-US" sz="1400"/>
              <a:t>접두사가 붙은 문자열</a:t>
            </a:r>
            <a:r>
              <a:rPr lang="en-US" altLang="ko-KR" sz="1400"/>
              <a:t>, </a:t>
            </a:r>
            <a:r>
              <a:rPr lang="ko-KR" altLang="en-US" sz="1400"/>
              <a:t>예를 들어 </a:t>
            </a:r>
            <a:r>
              <a:rPr lang="en-US" altLang="ko-KR" sz="1400"/>
              <a:t>b"s"</a:t>
            </a:r>
            <a:r>
              <a:rPr lang="ko-KR" altLang="en-US" sz="1400"/>
              <a:t>의 경우</a:t>
            </a:r>
            <a:r>
              <a:rPr lang="en-US" altLang="ko-KR" sz="1400"/>
              <a:t>, </a:t>
            </a:r>
            <a:r>
              <a:rPr lang="ko-KR" altLang="en-US" sz="1400"/>
              <a:t>실제로는 단일 문자 </a:t>
            </a:r>
            <a:r>
              <a:rPr lang="en-US" altLang="ko-KR" sz="1400"/>
              <a:t>'s'</a:t>
            </a:r>
            <a:r>
              <a:rPr lang="ko-KR" altLang="en-US" sz="1400"/>
              <a:t>를 포함하는 바이트 문자열을 나타냅니다</a:t>
            </a:r>
            <a:r>
              <a:rPr lang="en-US" altLang="ko-KR" sz="1400"/>
              <a:t>. Python</a:t>
            </a:r>
            <a:r>
              <a:rPr lang="ko-KR" altLang="en-US" sz="1400"/>
              <a:t>에서 문자열은 기본적으로 문자의 시퀀스로</a:t>
            </a:r>
            <a:r>
              <a:rPr lang="en-US" altLang="ko-KR" sz="1400"/>
              <a:t>, </a:t>
            </a:r>
            <a:r>
              <a:rPr lang="ko-KR" altLang="en-US" sz="1400"/>
              <a:t>심지어 </a:t>
            </a:r>
            <a:r>
              <a:rPr lang="ko-KR" altLang="en-US" sz="1400" b="1">
                <a:solidFill>
                  <a:srgbClr val="0000FF"/>
                </a:solidFill>
              </a:rPr>
              <a:t>단일 문자도 </a:t>
            </a:r>
            <a:r>
              <a:rPr lang="ko-KR" altLang="en-US" sz="1400" b="1">
                <a:solidFill>
                  <a:srgbClr val="FF0000"/>
                </a:solidFill>
              </a:rPr>
              <a:t>길이가 </a:t>
            </a:r>
            <a:r>
              <a:rPr lang="en-US" altLang="ko-KR" sz="1400" b="1">
                <a:solidFill>
                  <a:srgbClr val="FF0000"/>
                </a:solidFill>
              </a:rPr>
              <a:t>1</a:t>
            </a:r>
            <a:r>
              <a:rPr lang="ko-KR" altLang="en-US" sz="1400" b="1">
                <a:solidFill>
                  <a:srgbClr val="FF0000"/>
                </a:solidFill>
              </a:rPr>
              <a:t>인 문자열</a:t>
            </a:r>
            <a:r>
              <a:rPr lang="ko-KR" altLang="en-US" sz="1400"/>
              <a:t>로 간주됩니다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따라서 </a:t>
            </a:r>
            <a:r>
              <a:rPr lang="en-US" altLang="ko-KR" sz="1400"/>
              <a:t>'s'</a:t>
            </a:r>
            <a:r>
              <a:rPr lang="ko-KR" altLang="en-US" sz="1400"/>
              <a:t>도 문자열로 간주되며</a:t>
            </a:r>
            <a:r>
              <a:rPr lang="en-US" altLang="ko-KR" sz="1400"/>
              <a:t>, </a:t>
            </a:r>
            <a:r>
              <a:rPr lang="en-US" altLang="ko-KR" sz="1400" b="1">
                <a:solidFill>
                  <a:srgbClr val="0000FF"/>
                </a:solidFill>
              </a:rPr>
              <a:t>b </a:t>
            </a:r>
            <a:r>
              <a:rPr lang="ko-KR" altLang="en-US" sz="1400" b="1">
                <a:solidFill>
                  <a:srgbClr val="0000FF"/>
                </a:solidFill>
              </a:rPr>
              <a:t>접두사를 붙임으로써</a:t>
            </a:r>
            <a:r>
              <a:rPr lang="ko-KR" altLang="en-US" sz="1400"/>
              <a:t> 이 문자열이 </a:t>
            </a:r>
            <a:r>
              <a:rPr lang="ko-KR" altLang="en-US" sz="1400" b="1">
                <a:solidFill>
                  <a:srgbClr val="FF0000"/>
                </a:solidFill>
              </a:rPr>
              <a:t>바이트 단위로 처리되어야</a:t>
            </a:r>
            <a:r>
              <a:rPr lang="ko-KR" altLang="en-US" sz="1400"/>
              <a:t> 함을 나타냅니다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FF0000"/>
                </a:solidFill>
              </a:rPr>
              <a:t>b</a:t>
            </a:r>
            <a:r>
              <a:rPr lang="en-US" altLang="ko-KR" sz="1400"/>
              <a:t>"s"</a:t>
            </a:r>
            <a:r>
              <a:rPr lang="ko-KR" altLang="en-US" sz="1400"/>
              <a:t>에서 </a:t>
            </a:r>
            <a:r>
              <a:rPr lang="en-US" altLang="ko-KR" sz="1400"/>
              <a:t>b </a:t>
            </a:r>
            <a:r>
              <a:rPr lang="ko-KR" altLang="en-US" sz="1400"/>
              <a:t>접두사는 이어지는 문자열이 유니코드 문자열이 아닌 바이트 문자열임을 나타내는데</a:t>
            </a:r>
            <a:r>
              <a:rPr lang="en-US" altLang="ko-KR" sz="1400"/>
              <a:t>, </a:t>
            </a:r>
            <a:r>
              <a:rPr lang="ko-KR" altLang="en-US" sz="1400" b="1">
                <a:solidFill>
                  <a:srgbClr val="0000FF"/>
                </a:solidFill>
              </a:rPr>
              <a:t>바이트 문자열은 </a:t>
            </a:r>
            <a:r>
              <a:rPr lang="ko-KR" altLang="en-US" sz="1400" b="1">
                <a:solidFill>
                  <a:srgbClr val="008000"/>
                </a:solidFill>
              </a:rPr>
              <a:t>각 문자가 </a:t>
            </a:r>
            <a:r>
              <a:rPr lang="ko-KR" altLang="en-US" sz="1400" b="1">
                <a:solidFill>
                  <a:srgbClr val="FF0000"/>
                </a:solidFill>
              </a:rPr>
              <a:t>바이트</a:t>
            </a:r>
            <a:r>
              <a:rPr lang="en-US" altLang="ko-KR" sz="1400" b="1">
                <a:solidFill>
                  <a:srgbClr val="FF0000"/>
                </a:solidFill>
              </a:rPr>
              <a:t>(</a:t>
            </a:r>
            <a:r>
              <a:rPr lang="ko-KR" altLang="en-US" sz="1400" b="1">
                <a:solidFill>
                  <a:srgbClr val="FF0000"/>
                </a:solidFill>
              </a:rPr>
              <a:t>즉</a:t>
            </a:r>
            <a:r>
              <a:rPr lang="en-US" altLang="ko-KR" sz="1400" b="1">
                <a:solidFill>
                  <a:srgbClr val="FF0000"/>
                </a:solidFill>
              </a:rPr>
              <a:t>, 8</a:t>
            </a:r>
            <a:r>
              <a:rPr lang="ko-KR" altLang="en-US" sz="1400" b="1">
                <a:solidFill>
                  <a:srgbClr val="FF0000"/>
                </a:solidFill>
              </a:rPr>
              <a:t>비트</a:t>
            </a:r>
            <a:r>
              <a:rPr lang="en-US" altLang="ko-KR" sz="1400" b="1">
                <a:solidFill>
                  <a:srgbClr val="FF0000"/>
                </a:solidFill>
              </a:rPr>
              <a:t>)</a:t>
            </a:r>
            <a:r>
              <a:rPr lang="ko-KR" altLang="en-US" sz="1400"/>
              <a:t>로 직접 </a:t>
            </a:r>
            <a:r>
              <a:rPr lang="ko-KR" altLang="en-US" sz="1400" b="1">
                <a:solidFill>
                  <a:srgbClr val="FF00FF"/>
                </a:solidFill>
              </a:rPr>
              <a:t>매핑</a:t>
            </a:r>
            <a:r>
              <a:rPr lang="ko-KR" altLang="en-US" sz="1400"/>
              <a:t>되는 문자열입니다</a:t>
            </a:r>
            <a:r>
              <a:rPr lang="en-US" altLang="ko-KR" sz="1400"/>
              <a:t>. </a:t>
            </a:r>
            <a:r>
              <a:rPr lang="ko-KR" altLang="en-US" sz="1400"/>
              <a:t>이는 특히 바이너리 데이터를 처리하거나</a:t>
            </a:r>
            <a:r>
              <a:rPr lang="en-US" altLang="ko-KR" sz="1400"/>
              <a:t>, </a:t>
            </a:r>
            <a:r>
              <a:rPr lang="ko-KR" altLang="en-US" sz="1400"/>
              <a:t>특정 인코딩을 사용하는 외부 시스템과 통신할 때 중요합니다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이 경우 </a:t>
            </a:r>
            <a:r>
              <a:rPr lang="en-US" altLang="ko-KR" sz="1400"/>
              <a:t>arduino.write(b"s")</a:t>
            </a:r>
            <a:r>
              <a:rPr lang="ko-KR" altLang="en-US" sz="1400"/>
              <a:t>에서 </a:t>
            </a:r>
            <a:r>
              <a:rPr lang="en-US" altLang="ko-KR" sz="1400"/>
              <a:t>b"s"</a:t>
            </a:r>
            <a:r>
              <a:rPr lang="ko-KR" altLang="en-US" sz="1400"/>
              <a:t>는 </a:t>
            </a:r>
            <a:r>
              <a:rPr lang="en-US" altLang="ko-KR" sz="1400"/>
              <a:t>'s' </a:t>
            </a:r>
            <a:r>
              <a:rPr lang="ko-KR" altLang="en-US" sz="1400"/>
              <a:t>문자를 나타내는 단일 바이트를 포함하는 바이트 문자열을 의미합니다</a:t>
            </a:r>
            <a:r>
              <a:rPr lang="en-US" altLang="ko-KR" sz="1400"/>
              <a:t>. </a:t>
            </a:r>
            <a:r>
              <a:rPr lang="ko-KR" altLang="en-US" sz="1400"/>
              <a:t>여기서 </a:t>
            </a:r>
            <a:r>
              <a:rPr lang="en-US" altLang="ko-KR" sz="1400" b="1">
                <a:solidFill>
                  <a:srgbClr val="0000FF"/>
                </a:solidFill>
              </a:rPr>
              <a:t>'s' </a:t>
            </a:r>
            <a:r>
              <a:rPr lang="ko-KR" altLang="en-US" sz="1400" b="1">
                <a:solidFill>
                  <a:srgbClr val="0000FF"/>
                </a:solidFill>
              </a:rPr>
              <a:t>문자</a:t>
            </a:r>
            <a:r>
              <a:rPr lang="ko-KR" altLang="en-US" sz="1400"/>
              <a:t>는 </a:t>
            </a:r>
            <a:r>
              <a:rPr lang="en-US" altLang="ko-KR" sz="1400" b="1">
                <a:solidFill>
                  <a:srgbClr val="FF00FF"/>
                </a:solidFill>
              </a:rPr>
              <a:t>ASCII </a:t>
            </a:r>
            <a:r>
              <a:rPr lang="ko-KR" altLang="en-US" sz="1400" b="1">
                <a:solidFill>
                  <a:srgbClr val="FF00FF"/>
                </a:solidFill>
              </a:rPr>
              <a:t>표</a:t>
            </a:r>
            <a:r>
              <a:rPr lang="ko-KR" altLang="en-US" sz="1400"/>
              <a:t>에서 </a:t>
            </a:r>
            <a:r>
              <a:rPr lang="en-US" altLang="ko-KR" sz="1400" b="1">
                <a:solidFill>
                  <a:srgbClr val="C00000"/>
                </a:solidFill>
              </a:rPr>
              <a:t>115</a:t>
            </a:r>
            <a:r>
              <a:rPr lang="ko-KR" altLang="en-US" sz="1400"/>
              <a:t>에 해당하며</a:t>
            </a:r>
            <a:r>
              <a:rPr lang="en-US" altLang="ko-KR" sz="1400"/>
              <a:t>, </a:t>
            </a:r>
            <a:r>
              <a:rPr lang="ko-KR" altLang="en-US" sz="1400"/>
              <a:t>이 바이트는 </a:t>
            </a:r>
            <a:r>
              <a:rPr lang="en-US" altLang="ko-KR" sz="1400"/>
              <a:t>Arduino</a:t>
            </a:r>
            <a:r>
              <a:rPr lang="ko-KR" altLang="en-US" sz="1400"/>
              <a:t>로 전송될 때 이 값을 가진 </a:t>
            </a:r>
            <a:r>
              <a:rPr lang="ko-KR" altLang="en-US" sz="1400" b="1">
                <a:solidFill>
                  <a:srgbClr val="C00000"/>
                </a:solidFill>
              </a:rPr>
              <a:t>바이트</a:t>
            </a:r>
            <a:r>
              <a:rPr lang="ko-KR" altLang="en-US" sz="1400"/>
              <a:t>로 해석됩니다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요약하자면</a:t>
            </a:r>
            <a:r>
              <a:rPr lang="en-US" altLang="ko-KR" sz="1400"/>
              <a:t>, Python</a:t>
            </a:r>
            <a:r>
              <a:rPr lang="ko-KR" altLang="en-US" sz="1400"/>
              <a:t>에서 </a:t>
            </a:r>
            <a:r>
              <a:rPr lang="en-US" altLang="ko-KR" sz="1400"/>
              <a:t>b"s"</a:t>
            </a:r>
            <a:r>
              <a:rPr lang="ko-KR" altLang="en-US" sz="1400"/>
              <a:t>는 단일 문자 </a:t>
            </a:r>
            <a:r>
              <a:rPr lang="en-US" altLang="ko-KR" sz="1400"/>
              <a:t>'s'</a:t>
            </a:r>
            <a:r>
              <a:rPr lang="ko-KR" altLang="en-US" sz="1400"/>
              <a:t>를 포함하는 바이트 문자열로</a:t>
            </a:r>
            <a:r>
              <a:rPr lang="en-US" altLang="ko-KR" sz="1400"/>
              <a:t>, </a:t>
            </a:r>
            <a:r>
              <a:rPr lang="ko-KR" altLang="en-US" sz="1400"/>
              <a:t>여기서 </a:t>
            </a:r>
            <a:r>
              <a:rPr lang="en-US" altLang="ko-KR" sz="1400"/>
              <a:t>'s'</a:t>
            </a:r>
            <a:r>
              <a:rPr lang="ko-KR" altLang="en-US" sz="1400"/>
              <a:t>는 길이가 </a:t>
            </a:r>
            <a:r>
              <a:rPr lang="en-US" altLang="ko-KR" sz="1400"/>
              <a:t>1</a:t>
            </a:r>
            <a:r>
              <a:rPr lang="ko-KR" altLang="en-US" sz="1400"/>
              <a:t>인 문자열로 간주됩니다</a:t>
            </a:r>
            <a:r>
              <a:rPr lang="en-US" altLang="ko-KR" sz="1400"/>
              <a:t>. b </a:t>
            </a:r>
            <a:r>
              <a:rPr lang="ko-KR" altLang="en-US" sz="1400"/>
              <a:t>접두사는 이 문자열이 바이트로 처리되어야 함을 나타냅니다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51033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E95186-E7B4-3556-B91F-37F5C1DF516F}"/>
              </a:ext>
            </a:extLst>
          </p:cNvPr>
          <p:cNvSpPr txBox="1"/>
          <p:nvPr/>
        </p:nvSpPr>
        <p:spPr>
          <a:xfrm>
            <a:off x="118601" y="889843"/>
            <a:ext cx="597739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import serial		#</a:t>
            </a:r>
            <a:r>
              <a:rPr lang="ko-KR" altLang="en-US" sz="1200" dirty="0"/>
              <a:t>시리얼 통신을 하기위한 라이브러리를 불러옵니다</a:t>
            </a:r>
          </a:p>
          <a:p>
            <a:r>
              <a:rPr lang="en-US" altLang="ko-KR" sz="1200" dirty="0"/>
              <a:t>Import time		#</a:t>
            </a:r>
            <a:r>
              <a:rPr lang="ko-KR" altLang="en-US" sz="1200" dirty="0"/>
              <a:t>시간을 정지시키는 명령어를 불러옵니다</a:t>
            </a:r>
          </a:p>
          <a:p>
            <a:r>
              <a:rPr lang="en-US" altLang="ko-KR" sz="1200" dirty="0"/>
              <a:t>Connection = 0	#</a:t>
            </a:r>
            <a:r>
              <a:rPr lang="ko-KR" altLang="en-US" sz="1200" b="1" dirty="0">
                <a:solidFill>
                  <a:srgbClr val="00B0F0"/>
                </a:solidFill>
              </a:rPr>
              <a:t>연결 상태를 저장할 변수</a:t>
            </a:r>
            <a:r>
              <a:rPr lang="ko-KR" altLang="en-US" sz="1200" dirty="0"/>
              <a:t>를 만듭니다</a:t>
            </a:r>
          </a:p>
          <a:p>
            <a:r>
              <a:rPr lang="en-US" altLang="ko-KR" sz="1200" dirty="0" err="1"/>
              <a:t>Portnum</a:t>
            </a:r>
            <a:r>
              <a:rPr lang="en-US" altLang="ko-KR" sz="1200" dirty="0"/>
              <a:t> = 1		#</a:t>
            </a:r>
            <a:r>
              <a:rPr lang="ko-KR" altLang="en-US" sz="1200" dirty="0"/>
              <a:t>현재 연결 시도중인 </a:t>
            </a:r>
            <a:r>
              <a:rPr lang="ko-KR" altLang="en-US" sz="1200" b="1" dirty="0">
                <a:solidFill>
                  <a:srgbClr val="00B0F0"/>
                </a:solidFill>
              </a:rPr>
              <a:t>포트번호를 저장할 변수</a:t>
            </a:r>
            <a:r>
              <a:rPr lang="ko-KR" altLang="en-US" sz="1200" dirty="0"/>
              <a:t>를 만듭니다</a:t>
            </a:r>
          </a:p>
          <a:p>
            <a:r>
              <a:rPr lang="en-US" altLang="ko-KR" sz="1200" dirty="0" err="1"/>
              <a:t>sv</a:t>
            </a:r>
            <a:r>
              <a:rPr lang="en-US" altLang="ko-KR" sz="1200" dirty="0"/>
              <a:t> = [90,90,90,90]	#</a:t>
            </a:r>
            <a:r>
              <a:rPr lang="ko-KR" altLang="en-US" sz="1200" b="1" dirty="0" err="1">
                <a:solidFill>
                  <a:srgbClr val="00B050"/>
                </a:solidFill>
              </a:rPr>
              <a:t>서보모터값을</a:t>
            </a:r>
            <a:r>
              <a:rPr lang="ko-KR" altLang="en-US" sz="1200" b="1" dirty="0">
                <a:solidFill>
                  <a:srgbClr val="00B050"/>
                </a:solidFill>
              </a:rPr>
              <a:t> 저장</a:t>
            </a:r>
            <a:r>
              <a:rPr lang="ko-KR" altLang="en-US" sz="1200" dirty="0"/>
              <a:t>할 변수를 만듭니다</a:t>
            </a:r>
          </a:p>
          <a:p>
            <a:r>
              <a:rPr lang="en-US" altLang="ko-KR" sz="1200" dirty="0"/>
              <a:t>sv2 = ["","","",""]	#</a:t>
            </a:r>
            <a:r>
              <a:rPr lang="ko-KR" altLang="en-US" sz="1200" dirty="0">
                <a:solidFill>
                  <a:srgbClr val="FF00FF"/>
                </a:solidFill>
              </a:rPr>
              <a:t>통신할 </a:t>
            </a:r>
            <a:r>
              <a:rPr lang="ko-KR" altLang="en-US" sz="1200" dirty="0" err="1">
                <a:solidFill>
                  <a:srgbClr val="FF00FF"/>
                </a:solidFill>
              </a:rPr>
              <a:t>서보모터값을</a:t>
            </a:r>
            <a:r>
              <a:rPr lang="ko-KR" altLang="en-US" sz="1200" dirty="0">
                <a:solidFill>
                  <a:srgbClr val="FF00FF"/>
                </a:solidFill>
              </a:rPr>
              <a:t> 저장</a:t>
            </a:r>
            <a:r>
              <a:rPr lang="ko-KR" altLang="en-US" sz="1200" dirty="0"/>
              <a:t>할 변수를 만듭니다</a:t>
            </a:r>
          </a:p>
          <a:p>
            <a:endParaRPr lang="ko-KR" altLang="en-US" sz="1200" dirty="0"/>
          </a:p>
          <a:p>
            <a:r>
              <a:rPr lang="en-US" altLang="ko-KR" sz="1200" dirty="0"/>
              <a:t>A=input(</a:t>
            </a:r>
            <a:r>
              <a:rPr lang="ko-KR" altLang="en-US" sz="1200" dirty="0"/>
              <a:t>＂</a:t>
            </a:r>
            <a:r>
              <a:rPr lang="en-US" altLang="ko-KR" sz="1200" dirty="0"/>
              <a:t>///</a:t>
            </a:r>
            <a:r>
              <a:rPr lang="ko-KR" altLang="en-US" sz="1200" dirty="0" err="1"/>
              <a:t>아두이노의</a:t>
            </a:r>
            <a:r>
              <a:rPr lang="ko-KR" altLang="en-US" sz="1200" dirty="0"/>
              <a:t> 포트 번호만 입력하세요</a:t>
            </a:r>
            <a:r>
              <a:rPr lang="en-US" altLang="ko-KR" sz="1200" dirty="0"/>
              <a:t>///\n</a:t>
            </a:r>
            <a:r>
              <a:rPr lang="ko-KR" altLang="en-US" sz="1200" dirty="0"/>
              <a:t>예</a:t>
            </a:r>
            <a:r>
              <a:rPr lang="en-US" altLang="ko-KR" sz="1200" dirty="0"/>
              <a:t>)COM8 -&gt; 8</a:t>
            </a:r>
            <a:r>
              <a:rPr lang="ko-KR" altLang="en-US" sz="1200" dirty="0"/>
              <a:t>＂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If(a !=“”):	#</a:t>
            </a:r>
            <a:r>
              <a:rPr lang="ko-KR" altLang="en-US" sz="1200" dirty="0"/>
              <a:t>만약 포트번호가 입력이 된다면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try:	#</a:t>
            </a:r>
            <a:r>
              <a:rPr lang="ko-KR" altLang="en-US" sz="1200" dirty="0"/>
              <a:t>포트번호로 연결 시도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b="1" dirty="0" err="1">
                <a:solidFill>
                  <a:srgbClr val="0000FF"/>
                </a:solidFill>
              </a:rPr>
              <a:t>arduino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serial.Serial</a:t>
            </a:r>
            <a:r>
              <a:rPr lang="en-US" altLang="ko-KR" sz="1200" b="1" dirty="0">
                <a:solidFill>
                  <a:srgbClr val="FF00FF"/>
                </a:solidFill>
              </a:rPr>
              <a:t>("com%s"</a:t>
            </a:r>
            <a:r>
              <a:rPr lang="en-US" altLang="ko-KR" sz="1200" b="1" dirty="0">
                <a:solidFill>
                  <a:srgbClr val="00B050"/>
                </a:solidFill>
              </a:rPr>
              <a:t>%a</a:t>
            </a:r>
            <a:r>
              <a:rPr lang="en-US" altLang="ko-KR" sz="1200" dirty="0"/>
              <a:t>,115200)</a:t>
            </a:r>
          </a:p>
          <a:p>
            <a:r>
              <a:rPr lang="en-US" altLang="ko-KR" sz="1200" dirty="0"/>
              <a:t>        print("</a:t>
            </a:r>
            <a:r>
              <a:rPr lang="ko-KR" altLang="en-US" sz="1200" dirty="0" err="1"/>
              <a:t>아두이노</a:t>
            </a:r>
            <a:r>
              <a:rPr lang="ko-KR" altLang="en-US" sz="1200" dirty="0"/>
              <a:t> 연결 성공</a:t>
            </a:r>
            <a:r>
              <a:rPr lang="en-US" altLang="ko-KR" sz="1200" dirty="0"/>
              <a:t>")	#</a:t>
            </a:r>
            <a:r>
              <a:rPr lang="ko-KR" altLang="en-US" sz="1200" dirty="0"/>
              <a:t>만약 성공하면 연결 성공을 알려줌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connection = </a:t>
            </a:r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en-US" altLang="ko-KR" sz="1200" dirty="0"/>
              <a:t>		#</a:t>
            </a:r>
            <a:r>
              <a:rPr lang="ko-KR" altLang="en-US" sz="1200" dirty="0"/>
              <a:t>연결 상태를 </a:t>
            </a:r>
            <a:r>
              <a:rPr lang="ko-KR" altLang="en-US" sz="1200" b="1" dirty="0">
                <a:solidFill>
                  <a:srgbClr val="00B050"/>
                </a:solidFill>
              </a:rPr>
              <a:t>연결됨</a:t>
            </a:r>
            <a:r>
              <a:rPr lang="ko-KR" altLang="en-US" sz="1200" dirty="0"/>
              <a:t>으로 설정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except:				</a:t>
            </a:r>
          </a:p>
          <a:p>
            <a:r>
              <a:rPr lang="en-US" altLang="ko-KR" sz="1200" dirty="0"/>
              <a:t>        print("</a:t>
            </a:r>
            <a:r>
              <a:rPr lang="ko-KR" altLang="en-US" sz="1200" dirty="0" err="1"/>
              <a:t>아두이노</a:t>
            </a:r>
            <a:r>
              <a:rPr lang="ko-KR" altLang="en-US" sz="1200" dirty="0"/>
              <a:t> 연결 실패</a:t>
            </a:r>
            <a:r>
              <a:rPr lang="en-US" altLang="ko-KR" sz="1200" dirty="0"/>
              <a:t>")	#</a:t>
            </a:r>
            <a:r>
              <a:rPr lang="ko-KR" altLang="en-US" sz="1200" dirty="0"/>
              <a:t>만약 실패하면 연결 실패를 알려줌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connection = </a:t>
            </a:r>
            <a:r>
              <a:rPr lang="en-US" altLang="ko-KR" sz="1200" b="1" dirty="0">
                <a:solidFill>
                  <a:srgbClr val="00B0F0"/>
                </a:solidFill>
              </a:rPr>
              <a:t>2</a:t>
            </a:r>
            <a:r>
              <a:rPr lang="en-US" altLang="ko-KR" sz="1200" dirty="0"/>
              <a:t>		#</a:t>
            </a:r>
            <a:r>
              <a:rPr lang="ko-KR" altLang="en-US" sz="1200" dirty="0"/>
              <a:t>연결 상태를 </a:t>
            </a:r>
            <a:r>
              <a:rPr lang="ko-KR" altLang="en-US" sz="1200" dirty="0">
                <a:solidFill>
                  <a:srgbClr val="00B0F0"/>
                </a:solidFill>
              </a:rPr>
              <a:t>실패</a:t>
            </a:r>
            <a:r>
              <a:rPr lang="ko-KR" altLang="en-US" sz="1200" dirty="0"/>
              <a:t>로 설정</a:t>
            </a:r>
          </a:p>
          <a:p>
            <a:r>
              <a:rPr lang="ko-KR" altLang="en-US" sz="1200" dirty="0"/>
              <a:t>			</a:t>
            </a:r>
          </a:p>
          <a:p>
            <a:r>
              <a:rPr lang="en-US" altLang="ko-KR" sz="1200" dirty="0"/>
              <a:t>while(connection == 0):	#</a:t>
            </a:r>
            <a:r>
              <a:rPr lang="ko-KR" altLang="en-US" sz="1200" dirty="0"/>
              <a:t>만약 그냥 </a:t>
            </a:r>
            <a:r>
              <a:rPr lang="ko-KR" altLang="en-US" sz="1200" dirty="0" err="1"/>
              <a:t>엔터를</a:t>
            </a:r>
            <a:r>
              <a:rPr lang="ko-KR" altLang="en-US" sz="1200" dirty="0"/>
              <a:t> 쳤다면		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try:		#</a:t>
            </a:r>
            <a:r>
              <a:rPr lang="ko-KR" altLang="en-US" sz="1200" dirty="0"/>
              <a:t>포트를 하나하나 찾아가면서 </a:t>
            </a:r>
            <a:r>
              <a:rPr lang="ko-KR" altLang="en-US" sz="1200" dirty="0" err="1"/>
              <a:t>연결해봄</a:t>
            </a:r>
            <a:r>
              <a:rPr lang="ko-KR" altLang="en-US" sz="1200" dirty="0"/>
              <a:t>	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b="1" dirty="0" err="1">
                <a:solidFill>
                  <a:srgbClr val="0000FF"/>
                </a:solidFill>
              </a:rPr>
              <a:t>arduino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serial.Serial</a:t>
            </a:r>
            <a:r>
              <a:rPr lang="en-US" altLang="ko-KR" sz="1200" b="1" dirty="0">
                <a:solidFill>
                  <a:srgbClr val="FF00FF"/>
                </a:solidFill>
              </a:rPr>
              <a:t>("com%d"</a:t>
            </a:r>
            <a:r>
              <a:rPr lang="en-US" altLang="ko-KR" sz="1200" b="1" dirty="0">
                <a:solidFill>
                  <a:srgbClr val="00B050"/>
                </a:solidFill>
              </a:rPr>
              <a:t>%portnum</a:t>
            </a:r>
            <a:r>
              <a:rPr lang="en-US" altLang="ko-KR" sz="1200" dirty="0"/>
              <a:t>,115200)		</a:t>
            </a:r>
          </a:p>
          <a:p>
            <a:r>
              <a:rPr lang="en-US" altLang="ko-KR" sz="1200" dirty="0"/>
              <a:t>        print("</a:t>
            </a:r>
            <a:r>
              <a:rPr lang="ko-KR" altLang="en-US" sz="1200" dirty="0" err="1"/>
              <a:t>아두이노</a:t>
            </a:r>
            <a:r>
              <a:rPr lang="ko-KR" altLang="en-US" sz="1200" dirty="0"/>
              <a:t> 연결 성공</a:t>
            </a:r>
            <a:r>
              <a:rPr lang="en-US" altLang="ko-KR" sz="1200" dirty="0"/>
              <a:t>")	#</a:t>
            </a:r>
            <a:r>
              <a:rPr lang="ko-KR" altLang="en-US" sz="1200" dirty="0"/>
              <a:t>만약 성공하면 연결 성공을 알려줌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connection = 1		 #</a:t>
            </a:r>
            <a:r>
              <a:rPr lang="ko-KR" altLang="en-US" sz="1200" dirty="0"/>
              <a:t>연결 상태를 연결됨으로 설정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except:					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portnum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portnum</a:t>
            </a:r>
            <a:r>
              <a:rPr lang="en-US" altLang="ko-KR" sz="1200" dirty="0"/>
              <a:t> + 1			</a:t>
            </a:r>
          </a:p>
          <a:p>
            <a:r>
              <a:rPr lang="en-US" altLang="ko-KR" sz="1200" dirty="0"/>
              <a:t>    if(</a:t>
            </a:r>
            <a:r>
              <a:rPr lang="en-US" altLang="ko-KR" sz="1200" dirty="0" err="1"/>
              <a:t>portnum</a:t>
            </a:r>
            <a:r>
              <a:rPr lang="en-US" altLang="ko-KR" sz="1200" dirty="0"/>
              <a:t> &gt; 100):				</a:t>
            </a:r>
          </a:p>
          <a:p>
            <a:r>
              <a:rPr lang="en-US" altLang="ko-KR" sz="1200" dirty="0"/>
              <a:t>        print("</a:t>
            </a:r>
            <a:r>
              <a:rPr lang="ko-KR" altLang="en-US" sz="1200" dirty="0" err="1"/>
              <a:t>아두이노</a:t>
            </a:r>
            <a:r>
              <a:rPr lang="ko-KR" altLang="en-US" sz="1200" dirty="0"/>
              <a:t> 연결 실패</a:t>
            </a:r>
            <a:r>
              <a:rPr lang="en-US" altLang="ko-KR" sz="1200" dirty="0"/>
              <a:t>")	#</a:t>
            </a:r>
            <a:r>
              <a:rPr lang="ko-KR" altLang="en-US" sz="1200" dirty="0"/>
              <a:t>만약 실패하면 연결 실패를 알려줌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connection = 2		#</a:t>
            </a:r>
            <a:r>
              <a:rPr lang="ko-KR" altLang="en-US" sz="1200" dirty="0"/>
              <a:t>연결 상태를 실패로 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2D6C95-D51B-1902-9E1F-F3507AA16206}"/>
              </a:ext>
            </a:extLst>
          </p:cNvPr>
          <p:cNvSpPr txBox="1"/>
          <p:nvPr/>
        </p:nvSpPr>
        <p:spPr>
          <a:xfrm>
            <a:off x="6214601" y="889843"/>
            <a:ext cx="65890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def move(number, gap):		#servo.move</a:t>
            </a:r>
            <a:r>
              <a:rPr lang="ko-KR" altLang="en-US" sz="1200" dirty="0"/>
              <a:t>함수 만들기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global </a:t>
            </a:r>
            <a:r>
              <a:rPr lang="en-US" altLang="ko-KR" sz="1200" dirty="0" err="1"/>
              <a:t>sv</a:t>
            </a:r>
            <a:r>
              <a:rPr lang="en-US" altLang="ko-KR" sz="1200" dirty="0"/>
              <a:t>			#sv</a:t>
            </a:r>
            <a:r>
              <a:rPr lang="ko-KR" altLang="en-US" sz="1200" dirty="0"/>
              <a:t>변수 여기서도 사용함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global </a:t>
            </a:r>
            <a:r>
              <a:rPr lang="en-US" altLang="ko-KR" sz="1200" dirty="0" err="1"/>
              <a:t>arduino</a:t>
            </a:r>
            <a:r>
              <a:rPr lang="en-US" altLang="ko-KR" sz="1200" dirty="0"/>
              <a:t>		#arduino </a:t>
            </a:r>
            <a:r>
              <a:rPr lang="ko-KR" altLang="en-US" sz="1200" dirty="0"/>
              <a:t>객체 여기서도 사용함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 err="1"/>
              <a:t>sv</a:t>
            </a:r>
            <a:r>
              <a:rPr lang="en-US" altLang="ko-KR" sz="1200" dirty="0"/>
              <a:t>[number-8] = gap		#8</a:t>
            </a:r>
            <a:r>
              <a:rPr lang="ko-KR" altLang="en-US" sz="1200" dirty="0" err="1"/>
              <a:t>번핀부터</a:t>
            </a:r>
            <a:r>
              <a:rPr lang="ko-KR" altLang="en-US" sz="1200" dirty="0"/>
              <a:t> 시작</a:t>
            </a:r>
          </a:p>
          <a:p>
            <a:r>
              <a:rPr lang="ko-KR" altLang="en-US" sz="1200" dirty="0"/>
              <a:t>    </a:t>
            </a:r>
            <a:r>
              <a:rPr lang="en-US" altLang="ko-KR" sz="1200" b="1" dirty="0" err="1">
                <a:solidFill>
                  <a:srgbClr val="0000FF"/>
                </a:solidFill>
              </a:rPr>
              <a:t>arduino</a:t>
            </a:r>
            <a:r>
              <a:rPr lang="en-US" altLang="ko-KR" sz="1200" dirty="0" err="1"/>
              <a:t>.write</a:t>
            </a:r>
            <a:r>
              <a:rPr lang="en-US" altLang="ko-KR" sz="1200" dirty="0"/>
              <a:t>(b</a:t>
            </a:r>
            <a:r>
              <a:rPr lang="ko-KR" altLang="en-US" sz="1200" b="1" dirty="0">
                <a:solidFill>
                  <a:srgbClr val="FF0000"/>
                </a:solidFill>
              </a:rPr>
              <a:t>＂</a:t>
            </a:r>
            <a:r>
              <a:rPr lang="en-US" altLang="ko-KR" sz="1200" b="1" dirty="0">
                <a:solidFill>
                  <a:srgbClr val="FF0000"/>
                </a:solidFill>
              </a:rPr>
              <a:t>s</a:t>
            </a:r>
            <a:r>
              <a:rPr lang="ko-KR" altLang="en-US" sz="1200" b="1" dirty="0">
                <a:solidFill>
                  <a:srgbClr val="FF0000"/>
                </a:solidFill>
              </a:rPr>
              <a:t>＂</a:t>
            </a:r>
            <a:r>
              <a:rPr lang="en-US" altLang="ko-KR" sz="1200" dirty="0"/>
              <a:t>)		#’s’</a:t>
            </a:r>
            <a:r>
              <a:rPr lang="ko-KR" altLang="en-US" sz="1200" dirty="0"/>
              <a:t>를 보내 시작을 알림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for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in range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FF00FF"/>
                </a:solidFill>
              </a:rPr>
              <a:t>4</a:t>
            </a:r>
            <a:r>
              <a:rPr lang="en-US" altLang="ko-KR" sz="1200" dirty="0"/>
              <a:t>):		#4</a:t>
            </a:r>
            <a:r>
              <a:rPr lang="ko-KR" altLang="en-US" sz="1200" dirty="0"/>
              <a:t>번 반복함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if(</a:t>
            </a:r>
            <a:r>
              <a:rPr lang="en-US" altLang="ko-KR" sz="1200" dirty="0" err="1"/>
              <a:t>sv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 10):		#</a:t>
            </a:r>
            <a:r>
              <a:rPr lang="ko-KR" altLang="en-US" sz="1200" dirty="0"/>
              <a:t>만약 일의자리 숫자라면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sv2[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= "00" + str(</a:t>
            </a:r>
            <a:r>
              <a:rPr lang="en-US" altLang="ko-KR" sz="1200" dirty="0" err="1"/>
              <a:t>sv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])	#</a:t>
            </a:r>
            <a:r>
              <a:rPr lang="ko-KR" altLang="en-US" sz="1200" dirty="0"/>
              <a:t>앞에 </a:t>
            </a:r>
            <a:r>
              <a:rPr lang="en-US" altLang="ko-KR" sz="1200" dirty="0"/>
              <a:t>00</a:t>
            </a:r>
            <a:r>
              <a:rPr lang="ko-KR" altLang="en-US" sz="1200" dirty="0"/>
              <a:t>붙이고 보냄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 err="1"/>
              <a:t>elif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sv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 100):		#</a:t>
            </a:r>
            <a:r>
              <a:rPr lang="ko-KR" altLang="en-US" sz="1200" dirty="0"/>
              <a:t>만약 십의자리 숫자라면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sv2[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= "0" + str(</a:t>
            </a:r>
            <a:r>
              <a:rPr lang="en-US" altLang="ko-KR" sz="1200" dirty="0" err="1"/>
              <a:t>sv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])	#</a:t>
            </a:r>
            <a:r>
              <a:rPr lang="ko-KR" altLang="en-US" sz="1200" dirty="0"/>
              <a:t>앞에 </a:t>
            </a:r>
            <a:r>
              <a:rPr lang="en-US" altLang="ko-KR" sz="1200" dirty="0"/>
              <a:t>0</a:t>
            </a:r>
            <a:r>
              <a:rPr lang="ko-KR" altLang="en-US" sz="1200" dirty="0"/>
              <a:t>붙이고 보냄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else:			#</a:t>
            </a:r>
            <a:r>
              <a:rPr lang="ko-KR" altLang="en-US" sz="1200" dirty="0"/>
              <a:t>만약 백의자리 숫자라면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sv2[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= "" + str(</a:t>
            </a:r>
            <a:r>
              <a:rPr lang="en-US" altLang="ko-KR" sz="1200" dirty="0" err="1"/>
              <a:t>sv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])	#</a:t>
            </a:r>
            <a:r>
              <a:rPr lang="ko-KR" altLang="en-US" sz="1200" dirty="0"/>
              <a:t>그냥 보냄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sv2[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= sv2[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].encode('utf-8’)	#</a:t>
            </a:r>
            <a:r>
              <a:rPr lang="ko-KR" altLang="en-US" sz="1200" dirty="0"/>
              <a:t>지정된 통신 방법에 맞게 암호화</a:t>
            </a:r>
          </a:p>
          <a:p>
            <a:r>
              <a:rPr lang="ko-KR" altLang="en-US" sz="1200" dirty="0"/>
              <a:t>       </a:t>
            </a:r>
            <a:r>
              <a:rPr lang="ko-KR" altLang="en-US" sz="1200" b="1" dirty="0">
                <a:solidFill>
                  <a:srgbClr val="0000FF"/>
                </a:solidFill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</a:rPr>
              <a:t>arduino</a:t>
            </a:r>
            <a:r>
              <a:rPr lang="en-US" altLang="ko-KR" sz="1200" dirty="0" err="1"/>
              <a:t>.write</a:t>
            </a:r>
            <a:r>
              <a:rPr lang="en-US" altLang="ko-KR" sz="1200" dirty="0"/>
              <a:t>(sv2[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])		#</a:t>
            </a:r>
            <a:r>
              <a:rPr lang="ko-KR" altLang="en-US" sz="1200" dirty="0"/>
              <a:t>최종 결과를 보낸다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D0E86B-EDDE-8771-FBF2-18582252A0B9}"/>
              </a:ext>
            </a:extLst>
          </p:cNvPr>
          <p:cNvSpPr txBox="1"/>
          <p:nvPr/>
        </p:nvSpPr>
        <p:spPr>
          <a:xfrm>
            <a:off x="457200" y="235220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dancingbot_python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877FDA-6578-64E8-F2CA-9733D29C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58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F07253-EBB1-F0C6-EB6C-455BF4707410}"/>
              </a:ext>
            </a:extLst>
          </p:cNvPr>
          <p:cNvSpPr txBox="1"/>
          <p:nvPr/>
        </p:nvSpPr>
        <p:spPr>
          <a:xfrm>
            <a:off x="166816" y="376155"/>
            <a:ext cx="5867400" cy="6190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시리얼 통신을 통해 데이터를 바이트 형태로 전송하는 구체적인 예시를 들어보겠습니다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 예시에서는 </a:t>
            </a:r>
            <a:r>
              <a:rPr lang="en-US" altLang="ko-KR" sz="1400" dirty="0"/>
              <a:t>Python</a:t>
            </a:r>
            <a:r>
              <a:rPr lang="ko-KR" altLang="en-US" sz="1400" dirty="0"/>
              <a:t>을 사용하여 </a:t>
            </a:r>
            <a:r>
              <a:rPr lang="ko-KR" altLang="en-US" sz="1400" dirty="0" err="1"/>
              <a:t>아두이노에게</a:t>
            </a:r>
            <a:r>
              <a:rPr lang="ko-KR" altLang="en-US" sz="1400" dirty="0"/>
              <a:t> 간단한 명령을 전송하고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시리얼 포트 초기화</a:t>
            </a:r>
            <a:r>
              <a:rPr lang="en-US" altLang="ko-KR" sz="1400" b="1" dirty="0">
                <a:solidFill>
                  <a:srgbClr val="0070C0"/>
                </a:solidFill>
              </a:rPr>
              <a:t>: </a:t>
            </a:r>
            <a:r>
              <a:rPr lang="ko-KR" altLang="en-US" sz="1400" dirty="0" err="1"/>
              <a:t>아두이노와의</a:t>
            </a:r>
            <a:r>
              <a:rPr lang="ko-KR" altLang="en-US" sz="1400" dirty="0"/>
              <a:t> 시리얼 통신을 설정하기 위해 </a:t>
            </a:r>
            <a:r>
              <a:rPr lang="en-US" altLang="ko-KR" sz="1400" dirty="0"/>
              <a:t>Python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serial.Serial</a:t>
            </a:r>
            <a:r>
              <a:rPr lang="ko-KR" altLang="en-US" sz="1400" dirty="0"/>
              <a:t>을 사용합니다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b="1" dirty="0" err="1">
                <a:solidFill>
                  <a:srgbClr val="00B050"/>
                </a:solidFill>
              </a:rPr>
              <a:t>아두이노가</a:t>
            </a:r>
            <a:r>
              <a:rPr lang="ko-KR" altLang="en-US" sz="1400" b="1" dirty="0">
                <a:solidFill>
                  <a:srgbClr val="00B050"/>
                </a:solidFill>
              </a:rPr>
              <a:t> </a:t>
            </a:r>
            <a:r>
              <a:rPr lang="en-US" altLang="ko-KR" sz="1400" b="1" dirty="0">
                <a:solidFill>
                  <a:srgbClr val="00B050"/>
                </a:solidFill>
              </a:rPr>
              <a:t>COM </a:t>
            </a:r>
            <a:r>
              <a:rPr lang="ko-KR" altLang="en-US" sz="1400" b="1" dirty="0">
                <a:solidFill>
                  <a:srgbClr val="00B050"/>
                </a:solidFill>
              </a:rPr>
              <a:t>포트 </a:t>
            </a:r>
            <a:r>
              <a:rPr lang="en-US" altLang="ko-KR" sz="1400" b="1" dirty="0">
                <a:solidFill>
                  <a:srgbClr val="FF00FF"/>
                </a:solidFill>
              </a:rPr>
              <a:t>3</a:t>
            </a:r>
            <a:r>
              <a:rPr lang="ko-KR" altLang="en-US" sz="1400" b="1" dirty="0">
                <a:solidFill>
                  <a:srgbClr val="00B050"/>
                </a:solidFill>
              </a:rPr>
              <a:t>에 연결되어 있다고 가정하면</a:t>
            </a:r>
            <a:r>
              <a:rPr lang="en-US" altLang="ko-KR" sz="1400" dirty="0"/>
              <a:t>, Python</a:t>
            </a:r>
            <a:r>
              <a:rPr lang="ko-KR" altLang="en-US" sz="1400" dirty="0"/>
              <a:t>에서는 다음과 같이 시리얼 연결을 초기화합니다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import serial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# COM3 </a:t>
            </a:r>
            <a:r>
              <a:rPr lang="ko-KR" altLang="en-US" sz="1400" dirty="0"/>
              <a:t>포트에 연결</a:t>
            </a:r>
            <a:r>
              <a:rPr lang="en-US" altLang="ko-KR" sz="1400" dirty="0"/>
              <a:t>, 115200 </a:t>
            </a:r>
            <a:r>
              <a:rPr lang="ko-KR" altLang="en-US" sz="1400" dirty="0" err="1"/>
              <a:t>바우드레이트로</a:t>
            </a:r>
            <a:r>
              <a:rPr lang="ko-KR" altLang="en-US" sz="1400" dirty="0"/>
              <a:t> 설정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FF0000"/>
                </a:solidFill>
              </a:rPr>
              <a:t>arduino</a:t>
            </a:r>
            <a:r>
              <a:rPr lang="en-US" altLang="ko-KR" sz="1400" b="1" dirty="0">
                <a:solidFill>
                  <a:srgbClr val="00B050"/>
                </a:solidFill>
              </a:rPr>
              <a:t> = </a:t>
            </a:r>
            <a:r>
              <a:rPr lang="en-US" altLang="ko-KR" sz="1400" b="1" dirty="0" err="1">
                <a:solidFill>
                  <a:srgbClr val="00B050"/>
                </a:solidFill>
              </a:rPr>
              <a:t>serial.Serial</a:t>
            </a:r>
            <a:r>
              <a:rPr lang="en-US" altLang="ko-KR" sz="1400" b="1" dirty="0">
                <a:solidFill>
                  <a:srgbClr val="00B050"/>
                </a:solidFill>
              </a:rPr>
              <a:t>("COM3", 115200)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데이터 전송</a:t>
            </a:r>
            <a:r>
              <a:rPr lang="en-US" altLang="ko-KR" sz="1400" b="1" dirty="0">
                <a:solidFill>
                  <a:srgbClr val="0070C0"/>
                </a:solidFill>
              </a:rPr>
              <a:t>: </a:t>
            </a:r>
            <a:r>
              <a:rPr lang="en-US" altLang="ko-KR" sz="1400" dirty="0"/>
              <a:t>Python</a:t>
            </a:r>
            <a:r>
              <a:rPr lang="ko-KR" altLang="en-US" sz="1400" dirty="0"/>
              <a:t>에서 </a:t>
            </a:r>
            <a:r>
              <a:rPr lang="ko-KR" altLang="en-US" sz="1400" dirty="0" err="1"/>
              <a:t>아두이노로</a:t>
            </a:r>
            <a:r>
              <a:rPr lang="ko-KR" altLang="en-US" sz="1400" dirty="0"/>
              <a:t> 명령을 전송하려면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데이터를 바이트 형태로 변환해야 합니다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예를 들어</a:t>
            </a:r>
            <a:r>
              <a:rPr lang="en-US" altLang="ko-KR" sz="1400" dirty="0"/>
              <a:t>, 's'</a:t>
            </a:r>
            <a:r>
              <a:rPr lang="ko-KR" altLang="en-US" sz="1400" dirty="0"/>
              <a:t>라는 문자를 </a:t>
            </a:r>
            <a:r>
              <a:rPr lang="ko-KR" altLang="en-US" sz="1400" dirty="0" err="1"/>
              <a:t>아두이노로</a:t>
            </a:r>
            <a:r>
              <a:rPr lang="ko-KR" altLang="en-US" sz="1400" dirty="0"/>
              <a:t> 전송하려면 다음과 같이 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FF"/>
                </a:solidFill>
              </a:rPr>
              <a:t># </a:t>
            </a:r>
            <a:r>
              <a:rPr lang="ko-KR" altLang="en-US" sz="1400" b="1" dirty="0">
                <a:solidFill>
                  <a:srgbClr val="FF00FF"/>
                </a:solidFill>
              </a:rPr>
              <a:t>문자 </a:t>
            </a:r>
            <a:r>
              <a:rPr lang="en-US" altLang="ko-KR" sz="1400" b="1" dirty="0">
                <a:solidFill>
                  <a:srgbClr val="FF00FF"/>
                </a:solidFill>
              </a:rPr>
              <a:t>'s'</a:t>
            </a:r>
            <a:r>
              <a:rPr lang="ko-KR" altLang="en-US" sz="1400" b="1" dirty="0">
                <a:solidFill>
                  <a:srgbClr val="FF00FF"/>
                </a:solidFill>
              </a:rPr>
              <a:t>를 </a:t>
            </a:r>
            <a:r>
              <a:rPr lang="ko-KR" altLang="en-US" sz="1400" b="1" dirty="0">
                <a:solidFill>
                  <a:srgbClr val="FF0000"/>
                </a:solidFill>
              </a:rPr>
              <a:t>바이트</a:t>
            </a:r>
            <a:r>
              <a:rPr lang="ko-KR" altLang="en-US" sz="1400" b="1" dirty="0">
                <a:solidFill>
                  <a:srgbClr val="FF00FF"/>
                </a:solidFill>
              </a:rPr>
              <a:t>로 변환하여 전송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00B0F0"/>
                </a:solidFill>
              </a:rPr>
              <a:t>arduino.write</a:t>
            </a:r>
            <a:r>
              <a:rPr lang="en-US" altLang="ko-KR" sz="1400" b="1" dirty="0">
                <a:solidFill>
                  <a:srgbClr val="00B0F0"/>
                </a:solidFill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</a:rPr>
              <a:t>b</a:t>
            </a:r>
            <a:r>
              <a:rPr lang="en-US" altLang="ko-KR" sz="1400" b="1" dirty="0" err="1">
                <a:solidFill>
                  <a:srgbClr val="FF0000"/>
                </a:solidFill>
              </a:rPr>
              <a:t>"s</a:t>
            </a:r>
            <a:r>
              <a:rPr lang="en-US" altLang="ko-KR" sz="1400" b="1" dirty="0">
                <a:solidFill>
                  <a:srgbClr val="FF0000"/>
                </a:solidFill>
              </a:rPr>
              <a:t>"</a:t>
            </a:r>
            <a:r>
              <a:rPr lang="en-US" altLang="ko-KR" sz="1400" b="1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여기서 </a:t>
            </a:r>
            <a:r>
              <a:rPr lang="en-US" altLang="ko-KR" sz="1400" b="1" dirty="0" err="1">
                <a:solidFill>
                  <a:srgbClr val="0000FF"/>
                </a:solidFill>
              </a:rPr>
              <a:t>b"s</a:t>
            </a:r>
            <a:r>
              <a:rPr lang="en-US" altLang="ko-KR" sz="1400" b="1" dirty="0">
                <a:solidFill>
                  <a:srgbClr val="0000FF"/>
                </a:solidFill>
              </a:rPr>
              <a:t>"</a:t>
            </a:r>
            <a:r>
              <a:rPr lang="ko-KR" altLang="en-US" sz="1400" dirty="0"/>
              <a:t>는 </a:t>
            </a:r>
            <a:r>
              <a:rPr lang="ko-KR" altLang="en-US" sz="1400" b="1" dirty="0">
                <a:solidFill>
                  <a:srgbClr val="008000"/>
                </a:solidFill>
              </a:rPr>
              <a:t>문자열 </a:t>
            </a:r>
            <a:r>
              <a:rPr lang="en-US" altLang="ko-KR" sz="1400" b="1" dirty="0">
                <a:solidFill>
                  <a:srgbClr val="008000"/>
                </a:solidFill>
              </a:rPr>
              <a:t>'s'</a:t>
            </a:r>
            <a:r>
              <a:rPr lang="ko-KR" altLang="en-US" sz="1400" dirty="0"/>
              <a:t>를 </a:t>
            </a:r>
            <a:r>
              <a:rPr lang="ko-KR" altLang="en-US" sz="1400" b="1" dirty="0">
                <a:solidFill>
                  <a:srgbClr val="FF0000"/>
                </a:solidFill>
              </a:rPr>
              <a:t>바이트로 변환한 것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A84008-E23F-48AB-FB3C-77A264C08E37}"/>
              </a:ext>
            </a:extLst>
          </p:cNvPr>
          <p:cNvSpPr txBox="1"/>
          <p:nvPr/>
        </p:nvSpPr>
        <p:spPr>
          <a:xfrm>
            <a:off x="6034216" y="376155"/>
            <a:ext cx="6096000" cy="651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복잡한 데이터 전송</a:t>
            </a:r>
            <a:r>
              <a:rPr lang="en-US" altLang="ko-KR" sz="1400" dirty="0"/>
              <a:t>: </a:t>
            </a:r>
            <a:r>
              <a:rPr lang="ko-KR" altLang="en-US" sz="1400" dirty="0"/>
              <a:t>간단한 문자 외에도</a:t>
            </a:r>
            <a:r>
              <a:rPr lang="en-US" altLang="ko-KR" sz="1400" dirty="0"/>
              <a:t>, </a:t>
            </a:r>
            <a:r>
              <a:rPr lang="ko-KR" altLang="en-US" sz="1400" dirty="0"/>
              <a:t>숫자나 복잡한 문자열을 전송할 수 있습니다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서보</a:t>
            </a:r>
            <a:r>
              <a:rPr lang="ko-KR" altLang="en-US" sz="1400" dirty="0"/>
              <a:t> 모터의 각도를 조절하는 명령을 전송하려면 다음과 같이 할 수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00B050"/>
                </a:solidFill>
              </a:rPr>
              <a:t>servo_number</a:t>
            </a:r>
            <a:r>
              <a:rPr lang="en-US" altLang="ko-KR" sz="1400" dirty="0">
                <a:solidFill>
                  <a:srgbClr val="00B050"/>
                </a:solidFill>
              </a:rPr>
              <a:t> </a:t>
            </a:r>
            <a:r>
              <a:rPr lang="en-US" altLang="ko-KR" sz="1400" dirty="0"/>
              <a:t>= 1  # </a:t>
            </a:r>
            <a:r>
              <a:rPr lang="ko-KR" altLang="en-US" sz="1400" dirty="0" err="1"/>
              <a:t>서보</a:t>
            </a:r>
            <a:r>
              <a:rPr lang="ko-KR" altLang="en-US" sz="1400" dirty="0"/>
              <a:t> 모터 번호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B050"/>
                </a:solidFill>
              </a:rPr>
              <a:t>angle = 90        </a:t>
            </a:r>
            <a:r>
              <a:rPr lang="en-US" altLang="ko-KR" sz="1400" dirty="0"/>
              <a:t># </a:t>
            </a:r>
            <a:r>
              <a:rPr lang="ko-KR" altLang="en-US" sz="1400" dirty="0"/>
              <a:t>각도</a:t>
            </a:r>
          </a:p>
          <a:p>
            <a:pPr>
              <a:lnSpc>
                <a:spcPct val="150000"/>
              </a:lnSpc>
            </a:pP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B050"/>
                </a:solidFill>
              </a:rPr>
              <a:t># </a:t>
            </a:r>
            <a:r>
              <a:rPr lang="ko-KR" altLang="en-US" sz="1400" b="1" dirty="0">
                <a:solidFill>
                  <a:srgbClr val="00B050"/>
                </a:solidFill>
              </a:rPr>
              <a:t>명령 문자열 생성</a:t>
            </a:r>
            <a:r>
              <a:rPr lang="en-US" altLang="ko-KR" sz="1400" b="1" dirty="0">
                <a:solidFill>
                  <a:srgbClr val="00B050"/>
                </a:solidFill>
              </a:rPr>
              <a:t>: </a:t>
            </a:r>
            <a:r>
              <a:rPr lang="ko-KR" altLang="en-US" sz="1400" b="1" dirty="0">
                <a:solidFill>
                  <a:srgbClr val="00B050"/>
                </a:solidFill>
              </a:rPr>
              <a:t>예를 들어 </a:t>
            </a:r>
            <a:r>
              <a:rPr lang="en-US" altLang="ko-KR" sz="1400" b="1" dirty="0">
                <a:solidFill>
                  <a:srgbClr val="0000FF"/>
                </a:solidFill>
              </a:rPr>
              <a:t>"1:90"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FF"/>
                </a:solidFill>
              </a:rPr>
              <a:t>command</a:t>
            </a:r>
            <a:r>
              <a:rPr lang="en-US" altLang="ko-KR" sz="1400" dirty="0"/>
              <a:t> = "{}:{}".format(</a:t>
            </a:r>
            <a:r>
              <a:rPr lang="en-US" altLang="ko-KR" sz="1400" dirty="0" err="1">
                <a:solidFill>
                  <a:srgbClr val="00B050"/>
                </a:solidFill>
              </a:rPr>
              <a:t>servo_number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00B050"/>
                </a:solidFill>
              </a:rPr>
              <a:t>angle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# </a:t>
            </a:r>
            <a:r>
              <a:rPr lang="ko-KR" altLang="en-US" sz="1400" b="1" dirty="0">
                <a:solidFill>
                  <a:srgbClr val="0070C0"/>
                </a:solidFill>
              </a:rPr>
              <a:t>명령 문자열을 바이트로 변환하여 전송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arduino.write</a:t>
            </a:r>
            <a:r>
              <a:rPr lang="en-US" altLang="ko-KR" sz="1400" dirty="0"/>
              <a:t>(</a:t>
            </a:r>
            <a:r>
              <a:rPr lang="en-US" altLang="ko-KR" sz="1400" dirty="0" err="1">
                <a:solidFill>
                  <a:srgbClr val="FF00FF"/>
                </a:solidFill>
              </a:rPr>
              <a:t>command</a:t>
            </a:r>
            <a:r>
              <a:rPr lang="en-US" altLang="ko-KR" sz="1400" dirty="0" err="1"/>
              <a:t>.encode</a:t>
            </a:r>
            <a:r>
              <a:rPr lang="en-US" altLang="ko-KR" sz="1400" dirty="0"/>
              <a:t>())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여기서 </a:t>
            </a:r>
            <a:r>
              <a:rPr lang="en-US" altLang="ko-KR" sz="1400" dirty="0"/>
              <a:t>encode() </a:t>
            </a:r>
            <a:r>
              <a:rPr lang="ko-KR" altLang="en-US" sz="1400" dirty="0"/>
              <a:t>메소드는 </a:t>
            </a:r>
            <a:r>
              <a:rPr lang="en-US" altLang="ko-KR" sz="1400" dirty="0"/>
              <a:t>Python </a:t>
            </a:r>
            <a:r>
              <a:rPr lang="ko-KR" altLang="en-US" sz="1400" dirty="0"/>
              <a:t>문자열을 바이트로 변환하는 데 사용됩니다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이렇게 데이터를 바이트로 변환하여 시리얼 통신을 통해 </a:t>
            </a:r>
            <a:r>
              <a:rPr lang="ko-KR" altLang="en-US" sz="1400" dirty="0" err="1"/>
              <a:t>아두이노로</a:t>
            </a:r>
            <a:r>
              <a:rPr lang="ko-KR" altLang="en-US" sz="1400" dirty="0"/>
              <a:t> 전송하는 방식은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프로그램이 이해할 수 있는 형식으로 데이터를 보내는 데 필수적입니다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아두이노는</a:t>
            </a:r>
            <a:r>
              <a:rPr lang="ko-KR" altLang="en-US" sz="1400" dirty="0"/>
              <a:t> 받은 데이터를 다시 처리하여 필요한 작업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서보</a:t>
            </a:r>
            <a:r>
              <a:rPr lang="ko-KR" altLang="en-US" sz="1400" dirty="0"/>
              <a:t> 모터 움직임</a:t>
            </a:r>
            <a:r>
              <a:rPr lang="en-US" altLang="ko-KR" sz="1400" dirty="0"/>
              <a:t>, LED </a:t>
            </a:r>
            <a:r>
              <a:rPr lang="ko-KR" altLang="en-US" sz="1400" dirty="0"/>
              <a:t>제어 등</a:t>
            </a:r>
            <a:r>
              <a:rPr lang="en-US" altLang="ko-KR" sz="1400" dirty="0"/>
              <a:t>)</a:t>
            </a:r>
            <a:r>
              <a:rPr lang="ko-KR" altLang="en-US" sz="1400" dirty="0"/>
              <a:t>을 수행합니다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3D8B59-486D-87D7-B42F-052D6AD6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92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D7A723-A297-26EF-305F-CE399C11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C3A9D9-EA59-3E51-2362-B0E78CB36609}"/>
              </a:ext>
            </a:extLst>
          </p:cNvPr>
          <p:cNvSpPr txBox="1"/>
          <p:nvPr/>
        </p:nvSpPr>
        <p:spPr>
          <a:xfrm>
            <a:off x="238539" y="165488"/>
            <a:ext cx="6096000" cy="6190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arduino.write(b"s")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구문에서 </a:t>
            </a:r>
            <a:r>
              <a:rPr lang="en-US" altLang="ko-KR" sz="1400"/>
              <a:t>b"s"</a:t>
            </a:r>
            <a:r>
              <a:rPr lang="ko-KR" altLang="en-US" sz="1400"/>
              <a:t>는 리터럴 </a:t>
            </a:r>
            <a:r>
              <a:rPr lang="ko-KR" altLang="en-US" sz="1400" b="1">
                <a:solidFill>
                  <a:srgbClr val="FF0000"/>
                </a:solidFill>
              </a:rPr>
              <a:t>바이트 문자열</a:t>
            </a:r>
            <a:r>
              <a:rPr lang="ko-KR" altLang="en-US" sz="1400"/>
              <a:t>입니다</a:t>
            </a:r>
            <a:r>
              <a:rPr lang="en-US" altLang="ko-KR" sz="1400"/>
              <a:t>. b </a:t>
            </a:r>
            <a:r>
              <a:rPr lang="ko-KR" altLang="en-US" sz="1400"/>
              <a:t>접두사는 이어지는 문자열이 바이트 문자열임을 나타냅니다</a:t>
            </a:r>
            <a:r>
              <a:rPr lang="en-US" altLang="ko-KR" sz="1400"/>
              <a:t>. </a:t>
            </a:r>
            <a:r>
              <a:rPr lang="ko-KR" altLang="en-US" sz="1400"/>
              <a:t>여기서 </a:t>
            </a:r>
            <a:r>
              <a:rPr lang="en-US" altLang="ko-KR" sz="1400"/>
              <a:t>"s"</a:t>
            </a:r>
            <a:r>
              <a:rPr lang="ko-KR" altLang="en-US" sz="1400"/>
              <a:t>는 단일 문자 </a:t>
            </a:r>
            <a:r>
              <a:rPr lang="en-US" altLang="ko-KR" sz="1400"/>
              <a:t>'s'</a:t>
            </a:r>
            <a:r>
              <a:rPr lang="ko-KR" altLang="en-US" sz="1400"/>
              <a:t>를 포함하고 있지만</a:t>
            </a:r>
            <a:r>
              <a:rPr lang="en-US" altLang="ko-KR" sz="1400"/>
              <a:t>, b </a:t>
            </a:r>
            <a:r>
              <a:rPr lang="ko-KR" altLang="en-US" sz="1400"/>
              <a:t>접두사에 의해 이 문자열은 바이트로 처리됩니다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경우</a:t>
            </a:r>
            <a:r>
              <a:rPr lang="en-US" altLang="ko-KR" sz="1400"/>
              <a:t>, </a:t>
            </a:r>
            <a:r>
              <a:rPr lang="ko-KR" altLang="en-US" sz="1400"/>
              <a:t>문자 </a:t>
            </a:r>
            <a:r>
              <a:rPr lang="en-US" altLang="ko-KR" sz="1400"/>
              <a:t>'s'</a:t>
            </a:r>
            <a:r>
              <a:rPr lang="ko-KR" altLang="en-US" sz="1400"/>
              <a:t>의 </a:t>
            </a:r>
            <a:r>
              <a:rPr lang="en-US" altLang="ko-KR" sz="1400" b="1">
                <a:solidFill>
                  <a:srgbClr val="FF0000"/>
                </a:solidFill>
              </a:rPr>
              <a:t>ASCII </a:t>
            </a:r>
            <a:r>
              <a:rPr lang="ko-KR" altLang="en-US" sz="1400" b="1">
                <a:solidFill>
                  <a:srgbClr val="FF0000"/>
                </a:solidFill>
              </a:rPr>
              <a:t>코드 값</a:t>
            </a:r>
            <a:r>
              <a:rPr lang="en-US" altLang="ko-KR" sz="1400" b="1">
                <a:solidFill>
                  <a:srgbClr val="FF0000"/>
                </a:solidFill>
              </a:rPr>
              <a:t>(115)</a:t>
            </a:r>
            <a:r>
              <a:rPr lang="ko-KR" altLang="en-US" sz="1400"/>
              <a:t>이 바이트 형태로 </a:t>
            </a:r>
            <a:r>
              <a:rPr lang="en-US" altLang="ko-KR" sz="1400"/>
              <a:t>Arduino</a:t>
            </a:r>
            <a:r>
              <a:rPr lang="ko-KR" altLang="en-US" sz="1400"/>
              <a:t>로 전송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바이트 문자열을 직접 작성하여 사용하는 방식으로</a:t>
            </a:r>
            <a:r>
              <a:rPr lang="en-US" altLang="ko-KR" sz="140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주로 </a:t>
            </a:r>
            <a:r>
              <a:rPr lang="ko-KR" altLang="en-US" sz="1400" b="1">
                <a:solidFill>
                  <a:srgbClr val="FF0000"/>
                </a:solidFill>
              </a:rPr>
              <a:t>고정된 명령어나 코드를 전송할 </a:t>
            </a:r>
            <a:r>
              <a:rPr lang="ko-KR" altLang="en-US" sz="1400"/>
              <a:t>때 유용합니다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arduino.write(command.</a:t>
            </a:r>
            <a:r>
              <a:rPr lang="en-US" altLang="ko-KR" sz="1400" b="1">
                <a:solidFill>
                  <a:srgbClr val="FF0000"/>
                </a:solidFill>
              </a:rPr>
              <a:t>encode()</a:t>
            </a:r>
            <a:r>
              <a:rPr lang="en-US" altLang="ko-KR" sz="1400" b="1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여기서는 먼저 문자열 형식 지정을 사용하여 서보 모터의 번호와 각도 값을 포함하는 명령 문자열</a:t>
            </a:r>
            <a:r>
              <a:rPr lang="en-US" altLang="ko-KR" sz="1400"/>
              <a:t>("1:90")</a:t>
            </a:r>
            <a:r>
              <a:rPr lang="ko-KR" altLang="en-US" sz="1400"/>
              <a:t>을 생성합니다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문자열은 </a:t>
            </a:r>
            <a:r>
              <a:rPr lang="ko-KR" altLang="en-US" sz="1400" b="1">
                <a:solidFill>
                  <a:srgbClr val="FF0000"/>
                </a:solidFill>
              </a:rPr>
              <a:t>유니코드 문자열</a:t>
            </a:r>
            <a:r>
              <a:rPr lang="ko-KR" altLang="en-US" sz="1400"/>
              <a:t>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.encode() </a:t>
            </a:r>
            <a:r>
              <a:rPr lang="ko-KR" altLang="en-US" sz="1400"/>
              <a:t>메서드를 호출하여 이 유니코드 문자열을 바이트 문자열로 변환합니다</a:t>
            </a:r>
            <a:r>
              <a:rPr lang="en-US" altLang="ko-KR" sz="1400"/>
              <a:t>. .encode()</a:t>
            </a:r>
            <a:r>
              <a:rPr lang="ko-KR" altLang="en-US" sz="1400"/>
              <a:t>는 기본적으로 </a:t>
            </a:r>
            <a:r>
              <a:rPr lang="en-US" altLang="ko-KR" sz="1400" b="1">
                <a:solidFill>
                  <a:srgbClr val="FF0000"/>
                </a:solidFill>
              </a:rPr>
              <a:t>UTF-8 </a:t>
            </a:r>
            <a:r>
              <a:rPr lang="ko-KR" altLang="en-US" sz="1400"/>
              <a:t>인코딩을 사용하며</a:t>
            </a:r>
            <a:r>
              <a:rPr lang="en-US" altLang="ko-KR" sz="1400"/>
              <a:t>, </a:t>
            </a:r>
            <a:r>
              <a:rPr lang="ko-KR" altLang="en-US" sz="1400"/>
              <a:t>이 인코딩 방식에서 대부분의 </a:t>
            </a:r>
            <a:r>
              <a:rPr lang="en-US" altLang="ko-KR" sz="1400"/>
              <a:t>ASCII </a:t>
            </a:r>
            <a:r>
              <a:rPr lang="ko-KR" altLang="en-US" sz="1400"/>
              <a:t>문자</a:t>
            </a:r>
            <a:r>
              <a:rPr lang="en-US" altLang="ko-KR" sz="1400"/>
              <a:t>(</a:t>
            </a:r>
            <a:r>
              <a:rPr lang="ko-KR" altLang="en-US" sz="1400"/>
              <a:t>예</a:t>
            </a:r>
            <a:r>
              <a:rPr lang="en-US" altLang="ko-KR" sz="1400"/>
              <a:t>: </a:t>
            </a:r>
            <a:r>
              <a:rPr lang="ko-KR" altLang="en-US" sz="1400"/>
              <a:t>숫자와 콜론</a:t>
            </a:r>
            <a:r>
              <a:rPr lang="en-US" altLang="ko-KR" sz="1400"/>
              <a:t>)</a:t>
            </a:r>
            <a:r>
              <a:rPr lang="ko-KR" altLang="en-US" sz="1400"/>
              <a:t>는 </a:t>
            </a:r>
            <a:r>
              <a:rPr lang="en-US" altLang="ko-KR" sz="1400"/>
              <a:t>ASCII </a:t>
            </a:r>
            <a:r>
              <a:rPr lang="ko-KR" altLang="en-US" sz="1400"/>
              <a:t>코드 값과 동일한 바이트 값을 갖습니다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방식은 동적으로 데이터를 조합하고 변환하여 전송할 때 유용합니다</a:t>
            </a:r>
            <a:r>
              <a:rPr lang="en-US" altLang="ko-KR" sz="1400"/>
              <a:t>. </a:t>
            </a:r>
            <a:r>
              <a:rPr lang="ko-KR" altLang="en-US" sz="1400"/>
              <a:t>서보 모터 번호나 각도와 같이 실행 시간에 결정되거나 변경될 수 있는 값을 전송해야 할 때 특히 그렇습니다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BB8E2F-AC34-448A-0505-270CC3EEEE80}"/>
              </a:ext>
            </a:extLst>
          </p:cNvPr>
          <p:cNvSpPr txBox="1"/>
          <p:nvPr/>
        </p:nvSpPr>
        <p:spPr>
          <a:xfrm>
            <a:off x="6412475" y="441659"/>
            <a:ext cx="5446644" cy="2636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차이점 요약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b"s"</a:t>
            </a:r>
            <a:r>
              <a:rPr lang="ko-KR" altLang="en-US" sz="1400"/>
              <a:t>는 </a:t>
            </a:r>
            <a:r>
              <a:rPr lang="ko-KR" altLang="en-US" sz="1400" b="1">
                <a:solidFill>
                  <a:srgbClr val="FF0000"/>
                </a:solidFill>
              </a:rPr>
              <a:t>고정된 바이트 문자열</a:t>
            </a:r>
            <a:r>
              <a:rPr lang="ko-KR" altLang="en-US" sz="1400"/>
              <a:t>을 직접 사용하는 반면</a:t>
            </a:r>
            <a:r>
              <a:rPr lang="en-US" altLang="ko-KR" sz="1400"/>
              <a:t>, </a:t>
            </a:r>
            <a:r>
              <a:rPr lang="en-US" altLang="ko-KR" sz="1400" b="1">
                <a:solidFill>
                  <a:srgbClr val="0000FF"/>
                </a:solidFill>
              </a:rPr>
              <a:t>command.encode()</a:t>
            </a:r>
            <a:r>
              <a:rPr lang="ko-KR" altLang="en-US" sz="1400"/>
              <a:t>는 런타임에 생성된 문자열을 바이트 문자열로 인코딩하는 </a:t>
            </a:r>
            <a:r>
              <a:rPr lang="ko-KR" altLang="en-US" sz="1400" b="1">
                <a:solidFill>
                  <a:srgbClr val="FF0000"/>
                </a:solidFill>
              </a:rPr>
              <a:t>동적인 방식</a:t>
            </a:r>
            <a:r>
              <a:rPr lang="ko-KR" altLang="en-US" sz="1400"/>
              <a:t>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전자는 주로 고정된 명령이나 데이터를 전송할 때 사용되며</a:t>
            </a:r>
            <a:r>
              <a:rPr lang="en-US" altLang="ko-KR" sz="1400"/>
              <a:t>, </a:t>
            </a:r>
            <a:r>
              <a:rPr lang="ko-KR" altLang="en-US" sz="1400"/>
              <a:t>후자는 </a:t>
            </a:r>
            <a:r>
              <a:rPr lang="ko-KR" altLang="en-US" sz="1400" b="1">
                <a:solidFill>
                  <a:srgbClr val="FF00FF"/>
                </a:solidFill>
              </a:rPr>
              <a:t>변화하는 데이터</a:t>
            </a:r>
            <a:r>
              <a:rPr lang="ko-KR" altLang="en-US" sz="1400" b="1"/>
              <a:t>나</a:t>
            </a:r>
            <a:r>
              <a:rPr lang="ko-KR" altLang="en-US" sz="1400" b="1">
                <a:solidFill>
                  <a:srgbClr val="FF0000"/>
                </a:solidFill>
              </a:rPr>
              <a:t> 복잡한 명령 구조를 처리</a:t>
            </a:r>
            <a:r>
              <a:rPr lang="ko-KR" altLang="en-US" sz="1400"/>
              <a:t>해야 할 때 사용됩니다</a:t>
            </a:r>
            <a:r>
              <a:rPr lang="en-US" altLang="ko-KR" sz="1400"/>
              <a:t>. </a:t>
            </a:r>
            <a:r>
              <a:rPr lang="ko-KR" altLang="en-US" sz="1400"/>
              <a:t>후자의 방식은 보다 유연하고 확장성이 뛰어나 다양한 상황에 적용할 수 있습니다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690696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67F91D-30B9-9A7F-B512-65123A1369FA}"/>
              </a:ext>
            </a:extLst>
          </p:cNvPr>
          <p:cNvSpPr txBox="1"/>
          <p:nvPr/>
        </p:nvSpPr>
        <p:spPr>
          <a:xfrm>
            <a:off x="317500" y="216049"/>
            <a:ext cx="10350500" cy="662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/>
              <a:t>serial.Serial</a:t>
            </a:r>
            <a:r>
              <a:rPr lang="ko-KR" altLang="en-US" sz="1500" dirty="0"/>
              <a:t>에서 앞의 </a:t>
            </a:r>
            <a:r>
              <a:rPr lang="en-US" altLang="ko-KR" sz="1500" dirty="0"/>
              <a:t>serial</a:t>
            </a:r>
            <a:r>
              <a:rPr lang="ko-KR" altLang="en-US" sz="1500" dirty="0"/>
              <a:t>은 모듈을 나타내고</a:t>
            </a:r>
            <a:r>
              <a:rPr lang="en-US" altLang="ko-KR" sz="1500" dirty="0"/>
              <a:t>, </a:t>
            </a:r>
            <a:r>
              <a:rPr lang="ko-KR" altLang="en-US" sz="1500" dirty="0"/>
              <a:t>뒤의 </a:t>
            </a:r>
            <a:r>
              <a:rPr lang="en-US" altLang="ko-KR" sz="1500" dirty="0"/>
              <a:t>Serial</a:t>
            </a:r>
            <a:r>
              <a:rPr lang="ko-KR" altLang="en-US" sz="1500" dirty="0"/>
              <a:t>은 해당 모듈 내의 클래스를 가리킵니다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0070C0"/>
                </a:solidFill>
              </a:rPr>
              <a:t>serial </a:t>
            </a:r>
            <a:r>
              <a:rPr lang="ko-KR" altLang="en-US" sz="1500" b="1" dirty="0">
                <a:solidFill>
                  <a:srgbClr val="0070C0"/>
                </a:solidFill>
              </a:rPr>
              <a:t>모듈</a:t>
            </a:r>
            <a:r>
              <a:rPr lang="en-US" altLang="ko-KR" sz="1500" b="1" dirty="0">
                <a:solidFill>
                  <a:srgbClr val="0070C0"/>
                </a:solidFill>
              </a:rPr>
              <a:t>: </a:t>
            </a:r>
            <a:r>
              <a:rPr lang="en-US" altLang="ko-KR" sz="1500" dirty="0"/>
              <a:t>serial </a:t>
            </a:r>
            <a:r>
              <a:rPr lang="ko-KR" altLang="en-US" sz="1500" dirty="0"/>
              <a:t>모듈은 </a:t>
            </a:r>
            <a:r>
              <a:rPr lang="en-US" altLang="ko-KR" sz="1500" dirty="0" err="1"/>
              <a:t>PySerial</a:t>
            </a:r>
            <a:r>
              <a:rPr lang="en-US" altLang="ko-KR" sz="1500" dirty="0"/>
              <a:t> </a:t>
            </a:r>
            <a:r>
              <a:rPr lang="ko-KR" altLang="en-US" sz="1500" dirty="0"/>
              <a:t>패키지에 포함되어 있으며</a:t>
            </a:r>
            <a:r>
              <a:rPr lang="en-US" altLang="ko-KR" sz="1500" dirty="0"/>
              <a:t>, Python</a:t>
            </a:r>
            <a:r>
              <a:rPr lang="ko-KR" altLang="en-US" sz="1500" dirty="0"/>
              <a:t>에서 시리얼 통신을 구현하기 위한 여러 함수와 클래스를 제공합니다</a:t>
            </a:r>
            <a:r>
              <a:rPr lang="en-US" altLang="ko-KR" sz="15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이 모듈을 사용하려면 먼저 </a:t>
            </a:r>
            <a:r>
              <a:rPr lang="en-US" altLang="ko-KR" sz="1500" dirty="0" err="1"/>
              <a:t>PySerial</a:t>
            </a:r>
            <a:r>
              <a:rPr lang="en-US" altLang="ko-KR" sz="1500" dirty="0"/>
              <a:t> </a:t>
            </a:r>
            <a:r>
              <a:rPr lang="ko-KR" altLang="en-US" sz="1500" dirty="0"/>
              <a:t>패키지를 설치해야 합니다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0070C0"/>
                </a:solidFill>
              </a:rPr>
              <a:t>Serial </a:t>
            </a:r>
            <a:r>
              <a:rPr lang="ko-KR" altLang="en-US" sz="1500" b="1" dirty="0">
                <a:solidFill>
                  <a:srgbClr val="0070C0"/>
                </a:solidFill>
              </a:rPr>
              <a:t>클래스</a:t>
            </a:r>
            <a:r>
              <a:rPr lang="en-US" altLang="ko-KR" sz="1500" b="1" dirty="0">
                <a:solidFill>
                  <a:srgbClr val="0070C0"/>
                </a:solidFill>
              </a:rPr>
              <a:t>: </a:t>
            </a:r>
            <a:r>
              <a:rPr lang="en-US" altLang="ko-KR" sz="1500" dirty="0"/>
              <a:t>Serial </a:t>
            </a:r>
            <a:r>
              <a:rPr lang="ko-KR" altLang="en-US" sz="1500" dirty="0"/>
              <a:t>클래스는 </a:t>
            </a:r>
            <a:r>
              <a:rPr lang="en-US" altLang="ko-KR" sz="1500" dirty="0"/>
              <a:t>serial </a:t>
            </a:r>
            <a:r>
              <a:rPr lang="ko-KR" altLang="en-US" sz="1500" dirty="0"/>
              <a:t>모듈 내에 정의되어 있으며</a:t>
            </a:r>
            <a:r>
              <a:rPr lang="en-US" altLang="ko-KR" sz="1500" dirty="0"/>
              <a:t>, </a:t>
            </a:r>
            <a:r>
              <a:rPr lang="ko-KR" altLang="en-US" sz="1500" dirty="0"/>
              <a:t>시리얼 포트를 통한 데이터 통신을 위한 기능을 제공합니다</a:t>
            </a:r>
            <a:r>
              <a:rPr lang="en-US" altLang="ko-KR" sz="15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이 클래스를 사용하여 시리얼 포트의 연결을 열고</a:t>
            </a:r>
            <a:r>
              <a:rPr lang="en-US" altLang="ko-KR" sz="1500" dirty="0"/>
              <a:t>, </a:t>
            </a:r>
            <a:r>
              <a:rPr lang="ko-KR" altLang="en-US" sz="1500" dirty="0"/>
              <a:t>데이터를 읽고 쓰며</a:t>
            </a:r>
            <a:r>
              <a:rPr lang="en-US" altLang="ko-KR" sz="1500" dirty="0"/>
              <a:t>, </a:t>
            </a:r>
            <a:r>
              <a:rPr lang="ko-KR" altLang="en-US" sz="1500" dirty="0"/>
              <a:t>연결 설정을 관리할 수 있습니다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예를 들어</a:t>
            </a:r>
            <a:r>
              <a:rPr lang="en-US" altLang="ko-KR" sz="1500" dirty="0"/>
              <a:t>, </a:t>
            </a:r>
            <a:r>
              <a:rPr lang="ko-KR" altLang="en-US" sz="1500" dirty="0"/>
              <a:t>시리얼 포트를 통해 </a:t>
            </a:r>
            <a:r>
              <a:rPr lang="ko-KR" altLang="en-US" sz="1500" dirty="0" err="1"/>
              <a:t>아두이노와</a:t>
            </a:r>
            <a:r>
              <a:rPr lang="ko-KR" altLang="en-US" sz="1500" dirty="0"/>
              <a:t> 통신하려면 </a:t>
            </a:r>
            <a:r>
              <a:rPr lang="en-US" altLang="ko-KR" sz="1500" dirty="0"/>
              <a:t>Serial </a:t>
            </a:r>
            <a:r>
              <a:rPr lang="ko-KR" altLang="en-US" sz="1500" dirty="0"/>
              <a:t>클래스의 인스턴스를 생성하고</a:t>
            </a:r>
            <a:r>
              <a:rPr lang="en-US" altLang="ko-KR" sz="1500" dirty="0"/>
              <a:t>, </a:t>
            </a:r>
            <a:r>
              <a:rPr lang="ko-KR" altLang="en-US" sz="1500" dirty="0"/>
              <a:t>이를 통해 데이터를 송수신합니다</a:t>
            </a:r>
            <a:r>
              <a:rPr lang="en-US" altLang="ko-KR" sz="15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다음은 </a:t>
            </a:r>
            <a:r>
              <a:rPr lang="en-US" altLang="ko-KR" sz="1500" dirty="0"/>
              <a:t>Serial </a:t>
            </a:r>
            <a:r>
              <a:rPr lang="ko-KR" altLang="en-US" sz="1500" dirty="0"/>
              <a:t>클래스를 사용하여 시리얼 연결을 생성하는 예시 코드입니다</a:t>
            </a:r>
            <a:r>
              <a:rPr lang="en-US" altLang="ko-KR" sz="1500" dirty="0"/>
              <a:t>:</a:t>
            </a:r>
          </a:p>
          <a:p>
            <a:pPr>
              <a:lnSpc>
                <a:spcPct val="150000"/>
              </a:lnSpc>
            </a:pP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import serial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# COM </a:t>
            </a:r>
            <a:r>
              <a:rPr lang="ko-KR" altLang="en-US" sz="1500" dirty="0"/>
              <a:t>포트에 연결</a:t>
            </a:r>
            <a:r>
              <a:rPr lang="en-US" altLang="ko-KR" sz="1500" dirty="0"/>
              <a:t>, </a:t>
            </a:r>
            <a:r>
              <a:rPr lang="ko-KR" altLang="en-US" sz="1500" dirty="0"/>
              <a:t>특정 </a:t>
            </a:r>
            <a:r>
              <a:rPr lang="ko-KR" altLang="en-US" sz="1500" dirty="0" err="1"/>
              <a:t>바우드레이트로</a:t>
            </a:r>
            <a:r>
              <a:rPr lang="ko-KR" altLang="en-US" sz="1500" dirty="0"/>
              <a:t> 설정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 err="1">
                <a:solidFill>
                  <a:srgbClr val="FF0000"/>
                </a:solidFill>
              </a:rPr>
              <a:t>arduino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serial.Serial</a:t>
            </a:r>
            <a:r>
              <a:rPr lang="en-US" altLang="ko-KR" sz="1500" dirty="0"/>
              <a:t>("COM3", 115200)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이 코드에서 </a:t>
            </a:r>
            <a:r>
              <a:rPr lang="en-US" altLang="ko-KR" sz="1500" b="1" dirty="0" err="1">
                <a:solidFill>
                  <a:srgbClr val="00B0F0"/>
                </a:solidFill>
              </a:rPr>
              <a:t>arduino</a:t>
            </a:r>
            <a:r>
              <a:rPr lang="ko-KR" altLang="en-US" sz="1500" dirty="0"/>
              <a:t>는 </a:t>
            </a:r>
            <a:r>
              <a:rPr lang="en-US" altLang="ko-KR" sz="1500" b="1" dirty="0">
                <a:solidFill>
                  <a:srgbClr val="FF0000"/>
                </a:solidFill>
              </a:rPr>
              <a:t>Serial </a:t>
            </a:r>
            <a:r>
              <a:rPr lang="ko-KR" altLang="en-US" sz="1500" b="1" dirty="0">
                <a:solidFill>
                  <a:srgbClr val="FF0000"/>
                </a:solidFill>
              </a:rPr>
              <a:t>클래스의 인스턴스</a:t>
            </a:r>
            <a:r>
              <a:rPr lang="ko-KR" altLang="en-US" sz="1500" dirty="0"/>
              <a:t>이며</a:t>
            </a:r>
            <a:r>
              <a:rPr lang="en-US" altLang="ko-KR" sz="1500" dirty="0"/>
              <a:t>, COM3 </a:t>
            </a:r>
            <a:r>
              <a:rPr lang="ko-KR" altLang="en-US" sz="1500" dirty="0"/>
              <a:t>포트를 통해 </a:t>
            </a:r>
            <a:r>
              <a:rPr lang="en-US" altLang="ko-KR" sz="1500" dirty="0"/>
              <a:t>115200 </a:t>
            </a:r>
            <a:r>
              <a:rPr lang="ko-KR" altLang="en-US" sz="1500" dirty="0" err="1"/>
              <a:t>바우드레이트로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아두이노와의</a:t>
            </a:r>
            <a:r>
              <a:rPr lang="ko-KR" altLang="en-US" sz="1500" dirty="0"/>
              <a:t> 시리얼 통신을 설정합니다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F2CB5A6-DF0C-70D3-7818-6B153153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878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9F7EC7-8A9B-5491-8EE9-3A5F43A4BDD1}"/>
              </a:ext>
            </a:extLst>
          </p:cNvPr>
          <p:cNvSpPr txBox="1"/>
          <p:nvPr/>
        </p:nvSpPr>
        <p:spPr>
          <a:xfrm>
            <a:off x="638431" y="469715"/>
            <a:ext cx="10439401" cy="5123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sv</a:t>
            </a:r>
            <a:r>
              <a:rPr lang="en-US" altLang="ko-KR" sz="1600" dirty="0"/>
              <a:t>[number-8] = gap</a:t>
            </a:r>
            <a:r>
              <a:rPr lang="ko-KR" altLang="en-US" sz="1600" dirty="0"/>
              <a:t>에서 </a:t>
            </a:r>
            <a:r>
              <a:rPr lang="en-US" altLang="ko-KR" sz="1600" dirty="0"/>
              <a:t>gap</a:t>
            </a:r>
            <a:r>
              <a:rPr lang="ko-KR" altLang="en-US" sz="1600" dirty="0"/>
              <a:t>은 각도를 나타냅니다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 코드 부분은 </a:t>
            </a:r>
            <a:r>
              <a:rPr lang="ko-KR" altLang="en-US" sz="1600" dirty="0" err="1"/>
              <a:t>서보모터의</a:t>
            </a:r>
            <a:r>
              <a:rPr lang="ko-KR" altLang="en-US" sz="1600" dirty="0"/>
              <a:t> 각도를 설정하는 데 사용됩니다</a:t>
            </a:r>
            <a:r>
              <a:rPr lang="en-US" altLang="ko-KR" sz="1600" dirty="0"/>
              <a:t>. gap </a:t>
            </a:r>
            <a:r>
              <a:rPr lang="ko-KR" altLang="en-US" sz="1600" dirty="0"/>
              <a:t>변수에는 원하는 각도 값이 저장되며</a:t>
            </a:r>
            <a:r>
              <a:rPr lang="en-US" altLang="ko-KR" sz="1600" dirty="0"/>
              <a:t>, </a:t>
            </a:r>
            <a:r>
              <a:rPr lang="ko-KR" altLang="en-US" sz="1600" dirty="0"/>
              <a:t>이 값을 </a:t>
            </a:r>
            <a:r>
              <a:rPr lang="ko-KR" altLang="en-US" sz="1600" dirty="0" err="1"/>
              <a:t>서보모터에</a:t>
            </a:r>
            <a:r>
              <a:rPr lang="ko-KR" altLang="en-US" sz="1600" dirty="0"/>
              <a:t> 적용하기 위해 </a:t>
            </a:r>
            <a:r>
              <a:rPr lang="en-US" altLang="ko-KR" sz="1600" dirty="0" err="1"/>
              <a:t>sv</a:t>
            </a:r>
            <a:r>
              <a:rPr lang="en-US" altLang="ko-KR" sz="1600" dirty="0"/>
              <a:t> </a:t>
            </a:r>
            <a:r>
              <a:rPr lang="ko-KR" altLang="en-US" sz="1600" dirty="0"/>
              <a:t>배열에 저장합니다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sv</a:t>
            </a:r>
            <a:r>
              <a:rPr lang="en-US" altLang="ko-KR" sz="1600" dirty="0"/>
              <a:t>[number-8] </a:t>
            </a:r>
            <a:r>
              <a:rPr lang="ko-KR" altLang="en-US" sz="1600" dirty="0"/>
              <a:t>부분에서 </a:t>
            </a:r>
            <a:r>
              <a:rPr lang="en-US" altLang="ko-KR" sz="1600" b="1" dirty="0">
                <a:solidFill>
                  <a:srgbClr val="0070C0"/>
                </a:solidFill>
              </a:rPr>
              <a:t>number</a:t>
            </a:r>
            <a:r>
              <a:rPr lang="ko-KR" altLang="en-US" sz="1600" b="1" dirty="0">
                <a:solidFill>
                  <a:srgbClr val="0070C0"/>
                </a:solidFill>
              </a:rPr>
              <a:t>는 </a:t>
            </a:r>
            <a:r>
              <a:rPr lang="ko-KR" altLang="en-US" sz="1600" b="1" dirty="0" err="1">
                <a:solidFill>
                  <a:srgbClr val="FF0000"/>
                </a:solidFill>
              </a:rPr>
              <a:t>서보모터의</a:t>
            </a:r>
            <a:r>
              <a:rPr lang="ko-KR" altLang="en-US" sz="1600" b="1" dirty="0">
                <a:solidFill>
                  <a:srgbClr val="FF0000"/>
                </a:solidFill>
              </a:rPr>
              <a:t> 핀 번호</a:t>
            </a:r>
            <a:r>
              <a:rPr lang="ko-KR" altLang="en-US" sz="1600" dirty="0"/>
              <a:t>를 나타내고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0070C0"/>
                </a:solidFill>
              </a:rPr>
              <a:t>8</a:t>
            </a:r>
            <a:r>
              <a:rPr lang="ko-KR" altLang="en-US" sz="1600" dirty="0"/>
              <a:t>은 배열의 </a:t>
            </a:r>
            <a:r>
              <a:rPr lang="ko-KR" altLang="en-US" sz="1600" b="1" dirty="0">
                <a:solidFill>
                  <a:srgbClr val="FF0000"/>
                </a:solidFill>
              </a:rPr>
              <a:t>인덱스를 </a:t>
            </a:r>
            <a:r>
              <a:rPr lang="en-US" altLang="ko-KR" sz="1600" b="1" dirty="0">
                <a:solidFill>
                  <a:srgbClr val="FF0000"/>
                </a:solidFill>
              </a:rPr>
              <a:t>0</a:t>
            </a:r>
            <a:r>
              <a:rPr lang="ko-KR" altLang="en-US" sz="1600" b="1" dirty="0">
                <a:solidFill>
                  <a:srgbClr val="FF0000"/>
                </a:solidFill>
              </a:rPr>
              <a:t>부터 </a:t>
            </a:r>
            <a:r>
              <a:rPr lang="ko-KR" altLang="en-US" sz="1600" dirty="0"/>
              <a:t>시작하기 위해 사용되는 값입니다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00B050"/>
                </a:solidFill>
              </a:rPr>
              <a:t>number</a:t>
            </a:r>
            <a:r>
              <a:rPr lang="ko-KR" altLang="en-US" sz="1600" b="1" dirty="0">
                <a:solidFill>
                  <a:srgbClr val="00B050"/>
                </a:solidFill>
              </a:rPr>
              <a:t>가 </a:t>
            </a:r>
            <a:r>
              <a:rPr lang="en-US" altLang="ko-KR" sz="1600" b="1" dirty="0">
                <a:solidFill>
                  <a:srgbClr val="00B050"/>
                </a:solidFill>
              </a:rPr>
              <a:t>8</a:t>
            </a:r>
            <a:r>
              <a:rPr lang="ko-KR" altLang="en-US" sz="1600" b="1" dirty="0">
                <a:solidFill>
                  <a:srgbClr val="00B050"/>
                </a:solidFill>
              </a:rPr>
              <a:t>이면</a:t>
            </a:r>
            <a:r>
              <a:rPr lang="ko-KR" altLang="en-US" sz="1600" dirty="0"/>
              <a:t> </a:t>
            </a:r>
            <a:r>
              <a:rPr lang="en-US" altLang="ko-KR" sz="1600" dirty="0" err="1"/>
              <a:t>sv</a:t>
            </a:r>
            <a:r>
              <a:rPr lang="en-US" altLang="ko-KR" sz="1600" dirty="0"/>
              <a:t>[number-8]</a:t>
            </a:r>
            <a:r>
              <a:rPr lang="ko-KR" altLang="en-US" sz="1600" dirty="0"/>
              <a:t>는 </a:t>
            </a:r>
            <a:r>
              <a:rPr lang="en-US" altLang="ko-KR" sz="1600" b="1" dirty="0" err="1">
                <a:solidFill>
                  <a:srgbClr val="FF0000"/>
                </a:solidFill>
              </a:rPr>
              <a:t>sv</a:t>
            </a:r>
            <a:r>
              <a:rPr lang="en-US" altLang="ko-KR" sz="1600" b="1" dirty="0">
                <a:solidFill>
                  <a:srgbClr val="FF0000"/>
                </a:solidFill>
              </a:rPr>
              <a:t>[0]</a:t>
            </a:r>
            <a:r>
              <a:rPr lang="ko-KR" altLang="en-US" sz="1600" dirty="0"/>
              <a:t>이 되어 첫 번째 </a:t>
            </a:r>
            <a:r>
              <a:rPr lang="ko-KR" altLang="en-US" sz="1600" dirty="0" err="1"/>
              <a:t>서보모터에</a:t>
            </a:r>
            <a:r>
              <a:rPr lang="ko-KR" altLang="en-US" sz="1600" dirty="0"/>
              <a:t> 해당하는 배열 요소를 나타냅니다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이렇게 함으로써</a:t>
            </a:r>
            <a:r>
              <a:rPr lang="en-US" altLang="ko-KR" sz="1600" dirty="0"/>
              <a:t>, </a:t>
            </a:r>
            <a:r>
              <a:rPr lang="ko-KR" altLang="en-US" sz="1600" dirty="0"/>
              <a:t>각 </a:t>
            </a:r>
            <a:r>
              <a:rPr lang="ko-KR" altLang="en-US" sz="1600" dirty="0" err="1"/>
              <a:t>서보모터의</a:t>
            </a:r>
            <a:r>
              <a:rPr lang="ko-KR" altLang="en-US" sz="1600" dirty="0"/>
              <a:t> 핀 번호를 배열 인덱스로 변환하여 사용할 수 있습니다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rgbClr val="0070C0"/>
                </a:solidFill>
              </a:rPr>
              <a:t>arduino.write</a:t>
            </a:r>
            <a:r>
              <a:rPr lang="en-US" altLang="ko-KR" sz="1600" b="1" dirty="0">
                <a:solidFill>
                  <a:srgbClr val="0070C0"/>
                </a:solidFill>
              </a:rPr>
              <a:t>(</a:t>
            </a:r>
            <a:r>
              <a:rPr lang="en-US" altLang="ko-KR" sz="1600" b="1" dirty="0" err="1">
                <a:solidFill>
                  <a:srgbClr val="0070C0"/>
                </a:solidFill>
              </a:rPr>
              <a:t>b"s</a:t>
            </a:r>
            <a:r>
              <a:rPr lang="en-US" altLang="ko-KR" sz="1600" b="1" dirty="0">
                <a:solidFill>
                  <a:srgbClr val="0070C0"/>
                </a:solidFill>
              </a:rPr>
              <a:t>") </a:t>
            </a:r>
            <a:r>
              <a:rPr lang="ko-KR" altLang="en-US" sz="1600" dirty="0"/>
              <a:t>부분은 </a:t>
            </a:r>
            <a:r>
              <a:rPr lang="ko-KR" altLang="en-US" sz="1600" dirty="0" err="1"/>
              <a:t>아두이노에게</a:t>
            </a:r>
            <a:r>
              <a:rPr lang="ko-KR" altLang="en-US" sz="1600" dirty="0"/>
              <a:t> 시리얼 통신을 통해 </a:t>
            </a:r>
            <a:r>
              <a:rPr lang="en-US" altLang="ko-KR" sz="1600" dirty="0"/>
              <a:t>'s' </a:t>
            </a:r>
            <a:r>
              <a:rPr lang="ko-KR" altLang="en-US" sz="1600" dirty="0"/>
              <a:t>문자를 전송합니다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이는 </a:t>
            </a:r>
            <a:r>
              <a:rPr lang="ko-KR" altLang="en-US" sz="1600" dirty="0" err="1"/>
              <a:t>아두이노</a:t>
            </a:r>
            <a:r>
              <a:rPr lang="ko-KR" altLang="en-US" sz="1600" dirty="0"/>
              <a:t> 프로그램에서 특정 작업을 시작하라는 신호로 사용될 수 있습니다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여기서 </a:t>
            </a:r>
            <a:r>
              <a:rPr lang="en-US" altLang="ko-KR" sz="1600" b="1" dirty="0">
                <a:solidFill>
                  <a:srgbClr val="00B0F0"/>
                </a:solidFill>
              </a:rPr>
              <a:t>b</a:t>
            </a:r>
            <a:r>
              <a:rPr lang="ko-KR" altLang="en-US" sz="1600" dirty="0"/>
              <a:t>는 </a:t>
            </a:r>
            <a:r>
              <a:rPr lang="ko-KR" altLang="en-US" sz="1600" b="1" dirty="0">
                <a:solidFill>
                  <a:srgbClr val="FF00FF"/>
                </a:solidFill>
              </a:rPr>
              <a:t>바이트 문자열</a:t>
            </a:r>
            <a:r>
              <a:rPr lang="ko-KR" altLang="en-US" sz="1600" dirty="0"/>
              <a:t>을 나타내며</a:t>
            </a:r>
            <a:r>
              <a:rPr lang="en-US" altLang="ko-KR" sz="1600" dirty="0"/>
              <a:t>, </a:t>
            </a:r>
            <a:r>
              <a:rPr lang="ko-KR" altLang="en-US" sz="1600" dirty="0"/>
              <a:t>시리얼 통신에서는 데이터를 </a:t>
            </a:r>
            <a:r>
              <a:rPr lang="ko-KR" altLang="en-US" sz="1600" b="1" dirty="0">
                <a:solidFill>
                  <a:srgbClr val="FF0000"/>
                </a:solidFill>
              </a:rPr>
              <a:t>바이트 형태로 전송해야 </a:t>
            </a:r>
            <a:r>
              <a:rPr lang="ko-KR" altLang="en-US" sz="1600" dirty="0"/>
              <a:t>하기 때문에 사용됩니다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6C9DD6-BB0B-3451-4565-2B97F59C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92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C12A79-44BB-4421-8ED6-58A96786E491}"/>
              </a:ext>
            </a:extLst>
          </p:cNvPr>
          <p:cNvSpPr txBox="1"/>
          <p:nvPr/>
        </p:nvSpPr>
        <p:spPr>
          <a:xfrm>
            <a:off x="403137" y="723548"/>
            <a:ext cx="10328705" cy="377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number </a:t>
            </a:r>
            <a:r>
              <a:rPr lang="ko-KR" altLang="en-US" b="1" dirty="0">
                <a:solidFill>
                  <a:srgbClr val="0070C0"/>
                </a:solidFill>
              </a:rPr>
              <a:t>변수</a:t>
            </a:r>
            <a:r>
              <a:rPr lang="ko-KR" altLang="en-US" dirty="0"/>
              <a:t>는 </a:t>
            </a:r>
            <a:r>
              <a:rPr lang="ko-KR" altLang="en-US" dirty="0" err="1"/>
              <a:t>아두이노</a:t>
            </a:r>
            <a:r>
              <a:rPr lang="ko-KR" altLang="en-US" dirty="0"/>
              <a:t> 보드에 연결된 특정 </a:t>
            </a:r>
            <a:r>
              <a:rPr lang="ko-KR" altLang="en-US" b="1" dirty="0" err="1">
                <a:solidFill>
                  <a:srgbClr val="FF00FF"/>
                </a:solidFill>
              </a:rPr>
              <a:t>서보모터의</a:t>
            </a:r>
            <a:r>
              <a:rPr lang="ko-KR" altLang="en-US" b="1" dirty="0">
                <a:solidFill>
                  <a:srgbClr val="FF00FF"/>
                </a:solidFill>
              </a:rPr>
              <a:t> 핀 번호</a:t>
            </a:r>
            <a:r>
              <a:rPr lang="ko-KR" altLang="en-US" dirty="0"/>
              <a:t>를 나타냅니다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일반적으로 </a:t>
            </a:r>
            <a:r>
              <a:rPr lang="ko-KR" altLang="en-US" dirty="0" err="1"/>
              <a:t>아두이노</a:t>
            </a:r>
            <a:r>
              <a:rPr lang="ko-KR" altLang="en-US" dirty="0"/>
              <a:t> 보드에서는 각각의 핀에 번호가 할당되어 있고</a:t>
            </a:r>
            <a:r>
              <a:rPr lang="en-US" altLang="ko-KR" dirty="0"/>
              <a:t>, </a:t>
            </a:r>
            <a:r>
              <a:rPr lang="ko-KR" altLang="en-US" dirty="0"/>
              <a:t>이 번호를 사용하여 프로그램에서 특정 핀을 제어할 수 있습니다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move </a:t>
            </a:r>
            <a:r>
              <a:rPr lang="ko-KR" altLang="en-US" dirty="0"/>
              <a:t>함수는 이 핀 번호와 </a:t>
            </a:r>
            <a:r>
              <a:rPr lang="ko-KR" altLang="en-US" b="1" dirty="0">
                <a:solidFill>
                  <a:srgbClr val="00B050"/>
                </a:solidFill>
              </a:rPr>
              <a:t>목표 각도</a:t>
            </a:r>
            <a:r>
              <a:rPr lang="en-US" altLang="ko-KR" b="1" dirty="0">
                <a:solidFill>
                  <a:srgbClr val="00B050"/>
                </a:solidFill>
              </a:rPr>
              <a:t>(gap)</a:t>
            </a:r>
            <a:r>
              <a:rPr lang="ko-KR" altLang="en-US" dirty="0"/>
              <a:t>를 매개변수로 받아</a:t>
            </a:r>
            <a:r>
              <a:rPr lang="en-US" altLang="ko-KR" dirty="0"/>
              <a:t>, </a:t>
            </a:r>
            <a:r>
              <a:rPr lang="ko-KR" altLang="en-US" dirty="0"/>
              <a:t>해당 핀에 연결된 </a:t>
            </a:r>
            <a:r>
              <a:rPr lang="ko-KR" altLang="en-US" dirty="0" err="1"/>
              <a:t>서보모터를</a:t>
            </a:r>
            <a:r>
              <a:rPr lang="ko-KR" altLang="en-US" dirty="0"/>
              <a:t> 지정된 각도로 회전시키는 명령을 전송하는 역할을 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B0F0"/>
                </a:solidFill>
              </a:rPr>
              <a:t>move(8, 45)</a:t>
            </a:r>
            <a:r>
              <a:rPr lang="ko-KR" altLang="en-US" dirty="0"/>
              <a:t>는 </a:t>
            </a:r>
            <a:r>
              <a:rPr lang="en-US" altLang="ko-KR" dirty="0"/>
              <a:t>8</a:t>
            </a:r>
            <a:r>
              <a:rPr lang="ko-KR" altLang="en-US" dirty="0"/>
              <a:t>번 핀에 연결된 </a:t>
            </a:r>
            <a:r>
              <a:rPr lang="ko-KR" altLang="en-US" dirty="0" err="1"/>
              <a:t>서보모터를</a:t>
            </a:r>
            <a:r>
              <a:rPr lang="ko-KR" altLang="en-US" dirty="0"/>
              <a:t> </a:t>
            </a:r>
            <a:r>
              <a:rPr lang="en-US" altLang="ko-KR" dirty="0"/>
              <a:t>45</a:t>
            </a:r>
            <a:r>
              <a:rPr lang="ko-KR" altLang="en-US" dirty="0"/>
              <a:t>도로 회전시키라는 명령입니다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여기서 </a:t>
            </a:r>
            <a:r>
              <a:rPr lang="en-US" altLang="ko-KR" b="1" dirty="0">
                <a:solidFill>
                  <a:srgbClr val="00B0F0"/>
                </a:solidFill>
              </a:rPr>
              <a:t>number-8</a:t>
            </a:r>
            <a:r>
              <a:rPr lang="ko-KR" altLang="en-US" dirty="0"/>
              <a:t>은 프로그램 내부에서 사용하는 </a:t>
            </a:r>
            <a:r>
              <a:rPr lang="ko-KR" altLang="en-US" b="1" dirty="0">
                <a:solidFill>
                  <a:srgbClr val="FF0000"/>
                </a:solidFill>
              </a:rPr>
              <a:t>배열의 인덱스로 변환</a:t>
            </a:r>
            <a:r>
              <a:rPr lang="ko-KR" altLang="en-US" dirty="0"/>
              <a:t>하기 위한 계산입니다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B0F0"/>
                </a:solidFill>
              </a:rPr>
              <a:t>8</a:t>
            </a:r>
            <a:r>
              <a:rPr lang="ko-KR" altLang="en-US" b="1" dirty="0">
                <a:solidFill>
                  <a:srgbClr val="00B0F0"/>
                </a:solidFill>
              </a:rPr>
              <a:t>번 핀이라면 </a:t>
            </a:r>
            <a:r>
              <a:rPr lang="ko-KR" altLang="en-US" dirty="0"/>
              <a:t>배열의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ko-KR" altLang="en-US" b="1" dirty="0">
                <a:solidFill>
                  <a:srgbClr val="FF0000"/>
                </a:solidFill>
              </a:rPr>
              <a:t>번째 인덱스</a:t>
            </a:r>
            <a:r>
              <a:rPr lang="ko-KR" altLang="en-US" dirty="0"/>
              <a:t>를 참조하게 됩니다</a:t>
            </a:r>
            <a:r>
              <a:rPr lang="en-US" altLang="ko-KR" dirty="0"/>
              <a:t>(8-8=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).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74685D-4976-76B3-4ABE-1CB89B3B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802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E85747-10F2-F742-5727-367FDAC3B7A1}"/>
              </a:ext>
            </a:extLst>
          </p:cNvPr>
          <p:cNvSpPr txBox="1"/>
          <p:nvPr/>
        </p:nvSpPr>
        <p:spPr>
          <a:xfrm>
            <a:off x="94220" y="0"/>
            <a:ext cx="6094970" cy="7155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Servo.h</a:t>
            </a:r>
            <a:r>
              <a:rPr lang="en-US" altLang="ko-KR" sz="1400" dirty="0"/>
              <a:t>&gt;    //</a:t>
            </a:r>
            <a:r>
              <a:rPr lang="ko-KR" altLang="en-US" sz="1400" dirty="0" err="1"/>
              <a:t>서보모터를</a:t>
            </a:r>
            <a:r>
              <a:rPr lang="ko-KR" altLang="en-US" sz="1400" dirty="0"/>
              <a:t> 쓰기위해 명령어를 불러옵니다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Servo sv1;      //</a:t>
            </a:r>
            <a:r>
              <a:rPr lang="ko-KR" altLang="en-US" sz="1400" dirty="0"/>
              <a:t>첫 번째 </a:t>
            </a:r>
            <a:r>
              <a:rPr lang="ko-KR" altLang="en-US" sz="1400" dirty="0" err="1"/>
              <a:t>서보모터</a:t>
            </a:r>
            <a:r>
              <a:rPr lang="ko-KR" altLang="en-US" sz="1400" dirty="0"/>
              <a:t> 정의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Servo sv2;      //</a:t>
            </a:r>
            <a:r>
              <a:rPr lang="ko-KR" altLang="en-US" sz="1400" dirty="0"/>
              <a:t>두 번째 </a:t>
            </a:r>
            <a:r>
              <a:rPr lang="ko-KR" altLang="en-US" sz="1400" dirty="0" err="1"/>
              <a:t>서보모터</a:t>
            </a:r>
            <a:r>
              <a:rPr lang="ko-KR" altLang="en-US" sz="1400" dirty="0"/>
              <a:t> 정의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Servo sv3;      //</a:t>
            </a:r>
            <a:r>
              <a:rPr lang="ko-KR" altLang="en-US" sz="1400" dirty="0"/>
              <a:t>세 번째 </a:t>
            </a:r>
            <a:r>
              <a:rPr lang="ko-KR" altLang="en-US" sz="1400" dirty="0" err="1"/>
              <a:t>서보모터</a:t>
            </a:r>
            <a:r>
              <a:rPr lang="ko-KR" altLang="en-US" sz="1400" dirty="0"/>
              <a:t> 정의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Servo sv4;      //</a:t>
            </a:r>
            <a:r>
              <a:rPr lang="ko-KR" altLang="en-US" sz="1400" dirty="0"/>
              <a:t>네 번째 </a:t>
            </a:r>
            <a:r>
              <a:rPr lang="ko-KR" altLang="en-US" sz="1400" dirty="0" err="1"/>
              <a:t>서보모터</a:t>
            </a:r>
            <a:r>
              <a:rPr lang="ko-KR" altLang="en-US" sz="1400" dirty="0"/>
              <a:t> 정의</a:t>
            </a:r>
          </a:p>
          <a:p>
            <a:pPr>
              <a:lnSpc>
                <a:spcPct val="150000"/>
              </a:lnSpc>
            </a:pP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B050"/>
                </a:solidFill>
              </a:rPr>
              <a:t>void setup()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Serial.begin</a:t>
            </a:r>
            <a:r>
              <a:rPr lang="en-US" altLang="ko-KR" sz="1400" dirty="0"/>
              <a:t>(115200);   //</a:t>
            </a:r>
            <a:r>
              <a:rPr lang="ko-KR" altLang="en-US" sz="1400" dirty="0"/>
              <a:t>고속 시리얼 통신을 시작합니다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sv1.attach(8);      //</a:t>
            </a:r>
            <a:r>
              <a:rPr lang="ko-KR" altLang="en-US" sz="1400" dirty="0"/>
              <a:t>첫 번째 </a:t>
            </a:r>
            <a:r>
              <a:rPr lang="ko-KR" altLang="en-US" sz="1400" dirty="0" err="1"/>
              <a:t>서보모터는</a:t>
            </a:r>
            <a:r>
              <a:rPr lang="ko-KR" altLang="en-US" sz="1400" dirty="0"/>
              <a:t> </a:t>
            </a:r>
            <a:r>
              <a:rPr lang="en-US" altLang="ko-KR" sz="1400" dirty="0"/>
              <a:t>8</a:t>
            </a:r>
            <a:r>
              <a:rPr lang="ko-KR" altLang="en-US" sz="1400" dirty="0" err="1"/>
              <a:t>번핀에</a:t>
            </a:r>
            <a:r>
              <a:rPr lang="ko-KR" altLang="en-US" sz="1400" dirty="0"/>
              <a:t> 연결됨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sv2.attach(9);      //</a:t>
            </a:r>
            <a:r>
              <a:rPr lang="ko-KR" altLang="en-US" sz="1400" dirty="0"/>
              <a:t>두 번째 </a:t>
            </a:r>
            <a:r>
              <a:rPr lang="ko-KR" altLang="en-US" sz="1400" dirty="0" err="1"/>
              <a:t>서보모터는</a:t>
            </a:r>
            <a:r>
              <a:rPr lang="ko-KR" altLang="en-US" sz="1400" dirty="0"/>
              <a:t> </a:t>
            </a:r>
            <a:r>
              <a:rPr lang="en-US" altLang="ko-KR" sz="1400" dirty="0"/>
              <a:t>9</a:t>
            </a:r>
            <a:r>
              <a:rPr lang="ko-KR" altLang="en-US" sz="1400" dirty="0" err="1"/>
              <a:t>번핀에</a:t>
            </a:r>
            <a:r>
              <a:rPr lang="ko-KR" altLang="en-US" sz="1400" dirty="0"/>
              <a:t> 연결됨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sv3.attach(10);       //</a:t>
            </a:r>
            <a:r>
              <a:rPr lang="ko-KR" altLang="en-US" sz="1400" dirty="0"/>
              <a:t>세 번째 </a:t>
            </a:r>
            <a:r>
              <a:rPr lang="ko-KR" altLang="en-US" sz="1400" dirty="0" err="1"/>
              <a:t>서보모터는</a:t>
            </a:r>
            <a:r>
              <a:rPr lang="ko-KR" altLang="en-US" sz="1400" dirty="0"/>
              <a:t> </a:t>
            </a:r>
            <a:r>
              <a:rPr lang="en-US" altLang="ko-KR" sz="1400" dirty="0"/>
              <a:t>10</a:t>
            </a:r>
            <a:r>
              <a:rPr lang="ko-KR" altLang="en-US" sz="1400" dirty="0" err="1"/>
              <a:t>번핀에</a:t>
            </a:r>
            <a:r>
              <a:rPr lang="ko-KR" altLang="en-US" sz="1400" dirty="0"/>
              <a:t> 연결됨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sv4.attach(11);       //</a:t>
            </a:r>
            <a:r>
              <a:rPr lang="ko-KR" altLang="en-US" sz="1400" dirty="0"/>
              <a:t>네 번째 </a:t>
            </a:r>
            <a:r>
              <a:rPr lang="ko-KR" altLang="en-US" sz="1400" dirty="0" err="1"/>
              <a:t>서보모터는</a:t>
            </a:r>
            <a:r>
              <a:rPr lang="ko-KR" altLang="en-US" sz="1400" dirty="0"/>
              <a:t> </a:t>
            </a:r>
            <a:r>
              <a:rPr lang="en-US" altLang="ko-KR" sz="1400" dirty="0"/>
              <a:t>11</a:t>
            </a:r>
            <a:r>
              <a:rPr lang="ko-KR" altLang="en-US" sz="1400" dirty="0" err="1"/>
              <a:t>번핀에</a:t>
            </a:r>
            <a:r>
              <a:rPr lang="ko-KR" altLang="en-US" sz="1400" dirty="0"/>
              <a:t> 연결됨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B050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void loop()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while(!</a:t>
            </a:r>
            <a:r>
              <a:rPr lang="en-US" altLang="ko-KR" sz="1400" dirty="0" err="1"/>
              <a:t>Serial.available</a:t>
            </a:r>
            <a:r>
              <a:rPr lang="en-US" altLang="ko-KR" sz="1400" dirty="0"/>
              <a:t>()){}    //</a:t>
            </a:r>
            <a:r>
              <a:rPr lang="ko-KR" altLang="en-US" sz="1400" dirty="0"/>
              <a:t>시리얼 통신으로 값이 올 때 까지 기다리기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while(</a:t>
            </a:r>
            <a:r>
              <a:rPr lang="en-US" altLang="ko-KR" sz="1400" dirty="0" err="1"/>
              <a:t>Serial.read</a:t>
            </a:r>
            <a:r>
              <a:rPr lang="en-US" altLang="ko-KR" sz="1400" dirty="0"/>
              <a:t>() != 's'){}   //</a:t>
            </a:r>
            <a:r>
              <a:rPr lang="ko-KR" altLang="en-US" sz="1400" dirty="0"/>
              <a:t>시리얼 통신으로 문자’</a:t>
            </a:r>
            <a:r>
              <a:rPr lang="en-US" altLang="ko-KR" sz="1400" dirty="0"/>
              <a:t>s’</a:t>
            </a:r>
            <a:r>
              <a:rPr lang="ko-KR" altLang="en-US" sz="1400" dirty="0"/>
              <a:t>가 온다면</a:t>
            </a:r>
            <a:r>
              <a:rPr lang="en-US" altLang="ko-KR" sz="1400" dirty="0"/>
              <a:t>(</a:t>
            </a:r>
            <a:r>
              <a:rPr lang="ko-KR" altLang="en-US" sz="1400" dirty="0"/>
              <a:t>시작하겠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int </a:t>
            </a:r>
            <a:r>
              <a:rPr lang="en-US" altLang="ko-KR" sz="1400" dirty="0" err="1"/>
              <a:t>finalresult</a:t>
            </a:r>
            <a:r>
              <a:rPr lang="en-US" altLang="ko-KR" sz="1400" dirty="0"/>
              <a:t>[4];   //</a:t>
            </a:r>
            <a:r>
              <a:rPr lang="ko-KR" altLang="en-US" sz="1400" dirty="0" err="1"/>
              <a:t>통신값을</a:t>
            </a:r>
            <a:r>
              <a:rPr lang="ko-KR" altLang="en-US" sz="1400" dirty="0"/>
              <a:t> 받을 변수 배열을 만듭니다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FF"/>
                </a:solidFill>
              </a:rPr>
              <a:t>for(int </a:t>
            </a:r>
            <a:r>
              <a:rPr lang="en-US" altLang="ko-KR" sz="1400" dirty="0" err="1">
                <a:solidFill>
                  <a:srgbClr val="FF00FF"/>
                </a:solidFill>
              </a:rPr>
              <a:t>i</a:t>
            </a:r>
            <a:r>
              <a:rPr lang="en-US" altLang="ko-KR" sz="1400" dirty="0">
                <a:solidFill>
                  <a:srgbClr val="FF00FF"/>
                </a:solidFill>
              </a:rPr>
              <a:t> = 0; </a:t>
            </a:r>
            <a:r>
              <a:rPr lang="en-US" altLang="ko-KR" sz="1400" dirty="0" err="1">
                <a:solidFill>
                  <a:srgbClr val="FF00FF"/>
                </a:solidFill>
              </a:rPr>
              <a:t>i</a:t>
            </a:r>
            <a:r>
              <a:rPr lang="en-US" altLang="ko-KR" sz="1400" dirty="0">
                <a:solidFill>
                  <a:srgbClr val="FF00FF"/>
                </a:solidFill>
              </a:rPr>
              <a:t> &lt; 4; </a:t>
            </a:r>
            <a:r>
              <a:rPr lang="en-US" altLang="ko-KR" sz="1400" dirty="0" err="1">
                <a:solidFill>
                  <a:srgbClr val="FF00FF"/>
                </a:solidFill>
              </a:rPr>
              <a:t>i</a:t>
            </a:r>
            <a:r>
              <a:rPr lang="en-US" altLang="ko-KR" sz="1400" dirty="0">
                <a:solidFill>
                  <a:srgbClr val="FF00FF"/>
                </a:solidFill>
              </a:rPr>
              <a:t>++)</a:t>
            </a:r>
            <a:r>
              <a:rPr lang="en-US" altLang="ko-KR" sz="1400" b="1" dirty="0">
                <a:solidFill>
                  <a:srgbClr val="FF00FF"/>
                </a:solidFill>
              </a:rPr>
              <a:t>{</a:t>
            </a:r>
            <a:r>
              <a:rPr lang="en-US" altLang="ko-KR" sz="1400" b="1" dirty="0"/>
              <a:t> </a:t>
            </a:r>
            <a:r>
              <a:rPr lang="en-US" altLang="ko-KR" sz="1400" dirty="0"/>
              <a:t>  //4</a:t>
            </a:r>
            <a:r>
              <a:rPr lang="ko-KR" altLang="en-US" sz="1400" dirty="0"/>
              <a:t>번 반복합니다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</a:t>
            </a:r>
            <a:r>
              <a:rPr lang="en-US" altLang="ko-KR" sz="1400" dirty="0" err="1"/>
              <a:t>finalresult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= </a:t>
            </a:r>
            <a:r>
              <a:rPr lang="en-US" altLang="ko-KR" sz="1400" b="1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;     //</a:t>
            </a:r>
            <a:r>
              <a:rPr lang="ko-KR" altLang="en-US" sz="1400" dirty="0"/>
              <a:t>하나씩 배열 공간을 모두 초기화합니다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FF"/>
                </a:solidFill>
              </a:rPr>
              <a:t>} </a:t>
            </a:r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855F1-2AAB-E859-23C4-2624870FA229}"/>
              </a:ext>
            </a:extLst>
          </p:cNvPr>
          <p:cNvSpPr txBox="1"/>
          <p:nvPr/>
        </p:nvSpPr>
        <p:spPr>
          <a:xfrm>
            <a:off x="6189190" y="0"/>
            <a:ext cx="6094970" cy="651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for(int j = 0; j &lt; 4; </a:t>
            </a:r>
            <a:r>
              <a:rPr lang="en-US" altLang="ko-KR" sz="1400" b="1" dirty="0" err="1">
                <a:solidFill>
                  <a:srgbClr val="FF0000"/>
                </a:solidFill>
              </a:rPr>
              <a:t>j++</a:t>
            </a:r>
            <a:r>
              <a:rPr lang="en-US" altLang="ko-KR" sz="1400" b="1" dirty="0">
                <a:solidFill>
                  <a:srgbClr val="FF0000"/>
                </a:solidFill>
              </a:rPr>
              <a:t>){ </a:t>
            </a:r>
            <a:r>
              <a:rPr lang="en-US" altLang="ko-KR" sz="1400" dirty="0"/>
              <a:t>  //4</a:t>
            </a:r>
            <a:r>
              <a:rPr lang="ko-KR" altLang="en-US" sz="1400" dirty="0"/>
              <a:t>번 반복합니다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</a:t>
            </a:r>
            <a:r>
              <a:rPr lang="en-US" altLang="ko-KR" sz="1400" dirty="0"/>
              <a:t>int type = 100;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char gap;     //</a:t>
            </a:r>
            <a:r>
              <a:rPr lang="ko-KR" altLang="en-US" sz="1400" dirty="0" err="1"/>
              <a:t>통신값을</a:t>
            </a:r>
            <a:r>
              <a:rPr lang="ko-KR" altLang="en-US" sz="1400" dirty="0"/>
              <a:t> 임시로 담아둘 변수를 만듭니다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</a:t>
            </a:r>
            <a:r>
              <a:rPr lang="en-US" altLang="ko-KR" sz="1400" dirty="0"/>
              <a:t>int result;     //</a:t>
            </a:r>
            <a:r>
              <a:rPr lang="ko-KR" altLang="en-US" sz="1400" dirty="0"/>
              <a:t>변환된 </a:t>
            </a:r>
            <a:r>
              <a:rPr lang="ko-KR" altLang="en-US" sz="1400" dirty="0" err="1"/>
              <a:t>통신값을</a:t>
            </a:r>
            <a:r>
              <a:rPr lang="ko-KR" altLang="en-US" sz="1400" dirty="0"/>
              <a:t> 담아둘 변수를 만듭니다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B0F0"/>
                </a:solidFill>
              </a:rPr>
              <a:t>for(int </a:t>
            </a:r>
            <a:r>
              <a:rPr lang="en-US" altLang="ko-KR" sz="1400" b="1" dirty="0" err="1">
                <a:solidFill>
                  <a:srgbClr val="00B0F0"/>
                </a:solidFill>
              </a:rPr>
              <a:t>i</a:t>
            </a:r>
            <a:r>
              <a:rPr lang="en-US" altLang="ko-KR" sz="1400" b="1" dirty="0">
                <a:solidFill>
                  <a:srgbClr val="00B0F0"/>
                </a:solidFill>
              </a:rPr>
              <a:t> = 0; </a:t>
            </a:r>
            <a:r>
              <a:rPr lang="en-US" altLang="ko-KR" sz="1400" b="1" dirty="0" err="1">
                <a:solidFill>
                  <a:srgbClr val="00B0F0"/>
                </a:solidFill>
              </a:rPr>
              <a:t>i</a:t>
            </a:r>
            <a:r>
              <a:rPr lang="en-US" altLang="ko-KR" sz="1400" b="1" dirty="0">
                <a:solidFill>
                  <a:srgbClr val="00B0F0"/>
                </a:solidFill>
              </a:rPr>
              <a:t> &lt; 3; </a:t>
            </a:r>
            <a:r>
              <a:rPr lang="en-US" altLang="ko-KR" sz="1400" b="1" dirty="0" err="1">
                <a:solidFill>
                  <a:srgbClr val="00B0F0"/>
                </a:solidFill>
              </a:rPr>
              <a:t>i</a:t>
            </a:r>
            <a:r>
              <a:rPr lang="en-US" altLang="ko-KR" sz="1400" b="1" dirty="0">
                <a:solidFill>
                  <a:srgbClr val="00B0F0"/>
                </a:solidFill>
              </a:rPr>
              <a:t>++){</a:t>
            </a:r>
            <a:r>
              <a:rPr lang="en-US" altLang="ko-KR" sz="1400" dirty="0"/>
              <a:t>    //3</a:t>
            </a:r>
            <a:r>
              <a:rPr lang="ko-KR" altLang="en-US" sz="1400" dirty="0"/>
              <a:t>번 반복합니다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while(!</a:t>
            </a:r>
            <a:r>
              <a:rPr lang="en-US" altLang="ko-KR" sz="1400" dirty="0" err="1"/>
              <a:t>Serial.available</a:t>
            </a:r>
            <a:r>
              <a:rPr lang="en-US" altLang="ko-KR" sz="1400" dirty="0"/>
              <a:t>()){}    //</a:t>
            </a:r>
            <a:r>
              <a:rPr lang="ko-KR" altLang="en-US" sz="1400" dirty="0"/>
              <a:t>처음 값을 받기 전까지 </a:t>
            </a:r>
            <a:r>
              <a:rPr lang="ko-KR" altLang="en-US" sz="1400" b="1" dirty="0">
                <a:solidFill>
                  <a:srgbClr val="00B050"/>
                </a:solidFill>
              </a:rPr>
              <a:t>기다립</a:t>
            </a:r>
            <a:r>
              <a:rPr lang="ko-KR" altLang="en-US" sz="1400" dirty="0"/>
              <a:t>니다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 </a:t>
            </a:r>
            <a:r>
              <a:rPr lang="en-US" altLang="ko-KR" sz="1400" dirty="0"/>
              <a:t>gap = </a:t>
            </a:r>
            <a:r>
              <a:rPr lang="en-US" altLang="ko-KR" sz="1400" dirty="0" err="1"/>
              <a:t>Serial.read</a:t>
            </a:r>
            <a:r>
              <a:rPr lang="en-US" altLang="ko-KR" sz="1400" dirty="0"/>
              <a:t>();    //</a:t>
            </a:r>
            <a:r>
              <a:rPr lang="ko-KR" altLang="en-US" sz="1400" b="1" dirty="0" err="1">
                <a:solidFill>
                  <a:srgbClr val="00B0F0"/>
                </a:solidFill>
              </a:rPr>
              <a:t>통신값</a:t>
            </a:r>
            <a:r>
              <a:rPr lang="ko-KR" altLang="en-US" sz="1400" dirty="0"/>
              <a:t> 하나를 받아옵니다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 </a:t>
            </a:r>
            <a:r>
              <a:rPr lang="en-US" altLang="ko-KR" sz="1400" dirty="0"/>
              <a:t>String gap2(gap);   //</a:t>
            </a:r>
            <a:r>
              <a:rPr lang="ko-KR" altLang="en-US" sz="1400" dirty="0" err="1"/>
              <a:t>통신값을</a:t>
            </a:r>
            <a:r>
              <a:rPr lang="ko-KR" altLang="en-US" sz="1400" dirty="0"/>
              <a:t> </a:t>
            </a:r>
            <a:r>
              <a:rPr lang="ko-KR" altLang="en-US" sz="1400" b="1" dirty="0">
                <a:solidFill>
                  <a:srgbClr val="FF00FF"/>
                </a:solidFill>
              </a:rPr>
              <a:t>문자열로 변환</a:t>
            </a:r>
            <a:r>
              <a:rPr lang="ko-KR" altLang="en-US" sz="1400" dirty="0"/>
              <a:t>합니다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 </a:t>
            </a:r>
            <a:r>
              <a:rPr lang="en-US" altLang="ko-KR" sz="1400" dirty="0"/>
              <a:t>result = gap2.toInt();    //</a:t>
            </a:r>
            <a:r>
              <a:rPr lang="ko-KR" altLang="en-US" sz="1400" dirty="0"/>
              <a:t>문자열을 다시 </a:t>
            </a:r>
            <a:r>
              <a:rPr lang="ko-KR" altLang="en-US" sz="1400" b="1" dirty="0">
                <a:solidFill>
                  <a:srgbClr val="FF0000"/>
                </a:solidFill>
              </a:rPr>
              <a:t>정수로 변환</a:t>
            </a:r>
            <a:r>
              <a:rPr lang="ko-KR" altLang="en-US" sz="1400" dirty="0"/>
              <a:t>합니다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 </a:t>
            </a:r>
            <a:r>
              <a:rPr lang="en-US" altLang="ko-KR" sz="1400" dirty="0" err="1"/>
              <a:t>finalresult</a:t>
            </a:r>
            <a:r>
              <a:rPr lang="en-US" altLang="ko-KR" sz="1400" dirty="0"/>
              <a:t>[j] = </a:t>
            </a:r>
            <a:r>
              <a:rPr lang="en-US" altLang="ko-KR" sz="1400" dirty="0" err="1"/>
              <a:t>finalresult</a:t>
            </a:r>
            <a:r>
              <a:rPr lang="en-US" altLang="ko-KR" sz="1400" dirty="0"/>
              <a:t>[j] + result * type;  //</a:t>
            </a:r>
            <a:r>
              <a:rPr lang="ko-KR" altLang="en-US" sz="1400" b="1" dirty="0" err="1">
                <a:solidFill>
                  <a:srgbClr val="FF0000"/>
                </a:solidFill>
              </a:rPr>
              <a:t>자리수에</a:t>
            </a:r>
            <a:r>
              <a:rPr lang="ko-KR" altLang="en-US" sz="1400" b="1" dirty="0">
                <a:solidFill>
                  <a:srgbClr val="FF0000"/>
                </a:solidFill>
              </a:rPr>
              <a:t> 맞게 정수</a:t>
            </a:r>
            <a:r>
              <a:rPr lang="ko-KR" altLang="en-US" sz="1400" dirty="0"/>
              <a:t>를 가공합니다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r>
              <a:rPr lang="en-US" altLang="ko-KR" sz="1400" dirty="0"/>
              <a:t>type = type / 10;   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B0F0"/>
                </a:solidFill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sv1.write(</a:t>
            </a:r>
            <a:r>
              <a:rPr lang="en-US" altLang="ko-KR" sz="1400" dirty="0" err="1"/>
              <a:t>finalresult</a:t>
            </a:r>
            <a:r>
              <a:rPr lang="en-US" altLang="ko-KR" sz="1400" dirty="0"/>
              <a:t>[0]);    //</a:t>
            </a:r>
            <a:r>
              <a:rPr lang="ko-KR" altLang="en-US" sz="1400" dirty="0"/>
              <a:t>최종 값들을 </a:t>
            </a:r>
            <a:r>
              <a:rPr lang="ko-KR" altLang="en-US" sz="1400" dirty="0" err="1"/>
              <a:t>서보모터에</a:t>
            </a:r>
            <a:r>
              <a:rPr lang="ko-KR" altLang="en-US" sz="1400" dirty="0"/>
              <a:t> 전달합니다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sv2.write(</a:t>
            </a:r>
            <a:r>
              <a:rPr lang="en-US" altLang="ko-KR" sz="1400" dirty="0" err="1"/>
              <a:t>finalresult</a:t>
            </a:r>
            <a:r>
              <a:rPr lang="en-US" altLang="ko-KR" sz="1400" dirty="0"/>
              <a:t>[1]);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sv3.write(</a:t>
            </a:r>
            <a:r>
              <a:rPr lang="en-US" altLang="ko-KR" sz="1400" dirty="0" err="1"/>
              <a:t>finalresult</a:t>
            </a:r>
            <a:r>
              <a:rPr lang="en-US" altLang="ko-KR" sz="1400" dirty="0"/>
              <a:t>[2]);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sv4.write(</a:t>
            </a:r>
            <a:r>
              <a:rPr lang="en-US" altLang="ko-KR" sz="1400" dirty="0" err="1"/>
              <a:t>finalresult</a:t>
            </a:r>
            <a:r>
              <a:rPr lang="en-US" altLang="ko-KR" sz="1400" dirty="0"/>
              <a:t>[3]);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51FC3B1-D4BF-1AE5-FA33-2D5D8335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62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F07BDF-9D91-E7AE-F1AC-58DBC1A7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A6926-AB36-6942-5F00-3676532476FE}"/>
              </a:ext>
            </a:extLst>
          </p:cNvPr>
          <p:cNvSpPr txBox="1"/>
          <p:nvPr/>
        </p:nvSpPr>
        <p:spPr>
          <a:xfrm>
            <a:off x="190500" y="171986"/>
            <a:ext cx="6096000" cy="651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바이트로 데이터 수신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Arduino</a:t>
            </a:r>
            <a:r>
              <a:rPr lang="ko-KR" altLang="en-US" sz="1400"/>
              <a:t>의 직렬 통신을 통해 데이터가 전송되면</a:t>
            </a:r>
            <a:r>
              <a:rPr lang="en-US" altLang="ko-KR" sz="1400"/>
              <a:t>, </a:t>
            </a:r>
            <a:r>
              <a:rPr lang="ko-KR" altLang="en-US" sz="1400"/>
              <a:t>이 데이터는 바이트 단위로 전송됩니다</a:t>
            </a:r>
            <a:r>
              <a:rPr lang="en-US" altLang="ko-KR" sz="1400"/>
              <a:t>. </a:t>
            </a:r>
            <a:r>
              <a:rPr lang="ko-KR" altLang="en-US" sz="1400"/>
              <a:t>예를 들어</a:t>
            </a:r>
            <a:r>
              <a:rPr lang="en-US" altLang="ko-KR" sz="1400"/>
              <a:t>, </a:t>
            </a:r>
            <a:r>
              <a:rPr lang="ko-KR" altLang="en-US" sz="1400"/>
              <a:t>컴퓨터의 시리얼 모니터에서 </a:t>
            </a:r>
            <a:r>
              <a:rPr lang="ko-KR" altLang="en-US" sz="1400" b="1">
                <a:solidFill>
                  <a:srgbClr val="C00000"/>
                </a:solidFill>
              </a:rPr>
              <a:t>문자 </a:t>
            </a:r>
            <a:r>
              <a:rPr lang="en-US" altLang="ko-KR" sz="1400" b="1">
                <a:solidFill>
                  <a:srgbClr val="C00000"/>
                </a:solidFill>
              </a:rPr>
              <a:t>'5'</a:t>
            </a:r>
            <a:r>
              <a:rPr lang="ko-KR" altLang="en-US" sz="1400" b="1">
                <a:solidFill>
                  <a:srgbClr val="C00000"/>
                </a:solidFill>
              </a:rPr>
              <a:t>를 입력</a:t>
            </a:r>
            <a:r>
              <a:rPr lang="ko-KR" altLang="en-US" sz="1400"/>
              <a:t>하고 전송하면</a:t>
            </a:r>
            <a:r>
              <a:rPr lang="en-US" altLang="ko-KR" sz="1400"/>
              <a:t>, </a:t>
            </a:r>
            <a:r>
              <a:rPr lang="ko-KR" altLang="en-US" sz="1400"/>
              <a:t>이 문자는 해당하는 </a:t>
            </a:r>
            <a:r>
              <a:rPr lang="en-US" altLang="ko-KR" sz="1400" b="1">
                <a:solidFill>
                  <a:srgbClr val="FF0000"/>
                </a:solidFill>
              </a:rPr>
              <a:t>ASCII </a:t>
            </a:r>
            <a:r>
              <a:rPr lang="ko-KR" altLang="en-US" sz="1400" b="1">
                <a:solidFill>
                  <a:srgbClr val="FF0000"/>
                </a:solidFill>
              </a:rPr>
              <a:t>코드</a:t>
            </a:r>
            <a:r>
              <a:rPr lang="ko-KR" altLang="en-US" sz="1400"/>
              <a:t>인 </a:t>
            </a:r>
            <a:r>
              <a:rPr lang="en-US" altLang="ko-KR" sz="1400" b="1">
                <a:solidFill>
                  <a:srgbClr val="C00000"/>
                </a:solidFill>
              </a:rPr>
              <a:t>53</a:t>
            </a:r>
            <a:r>
              <a:rPr lang="en-US" altLang="ko-KR" sz="1400"/>
              <a:t> (</a:t>
            </a:r>
            <a:r>
              <a:rPr lang="en-US" altLang="ko-KR" sz="1400" b="1">
                <a:solidFill>
                  <a:srgbClr val="FF00FF"/>
                </a:solidFill>
              </a:rPr>
              <a:t>00110101 </a:t>
            </a:r>
            <a:r>
              <a:rPr lang="ko-KR" altLang="en-US" sz="1400" b="1">
                <a:solidFill>
                  <a:srgbClr val="FF00FF"/>
                </a:solidFill>
              </a:rPr>
              <a:t>이진수</a:t>
            </a:r>
            <a:r>
              <a:rPr lang="en-US" altLang="ko-KR" sz="1400"/>
              <a:t>)</a:t>
            </a:r>
            <a:r>
              <a:rPr lang="ko-KR" altLang="en-US" sz="1400"/>
              <a:t>의 바이트 데이터로 전송됩니다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바이트 데이터를 문자로 변환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Arduino</a:t>
            </a:r>
            <a:r>
              <a:rPr lang="ko-KR" altLang="en-US" sz="1400"/>
              <a:t>에서 </a:t>
            </a:r>
            <a:r>
              <a:rPr lang="en-US" altLang="ko-KR" sz="1400"/>
              <a:t>Serial.read() </a:t>
            </a:r>
            <a:r>
              <a:rPr lang="ko-KR" altLang="en-US" sz="1400"/>
              <a:t>함수는 수신된 바이트 데이터를 읽어 들입니다</a:t>
            </a:r>
            <a:r>
              <a:rPr lang="en-US" altLang="ko-KR" sz="1400"/>
              <a:t>. </a:t>
            </a:r>
            <a:r>
              <a:rPr lang="ko-KR" altLang="en-US" sz="1400"/>
              <a:t>이 함수는 </a:t>
            </a:r>
            <a:r>
              <a:rPr lang="en-US" altLang="ko-KR" sz="1400" b="1">
                <a:solidFill>
                  <a:srgbClr val="FF0000"/>
                </a:solidFill>
              </a:rPr>
              <a:t>char </a:t>
            </a:r>
            <a:r>
              <a:rPr lang="ko-KR" altLang="en-US" sz="1400" b="1">
                <a:solidFill>
                  <a:srgbClr val="FF0000"/>
                </a:solidFill>
              </a:rPr>
              <a:t>타입</a:t>
            </a:r>
            <a:r>
              <a:rPr lang="ko-KR" altLang="en-US" sz="1400" b="1">
                <a:solidFill>
                  <a:srgbClr val="C00000"/>
                </a:solidFill>
              </a:rPr>
              <a:t>의 데이터를 반환</a:t>
            </a:r>
            <a:r>
              <a:rPr lang="ko-KR" altLang="en-US" sz="1400"/>
              <a:t>하는데</a:t>
            </a:r>
            <a:r>
              <a:rPr lang="en-US" altLang="ko-KR" sz="1400"/>
              <a:t>, </a:t>
            </a:r>
            <a:r>
              <a:rPr lang="ko-KR" altLang="en-US" sz="1400"/>
              <a:t>이는 </a:t>
            </a:r>
            <a:r>
              <a:rPr lang="en-US" altLang="ko-KR" sz="1400"/>
              <a:t>C++</a:t>
            </a:r>
            <a:r>
              <a:rPr lang="ko-KR" altLang="en-US" sz="1400"/>
              <a:t>에서 </a:t>
            </a:r>
            <a:r>
              <a:rPr lang="ko-KR" altLang="en-US" sz="1400" b="1">
                <a:solidFill>
                  <a:srgbClr val="FF00FF"/>
                </a:solidFill>
              </a:rPr>
              <a:t>단일 문자</a:t>
            </a:r>
            <a:r>
              <a:rPr lang="ko-KR" altLang="en-US" sz="1400"/>
              <a:t>를 나타내는 데이터 타입입니다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char gap = Serial.read(); </a:t>
            </a:r>
            <a:r>
              <a:rPr lang="ko-KR" altLang="en-US" sz="1400"/>
              <a:t>코드는 수신된 </a:t>
            </a:r>
            <a:r>
              <a:rPr lang="ko-KR" altLang="en-US" sz="1400" b="1">
                <a:solidFill>
                  <a:srgbClr val="FF00FF"/>
                </a:solidFill>
              </a:rPr>
              <a:t>바이트 데이터</a:t>
            </a:r>
            <a:r>
              <a:rPr lang="en-US" altLang="ko-KR" sz="1400"/>
              <a:t>(</a:t>
            </a:r>
            <a:r>
              <a:rPr lang="en-US" altLang="ko-KR" sz="1400" b="1">
                <a:solidFill>
                  <a:srgbClr val="FF0000"/>
                </a:solidFill>
              </a:rPr>
              <a:t>ASCII </a:t>
            </a:r>
            <a:r>
              <a:rPr lang="ko-KR" altLang="en-US" sz="1400" b="1">
                <a:solidFill>
                  <a:srgbClr val="FF0000"/>
                </a:solidFill>
              </a:rPr>
              <a:t>코드 </a:t>
            </a:r>
            <a:r>
              <a:rPr lang="en-US" altLang="ko-KR" sz="1400" b="1">
                <a:solidFill>
                  <a:srgbClr val="FF0000"/>
                </a:solidFill>
              </a:rPr>
              <a:t>53</a:t>
            </a:r>
            <a:r>
              <a:rPr lang="en-US" altLang="ko-KR" sz="1400"/>
              <a:t>)</a:t>
            </a:r>
            <a:r>
              <a:rPr lang="ko-KR" altLang="en-US" sz="1400"/>
              <a:t>를 읽고</a:t>
            </a:r>
            <a:r>
              <a:rPr lang="en-US" altLang="ko-KR" sz="1400"/>
              <a:t>, </a:t>
            </a:r>
            <a:r>
              <a:rPr lang="ko-KR" altLang="en-US" sz="1400"/>
              <a:t>이를 </a:t>
            </a:r>
            <a:r>
              <a:rPr lang="en-US" altLang="ko-KR" sz="1400"/>
              <a:t>gap </a:t>
            </a:r>
            <a:r>
              <a:rPr lang="ko-KR" altLang="en-US" sz="1400"/>
              <a:t>변수에 </a:t>
            </a:r>
            <a:r>
              <a:rPr lang="en-US" altLang="ko-KR" sz="1400"/>
              <a:t>char </a:t>
            </a:r>
            <a:r>
              <a:rPr lang="ko-KR" altLang="en-US" sz="1400"/>
              <a:t>타입으로 저장합니다</a:t>
            </a:r>
            <a:r>
              <a:rPr lang="en-US" altLang="ko-KR" sz="1400"/>
              <a:t>. </a:t>
            </a:r>
            <a:r>
              <a:rPr lang="ko-KR" altLang="en-US" sz="1400"/>
              <a:t>이 시점에서 </a:t>
            </a:r>
            <a:r>
              <a:rPr lang="en-US" altLang="ko-KR" sz="1400"/>
              <a:t>gap</a:t>
            </a:r>
            <a:r>
              <a:rPr lang="ko-KR" altLang="en-US" sz="1400"/>
              <a:t>는 문자 </a:t>
            </a:r>
            <a:r>
              <a:rPr lang="en-US" altLang="ko-KR" sz="1400"/>
              <a:t>'5'</a:t>
            </a:r>
            <a:r>
              <a:rPr lang="ko-KR" altLang="en-US" sz="1400"/>
              <a:t>를 담고 있지만</a:t>
            </a:r>
            <a:r>
              <a:rPr lang="en-US" altLang="ko-KR" sz="1400"/>
              <a:t>, </a:t>
            </a:r>
            <a:r>
              <a:rPr lang="ko-KR" altLang="en-US" sz="1400"/>
              <a:t>이는 단일 문자 형태이며</a:t>
            </a:r>
            <a:r>
              <a:rPr lang="en-US" altLang="ko-KR" sz="1400"/>
              <a:t>, </a:t>
            </a:r>
            <a:r>
              <a:rPr lang="ko-KR" altLang="en-US" sz="1400"/>
              <a:t>문자열에서 사용할 수 있는 </a:t>
            </a:r>
            <a:r>
              <a:rPr lang="ko-KR" altLang="en-US" sz="1400" b="1">
                <a:solidFill>
                  <a:srgbClr val="FF0000"/>
                </a:solidFill>
              </a:rPr>
              <a:t>문자열 관련 메서드나 연산을 사용할 수 없습니다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문자를 문자열로 변환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String gap2(gap); </a:t>
            </a:r>
            <a:r>
              <a:rPr lang="ko-KR" altLang="en-US" sz="1400"/>
              <a:t>코드는 </a:t>
            </a:r>
            <a:r>
              <a:rPr lang="en-US" altLang="ko-KR" sz="1400"/>
              <a:t>gap </a:t>
            </a:r>
            <a:r>
              <a:rPr lang="ko-KR" altLang="en-US" sz="1400"/>
              <a:t>변수에 저장된 단일 문자 </a:t>
            </a:r>
            <a:r>
              <a:rPr lang="en-US" altLang="ko-KR" sz="1400"/>
              <a:t>'5'</a:t>
            </a:r>
            <a:r>
              <a:rPr lang="ko-KR" altLang="en-US" sz="1400"/>
              <a:t>를 사용하여 새로운 </a:t>
            </a:r>
            <a:r>
              <a:rPr lang="en-US" altLang="ko-KR" sz="1400"/>
              <a:t>String </a:t>
            </a:r>
            <a:r>
              <a:rPr lang="ko-KR" altLang="en-US" sz="1400"/>
              <a:t>객체 </a:t>
            </a:r>
            <a:r>
              <a:rPr lang="en-US" altLang="ko-KR" sz="1400"/>
              <a:t>gap2</a:t>
            </a:r>
            <a:r>
              <a:rPr lang="ko-KR" altLang="en-US" sz="1400"/>
              <a:t>를 생성합니다</a:t>
            </a:r>
            <a:r>
              <a:rPr lang="en-US" altLang="ko-KR" sz="1400"/>
              <a:t>. </a:t>
            </a:r>
            <a:r>
              <a:rPr lang="en-US" altLang="ko-KR" sz="1400" b="1">
                <a:solidFill>
                  <a:srgbClr val="FF0000"/>
                </a:solidFill>
              </a:rPr>
              <a:t>String </a:t>
            </a:r>
            <a:r>
              <a:rPr lang="ko-KR" altLang="en-US" sz="1400" b="1">
                <a:solidFill>
                  <a:srgbClr val="FF0000"/>
                </a:solidFill>
              </a:rPr>
              <a:t>타입</a:t>
            </a:r>
            <a:r>
              <a:rPr lang="ko-KR" altLang="en-US" sz="1400"/>
              <a:t>은 </a:t>
            </a:r>
            <a:r>
              <a:rPr lang="en-US" altLang="ko-KR" sz="1400"/>
              <a:t>Arduino</a:t>
            </a:r>
            <a:r>
              <a:rPr lang="ko-KR" altLang="en-US" sz="1400"/>
              <a:t>에서 문자열을 나타내는 데 사용되며</a:t>
            </a:r>
            <a:r>
              <a:rPr lang="en-US" altLang="ko-KR" sz="1400"/>
              <a:t>, </a:t>
            </a:r>
            <a:r>
              <a:rPr lang="ko-KR" altLang="en-US" sz="1400" b="1">
                <a:solidFill>
                  <a:srgbClr val="FF00FF"/>
                </a:solidFill>
              </a:rPr>
              <a:t>문자열 관련 다양한 메서드와 연산을 제공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시점에서 </a:t>
            </a:r>
            <a:r>
              <a:rPr lang="en-US" altLang="ko-KR" sz="1400"/>
              <a:t>gap2</a:t>
            </a:r>
            <a:r>
              <a:rPr lang="ko-KR" altLang="en-US" sz="1400"/>
              <a:t>는 문자 </a:t>
            </a:r>
            <a:r>
              <a:rPr lang="en-US" altLang="ko-KR" sz="1400"/>
              <a:t>'5'</a:t>
            </a:r>
            <a:r>
              <a:rPr lang="ko-KR" altLang="en-US" sz="1400"/>
              <a:t>를 담고 있는 문자열입니다</a:t>
            </a:r>
            <a:r>
              <a:rPr lang="en-US" altLang="ko-KR" sz="1400"/>
              <a:t>. </a:t>
            </a:r>
            <a:r>
              <a:rPr lang="ko-KR" altLang="en-US" sz="1400"/>
              <a:t>문자열로서</a:t>
            </a:r>
            <a:r>
              <a:rPr lang="en-US" altLang="ko-KR" sz="1400"/>
              <a:t>, gap2</a:t>
            </a:r>
            <a:r>
              <a:rPr lang="ko-KR" altLang="en-US" sz="1400"/>
              <a:t>는 </a:t>
            </a:r>
            <a:r>
              <a:rPr lang="en-US" altLang="ko-KR" sz="1400"/>
              <a:t>.length(), .</a:t>
            </a:r>
            <a:r>
              <a:rPr lang="en-US" altLang="ko-KR" sz="1400" b="1">
                <a:solidFill>
                  <a:srgbClr val="FF0000"/>
                </a:solidFill>
              </a:rPr>
              <a:t>toInt(), </a:t>
            </a:r>
            <a:r>
              <a:rPr lang="en-US" altLang="ko-KR" sz="1400"/>
              <a:t>+ (</a:t>
            </a:r>
            <a:r>
              <a:rPr lang="ko-KR" altLang="en-US" sz="1400"/>
              <a:t>문자열 연결 연산자</a:t>
            </a:r>
            <a:r>
              <a:rPr lang="en-US" altLang="ko-KR" sz="1400"/>
              <a:t>) </a:t>
            </a:r>
            <a:r>
              <a:rPr lang="ko-KR" altLang="en-US" sz="1400"/>
              <a:t>등과 같은 문자열 메서드와 연산을 사용할 수 있습니다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FFA33-FD91-C38C-8F38-EDC2D4A558FA}"/>
              </a:ext>
            </a:extLst>
          </p:cNvPr>
          <p:cNvSpPr txBox="1"/>
          <p:nvPr/>
        </p:nvSpPr>
        <p:spPr>
          <a:xfrm>
            <a:off x="6286500" y="516741"/>
            <a:ext cx="5588000" cy="4251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요약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gap</a:t>
            </a:r>
            <a:r>
              <a:rPr lang="ko-KR" altLang="en-US" sz="1400"/>
              <a:t>에 저장된 문자 </a:t>
            </a:r>
            <a:r>
              <a:rPr lang="en-US" altLang="ko-KR" sz="1400"/>
              <a:t>'5': </a:t>
            </a:r>
            <a:r>
              <a:rPr lang="ko-KR" altLang="en-US" sz="1400"/>
              <a:t>이는 </a:t>
            </a:r>
            <a:r>
              <a:rPr lang="en-US" altLang="ko-KR" sz="1400"/>
              <a:t>char </a:t>
            </a:r>
            <a:r>
              <a:rPr lang="ko-KR" altLang="en-US" sz="1400"/>
              <a:t>타입으로</a:t>
            </a:r>
            <a:r>
              <a:rPr lang="en-US" altLang="ko-KR" sz="1400"/>
              <a:t>, C++</a:t>
            </a:r>
            <a:r>
              <a:rPr lang="ko-KR" altLang="en-US" sz="1400"/>
              <a:t>에서 단일 문자를 나타내며</a:t>
            </a:r>
            <a:r>
              <a:rPr lang="en-US" altLang="ko-KR" sz="1400"/>
              <a:t>, </a:t>
            </a:r>
            <a:r>
              <a:rPr lang="ko-KR" altLang="en-US" sz="1400"/>
              <a:t>단순히 </a:t>
            </a:r>
            <a:r>
              <a:rPr lang="en-US" altLang="ko-KR" sz="1400"/>
              <a:t>'5'</a:t>
            </a:r>
            <a:r>
              <a:rPr lang="ko-KR" altLang="en-US" sz="1400"/>
              <a:t>라는 문자 하나만을 포함합니다</a:t>
            </a:r>
            <a:r>
              <a:rPr lang="en-US" altLang="ko-KR" sz="1400"/>
              <a:t>. char </a:t>
            </a:r>
            <a:r>
              <a:rPr lang="ko-KR" altLang="en-US" sz="1400"/>
              <a:t>타입은 메모리에서 </a:t>
            </a:r>
            <a:r>
              <a:rPr lang="en-US" altLang="ko-KR" sz="1400"/>
              <a:t>1</a:t>
            </a:r>
            <a:r>
              <a:rPr lang="ko-KR" altLang="en-US" sz="1400"/>
              <a:t>바이트를 차지하며</a:t>
            </a:r>
            <a:r>
              <a:rPr lang="en-US" altLang="ko-KR" sz="1400"/>
              <a:t>, </a:t>
            </a:r>
            <a:r>
              <a:rPr lang="ko-KR" altLang="en-US" sz="1400"/>
              <a:t>문자열 관련 연산이나 메서드를 직접 사용할 수 없습니다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gap2</a:t>
            </a:r>
            <a:r>
              <a:rPr lang="ko-KR" altLang="en-US" sz="1400"/>
              <a:t>가 담고 있는 문자 </a:t>
            </a:r>
            <a:r>
              <a:rPr lang="en-US" altLang="ko-KR" sz="1400"/>
              <a:t>'5': </a:t>
            </a:r>
            <a:r>
              <a:rPr lang="ko-KR" altLang="en-US" sz="1400"/>
              <a:t>이는 </a:t>
            </a:r>
            <a:r>
              <a:rPr lang="en-US" altLang="ko-KR" sz="1400"/>
              <a:t>String </a:t>
            </a:r>
            <a:r>
              <a:rPr lang="ko-KR" altLang="en-US" sz="1400"/>
              <a:t>객체 내에 저장된 문자로</a:t>
            </a:r>
            <a:r>
              <a:rPr lang="en-US" altLang="ko-KR" sz="1400"/>
              <a:t>, </a:t>
            </a:r>
            <a:r>
              <a:rPr lang="ko-KR" altLang="en-US" sz="1400"/>
              <a:t>문자열의 형태를 띱니다</a:t>
            </a:r>
            <a:r>
              <a:rPr lang="en-US" altLang="ko-KR" sz="1400"/>
              <a:t>. String </a:t>
            </a:r>
            <a:r>
              <a:rPr lang="ko-KR" altLang="en-US" sz="1400"/>
              <a:t>타입은 문자열 관련 다양한 메서드와 연산을 사용할 수 있으며</a:t>
            </a:r>
            <a:r>
              <a:rPr lang="en-US" altLang="ko-KR" sz="1400"/>
              <a:t>, </a:t>
            </a:r>
            <a:r>
              <a:rPr lang="ko-KR" altLang="en-US" sz="1400"/>
              <a:t>메모리 사용량은 저장하는 문자열의 길이에 따라 달라집니다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따라서</a:t>
            </a:r>
            <a:r>
              <a:rPr lang="en-US" altLang="ko-KR" sz="1400"/>
              <a:t>, </a:t>
            </a:r>
            <a:r>
              <a:rPr lang="ko-KR" altLang="en-US" sz="1400"/>
              <a:t>이 두 표현 방식의 주요 차이는 </a:t>
            </a:r>
            <a:r>
              <a:rPr lang="ko-KR" altLang="en-US" sz="1400" b="1">
                <a:solidFill>
                  <a:srgbClr val="FF0000"/>
                </a:solidFill>
              </a:rPr>
              <a:t>데이터 타입</a:t>
            </a:r>
            <a:r>
              <a:rPr lang="ko-KR" altLang="en-US" sz="1400"/>
              <a:t>과 그에 따른 사용 가능한 </a:t>
            </a:r>
            <a:r>
              <a:rPr lang="ko-KR" altLang="en-US" sz="1400" b="1">
                <a:solidFill>
                  <a:srgbClr val="FF00FF"/>
                </a:solidFill>
              </a:rPr>
              <a:t>연산 및 메서드의 범위</a:t>
            </a:r>
            <a:r>
              <a:rPr lang="ko-KR" altLang="en-US" sz="1400"/>
              <a:t>에 있습니다</a:t>
            </a:r>
            <a:r>
              <a:rPr lang="en-US" altLang="ko-KR" sz="1400"/>
              <a:t>. String </a:t>
            </a:r>
            <a:r>
              <a:rPr lang="ko-KR" altLang="en-US" sz="1400"/>
              <a:t>객체로 변환하는 과정을 통해 단일 문자 데이터를 더 유연하게 처리하고 다룰 수 있는 문자열로 확장하는 것이 가능해집니다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0393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F07BDF-9D91-E7AE-F1AC-58DBC1A7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B8559-77A7-6467-FA3D-48B9715BDA1B}"/>
              </a:ext>
            </a:extLst>
          </p:cNvPr>
          <p:cNvSpPr txBox="1"/>
          <p:nvPr/>
        </p:nvSpPr>
        <p:spPr>
          <a:xfrm>
            <a:off x="105355" y="87367"/>
            <a:ext cx="5516217" cy="651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바이트로 수신되는 과정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수신</a:t>
            </a:r>
            <a:r>
              <a:rPr lang="en-US" altLang="ko-KR" sz="1400"/>
              <a:t>: Arduino</a:t>
            </a:r>
            <a:r>
              <a:rPr lang="ko-KR" altLang="en-US" sz="1400"/>
              <a:t>는 직렬 통신을 통해 데이터를 바이트 단위로 수신합니다</a:t>
            </a:r>
            <a:r>
              <a:rPr lang="en-US" altLang="ko-KR" sz="1400"/>
              <a:t>. </a:t>
            </a:r>
            <a:r>
              <a:rPr lang="ko-KR" altLang="en-US" sz="1400"/>
              <a:t>직렬 통신으로 </a:t>
            </a:r>
            <a:r>
              <a:rPr lang="en-US" altLang="ko-KR" sz="1400"/>
              <a:t>'5' </a:t>
            </a:r>
            <a:r>
              <a:rPr lang="ko-KR" altLang="en-US" sz="1400"/>
              <a:t>문자가 전송될 때</a:t>
            </a:r>
            <a:r>
              <a:rPr lang="en-US" altLang="ko-KR" sz="1400"/>
              <a:t>, </a:t>
            </a:r>
            <a:r>
              <a:rPr lang="ko-KR" altLang="en-US" sz="1400"/>
              <a:t>실제로는 이 문자에 해당하는 </a:t>
            </a:r>
            <a:r>
              <a:rPr lang="en-US" altLang="ko-KR" sz="1400"/>
              <a:t>ASCII </a:t>
            </a:r>
            <a:r>
              <a:rPr lang="ko-KR" altLang="en-US" sz="1400"/>
              <a:t>코드인 </a:t>
            </a:r>
            <a:r>
              <a:rPr lang="en-US" altLang="ko-KR" sz="1400"/>
              <a:t>53 (00110101 in binary)</a:t>
            </a:r>
            <a:r>
              <a:rPr lang="ko-KR" altLang="en-US" sz="1400"/>
              <a:t>이 바이트 단위로 전송됩니다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문자로 변환되는 과정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문자 데이터 타입</a:t>
            </a:r>
            <a:r>
              <a:rPr lang="en-US" altLang="ko-KR" sz="1400"/>
              <a:t>(char)</a:t>
            </a:r>
            <a:r>
              <a:rPr lang="ko-KR" altLang="en-US" sz="1400"/>
              <a:t>에 저장</a:t>
            </a:r>
            <a:r>
              <a:rPr lang="en-US" altLang="ko-KR" sz="1400"/>
              <a:t>: Serial.read() </a:t>
            </a:r>
            <a:r>
              <a:rPr lang="ko-KR" altLang="en-US" sz="1400"/>
              <a:t>함수를 사용하여 수신된 바이트를 읽을 때</a:t>
            </a:r>
            <a:r>
              <a:rPr lang="en-US" altLang="ko-KR" sz="1400"/>
              <a:t>, </a:t>
            </a:r>
            <a:r>
              <a:rPr lang="ko-KR" altLang="en-US" sz="1400"/>
              <a:t>이 함수는 수신된 바이트를 </a:t>
            </a:r>
            <a:r>
              <a:rPr lang="en-US" altLang="ko-KR" sz="1400"/>
              <a:t>char </a:t>
            </a:r>
            <a:r>
              <a:rPr lang="ko-KR" altLang="en-US" sz="1400"/>
              <a:t>타입으로 반환합니다</a:t>
            </a:r>
            <a:r>
              <a:rPr lang="en-US" altLang="ko-KR" sz="1400"/>
              <a:t>. </a:t>
            </a:r>
            <a:r>
              <a:rPr lang="ko-KR" altLang="en-US" sz="1400"/>
              <a:t>이때 </a:t>
            </a:r>
            <a:r>
              <a:rPr lang="en-US" altLang="ko-KR" sz="1400"/>
              <a:t>gap </a:t>
            </a:r>
            <a:r>
              <a:rPr lang="ko-KR" altLang="en-US" sz="1400"/>
              <a:t>변수에는 </a:t>
            </a:r>
            <a:r>
              <a:rPr lang="en-US" altLang="ko-KR" sz="1400"/>
              <a:t>ASCII </a:t>
            </a:r>
            <a:r>
              <a:rPr lang="ko-KR" altLang="en-US" sz="1400"/>
              <a:t>코드 </a:t>
            </a:r>
            <a:r>
              <a:rPr lang="en-US" altLang="ko-KR" sz="1400"/>
              <a:t>53</a:t>
            </a:r>
            <a:r>
              <a:rPr lang="ko-KR" altLang="en-US" sz="1400"/>
              <a:t>에 해당하는 </a:t>
            </a:r>
            <a:r>
              <a:rPr lang="en-US" altLang="ko-KR" sz="1400"/>
              <a:t>'5'</a:t>
            </a:r>
            <a:r>
              <a:rPr lang="ko-KR" altLang="en-US" sz="1400"/>
              <a:t>라는 문자가 저장됩니다</a:t>
            </a:r>
            <a:r>
              <a:rPr lang="en-US" altLang="ko-KR" sz="1400"/>
              <a:t>. </a:t>
            </a:r>
            <a:r>
              <a:rPr lang="ko-KR" altLang="en-US" sz="1400"/>
              <a:t>여기서 </a:t>
            </a:r>
            <a:r>
              <a:rPr lang="en-US" altLang="ko-KR" sz="1400"/>
              <a:t>gap</a:t>
            </a:r>
            <a:r>
              <a:rPr lang="ko-KR" altLang="en-US" sz="1400"/>
              <a:t>은 단일 문자를 저장할 수 있는 데이터 타입인 </a:t>
            </a:r>
            <a:r>
              <a:rPr lang="en-US" altLang="ko-KR" sz="1400"/>
              <a:t>char</a:t>
            </a:r>
            <a:r>
              <a:rPr lang="ko-KR" altLang="en-US" sz="1400"/>
              <a:t>로 선언된 변수입니다</a:t>
            </a:r>
            <a:r>
              <a:rPr lang="en-US" altLang="ko-KR" sz="1400"/>
              <a:t>. </a:t>
            </a:r>
            <a:r>
              <a:rPr lang="ko-KR" altLang="en-US" sz="1400"/>
              <a:t>이 단계에서의 </a:t>
            </a:r>
            <a:r>
              <a:rPr lang="en-US" altLang="ko-KR" sz="1400"/>
              <a:t>'5'</a:t>
            </a:r>
            <a:r>
              <a:rPr lang="ko-KR" altLang="en-US" sz="1400"/>
              <a:t>는 단일 문자이며</a:t>
            </a:r>
            <a:r>
              <a:rPr lang="en-US" altLang="ko-KR" sz="1400"/>
              <a:t>, </a:t>
            </a:r>
            <a:r>
              <a:rPr lang="ko-KR" altLang="en-US" sz="1400"/>
              <a:t>메모리에는 해당 문자의 </a:t>
            </a:r>
            <a:r>
              <a:rPr lang="en-US" altLang="ko-KR" sz="1400"/>
              <a:t>ASCII </a:t>
            </a:r>
            <a:r>
              <a:rPr lang="ko-KR" altLang="en-US" sz="1400"/>
              <a:t>코드인 </a:t>
            </a:r>
            <a:r>
              <a:rPr lang="en-US" altLang="ko-KR" sz="1400"/>
              <a:t>53</a:t>
            </a:r>
            <a:r>
              <a:rPr lang="ko-KR" altLang="en-US" sz="1400"/>
              <a:t>이 저장됩니다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문자열로 변환되는 과정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문자열 객체 생성</a:t>
            </a:r>
            <a:r>
              <a:rPr lang="en-US" altLang="ko-KR" sz="1400"/>
              <a:t>: String gap2(gap); </a:t>
            </a:r>
            <a:r>
              <a:rPr lang="ko-KR" altLang="en-US" sz="1400"/>
              <a:t>코드는 </a:t>
            </a:r>
            <a:r>
              <a:rPr lang="en-US" altLang="ko-KR" sz="1400"/>
              <a:t>gap </a:t>
            </a:r>
            <a:r>
              <a:rPr lang="ko-KR" altLang="en-US" sz="1400"/>
              <a:t>변수에 저장된 단일 문자 </a:t>
            </a:r>
            <a:r>
              <a:rPr lang="en-US" altLang="ko-KR" sz="1400"/>
              <a:t>'5'</a:t>
            </a:r>
            <a:r>
              <a:rPr lang="ko-KR" altLang="en-US" sz="1400"/>
              <a:t>를 사용하여 </a:t>
            </a:r>
            <a:r>
              <a:rPr lang="en-US" altLang="ko-KR" sz="1400"/>
              <a:t>gap2</a:t>
            </a:r>
            <a:r>
              <a:rPr lang="ko-KR" altLang="en-US" sz="1400"/>
              <a:t>라는 새로운 </a:t>
            </a:r>
            <a:r>
              <a:rPr lang="en-US" altLang="ko-KR" sz="1400"/>
              <a:t>String </a:t>
            </a:r>
            <a:r>
              <a:rPr lang="ko-KR" altLang="en-US" sz="1400"/>
              <a:t>객체를 생성합니다</a:t>
            </a:r>
            <a:r>
              <a:rPr lang="en-US" altLang="ko-KR" sz="1400"/>
              <a:t>. String </a:t>
            </a:r>
            <a:r>
              <a:rPr lang="ko-KR" altLang="en-US" sz="1400"/>
              <a:t>클래스는 문자열을 다루기 위한 </a:t>
            </a:r>
            <a:r>
              <a:rPr lang="en-US" altLang="ko-KR" sz="1400"/>
              <a:t>Arduino</a:t>
            </a:r>
            <a:r>
              <a:rPr lang="ko-KR" altLang="en-US" sz="1400"/>
              <a:t>의 클래스로</a:t>
            </a:r>
            <a:r>
              <a:rPr lang="en-US" altLang="ko-KR" sz="1400"/>
              <a:t>, </a:t>
            </a:r>
            <a:r>
              <a:rPr lang="ko-KR" altLang="en-US" sz="1400"/>
              <a:t>문자의 시퀀스를 나타낼 수 있습니다</a:t>
            </a:r>
            <a:r>
              <a:rPr lang="en-US" altLang="ko-KR" sz="1400"/>
              <a:t>. </a:t>
            </a:r>
            <a:r>
              <a:rPr lang="ko-KR" altLang="en-US" sz="1400"/>
              <a:t>이때 </a:t>
            </a:r>
            <a:r>
              <a:rPr lang="en-US" altLang="ko-KR" sz="1400"/>
              <a:t>gap2</a:t>
            </a:r>
            <a:r>
              <a:rPr lang="ko-KR" altLang="en-US" sz="1400"/>
              <a:t>는 단일 문자 </a:t>
            </a:r>
            <a:r>
              <a:rPr lang="en-US" altLang="ko-KR" sz="1400"/>
              <a:t>'5'</a:t>
            </a:r>
            <a:r>
              <a:rPr lang="ko-KR" altLang="en-US" sz="1400"/>
              <a:t>만 포함하지만</a:t>
            </a:r>
            <a:r>
              <a:rPr lang="en-US" altLang="ko-KR" sz="1400"/>
              <a:t>, String </a:t>
            </a:r>
            <a:r>
              <a:rPr lang="ko-KR" altLang="en-US" sz="1400"/>
              <a:t>객체의 형태로 저장됩니다</a:t>
            </a:r>
            <a:r>
              <a:rPr lang="en-US" altLang="ko-KR" sz="1400"/>
              <a:t>. String </a:t>
            </a:r>
            <a:r>
              <a:rPr lang="ko-KR" altLang="en-US" sz="1400"/>
              <a:t>객체는 내부적으로 문자 배열을 사용하여 문자열 데이터를 저장하고</a:t>
            </a:r>
            <a:r>
              <a:rPr lang="en-US" altLang="ko-KR" sz="1400"/>
              <a:t>, </a:t>
            </a:r>
            <a:r>
              <a:rPr lang="ko-KR" altLang="en-US" sz="1400"/>
              <a:t>문자열 관련 다양한 메서드와 기능을 제공합니다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BF9F9-031D-3AC3-F259-8E2D33433F27}"/>
              </a:ext>
            </a:extLst>
          </p:cNvPr>
          <p:cNvSpPr txBox="1"/>
          <p:nvPr/>
        </p:nvSpPr>
        <p:spPr>
          <a:xfrm>
            <a:off x="5621572" y="256606"/>
            <a:ext cx="6094674" cy="3605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차이점 요약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C00000"/>
                </a:solidFill>
              </a:rPr>
              <a:t>gap (char </a:t>
            </a:r>
            <a:r>
              <a:rPr lang="ko-KR" altLang="en-US" sz="1400" b="1">
                <a:solidFill>
                  <a:srgbClr val="C00000"/>
                </a:solidFill>
              </a:rPr>
              <a:t>타입</a:t>
            </a:r>
            <a:r>
              <a:rPr lang="en-US" altLang="ko-KR" sz="1400" b="1">
                <a:solidFill>
                  <a:srgbClr val="C00000"/>
                </a:solidFill>
              </a:rPr>
              <a:t>): </a:t>
            </a:r>
            <a:r>
              <a:rPr lang="ko-KR" altLang="en-US" sz="1400"/>
              <a:t>단일 문자 </a:t>
            </a:r>
            <a:r>
              <a:rPr lang="en-US" altLang="ko-KR" sz="1400"/>
              <a:t>'5'</a:t>
            </a:r>
            <a:r>
              <a:rPr lang="ko-KR" altLang="en-US" sz="1400"/>
              <a:t>를 저장합니다</a:t>
            </a:r>
            <a:r>
              <a:rPr lang="en-US" altLang="ko-KR" sz="1400"/>
              <a:t>. </a:t>
            </a:r>
            <a:r>
              <a:rPr lang="ko-KR" altLang="en-US" sz="1400"/>
              <a:t>메모리에는 </a:t>
            </a:r>
            <a:r>
              <a:rPr lang="en-US" altLang="ko-KR" sz="1400"/>
              <a:t>ASCII </a:t>
            </a:r>
            <a:r>
              <a:rPr lang="ko-KR" altLang="en-US" sz="1400"/>
              <a:t>코드 </a:t>
            </a:r>
            <a:r>
              <a:rPr lang="en-US" altLang="ko-KR" sz="1400"/>
              <a:t>53</a:t>
            </a:r>
            <a:r>
              <a:rPr lang="ko-KR" altLang="en-US" sz="1400"/>
              <a:t>이 저장되며</a:t>
            </a:r>
            <a:r>
              <a:rPr lang="en-US" altLang="ko-KR" sz="1400"/>
              <a:t>, char </a:t>
            </a:r>
            <a:r>
              <a:rPr lang="ko-KR" altLang="en-US" sz="1400"/>
              <a:t>타입은 </a:t>
            </a:r>
            <a:r>
              <a:rPr lang="ko-KR" altLang="en-US" sz="1400" b="1">
                <a:solidFill>
                  <a:srgbClr val="0000FF"/>
                </a:solidFill>
              </a:rPr>
              <a:t>단일 문자만</a:t>
            </a:r>
            <a:r>
              <a:rPr lang="ko-KR" altLang="en-US" sz="1400"/>
              <a:t>을 나타낼 수 있습니다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C00000"/>
                </a:solidFill>
              </a:rPr>
              <a:t>gap2 (String </a:t>
            </a:r>
            <a:r>
              <a:rPr lang="ko-KR" altLang="en-US" sz="1400" b="1">
                <a:solidFill>
                  <a:srgbClr val="C00000"/>
                </a:solidFill>
              </a:rPr>
              <a:t>객체</a:t>
            </a:r>
            <a:r>
              <a:rPr lang="en-US" altLang="ko-KR" sz="1400" b="1">
                <a:solidFill>
                  <a:srgbClr val="C00000"/>
                </a:solidFill>
              </a:rPr>
              <a:t>): </a:t>
            </a:r>
            <a:r>
              <a:rPr lang="ko-KR" altLang="en-US" sz="1400"/>
              <a:t>문자열 형태로 </a:t>
            </a:r>
            <a:r>
              <a:rPr lang="en-US" altLang="ko-KR" sz="1400"/>
              <a:t>'5'</a:t>
            </a:r>
            <a:r>
              <a:rPr lang="ko-KR" altLang="en-US" sz="1400"/>
              <a:t>를 저장합니다</a:t>
            </a:r>
            <a:r>
              <a:rPr lang="en-US" altLang="ko-KR" sz="1400"/>
              <a:t>. String </a:t>
            </a:r>
            <a:r>
              <a:rPr lang="ko-KR" altLang="en-US" sz="1400"/>
              <a:t>객체는 문자의 시퀀스를 나타낼 수 있으며</a:t>
            </a:r>
            <a:r>
              <a:rPr lang="en-US" altLang="ko-KR" sz="1400"/>
              <a:t>, </a:t>
            </a:r>
            <a:r>
              <a:rPr lang="ko-KR" altLang="en-US" sz="1400"/>
              <a:t>여기서는 단일 문자 </a:t>
            </a:r>
            <a:r>
              <a:rPr lang="en-US" altLang="ko-KR" sz="1400"/>
              <a:t>'5'</a:t>
            </a:r>
            <a:r>
              <a:rPr lang="ko-KR" altLang="en-US" sz="1400"/>
              <a:t>를 포함하지만</a:t>
            </a:r>
            <a:r>
              <a:rPr lang="en-US" altLang="ko-KR" sz="1400"/>
              <a:t>, </a:t>
            </a:r>
            <a:r>
              <a:rPr lang="ko-KR" altLang="en-US" sz="1400"/>
              <a:t>필요에 따라 </a:t>
            </a:r>
            <a:r>
              <a:rPr lang="ko-KR" altLang="en-US" sz="1400" b="1">
                <a:solidFill>
                  <a:srgbClr val="0000FF"/>
                </a:solidFill>
              </a:rPr>
              <a:t>더 많은 문자를 추가</a:t>
            </a:r>
            <a:r>
              <a:rPr lang="ko-KR" altLang="en-US" sz="1400"/>
              <a:t>할 수 있습니다</a:t>
            </a:r>
            <a:r>
              <a:rPr lang="en-US" altLang="ko-KR" sz="1400"/>
              <a:t>. String </a:t>
            </a:r>
            <a:r>
              <a:rPr lang="ko-KR" altLang="en-US" sz="1400"/>
              <a:t>객체는 문자열을 다루는 데 필요한 </a:t>
            </a:r>
            <a:r>
              <a:rPr lang="ko-KR" altLang="en-US" sz="1400" b="1">
                <a:solidFill>
                  <a:srgbClr val="FF0000"/>
                </a:solidFill>
              </a:rPr>
              <a:t>다양한 메서드와 기능을 제공</a:t>
            </a:r>
            <a:r>
              <a:rPr lang="ko-KR" altLang="en-US" sz="1400"/>
              <a:t>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요약하자면</a:t>
            </a:r>
            <a:r>
              <a:rPr lang="en-US" altLang="ko-KR" sz="1400"/>
              <a:t>, gap</a:t>
            </a:r>
            <a:r>
              <a:rPr lang="ko-KR" altLang="en-US" sz="1400"/>
              <a:t>에 저장된 </a:t>
            </a:r>
            <a:r>
              <a:rPr lang="en-US" altLang="ko-KR" sz="1400"/>
              <a:t>'5'</a:t>
            </a:r>
            <a:r>
              <a:rPr lang="ko-KR" altLang="en-US" sz="1400"/>
              <a:t>는 단일 문자로서의 </a:t>
            </a:r>
            <a:r>
              <a:rPr lang="en-US" altLang="ko-KR" sz="1400"/>
              <a:t>'5'</a:t>
            </a:r>
            <a:r>
              <a:rPr lang="ko-KR" altLang="en-US" sz="1400"/>
              <a:t>이며</a:t>
            </a:r>
            <a:r>
              <a:rPr lang="en-US" altLang="ko-KR" sz="1400"/>
              <a:t>, gap2</a:t>
            </a:r>
            <a:r>
              <a:rPr lang="ko-KR" altLang="en-US" sz="1400"/>
              <a:t>에 저장된 </a:t>
            </a:r>
            <a:r>
              <a:rPr lang="en-US" altLang="ko-KR" sz="1400"/>
              <a:t>'5'</a:t>
            </a:r>
            <a:r>
              <a:rPr lang="ko-KR" altLang="en-US" sz="1400"/>
              <a:t>는 문자열 객체로서의 </a:t>
            </a:r>
            <a:r>
              <a:rPr lang="en-US" altLang="ko-KR" sz="1400"/>
              <a:t>'5'</a:t>
            </a:r>
            <a:r>
              <a:rPr lang="ko-KR" altLang="en-US" sz="1400"/>
              <a:t>입니다</a:t>
            </a:r>
            <a:r>
              <a:rPr lang="en-US" altLang="ko-KR" sz="1400"/>
              <a:t>. gap2</a:t>
            </a:r>
            <a:r>
              <a:rPr lang="ko-KR" altLang="en-US" sz="1400"/>
              <a:t>는 단일 문자 </a:t>
            </a:r>
            <a:r>
              <a:rPr lang="en-US" altLang="ko-KR" sz="1400"/>
              <a:t>'5'</a:t>
            </a:r>
            <a:r>
              <a:rPr lang="ko-KR" altLang="en-US" sz="1400"/>
              <a:t>를 포함하는 문자열이지만</a:t>
            </a:r>
            <a:r>
              <a:rPr lang="en-US" altLang="ko-KR" sz="1400"/>
              <a:t>, String </a:t>
            </a:r>
            <a:r>
              <a:rPr lang="ko-KR" altLang="en-US" sz="1400"/>
              <a:t>객체로서 문자열 관련 메서드와 기능을 사용할 수 있는 차이가 있습니다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4117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F07BDF-9D91-E7AE-F1AC-58DBC1A7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CB64CF-9F4F-FF22-EE15-8CF1C5772891}"/>
              </a:ext>
            </a:extLst>
          </p:cNvPr>
          <p:cNvSpPr txBox="1"/>
          <p:nvPr/>
        </p:nvSpPr>
        <p:spPr>
          <a:xfrm>
            <a:off x="209385" y="226038"/>
            <a:ext cx="5580490" cy="5544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바이트로 수신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직렬 통신을 통한 데이터 수신</a:t>
            </a:r>
            <a:r>
              <a:rPr lang="en-US" altLang="ko-KR" sz="1400"/>
              <a:t>: </a:t>
            </a:r>
            <a:r>
              <a:rPr lang="ko-KR" altLang="en-US" sz="1400"/>
              <a:t>직렬 통신을 통해 </a:t>
            </a:r>
            <a:r>
              <a:rPr lang="en-US" altLang="ko-KR" sz="1400"/>
              <a:t>Arduino</a:t>
            </a:r>
            <a:r>
              <a:rPr lang="ko-KR" altLang="en-US" sz="1400"/>
              <a:t>로 데이터가 전송될 때</a:t>
            </a:r>
            <a:r>
              <a:rPr lang="en-US" altLang="ko-KR" sz="1400"/>
              <a:t>, </a:t>
            </a:r>
            <a:r>
              <a:rPr lang="ko-KR" altLang="en-US" sz="1400"/>
              <a:t>이 데이터는 바이트 단위로 전송됩니다</a:t>
            </a:r>
            <a:r>
              <a:rPr lang="en-US" altLang="ko-KR" sz="1400"/>
              <a:t>. </a:t>
            </a:r>
            <a:r>
              <a:rPr lang="ko-KR" altLang="en-US" sz="1400"/>
              <a:t>예를 들어</a:t>
            </a:r>
            <a:r>
              <a:rPr lang="en-US" altLang="ko-KR" sz="1400"/>
              <a:t>, </a:t>
            </a:r>
            <a:r>
              <a:rPr lang="ko-KR" altLang="en-US" sz="1400"/>
              <a:t>사용자가 시리얼 모니터를 통해 문자 </a:t>
            </a:r>
            <a:r>
              <a:rPr lang="en-US" altLang="ko-KR" sz="1400"/>
              <a:t>'5'</a:t>
            </a:r>
            <a:r>
              <a:rPr lang="ko-KR" altLang="en-US" sz="1400"/>
              <a:t>를 전송한다면</a:t>
            </a:r>
            <a:r>
              <a:rPr lang="en-US" altLang="ko-KR" sz="1400"/>
              <a:t>, </a:t>
            </a:r>
            <a:r>
              <a:rPr lang="ko-KR" altLang="en-US" sz="1400"/>
              <a:t>이 문자에 해당하는 </a:t>
            </a:r>
            <a:r>
              <a:rPr lang="en-US" altLang="ko-KR" sz="1400"/>
              <a:t>ASCII </a:t>
            </a:r>
            <a:r>
              <a:rPr lang="ko-KR" altLang="en-US" sz="1400"/>
              <a:t>코드</a:t>
            </a:r>
            <a:r>
              <a:rPr lang="en-US" altLang="ko-KR" sz="1400"/>
              <a:t>(53)</a:t>
            </a:r>
            <a:r>
              <a:rPr lang="ko-KR" altLang="en-US" sz="1400"/>
              <a:t>가 바이트 형태로 </a:t>
            </a:r>
            <a:r>
              <a:rPr lang="en-US" altLang="ko-KR" sz="1400"/>
              <a:t>Arduino</a:t>
            </a:r>
            <a:r>
              <a:rPr lang="ko-KR" altLang="en-US" sz="1400"/>
              <a:t>로 전송됩니다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문자로 변환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Serial.read()</a:t>
            </a:r>
            <a:r>
              <a:rPr lang="ko-KR" altLang="en-US" sz="1400"/>
              <a:t>를 통한 데이터 읽기</a:t>
            </a:r>
            <a:r>
              <a:rPr lang="en-US" altLang="ko-KR" sz="1400"/>
              <a:t>: Arduino</a:t>
            </a:r>
            <a:r>
              <a:rPr lang="ko-KR" altLang="en-US" sz="1400"/>
              <a:t>에서 </a:t>
            </a:r>
            <a:r>
              <a:rPr lang="en-US" altLang="ko-KR" sz="1400"/>
              <a:t>Serial.read() </a:t>
            </a:r>
            <a:r>
              <a:rPr lang="ko-KR" altLang="en-US" sz="1400"/>
              <a:t>함수를 사용해 데이터를 읽을 때</a:t>
            </a:r>
            <a:r>
              <a:rPr lang="en-US" altLang="ko-KR" sz="1400"/>
              <a:t>, </a:t>
            </a:r>
            <a:r>
              <a:rPr lang="ko-KR" altLang="en-US" sz="1400"/>
              <a:t>이 함수는 수신된 바이트를 </a:t>
            </a:r>
            <a:r>
              <a:rPr lang="en-US" altLang="ko-KR" sz="1400"/>
              <a:t>char </a:t>
            </a:r>
            <a:r>
              <a:rPr lang="ko-KR" altLang="en-US" sz="1400"/>
              <a:t>타입으로 반환합니다</a:t>
            </a:r>
            <a:r>
              <a:rPr lang="en-US" altLang="ko-KR" sz="1400"/>
              <a:t>. </a:t>
            </a:r>
            <a:r>
              <a:rPr lang="ko-KR" altLang="en-US" sz="1400"/>
              <a:t>이 과정에서 바이트 </a:t>
            </a:r>
            <a:r>
              <a:rPr lang="en-US" altLang="ko-KR" sz="1400"/>
              <a:t>'53'</a:t>
            </a:r>
            <a:r>
              <a:rPr lang="ko-KR" altLang="en-US" sz="1400"/>
              <a:t>은 </a:t>
            </a:r>
            <a:r>
              <a:rPr lang="en-US" altLang="ko-KR" sz="1400"/>
              <a:t>char </a:t>
            </a:r>
            <a:r>
              <a:rPr lang="ko-KR" altLang="en-US" sz="1400"/>
              <a:t>타입의 </a:t>
            </a:r>
            <a:r>
              <a:rPr lang="en-US" altLang="ko-KR" sz="1400"/>
              <a:t>'5'</a:t>
            </a:r>
            <a:r>
              <a:rPr lang="ko-KR" altLang="en-US" sz="1400"/>
              <a:t>로 변환됩니다</a:t>
            </a:r>
            <a:r>
              <a:rPr lang="en-US" altLang="ko-KR" sz="1400"/>
              <a:t>. </a:t>
            </a:r>
            <a:r>
              <a:rPr lang="ko-KR" altLang="en-US" sz="1400"/>
              <a:t>이 시점에서 </a:t>
            </a:r>
            <a:r>
              <a:rPr lang="en-US" altLang="ko-KR" sz="1400"/>
              <a:t>gap </a:t>
            </a:r>
            <a:r>
              <a:rPr lang="ko-KR" altLang="en-US" sz="1400"/>
              <a:t>변수에 저장되는 값은 </a:t>
            </a:r>
            <a:r>
              <a:rPr lang="en-US" altLang="ko-KR" sz="1400"/>
              <a:t>'5'</a:t>
            </a:r>
            <a:r>
              <a:rPr lang="ko-KR" altLang="en-US" sz="1400"/>
              <a:t>라는 문자입니다</a:t>
            </a:r>
            <a:r>
              <a:rPr lang="en-US" altLang="ko-KR" sz="1400"/>
              <a:t>. gap</a:t>
            </a:r>
            <a:r>
              <a:rPr lang="ko-KR" altLang="en-US" sz="1400"/>
              <a:t>의 타입은 </a:t>
            </a:r>
            <a:r>
              <a:rPr lang="en-US" altLang="ko-KR" sz="1400"/>
              <a:t>char</a:t>
            </a:r>
            <a:r>
              <a:rPr lang="ko-KR" altLang="en-US" sz="1400"/>
              <a:t>이며</a:t>
            </a:r>
            <a:r>
              <a:rPr lang="en-US" altLang="ko-KR" sz="1400"/>
              <a:t>, </a:t>
            </a:r>
            <a:r>
              <a:rPr lang="ko-KR" altLang="en-US" sz="1400"/>
              <a:t>이는 단일 문자를 나타내는 데이터 타입입니다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문자열로 변환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문자열 객체 생성</a:t>
            </a:r>
            <a:r>
              <a:rPr lang="en-US" altLang="ko-KR" sz="1400"/>
              <a:t>: String gap2(gap); </a:t>
            </a:r>
            <a:r>
              <a:rPr lang="ko-KR" altLang="en-US" sz="1400"/>
              <a:t>코드는 </a:t>
            </a:r>
            <a:r>
              <a:rPr lang="en-US" altLang="ko-KR" sz="1400"/>
              <a:t>gap</a:t>
            </a:r>
            <a:r>
              <a:rPr lang="ko-KR" altLang="en-US" sz="1400"/>
              <a:t>에 저장된 단일 문자 </a:t>
            </a:r>
            <a:r>
              <a:rPr lang="en-US" altLang="ko-KR" sz="1400"/>
              <a:t>'5'</a:t>
            </a:r>
            <a:r>
              <a:rPr lang="ko-KR" altLang="en-US" sz="1400"/>
              <a:t>를 사용해 새로운 </a:t>
            </a:r>
            <a:r>
              <a:rPr lang="en-US" altLang="ko-KR" sz="1400"/>
              <a:t>String </a:t>
            </a:r>
            <a:r>
              <a:rPr lang="ko-KR" altLang="en-US" sz="1400"/>
              <a:t>객체 </a:t>
            </a:r>
            <a:r>
              <a:rPr lang="en-US" altLang="ko-KR" sz="1400"/>
              <a:t>gap2</a:t>
            </a:r>
            <a:r>
              <a:rPr lang="ko-KR" altLang="en-US" sz="1400"/>
              <a:t>를 생성합니다</a:t>
            </a:r>
            <a:r>
              <a:rPr lang="en-US" altLang="ko-KR" sz="1400"/>
              <a:t>. </a:t>
            </a:r>
            <a:r>
              <a:rPr lang="ko-KR" altLang="en-US" sz="1400"/>
              <a:t>이때 </a:t>
            </a:r>
            <a:r>
              <a:rPr lang="en-US" altLang="ko-KR" sz="1400"/>
              <a:t>gap2</a:t>
            </a:r>
            <a:r>
              <a:rPr lang="ko-KR" altLang="en-US" sz="1400"/>
              <a:t>는 문자 </a:t>
            </a:r>
            <a:r>
              <a:rPr lang="en-US" altLang="ko-KR" sz="1400"/>
              <a:t>'5'</a:t>
            </a:r>
            <a:r>
              <a:rPr lang="ko-KR" altLang="en-US" sz="1400"/>
              <a:t>를 담고 있는 문자열입니다</a:t>
            </a:r>
            <a:r>
              <a:rPr lang="en-US" altLang="ko-KR" sz="1400"/>
              <a:t>. String </a:t>
            </a:r>
            <a:r>
              <a:rPr lang="ko-KR" altLang="en-US" sz="1400"/>
              <a:t>타입은 문자의 시퀀스를 나타내며</a:t>
            </a:r>
            <a:r>
              <a:rPr lang="en-US" altLang="ko-KR" sz="1400"/>
              <a:t>, </a:t>
            </a:r>
            <a:r>
              <a:rPr lang="ko-KR" altLang="en-US" sz="1400"/>
              <a:t>여기서는 단일 문자 </a:t>
            </a:r>
            <a:r>
              <a:rPr lang="en-US" altLang="ko-KR" sz="1400"/>
              <a:t>'5'</a:t>
            </a:r>
            <a:r>
              <a:rPr lang="ko-KR" altLang="en-US" sz="1400"/>
              <a:t>만 포함하지만</a:t>
            </a:r>
            <a:r>
              <a:rPr lang="en-US" altLang="ko-KR" sz="1400"/>
              <a:t>, </a:t>
            </a:r>
            <a:r>
              <a:rPr lang="ko-KR" altLang="en-US" sz="1400"/>
              <a:t>여러 문자를 조합하여 더 긴 문자열을 형성할 수도 있습니다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DB994-EBF3-A5BE-D927-6F83FD938E9B}"/>
              </a:ext>
            </a:extLst>
          </p:cNvPr>
          <p:cNvSpPr txBox="1"/>
          <p:nvPr/>
        </p:nvSpPr>
        <p:spPr>
          <a:xfrm>
            <a:off x="5789875" y="226038"/>
            <a:ext cx="6102626" cy="2636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차이점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데이터 타입</a:t>
            </a:r>
            <a:r>
              <a:rPr lang="en-US" altLang="ko-KR" sz="1400"/>
              <a:t>: gap</a:t>
            </a:r>
            <a:r>
              <a:rPr lang="ko-KR" altLang="en-US" sz="1400"/>
              <a:t>은 </a:t>
            </a:r>
            <a:r>
              <a:rPr lang="en-US" altLang="ko-KR" sz="1400"/>
              <a:t>char </a:t>
            </a:r>
            <a:r>
              <a:rPr lang="ko-KR" altLang="en-US" sz="1400"/>
              <a:t>타입이며 단일 문자를 나타냅니다</a:t>
            </a:r>
            <a:r>
              <a:rPr lang="en-US" altLang="ko-KR" sz="1400"/>
              <a:t>. </a:t>
            </a:r>
            <a:r>
              <a:rPr lang="ko-KR" altLang="en-US" sz="1400"/>
              <a:t>반면</a:t>
            </a:r>
            <a:r>
              <a:rPr lang="en-US" altLang="ko-KR" sz="1400"/>
              <a:t>, gap2</a:t>
            </a:r>
            <a:r>
              <a:rPr lang="ko-KR" altLang="en-US" sz="1400"/>
              <a:t>는 </a:t>
            </a:r>
            <a:r>
              <a:rPr lang="en-US" altLang="ko-KR" sz="1400"/>
              <a:t>String </a:t>
            </a:r>
            <a:r>
              <a:rPr lang="ko-KR" altLang="en-US" sz="1400"/>
              <a:t>객체이며 </a:t>
            </a:r>
            <a:r>
              <a:rPr lang="ko-KR" altLang="en-US" sz="1400" b="1">
                <a:solidFill>
                  <a:srgbClr val="0000FF"/>
                </a:solidFill>
              </a:rPr>
              <a:t>문자열</a:t>
            </a:r>
            <a:r>
              <a:rPr lang="ko-KR" altLang="en-US" sz="1400"/>
              <a:t>을 나타냅니다</a:t>
            </a:r>
            <a:r>
              <a:rPr lang="en-US" altLang="ko-KR" sz="1400"/>
              <a:t>. </a:t>
            </a:r>
            <a:r>
              <a:rPr lang="ko-KR" altLang="en-US" sz="1400"/>
              <a:t>문자열은 </a:t>
            </a:r>
            <a:r>
              <a:rPr lang="ko-KR" altLang="en-US" sz="1400" b="1">
                <a:solidFill>
                  <a:srgbClr val="FF0000"/>
                </a:solidFill>
              </a:rPr>
              <a:t>길이가 변할 수 있는 문자의 시퀀스</a:t>
            </a:r>
            <a:r>
              <a:rPr lang="ko-KR" altLang="en-US" sz="1400"/>
              <a:t>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활용도</a:t>
            </a:r>
            <a:r>
              <a:rPr lang="en-US" altLang="ko-KR" sz="1400"/>
              <a:t>: </a:t>
            </a:r>
            <a:r>
              <a:rPr lang="ko-KR" altLang="en-US" sz="1400"/>
              <a:t>단일 문자인 </a:t>
            </a:r>
            <a:r>
              <a:rPr lang="en-US" altLang="ko-KR" sz="1400"/>
              <a:t>gap</a:t>
            </a:r>
            <a:r>
              <a:rPr lang="ko-KR" altLang="en-US" sz="1400"/>
              <a:t>은 단순한 문자 연산에 사용할 수 있지만</a:t>
            </a:r>
            <a:r>
              <a:rPr lang="en-US" altLang="ko-KR" sz="1400"/>
              <a:t>, </a:t>
            </a:r>
            <a:r>
              <a:rPr lang="ko-KR" altLang="en-US" sz="1400"/>
              <a:t>복잡한 문자열 처리나 조합은 어렵습니다</a:t>
            </a:r>
            <a:r>
              <a:rPr lang="en-US" altLang="ko-KR" sz="1400"/>
              <a:t>. </a:t>
            </a:r>
            <a:r>
              <a:rPr lang="ko-KR" altLang="en-US" sz="1400"/>
              <a:t>반면</a:t>
            </a:r>
            <a:r>
              <a:rPr lang="en-US" altLang="ko-KR" sz="1400"/>
              <a:t>, String </a:t>
            </a:r>
            <a:r>
              <a:rPr lang="ko-KR" altLang="en-US" sz="1400"/>
              <a:t>객체인 </a:t>
            </a:r>
            <a:r>
              <a:rPr lang="en-US" altLang="ko-KR" sz="1400"/>
              <a:t>gap2</a:t>
            </a:r>
            <a:r>
              <a:rPr lang="ko-KR" altLang="en-US" sz="1400"/>
              <a:t>는 문자열을 다루는 데 필요한 </a:t>
            </a:r>
            <a:r>
              <a:rPr lang="ko-KR" altLang="en-US" sz="1400" b="1">
                <a:solidFill>
                  <a:srgbClr val="FF00FF"/>
                </a:solidFill>
              </a:rPr>
              <a:t>다양한 메서드와 연산자를 제공하여</a:t>
            </a:r>
            <a:r>
              <a:rPr lang="en-US" altLang="ko-KR" sz="1400" b="1">
                <a:solidFill>
                  <a:srgbClr val="FF00FF"/>
                </a:solidFill>
              </a:rPr>
              <a:t>, </a:t>
            </a:r>
            <a:r>
              <a:rPr lang="ko-KR" altLang="en-US" sz="1400" b="1">
                <a:solidFill>
                  <a:srgbClr val="FF00FF"/>
                </a:solidFill>
              </a:rPr>
              <a:t>문자열 조작이나 데이터 처리</a:t>
            </a:r>
            <a:r>
              <a:rPr lang="ko-KR" altLang="en-US" sz="1400"/>
              <a:t>가 용이합니다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210130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1B71E3-5B04-D83D-9397-31DE0BFB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4AAB1-697E-BE33-EB5C-1D27BCEFE93E}"/>
              </a:ext>
            </a:extLst>
          </p:cNvPr>
          <p:cNvSpPr txBox="1"/>
          <p:nvPr/>
        </p:nvSpPr>
        <p:spPr>
          <a:xfrm>
            <a:off x="215900" y="228243"/>
            <a:ext cx="5597954" cy="563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FF0000"/>
                </a:solidFill>
              </a:rPr>
              <a:t>★★★★★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단계 </a:t>
            </a:r>
            <a:r>
              <a:rPr lang="en-US" altLang="ko-KR" sz="1400" b="1">
                <a:solidFill>
                  <a:srgbClr val="0000FF"/>
                </a:solidFill>
              </a:rPr>
              <a:t>1: </a:t>
            </a:r>
            <a:r>
              <a:rPr lang="ko-KR" altLang="en-US" sz="1400" b="1">
                <a:solidFill>
                  <a:srgbClr val="0000FF"/>
                </a:solidFill>
              </a:rPr>
              <a:t>문자의 </a:t>
            </a:r>
            <a:r>
              <a:rPr lang="en-US" altLang="ko-KR" sz="1400" b="1">
                <a:solidFill>
                  <a:srgbClr val="0000FF"/>
                </a:solidFill>
              </a:rPr>
              <a:t>ASCII </a:t>
            </a:r>
            <a:r>
              <a:rPr lang="ko-KR" altLang="en-US" sz="1400" b="1">
                <a:solidFill>
                  <a:srgbClr val="0000FF"/>
                </a:solidFill>
              </a:rPr>
              <a:t>코드 변환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컴퓨터나 마이크로컨트롤러 같은 디지털 장치에서 문자를 처리할 때</a:t>
            </a:r>
            <a:r>
              <a:rPr lang="en-US" altLang="ko-KR" sz="1400"/>
              <a:t>, </a:t>
            </a:r>
            <a:r>
              <a:rPr lang="ko-KR" altLang="en-US" sz="1400"/>
              <a:t>각 문자는 특정한 숫자 코드로 표현됩니다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이를 위해 </a:t>
            </a:r>
            <a:r>
              <a:rPr lang="en-US" altLang="ko-KR" sz="1400"/>
              <a:t>ASCII(American Standard Code for Information Interchange)</a:t>
            </a:r>
            <a:r>
              <a:rPr lang="ko-KR" altLang="en-US" sz="1400"/>
              <a:t>라는 표준 코드가 사용됩니다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예를 들어</a:t>
            </a:r>
            <a:r>
              <a:rPr lang="en-US" altLang="ko-KR" sz="1400"/>
              <a:t>, </a:t>
            </a:r>
            <a:r>
              <a:rPr lang="ko-KR" altLang="en-US" sz="1400"/>
              <a:t>대문자 </a:t>
            </a:r>
            <a:r>
              <a:rPr lang="en-US" altLang="ko-KR" sz="1400"/>
              <a:t>'</a:t>
            </a:r>
            <a:r>
              <a:rPr lang="en-US" altLang="ko-KR" sz="1400" b="1">
                <a:solidFill>
                  <a:srgbClr val="0000FF"/>
                </a:solidFill>
              </a:rPr>
              <a:t>A</a:t>
            </a:r>
            <a:r>
              <a:rPr lang="en-US" altLang="ko-KR" sz="1400"/>
              <a:t>'</a:t>
            </a:r>
            <a:r>
              <a:rPr lang="ko-KR" altLang="en-US" sz="1400"/>
              <a:t>의 </a:t>
            </a:r>
            <a:r>
              <a:rPr lang="en-US" altLang="ko-KR" sz="1400"/>
              <a:t>ASCII </a:t>
            </a:r>
            <a:r>
              <a:rPr lang="ko-KR" altLang="en-US" sz="1400"/>
              <a:t>코드는 </a:t>
            </a:r>
            <a:r>
              <a:rPr lang="en-US" altLang="ko-KR" sz="1400" b="1">
                <a:solidFill>
                  <a:srgbClr val="C00000"/>
                </a:solidFill>
              </a:rPr>
              <a:t>65</a:t>
            </a:r>
            <a:r>
              <a:rPr lang="ko-KR" altLang="en-US" sz="1400"/>
              <a:t>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단계 </a:t>
            </a:r>
            <a:r>
              <a:rPr lang="en-US" altLang="ko-KR" sz="1400" b="1">
                <a:solidFill>
                  <a:srgbClr val="0000FF"/>
                </a:solidFill>
              </a:rPr>
              <a:t>2: </a:t>
            </a:r>
            <a:r>
              <a:rPr lang="ko-KR" altLang="en-US" sz="1400" b="1">
                <a:solidFill>
                  <a:srgbClr val="0000FF"/>
                </a:solidFill>
              </a:rPr>
              <a:t>이진수로의 변환 및 </a:t>
            </a:r>
            <a:r>
              <a:rPr lang="ko-KR" altLang="en-US" sz="1400" b="1">
                <a:solidFill>
                  <a:srgbClr val="C00000"/>
                </a:solidFill>
              </a:rPr>
              <a:t>전송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문자 </a:t>
            </a:r>
            <a:r>
              <a:rPr lang="en-US" altLang="ko-KR" sz="1400"/>
              <a:t>'A'</a:t>
            </a:r>
            <a:r>
              <a:rPr lang="ko-KR" altLang="en-US" sz="1400"/>
              <a:t>의 </a:t>
            </a:r>
            <a:r>
              <a:rPr lang="en-US" altLang="ko-KR" sz="1400"/>
              <a:t>ASCII </a:t>
            </a:r>
            <a:r>
              <a:rPr lang="ko-KR" altLang="en-US" sz="1400"/>
              <a:t>코드 </a:t>
            </a:r>
            <a:r>
              <a:rPr lang="en-US" altLang="ko-KR" sz="1400"/>
              <a:t>65</a:t>
            </a:r>
            <a:r>
              <a:rPr lang="ko-KR" altLang="en-US" sz="1400"/>
              <a:t>는 </a:t>
            </a:r>
            <a:r>
              <a:rPr lang="ko-KR" altLang="en-US" sz="1400" b="1">
                <a:solidFill>
                  <a:srgbClr val="0000FF"/>
                </a:solidFill>
              </a:rPr>
              <a:t>이진수</a:t>
            </a:r>
            <a:r>
              <a:rPr lang="ko-KR" altLang="en-US" sz="1400"/>
              <a:t>로 </a:t>
            </a:r>
            <a:r>
              <a:rPr lang="en-US" altLang="ko-KR" sz="1400" b="1">
                <a:solidFill>
                  <a:srgbClr val="C00000"/>
                </a:solidFill>
              </a:rPr>
              <a:t>01000001</a:t>
            </a:r>
            <a:r>
              <a:rPr lang="ko-KR" altLang="en-US" sz="1400"/>
              <a:t>입니다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직렬 통신을 통해 데이터를 전송할 때는 이 이진수 형태로 데이터를 전송합니다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단계 </a:t>
            </a:r>
            <a:r>
              <a:rPr lang="en-US" altLang="ko-KR" sz="1400" b="1">
                <a:solidFill>
                  <a:srgbClr val="0000FF"/>
                </a:solidFill>
              </a:rPr>
              <a:t>3: </a:t>
            </a:r>
            <a:r>
              <a:rPr lang="ko-KR" altLang="en-US" sz="1400" b="1">
                <a:solidFill>
                  <a:srgbClr val="0000FF"/>
                </a:solidFill>
              </a:rPr>
              <a:t>이진수 데이터의 </a:t>
            </a:r>
            <a:r>
              <a:rPr lang="ko-KR" altLang="en-US" sz="1400" b="1">
                <a:solidFill>
                  <a:srgbClr val="C00000"/>
                </a:solidFill>
              </a:rPr>
              <a:t>수신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수신 측에서는 이진수 데이터 </a:t>
            </a:r>
            <a:r>
              <a:rPr lang="en-US" altLang="ko-KR" sz="1400" b="1">
                <a:solidFill>
                  <a:srgbClr val="FF0000"/>
                </a:solidFill>
              </a:rPr>
              <a:t>01000001</a:t>
            </a:r>
            <a:r>
              <a:rPr lang="ko-KR" altLang="en-US" sz="1400"/>
              <a:t>을 받게 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단계에서 수신 측은 단지 일련의 이진수 데이터를 받는 것으로</a:t>
            </a:r>
            <a:r>
              <a:rPr lang="en-US" altLang="ko-KR" sz="1400"/>
              <a:t>, </a:t>
            </a:r>
            <a:r>
              <a:rPr lang="ko-KR" altLang="en-US" sz="1400"/>
              <a:t>이 데이터가 어떤 문자를 나타내는지는 아직 해석하지 않습니다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F4F1D-81DF-757D-A2A7-EA68185246E2}"/>
              </a:ext>
            </a:extLst>
          </p:cNvPr>
          <p:cNvSpPr txBox="1"/>
          <p:nvPr/>
        </p:nvSpPr>
        <p:spPr>
          <a:xfrm>
            <a:off x="5933302" y="228243"/>
            <a:ext cx="5694406" cy="6190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단계 </a:t>
            </a:r>
            <a:r>
              <a:rPr lang="en-US" altLang="ko-KR" sz="1400" b="1">
                <a:solidFill>
                  <a:srgbClr val="0000FF"/>
                </a:solidFill>
              </a:rPr>
              <a:t>4: ASCII </a:t>
            </a:r>
            <a:r>
              <a:rPr lang="ko-KR" altLang="en-US" sz="1400" b="1">
                <a:solidFill>
                  <a:srgbClr val="0000FF"/>
                </a:solidFill>
              </a:rPr>
              <a:t>코드로의 해석 및 문자 변환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8000"/>
                </a:solidFill>
              </a:rPr>
              <a:t>수신 측</a:t>
            </a:r>
            <a:r>
              <a:rPr lang="ko-KR" altLang="en-US" sz="1400"/>
              <a:t>에서 이진수 데이터 </a:t>
            </a:r>
            <a:r>
              <a:rPr lang="en-US" altLang="ko-KR" sz="1400" b="1">
                <a:solidFill>
                  <a:srgbClr val="FF0000"/>
                </a:solidFill>
              </a:rPr>
              <a:t>01000001</a:t>
            </a:r>
            <a:r>
              <a:rPr lang="ko-KR" altLang="en-US" sz="1400"/>
              <a:t>을 </a:t>
            </a:r>
            <a:r>
              <a:rPr lang="en-US" altLang="ko-KR" sz="1400"/>
              <a:t>ASCII </a:t>
            </a:r>
            <a:r>
              <a:rPr lang="ko-KR" altLang="en-US" sz="1400"/>
              <a:t>코드로 해석하면 </a:t>
            </a:r>
            <a:r>
              <a:rPr lang="en-US" altLang="ko-KR" sz="1400" b="1">
                <a:solidFill>
                  <a:srgbClr val="FF00FF"/>
                </a:solidFill>
              </a:rPr>
              <a:t>65</a:t>
            </a:r>
            <a:r>
              <a:rPr lang="ko-KR" altLang="en-US" sz="1400"/>
              <a:t>가 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그리고 </a:t>
            </a:r>
            <a:r>
              <a:rPr lang="en-US" altLang="ko-KR" sz="1400"/>
              <a:t>ASCII </a:t>
            </a:r>
            <a:r>
              <a:rPr lang="ko-KR" altLang="en-US" sz="1400"/>
              <a:t>코드 </a:t>
            </a:r>
            <a:r>
              <a:rPr lang="en-US" altLang="ko-KR" sz="1400"/>
              <a:t>65</a:t>
            </a:r>
            <a:r>
              <a:rPr lang="ko-KR" altLang="en-US" sz="1400"/>
              <a:t>는 문자 </a:t>
            </a:r>
            <a:r>
              <a:rPr lang="en-US" altLang="ko-KR" sz="1400"/>
              <a:t>'A'</a:t>
            </a:r>
            <a:r>
              <a:rPr lang="ko-KR" altLang="en-US" sz="1400"/>
              <a:t>와 대응됩니다</a:t>
            </a:r>
            <a:r>
              <a:rPr lang="en-US" altLang="ko-KR" sz="1400"/>
              <a:t>. </a:t>
            </a:r>
            <a:r>
              <a:rPr lang="ko-KR" altLang="en-US" sz="1400"/>
              <a:t>따라서 수신 측에서는 이진수 데이터를 </a:t>
            </a:r>
            <a:r>
              <a:rPr lang="en-US" altLang="ko-KR" sz="1400"/>
              <a:t>ASCII </a:t>
            </a:r>
            <a:r>
              <a:rPr lang="ko-KR" altLang="en-US" sz="1400"/>
              <a:t>코드로 해석하여 최종적으로 문자 </a:t>
            </a:r>
            <a:r>
              <a:rPr lang="en-US" altLang="ko-KR" sz="1400" b="1">
                <a:solidFill>
                  <a:srgbClr val="FF0000"/>
                </a:solidFill>
              </a:rPr>
              <a:t>'A'</a:t>
            </a:r>
            <a:r>
              <a:rPr lang="ko-KR" altLang="en-US" sz="1400"/>
              <a:t>를 얻게 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구체적인 예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전송 측</a:t>
            </a:r>
            <a:r>
              <a:rPr lang="ko-KR" altLang="en-US" sz="1400"/>
              <a:t>에서 </a:t>
            </a:r>
            <a:r>
              <a:rPr lang="ko-KR" altLang="en-US" sz="1400" b="1">
                <a:solidFill>
                  <a:srgbClr val="FF0000"/>
                </a:solidFill>
              </a:rPr>
              <a:t>문자 </a:t>
            </a:r>
            <a:r>
              <a:rPr lang="en-US" altLang="ko-KR" sz="1400" b="1">
                <a:solidFill>
                  <a:srgbClr val="FF0000"/>
                </a:solidFill>
              </a:rPr>
              <a:t>'A'</a:t>
            </a:r>
            <a:r>
              <a:rPr lang="ko-KR" altLang="en-US" sz="1400"/>
              <a:t>를 전송하려고 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먼저 </a:t>
            </a:r>
            <a:r>
              <a:rPr lang="en-US" altLang="ko-KR" sz="1400"/>
              <a:t>'A'</a:t>
            </a:r>
            <a:r>
              <a:rPr lang="ko-KR" altLang="en-US" sz="1400"/>
              <a:t>를 </a:t>
            </a:r>
            <a:r>
              <a:rPr lang="en-US" altLang="ko-KR" sz="1400" b="1">
                <a:solidFill>
                  <a:srgbClr val="008000"/>
                </a:solidFill>
              </a:rPr>
              <a:t>ASCII </a:t>
            </a:r>
            <a:r>
              <a:rPr lang="ko-KR" altLang="en-US" sz="1400" b="1">
                <a:solidFill>
                  <a:srgbClr val="008000"/>
                </a:solidFill>
              </a:rPr>
              <a:t>코드 </a:t>
            </a:r>
            <a:r>
              <a:rPr lang="en-US" altLang="ko-KR" sz="1400" b="1">
                <a:solidFill>
                  <a:srgbClr val="FF0000"/>
                </a:solidFill>
              </a:rPr>
              <a:t>65</a:t>
            </a:r>
            <a:r>
              <a:rPr lang="ko-KR" altLang="en-US" sz="1400"/>
              <a:t>로 변환합니다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ASCII </a:t>
            </a:r>
            <a:r>
              <a:rPr lang="ko-KR" altLang="en-US" sz="1400"/>
              <a:t>코드 </a:t>
            </a:r>
            <a:r>
              <a:rPr lang="en-US" altLang="ko-KR" sz="1400"/>
              <a:t>65</a:t>
            </a:r>
            <a:r>
              <a:rPr lang="ko-KR" altLang="en-US" sz="1400"/>
              <a:t>를 </a:t>
            </a:r>
            <a:r>
              <a:rPr lang="ko-KR" altLang="en-US" sz="1400" b="1">
                <a:solidFill>
                  <a:srgbClr val="FF0000"/>
                </a:solidFill>
              </a:rPr>
              <a:t>이진수 </a:t>
            </a:r>
            <a:r>
              <a:rPr lang="en-US" altLang="ko-KR" sz="1400" b="1">
                <a:solidFill>
                  <a:srgbClr val="FF0000"/>
                </a:solidFill>
              </a:rPr>
              <a:t>01000001</a:t>
            </a:r>
            <a:r>
              <a:rPr lang="ko-KR" altLang="en-US" sz="1400" b="1">
                <a:solidFill>
                  <a:srgbClr val="FF0000"/>
                </a:solidFill>
              </a:rPr>
              <a:t>로 변환</a:t>
            </a:r>
            <a:r>
              <a:rPr lang="ko-KR" altLang="en-US" sz="1400"/>
              <a:t>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이진수 </a:t>
            </a:r>
            <a:r>
              <a:rPr lang="en-US" altLang="ko-KR" sz="1400"/>
              <a:t>01000001</a:t>
            </a:r>
            <a:r>
              <a:rPr lang="ko-KR" altLang="en-US" sz="1400"/>
              <a:t>을 직렬 통신을 통해 전송합니다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수신 측에서 이진수 </a:t>
            </a:r>
            <a:r>
              <a:rPr lang="en-US" altLang="ko-KR" sz="1400"/>
              <a:t>01000001</a:t>
            </a:r>
            <a:r>
              <a:rPr lang="ko-KR" altLang="en-US" sz="1400"/>
              <a:t>을 받습니다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수신 측</a:t>
            </a:r>
            <a:r>
              <a:rPr lang="ko-KR" altLang="en-US" sz="1400"/>
              <a:t>에서 이진수 </a:t>
            </a:r>
            <a:r>
              <a:rPr lang="en-US" altLang="ko-KR" sz="1400" b="1">
                <a:solidFill>
                  <a:srgbClr val="FF0000"/>
                </a:solidFill>
              </a:rPr>
              <a:t>01000001</a:t>
            </a:r>
            <a:r>
              <a:rPr lang="ko-KR" altLang="en-US" sz="1400"/>
              <a:t>을 </a:t>
            </a:r>
            <a:r>
              <a:rPr lang="en-US" altLang="ko-KR" sz="1400" b="1">
                <a:solidFill>
                  <a:srgbClr val="008000"/>
                </a:solidFill>
              </a:rPr>
              <a:t>ASCII </a:t>
            </a:r>
            <a:r>
              <a:rPr lang="ko-KR" altLang="en-US" sz="1400" b="1">
                <a:solidFill>
                  <a:srgbClr val="008000"/>
                </a:solidFill>
              </a:rPr>
              <a:t>코드 </a:t>
            </a:r>
            <a:r>
              <a:rPr lang="en-US" altLang="ko-KR" sz="1400" b="1">
                <a:solidFill>
                  <a:srgbClr val="FF0000"/>
                </a:solidFill>
              </a:rPr>
              <a:t>65</a:t>
            </a:r>
            <a:r>
              <a:rPr lang="ko-KR" altLang="en-US" sz="1400"/>
              <a:t>로 해석합니다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ASCII </a:t>
            </a:r>
            <a:r>
              <a:rPr lang="ko-KR" altLang="en-US" sz="1400"/>
              <a:t>코드 </a:t>
            </a:r>
            <a:r>
              <a:rPr lang="en-US" altLang="ko-KR" sz="1400"/>
              <a:t>65</a:t>
            </a:r>
            <a:r>
              <a:rPr lang="ko-KR" altLang="en-US" sz="1400"/>
              <a:t>를 문자 </a:t>
            </a:r>
            <a:r>
              <a:rPr lang="en-US" altLang="ko-KR" sz="1400"/>
              <a:t>'A'</a:t>
            </a:r>
            <a:r>
              <a:rPr lang="ko-KR" altLang="en-US" sz="1400"/>
              <a:t>로 변환하여 최종적으로 </a:t>
            </a:r>
            <a:r>
              <a:rPr lang="ko-KR" altLang="en-US" sz="1400" b="1">
                <a:solidFill>
                  <a:srgbClr val="FF0000"/>
                </a:solidFill>
              </a:rPr>
              <a:t>문자 </a:t>
            </a:r>
            <a:r>
              <a:rPr lang="en-US" altLang="ko-KR" sz="1400" b="1">
                <a:solidFill>
                  <a:srgbClr val="FF0000"/>
                </a:solidFill>
              </a:rPr>
              <a:t>'A'</a:t>
            </a:r>
            <a:r>
              <a:rPr lang="ko-KR" altLang="en-US" sz="1400"/>
              <a:t>를 얻습니다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과정을 통해 문자 </a:t>
            </a:r>
            <a:r>
              <a:rPr lang="en-US" altLang="ko-KR" sz="1400"/>
              <a:t>'A'</a:t>
            </a:r>
            <a:r>
              <a:rPr lang="ko-KR" altLang="en-US" sz="1400"/>
              <a:t>는 전송 측에서 </a:t>
            </a:r>
            <a:r>
              <a:rPr lang="en-US" altLang="ko-KR" sz="1400"/>
              <a:t>ASCII </a:t>
            </a:r>
            <a:r>
              <a:rPr lang="ko-KR" altLang="en-US" sz="1400"/>
              <a:t>코드와 이진수 형태로 변환되어 전송되고</a:t>
            </a:r>
            <a:r>
              <a:rPr lang="en-US" altLang="ko-KR" sz="1400"/>
              <a:t>, </a:t>
            </a:r>
            <a:r>
              <a:rPr lang="ko-KR" altLang="en-US" sz="1400"/>
              <a:t>수신 측에서는 이진수 데이터를 다시 </a:t>
            </a:r>
            <a:r>
              <a:rPr lang="en-US" altLang="ko-KR" sz="1400"/>
              <a:t>ASCII </a:t>
            </a:r>
            <a:r>
              <a:rPr lang="ko-KR" altLang="en-US" sz="1400"/>
              <a:t>코드로 해석하고 문자 </a:t>
            </a:r>
            <a:r>
              <a:rPr lang="en-US" altLang="ko-KR" sz="1400"/>
              <a:t>'A'</a:t>
            </a:r>
            <a:r>
              <a:rPr lang="ko-KR" altLang="en-US" sz="1400"/>
              <a:t>로 변환하는 과정을 거치게 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32254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9E8C8E-956F-4466-BF4F-4A3152E2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70718C-D9D4-B737-DA3D-98369699608C}"/>
              </a:ext>
            </a:extLst>
          </p:cNvPr>
          <p:cNvSpPr txBox="1"/>
          <p:nvPr/>
        </p:nvSpPr>
        <p:spPr>
          <a:xfrm>
            <a:off x="211094" y="165488"/>
            <a:ext cx="5765801" cy="6190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ASCII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ASCII</a:t>
            </a:r>
            <a:r>
              <a:rPr lang="ko-KR" altLang="en-US" sz="1400"/>
              <a:t>는 </a:t>
            </a:r>
            <a:r>
              <a:rPr lang="en-US" altLang="ko-KR" sz="1400"/>
              <a:t>American Standard Code for Information Interchange</a:t>
            </a:r>
            <a:r>
              <a:rPr lang="ko-KR" altLang="en-US" sz="1400"/>
              <a:t>의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약자입니다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FF0000"/>
                </a:solidFill>
              </a:rPr>
              <a:t>7</a:t>
            </a:r>
            <a:r>
              <a:rPr lang="ko-KR" altLang="en-US" sz="1400" b="1">
                <a:solidFill>
                  <a:srgbClr val="FF0000"/>
                </a:solidFill>
              </a:rPr>
              <a:t>비트 </a:t>
            </a:r>
            <a:r>
              <a:rPr lang="ko-KR" altLang="en-US" sz="1400" b="1">
                <a:solidFill>
                  <a:srgbClr val="0000FF"/>
                </a:solidFill>
              </a:rPr>
              <a:t>인코딩 방식</a:t>
            </a:r>
            <a:r>
              <a:rPr lang="ko-KR" altLang="en-US" sz="1400"/>
              <a:t>을 사용하여</a:t>
            </a:r>
            <a:r>
              <a:rPr lang="en-US" altLang="ko-KR" sz="1400"/>
              <a:t>, </a:t>
            </a:r>
            <a:r>
              <a:rPr lang="en-US" altLang="ko-KR" sz="1400" b="1">
                <a:solidFill>
                  <a:srgbClr val="008000"/>
                </a:solidFill>
              </a:rPr>
              <a:t>0</a:t>
            </a:r>
            <a:r>
              <a:rPr lang="ko-KR" altLang="en-US" sz="1400" b="1">
                <a:solidFill>
                  <a:srgbClr val="008000"/>
                </a:solidFill>
              </a:rPr>
              <a:t>부터 </a:t>
            </a:r>
            <a:r>
              <a:rPr lang="en-US" altLang="ko-KR" sz="1400" b="1">
                <a:solidFill>
                  <a:srgbClr val="008000"/>
                </a:solidFill>
              </a:rPr>
              <a:t>127</a:t>
            </a:r>
            <a:r>
              <a:rPr lang="ko-KR" altLang="en-US" sz="1400"/>
              <a:t>까지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총 </a:t>
            </a:r>
            <a:r>
              <a:rPr lang="en-US" altLang="ko-KR" sz="1400" b="1">
                <a:solidFill>
                  <a:srgbClr val="FF0000"/>
                </a:solidFill>
              </a:rPr>
              <a:t>128</a:t>
            </a:r>
            <a:r>
              <a:rPr lang="ko-KR" altLang="en-US" sz="1400" b="1">
                <a:solidFill>
                  <a:srgbClr val="FF0000"/>
                </a:solidFill>
              </a:rPr>
              <a:t>개의 문자</a:t>
            </a:r>
            <a:r>
              <a:rPr lang="ko-KR" altLang="en-US" sz="1400"/>
              <a:t>를 나타낼 수 있습니다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영문 알파벳</a:t>
            </a:r>
            <a:r>
              <a:rPr lang="en-US" altLang="ko-KR" sz="1400"/>
              <a:t>(</a:t>
            </a:r>
            <a:r>
              <a:rPr lang="ko-KR" altLang="en-US" sz="1400"/>
              <a:t>대소문자</a:t>
            </a:r>
            <a:r>
              <a:rPr lang="en-US" altLang="ko-KR" sz="1400"/>
              <a:t>), </a:t>
            </a:r>
            <a:r>
              <a:rPr lang="ko-KR" altLang="en-US" sz="1400" b="1">
                <a:solidFill>
                  <a:srgbClr val="FF00FF"/>
                </a:solidFill>
              </a:rPr>
              <a:t>숫자</a:t>
            </a:r>
            <a:r>
              <a:rPr lang="en-US" altLang="ko-KR" sz="1400"/>
              <a:t>, </a:t>
            </a:r>
            <a:r>
              <a:rPr lang="ko-KR" altLang="en-US" sz="1400"/>
              <a:t>일부 특수 문자 및 제어 문자를 포함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: </a:t>
            </a:r>
            <a:r>
              <a:rPr lang="ko-KR" altLang="en-US" sz="1400" b="1">
                <a:solidFill>
                  <a:srgbClr val="0000FF"/>
                </a:solidFill>
              </a:rPr>
              <a:t>대문자 </a:t>
            </a:r>
            <a:r>
              <a:rPr lang="en-US" altLang="ko-KR" sz="1400" b="1">
                <a:solidFill>
                  <a:srgbClr val="0000FF"/>
                </a:solidFill>
              </a:rPr>
              <a:t>'A'</a:t>
            </a:r>
            <a:r>
              <a:rPr lang="ko-KR" altLang="en-US" sz="1400"/>
              <a:t>의 </a:t>
            </a:r>
            <a:r>
              <a:rPr lang="en-US" altLang="ko-KR" sz="1400" b="1">
                <a:solidFill>
                  <a:srgbClr val="008000"/>
                </a:solidFill>
              </a:rPr>
              <a:t>ASCII </a:t>
            </a:r>
            <a:r>
              <a:rPr lang="ko-KR" altLang="en-US" sz="1400" b="1">
                <a:solidFill>
                  <a:srgbClr val="008000"/>
                </a:solidFill>
              </a:rPr>
              <a:t>코드</a:t>
            </a:r>
            <a:r>
              <a:rPr lang="ko-KR" altLang="en-US" sz="1400"/>
              <a:t>는 </a:t>
            </a:r>
            <a:r>
              <a:rPr lang="en-US" altLang="ko-KR" sz="1400" b="1">
                <a:solidFill>
                  <a:srgbClr val="C00000"/>
                </a:solidFill>
              </a:rPr>
              <a:t>65</a:t>
            </a:r>
            <a:r>
              <a:rPr lang="ko-KR" altLang="en-US" sz="1400"/>
              <a:t>입니다</a:t>
            </a:r>
            <a:r>
              <a:rPr lang="en-US" altLang="ko-KR" sz="1400"/>
              <a:t>. </a:t>
            </a:r>
            <a:r>
              <a:rPr lang="ko-KR" altLang="en-US" sz="1400" b="1">
                <a:solidFill>
                  <a:srgbClr val="008000"/>
                </a:solidFill>
              </a:rPr>
              <a:t>이진수</a:t>
            </a:r>
            <a:r>
              <a:rPr lang="ko-KR" altLang="en-US" sz="1400"/>
              <a:t>로는 </a:t>
            </a:r>
            <a:r>
              <a:rPr lang="en-US" altLang="ko-KR" sz="1400" b="1">
                <a:solidFill>
                  <a:srgbClr val="C00000"/>
                </a:solidFill>
              </a:rPr>
              <a:t>1000001</a:t>
            </a:r>
            <a:r>
              <a:rPr lang="ko-KR" altLang="en-US" sz="1400"/>
              <a:t>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UTF-8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UTF-8</a:t>
            </a:r>
            <a:r>
              <a:rPr lang="ko-KR" altLang="en-US" sz="1400"/>
              <a:t>은 </a:t>
            </a:r>
            <a:r>
              <a:rPr lang="en-US" altLang="ko-KR" sz="1400"/>
              <a:t>Unicode Transformation Format</a:t>
            </a:r>
            <a:r>
              <a:rPr lang="ko-KR" altLang="en-US" sz="1400"/>
              <a:t>의 약자로</a:t>
            </a:r>
            <a:r>
              <a:rPr lang="en-US" altLang="ko-KR" sz="140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FF0000"/>
                </a:solidFill>
              </a:rPr>
              <a:t>8</a:t>
            </a:r>
            <a:r>
              <a:rPr lang="ko-KR" altLang="en-US" sz="1400" b="1">
                <a:solidFill>
                  <a:srgbClr val="FF0000"/>
                </a:solidFill>
              </a:rPr>
              <a:t>비트 단위</a:t>
            </a:r>
            <a:r>
              <a:rPr lang="ko-KR" altLang="en-US" sz="1400"/>
              <a:t>로 문자를 인코딩합니다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Unicode </a:t>
            </a:r>
            <a:r>
              <a:rPr lang="ko-KR" altLang="en-US" sz="1400"/>
              <a:t>문자 세트를 사용하여 전 세계의 거의 모든 문자를 표현할 수 있습니다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UTF-8</a:t>
            </a:r>
            <a:r>
              <a:rPr lang="ko-KR" altLang="en-US" sz="1400"/>
              <a:t>은 가변 길이 인코딩 방식을 사용하여</a:t>
            </a:r>
            <a:r>
              <a:rPr lang="en-US" altLang="ko-KR" sz="1400"/>
              <a:t>, </a:t>
            </a:r>
            <a:r>
              <a:rPr lang="ko-KR" altLang="en-US" sz="1400" b="1">
                <a:solidFill>
                  <a:srgbClr val="0000FF"/>
                </a:solidFill>
              </a:rPr>
              <a:t>하나의 문자</a:t>
            </a:r>
            <a:r>
              <a:rPr lang="ko-KR" altLang="en-US" sz="1400"/>
              <a:t>를 나타내기 위해 </a:t>
            </a:r>
            <a:r>
              <a:rPr lang="en-US" altLang="ko-KR" sz="1400" b="1">
                <a:solidFill>
                  <a:srgbClr val="FF0000"/>
                </a:solidFill>
              </a:rPr>
              <a:t>1</a:t>
            </a:r>
            <a:r>
              <a:rPr lang="ko-KR" altLang="en-US" sz="1400" b="1">
                <a:solidFill>
                  <a:srgbClr val="FF0000"/>
                </a:solidFill>
              </a:rPr>
              <a:t>바이트에서 </a:t>
            </a:r>
            <a:r>
              <a:rPr lang="en-US" altLang="ko-KR" sz="1400" b="1">
                <a:solidFill>
                  <a:srgbClr val="FF0000"/>
                </a:solidFill>
              </a:rPr>
              <a:t>4</a:t>
            </a:r>
            <a:r>
              <a:rPr lang="ko-KR" altLang="en-US" sz="1400" b="1">
                <a:solidFill>
                  <a:srgbClr val="FF0000"/>
                </a:solidFill>
              </a:rPr>
              <a:t>바이트</a:t>
            </a:r>
            <a:r>
              <a:rPr lang="ko-KR" altLang="en-US" sz="1400"/>
              <a:t>까지 사용할 수 있습니다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ASCII </a:t>
            </a:r>
            <a:r>
              <a:rPr lang="ko-KR" altLang="en-US" sz="1400"/>
              <a:t>문자는 </a:t>
            </a:r>
            <a:r>
              <a:rPr lang="en-US" altLang="ko-KR" sz="1400"/>
              <a:t>UTF-8</a:t>
            </a:r>
            <a:r>
              <a:rPr lang="ko-KR" altLang="en-US" sz="1400"/>
              <a:t>에서도 동일한 값으로 표현되기 때문에</a:t>
            </a:r>
            <a:r>
              <a:rPr lang="en-US" altLang="ko-KR" sz="140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ASCII</a:t>
            </a:r>
            <a:r>
              <a:rPr lang="ko-KR" altLang="en-US" sz="1400"/>
              <a:t>와 호환성이 있습니다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: </a:t>
            </a:r>
            <a:r>
              <a:rPr lang="ko-KR" altLang="en-US" sz="1400"/>
              <a:t>한글 </a:t>
            </a:r>
            <a:r>
              <a:rPr lang="en-US" altLang="ko-KR" sz="1400" b="1">
                <a:solidFill>
                  <a:srgbClr val="0000FF"/>
                </a:solidFill>
              </a:rPr>
              <a:t>'</a:t>
            </a:r>
            <a:r>
              <a:rPr lang="ko-KR" altLang="en-US" sz="1400" b="1">
                <a:solidFill>
                  <a:srgbClr val="0000FF"/>
                </a:solidFill>
              </a:rPr>
              <a:t>가</a:t>
            </a:r>
            <a:r>
              <a:rPr lang="en-US" altLang="ko-KR" sz="1400" b="1">
                <a:solidFill>
                  <a:srgbClr val="0000FF"/>
                </a:solidFill>
              </a:rPr>
              <a:t>'</a:t>
            </a:r>
            <a:r>
              <a:rPr lang="ko-KR" altLang="en-US" sz="1400"/>
              <a:t>는 </a:t>
            </a:r>
            <a:r>
              <a:rPr lang="en-US" altLang="ko-KR" sz="1400"/>
              <a:t>UTF-8</a:t>
            </a:r>
            <a:r>
              <a:rPr lang="ko-KR" altLang="en-US" sz="1400"/>
              <a:t>에서 </a:t>
            </a:r>
            <a:r>
              <a:rPr lang="en-US" altLang="ko-KR" sz="1400" b="1">
                <a:solidFill>
                  <a:srgbClr val="008000"/>
                </a:solidFill>
              </a:rPr>
              <a:t>11100010</a:t>
            </a:r>
            <a:r>
              <a:rPr lang="en-US" altLang="ko-KR" sz="1400"/>
              <a:t> </a:t>
            </a:r>
            <a:r>
              <a:rPr lang="en-US" altLang="ko-KR" sz="1400" b="1">
                <a:solidFill>
                  <a:srgbClr val="FF00FF"/>
                </a:solidFill>
              </a:rPr>
              <a:t>10000000</a:t>
            </a:r>
            <a:r>
              <a:rPr lang="en-US" altLang="ko-KR" sz="1400"/>
              <a:t> </a:t>
            </a:r>
            <a:r>
              <a:rPr lang="en-US" altLang="ko-KR" sz="1400" b="1">
                <a:solidFill>
                  <a:srgbClr val="00B0F0"/>
                </a:solidFill>
              </a:rPr>
              <a:t>10000001</a:t>
            </a:r>
            <a:r>
              <a:rPr lang="ko-KR" altLang="en-US" sz="1400"/>
              <a:t>으로 인코딩됩니다</a:t>
            </a:r>
            <a:r>
              <a:rPr lang="en-US" altLang="ko-KR" sz="1400"/>
              <a:t>. </a:t>
            </a:r>
            <a:r>
              <a:rPr lang="ko-KR" altLang="en-US" sz="1400"/>
              <a:t>이는 </a:t>
            </a:r>
            <a:r>
              <a:rPr lang="en-US" altLang="ko-KR" sz="1400" b="1">
                <a:solidFill>
                  <a:srgbClr val="C00000"/>
                </a:solidFill>
              </a:rPr>
              <a:t>3</a:t>
            </a:r>
            <a:r>
              <a:rPr lang="ko-KR" altLang="en-US" sz="1400" b="1">
                <a:solidFill>
                  <a:srgbClr val="C00000"/>
                </a:solidFill>
              </a:rPr>
              <a:t>바이트</a:t>
            </a:r>
            <a:r>
              <a:rPr lang="ko-KR" altLang="en-US" sz="1400"/>
              <a:t>를 사용합니다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9378C-7FDB-9CC5-BDB0-3B8CF15691B0}"/>
              </a:ext>
            </a:extLst>
          </p:cNvPr>
          <p:cNvSpPr txBox="1"/>
          <p:nvPr/>
        </p:nvSpPr>
        <p:spPr>
          <a:xfrm>
            <a:off x="5976895" y="210666"/>
            <a:ext cx="5842343" cy="6190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구체적인 차이점 예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영문자 </a:t>
            </a:r>
            <a:r>
              <a:rPr lang="en-US" altLang="ko-KR" sz="1400" b="1">
                <a:solidFill>
                  <a:srgbClr val="0000FF"/>
                </a:solidFill>
              </a:rPr>
              <a:t>'A':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ASCII:</a:t>
            </a:r>
            <a:r>
              <a:rPr lang="en-US" altLang="ko-KR" sz="1400"/>
              <a:t> 'A'</a:t>
            </a:r>
            <a:r>
              <a:rPr lang="ko-KR" altLang="en-US" sz="1400"/>
              <a:t>는 </a:t>
            </a:r>
            <a:r>
              <a:rPr lang="en-US" altLang="ko-KR" sz="1400"/>
              <a:t>ASCII</a:t>
            </a:r>
            <a:r>
              <a:rPr lang="ko-KR" altLang="en-US" sz="1400"/>
              <a:t>에서 </a:t>
            </a:r>
            <a:r>
              <a:rPr lang="en-US" altLang="ko-KR" sz="1400"/>
              <a:t>65</a:t>
            </a:r>
            <a:r>
              <a:rPr lang="ko-KR" altLang="en-US" sz="1400"/>
              <a:t>로 표현되며</a:t>
            </a:r>
            <a:r>
              <a:rPr lang="en-US" altLang="ko-KR" sz="1400"/>
              <a:t>, </a:t>
            </a:r>
            <a:r>
              <a:rPr lang="ko-KR" altLang="en-US" sz="1400"/>
              <a:t>이진수로는 </a:t>
            </a:r>
            <a:r>
              <a:rPr lang="en-US" altLang="ko-KR" sz="1400" b="1">
                <a:solidFill>
                  <a:srgbClr val="FF00FF"/>
                </a:solidFill>
              </a:rPr>
              <a:t>1000001</a:t>
            </a:r>
            <a:r>
              <a:rPr lang="ko-KR" altLang="en-US" sz="1400"/>
              <a:t>입니다</a:t>
            </a:r>
            <a:r>
              <a:rPr lang="en-US" altLang="ko-KR" sz="1400"/>
              <a:t>. ASCII</a:t>
            </a:r>
            <a:r>
              <a:rPr lang="ko-KR" altLang="en-US" sz="1400"/>
              <a:t>에서는 </a:t>
            </a:r>
            <a:r>
              <a:rPr lang="en-US" altLang="ko-KR" sz="1400" b="1">
                <a:solidFill>
                  <a:srgbClr val="FF0000"/>
                </a:solidFill>
              </a:rPr>
              <a:t>7</a:t>
            </a:r>
            <a:r>
              <a:rPr lang="ko-KR" altLang="en-US" sz="1400" b="1">
                <a:solidFill>
                  <a:srgbClr val="FF0000"/>
                </a:solidFill>
              </a:rPr>
              <a:t>비트만 </a:t>
            </a:r>
            <a:r>
              <a:rPr lang="ko-KR" altLang="en-US" sz="1400"/>
              <a:t>사용합니다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UTF-8</a:t>
            </a:r>
            <a:r>
              <a:rPr lang="en-US" altLang="ko-KR" sz="1400"/>
              <a:t>: UTF-8</a:t>
            </a:r>
            <a:r>
              <a:rPr lang="ko-KR" altLang="en-US" sz="1400"/>
              <a:t>에서도 </a:t>
            </a:r>
            <a:r>
              <a:rPr lang="en-US" altLang="ko-KR" sz="1400"/>
              <a:t>'A'</a:t>
            </a:r>
            <a:r>
              <a:rPr lang="ko-KR" altLang="en-US" sz="1400"/>
              <a:t>는 </a:t>
            </a:r>
            <a:r>
              <a:rPr lang="en-US" altLang="ko-KR" sz="1400"/>
              <a:t>ASCII</a:t>
            </a:r>
            <a:r>
              <a:rPr lang="ko-KR" altLang="en-US" sz="1400"/>
              <a:t>와 동일하게 </a:t>
            </a:r>
            <a:r>
              <a:rPr lang="en-US" altLang="ko-KR" sz="1400"/>
              <a:t>65</a:t>
            </a:r>
            <a:r>
              <a:rPr lang="ko-KR" altLang="en-US" sz="1400"/>
              <a:t>로 표현되며</a:t>
            </a:r>
            <a:r>
              <a:rPr lang="en-US" altLang="ko-KR" sz="1400"/>
              <a:t>, </a:t>
            </a:r>
            <a:r>
              <a:rPr lang="ko-KR" altLang="en-US" sz="1400"/>
              <a:t>이진수로는 </a:t>
            </a:r>
            <a:r>
              <a:rPr lang="en-US" altLang="ko-KR" sz="1400" b="1">
                <a:solidFill>
                  <a:srgbClr val="FF00FF"/>
                </a:solidFill>
              </a:rPr>
              <a:t>1000001</a:t>
            </a:r>
            <a:r>
              <a:rPr lang="ko-KR" altLang="en-US" sz="1400"/>
              <a:t>입니다</a:t>
            </a:r>
            <a:r>
              <a:rPr lang="en-US" altLang="ko-KR" sz="1400"/>
              <a:t>. </a:t>
            </a:r>
            <a:r>
              <a:rPr lang="ko-KR" altLang="en-US" sz="1400"/>
              <a:t>여기서 </a:t>
            </a:r>
            <a:r>
              <a:rPr lang="en-US" altLang="ko-KR" sz="1400"/>
              <a:t>UTF-8</a:t>
            </a:r>
            <a:r>
              <a:rPr lang="ko-KR" altLang="en-US" sz="1400"/>
              <a:t>은 </a:t>
            </a:r>
            <a:r>
              <a:rPr lang="en-US" altLang="ko-KR" sz="1400"/>
              <a:t>ASCII</a:t>
            </a:r>
            <a:r>
              <a:rPr lang="ko-KR" altLang="en-US" sz="1400"/>
              <a:t>와 </a:t>
            </a:r>
            <a:r>
              <a:rPr lang="ko-KR" altLang="en-US" sz="1400" b="1">
                <a:solidFill>
                  <a:srgbClr val="FF0000"/>
                </a:solidFill>
              </a:rPr>
              <a:t>호환</a:t>
            </a:r>
            <a:r>
              <a:rPr lang="ko-KR" altLang="en-US" sz="1400"/>
              <a:t>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한글 </a:t>
            </a:r>
            <a:r>
              <a:rPr lang="en-US" altLang="ko-KR" sz="1400" b="1">
                <a:solidFill>
                  <a:srgbClr val="0000FF"/>
                </a:solidFill>
              </a:rPr>
              <a:t>'</a:t>
            </a:r>
            <a:r>
              <a:rPr lang="ko-KR" altLang="en-US" sz="1400" b="1">
                <a:solidFill>
                  <a:srgbClr val="0000FF"/>
                </a:solidFill>
              </a:rPr>
              <a:t>가</a:t>
            </a:r>
            <a:r>
              <a:rPr lang="en-US" altLang="ko-KR" sz="1400" b="1">
                <a:solidFill>
                  <a:srgbClr val="0000FF"/>
                </a:solidFill>
              </a:rPr>
              <a:t>':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ASCII:</a:t>
            </a:r>
            <a:r>
              <a:rPr lang="en-US" altLang="ko-KR" sz="1400"/>
              <a:t> ASCII</a:t>
            </a:r>
            <a:r>
              <a:rPr lang="ko-KR" altLang="en-US" sz="1400"/>
              <a:t>는 한글 </a:t>
            </a:r>
            <a:r>
              <a:rPr lang="en-US" altLang="ko-KR" sz="1400"/>
              <a:t>'</a:t>
            </a:r>
            <a:r>
              <a:rPr lang="ko-KR" altLang="en-US" sz="1400"/>
              <a:t>가</a:t>
            </a:r>
            <a:r>
              <a:rPr lang="en-US" altLang="ko-KR" sz="1400"/>
              <a:t>'</a:t>
            </a:r>
            <a:r>
              <a:rPr lang="ko-KR" altLang="en-US" sz="1400"/>
              <a:t>와 같은 </a:t>
            </a:r>
            <a:r>
              <a:rPr lang="ko-KR" altLang="en-US" sz="1400" b="1">
                <a:solidFill>
                  <a:srgbClr val="FF00FF"/>
                </a:solidFill>
              </a:rPr>
              <a:t>비영문 문자</a:t>
            </a:r>
            <a:r>
              <a:rPr lang="ko-KR" altLang="en-US" sz="1400"/>
              <a:t>를 나타낼 수 없습니다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UTF-8</a:t>
            </a:r>
            <a:r>
              <a:rPr lang="en-US" altLang="ko-KR" sz="1400"/>
              <a:t>: </a:t>
            </a:r>
            <a:r>
              <a:rPr lang="en-US" altLang="ko-KR" sz="1400" b="1">
                <a:solidFill>
                  <a:srgbClr val="FF00FF"/>
                </a:solidFill>
              </a:rPr>
              <a:t>'</a:t>
            </a:r>
            <a:r>
              <a:rPr lang="ko-KR" altLang="en-US" sz="1400" b="1">
                <a:solidFill>
                  <a:srgbClr val="FF00FF"/>
                </a:solidFill>
              </a:rPr>
              <a:t>가</a:t>
            </a:r>
            <a:r>
              <a:rPr lang="en-US" altLang="ko-KR" sz="1400" b="1">
                <a:solidFill>
                  <a:srgbClr val="FF00FF"/>
                </a:solidFill>
              </a:rPr>
              <a:t>'</a:t>
            </a:r>
            <a:r>
              <a:rPr lang="ko-KR" altLang="en-US" sz="1400"/>
              <a:t>는 </a:t>
            </a:r>
            <a:r>
              <a:rPr lang="en-US" altLang="ko-KR" sz="1400"/>
              <a:t>UTF-8</a:t>
            </a:r>
            <a:r>
              <a:rPr lang="ko-KR" altLang="en-US" sz="1400"/>
              <a:t>에서 </a:t>
            </a:r>
            <a:r>
              <a:rPr lang="en-US" altLang="ko-KR" sz="1400" b="1">
                <a:solidFill>
                  <a:srgbClr val="FF0000"/>
                </a:solidFill>
              </a:rPr>
              <a:t>3</a:t>
            </a:r>
            <a:r>
              <a:rPr lang="ko-KR" altLang="en-US" sz="1400" b="1">
                <a:solidFill>
                  <a:srgbClr val="FF0000"/>
                </a:solidFill>
              </a:rPr>
              <a:t>바이트</a:t>
            </a:r>
            <a:r>
              <a:rPr lang="en-US" altLang="ko-KR" sz="1400"/>
              <a:t>, </a:t>
            </a:r>
            <a:r>
              <a:rPr lang="ko-KR" altLang="en-US" sz="1400"/>
              <a:t>즉 </a:t>
            </a:r>
            <a:r>
              <a:rPr lang="en-US" altLang="ko-KR" sz="1400"/>
              <a:t>11100010 10000000 10000001</a:t>
            </a:r>
            <a:r>
              <a:rPr lang="ko-KR" altLang="en-US" sz="1400"/>
              <a:t>로 인코딩됩니다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이는 </a:t>
            </a:r>
            <a:r>
              <a:rPr lang="en-US" altLang="ko-KR" sz="1400"/>
              <a:t>ASCII</a:t>
            </a:r>
            <a:r>
              <a:rPr lang="ko-KR" altLang="en-US" sz="1400"/>
              <a:t>로는 표현할 수 없는 문자를 다룰 수 있음을 보여줍니다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예에서 볼 수 있듯이</a:t>
            </a:r>
            <a:r>
              <a:rPr lang="en-US" altLang="ko-KR" sz="1400"/>
              <a:t>, ASCII</a:t>
            </a:r>
            <a:r>
              <a:rPr lang="ko-KR" altLang="en-US" sz="1400"/>
              <a:t>는 주로 </a:t>
            </a:r>
            <a:r>
              <a:rPr lang="ko-KR" altLang="en-US" sz="1400" b="1">
                <a:solidFill>
                  <a:srgbClr val="FF00FF"/>
                </a:solidFill>
              </a:rPr>
              <a:t>영문 알파벳과 제어 문자</a:t>
            </a:r>
            <a:r>
              <a:rPr lang="ko-KR" altLang="en-US" sz="1400"/>
              <a:t>를 위해 설계된 반면</a:t>
            </a:r>
            <a:r>
              <a:rPr lang="en-US" altLang="ko-KR" sz="1400"/>
              <a:t>, UTF-8</a:t>
            </a:r>
            <a:r>
              <a:rPr lang="ko-KR" altLang="en-US" sz="1400"/>
              <a:t>은 </a:t>
            </a:r>
            <a:r>
              <a:rPr lang="ko-KR" altLang="en-US" sz="1400" b="1">
                <a:solidFill>
                  <a:srgbClr val="008000"/>
                </a:solidFill>
              </a:rPr>
              <a:t>전 세계의 다양한 문자 체계를 수용</a:t>
            </a:r>
            <a:r>
              <a:rPr lang="ko-KR" altLang="en-US" sz="1400"/>
              <a:t>할 수 있도록 설계되었습니다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UTF-8</a:t>
            </a:r>
            <a:r>
              <a:rPr lang="ko-KR" altLang="en-US" sz="1400"/>
              <a:t>은 </a:t>
            </a:r>
            <a:r>
              <a:rPr lang="en-US" altLang="ko-KR" sz="1400"/>
              <a:t>ASCII</a:t>
            </a:r>
            <a:r>
              <a:rPr lang="ko-KR" altLang="en-US" sz="1400"/>
              <a:t>와 호환되므로 </a:t>
            </a:r>
            <a:r>
              <a:rPr lang="en-US" altLang="ko-KR" sz="1400"/>
              <a:t>ASCII</a:t>
            </a:r>
            <a:r>
              <a:rPr lang="ko-KR" altLang="en-US" sz="1400"/>
              <a:t>로 인코딩된 텍스트도 </a:t>
            </a:r>
            <a:r>
              <a:rPr lang="en-US" altLang="ko-KR" sz="1400"/>
              <a:t>UTF-8</a:t>
            </a:r>
            <a:r>
              <a:rPr lang="ko-KR" altLang="en-US" sz="1400"/>
              <a:t>로 해석될 수 있습니다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그러나 </a:t>
            </a:r>
            <a:r>
              <a:rPr lang="en-US" altLang="ko-KR" sz="1400"/>
              <a:t>UTF-8</a:t>
            </a:r>
            <a:r>
              <a:rPr lang="ko-KR" altLang="en-US" sz="1400"/>
              <a:t>은 그 범위를 훨씬 넘어서서 다양한 언어와 기호를 표현할 수 있습니다</a:t>
            </a:r>
          </a:p>
        </p:txBody>
      </p:sp>
    </p:spTree>
    <p:extLst>
      <p:ext uri="{BB962C8B-B14F-4D97-AF65-F5344CB8AC3E}">
        <p14:creationId xmlns:p14="http://schemas.microsoft.com/office/powerpoint/2010/main" val="4116262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0B222-129D-E8FB-8B06-E9B8126B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3065F-BE07-0167-243D-B5340391F7E6}"/>
              </a:ext>
            </a:extLst>
          </p:cNvPr>
          <p:cNvSpPr txBox="1"/>
          <p:nvPr/>
        </p:nvSpPr>
        <p:spPr>
          <a:xfrm>
            <a:off x="135385" y="82667"/>
            <a:ext cx="6094520" cy="5867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1</a:t>
            </a:r>
            <a:r>
              <a:rPr lang="ko-KR" altLang="en-US" sz="1400" b="1">
                <a:solidFill>
                  <a:srgbClr val="0000FF"/>
                </a:solidFill>
              </a:rPr>
              <a:t>단계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 b="1">
                <a:solidFill>
                  <a:srgbClr val="0000FF"/>
                </a:solidFill>
              </a:rPr>
              <a:t>변수 초기화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C00000"/>
                </a:solidFill>
              </a:rPr>
              <a:t>type</a:t>
            </a:r>
            <a:r>
              <a:rPr lang="en-US" altLang="ko-KR" sz="1400"/>
              <a:t>: </a:t>
            </a:r>
            <a:r>
              <a:rPr lang="ko-KR" altLang="en-US" sz="1400"/>
              <a:t>자릿수를 나타내는 변수로</a:t>
            </a:r>
            <a:r>
              <a:rPr lang="en-US" altLang="ko-KR" sz="1400"/>
              <a:t>, </a:t>
            </a:r>
            <a:r>
              <a:rPr lang="ko-KR" altLang="en-US" sz="1400"/>
              <a:t>처음에는 </a:t>
            </a:r>
            <a:r>
              <a:rPr lang="en-US" altLang="ko-KR" sz="1400"/>
              <a:t>100</a:t>
            </a:r>
            <a:r>
              <a:rPr lang="ko-KR" altLang="en-US" sz="1400"/>
              <a:t>으로 설정됩니다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이는 수신되는 데이터가 세 자릿수임을 가정합니다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FF0000"/>
                </a:solidFill>
              </a:rPr>
              <a:t>gap: </a:t>
            </a:r>
            <a:r>
              <a:rPr lang="ko-KR" altLang="en-US" sz="1400"/>
              <a:t>시리얼 통신을 통해 수신된 단일 문자를 임시로 저장하는 변수입니다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FF0000"/>
                </a:solidFill>
              </a:rPr>
              <a:t>result: </a:t>
            </a:r>
            <a:r>
              <a:rPr lang="en-US" altLang="ko-KR" sz="1400"/>
              <a:t>gap</a:t>
            </a:r>
            <a:r>
              <a:rPr lang="ko-KR" altLang="en-US" sz="1400"/>
              <a:t>을 정수로 변환한 값을 저장하는 변수입니다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FF0000"/>
                </a:solidFill>
              </a:rPr>
              <a:t>finalresult[]: </a:t>
            </a:r>
            <a:r>
              <a:rPr lang="ko-KR" altLang="en-US" sz="1400"/>
              <a:t>최종 계산된 결과를 저장하는 배열입니다</a:t>
            </a:r>
            <a:r>
              <a:rPr lang="en-US" altLang="ko-KR" sz="1400"/>
              <a:t>. </a:t>
            </a:r>
            <a:r>
              <a:rPr lang="ko-KR" altLang="en-US" sz="1400"/>
              <a:t>이 배열은 함수 외부에서 초기화되어 있어야 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2</a:t>
            </a:r>
            <a:r>
              <a:rPr lang="ko-KR" altLang="en-US" sz="1400" b="1">
                <a:solidFill>
                  <a:srgbClr val="0000FF"/>
                </a:solidFill>
              </a:rPr>
              <a:t>단계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 b="1">
                <a:solidFill>
                  <a:srgbClr val="0000FF"/>
                </a:solidFill>
              </a:rPr>
              <a:t>데이터 수신 및 처리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첫 번째 </a:t>
            </a:r>
            <a:r>
              <a:rPr lang="en-US" altLang="ko-KR" sz="1400"/>
              <a:t>for </a:t>
            </a:r>
            <a:r>
              <a:rPr lang="ko-KR" altLang="en-US" sz="1400"/>
              <a:t>루프</a:t>
            </a:r>
            <a:r>
              <a:rPr lang="en-US" altLang="ko-KR" sz="1400"/>
              <a:t>(j </a:t>
            </a:r>
            <a:r>
              <a:rPr lang="ko-KR" altLang="en-US" sz="1400"/>
              <a:t>루프</a:t>
            </a:r>
            <a:r>
              <a:rPr lang="en-US" altLang="ko-KR" sz="1400"/>
              <a:t>)</a:t>
            </a:r>
            <a:r>
              <a:rPr lang="ko-KR" altLang="en-US" sz="1400"/>
              <a:t>는 총 </a:t>
            </a:r>
            <a:r>
              <a:rPr lang="en-US" altLang="ko-KR" sz="1400"/>
              <a:t>4</a:t>
            </a:r>
            <a:r>
              <a:rPr lang="ko-KR" altLang="en-US" sz="1400"/>
              <a:t>번 반복되며</a:t>
            </a:r>
            <a:r>
              <a:rPr lang="en-US" altLang="ko-KR" sz="140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이는 </a:t>
            </a:r>
            <a:r>
              <a:rPr lang="en-US" altLang="ko-KR" sz="1400" b="1">
                <a:solidFill>
                  <a:srgbClr val="008000"/>
                </a:solidFill>
              </a:rPr>
              <a:t>4</a:t>
            </a:r>
            <a:r>
              <a:rPr lang="ko-KR" altLang="en-US" sz="1400" b="1">
                <a:solidFill>
                  <a:srgbClr val="008000"/>
                </a:solidFill>
              </a:rPr>
              <a:t>개의 데이터 세트</a:t>
            </a:r>
            <a:r>
              <a:rPr lang="ko-KR" altLang="en-US" sz="1400"/>
              <a:t>를 처리한다는 것을 의미합니다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두 번째 </a:t>
            </a:r>
            <a:r>
              <a:rPr lang="en-US" altLang="ko-KR" sz="1400"/>
              <a:t>for </a:t>
            </a:r>
            <a:r>
              <a:rPr lang="ko-KR" altLang="en-US" sz="1400"/>
              <a:t>루프</a:t>
            </a:r>
            <a:r>
              <a:rPr lang="en-US" altLang="ko-KR" sz="1400"/>
              <a:t>(i </a:t>
            </a:r>
            <a:r>
              <a:rPr lang="ko-KR" altLang="en-US" sz="1400"/>
              <a:t>루프</a:t>
            </a:r>
            <a:r>
              <a:rPr lang="en-US" altLang="ko-KR" sz="1400"/>
              <a:t>)</a:t>
            </a:r>
            <a:r>
              <a:rPr lang="ko-KR" altLang="en-US" sz="1400"/>
              <a:t>는 각 데이터 세트 내에서 </a:t>
            </a:r>
            <a:r>
              <a:rPr lang="en-US" altLang="ko-KR" sz="1400"/>
              <a:t>3</a:t>
            </a:r>
            <a:r>
              <a:rPr lang="ko-KR" altLang="en-US" sz="1400"/>
              <a:t>번 반복되며</a:t>
            </a:r>
            <a:r>
              <a:rPr lang="en-US" altLang="ko-KR" sz="140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이는 각 데이터 세트가 세 자리 숫자로 구성되어 있음을 나타냅니다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3</a:t>
            </a:r>
            <a:r>
              <a:rPr lang="ko-KR" altLang="en-US" sz="1400" b="1">
                <a:solidFill>
                  <a:srgbClr val="0000FF"/>
                </a:solidFill>
              </a:rPr>
              <a:t>단계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 b="1">
                <a:solidFill>
                  <a:srgbClr val="0000FF"/>
                </a:solidFill>
              </a:rPr>
              <a:t>시리얼 데이터 읽기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FF0000"/>
                </a:solidFill>
              </a:rPr>
              <a:t>while(!Serial.available()) {}: </a:t>
            </a:r>
            <a:r>
              <a:rPr lang="ko-KR" altLang="en-US" sz="1400"/>
              <a:t>새로운 데이터가 시리얼 버퍼에 도착할 때까지 대기합니다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FF0000"/>
                </a:solidFill>
              </a:rPr>
              <a:t>Serial.read(): </a:t>
            </a:r>
            <a:r>
              <a:rPr lang="ko-KR" altLang="en-US" sz="1400"/>
              <a:t>시리얼 버퍼에서 한 문자를 읽어 </a:t>
            </a:r>
            <a:r>
              <a:rPr lang="en-US" altLang="ko-KR" sz="1400"/>
              <a:t>gap</a:t>
            </a:r>
            <a:r>
              <a:rPr lang="ko-KR" altLang="en-US" sz="1400"/>
              <a:t>에 저장합니다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19DBE-BE46-CA4A-7792-29A6B6C4318B}"/>
              </a:ext>
            </a:extLst>
          </p:cNvPr>
          <p:cNvSpPr txBox="1"/>
          <p:nvPr/>
        </p:nvSpPr>
        <p:spPr>
          <a:xfrm>
            <a:off x="6229905" y="136525"/>
            <a:ext cx="5826710" cy="651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4</a:t>
            </a:r>
            <a:r>
              <a:rPr lang="ko-KR" altLang="en-US" sz="1400" b="1">
                <a:solidFill>
                  <a:srgbClr val="0000FF"/>
                </a:solidFill>
              </a:rPr>
              <a:t>단계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 b="1">
                <a:solidFill>
                  <a:srgbClr val="0000FF"/>
                </a:solidFill>
              </a:rPr>
              <a:t>데이터 변환 및 계산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FF0000"/>
                </a:solidFill>
              </a:rPr>
              <a:t>String gap2(gap):</a:t>
            </a:r>
            <a:r>
              <a:rPr lang="en-US" altLang="ko-KR" sz="1400"/>
              <a:t> gap</a:t>
            </a:r>
            <a:r>
              <a:rPr lang="ko-KR" altLang="en-US" sz="1400"/>
              <a:t>에서 읽은 문자를 </a:t>
            </a:r>
            <a:r>
              <a:rPr lang="en-US" altLang="ko-KR" sz="1400"/>
              <a:t>String </a:t>
            </a:r>
            <a:r>
              <a:rPr lang="ko-KR" altLang="en-US" sz="1400"/>
              <a:t>객체로 변환합니다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이는 </a:t>
            </a:r>
            <a:r>
              <a:rPr lang="ko-KR" altLang="en-US" sz="1400" b="1">
                <a:solidFill>
                  <a:srgbClr val="FF00FF"/>
                </a:solidFill>
              </a:rPr>
              <a:t>문자열로의 변환이 필요</a:t>
            </a:r>
            <a:r>
              <a:rPr lang="ko-KR" altLang="en-US" sz="1400"/>
              <a:t>하기 때문입니다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FF00FF"/>
                </a:solidFill>
              </a:rPr>
              <a:t>result</a:t>
            </a:r>
            <a:r>
              <a:rPr lang="en-US" altLang="ko-KR" sz="1400"/>
              <a:t> = gap2.toInt(): </a:t>
            </a:r>
            <a:r>
              <a:rPr lang="ko-KR" altLang="en-US" sz="1400"/>
              <a:t>문자열을 </a:t>
            </a:r>
            <a:r>
              <a:rPr lang="ko-KR" altLang="en-US" sz="1400" b="1">
                <a:solidFill>
                  <a:srgbClr val="C00000"/>
                </a:solidFill>
              </a:rPr>
              <a:t>정수</a:t>
            </a:r>
            <a:r>
              <a:rPr lang="ko-KR" altLang="en-US" sz="1400"/>
              <a:t>로 변환합니다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FF0000"/>
                </a:solidFill>
              </a:rPr>
              <a:t>finalresult[j] </a:t>
            </a:r>
            <a:r>
              <a:rPr lang="en-US" altLang="ko-KR" sz="1400"/>
              <a:t>+= result * type: </a:t>
            </a:r>
            <a:r>
              <a:rPr lang="ko-KR" altLang="en-US" sz="1400"/>
              <a:t>변환된 정수를 적절한 자릿수의 값으로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변환하여 </a:t>
            </a:r>
            <a:r>
              <a:rPr lang="en-US" altLang="ko-KR" sz="1400"/>
              <a:t>finalresult[j]</a:t>
            </a:r>
            <a:r>
              <a:rPr lang="ko-KR" altLang="en-US" sz="1400"/>
              <a:t>에 </a:t>
            </a:r>
            <a:r>
              <a:rPr lang="ko-KR" altLang="en-US" sz="1400" b="1">
                <a:solidFill>
                  <a:srgbClr val="FF00FF"/>
                </a:solidFill>
              </a:rPr>
              <a:t>누적</a:t>
            </a:r>
            <a:r>
              <a:rPr lang="ko-KR" altLang="en-US" sz="1400"/>
              <a:t>합니다</a:t>
            </a:r>
            <a:r>
              <a:rPr lang="en-US" altLang="ko-KR" sz="1400"/>
              <a:t>. type</a:t>
            </a:r>
            <a:r>
              <a:rPr lang="ko-KR" altLang="en-US" sz="1400"/>
              <a:t>은 처음에 </a:t>
            </a:r>
            <a:r>
              <a:rPr lang="en-US" altLang="ko-KR" sz="1400"/>
              <a:t>100</a:t>
            </a:r>
            <a:r>
              <a:rPr lang="ko-KR" altLang="en-US" sz="1400"/>
              <a:t>이고</a:t>
            </a:r>
            <a:r>
              <a:rPr lang="en-US" altLang="ko-KR" sz="140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각 반복마다 </a:t>
            </a:r>
            <a:r>
              <a:rPr lang="en-US" altLang="ko-KR" sz="1400"/>
              <a:t>10</a:t>
            </a:r>
            <a:r>
              <a:rPr lang="ko-KR" altLang="en-US" sz="1400"/>
              <a:t>으로 나누어져 자릿수를 조정합니다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예를 들어</a:t>
            </a:r>
            <a:r>
              <a:rPr lang="en-US" altLang="ko-KR" sz="1400" b="1">
                <a:solidFill>
                  <a:srgbClr val="0000FF"/>
                </a:solidFill>
              </a:rPr>
              <a:t>, </a:t>
            </a:r>
            <a:r>
              <a:rPr lang="ko-KR" altLang="en-US" sz="1400"/>
              <a:t>시리얼 통신을 통해 </a:t>
            </a:r>
            <a:r>
              <a:rPr lang="en-US" altLang="ko-KR" sz="1400"/>
              <a:t>123, 456, 789, 012 </a:t>
            </a:r>
            <a:r>
              <a:rPr lang="ko-KR" altLang="en-US" sz="1400"/>
              <a:t>네 세트의 데이터를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순서대로 수신한다고 가정해봅시다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첫 번째 세트</a:t>
            </a:r>
            <a:r>
              <a:rPr lang="en-US" altLang="ko-KR" sz="1400" b="1">
                <a:solidFill>
                  <a:srgbClr val="0000FF"/>
                </a:solidFill>
              </a:rPr>
              <a:t>(123)</a:t>
            </a:r>
            <a:r>
              <a:rPr lang="ko-KR" altLang="en-US" sz="1400"/>
              <a:t>에 대해 </a:t>
            </a:r>
            <a:r>
              <a:rPr lang="en-US" altLang="ko-KR" sz="1400"/>
              <a:t>j </a:t>
            </a:r>
            <a:r>
              <a:rPr lang="ko-KR" altLang="en-US" sz="1400"/>
              <a:t>루프가 실행됩니다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각 숫자</a:t>
            </a:r>
            <a:r>
              <a:rPr lang="en-US" altLang="ko-KR" sz="1400"/>
              <a:t>(1, 2, 3)</a:t>
            </a:r>
            <a:r>
              <a:rPr lang="ko-KR" altLang="en-US" sz="1400"/>
              <a:t>에 대해 </a:t>
            </a:r>
            <a:r>
              <a:rPr lang="en-US" altLang="ko-KR" sz="1400"/>
              <a:t>i </a:t>
            </a:r>
            <a:r>
              <a:rPr lang="ko-KR" altLang="en-US" sz="1400"/>
              <a:t>루프가 실행됩니다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1</a:t>
            </a:r>
            <a:r>
              <a:rPr lang="ko-KR" altLang="en-US" sz="1400"/>
              <a:t>을 받으면 </a:t>
            </a:r>
            <a:r>
              <a:rPr lang="en-US" altLang="ko-KR" sz="1400"/>
              <a:t>finalresult[0]</a:t>
            </a:r>
            <a:r>
              <a:rPr lang="ko-KR" altLang="en-US" sz="1400"/>
              <a:t>에 </a:t>
            </a:r>
            <a:r>
              <a:rPr lang="en-US" altLang="ko-KR" sz="1400"/>
              <a:t>1 * 100 = 100</a:t>
            </a:r>
            <a:r>
              <a:rPr lang="ko-KR" altLang="en-US" sz="1400"/>
              <a:t>을 더합니다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2</a:t>
            </a:r>
            <a:r>
              <a:rPr lang="ko-KR" altLang="en-US" sz="1400"/>
              <a:t>를 받으면 </a:t>
            </a:r>
            <a:r>
              <a:rPr lang="en-US" altLang="ko-KR" sz="1400"/>
              <a:t>finalresult[0]</a:t>
            </a:r>
            <a:r>
              <a:rPr lang="ko-KR" altLang="en-US" sz="1400"/>
              <a:t>에 </a:t>
            </a:r>
            <a:r>
              <a:rPr lang="en-US" altLang="ko-KR" sz="1400"/>
              <a:t>2 * 10 = 20</a:t>
            </a:r>
            <a:r>
              <a:rPr lang="ko-KR" altLang="en-US" sz="1400"/>
              <a:t>을 더합니다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3</a:t>
            </a:r>
            <a:r>
              <a:rPr lang="ko-KR" altLang="en-US" sz="1400"/>
              <a:t>을 받으면 </a:t>
            </a:r>
            <a:r>
              <a:rPr lang="en-US" altLang="ko-KR" sz="1400"/>
              <a:t>finalresult[0]</a:t>
            </a:r>
            <a:r>
              <a:rPr lang="ko-KR" altLang="en-US" sz="1400"/>
              <a:t>에 </a:t>
            </a:r>
            <a:r>
              <a:rPr lang="en-US" altLang="ko-KR" sz="1400"/>
              <a:t>3 * 1 = 3</a:t>
            </a:r>
            <a:r>
              <a:rPr lang="ko-KR" altLang="en-US" sz="1400"/>
              <a:t>을 더합니다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최종적</a:t>
            </a:r>
            <a:r>
              <a:rPr lang="ko-KR" altLang="en-US" sz="1400"/>
              <a:t>으로 </a:t>
            </a:r>
            <a:r>
              <a:rPr lang="en-US" altLang="ko-KR" sz="1400"/>
              <a:t>finalresult[0] = </a:t>
            </a:r>
            <a:r>
              <a:rPr lang="en-US" altLang="ko-KR" sz="1400" b="1">
                <a:solidFill>
                  <a:srgbClr val="C00000"/>
                </a:solidFill>
              </a:rPr>
              <a:t>123</a:t>
            </a:r>
            <a:r>
              <a:rPr lang="ko-KR" altLang="en-US" sz="1400"/>
              <a:t>이 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이후 동일한 과정으로 </a:t>
            </a:r>
            <a:r>
              <a:rPr lang="en-US" altLang="ko-KR" sz="1400"/>
              <a:t>456, 789, 012</a:t>
            </a:r>
            <a:r>
              <a:rPr lang="ko-KR" altLang="en-US" sz="1400"/>
              <a:t>에 대해서도 계산하여 </a:t>
            </a:r>
            <a:r>
              <a:rPr lang="en-US" altLang="ko-KR" sz="1400"/>
              <a:t>finalresult[1], finalresult[2], finalresult[3]</a:t>
            </a:r>
            <a:r>
              <a:rPr lang="ko-KR" altLang="en-US" sz="1400"/>
              <a:t>에 각각 저장됩니다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이렇게 해서 </a:t>
            </a:r>
            <a:r>
              <a:rPr lang="en-US" altLang="ko-KR" sz="1400"/>
              <a:t>finalresult </a:t>
            </a:r>
            <a:r>
              <a:rPr lang="ko-KR" altLang="en-US" sz="1400"/>
              <a:t>배열에는 각 데이터 세트를 정수로 변환한 값이 순서대로 저장됩니다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99705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0B222-129D-E8FB-8B06-E9B8126B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1C96D-BCFD-0105-AF9C-2ABA05994E87}"/>
              </a:ext>
            </a:extLst>
          </p:cNvPr>
          <p:cNvSpPr txBox="1"/>
          <p:nvPr/>
        </p:nvSpPr>
        <p:spPr>
          <a:xfrm>
            <a:off x="197528" y="266330"/>
            <a:ext cx="6094520" cy="5867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1</a:t>
            </a:r>
            <a:r>
              <a:rPr lang="ko-KR" altLang="en-US" sz="1400" b="1">
                <a:solidFill>
                  <a:srgbClr val="0000FF"/>
                </a:solidFill>
              </a:rPr>
              <a:t>단계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 b="1">
                <a:solidFill>
                  <a:srgbClr val="0000FF"/>
                </a:solidFill>
              </a:rPr>
              <a:t>변수 초기화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type: </a:t>
            </a:r>
            <a:r>
              <a:rPr lang="ko-KR" altLang="en-US" sz="1400"/>
              <a:t>각 자릿수의 가중치를 나타내는 변수로</a:t>
            </a:r>
            <a:r>
              <a:rPr lang="en-US" altLang="ko-KR" sz="1400"/>
              <a:t>, </a:t>
            </a:r>
            <a:r>
              <a:rPr lang="ko-KR" altLang="en-US" sz="1400"/>
              <a:t>초기값은 </a:t>
            </a:r>
            <a:r>
              <a:rPr lang="en-US" altLang="ko-KR" sz="1400"/>
              <a:t>100</a:t>
            </a:r>
            <a:r>
              <a:rPr lang="ko-KR" altLang="en-US" sz="1400"/>
              <a:t>입니다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이는 수백의 자리를 나타냅니다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gap: </a:t>
            </a:r>
            <a:r>
              <a:rPr lang="ko-KR" altLang="en-US" sz="1400"/>
              <a:t>시리얼 통신을 통해 받은 단일 문자를 임시로 저장할 변수입니다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result: gap</a:t>
            </a:r>
            <a:r>
              <a:rPr lang="ko-KR" altLang="en-US" sz="1400"/>
              <a:t>에서 받은 문자를 정수로 변환하여 저장할 변수입니다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finalresult[j]: </a:t>
            </a:r>
            <a:r>
              <a:rPr lang="ko-KR" altLang="en-US" sz="1400"/>
              <a:t>최종 계산 결과를 저장할 배열로</a:t>
            </a:r>
            <a:r>
              <a:rPr lang="en-US" altLang="ko-KR" sz="140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각 반복에서 계산된 값을 누적합니다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2</a:t>
            </a:r>
            <a:r>
              <a:rPr lang="ko-KR" altLang="en-US" sz="1400" b="1">
                <a:solidFill>
                  <a:srgbClr val="0000FF"/>
                </a:solidFill>
              </a:rPr>
              <a:t>단계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 b="1">
                <a:solidFill>
                  <a:srgbClr val="0000FF"/>
                </a:solidFill>
              </a:rPr>
              <a:t>시리얼 데이터 수신 및 처리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외부 반복문</a:t>
            </a:r>
            <a:r>
              <a:rPr lang="en-US" altLang="ko-KR" sz="1400"/>
              <a:t>(j</a:t>
            </a:r>
            <a:r>
              <a:rPr lang="ko-KR" altLang="en-US" sz="1400"/>
              <a:t>를 </a:t>
            </a:r>
            <a:r>
              <a:rPr lang="en-US" altLang="ko-KR" sz="1400"/>
              <a:t>0</a:t>
            </a:r>
            <a:r>
              <a:rPr lang="ko-KR" altLang="en-US" sz="1400"/>
              <a:t>부터 </a:t>
            </a:r>
            <a:r>
              <a:rPr lang="en-US" altLang="ko-KR" sz="1400"/>
              <a:t>3</a:t>
            </a:r>
            <a:r>
              <a:rPr lang="ko-KR" altLang="en-US" sz="1400"/>
              <a:t>까지 반복</a:t>
            </a:r>
            <a:r>
              <a:rPr lang="en-US" altLang="ko-KR" sz="1400"/>
              <a:t>)</a:t>
            </a:r>
            <a:r>
              <a:rPr lang="ko-KR" altLang="en-US" sz="1400"/>
              <a:t>은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4</a:t>
            </a:r>
            <a:r>
              <a:rPr lang="ko-KR" altLang="en-US" sz="1400"/>
              <a:t>개의 다른 데이터 세트를 처리합니다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내부 반복문</a:t>
            </a:r>
            <a:r>
              <a:rPr lang="en-US" altLang="ko-KR" sz="1400"/>
              <a:t>(i</a:t>
            </a:r>
            <a:r>
              <a:rPr lang="ko-KR" altLang="en-US" sz="1400"/>
              <a:t>를 </a:t>
            </a:r>
            <a:r>
              <a:rPr lang="en-US" altLang="ko-KR" sz="1400"/>
              <a:t>0</a:t>
            </a:r>
            <a:r>
              <a:rPr lang="ko-KR" altLang="en-US" sz="1400"/>
              <a:t>부터 </a:t>
            </a:r>
            <a:r>
              <a:rPr lang="en-US" altLang="ko-KR" sz="1400"/>
              <a:t>2</a:t>
            </a:r>
            <a:r>
              <a:rPr lang="ko-KR" altLang="en-US" sz="1400"/>
              <a:t>까지 반복</a:t>
            </a:r>
            <a:r>
              <a:rPr lang="en-US" altLang="ko-KR" sz="1400"/>
              <a:t>)</a:t>
            </a:r>
            <a:r>
              <a:rPr lang="ko-KR" altLang="en-US" sz="1400"/>
              <a:t>은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각 데이터 세트에서 </a:t>
            </a:r>
            <a:r>
              <a:rPr lang="en-US" altLang="ko-KR" sz="1400"/>
              <a:t>3</a:t>
            </a:r>
            <a:r>
              <a:rPr lang="ko-KR" altLang="en-US" sz="1400"/>
              <a:t>개의 숫자를 받습니다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숫자들은 각각 수백의 자리</a:t>
            </a:r>
            <a:r>
              <a:rPr lang="en-US" altLang="ko-KR" sz="1400"/>
              <a:t>, </a:t>
            </a:r>
            <a:r>
              <a:rPr lang="ko-KR" altLang="en-US" sz="1400"/>
              <a:t>수십의 자리</a:t>
            </a:r>
            <a:r>
              <a:rPr lang="en-US" altLang="ko-KR" sz="1400"/>
              <a:t>, </a:t>
            </a:r>
            <a:r>
              <a:rPr lang="ko-KR" altLang="en-US" sz="1400"/>
              <a:t>일의 자리를 나타냅니다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while(!Serial.available())</a:t>
            </a:r>
            <a:r>
              <a:rPr lang="ko-KR" altLang="en-US" sz="1400"/>
              <a:t>은 시리얼 포트에서 데이터가 도착할 때까지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대기합니다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Serial.read()</a:t>
            </a:r>
            <a:r>
              <a:rPr lang="ko-KR" altLang="en-US" sz="1400"/>
              <a:t>를 호출하여 시리얼 포트로부터 한 문자</a:t>
            </a:r>
            <a:r>
              <a:rPr lang="en-US" altLang="ko-KR" sz="1400"/>
              <a:t>(gap)</a:t>
            </a:r>
            <a:r>
              <a:rPr lang="ko-KR" altLang="en-US" sz="1400"/>
              <a:t>를 읽습니다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String gap2(gap)</a:t>
            </a:r>
            <a:r>
              <a:rPr lang="ko-KR" altLang="en-US" sz="1400"/>
              <a:t>을 사용하여 받은 문자를 </a:t>
            </a:r>
            <a:r>
              <a:rPr lang="en-US" altLang="ko-KR" sz="1400"/>
              <a:t>String </a:t>
            </a:r>
            <a:r>
              <a:rPr lang="ko-KR" altLang="en-US" sz="1400"/>
              <a:t>객체로 변환합니다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gap2.toInt()</a:t>
            </a:r>
            <a:r>
              <a:rPr lang="ko-KR" altLang="en-US" sz="1400"/>
              <a:t>는 </a:t>
            </a:r>
            <a:r>
              <a:rPr lang="en-US" altLang="ko-KR" sz="1400"/>
              <a:t>String </a:t>
            </a:r>
            <a:r>
              <a:rPr lang="ko-KR" altLang="en-US" sz="1400"/>
              <a:t>객체를 정수로 변환합니다</a:t>
            </a:r>
            <a:r>
              <a:rPr lang="en-US" altLang="ko-KR" sz="140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BB45FB-D7C4-2B7B-BEF9-52718753AF27}"/>
              </a:ext>
            </a:extLst>
          </p:cNvPr>
          <p:cNvSpPr txBox="1"/>
          <p:nvPr/>
        </p:nvSpPr>
        <p:spPr>
          <a:xfrm>
            <a:off x="6292048" y="266330"/>
            <a:ext cx="5702424" cy="651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3</a:t>
            </a:r>
            <a:r>
              <a:rPr lang="ko-KR" altLang="en-US" sz="1400" b="1">
                <a:solidFill>
                  <a:srgbClr val="0000FF"/>
                </a:solidFill>
              </a:rPr>
              <a:t>단계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 b="1">
                <a:solidFill>
                  <a:srgbClr val="0000FF"/>
                </a:solidFill>
              </a:rPr>
              <a:t>계산 과정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finalresult[j]</a:t>
            </a:r>
            <a:r>
              <a:rPr lang="ko-KR" altLang="en-US" sz="1400"/>
              <a:t>에 </a:t>
            </a:r>
            <a:r>
              <a:rPr lang="en-US" altLang="ko-KR" sz="1400"/>
              <a:t>result * type</a:t>
            </a:r>
            <a:r>
              <a:rPr lang="ko-KR" altLang="en-US" sz="1400"/>
              <a:t>을 더하여 각 자릿수에 맞는 값으로 변환하고 누적합니다</a:t>
            </a:r>
            <a:r>
              <a:rPr lang="en-US" altLang="ko-KR" sz="1400"/>
              <a:t>. </a:t>
            </a:r>
            <a:r>
              <a:rPr lang="ko-KR" altLang="en-US" sz="1400"/>
              <a:t>예를 들어</a:t>
            </a:r>
            <a:r>
              <a:rPr lang="en-US" altLang="ko-KR" sz="1400"/>
              <a:t>, </a:t>
            </a:r>
            <a:r>
              <a:rPr lang="ko-KR" altLang="en-US" sz="1400"/>
              <a:t>첫 번째 숫자는 </a:t>
            </a:r>
            <a:r>
              <a:rPr lang="en-US" altLang="ko-KR" sz="1400"/>
              <a:t>100</a:t>
            </a:r>
            <a:r>
              <a:rPr lang="ko-KR" altLang="en-US" sz="1400"/>
              <a:t>을 곱하고</a:t>
            </a:r>
            <a:r>
              <a:rPr lang="en-US" altLang="ko-KR" sz="140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두 번째는 </a:t>
            </a:r>
            <a:r>
              <a:rPr lang="en-US" altLang="ko-KR" sz="1400"/>
              <a:t>10</a:t>
            </a:r>
            <a:r>
              <a:rPr lang="ko-KR" altLang="en-US" sz="1400"/>
              <a:t>을 곱하고</a:t>
            </a:r>
            <a:r>
              <a:rPr lang="en-US" altLang="ko-KR" sz="1400"/>
              <a:t>, </a:t>
            </a:r>
            <a:r>
              <a:rPr lang="ko-KR" altLang="en-US" sz="1400"/>
              <a:t>세 번째는 </a:t>
            </a:r>
            <a:r>
              <a:rPr lang="en-US" altLang="ko-KR" sz="1400"/>
              <a:t>1</a:t>
            </a:r>
            <a:r>
              <a:rPr lang="ko-KR" altLang="en-US" sz="1400"/>
              <a:t>을 곱합니다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type</a:t>
            </a:r>
            <a:r>
              <a:rPr lang="ko-KR" altLang="en-US" sz="1400"/>
              <a:t>은 각 반복 후에 </a:t>
            </a:r>
            <a:r>
              <a:rPr lang="en-US" altLang="ko-KR" sz="1400"/>
              <a:t>10</a:t>
            </a:r>
            <a:r>
              <a:rPr lang="ko-KR" altLang="en-US" sz="1400"/>
              <a:t>으로 나누어 다음 자릿수의 가중치로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업데이트됩니다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구체적인 예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시리얼 통신을 통해 </a:t>
            </a:r>
            <a:r>
              <a:rPr lang="ko-KR" altLang="en-US" sz="1400" b="1">
                <a:solidFill>
                  <a:srgbClr val="0000FF"/>
                </a:solidFill>
              </a:rPr>
              <a:t>숫자 </a:t>
            </a:r>
            <a:r>
              <a:rPr lang="en-US" altLang="ko-KR" sz="1400" b="1">
                <a:solidFill>
                  <a:srgbClr val="0000FF"/>
                </a:solidFill>
              </a:rPr>
              <a:t>123</a:t>
            </a:r>
            <a:r>
              <a:rPr lang="ko-KR" altLang="en-US" sz="1400"/>
              <a:t>을 받는다고 가정해 봅시다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FF0000"/>
                </a:solidFill>
              </a:rPr>
              <a:t>첫 번째 반복</a:t>
            </a:r>
            <a:r>
              <a:rPr lang="en-US" altLang="ko-KR" sz="1400" b="1">
                <a:solidFill>
                  <a:srgbClr val="FF0000"/>
                </a:solidFill>
              </a:rPr>
              <a:t>(j=0)</a:t>
            </a:r>
            <a:r>
              <a:rPr lang="ko-KR" altLang="en-US" sz="1400"/>
              <a:t>에서 </a:t>
            </a:r>
            <a:r>
              <a:rPr lang="en-US" altLang="ko-KR" sz="1400"/>
              <a:t>type</a:t>
            </a:r>
            <a:r>
              <a:rPr lang="ko-KR" altLang="en-US" sz="1400"/>
              <a:t>은 </a:t>
            </a:r>
            <a:r>
              <a:rPr lang="en-US" altLang="ko-KR" sz="1400"/>
              <a:t>100</a:t>
            </a:r>
            <a:r>
              <a:rPr lang="ko-KR" altLang="en-US" sz="1400"/>
              <a:t>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첫 번째 내부 반복</a:t>
            </a:r>
            <a:r>
              <a:rPr lang="en-US" altLang="ko-KR" sz="1400"/>
              <a:t>(i=0)</a:t>
            </a:r>
            <a:r>
              <a:rPr lang="ko-KR" altLang="en-US" sz="1400"/>
              <a:t>에서</a:t>
            </a:r>
            <a:r>
              <a:rPr lang="en-US" altLang="ko-KR" sz="140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1</a:t>
            </a:r>
            <a:r>
              <a:rPr lang="ko-KR" altLang="en-US" sz="1400"/>
              <a:t>을 받아 </a:t>
            </a:r>
            <a:r>
              <a:rPr lang="en-US" altLang="ko-KR" sz="1400"/>
              <a:t>finalresult[0]</a:t>
            </a:r>
            <a:r>
              <a:rPr lang="ko-KR" altLang="en-US" sz="1400"/>
              <a:t>에 </a:t>
            </a:r>
            <a:r>
              <a:rPr lang="en-US" altLang="ko-KR" sz="1400"/>
              <a:t>1 * 100</a:t>
            </a:r>
            <a:r>
              <a:rPr lang="ko-KR" altLang="en-US" sz="1400"/>
              <a:t>을 더합니다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type</a:t>
            </a:r>
            <a:r>
              <a:rPr lang="ko-KR" altLang="en-US" sz="1400"/>
              <a:t>을 </a:t>
            </a:r>
            <a:r>
              <a:rPr lang="en-US" altLang="ko-KR" sz="1400"/>
              <a:t>10</a:t>
            </a:r>
            <a:r>
              <a:rPr lang="ko-KR" altLang="en-US" sz="1400"/>
              <a:t>으로 나눕니다</a:t>
            </a:r>
            <a:r>
              <a:rPr lang="en-US" altLang="ko-KR" sz="1400"/>
              <a:t>; </a:t>
            </a:r>
            <a:r>
              <a:rPr lang="ko-KR" altLang="en-US" sz="1400"/>
              <a:t>이제 </a:t>
            </a:r>
            <a:r>
              <a:rPr lang="en-US" altLang="ko-KR" sz="1400"/>
              <a:t>type</a:t>
            </a:r>
            <a:r>
              <a:rPr lang="ko-KR" altLang="en-US" sz="1400"/>
              <a:t>은 </a:t>
            </a:r>
            <a:r>
              <a:rPr lang="en-US" altLang="ko-KR" sz="1400"/>
              <a:t>10</a:t>
            </a:r>
            <a:r>
              <a:rPr lang="ko-KR" altLang="en-US" sz="1400"/>
              <a:t>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FF0000"/>
                </a:solidFill>
              </a:rPr>
              <a:t>두 번째 내부 반복</a:t>
            </a:r>
            <a:r>
              <a:rPr lang="en-US" altLang="ko-KR" sz="1400" b="1">
                <a:solidFill>
                  <a:srgbClr val="FF0000"/>
                </a:solidFill>
              </a:rPr>
              <a:t>(i=1)</a:t>
            </a:r>
            <a:r>
              <a:rPr lang="ko-KR" altLang="en-US" sz="1400"/>
              <a:t>에서</a:t>
            </a:r>
            <a:r>
              <a:rPr lang="en-US" altLang="ko-KR" sz="140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2</a:t>
            </a:r>
            <a:r>
              <a:rPr lang="ko-KR" altLang="en-US" sz="1400"/>
              <a:t>를 받아 </a:t>
            </a:r>
            <a:r>
              <a:rPr lang="en-US" altLang="ko-KR" sz="1400"/>
              <a:t>finalresult[0]</a:t>
            </a:r>
            <a:r>
              <a:rPr lang="ko-KR" altLang="en-US" sz="1400"/>
              <a:t>에 </a:t>
            </a:r>
            <a:r>
              <a:rPr lang="en-US" altLang="ko-KR" sz="1400"/>
              <a:t>2 * 10</a:t>
            </a:r>
            <a:r>
              <a:rPr lang="ko-KR" altLang="en-US" sz="1400"/>
              <a:t>을 더합니다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type</a:t>
            </a:r>
            <a:r>
              <a:rPr lang="ko-KR" altLang="en-US" sz="1400"/>
              <a:t>을 </a:t>
            </a:r>
            <a:r>
              <a:rPr lang="en-US" altLang="ko-KR" sz="1400"/>
              <a:t>10</a:t>
            </a:r>
            <a:r>
              <a:rPr lang="ko-KR" altLang="en-US" sz="1400"/>
              <a:t>으로 나눕니다</a:t>
            </a:r>
            <a:r>
              <a:rPr lang="en-US" altLang="ko-KR" sz="1400"/>
              <a:t>; </a:t>
            </a:r>
            <a:r>
              <a:rPr lang="ko-KR" altLang="en-US" sz="1400"/>
              <a:t>이제 </a:t>
            </a:r>
            <a:r>
              <a:rPr lang="en-US" altLang="ko-KR" sz="1400"/>
              <a:t>type</a:t>
            </a:r>
            <a:r>
              <a:rPr lang="ko-KR" altLang="en-US" sz="1400"/>
              <a:t>은 </a:t>
            </a:r>
            <a:r>
              <a:rPr lang="en-US" altLang="ko-KR" sz="1400"/>
              <a:t>1</a:t>
            </a:r>
            <a:r>
              <a:rPr lang="ko-KR" altLang="en-US" sz="1400"/>
              <a:t>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FF0000"/>
                </a:solidFill>
              </a:rPr>
              <a:t>세 번째 내부 반복</a:t>
            </a:r>
            <a:r>
              <a:rPr lang="en-US" altLang="ko-KR" sz="1400" b="1">
                <a:solidFill>
                  <a:srgbClr val="FF0000"/>
                </a:solidFill>
              </a:rPr>
              <a:t>(i=2)</a:t>
            </a:r>
            <a:r>
              <a:rPr lang="ko-KR" altLang="en-US" sz="1400"/>
              <a:t>에서</a:t>
            </a:r>
            <a:r>
              <a:rPr lang="en-US" altLang="ko-KR" sz="140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3</a:t>
            </a:r>
            <a:r>
              <a:rPr lang="ko-KR" altLang="en-US" sz="1400"/>
              <a:t>을 받아 </a:t>
            </a:r>
            <a:r>
              <a:rPr lang="en-US" altLang="ko-KR" sz="1400"/>
              <a:t>finalresult[0]</a:t>
            </a:r>
            <a:r>
              <a:rPr lang="ko-KR" altLang="en-US" sz="1400"/>
              <a:t>에 </a:t>
            </a:r>
            <a:r>
              <a:rPr lang="en-US" altLang="ko-KR" sz="1400"/>
              <a:t>3 * 1</a:t>
            </a:r>
            <a:r>
              <a:rPr lang="ko-KR" altLang="en-US" sz="1400"/>
              <a:t>을 더합니다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최종적으로 </a:t>
            </a:r>
            <a:r>
              <a:rPr lang="en-US" altLang="ko-KR" sz="1400"/>
              <a:t>finalresult[0]</a:t>
            </a:r>
            <a:r>
              <a:rPr lang="ko-KR" altLang="en-US" sz="1400"/>
              <a:t>에는 </a:t>
            </a:r>
            <a:r>
              <a:rPr lang="en-US" altLang="ko-KR" sz="1400"/>
              <a:t>123</a:t>
            </a:r>
            <a:r>
              <a:rPr lang="ko-KR" altLang="en-US" sz="1400"/>
              <a:t>이 저장됩니다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과정은 모든 세트에 대해 반복됩니다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3336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0B222-129D-E8FB-8B06-E9B8126B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78685-438A-C8E1-1C2A-BB8D057774E7}"/>
              </a:ext>
            </a:extLst>
          </p:cNvPr>
          <p:cNvSpPr txBox="1"/>
          <p:nvPr/>
        </p:nvSpPr>
        <p:spPr>
          <a:xfrm>
            <a:off x="241916" y="291839"/>
            <a:ext cx="5724619" cy="651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1</a:t>
            </a:r>
            <a:r>
              <a:rPr lang="ko-KR" altLang="en-US" sz="1400" b="1">
                <a:solidFill>
                  <a:srgbClr val="0000FF"/>
                </a:solidFill>
              </a:rPr>
              <a:t>단계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 b="1">
                <a:solidFill>
                  <a:srgbClr val="0000FF"/>
                </a:solidFill>
              </a:rPr>
              <a:t>변수 초기화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type: </a:t>
            </a:r>
            <a:r>
              <a:rPr lang="ko-KR" altLang="en-US" sz="1400"/>
              <a:t>자리수를 나타내기 위한 변수로</a:t>
            </a:r>
            <a:r>
              <a:rPr lang="en-US" altLang="ko-KR" sz="1400"/>
              <a:t>, </a:t>
            </a:r>
            <a:r>
              <a:rPr lang="ko-KR" altLang="en-US" sz="1400"/>
              <a:t>초기값은 </a:t>
            </a:r>
            <a:r>
              <a:rPr lang="en-US" altLang="ko-KR" sz="1400"/>
              <a:t>100</a:t>
            </a:r>
            <a:r>
              <a:rPr lang="ko-KR" altLang="en-US" sz="1400"/>
              <a:t>입니다</a:t>
            </a:r>
            <a:r>
              <a:rPr lang="en-US" altLang="ko-KR" sz="1400"/>
              <a:t>. </a:t>
            </a:r>
            <a:r>
              <a:rPr lang="ko-KR" altLang="en-US" sz="1400"/>
              <a:t>이는 수신된 데이터가 </a:t>
            </a:r>
            <a:r>
              <a:rPr lang="en-US" altLang="ko-KR" sz="1400"/>
              <a:t>3</a:t>
            </a:r>
            <a:r>
              <a:rPr lang="ko-KR" altLang="en-US" sz="1400"/>
              <a:t>자리 숫자임을 가정하고</a:t>
            </a:r>
            <a:r>
              <a:rPr lang="en-US" altLang="ko-KR" sz="1400"/>
              <a:t>, </a:t>
            </a:r>
            <a:r>
              <a:rPr lang="ko-KR" altLang="en-US" sz="1400"/>
              <a:t>각 자리수의 가중치</a:t>
            </a:r>
            <a:r>
              <a:rPr lang="en-US" altLang="ko-KR" sz="1400"/>
              <a:t>(</a:t>
            </a:r>
            <a:r>
              <a:rPr lang="ko-KR" altLang="en-US" sz="1400"/>
              <a:t>백의 자리</a:t>
            </a:r>
            <a:r>
              <a:rPr lang="en-US" altLang="ko-KR" sz="1400"/>
              <a:t>, </a:t>
            </a:r>
            <a:r>
              <a:rPr lang="ko-KR" altLang="en-US" sz="1400"/>
              <a:t>십의 자리</a:t>
            </a:r>
            <a:r>
              <a:rPr lang="en-US" altLang="ko-KR" sz="1400"/>
              <a:t>, </a:t>
            </a:r>
            <a:r>
              <a:rPr lang="ko-KR" altLang="en-US" sz="1400"/>
              <a:t>일의 자리</a:t>
            </a:r>
            <a:r>
              <a:rPr lang="en-US" altLang="ko-KR" sz="1400"/>
              <a:t>)</a:t>
            </a:r>
            <a:r>
              <a:rPr lang="ko-KR" altLang="en-US" sz="1400"/>
              <a:t>를 나타냅니다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gap: </a:t>
            </a:r>
            <a:r>
              <a:rPr lang="ko-KR" altLang="en-US" sz="1400"/>
              <a:t>직렬 통신을 통해 수신된 단일 문자를 저장하는 변수입니다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result: </a:t>
            </a:r>
            <a:r>
              <a:rPr lang="en-US" altLang="ko-KR" sz="1400"/>
              <a:t>gap</a:t>
            </a:r>
            <a:r>
              <a:rPr lang="ko-KR" altLang="en-US" sz="1400"/>
              <a:t>에서 읽은 문자를 정수로 변환하여 저장하는 변수입니다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finalresult[j]: </a:t>
            </a:r>
            <a:r>
              <a:rPr lang="ko-KR" altLang="en-US" sz="1400"/>
              <a:t>최종 계산 결과를 저장하는 배열입니다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배열은 외부에 선언되어 있어야 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2</a:t>
            </a:r>
            <a:r>
              <a:rPr lang="ko-KR" altLang="en-US" sz="1400" b="1">
                <a:solidFill>
                  <a:srgbClr val="0000FF"/>
                </a:solidFill>
              </a:rPr>
              <a:t>단계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 b="1">
                <a:solidFill>
                  <a:srgbClr val="0000FF"/>
                </a:solidFill>
              </a:rPr>
              <a:t>직렬 데이터 수신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외부 루프</a:t>
            </a:r>
            <a:r>
              <a:rPr lang="en-US" altLang="ko-KR" sz="1400"/>
              <a:t>(for(int j = 0; j &lt; 4; j++))</a:t>
            </a:r>
            <a:r>
              <a:rPr lang="ko-KR" altLang="en-US" sz="1400"/>
              <a:t>는 총 </a:t>
            </a:r>
            <a:r>
              <a:rPr lang="en-US" altLang="ko-KR" sz="1400"/>
              <a:t>4</a:t>
            </a:r>
            <a:r>
              <a:rPr lang="ko-KR" altLang="en-US" sz="1400"/>
              <a:t>번 반복되며</a:t>
            </a:r>
            <a:r>
              <a:rPr lang="en-US" altLang="ko-KR" sz="140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각 반복마다 </a:t>
            </a:r>
            <a:r>
              <a:rPr lang="en-US" altLang="ko-KR" sz="1400"/>
              <a:t>3</a:t>
            </a:r>
            <a:r>
              <a:rPr lang="ko-KR" altLang="en-US" sz="1400"/>
              <a:t>자리 숫자를 처리합니다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내부 루프</a:t>
            </a:r>
            <a:r>
              <a:rPr lang="en-US" altLang="ko-KR" sz="1400"/>
              <a:t>(for(int i = 0; i &lt; 3; i++))</a:t>
            </a:r>
            <a:r>
              <a:rPr lang="ko-KR" altLang="en-US" sz="1400"/>
              <a:t>는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각 </a:t>
            </a:r>
            <a:r>
              <a:rPr lang="en-US" altLang="ko-KR" sz="1400"/>
              <a:t>3</a:t>
            </a:r>
            <a:r>
              <a:rPr lang="ko-KR" altLang="en-US" sz="1400"/>
              <a:t>자리 숫자를 한 자리씩 읽어 처리합니다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while(!Serial.available()) </a:t>
            </a:r>
            <a:r>
              <a:rPr lang="ko-KR" altLang="en-US" sz="1400"/>
              <a:t>구문은 직렬 버퍼에 데이터가 도착할 때까지 대기합니다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Serial.read()</a:t>
            </a:r>
            <a:r>
              <a:rPr lang="ko-KR" altLang="en-US" sz="1400"/>
              <a:t>를 사용하여 직렬 버퍼에서 한 문자</a:t>
            </a:r>
            <a:r>
              <a:rPr lang="en-US" altLang="ko-KR" sz="1400"/>
              <a:t>(gap)</a:t>
            </a:r>
            <a:r>
              <a:rPr lang="ko-KR" altLang="en-US" sz="1400"/>
              <a:t>를 읽습니다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3</a:t>
            </a:r>
            <a:r>
              <a:rPr lang="ko-KR" altLang="en-US" sz="1400" b="1">
                <a:solidFill>
                  <a:srgbClr val="0000FF"/>
                </a:solidFill>
              </a:rPr>
              <a:t>단계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 b="1">
                <a:solidFill>
                  <a:srgbClr val="0000FF"/>
                </a:solidFill>
              </a:rPr>
              <a:t>데이터 변환 및 계산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읽은 문자</a:t>
            </a:r>
            <a:r>
              <a:rPr lang="en-US" altLang="ko-KR" sz="1400"/>
              <a:t>(gap)</a:t>
            </a:r>
            <a:r>
              <a:rPr lang="ko-KR" altLang="en-US" sz="1400"/>
              <a:t>를 </a:t>
            </a:r>
            <a:r>
              <a:rPr lang="en-US" altLang="ko-KR" sz="1400"/>
              <a:t>String </a:t>
            </a:r>
            <a:r>
              <a:rPr lang="ko-KR" altLang="en-US" sz="1400"/>
              <a:t>객체 </a:t>
            </a:r>
            <a:r>
              <a:rPr lang="en-US" altLang="ko-KR" sz="1400"/>
              <a:t>gap2</a:t>
            </a:r>
            <a:r>
              <a:rPr lang="ko-KR" altLang="en-US" sz="1400"/>
              <a:t>로 변환합니다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변환은 문자를 문자열로 만들어 다음 단계의 변환을 용이하게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합니다</a:t>
            </a:r>
            <a:r>
              <a:rPr lang="en-US" altLang="ko-KR" sz="140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AED38-BDF8-C524-5559-B174C5ECD516}"/>
              </a:ext>
            </a:extLst>
          </p:cNvPr>
          <p:cNvSpPr txBox="1"/>
          <p:nvPr/>
        </p:nvSpPr>
        <p:spPr>
          <a:xfrm>
            <a:off x="6225466" y="130257"/>
            <a:ext cx="5966534" cy="651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gap2.toInt()</a:t>
            </a:r>
            <a:r>
              <a:rPr lang="ko-KR" altLang="en-US" sz="1400"/>
              <a:t>를 사용하여 문자열을 정수</a:t>
            </a:r>
            <a:r>
              <a:rPr lang="en-US" altLang="ko-KR" sz="1400"/>
              <a:t>(result)</a:t>
            </a:r>
            <a:r>
              <a:rPr lang="ko-KR" altLang="en-US" sz="1400"/>
              <a:t>로 변환합니다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계산된 정수는 </a:t>
            </a:r>
            <a:r>
              <a:rPr lang="en-US" altLang="ko-KR" sz="1400"/>
              <a:t>finalresult[j]</a:t>
            </a:r>
            <a:r>
              <a:rPr lang="ko-KR" altLang="en-US" sz="1400"/>
              <a:t>에 더해지며</a:t>
            </a:r>
            <a:r>
              <a:rPr lang="en-US" altLang="ko-KR" sz="1400"/>
              <a:t>, </a:t>
            </a:r>
            <a:r>
              <a:rPr lang="ko-KR" altLang="en-US" sz="1400"/>
              <a:t>이 때 </a:t>
            </a:r>
            <a:r>
              <a:rPr lang="en-US" altLang="ko-KR" sz="1400"/>
              <a:t>type </a:t>
            </a:r>
            <a:r>
              <a:rPr lang="ko-KR" altLang="en-US" sz="1400"/>
              <a:t>변수를 곱하여 적절한 자리수를 고려합니다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예를 들어</a:t>
            </a:r>
            <a:r>
              <a:rPr lang="en-US" altLang="ko-KR" sz="1400"/>
              <a:t>, </a:t>
            </a:r>
            <a:r>
              <a:rPr lang="ko-KR" altLang="en-US" sz="1400"/>
              <a:t>처음 수신된 숫자는 백의 자리수이므로 </a:t>
            </a:r>
            <a:r>
              <a:rPr lang="en-US" altLang="ko-KR" sz="1400"/>
              <a:t>100</a:t>
            </a:r>
            <a:r>
              <a:rPr lang="ko-KR" altLang="en-US" sz="1400"/>
              <a:t>을 곱합니다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type</a:t>
            </a:r>
            <a:r>
              <a:rPr lang="ko-KR" altLang="en-US" sz="1400"/>
              <a:t>을 </a:t>
            </a:r>
            <a:r>
              <a:rPr lang="en-US" altLang="ko-KR" sz="1400"/>
              <a:t>10</a:t>
            </a:r>
            <a:r>
              <a:rPr lang="ko-KR" altLang="en-US" sz="1400"/>
              <a:t>으로 나누어 다음 자리수</a:t>
            </a:r>
            <a:r>
              <a:rPr lang="en-US" altLang="ko-KR" sz="1400"/>
              <a:t>(</a:t>
            </a:r>
            <a:r>
              <a:rPr lang="ko-KR" altLang="en-US" sz="1400"/>
              <a:t>십의 자리</a:t>
            </a:r>
            <a:r>
              <a:rPr lang="en-US" altLang="ko-KR" sz="1400"/>
              <a:t>, </a:t>
            </a:r>
            <a:r>
              <a:rPr lang="ko-KR" altLang="en-US" sz="1400"/>
              <a:t>그 다음은 일의 자리</a:t>
            </a:r>
            <a:r>
              <a:rPr lang="en-US" altLang="ko-KR" sz="1400"/>
              <a:t>)</a:t>
            </a:r>
            <a:r>
              <a:rPr lang="ko-KR" altLang="en-US" sz="1400"/>
              <a:t>를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처리할 준비를 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실행 예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직렬 포트를 통해 </a:t>
            </a:r>
            <a:r>
              <a:rPr lang="en-US" altLang="ko-KR" sz="1400"/>
              <a:t>"123456789012"</a:t>
            </a:r>
            <a:r>
              <a:rPr lang="ko-KR" altLang="en-US" sz="1400"/>
              <a:t>라는 문자열이 전송된다고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가정해봅시다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첫 번째 외부 루프</a:t>
            </a:r>
            <a:r>
              <a:rPr lang="en-US" altLang="ko-KR" sz="1400"/>
              <a:t>(j=0)</a:t>
            </a:r>
            <a:r>
              <a:rPr lang="ko-KR" altLang="en-US" sz="1400"/>
              <a:t>에서</a:t>
            </a:r>
            <a:r>
              <a:rPr lang="en-US" altLang="ko-KR" sz="1400"/>
              <a:t>, </a:t>
            </a:r>
            <a:r>
              <a:rPr lang="ko-KR" altLang="en-US" sz="1400"/>
              <a:t>내부 루프는 </a:t>
            </a:r>
            <a:r>
              <a:rPr lang="en-US" altLang="ko-KR" sz="1400"/>
              <a:t>"123"</a:t>
            </a:r>
            <a:r>
              <a:rPr lang="ko-KR" altLang="en-US" sz="1400"/>
              <a:t>을 처리합니다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첫 번째 숫자 </a:t>
            </a:r>
            <a:r>
              <a:rPr lang="en-US" altLang="ko-KR" sz="1400"/>
              <a:t>"1"</a:t>
            </a:r>
            <a:r>
              <a:rPr lang="ko-KR" altLang="en-US" sz="1400"/>
              <a:t>은 </a:t>
            </a:r>
            <a:r>
              <a:rPr lang="en-US" altLang="ko-KR" sz="1400"/>
              <a:t>100</a:t>
            </a:r>
            <a:r>
              <a:rPr lang="ko-KR" altLang="en-US" sz="1400"/>
              <a:t>과 곱해져 </a:t>
            </a:r>
            <a:r>
              <a:rPr lang="en-US" altLang="ko-KR" sz="1400"/>
              <a:t>finalresult[0]</a:t>
            </a:r>
            <a:r>
              <a:rPr lang="ko-KR" altLang="en-US" sz="1400"/>
              <a:t>에 </a:t>
            </a:r>
            <a:r>
              <a:rPr lang="en-US" altLang="ko-KR" sz="1400"/>
              <a:t>100</a:t>
            </a:r>
            <a:r>
              <a:rPr lang="ko-KR" altLang="en-US" sz="1400"/>
              <a:t>으로 저장됩니다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다음 </a:t>
            </a:r>
            <a:r>
              <a:rPr lang="en-US" altLang="ko-KR" sz="1400"/>
              <a:t>"2"</a:t>
            </a:r>
            <a:r>
              <a:rPr lang="ko-KR" altLang="en-US" sz="1400"/>
              <a:t>는 </a:t>
            </a:r>
            <a:r>
              <a:rPr lang="en-US" altLang="ko-KR" sz="1400"/>
              <a:t>10</a:t>
            </a:r>
            <a:r>
              <a:rPr lang="ko-KR" altLang="en-US" sz="1400"/>
              <a:t>과 곱해져 </a:t>
            </a:r>
            <a:r>
              <a:rPr lang="en-US" altLang="ko-KR" sz="1400"/>
              <a:t>20</a:t>
            </a:r>
            <a:r>
              <a:rPr lang="ko-KR" altLang="en-US" sz="1400"/>
              <a:t>이 되고</a:t>
            </a:r>
            <a:r>
              <a:rPr lang="en-US" altLang="ko-KR" sz="1400"/>
              <a:t>, finalresult[0]</a:t>
            </a:r>
            <a:r>
              <a:rPr lang="ko-KR" altLang="en-US" sz="1400"/>
              <a:t>에 더해져 </a:t>
            </a:r>
            <a:r>
              <a:rPr lang="en-US" altLang="ko-KR" sz="1400"/>
              <a:t>120</a:t>
            </a:r>
            <a:r>
              <a:rPr lang="ko-KR" altLang="en-US" sz="1400"/>
              <a:t>이 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마지막 </a:t>
            </a:r>
            <a:r>
              <a:rPr lang="en-US" altLang="ko-KR" sz="1400"/>
              <a:t>"3"</a:t>
            </a:r>
            <a:r>
              <a:rPr lang="ko-KR" altLang="en-US" sz="1400"/>
              <a:t>은 </a:t>
            </a:r>
            <a:r>
              <a:rPr lang="en-US" altLang="ko-KR" sz="1400"/>
              <a:t>1</a:t>
            </a:r>
            <a:r>
              <a:rPr lang="ko-KR" altLang="en-US" sz="1400"/>
              <a:t>과 곱해져 </a:t>
            </a:r>
            <a:r>
              <a:rPr lang="en-US" altLang="ko-KR" sz="1400"/>
              <a:t>3</a:t>
            </a:r>
            <a:r>
              <a:rPr lang="ko-KR" altLang="en-US" sz="1400"/>
              <a:t>이 되고</a:t>
            </a:r>
            <a:r>
              <a:rPr lang="en-US" altLang="ko-KR" sz="1400"/>
              <a:t>, finalresult[0]</a:t>
            </a:r>
            <a:r>
              <a:rPr lang="ko-KR" altLang="en-US" sz="1400"/>
              <a:t>에 더해져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최종적으로 </a:t>
            </a:r>
            <a:r>
              <a:rPr lang="en-US" altLang="ko-KR" sz="1400"/>
              <a:t>123</a:t>
            </a:r>
            <a:r>
              <a:rPr lang="ko-KR" altLang="en-US" sz="1400"/>
              <a:t>이 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다음 외부 루프</a:t>
            </a:r>
            <a:r>
              <a:rPr lang="en-US" altLang="ko-KR" sz="1400"/>
              <a:t>(j=1)</a:t>
            </a:r>
            <a:r>
              <a:rPr lang="ko-KR" altLang="en-US" sz="1400"/>
              <a:t>에서는 </a:t>
            </a:r>
            <a:r>
              <a:rPr lang="en-US" altLang="ko-KR" sz="1400"/>
              <a:t>"456"</a:t>
            </a:r>
            <a:r>
              <a:rPr lang="ko-KR" altLang="en-US" sz="1400"/>
              <a:t>을 처리하고</a:t>
            </a:r>
            <a:r>
              <a:rPr lang="en-US" altLang="ko-KR" sz="140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과정은 </a:t>
            </a:r>
            <a:r>
              <a:rPr lang="en-US" altLang="ko-KR" sz="1400"/>
              <a:t>"123"</a:t>
            </a:r>
            <a:r>
              <a:rPr lang="ko-KR" altLang="en-US" sz="1400"/>
              <a:t>을 처리할 때와 같은 방식으로 진행됩니다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과정은 모든 데이터가 처리될 때까지 계속됩니다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결과적으로 </a:t>
            </a:r>
            <a:r>
              <a:rPr lang="en-US" altLang="ko-KR" sz="1400"/>
              <a:t>finalresult </a:t>
            </a:r>
            <a:r>
              <a:rPr lang="ko-KR" altLang="en-US" sz="1400"/>
              <a:t>배열에는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각 </a:t>
            </a:r>
            <a:r>
              <a:rPr lang="en-US" altLang="ko-KR" sz="1400"/>
              <a:t>3</a:t>
            </a:r>
            <a:r>
              <a:rPr lang="ko-KR" altLang="en-US" sz="1400"/>
              <a:t>자리 숫자들이 정수 형태로 저장됩니다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583952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2D7998-76EA-0413-C518-2A60BD589D59}"/>
              </a:ext>
            </a:extLst>
          </p:cNvPr>
          <p:cNvSpPr txBox="1"/>
          <p:nvPr/>
        </p:nvSpPr>
        <p:spPr>
          <a:xfrm>
            <a:off x="0" y="58846"/>
            <a:ext cx="6096000" cy="6144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이 코드는 </a:t>
            </a:r>
            <a:r>
              <a:rPr lang="ko-KR" altLang="en-US" sz="1400" dirty="0" err="1"/>
              <a:t>아두이노의</a:t>
            </a:r>
            <a:r>
              <a:rPr lang="ko-KR" altLang="en-US" sz="1400" dirty="0"/>
              <a:t> 시리얼 통신을 통해 </a:t>
            </a:r>
            <a:r>
              <a:rPr lang="ko-KR" altLang="en-US" sz="1400" dirty="0" err="1"/>
              <a:t>서보모터를</a:t>
            </a:r>
            <a:r>
              <a:rPr lang="ko-KR" altLang="en-US" sz="1400" dirty="0"/>
              <a:t> 제어하기 위한 값을 계산하고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코드의 각 부분을 차근차근 분석해 보겠습니다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첫 번째 </a:t>
            </a:r>
            <a:r>
              <a:rPr lang="en-US" altLang="ko-KR" sz="1400" b="1" dirty="0">
                <a:solidFill>
                  <a:srgbClr val="0070C0"/>
                </a:solidFill>
              </a:rPr>
              <a:t>for </a:t>
            </a:r>
            <a:r>
              <a:rPr lang="ko-KR" altLang="en-US" sz="1400" b="1" dirty="0">
                <a:solidFill>
                  <a:srgbClr val="0070C0"/>
                </a:solidFill>
              </a:rPr>
              <a:t>루프</a:t>
            </a:r>
            <a:r>
              <a:rPr lang="en-US" altLang="ko-KR" sz="1400" b="1" dirty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finalresult</a:t>
            </a:r>
            <a:r>
              <a:rPr lang="en-US" altLang="ko-KR" sz="1400" dirty="0"/>
              <a:t> </a:t>
            </a:r>
            <a:r>
              <a:rPr lang="ko-KR" altLang="en-US" sz="1400" dirty="0"/>
              <a:t>배열의 각 요소를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ko-KR" altLang="en-US" sz="1400" dirty="0">
                <a:solidFill>
                  <a:srgbClr val="FF0000"/>
                </a:solidFill>
              </a:rPr>
              <a:t>으로 초기화</a:t>
            </a:r>
            <a:r>
              <a:rPr lang="ko-KR" altLang="en-US" sz="1400" dirty="0"/>
              <a:t>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배열은 나중에 각 </a:t>
            </a:r>
            <a:r>
              <a:rPr lang="ko-KR" altLang="en-US" sz="1400" dirty="0" err="1"/>
              <a:t>서보모터의</a:t>
            </a:r>
            <a:r>
              <a:rPr lang="ko-KR" altLang="en-US" sz="1400" dirty="0"/>
              <a:t> 목표 위치를 저장하기 위한 것입니다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두 번째 </a:t>
            </a:r>
            <a:r>
              <a:rPr lang="en-US" altLang="ko-KR" sz="1400" b="1" dirty="0">
                <a:solidFill>
                  <a:srgbClr val="0070C0"/>
                </a:solidFill>
              </a:rPr>
              <a:t>for </a:t>
            </a:r>
            <a:r>
              <a:rPr lang="ko-KR" altLang="en-US" sz="1400" b="1" dirty="0">
                <a:solidFill>
                  <a:srgbClr val="0070C0"/>
                </a:solidFill>
              </a:rPr>
              <a:t>루프 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바깥쪽 루프</a:t>
            </a:r>
            <a:r>
              <a:rPr lang="en-US" altLang="ko-KR" sz="1400" b="1" dirty="0">
                <a:solidFill>
                  <a:srgbClr val="FF000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</a:rPr>
              <a:t>네 개의 </a:t>
            </a:r>
            <a:r>
              <a:rPr lang="ko-KR" altLang="en-US" sz="1400" dirty="0" err="1">
                <a:solidFill>
                  <a:srgbClr val="FF0000"/>
                </a:solidFill>
              </a:rPr>
              <a:t>서보모터</a:t>
            </a:r>
            <a:r>
              <a:rPr lang="ko-KR" altLang="en-US" sz="1400" dirty="0" err="1"/>
              <a:t>에</a:t>
            </a:r>
            <a:r>
              <a:rPr lang="ko-KR" altLang="en-US" sz="1400" dirty="0"/>
              <a:t> 대해 명령을 처리할 예정입니다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인덱스 </a:t>
            </a:r>
            <a:r>
              <a:rPr lang="en-US" altLang="ko-KR" sz="1400" dirty="0"/>
              <a:t>j</a:t>
            </a:r>
            <a:r>
              <a:rPr lang="ko-KR" altLang="en-US" sz="1400" dirty="0"/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ko-KR" altLang="en-US" sz="1400" dirty="0">
                <a:solidFill>
                  <a:srgbClr val="FF0000"/>
                </a:solidFill>
              </a:rPr>
              <a:t>부터 </a:t>
            </a:r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/>
              <a:t>까지 </a:t>
            </a:r>
            <a:r>
              <a:rPr lang="en-US" altLang="ko-KR" sz="1400" dirty="0"/>
              <a:t>4</a:t>
            </a:r>
            <a:r>
              <a:rPr lang="ko-KR" altLang="en-US" sz="1400" dirty="0"/>
              <a:t>번 반복됩니다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변수 초기화</a:t>
            </a:r>
            <a:r>
              <a:rPr lang="en-US" altLang="ko-KR" sz="1400" b="1" dirty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type </a:t>
            </a:r>
            <a:r>
              <a:rPr lang="ko-KR" altLang="en-US" sz="1400" dirty="0"/>
              <a:t>변수를 </a:t>
            </a:r>
            <a:r>
              <a:rPr lang="en-US" altLang="ko-KR" sz="1400" dirty="0"/>
              <a:t>100</a:t>
            </a:r>
            <a:r>
              <a:rPr lang="ko-KR" altLang="en-US" sz="1400" dirty="0"/>
              <a:t>으로 설정합니다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이것은 </a:t>
            </a:r>
            <a:r>
              <a:rPr lang="ko-KR" altLang="en-US" sz="1400" dirty="0" err="1"/>
              <a:t>입력받은</a:t>
            </a:r>
            <a:r>
              <a:rPr lang="ko-KR" altLang="en-US" sz="1400" dirty="0"/>
              <a:t> 각 </a:t>
            </a:r>
            <a:r>
              <a:rPr lang="ko-KR" altLang="en-US" sz="1400" dirty="0" err="1"/>
              <a:t>자리수를</a:t>
            </a:r>
            <a:r>
              <a:rPr lang="ko-KR" altLang="en-US" sz="1400" dirty="0"/>
              <a:t> 가중치를 주어 계산하기 </a:t>
            </a:r>
            <a:r>
              <a:rPr lang="ko-KR" altLang="en-US" sz="1400" dirty="0" err="1"/>
              <a:t>위함입니다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예</a:t>
            </a:r>
            <a:r>
              <a:rPr lang="en-US" altLang="ko-KR" sz="1400" dirty="0"/>
              <a:t>: 100</a:t>
            </a:r>
            <a:r>
              <a:rPr lang="ko-KR" altLang="en-US" sz="1400" dirty="0"/>
              <a:t>의 자리</a:t>
            </a:r>
            <a:r>
              <a:rPr lang="en-US" altLang="ko-KR" sz="1400" dirty="0"/>
              <a:t>, 10</a:t>
            </a:r>
            <a:r>
              <a:rPr lang="ko-KR" altLang="en-US" sz="1400" dirty="0"/>
              <a:t>의 자리</a:t>
            </a:r>
            <a:r>
              <a:rPr lang="en-US" altLang="ko-KR" sz="1400" dirty="0"/>
              <a:t>, 1</a:t>
            </a:r>
            <a:r>
              <a:rPr lang="ko-KR" altLang="en-US" sz="1400" dirty="0"/>
              <a:t>의 자리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세 번째 </a:t>
            </a:r>
            <a:r>
              <a:rPr lang="en-US" altLang="ko-KR" sz="1400" b="1" dirty="0">
                <a:solidFill>
                  <a:srgbClr val="0070C0"/>
                </a:solidFill>
              </a:rPr>
              <a:t>for </a:t>
            </a:r>
            <a:r>
              <a:rPr lang="ko-KR" altLang="en-US" sz="1400" b="1" dirty="0">
                <a:solidFill>
                  <a:srgbClr val="0070C0"/>
                </a:solidFill>
              </a:rPr>
              <a:t>루프 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안쪽 루프</a:t>
            </a:r>
            <a:r>
              <a:rPr lang="en-US" altLang="ko-KR" sz="1400" b="1" dirty="0">
                <a:solidFill>
                  <a:srgbClr val="FF000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각 </a:t>
            </a:r>
            <a:r>
              <a:rPr lang="ko-KR" altLang="en-US" sz="1400" dirty="0" err="1"/>
              <a:t>서보모터</a:t>
            </a:r>
            <a:r>
              <a:rPr lang="ko-KR" altLang="en-US" sz="1400" dirty="0"/>
              <a:t> 값에 대해 </a:t>
            </a:r>
            <a:r>
              <a:rPr lang="ko-KR" altLang="en-US" sz="1400" dirty="0">
                <a:solidFill>
                  <a:srgbClr val="FF00FF"/>
                </a:solidFill>
              </a:rPr>
              <a:t>세 자리 숫자를 계산</a:t>
            </a:r>
            <a:r>
              <a:rPr lang="ko-KR" altLang="en-US" sz="1400" dirty="0"/>
              <a:t>하기 위한 루프입니다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세 번의 반복 동안</a:t>
            </a:r>
            <a:r>
              <a:rPr lang="en-US" altLang="ko-KR" sz="1400" dirty="0"/>
              <a:t>, </a:t>
            </a:r>
            <a:r>
              <a:rPr lang="ko-KR" altLang="en-US" sz="1400" dirty="0"/>
              <a:t>각각의 </a:t>
            </a:r>
            <a:r>
              <a:rPr lang="ko-KR" altLang="en-US" sz="1400" dirty="0" err="1"/>
              <a:t>자리수</a:t>
            </a:r>
            <a:r>
              <a:rPr lang="en-US" altLang="ko-KR" sz="1400" dirty="0"/>
              <a:t>(</a:t>
            </a:r>
            <a:r>
              <a:rPr lang="ko-KR" altLang="en-US" sz="1400" dirty="0"/>
              <a:t>백의 자리</a:t>
            </a:r>
            <a:r>
              <a:rPr lang="en-US" altLang="ko-KR" sz="1400" dirty="0"/>
              <a:t>, </a:t>
            </a:r>
            <a:r>
              <a:rPr lang="ko-KR" altLang="en-US" sz="1400" dirty="0"/>
              <a:t>십의 자리</a:t>
            </a:r>
            <a:r>
              <a:rPr lang="en-US" altLang="ko-KR" sz="1400" dirty="0"/>
              <a:t>, </a:t>
            </a:r>
            <a:r>
              <a:rPr lang="ko-KR" altLang="en-US" sz="1400" dirty="0"/>
              <a:t>일의 자리</a:t>
            </a:r>
            <a:r>
              <a:rPr lang="en-US" altLang="ko-KR" sz="1400" dirty="0"/>
              <a:t>)</a:t>
            </a:r>
            <a:r>
              <a:rPr lang="ko-KR" altLang="en-US" sz="1400" dirty="0"/>
              <a:t>를 처리합니다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15562-C347-D418-F68A-048E58BA2F59}"/>
              </a:ext>
            </a:extLst>
          </p:cNvPr>
          <p:cNvSpPr txBox="1"/>
          <p:nvPr/>
        </p:nvSpPr>
        <p:spPr>
          <a:xfrm>
            <a:off x="6070600" y="20807"/>
            <a:ext cx="6121400" cy="6837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시리얼 데이터 읽기</a:t>
            </a:r>
            <a:r>
              <a:rPr lang="en-US" altLang="ko-KR" sz="1400" b="1" dirty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while(!</a:t>
            </a:r>
            <a:r>
              <a:rPr lang="en-US" altLang="ko-KR" sz="1400" dirty="0" err="1"/>
              <a:t>Serial.available</a:t>
            </a:r>
            <a:r>
              <a:rPr lang="en-US" altLang="ko-KR" sz="1400" dirty="0"/>
              <a:t>()) {}: </a:t>
            </a:r>
            <a:r>
              <a:rPr lang="ko-KR" altLang="en-US" sz="1400" dirty="0"/>
              <a:t>시리얼 버퍼에 </a:t>
            </a:r>
            <a:r>
              <a:rPr lang="ko-KR" altLang="en-US" sz="1400" dirty="0">
                <a:solidFill>
                  <a:srgbClr val="FF00FF"/>
                </a:solidFill>
              </a:rPr>
              <a:t>데이터가 도착할 때까지 기다립</a:t>
            </a:r>
            <a:r>
              <a:rPr lang="ko-KR" altLang="en-US" sz="1400" dirty="0"/>
              <a:t>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gap = </a:t>
            </a:r>
            <a:r>
              <a:rPr lang="en-US" altLang="ko-KR" sz="1400" dirty="0" err="1"/>
              <a:t>Serial.read</a:t>
            </a:r>
            <a:r>
              <a:rPr lang="en-US" altLang="ko-KR" sz="1400" dirty="0"/>
              <a:t>(): </a:t>
            </a:r>
            <a:r>
              <a:rPr lang="ko-KR" altLang="en-US" sz="1400" dirty="0"/>
              <a:t>시리얼 포트에서 </a:t>
            </a:r>
            <a:r>
              <a:rPr lang="ko-KR" altLang="en-US" sz="1400" dirty="0">
                <a:solidFill>
                  <a:srgbClr val="00B050"/>
                </a:solidFill>
              </a:rPr>
              <a:t>한 문자를 읽습니다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문자열 변환 및 정수 변환</a:t>
            </a:r>
            <a:r>
              <a:rPr lang="en-US" altLang="ko-KR" sz="1400" b="1" dirty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String gap2(gap): </a:t>
            </a:r>
            <a:r>
              <a:rPr lang="ko-KR" altLang="en-US" sz="1400" dirty="0"/>
              <a:t>읽은 문자를 </a:t>
            </a:r>
            <a:r>
              <a:rPr lang="ko-KR" altLang="en-US" sz="1400" dirty="0">
                <a:solidFill>
                  <a:srgbClr val="00B0F0"/>
                </a:solidFill>
              </a:rPr>
              <a:t>문자열 객체로 </a:t>
            </a:r>
            <a:r>
              <a:rPr lang="ko-KR" altLang="en-US" sz="1400" dirty="0"/>
              <a:t>변환합니다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result = gap2.toInt(): </a:t>
            </a:r>
            <a:r>
              <a:rPr lang="ko-KR" altLang="en-US" sz="1400" dirty="0"/>
              <a:t>문자열을 </a:t>
            </a:r>
            <a:r>
              <a:rPr lang="ko-KR" altLang="en-US" sz="1400" dirty="0">
                <a:solidFill>
                  <a:srgbClr val="FF0000"/>
                </a:solidFill>
              </a:rPr>
              <a:t>정수로 변환</a:t>
            </a:r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결과 계산</a:t>
            </a:r>
            <a:r>
              <a:rPr lang="en-US" altLang="ko-KR" sz="1400" b="1" dirty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finalresult</a:t>
            </a:r>
            <a:r>
              <a:rPr lang="en-US" altLang="ko-KR" sz="1400" dirty="0"/>
              <a:t>[j] = </a:t>
            </a:r>
            <a:r>
              <a:rPr lang="en-US" altLang="ko-KR" sz="1400" dirty="0" err="1"/>
              <a:t>finalresult</a:t>
            </a:r>
            <a:r>
              <a:rPr lang="en-US" altLang="ko-KR" sz="1400" dirty="0"/>
              <a:t>[j] + </a:t>
            </a:r>
            <a:r>
              <a:rPr lang="en-US" altLang="ko-KR" sz="1400" dirty="0">
                <a:solidFill>
                  <a:srgbClr val="00B0F0"/>
                </a:solidFill>
              </a:rPr>
              <a:t>result</a:t>
            </a:r>
            <a:r>
              <a:rPr lang="en-US" altLang="ko-KR" sz="1400" dirty="0"/>
              <a:t> * type: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현재 </a:t>
            </a:r>
            <a:r>
              <a:rPr lang="ko-KR" altLang="en-US" sz="1400" dirty="0" err="1"/>
              <a:t>자리수에</a:t>
            </a:r>
            <a:r>
              <a:rPr lang="ko-KR" altLang="en-US" sz="1400" dirty="0"/>
              <a:t> 해당하는 값을 계산하여 </a:t>
            </a:r>
            <a:r>
              <a:rPr lang="en-US" altLang="ko-KR" sz="1400" dirty="0" err="1"/>
              <a:t>finalresult</a:t>
            </a:r>
            <a:r>
              <a:rPr lang="en-US" altLang="ko-KR" sz="1400" dirty="0"/>
              <a:t>[j]</a:t>
            </a:r>
            <a:r>
              <a:rPr lang="ko-KR" altLang="en-US" sz="1400" dirty="0"/>
              <a:t>에 더합니다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/>
              <a:t>첫 번째 </a:t>
            </a:r>
            <a:r>
              <a:rPr lang="ko-KR" altLang="en-US" sz="1400" dirty="0" err="1"/>
              <a:t>자리수</a:t>
            </a:r>
            <a:r>
              <a:rPr lang="en-US" altLang="ko-KR" sz="1400" dirty="0"/>
              <a:t>(</a:t>
            </a:r>
            <a:r>
              <a:rPr lang="ko-KR" altLang="en-US" sz="1400" dirty="0"/>
              <a:t>백의 자리</a:t>
            </a:r>
            <a:r>
              <a:rPr lang="en-US" altLang="ko-KR" sz="1400" dirty="0"/>
              <a:t>)</a:t>
            </a:r>
            <a:r>
              <a:rPr lang="ko-KR" altLang="en-US" sz="1400" dirty="0"/>
              <a:t>에 대해 이 작업을 수행하면</a:t>
            </a:r>
            <a:r>
              <a:rPr lang="en-US" altLang="ko-KR" sz="1400" dirty="0"/>
              <a:t>, type</a:t>
            </a:r>
            <a:r>
              <a:rPr lang="ko-KR" altLang="en-US" sz="1400" dirty="0"/>
              <a:t>은 </a:t>
            </a:r>
            <a:r>
              <a:rPr lang="en-US" altLang="ko-KR" sz="1400" dirty="0"/>
              <a:t>100</a:t>
            </a:r>
            <a:r>
              <a:rPr lang="ko-KR" altLang="en-US" sz="1400" dirty="0"/>
              <a:t>이 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type </a:t>
            </a:r>
            <a:r>
              <a:rPr lang="ko-KR" altLang="en-US" sz="1400" b="1" dirty="0">
                <a:solidFill>
                  <a:srgbClr val="0070C0"/>
                </a:solidFill>
              </a:rPr>
              <a:t>업데이트</a:t>
            </a:r>
            <a:r>
              <a:rPr lang="en-US" altLang="ko-KR" sz="1400" b="1" dirty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type = type / 10: </a:t>
            </a:r>
            <a:r>
              <a:rPr lang="ko-KR" altLang="en-US" sz="1400" dirty="0"/>
              <a:t>다음 </a:t>
            </a:r>
            <a:r>
              <a:rPr lang="ko-KR" altLang="en-US" sz="1400" dirty="0" err="1"/>
              <a:t>자리수에</a:t>
            </a:r>
            <a:r>
              <a:rPr lang="ko-KR" altLang="en-US" sz="1400" dirty="0"/>
              <a:t> 대한 가중치를 계산하기 위해 </a:t>
            </a:r>
            <a:r>
              <a:rPr lang="en-US" altLang="ko-KR" sz="1400" dirty="0"/>
              <a:t>type</a:t>
            </a:r>
            <a:r>
              <a:rPr lang="ko-KR" altLang="en-US" sz="1400" dirty="0"/>
              <a:t>을 </a:t>
            </a:r>
            <a:r>
              <a:rPr lang="en-US" altLang="ko-KR" sz="1400" dirty="0"/>
              <a:t>10</a:t>
            </a:r>
            <a:r>
              <a:rPr lang="ko-KR" altLang="en-US" sz="1400" dirty="0"/>
              <a:t>으로 나눕니다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 코드의 전체 목적은 시리얼 통신을 통해 전송된 각 </a:t>
            </a:r>
            <a:r>
              <a:rPr lang="ko-KR" altLang="en-US" sz="1400" dirty="0" err="1"/>
              <a:t>서보모터의</a:t>
            </a:r>
            <a:r>
              <a:rPr lang="ko-KR" altLang="en-US" sz="1400" dirty="0"/>
              <a:t> 목표 위치를 계산하는 것입니다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각 위치는 최대 세 자리 정수이며</a:t>
            </a:r>
            <a:r>
              <a:rPr lang="en-US" altLang="ko-KR" sz="1400" dirty="0"/>
              <a:t>, </a:t>
            </a:r>
            <a:r>
              <a:rPr lang="ko-KR" altLang="en-US" sz="1400" dirty="0"/>
              <a:t>이 코드는 각 </a:t>
            </a:r>
            <a:r>
              <a:rPr lang="ko-KR" altLang="en-US" sz="1400" dirty="0" err="1"/>
              <a:t>자리수를</a:t>
            </a:r>
            <a:r>
              <a:rPr lang="ko-KR" altLang="en-US" sz="1400" dirty="0"/>
              <a:t> 적절히 가중치를 주어 합산하여 최종적인 값을 도출합니다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0B1C039-3692-56F6-BD01-CD9C2E19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895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02EAA4-71EF-30C9-3B14-D6057A14BADF}"/>
              </a:ext>
            </a:extLst>
          </p:cNvPr>
          <p:cNvSpPr txBox="1"/>
          <p:nvPr/>
        </p:nvSpPr>
        <p:spPr>
          <a:xfrm>
            <a:off x="0" y="0"/>
            <a:ext cx="6096000" cy="651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첫 번째 </a:t>
            </a:r>
            <a:r>
              <a:rPr lang="en-US" altLang="ko-KR" sz="1400" b="1" dirty="0">
                <a:solidFill>
                  <a:srgbClr val="0070C0"/>
                </a:solidFill>
              </a:rPr>
              <a:t>for </a:t>
            </a:r>
            <a:r>
              <a:rPr lang="ko-KR" altLang="en-US" sz="1400" b="1" dirty="0">
                <a:solidFill>
                  <a:srgbClr val="0070C0"/>
                </a:solidFill>
              </a:rPr>
              <a:t>루프</a:t>
            </a:r>
            <a:r>
              <a:rPr lang="en-US" altLang="ko-KR" sz="1400" b="1" dirty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 루프는 </a:t>
            </a:r>
            <a:r>
              <a:rPr lang="en-US" altLang="ko-KR" sz="1400" dirty="0" err="1"/>
              <a:t>finalresult</a:t>
            </a:r>
            <a:r>
              <a:rPr lang="en-US" altLang="ko-KR" sz="1400" dirty="0"/>
              <a:t> </a:t>
            </a:r>
            <a:r>
              <a:rPr lang="ko-KR" altLang="en-US" sz="1400" dirty="0"/>
              <a:t>배열의 각 요소를 초기화하는 데 사용됩니다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배열의 각 요소는 최종적으로 각 </a:t>
            </a:r>
            <a:r>
              <a:rPr lang="ko-KR" altLang="en-US" sz="1400" dirty="0" err="1"/>
              <a:t>서보모터에</a:t>
            </a:r>
            <a:r>
              <a:rPr lang="ko-KR" altLang="en-US" sz="1400" dirty="0"/>
              <a:t> 전달될 값을 저장하기 위한 것입니다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for(int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4;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++){   // 4</a:t>
            </a:r>
            <a:r>
              <a:rPr lang="ko-KR" altLang="en-US" sz="1400" dirty="0"/>
              <a:t>번 반복합니다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</a:t>
            </a:r>
            <a:r>
              <a:rPr lang="en-US" altLang="ko-KR" sz="1400" dirty="0" err="1"/>
              <a:t>finalresult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= 0;          // </a:t>
            </a:r>
            <a:r>
              <a:rPr lang="ko-KR" altLang="en-US" sz="1400" dirty="0"/>
              <a:t>배열의 각 요소를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ko-KR" altLang="en-US" sz="1400" dirty="0">
                <a:solidFill>
                  <a:srgbClr val="FF0000"/>
                </a:solidFill>
              </a:rPr>
              <a:t>으로 초기화</a:t>
            </a:r>
            <a:r>
              <a:rPr lang="ko-KR" altLang="en-US" sz="1400" dirty="0"/>
              <a:t>합니다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여기서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</a:t>
            </a:r>
            <a:r>
              <a:rPr lang="ko-KR" altLang="en-US" sz="1400" dirty="0"/>
              <a:t>변수는 </a:t>
            </a:r>
            <a:r>
              <a:rPr lang="en-US" altLang="ko-KR" sz="1400" dirty="0"/>
              <a:t>0</a:t>
            </a:r>
            <a:r>
              <a:rPr lang="ko-KR" altLang="en-US" sz="1400" dirty="0"/>
              <a:t>에서 </a:t>
            </a:r>
            <a:r>
              <a:rPr lang="en-US" altLang="ko-KR" sz="1400" dirty="0"/>
              <a:t>3</a:t>
            </a:r>
            <a:r>
              <a:rPr lang="ko-KR" altLang="en-US" sz="1400" dirty="0"/>
              <a:t>까지 변하며</a:t>
            </a:r>
            <a:r>
              <a:rPr lang="en-US" altLang="ko-KR" sz="1400" dirty="0"/>
              <a:t>, </a:t>
            </a:r>
            <a:r>
              <a:rPr lang="ko-KR" altLang="en-US" sz="1400" dirty="0"/>
              <a:t>배열의 </a:t>
            </a:r>
            <a:r>
              <a:rPr lang="en-US" altLang="ko-KR" sz="1400" dirty="0">
                <a:solidFill>
                  <a:srgbClr val="00B0F0"/>
                </a:solidFill>
              </a:rPr>
              <a:t>4</a:t>
            </a:r>
            <a:r>
              <a:rPr lang="ko-KR" altLang="en-US" sz="1400" dirty="0">
                <a:solidFill>
                  <a:srgbClr val="00B0F0"/>
                </a:solidFill>
              </a:rPr>
              <a:t>개 요소 각각을 </a:t>
            </a:r>
            <a:r>
              <a:rPr lang="en-US" altLang="ko-KR" sz="1400" dirty="0">
                <a:solidFill>
                  <a:srgbClr val="00B0F0"/>
                </a:solidFill>
              </a:rPr>
              <a:t>0</a:t>
            </a:r>
            <a:r>
              <a:rPr lang="ko-KR" altLang="en-US" sz="1400" dirty="0">
                <a:solidFill>
                  <a:srgbClr val="00B0F0"/>
                </a:solidFill>
              </a:rPr>
              <a:t>으로 설정</a:t>
            </a:r>
            <a:r>
              <a:rPr lang="ko-KR" altLang="en-US" sz="1400" dirty="0"/>
              <a:t>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각 </a:t>
            </a:r>
            <a:r>
              <a:rPr lang="ko-KR" altLang="en-US" sz="1400" dirty="0" err="1"/>
              <a:t>서보모터의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위치값을</a:t>
            </a:r>
            <a:r>
              <a:rPr lang="ko-KR" altLang="en-US" sz="1400" dirty="0"/>
              <a:t> 새롭게 계산하기 전에 초기화하는 과정입니다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두 번째 </a:t>
            </a:r>
            <a:r>
              <a:rPr lang="en-US" altLang="ko-KR" sz="1400" b="1" dirty="0">
                <a:solidFill>
                  <a:srgbClr val="0070C0"/>
                </a:solidFill>
              </a:rPr>
              <a:t>for </a:t>
            </a:r>
            <a:r>
              <a:rPr lang="ko-KR" altLang="en-US" sz="1400" b="1" dirty="0">
                <a:solidFill>
                  <a:srgbClr val="0070C0"/>
                </a:solidFill>
              </a:rPr>
              <a:t>루프 </a:t>
            </a:r>
            <a:r>
              <a:rPr lang="en-US" altLang="ko-KR" sz="1400" b="1" dirty="0">
                <a:solidFill>
                  <a:srgbClr val="0070C0"/>
                </a:solidFill>
              </a:rPr>
              <a:t>(</a:t>
            </a:r>
            <a:r>
              <a:rPr lang="ko-KR" altLang="en-US" sz="1400" b="1" dirty="0">
                <a:solidFill>
                  <a:srgbClr val="0070C0"/>
                </a:solidFill>
              </a:rPr>
              <a:t>바깥쪽 루프</a:t>
            </a:r>
            <a:r>
              <a:rPr lang="en-US" altLang="ko-KR" sz="1400" b="1" dirty="0">
                <a:solidFill>
                  <a:srgbClr val="0070C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 루프는 네 개의 </a:t>
            </a:r>
            <a:r>
              <a:rPr lang="ko-KR" altLang="en-US" sz="1400" dirty="0" err="1"/>
              <a:t>서보모터</a:t>
            </a:r>
            <a:r>
              <a:rPr lang="ko-KR" altLang="en-US" sz="1400" dirty="0"/>
              <a:t> 각각에 대해 명령을 처리할 예정입니다</a:t>
            </a:r>
            <a:r>
              <a:rPr lang="en-US" altLang="ko-KR" sz="1400" dirty="0"/>
              <a:t>. j</a:t>
            </a:r>
            <a:r>
              <a:rPr lang="ko-KR" altLang="en-US" sz="1400" dirty="0"/>
              <a:t>는 </a:t>
            </a:r>
            <a:r>
              <a:rPr lang="en-US" altLang="ko-KR" sz="1400" dirty="0"/>
              <a:t>0</a:t>
            </a:r>
            <a:r>
              <a:rPr lang="ko-KR" altLang="en-US" sz="1400" dirty="0"/>
              <a:t>부터 </a:t>
            </a:r>
            <a:r>
              <a:rPr lang="en-US" altLang="ko-KR" sz="1400" dirty="0"/>
              <a:t>3</a:t>
            </a:r>
            <a:r>
              <a:rPr lang="ko-KR" altLang="en-US" sz="1400" dirty="0"/>
              <a:t>까지의 값을 가지며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B0F0"/>
                </a:solidFill>
              </a:rPr>
              <a:t>각 </a:t>
            </a:r>
            <a:r>
              <a:rPr lang="ko-KR" altLang="en-US" sz="1400" dirty="0" err="1">
                <a:solidFill>
                  <a:srgbClr val="00B0F0"/>
                </a:solidFill>
              </a:rPr>
              <a:t>서보모터에</a:t>
            </a:r>
            <a:r>
              <a:rPr lang="ko-KR" altLang="en-US" sz="1400" dirty="0">
                <a:solidFill>
                  <a:srgbClr val="00B0F0"/>
                </a:solidFill>
              </a:rPr>
              <a:t> 해당</a:t>
            </a:r>
            <a:r>
              <a:rPr lang="ko-KR" altLang="en-US" sz="1400" dirty="0"/>
              <a:t>하는 </a:t>
            </a:r>
            <a:r>
              <a:rPr lang="en-US" altLang="ko-KR" sz="1400" dirty="0" err="1">
                <a:solidFill>
                  <a:srgbClr val="FF00FF"/>
                </a:solidFill>
              </a:rPr>
              <a:t>finalresult</a:t>
            </a:r>
            <a:r>
              <a:rPr lang="en-US" altLang="ko-KR" sz="1400" dirty="0">
                <a:solidFill>
                  <a:srgbClr val="FF00FF"/>
                </a:solidFill>
              </a:rPr>
              <a:t> </a:t>
            </a:r>
            <a:r>
              <a:rPr lang="ko-KR" altLang="en-US" sz="1400" dirty="0">
                <a:solidFill>
                  <a:srgbClr val="FF00FF"/>
                </a:solidFill>
              </a:rPr>
              <a:t>배열의 인덱스를 </a:t>
            </a:r>
            <a:r>
              <a:rPr lang="ko-KR" altLang="en-US" sz="1400" dirty="0"/>
              <a:t>나타냅니다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for(int j = 0; j &lt; 4; </a:t>
            </a:r>
            <a:r>
              <a:rPr lang="en-US" altLang="ko-KR" sz="1400" dirty="0" err="1"/>
              <a:t>j++</a:t>
            </a:r>
            <a:r>
              <a:rPr lang="en-US" altLang="ko-KR" sz="1400" dirty="0"/>
              <a:t>){   // 4</a:t>
            </a:r>
            <a:r>
              <a:rPr lang="ko-KR" altLang="en-US" sz="1400" dirty="0"/>
              <a:t>번 반복합니다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바깥쪽 루프는 각 </a:t>
            </a:r>
            <a:r>
              <a:rPr lang="ko-KR" altLang="en-US" sz="1400" dirty="0" err="1"/>
              <a:t>서보모터에</a:t>
            </a:r>
            <a:r>
              <a:rPr lang="ko-KR" altLang="en-US" sz="1400" dirty="0"/>
              <a:t> 대해</a:t>
            </a:r>
            <a:r>
              <a:rPr lang="en-US" altLang="ko-KR" sz="1400" dirty="0"/>
              <a:t>, </a:t>
            </a:r>
            <a:r>
              <a:rPr lang="ko-KR" altLang="en-US" sz="1400" dirty="0"/>
              <a:t>안쪽 루프를 통해 받은 세 자리 숫자를 계산하기 위해 사용됩니다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061AB-0A69-C429-6972-B08AC66A5D54}"/>
              </a:ext>
            </a:extLst>
          </p:cNvPr>
          <p:cNvSpPr txBox="1"/>
          <p:nvPr/>
        </p:nvSpPr>
        <p:spPr>
          <a:xfrm>
            <a:off x="6070600" y="177949"/>
            <a:ext cx="6121400" cy="6190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세 번째 </a:t>
            </a:r>
            <a:r>
              <a:rPr lang="en-US" altLang="ko-KR" sz="1400" b="1" dirty="0">
                <a:solidFill>
                  <a:srgbClr val="0070C0"/>
                </a:solidFill>
              </a:rPr>
              <a:t>for </a:t>
            </a:r>
            <a:r>
              <a:rPr lang="ko-KR" altLang="en-US" sz="1400" b="1" dirty="0">
                <a:solidFill>
                  <a:srgbClr val="0070C0"/>
                </a:solidFill>
              </a:rPr>
              <a:t>루프 </a:t>
            </a:r>
            <a:r>
              <a:rPr lang="en-US" altLang="ko-KR" sz="1400" b="1" dirty="0">
                <a:solidFill>
                  <a:srgbClr val="0070C0"/>
                </a:solidFill>
              </a:rPr>
              <a:t>(</a:t>
            </a:r>
            <a:r>
              <a:rPr lang="ko-KR" altLang="en-US" sz="1400" b="1" dirty="0">
                <a:solidFill>
                  <a:srgbClr val="0070C0"/>
                </a:solidFill>
              </a:rPr>
              <a:t>안쪽 루프</a:t>
            </a:r>
            <a:r>
              <a:rPr lang="en-US" altLang="ko-KR" sz="1400" b="1" dirty="0">
                <a:solidFill>
                  <a:srgbClr val="0070C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 루프는 시리얼 통신으로부터 각 </a:t>
            </a:r>
            <a:r>
              <a:rPr lang="ko-KR" altLang="en-US" sz="1400" dirty="0" err="1"/>
              <a:t>서보모터에</a:t>
            </a:r>
            <a:r>
              <a:rPr lang="ko-KR" altLang="en-US" sz="1400" dirty="0"/>
              <a:t> 대한 </a:t>
            </a:r>
            <a:r>
              <a:rPr lang="ko-KR" altLang="en-US" sz="1400" b="1" dirty="0">
                <a:solidFill>
                  <a:srgbClr val="FF0000"/>
                </a:solidFill>
              </a:rPr>
              <a:t>세 자리 숫자를 계산</a:t>
            </a:r>
            <a:r>
              <a:rPr lang="ko-KR" altLang="en-US" sz="1400" dirty="0"/>
              <a:t>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이를 위해 세 번의 반복이 이루어집니다</a:t>
            </a:r>
            <a:r>
              <a:rPr lang="en-US" altLang="ko-KR" sz="1400" dirty="0"/>
              <a:t>. </a:t>
            </a:r>
            <a:r>
              <a:rPr lang="ko-KR" altLang="en-US" sz="1400" dirty="0">
                <a:solidFill>
                  <a:srgbClr val="FF00FF"/>
                </a:solidFill>
              </a:rPr>
              <a:t>첫 번째 반복은 백의 자리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B050"/>
                </a:solidFill>
              </a:rPr>
              <a:t>두 번째 반복은 십의 자리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세 번째 반복은 일의 자리</a:t>
            </a:r>
            <a:r>
              <a:rPr lang="ko-KR" altLang="en-US" sz="1400" dirty="0"/>
              <a:t>를 처리합니다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for(int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3;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++){   // 3</a:t>
            </a:r>
            <a:r>
              <a:rPr lang="ko-KR" altLang="en-US" sz="1400" dirty="0"/>
              <a:t>번 반복합니다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</a:t>
            </a:r>
            <a:r>
              <a:rPr lang="en-US" altLang="ko-KR" sz="1400" dirty="0"/>
              <a:t>// </a:t>
            </a:r>
            <a:r>
              <a:rPr lang="ko-KR" altLang="en-US" sz="1400" dirty="0"/>
              <a:t>시리얼 통신으로부터 데이터를 받고 처리하는 부분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안쪽 루프는 각 자리수의 값을 </a:t>
            </a:r>
            <a:r>
              <a:rPr lang="en-US" altLang="ko-KR" sz="1400" dirty="0"/>
              <a:t>type </a:t>
            </a:r>
            <a:r>
              <a:rPr lang="ko-KR" altLang="en-US" sz="1400" dirty="0"/>
              <a:t>변수를 사용하여 계산합니다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처음에는 </a:t>
            </a:r>
            <a:r>
              <a:rPr lang="en-US" altLang="ko-KR" sz="1400" dirty="0"/>
              <a:t>type</a:t>
            </a:r>
            <a:r>
              <a:rPr lang="ko-KR" altLang="en-US" sz="1400" dirty="0"/>
              <a:t>이 </a:t>
            </a:r>
            <a:r>
              <a:rPr lang="en-US" altLang="ko-KR" sz="1400" dirty="0"/>
              <a:t>100</a:t>
            </a:r>
            <a:r>
              <a:rPr lang="ko-KR" altLang="en-US" sz="1400" dirty="0"/>
              <a:t>으로 설정되어 있어 백의 자리 가중치를 부여합니다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 후 </a:t>
            </a:r>
            <a:r>
              <a:rPr lang="en-US" altLang="ko-KR" sz="1400" dirty="0"/>
              <a:t>type</a:t>
            </a:r>
            <a:r>
              <a:rPr lang="ko-KR" altLang="en-US" sz="1400" dirty="0"/>
              <a:t>을 </a:t>
            </a:r>
            <a:r>
              <a:rPr lang="en-US" altLang="ko-KR" sz="1400" dirty="0"/>
              <a:t>10</a:t>
            </a:r>
            <a:r>
              <a:rPr lang="ko-KR" altLang="en-US" sz="1400" dirty="0"/>
              <a:t>으로 나누어 다음 자리수인 십의 자리에 대한 가중치를 적용하고</a:t>
            </a:r>
            <a:r>
              <a:rPr lang="en-US" altLang="ko-KR" sz="1400" dirty="0"/>
              <a:t>, </a:t>
            </a:r>
            <a:r>
              <a:rPr lang="ko-KR" altLang="en-US" sz="1400" dirty="0"/>
              <a:t>마지막으로 일의 자리에 대해 계산합니다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안쪽 루프의 각 반복마다</a:t>
            </a:r>
            <a:r>
              <a:rPr lang="en-US" altLang="ko-KR" sz="1400" dirty="0"/>
              <a:t>, </a:t>
            </a:r>
            <a:r>
              <a:rPr lang="ko-KR" altLang="en-US" sz="1400" dirty="0"/>
              <a:t>시리얼로부터 한 </a:t>
            </a:r>
            <a:r>
              <a:rPr lang="ko-KR" altLang="en-US" sz="1400" dirty="0">
                <a:solidFill>
                  <a:srgbClr val="00B050"/>
                </a:solidFill>
              </a:rPr>
              <a:t>문자</a:t>
            </a:r>
            <a:r>
              <a:rPr lang="ko-KR" altLang="en-US" sz="1400" dirty="0"/>
              <a:t>를 읽고</a:t>
            </a:r>
            <a:r>
              <a:rPr lang="en-US" altLang="ko-KR" sz="1400" dirty="0"/>
              <a:t>, </a:t>
            </a:r>
            <a:r>
              <a:rPr lang="ko-KR" altLang="en-US" sz="1400" dirty="0"/>
              <a:t>그 문자를 </a:t>
            </a:r>
            <a:r>
              <a:rPr lang="ko-KR" altLang="en-US" sz="1400" dirty="0">
                <a:solidFill>
                  <a:srgbClr val="FF00FF"/>
                </a:solidFill>
              </a:rPr>
              <a:t>문자열</a:t>
            </a:r>
            <a:r>
              <a:rPr lang="ko-KR" altLang="en-US" sz="1400" dirty="0"/>
              <a:t>로 변환한 후 </a:t>
            </a:r>
            <a:r>
              <a:rPr lang="ko-KR" altLang="en-US" sz="1400" dirty="0">
                <a:solidFill>
                  <a:srgbClr val="FF0000"/>
                </a:solidFill>
              </a:rPr>
              <a:t>정수</a:t>
            </a:r>
            <a:r>
              <a:rPr lang="ko-KR" altLang="en-US" sz="1400" dirty="0"/>
              <a:t>로 변환합니다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</a:t>
            </a:r>
            <a:r>
              <a:rPr lang="ko-KR" altLang="en-US" sz="1400" dirty="0" err="1"/>
              <a:t>정수값에</a:t>
            </a:r>
            <a:r>
              <a:rPr lang="ko-KR" altLang="en-US" sz="1400" dirty="0"/>
              <a:t> 현재 </a:t>
            </a:r>
            <a:r>
              <a:rPr lang="en-US" altLang="ko-KR" sz="1400" dirty="0">
                <a:solidFill>
                  <a:srgbClr val="FF0000"/>
                </a:solidFill>
              </a:rPr>
              <a:t>type</a:t>
            </a:r>
            <a:r>
              <a:rPr lang="ko-KR" altLang="en-US" sz="1400" dirty="0">
                <a:solidFill>
                  <a:srgbClr val="FF0000"/>
                </a:solidFill>
              </a:rPr>
              <a:t>을 곱하여 </a:t>
            </a:r>
            <a:r>
              <a:rPr lang="en-US" altLang="ko-KR" sz="1400" dirty="0" err="1">
                <a:solidFill>
                  <a:srgbClr val="00B0F0"/>
                </a:solidFill>
              </a:rPr>
              <a:t>finalresult</a:t>
            </a:r>
            <a:r>
              <a:rPr lang="en-US" altLang="ko-KR" sz="1400" dirty="0">
                <a:solidFill>
                  <a:srgbClr val="00B0F0"/>
                </a:solidFill>
              </a:rPr>
              <a:t>[j]</a:t>
            </a:r>
            <a:r>
              <a:rPr lang="ko-KR" altLang="en-US" sz="1400" dirty="0">
                <a:solidFill>
                  <a:srgbClr val="00B0F0"/>
                </a:solidFill>
              </a:rPr>
              <a:t>에 더합니다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과정은 각 </a:t>
            </a:r>
            <a:r>
              <a:rPr lang="ko-KR" altLang="en-US" sz="1400" dirty="0" err="1"/>
              <a:t>자리수에</a:t>
            </a:r>
            <a:r>
              <a:rPr lang="ko-KR" altLang="en-US" sz="1400" dirty="0"/>
              <a:t> 해당하는 실제 값을 계산하고</a:t>
            </a:r>
            <a:r>
              <a:rPr lang="en-US" altLang="ko-KR" sz="1400" dirty="0"/>
              <a:t>, </a:t>
            </a:r>
            <a:r>
              <a:rPr lang="ko-KR" altLang="en-US" sz="1400" dirty="0"/>
              <a:t>그 값을 적절한 위치의 </a:t>
            </a:r>
            <a:r>
              <a:rPr lang="en-US" altLang="ko-KR" sz="1400" dirty="0" err="1">
                <a:solidFill>
                  <a:srgbClr val="FF0000"/>
                </a:solidFill>
              </a:rPr>
              <a:t>finalresult</a:t>
            </a:r>
            <a:r>
              <a:rPr lang="ko-KR" altLang="en-US" sz="1400" dirty="0">
                <a:solidFill>
                  <a:srgbClr val="FF0000"/>
                </a:solidFill>
              </a:rPr>
              <a:t>에 저장하는 방식</a:t>
            </a:r>
            <a:r>
              <a:rPr lang="ko-KR" altLang="en-US" sz="1400" dirty="0"/>
              <a:t>으로 진행됩니다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이렇게 하여 각 </a:t>
            </a:r>
            <a:r>
              <a:rPr lang="ko-KR" altLang="en-US" sz="1400" dirty="0" err="1"/>
              <a:t>서보모터의</a:t>
            </a:r>
            <a:r>
              <a:rPr lang="ko-KR" altLang="en-US" sz="1400" dirty="0"/>
              <a:t> 목표 위치가 계산되고</a:t>
            </a:r>
            <a:r>
              <a:rPr lang="en-US" altLang="ko-KR" sz="1400" dirty="0"/>
              <a:t>, </a:t>
            </a:r>
            <a:r>
              <a:rPr lang="ko-KR" altLang="en-US" sz="1400" dirty="0"/>
              <a:t>이 </a:t>
            </a:r>
            <a:r>
              <a:rPr lang="ko-KR" altLang="en-US" sz="1400" dirty="0" err="1"/>
              <a:t>위치값은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아두이노를</a:t>
            </a:r>
            <a:r>
              <a:rPr lang="ko-KR" altLang="en-US" sz="1400" dirty="0"/>
              <a:t> 통해 </a:t>
            </a:r>
            <a:r>
              <a:rPr lang="ko-KR" altLang="en-US" sz="1400" dirty="0" err="1"/>
              <a:t>서보모터로</a:t>
            </a:r>
            <a:r>
              <a:rPr lang="ko-KR" altLang="en-US" sz="1400" dirty="0"/>
              <a:t> 전송되어 </a:t>
            </a:r>
            <a:r>
              <a:rPr lang="ko-KR" altLang="en-US" sz="1400" dirty="0" err="1"/>
              <a:t>서보모터를</a:t>
            </a:r>
            <a:r>
              <a:rPr lang="ko-KR" altLang="en-US" sz="1400" dirty="0"/>
              <a:t> 제어하는 데 사용됩니다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58C887-00F4-EE57-1E41-59AB5411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25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74E81F-C39F-BBA3-836E-C9224CDBB7C2}"/>
              </a:ext>
            </a:extLst>
          </p:cNvPr>
          <p:cNvSpPr txBox="1"/>
          <p:nvPr/>
        </p:nvSpPr>
        <p:spPr>
          <a:xfrm>
            <a:off x="0" y="346145"/>
            <a:ext cx="6011562" cy="5821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안쪽 </a:t>
            </a:r>
            <a:r>
              <a:rPr lang="en-US" altLang="ko-KR" sz="1400" dirty="0"/>
              <a:t>for </a:t>
            </a:r>
            <a:r>
              <a:rPr lang="ko-KR" altLang="en-US" sz="1400" dirty="0"/>
              <a:t>루프는 시리얼 포트를 통해 전송된 </a:t>
            </a:r>
            <a:r>
              <a:rPr lang="ko-KR" altLang="en-US" sz="1600" b="1" dirty="0">
                <a:solidFill>
                  <a:srgbClr val="FF0000"/>
                </a:solidFill>
              </a:rPr>
              <a:t>각각의 </a:t>
            </a:r>
            <a:r>
              <a:rPr lang="ko-KR" altLang="en-US" sz="1600" b="1" dirty="0" err="1">
                <a:solidFill>
                  <a:srgbClr val="FF0000"/>
                </a:solidFill>
              </a:rPr>
              <a:t>자리수를</a:t>
            </a:r>
            <a:r>
              <a:rPr lang="ko-KR" altLang="en-US" sz="1600" b="1" dirty="0">
                <a:solidFill>
                  <a:srgbClr val="FF0000"/>
                </a:solidFill>
              </a:rPr>
              <a:t> 계산</a:t>
            </a:r>
            <a:r>
              <a:rPr lang="ko-KR" altLang="en-US" sz="1400" dirty="0"/>
              <a:t>하고 최종 값을 결정하는 과정을 담당합니다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구체적인 예를 들어 설명하겠습니다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/>
              <a:t>우리가 </a:t>
            </a:r>
            <a:r>
              <a:rPr lang="ko-KR" altLang="en-US" sz="1400" dirty="0" err="1"/>
              <a:t>서보모터를</a:t>
            </a:r>
            <a:r>
              <a:rPr lang="ko-KR" altLang="en-US" sz="1400" dirty="0"/>
              <a:t> </a:t>
            </a:r>
            <a:r>
              <a:rPr lang="en-US" altLang="ko-KR" sz="1400" b="1" dirty="0">
                <a:solidFill>
                  <a:srgbClr val="C00000"/>
                </a:solidFill>
              </a:rPr>
              <a:t>145</a:t>
            </a:r>
            <a:r>
              <a:rPr lang="ko-KR" altLang="en-US" sz="1400" b="1" dirty="0">
                <a:solidFill>
                  <a:srgbClr val="C00000"/>
                </a:solidFill>
              </a:rPr>
              <a:t>도로 회전</a:t>
            </a:r>
            <a:r>
              <a:rPr lang="ko-KR" altLang="en-US" sz="1400" dirty="0"/>
              <a:t>시키고 싶다고 가정해 봅시다</a:t>
            </a:r>
            <a:r>
              <a:rPr lang="en-US" altLang="ko-KR" sz="1400" dirty="0"/>
              <a:t>. </a:t>
            </a:r>
            <a:r>
              <a:rPr lang="ko-KR" altLang="en-US" sz="1400" dirty="0"/>
              <a:t>시리얼 포트를 통해 전송되는 값은 </a:t>
            </a:r>
            <a:r>
              <a:rPr lang="ko-KR" altLang="en-US" sz="1400" b="1" dirty="0">
                <a:solidFill>
                  <a:srgbClr val="FF00FF"/>
                </a:solidFill>
              </a:rPr>
              <a:t>문자열 형태</a:t>
            </a:r>
            <a:r>
              <a:rPr lang="ko-KR" altLang="en-US" sz="1400" dirty="0"/>
              <a:t>로 </a:t>
            </a:r>
            <a:r>
              <a:rPr lang="en-US" altLang="ko-KR" sz="1400" b="1" dirty="0">
                <a:solidFill>
                  <a:srgbClr val="00B050"/>
                </a:solidFill>
              </a:rPr>
              <a:t>'1'</a:t>
            </a:r>
            <a:r>
              <a:rPr lang="en-US" altLang="ko-KR" sz="1400" dirty="0"/>
              <a:t>, </a:t>
            </a:r>
            <a:r>
              <a:rPr lang="en-US" altLang="ko-KR" sz="1400" b="1" dirty="0">
                <a:solidFill>
                  <a:srgbClr val="FF00FF"/>
                </a:solidFill>
              </a:rPr>
              <a:t>'4'</a:t>
            </a:r>
            <a:r>
              <a:rPr lang="en-US" altLang="ko-KR" sz="1400" dirty="0"/>
              <a:t>, </a:t>
            </a:r>
            <a:r>
              <a:rPr lang="en-US" altLang="ko-KR" sz="1400" b="1" dirty="0">
                <a:solidFill>
                  <a:srgbClr val="00B0F0"/>
                </a:solidFill>
              </a:rPr>
              <a:t>'5'</a:t>
            </a:r>
            <a:r>
              <a:rPr lang="ko-KR" altLang="en-US" sz="1400" dirty="0"/>
              <a:t>가 될 것입니다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여기서 </a:t>
            </a:r>
            <a:r>
              <a:rPr lang="en-US" altLang="ko-KR" sz="1400" dirty="0"/>
              <a:t>type </a:t>
            </a:r>
            <a:r>
              <a:rPr lang="ko-KR" altLang="en-US" sz="1400" dirty="0"/>
              <a:t>변수는 각 자리수의 가중치를 나타냅니다</a:t>
            </a:r>
            <a:r>
              <a:rPr lang="en-US" altLang="ko-KR" sz="1400" dirty="0"/>
              <a:t>. </a:t>
            </a:r>
            <a:r>
              <a:rPr lang="ko-KR" altLang="en-US" sz="1400" b="1" dirty="0">
                <a:solidFill>
                  <a:srgbClr val="0070C0"/>
                </a:solidFill>
              </a:rPr>
              <a:t>초기 </a:t>
            </a:r>
            <a:r>
              <a:rPr lang="en-US" altLang="ko-KR" sz="1400" b="1" dirty="0">
                <a:solidFill>
                  <a:srgbClr val="0070C0"/>
                </a:solidFill>
              </a:rPr>
              <a:t>type </a:t>
            </a:r>
            <a:r>
              <a:rPr lang="ko-KR" altLang="en-US" sz="1400" b="1" dirty="0">
                <a:solidFill>
                  <a:srgbClr val="0070C0"/>
                </a:solidFill>
              </a:rPr>
              <a:t>값은 </a:t>
            </a:r>
            <a:r>
              <a:rPr lang="en-US" altLang="ko-KR" sz="1400" b="1" dirty="0">
                <a:solidFill>
                  <a:srgbClr val="FF00FF"/>
                </a:solidFill>
              </a:rPr>
              <a:t>100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이것은 </a:t>
            </a:r>
            <a:r>
              <a:rPr lang="ko-KR" altLang="en-US" sz="1400" b="1" dirty="0">
                <a:solidFill>
                  <a:srgbClr val="00B050"/>
                </a:solidFill>
              </a:rPr>
              <a:t>첫 번째 숫자가 백의 자리임</a:t>
            </a:r>
            <a:r>
              <a:rPr lang="ko-KR" altLang="en-US" sz="1400" dirty="0"/>
              <a:t>을 의미합니다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백</a:t>
            </a:r>
            <a:r>
              <a:rPr lang="ko-KR" altLang="en-US" sz="1400" b="1" dirty="0">
                <a:solidFill>
                  <a:srgbClr val="0070C0"/>
                </a:solidFill>
              </a:rPr>
              <a:t>의 자리 계산</a:t>
            </a:r>
            <a:r>
              <a:rPr lang="en-US" altLang="ko-KR" sz="1400" b="1" dirty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i</a:t>
            </a:r>
            <a:r>
              <a:rPr lang="ko-KR" altLang="en-US" sz="1400" dirty="0"/>
              <a:t>가 </a:t>
            </a:r>
            <a:r>
              <a:rPr lang="en-US" altLang="ko-KR" sz="1400" dirty="0"/>
              <a:t>0</a:t>
            </a:r>
            <a:r>
              <a:rPr lang="ko-KR" altLang="en-US" sz="1400" dirty="0"/>
              <a:t>일 때</a:t>
            </a:r>
            <a:r>
              <a:rPr lang="en-US" altLang="ko-KR" sz="1400" dirty="0"/>
              <a:t>, </a:t>
            </a:r>
            <a:r>
              <a:rPr lang="ko-KR" altLang="en-US" sz="1400" dirty="0"/>
              <a:t>첫 번째 </a:t>
            </a:r>
            <a:r>
              <a:rPr lang="ko-KR" altLang="en-US" sz="1400" dirty="0" err="1"/>
              <a:t>자리수를</a:t>
            </a:r>
            <a:r>
              <a:rPr lang="ko-KR" altLang="en-US" sz="1400" dirty="0"/>
              <a:t> 읽습니다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en-US" altLang="ko-KR" sz="1400" b="1" dirty="0">
                <a:solidFill>
                  <a:srgbClr val="00B0F0"/>
                </a:solidFill>
              </a:rPr>
              <a:t>'1'</a:t>
            </a:r>
            <a:r>
              <a:rPr lang="ko-KR" altLang="en-US" sz="1400" dirty="0"/>
              <a:t>을 읽습니다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B050"/>
                </a:solidFill>
              </a:rPr>
              <a:t>문자 </a:t>
            </a:r>
            <a:r>
              <a:rPr lang="en-US" altLang="ko-KR" sz="1400" dirty="0">
                <a:solidFill>
                  <a:srgbClr val="00B050"/>
                </a:solidFill>
              </a:rPr>
              <a:t>'1'</a:t>
            </a:r>
            <a:r>
              <a:rPr lang="ko-KR" altLang="en-US" sz="1400" dirty="0"/>
              <a:t>을 </a:t>
            </a:r>
            <a:r>
              <a:rPr lang="ko-KR" altLang="en-US" sz="1400" dirty="0">
                <a:solidFill>
                  <a:srgbClr val="FF00FF"/>
                </a:solidFill>
              </a:rPr>
              <a:t>문자열로 변환</a:t>
            </a:r>
            <a:r>
              <a:rPr lang="ko-KR" altLang="en-US" sz="1400" dirty="0"/>
              <a:t>한 후 </a:t>
            </a:r>
            <a:r>
              <a:rPr lang="en-US" altLang="ko-KR" sz="1400" dirty="0" err="1"/>
              <a:t>toInt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함수를 사용하여 </a:t>
            </a:r>
            <a:r>
              <a:rPr lang="ko-KR" altLang="en-US" sz="1400" dirty="0">
                <a:solidFill>
                  <a:srgbClr val="00B0F0"/>
                </a:solidFill>
              </a:rPr>
              <a:t>정수 </a:t>
            </a:r>
            <a:r>
              <a:rPr lang="en-US" altLang="ko-KR" sz="1400" dirty="0">
                <a:solidFill>
                  <a:srgbClr val="00B0F0"/>
                </a:solidFill>
              </a:rPr>
              <a:t>1</a:t>
            </a:r>
            <a:r>
              <a:rPr lang="ko-KR" altLang="en-US" sz="1400" dirty="0">
                <a:solidFill>
                  <a:srgbClr val="00B0F0"/>
                </a:solidFill>
              </a:rPr>
              <a:t>로 변환</a:t>
            </a:r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정수 </a:t>
            </a:r>
            <a:r>
              <a:rPr lang="en-US" altLang="ko-KR" sz="1400" dirty="0"/>
              <a:t>1</a:t>
            </a:r>
            <a:r>
              <a:rPr lang="ko-KR" altLang="en-US" sz="1400" dirty="0"/>
              <a:t>에 </a:t>
            </a:r>
            <a:r>
              <a:rPr lang="en-US" altLang="ko-KR" sz="1400" dirty="0">
                <a:solidFill>
                  <a:srgbClr val="00B0F0"/>
                </a:solidFill>
              </a:rPr>
              <a:t>type </a:t>
            </a:r>
            <a:r>
              <a:rPr lang="ko-KR" altLang="en-US" sz="1400" dirty="0">
                <a:solidFill>
                  <a:srgbClr val="00B0F0"/>
                </a:solidFill>
              </a:rPr>
              <a:t>값을 </a:t>
            </a:r>
            <a:r>
              <a:rPr lang="ko-KR" altLang="en-US" sz="1400" b="1" dirty="0">
                <a:solidFill>
                  <a:srgbClr val="C00000"/>
                </a:solidFill>
              </a:rPr>
              <a:t>곱합</a:t>
            </a:r>
            <a:r>
              <a:rPr lang="ko-KR" altLang="en-US" sz="1400" dirty="0"/>
              <a:t>니다 </a:t>
            </a:r>
            <a:r>
              <a:rPr lang="en-US" altLang="ko-KR" sz="1400" dirty="0"/>
              <a:t>(1 </a:t>
            </a:r>
            <a:r>
              <a:rPr lang="en-US" altLang="ko-KR" sz="1400" b="1" dirty="0">
                <a:solidFill>
                  <a:srgbClr val="C00000"/>
                </a:solidFill>
              </a:rPr>
              <a:t>* </a:t>
            </a:r>
            <a:r>
              <a:rPr lang="en-US" altLang="ko-KR" sz="1400" dirty="0"/>
              <a:t>100 = 100).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finalresult</a:t>
            </a:r>
            <a:r>
              <a:rPr lang="en-US" altLang="ko-KR" sz="1400" dirty="0"/>
              <a:t>[j]</a:t>
            </a:r>
            <a:r>
              <a:rPr lang="ko-KR" altLang="en-US" sz="1400" dirty="0"/>
              <a:t>에 </a:t>
            </a:r>
            <a:r>
              <a:rPr lang="en-US" altLang="ko-KR" sz="1400" dirty="0">
                <a:solidFill>
                  <a:srgbClr val="FF00FF"/>
                </a:solidFill>
              </a:rPr>
              <a:t>100</a:t>
            </a:r>
            <a:r>
              <a:rPr lang="ko-KR" altLang="en-US" sz="1400" dirty="0">
                <a:solidFill>
                  <a:srgbClr val="FF00FF"/>
                </a:solidFill>
              </a:rPr>
              <a:t>을 </a:t>
            </a:r>
            <a:r>
              <a:rPr lang="ko-KR" altLang="en-US" sz="1400" b="1" dirty="0">
                <a:solidFill>
                  <a:srgbClr val="FF00FF"/>
                </a:solidFill>
              </a:rPr>
              <a:t>더합</a:t>
            </a:r>
            <a:r>
              <a:rPr lang="ko-KR" altLang="en-US" sz="1400" dirty="0"/>
              <a:t>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502ED7-58F2-CA3A-F876-C6B4AC942C80}"/>
              </a:ext>
            </a:extLst>
          </p:cNvPr>
          <p:cNvSpPr txBox="1"/>
          <p:nvPr/>
        </p:nvSpPr>
        <p:spPr>
          <a:xfrm>
            <a:off x="6070600" y="114451"/>
            <a:ext cx="6121400" cy="651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십</a:t>
            </a:r>
            <a:r>
              <a:rPr lang="ko-KR" altLang="en-US" sz="1400" b="1" dirty="0">
                <a:solidFill>
                  <a:srgbClr val="0070C0"/>
                </a:solidFill>
              </a:rPr>
              <a:t>의 자리 계산</a:t>
            </a:r>
            <a:r>
              <a:rPr lang="en-US" altLang="ko-KR" sz="1400" b="1" dirty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type</a:t>
            </a:r>
            <a:r>
              <a:rPr lang="ko-KR" altLang="en-US" sz="1400" dirty="0"/>
              <a:t>을 </a:t>
            </a:r>
            <a:r>
              <a:rPr lang="en-US" altLang="ko-KR" sz="1400" dirty="0"/>
              <a:t>10</a:t>
            </a:r>
            <a:r>
              <a:rPr lang="ko-KR" altLang="en-US" sz="1400" dirty="0"/>
              <a:t>으로 </a:t>
            </a:r>
            <a:r>
              <a:rPr lang="ko-KR" altLang="en-US" sz="1400" b="1" dirty="0">
                <a:solidFill>
                  <a:srgbClr val="C00000"/>
                </a:solidFill>
              </a:rPr>
              <a:t>나눕</a:t>
            </a:r>
            <a:r>
              <a:rPr lang="ko-KR" altLang="en-US" sz="1400" dirty="0"/>
              <a:t>니다 </a:t>
            </a:r>
            <a:r>
              <a:rPr lang="en-US" altLang="ko-KR" sz="1400" dirty="0"/>
              <a:t>(100 </a:t>
            </a:r>
            <a:r>
              <a:rPr lang="en-US" altLang="ko-KR" sz="1400" b="1" dirty="0">
                <a:solidFill>
                  <a:srgbClr val="C00000"/>
                </a:solidFill>
              </a:rPr>
              <a:t>/</a:t>
            </a:r>
            <a:r>
              <a:rPr lang="en-US" altLang="ko-KR" sz="1400" dirty="0"/>
              <a:t> 10 = 10).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이제 </a:t>
            </a:r>
            <a:r>
              <a:rPr lang="en-US" altLang="ko-KR" sz="1400" dirty="0"/>
              <a:t>type</a:t>
            </a:r>
            <a:r>
              <a:rPr lang="ko-KR" altLang="en-US" sz="1400" dirty="0"/>
              <a:t>은 </a:t>
            </a:r>
            <a:r>
              <a:rPr lang="en-US" altLang="ko-KR" sz="1400" dirty="0"/>
              <a:t>10</a:t>
            </a:r>
            <a:r>
              <a:rPr lang="ko-KR" altLang="en-US" sz="1400" dirty="0"/>
              <a:t>이 되어 십의 </a:t>
            </a:r>
            <a:r>
              <a:rPr lang="ko-KR" altLang="en-US" sz="1400" dirty="0" err="1"/>
              <a:t>자리수를</a:t>
            </a:r>
            <a:r>
              <a:rPr lang="ko-KR" altLang="en-US" sz="1400" dirty="0"/>
              <a:t> 나타냅니다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i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일 때</a:t>
            </a:r>
            <a:r>
              <a:rPr lang="en-US" altLang="ko-KR" sz="1400" dirty="0"/>
              <a:t>, </a:t>
            </a:r>
            <a:r>
              <a:rPr lang="ko-KR" altLang="en-US" sz="1400" dirty="0"/>
              <a:t>두 번째 </a:t>
            </a:r>
            <a:r>
              <a:rPr lang="ko-KR" altLang="en-US" sz="1400" dirty="0" err="1"/>
              <a:t>자리수를</a:t>
            </a:r>
            <a:r>
              <a:rPr lang="ko-KR" altLang="en-US" sz="1400" dirty="0"/>
              <a:t> 읽습니다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en-US" altLang="ko-KR" sz="1400" b="1" dirty="0">
                <a:solidFill>
                  <a:srgbClr val="00B0F0"/>
                </a:solidFill>
              </a:rPr>
              <a:t>'4'</a:t>
            </a:r>
            <a:r>
              <a:rPr lang="ko-KR" altLang="en-US" sz="1400" dirty="0"/>
              <a:t>를 읽습니다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문자 </a:t>
            </a:r>
            <a:r>
              <a:rPr lang="en-US" altLang="ko-KR" sz="1400" dirty="0"/>
              <a:t>'4'</a:t>
            </a:r>
            <a:r>
              <a:rPr lang="ko-KR" altLang="en-US" sz="1400" dirty="0"/>
              <a:t>를 </a:t>
            </a:r>
            <a:r>
              <a:rPr lang="ko-KR" altLang="en-US" sz="1400" b="1" dirty="0">
                <a:solidFill>
                  <a:srgbClr val="00B050"/>
                </a:solidFill>
              </a:rPr>
              <a:t>문자열</a:t>
            </a:r>
            <a:r>
              <a:rPr lang="ko-KR" altLang="en-US" sz="1400" dirty="0"/>
              <a:t>로 변환한 후 </a:t>
            </a:r>
            <a:r>
              <a:rPr lang="en-US" altLang="ko-KR" sz="1400" dirty="0" err="1"/>
              <a:t>toInt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함수를 사용하여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FF"/>
                </a:solidFill>
              </a:rPr>
              <a:t>정수 </a:t>
            </a:r>
            <a:r>
              <a:rPr lang="en-US" altLang="ko-KR" sz="1400" b="1" dirty="0">
                <a:solidFill>
                  <a:srgbClr val="FF00FF"/>
                </a:solidFill>
              </a:rPr>
              <a:t>4</a:t>
            </a:r>
            <a:r>
              <a:rPr lang="ko-KR" altLang="en-US" sz="1400" dirty="0"/>
              <a:t>로 변환합니다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정수 </a:t>
            </a:r>
            <a:r>
              <a:rPr lang="en-US" altLang="ko-KR" sz="1400" dirty="0"/>
              <a:t>4</a:t>
            </a:r>
            <a:r>
              <a:rPr lang="ko-KR" altLang="en-US" sz="1400" dirty="0"/>
              <a:t>에 </a:t>
            </a:r>
            <a:r>
              <a:rPr lang="en-US" altLang="ko-KR" sz="1400" b="1" dirty="0">
                <a:solidFill>
                  <a:srgbClr val="00B050"/>
                </a:solidFill>
              </a:rPr>
              <a:t>type </a:t>
            </a:r>
            <a:r>
              <a:rPr lang="ko-KR" altLang="en-US" sz="1400" b="1" dirty="0">
                <a:solidFill>
                  <a:srgbClr val="00B050"/>
                </a:solidFill>
              </a:rPr>
              <a:t>값을 </a:t>
            </a:r>
            <a:r>
              <a:rPr lang="ko-KR" altLang="en-US" sz="1400" b="1" dirty="0">
                <a:solidFill>
                  <a:srgbClr val="C00000"/>
                </a:solidFill>
              </a:rPr>
              <a:t>곱</a:t>
            </a:r>
            <a:r>
              <a:rPr lang="ko-KR" altLang="en-US" sz="1400" dirty="0"/>
              <a:t>합니다 </a:t>
            </a:r>
            <a:r>
              <a:rPr lang="en-US" altLang="ko-KR" sz="1400" dirty="0"/>
              <a:t>(4 </a:t>
            </a:r>
            <a:r>
              <a:rPr lang="en-US" altLang="ko-KR" sz="1400" b="1" dirty="0">
                <a:solidFill>
                  <a:srgbClr val="C00000"/>
                </a:solidFill>
              </a:rPr>
              <a:t>*</a:t>
            </a:r>
            <a:r>
              <a:rPr lang="en-US" altLang="ko-KR" sz="1400" dirty="0"/>
              <a:t> 10 = 40).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finalresult</a:t>
            </a:r>
            <a:r>
              <a:rPr lang="en-US" altLang="ko-KR" sz="1400" dirty="0"/>
              <a:t>[j]</a:t>
            </a:r>
            <a:r>
              <a:rPr lang="ko-KR" altLang="en-US" sz="1400" dirty="0"/>
              <a:t>에 이전 값 </a:t>
            </a:r>
            <a:r>
              <a:rPr lang="en-US" altLang="ko-KR" sz="1400" b="1" dirty="0">
                <a:solidFill>
                  <a:srgbClr val="00B050"/>
                </a:solidFill>
              </a:rPr>
              <a:t>100</a:t>
            </a:r>
            <a:r>
              <a:rPr lang="ko-KR" altLang="en-US" sz="1400" dirty="0"/>
              <a:t>에 </a:t>
            </a:r>
            <a:r>
              <a:rPr lang="en-US" altLang="ko-KR" sz="1400" b="1" dirty="0">
                <a:solidFill>
                  <a:srgbClr val="FF00FF"/>
                </a:solidFill>
              </a:rPr>
              <a:t>40</a:t>
            </a:r>
            <a:r>
              <a:rPr lang="ko-KR" altLang="en-US" sz="1400" dirty="0"/>
              <a:t>을 더합니다 </a:t>
            </a:r>
            <a:r>
              <a:rPr lang="en-US" altLang="ko-KR" sz="1400" dirty="0"/>
              <a:t>(100 + 40 = </a:t>
            </a:r>
            <a:r>
              <a:rPr lang="en-US" altLang="ko-KR" sz="1400" b="1" dirty="0">
                <a:solidFill>
                  <a:srgbClr val="C00000"/>
                </a:solidFill>
              </a:rPr>
              <a:t>140</a:t>
            </a:r>
            <a:r>
              <a:rPr lang="en-US" altLang="ko-KR" sz="1400" dirty="0"/>
              <a:t>).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일</a:t>
            </a:r>
            <a:r>
              <a:rPr lang="ko-KR" altLang="en-US" sz="1400" b="1" dirty="0">
                <a:solidFill>
                  <a:srgbClr val="0070C0"/>
                </a:solidFill>
              </a:rPr>
              <a:t>의 자리 계산</a:t>
            </a:r>
            <a:r>
              <a:rPr lang="en-US" altLang="ko-KR" sz="1400" b="1" dirty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type</a:t>
            </a:r>
            <a:r>
              <a:rPr lang="ko-KR" altLang="en-US" sz="1400" dirty="0"/>
              <a:t>을 다시 </a:t>
            </a:r>
            <a:r>
              <a:rPr lang="en-US" altLang="ko-KR" sz="1400" dirty="0"/>
              <a:t>10</a:t>
            </a:r>
            <a:r>
              <a:rPr lang="ko-KR" altLang="en-US" sz="1400" dirty="0"/>
              <a:t>으로 </a:t>
            </a:r>
            <a:r>
              <a:rPr lang="ko-KR" altLang="en-US" sz="1400" b="1" dirty="0">
                <a:solidFill>
                  <a:srgbClr val="C00000"/>
                </a:solidFill>
              </a:rPr>
              <a:t>나눕</a:t>
            </a:r>
            <a:r>
              <a:rPr lang="ko-KR" altLang="en-US" sz="1400" dirty="0"/>
              <a:t>니다 </a:t>
            </a:r>
            <a:r>
              <a:rPr lang="en-US" altLang="ko-KR" sz="1400" dirty="0"/>
              <a:t>(10 </a:t>
            </a:r>
            <a:r>
              <a:rPr lang="en-US" altLang="ko-KR" sz="1400" b="1" dirty="0">
                <a:solidFill>
                  <a:srgbClr val="C00000"/>
                </a:solidFill>
              </a:rPr>
              <a:t>/ </a:t>
            </a:r>
            <a:r>
              <a:rPr lang="en-US" altLang="ko-KR" sz="1400" dirty="0"/>
              <a:t>10 = 1).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이제 </a:t>
            </a:r>
            <a:r>
              <a:rPr lang="en-US" altLang="ko-KR" sz="1400" dirty="0"/>
              <a:t>type</a:t>
            </a:r>
            <a:r>
              <a:rPr lang="ko-KR" altLang="en-US" sz="1400" dirty="0"/>
              <a:t>은 </a:t>
            </a:r>
            <a:r>
              <a:rPr lang="en-US" altLang="ko-KR" sz="1400" dirty="0"/>
              <a:t>1</a:t>
            </a:r>
            <a:r>
              <a:rPr lang="ko-KR" altLang="en-US" sz="1400" dirty="0"/>
              <a:t>이 되어 일의 </a:t>
            </a:r>
            <a:r>
              <a:rPr lang="ko-KR" altLang="en-US" sz="1400" dirty="0" err="1"/>
              <a:t>자리수를</a:t>
            </a:r>
            <a:r>
              <a:rPr lang="ko-KR" altLang="en-US" sz="1400" dirty="0"/>
              <a:t> 나타냅니다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i</a:t>
            </a:r>
            <a:r>
              <a:rPr lang="ko-KR" altLang="en-US" sz="1400" dirty="0"/>
              <a:t>가 </a:t>
            </a:r>
            <a:r>
              <a:rPr lang="en-US" altLang="ko-KR" sz="1400" dirty="0"/>
              <a:t>2</a:t>
            </a:r>
            <a:r>
              <a:rPr lang="ko-KR" altLang="en-US" sz="1400" dirty="0"/>
              <a:t>일 때</a:t>
            </a:r>
            <a:r>
              <a:rPr lang="en-US" altLang="ko-KR" sz="1400" dirty="0"/>
              <a:t>, </a:t>
            </a:r>
            <a:r>
              <a:rPr lang="ko-KR" altLang="en-US" sz="1400" dirty="0"/>
              <a:t>세 번째 </a:t>
            </a:r>
            <a:r>
              <a:rPr lang="ko-KR" altLang="en-US" sz="1400" dirty="0" err="1"/>
              <a:t>자리수를</a:t>
            </a:r>
            <a:r>
              <a:rPr lang="ko-KR" altLang="en-US" sz="1400" dirty="0"/>
              <a:t> 읽습니다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en-US" altLang="ko-KR" sz="1400" b="1" dirty="0">
                <a:solidFill>
                  <a:srgbClr val="00B0F0"/>
                </a:solidFill>
              </a:rPr>
              <a:t>'5'</a:t>
            </a:r>
            <a:r>
              <a:rPr lang="ko-KR" altLang="en-US" sz="1400" dirty="0"/>
              <a:t>를 읽습니다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문자 </a:t>
            </a:r>
            <a:r>
              <a:rPr lang="en-US" altLang="ko-KR" sz="1400" dirty="0"/>
              <a:t>'5'</a:t>
            </a:r>
            <a:r>
              <a:rPr lang="ko-KR" altLang="en-US" sz="1400" dirty="0"/>
              <a:t>를 </a:t>
            </a:r>
            <a:r>
              <a:rPr lang="ko-KR" altLang="en-US" sz="1400" b="1" dirty="0">
                <a:solidFill>
                  <a:srgbClr val="00B050"/>
                </a:solidFill>
              </a:rPr>
              <a:t>문자열</a:t>
            </a:r>
            <a:r>
              <a:rPr lang="ko-KR" altLang="en-US" sz="1400" dirty="0"/>
              <a:t>로 변환한 후 </a:t>
            </a:r>
            <a:r>
              <a:rPr lang="en-US" altLang="ko-KR" sz="1400" dirty="0" err="1"/>
              <a:t>toInt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함수를 사용하여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FF"/>
                </a:solidFill>
              </a:rPr>
              <a:t>정수 </a:t>
            </a:r>
            <a:r>
              <a:rPr lang="en-US" altLang="ko-KR" sz="1400" b="1" dirty="0">
                <a:solidFill>
                  <a:srgbClr val="FF00FF"/>
                </a:solidFill>
              </a:rPr>
              <a:t>5</a:t>
            </a:r>
            <a:r>
              <a:rPr lang="ko-KR" altLang="en-US" sz="1400" dirty="0"/>
              <a:t>로 변환합니다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정수 </a:t>
            </a:r>
            <a:r>
              <a:rPr lang="en-US" altLang="ko-KR" sz="1400" dirty="0"/>
              <a:t>5</a:t>
            </a:r>
            <a:r>
              <a:rPr lang="ko-KR" altLang="en-US" sz="1400" dirty="0"/>
              <a:t>에 </a:t>
            </a:r>
            <a:r>
              <a:rPr lang="en-US" altLang="ko-KR" sz="1400" b="1" dirty="0">
                <a:solidFill>
                  <a:srgbClr val="00B050"/>
                </a:solidFill>
              </a:rPr>
              <a:t>type </a:t>
            </a:r>
            <a:r>
              <a:rPr lang="ko-KR" altLang="en-US" sz="1400" b="1" dirty="0">
                <a:solidFill>
                  <a:srgbClr val="00B050"/>
                </a:solidFill>
              </a:rPr>
              <a:t>값</a:t>
            </a:r>
            <a:r>
              <a:rPr lang="ko-KR" altLang="en-US" sz="1400" dirty="0"/>
              <a:t>을 </a:t>
            </a:r>
            <a:r>
              <a:rPr lang="ko-KR" altLang="en-US" sz="1400" b="1" dirty="0">
                <a:solidFill>
                  <a:srgbClr val="C00000"/>
                </a:solidFill>
              </a:rPr>
              <a:t>곱</a:t>
            </a:r>
            <a:r>
              <a:rPr lang="ko-KR" altLang="en-US" sz="1400" dirty="0"/>
              <a:t>합니다 </a:t>
            </a:r>
            <a:r>
              <a:rPr lang="en-US" altLang="ko-KR" sz="1400" dirty="0"/>
              <a:t>(5 </a:t>
            </a:r>
            <a:r>
              <a:rPr lang="en-US" altLang="ko-KR" sz="1400" b="1" dirty="0">
                <a:solidFill>
                  <a:srgbClr val="C00000"/>
                </a:solidFill>
              </a:rPr>
              <a:t>*</a:t>
            </a:r>
            <a:r>
              <a:rPr lang="en-US" altLang="ko-KR" sz="1400" dirty="0"/>
              <a:t> 1 = 5).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finalresult</a:t>
            </a:r>
            <a:r>
              <a:rPr lang="en-US" altLang="ko-KR" sz="1400" dirty="0"/>
              <a:t>[j]</a:t>
            </a:r>
            <a:r>
              <a:rPr lang="ko-KR" altLang="en-US" sz="1400" dirty="0"/>
              <a:t>에 이전 값</a:t>
            </a:r>
            <a:r>
              <a:rPr lang="ko-KR" altLang="en-US" sz="1400" b="1" dirty="0">
                <a:solidFill>
                  <a:srgbClr val="00B050"/>
                </a:solidFill>
              </a:rPr>
              <a:t> </a:t>
            </a:r>
            <a:r>
              <a:rPr lang="en-US" altLang="ko-KR" sz="1400" b="1" dirty="0">
                <a:solidFill>
                  <a:srgbClr val="00B050"/>
                </a:solidFill>
              </a:rPr>
              <a:t>140</a:t>
            </a:r>
            <a:r>
              <a:rPr lang="ko-KR" altLang="en-US" sz="1400" dirty="0"/>
              <a:t>에 </a:t>
            </a:r>
            <a:r>
              <a:rPr lang="en-US" altLang="ko-KR" sz="1400" b="1" dirty="0">
                <a:solidFill>
                  <a:srgbClr val="FF00FF"/>
                </a:solidFill>
              </a:rPr>
              <a:t>5</a:t>
            </a:r>
            <a:r>
              <a:rPr lang="ko-KR" altLang="en-US" sz="1400" dirty="0"/>
              <a:t>를 더합니다 </a:t>
            </a:r>
            <a:r>
              <a:rPr lang="en-US" altLang="ko-KR" sz="1400" dirty="0"/>
              <a:t>(140 + 5 = </a:t>
            </a:r>
            <a:r>
              <a:rPr lang="en-US" altLang="ko-KR" sz="1400" b="1" dirty="0">
                <a:solidFill>
                  <a:srgbClr val="FF0000"/>
                </a:solidFill>
              </a:rPr>
              <a:t>145</a:t>
            </a:r>
            <a:r>
              <a:rPr lang="en-US" altLang="ko-KR" sz="1400" dirty="0"/>
              <a:t>).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이렇게 </a:t>
            </a:r>
            <a:r>
              <a:rPr lang="en-US" altLang="ko-KR" sz="1400" b="1" dirty="0" err="1">
                <a:solidFill>
                  <a:srgbClr val="FF0000"/>
                </a:solidFill>
              </a:rPr>
              <a:t>finalresult</a:t>
            </a:r>
            <a:r>
              <a:rPr lang="en-US" altLang="ko-KR" sz="1400" b="1" dirty="0">
                <a:solidFill>
                  <a:srgbClr val="FF0000"/>
                </a:solidFill>
              </a:rPr>
              <a:t>[j]</a:t>
            </a:r>
            <a:r>
              <a:rPr lang="ko-KR" altLang="en-US" sz="1400" dirty="0"/>
              <a:t>에는 </a:t>
            </a:r>
            <a:r>
              <a:rPr lang="en-US" altLang="ko-KR" sz="1400" dirty="0">
                <a:solidFill>
                  <a:srgbClr val="00B050"/>
                </a:solidFill>
              </a:rPr>
              <a:t>145</a:t>
            </a:r>
            <a:r>
              <a:rPr lang="ko-KR" altLang="en-US" sz="1400" dirty="0">
                <a:solidFill>
                  <a:srgbClr val="00B050"/>
                </a:solidFill>
              </a:rPr>
              <a:t>라는 최종 값이 저장</a:t>
            </a:r>
            <a:r>
              <a:rPr lang="ko-KR" altLang="en-US" sz="1400" dirty="0"/>
              <a:t>되고</a:t>
            </a:r>
            <a:r>
              <a:rPr lang="en-US" altLang="ko-KR" sz="1400" dirty="0"/>
              <a:t>, </a:t>
            </a:r>
            <a:r>
              <a:rPr lang="ko-KR" altLang="en-US" sz="1400" dirty="0"/>
              <a:t>이 값은 </a:t>
            </a:r>
            <a:r>
              <a:rPr lang="en-US" altLang="ko-KR" sz="1400" dirty="0"/>
              <a:t>j</a:t>
            </a:r>
            <a:r>
              <a:rPr lang="ko-KR" altLang="en-US" sz="1400" dirty="0"/>
              <a:t>번째 </a:t>
            </a:r>
            <a:r>
              <a:rPr lang="ko-KR" altLang="en-US" sz="1400" dirty="0" err="1"/>
              <a:t>서보모터를</a:t>
            </a:r>
            <a:r>
              <a:rPr lang="ko-KR" altLang="en-US" sz="1400" dirty="0"/>
              <a:t> 제어하는 데 사용됩니다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과정이 모든 </a:t>
            </a:r>
            <a:r>
              <a:rPr lang="ko-KR" altLang="en-US" sz="1400" dirty="0" err="1"/>
              <a:t>서보모터에</a:t>
            </a:r>
            <a:r>
              <a:rPr lang="ko-KR" altLang="en-US" sz="1400" dirty="0"/>
              <a:t> 대해 반복되어 각각의 </a:t>
            </a:r>
            <a:r>
              <a:rPr lang="ko-KR" altLang="en-US" sz="1400" dirty="0" err="1"/>
              <a:t>위치값을</a:t>
            </a:r>
            <a:r>
              <a:rPr lang="ko-KR" altLang="en-US" sz="1400" dirty="0"/>
              <a:t> 설정합니다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0E4F61-94F9-B4FB-9974-25D90DDC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42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4F888A-CE3D-55CC-C0B2-DD7995FBF229}"/>
              </a:ext>
            </a:extLst>
          </p:cNvPr>
          <p:cNvSpPr txBox="1"/>
          <p:nvPr/>
        </p:nvSpPr>
        <p:spPr>
          <a:xfrm>
            <a:off x="624016" y="516565"/>
            <a:ext cx="10682416" cy="4476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finalresult</a:t>
            </a:r>
            <a:r>
              <a:rPr lang="en-US" altLang="ko-KR" sz="1600" b="1" dirty="0">
                <a:solidFill>
                  <a:srgbClr val="FF0000"/>
                </a:solidFill>
              </a:rPr>
              <a:t>[</a:t>
            </a:r>
            <a:r>
              <a:rPr lang="en-US" altLang="ko-KR" sz="1600" b="1" dirty="0" err="1">
                <a:solidFill>
                  <a:srgbClr val="FF0000"/>
                </a:solidFill>
              </a:rPr>
              <a:t>i</a:t>
            </a:r>
            <a:r>
              <a:rPr lang="en-US" altLang="ko-KR" sz="1600" b="1" dirty="0">
                <a:solidFill>
                  <a:srgbClr val="FF0000"/>
                </a:solidFill>
              </a:rPr>
              <a:t>]</a:t>
            </a:r>
            <a:r>
              <a:rPr lang="ko-KR" altLang="en-US" sz="1600" dirty="0"/>
              <a:t>라는 표현은 프로그래밍 언어에 따라 다르게 해석됩니다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C, C++, </a:t>
            </a:r>
            <a:r>
              <a:rPr lang="ko-KR" altLang="en-US" sz="1600" b="1" dirty="0" err="1">
                <a:solidFill>
                  <a:srgbClr val="0070C0"/>
                </a:solidFill>
              </a:rPr>
              <a:t>아두이노</a:t>
            </a:r>
            <a:r>
              <a:rPr lang="en-US" altLang="ko-KR" sz="1600" b="1" dirty="0">
                <a:solidFill>
                  <a:srgbClr val="0070C0"/>
                </a:solidFill>
              </a:rPr>
              <a:t>(</a:t>
            </a:r>
            <a:r>
              <a:rPr lang="ko-KR" altLang="en-US" sz="1600" b="1" dirty="0" err="1">
                <a:solidFill>
                  <a:srgbClr val="0070C0"/>
                </a:solidFill>
              </a:rPr>
              <a:t>아두이노</a:t>
            </a:r>
            <a:r>
              <a:rPr lang="ko-KR" altLang="en-US" sz="1600" b="1" dirty="0">
                <a:solidFill>
                  <a:srgbClr val="0070C0"/>
                </a:solidFill>
              </a:rPr>
              <a:t> 언어는 </a:t>
            </a:r>
            <a:r>
              <a:rPr lang="en-US" altLang="ko-KR" sz="1600" b="1" dirty="0">
                <a:solidFill>
                  <a:srgbClr val="0070C0"/>
                </a:solidFill>
              </a:rPr>
              <a:t>C/C++</a:t>
            </a:r>
            <a:r>
              <a:rPr lang="ko-KR" altLang="en-US" sz="1600" b="1" dirty="0">
                <a:solidFill>
                  <a:srgbClr val="0070C0"/>
                </a:solidFill>
              </a:rPr>
              <a:t>에 기반</a:t>
            </a:r>
            <a:r>
              <a:rPr lang="en-US" altLang="ko-KR" sz="1600" b="1" dirty="0">
                <a:solidFill>
                  <a:srgbClr val="0070C0"/>
                </a:solidFill>
              </a:rPr>
              <a:t>): </a:t>
            </a:r>
            <a:r>
              <a:rPr lang="ko-KR" altLang="en-US" sz="1600" dirty="0"/>
              <a:t>이 </a:t>
            </a:r>
            <a:r>
              <a:rPr lang="ko-KR" altLang="en-US" sz="1600" dirty="0" err="1"/>
              <a:t>언어들에서</a:t>
            </a:r>
            <a:r>
              <a:rPr lang="ko-KR" altLang="en-US" sz="1600" dirty="0"/>
              <a:t> </a:t>
            </a:r>
            <a:r>
              <a:rPr lang="en-US" altLang="ko-KR" sz="1600" dirty="0" err="1"/>
              <a:t>finalresult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</a:t>
            </a:r>
            <a:r>
              <a:rPr lang="ko-KR" altLang="en-US" sz="1600" dirty="0"/>
              <a:t>는 </a:t>
            </a:r>
            <a:r>
              <a:rPr lang="ko-KR" altLang="en-US" sz="1600" b="1" dirty="0">
                <a:solidFill>
                  <a:srgbClr val="FF0000"/>
                </a:solidFill>
              </a:rPr>
              <a:t>배열의 </a:t>
            </a:r>
            <a:r>
              <a:rPr lang="en-US" altLang="ko-KR" sz="1600" b="1" dirty="0" err="1">
                <a:solidFill>
                  <a:srgbClr val="FF0000"/>
                </a:solidFill>
              </a:rPr>
              <a:t>i</a:t>
            </a:r>
            <a:r>
              <a:rPr lang="ko-KR" altLang="en-US" sz="1600" b="1" dirty="0">
                <a:solidFill>
                  <a:srgbClr val="FF0000"/>
                </a:solidFill>
              </a:rPr>
              <a:t>번째 </a:t>
            </a:r>
            <a:r>
              <a:rPr lang="ko-KR" altLang="en-US" sz="1600" dirty="0"/>
              <a:t>요소를 의미합니다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 경우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finalresult</a:t>
            </a:r>
            <a:r>
              <a:rPr lang="ko-KR" altLang="en-US" sz="1600" dirty="0"/>
              <a:t>는 배열이며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는 해당 배열의 인덱스입니다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0070C0"/>
                </a:solidFill>
              </a:rPr>
              <a:t>파이썬</a:t>
            </a:r>
            <a:r>
              <a:rPr lang="en-US" altLang="ko-KR" sz="1600" b="1" dirty="0">
                <a:solidFill>
                  <a:srgbClr val="0070C0"/>
                </a:solidFill>
              </a:rPr>
              <a:t>: </a:t>
            </a:r>
            <a:r>
              <a:rPr lang="ko-KR" altLang="en-US" sz="1600" dirty="0" err="1"/>
              <a:t>파이썬에서는</a:t>
            </a:r>
            <a:r>
              <a:rPr lang="ko-KR" altLang="en-US" sz="1600" dirty="0"/>
              <a:t> </a:t>
            </a:r>
            <a:r>
              <a:rPr lang="en-US" altLang="ko-KR" sz="1600" dirty="0" err="1"/>
              <a:t>finalresult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</a:t>
            </a:r>
            <a:r>
              <a:rPr lang="ko-KR" altLang="en-US" sz="1600" dirty="0"/>
              <a:t>가 </a:t>
            </a:r>
            <a:r>
              <a:rPr lang="ko-KR" altLang="en-US" sz="1600" b="1" dirty="0">
                <a:solidFill>
                  <a:srgbClr val="FF0000"/>
                </a:solidFill>
              </a:rPr>
              <a:t>리스트의 </a:t>
            </a:r>
            <a:r>
              <a:rPr lang="en-US" altLang="ko-KR" sz="1600" b="1" dirty="0" err="1">
                <a:solidFill>
                  <a:srgbClr val="FF0000"/>
                </a:solidFill>
              </a:rPr>
              <a:t>i</a:t>
            </a:r>
            <a:r>
              <a:rPr lang="ko-KR" altLang="en-US" sz="1600" b="1" dirty="0">
                <a:solidFill>
                  <a:srgbClr val="FF0000"/>
                </a:solidFill>
              </a:rPr>
              <a:t>번째 요소</a:t>
            </a:r>
            <a:r>
              <a:rPr lang="ko-KR" altLang="en-US" sz="1600" dirty="0"/>
              <a:t>를 가리킵니다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파이썬은</a:t>
            </a:r>
            <a:r>
              <a:rPr lang="ko-KR" altLang="en-US" sz="1600" dirty="0"/>
              <a:t> 전통적인 배열 대신 리스트를 사용하며</a:t>
            </a:r>
            <a:r>
              <a:rPr lang="en-US" altLang="ko-KR" sz="1600" dirty="0"/>
              <a:t>, </a:t>
            </a:r>
            <a:r>
              <a:rPr lang="ko-KR" altLang="en-US" sz="1600" dirty="0"/>
              <a:t>리스트는 다양한 타입의 데이터를 동적으로 저장할 수 있습니다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파이썬에서는</a:t>
            </a:r>
            <a:r>
              <a:rPr lang="ko-KR" altLang="en-US" sz="1600" dirty="0"/>
              <a:t> 배열과 리스트를 구분하지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일반적으로 리스트라는 용어를 사용합니다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따라서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finalresult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</a:t>
            </a:r>
            <a:r>
              <a:rPr lang="ko-KR" altLang="en-US" sz="1600" dirty="0"/>
              <a:t>를 </a:t>
            </a:r>
            <a:r>
              <a:rPr lang="en-US" altLang="ko-KR" sz="1600" dirty="0"/>
              <a:t>'</a:t>
            </a:r>
            <a:r>
              <a:rPr lang="ko-KR" altLang="en-US" sz="1600" dirty="0"/>
              <a:t>배열</a:t>
            </a:r>
            <a:r>
              <a:rPr lang="en-US" altLang="ko-KR" sz="1600" dirty="0"/>
              <a:t>' </a:t>
            </a:r>
            <a:r>
              <a:rPr lang="ko-KR" altLang="en-US" sz="1600" dirty="0"/>
              <a:t>또는 </a:t>
            </a:r>
            <a:r>
              <a:rPr lang="en-US" altLang="ko-KR" sz="1600" dirty="0"/>
              <a:t>'</a:t>
            </a:r>
            <a:r>
              <a:rPr lang="ko-KR" altLang="en-US" sz="1600" dirty="0"/>
              <a:t>리스트</a:t>
            </a:r>
            <a:r>
              <a:rPr lang="en-US" altLang="ko-KR" sz="1600" dirty="0"/>
              <a:t>'</a:t>
            </a:r>
            <a:r>
              <a:rPr lang="ko-KR" altLang="en-US" sz="1600" dirty="0"/>
              <a:t>라고 읽는 것은 사용하는 프로그래밍 언어의 문맥에 따라 달라집니다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C/C++</a:t>
            </a:r>
            <a:r>
              <a:rPr lang="ko-KR" altLang="en-US" sz="1600" dirty="0"/>
              <a:t>이나 </a:t>
            </a:r>
            <a:r>
              <a:rPr lang="ko-KR" altLang="en-US" sz="1600" dirty="0" err="1"/>
              <a:t>아두이노</a:t>
            </a:r>
            <a:r>
              <a:rPr lang="ko-KR" altLang="en-US" sz="1600" dirty="0"/>
              <a:t> 같은 언어에서는 </a:t>
            </a:r>
            <a:r>
              <a:rPr lang="en-US" altLang="ko-KR" sz="1600" dirty="0"/>
              <a:t>'</a:t>
            </a:r>
            <a:r>
              <a:rPr lang="ko-KR" altLang="en-US" sz="1600" dirty="0"/>
              <a:t>배열의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번째 요소</a:t>
            </a:r>
            <a:r>
              <a:rPr lang="en-US" altLang="ko-KR" sz="1600" dirty="0"/>
              <a:t>'</a:t>
            </a:r>
            <a:r>
              <a:rPr lang="ko-KR" altLang="en-US" sz="1600" dirty="0"/>
              <a:t>라고 읽고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파이썬에서는</a:t>
            </a:r>
            <a:r>
              <a:rPr lang="ko-KR" altLang="en-US" sz="1600" dirty="0"/>
              <a:t> </a:t>
            </a:r>
            <a:r>
              <a:rPr lang="en-US" altLang="ko-KR" sz="1600" dirty="0"/>
              <a:t>'</a:t>
            </a:r>
            <a:r>
              <a:rPr lang="ko-KR" altLang="en-US" sz="1600" dirty="0"/>
              <a:t>리스트의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번째 요소</a:t>
            </a:r>
            <a:r>
              <a:rPr lang="en-US" altLang="ko-KR" sz="1600" dirty="0"/>
              <a:t>'</a:t>
            </a:r>
            <a:r>
              <a:rPr lang="ko-KR" altLang="en-US" sz="1600" dirty="0"/>
              <a:t>라고 읽습니다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D8D7014-4FBB-B8BB-9A82-381F841B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700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6BD5BE-DB99-D270-165B-6A9F31217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58" y="83323"/>
            <a:ext cx="11055179" cy="64719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이 코드는 시리얼 통신을 통해 입력된 값들을 처리하고</a:t>
            </a:r>
            <a:r>
              <a:rPr lang="en-US" altLang="ko-KR" sz="1800" dirty="0"/>
              <a:t>, </a:t>
            </a:r>
            <a:r>
              <a:rPr lang="ko-KR" altLang="en-US" sz="1800" dirty="0"/>
              <a:t>최종적으로 </a:t>
            </a:r>
            <a:r>
              <a:rPr lang="en-US" altLang="ko-KR" sz="1800" dirty="0"/>
              <a:t>4</a:t>
            </a:r>
            <a:r>
              <a:rPr lang="ko-KR" altLang="en-US" sz="1800" dirty="0"/>
              <a:t>개의 </a:t>
            </a:r>
            <a:r>
              <a:rPr lang="ko-KR" altLang="en-US" sz="1800" dirty="0" err="1"/>
              <a:t>서보모터에</a:t>
            </a:r>
            <a:r>
              <a:rPr lang="ko-KR" altLang="en-US" sz="1800" dirty="0"/>
              <a:t> 값을 전달하는 역할을 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코드를 단계별로 살펴보겠습니다</a:t>
            </a:r>
            <a:r>
              <a:rPr lang="en-US" altLang="ko-KR" sz="1800" dirty="0"/>
              <a:t>: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70C0"/>
                </a:solidFill>
              </a:rPr>
              <a:t>시리얼 통신 설정</a:t>
            </a:r>
            <a:r>
              <a:rPr lang="en-US" altLang="ko-KR" sz="1800" b="1" dirty="0">
                <a:solidFill>
                  <a:srgbClr val="0070C0"/>
                </a:solidFill>
              </a:rPr>
              <a:t>: </a:t>
            </a:r>
            <a:r>
              <a:rPr lang="en-US" altLang="ko-KR" sz="1800" dirty="0" err="1"/>
              <a:t>Serial.begin</a:t>
            </a:r>
            <a:r>
              <a:rPr lang="en-US" altLang="ko-KR" sz="1800" dirty="0"/>
              <a:t>(115200);</a:t>
            </a:r>
            <a:r>
              <a:rPr lang="ko-KR" altLang="en-US" sz="1800" dirty="0"/>
              <a:t>을 통해 고속 시리얼 통신을 초기화합니다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 err="1">
                <a:solidFill>
                  <a:srgbClr val="0070C0"/>
                </a:solidFill>
              </a:rPr>
              <a:t>서보모터</a:t>
            </a:r>
            <a:r>
              <a:rPr lang="ko-KR" altLang="en-US" sz="1800" b="1" dirty="0">
                <a:solidFill>
                  <a:srgbClr val="0070C0"/>
                </a:solidFill>
              </a:rPr>
              <a:t> 정의</a:t>
            </a:r>
            <a:r>
              <a:rPr lang="en-US" altLang="ko-KR" sz="1800" b="1" dirty="0">
                <a:solidFill>
                  <a:srgbClr val="0070C0"/>
                </a:solidFill>
              </a:rPr>
              <a:t>: </a:t>
            </a:r>
            <a:r>
              <a:rPr lang="en-US" altLang="ko-KR" sz="1800" dirty="0"/>
              <a:t>sv1, sv2, sv3, sv4</a:t>
            </a:r>
            <a:r>
              <a:rPr lang="ko-KR" altLang="en-US" sz="1800" dirty="0"/>
              <a:t>를 각각 </a:t>
            </a:r>
            <a:r>
              <a:rPr lang="en-US" altLang="ko-KR" sz="1800" dirty="0"/>
              <a:t>8</a:t>
            </a:r>
            <a:r>
              <a:rPr lang="ko-KR" altLang="en-US" sz="1800" dirty="0"/>
              <a:t>번</a:t>
            </a:r>
            <a:r>
              <a:rPr lang="en-US" altLang="ko-KR" sz="1800" dirty="0"/>
              <a:t>, 9</a:t>
            </a:r>
            <a:r>
              <a:rPr lang="ko-KR" altLang="en-US" sz="1800" dirty="0"/>
              <a:t>번</a:t>
            </a:r>
            <a:r>
              <a:rPr lang="en-US" altLang="ko-KR" sz="1800" dirty="0"/>
              <a:t>, 10</a:t>
            </a:r>
            <a:r>
              <a:rPr lang="ko-KR" altLang="en-US" sz="1800" dirty="0"/>
              <a:t>번</a:t>
            </a:r>
            <a:r>
              <a:rPr lang="en-US" altLang="ko-KR" sz="1800" dirty="0"/>
              <a:t>, 11</a:t>
            </a:r>
            <a:r>
              <a:rPr lang="ko-KR" altLang="en-US" sz="1800" dirty="0"/>
              <a:t>번 핀에 연결합니다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70C0"/>
                </a:solidFill>
              </a:rPr>
              <a:t>무한 반복</a:t>
            </a:r>
            <a:r>
              <a:rPr lang="en-US" altLang="ko-KR" sz="1800" b="1" dirty="0">
                <a:solidFill>
                  <a:srgbClr val="0070C0"/>
                </a:solidFill>
              </a:rPr>
              <a:t>: </a:t>
            </a:r>
            <a:r>
              <a:rPr lang="en-US" altLang="ko-KR" sz="1800" dirty="0"/>
              <a:t>while(</a:t>
            </a:r>
            <a:r>
              <a:rPr lang="en-US" altLang="ko-KR" sz="1800" b="1" dirty="0">
                <a:solidFill>
                  <a:srgbClr val="FF0000"/>
                </a:solidFill>
              </a:rPr>
              <a:t>!</a:t>
            </a:r>
            <a:r>
              <a:rPr lang="en-US" altLang="ko-KR" sz="1800" dirty="0" err="1"/>
              <a:t>Serial.available</a:t>
            </a:r>
            <a:r>
              <a:rPr lang="en-US" altLang="ko-KR" sz="1800" dirty="0"/>
              <a:t>()){};</a:t>
            </a:r>
            <a:r>
              <a:rPr lang="ko-KR" altLang="en-US" sz="1800" dirty="0"/>
              <a:t>은 시리얼 통신으로 </a:t>
            </a:r>
            <a:r>
              <a:rPr lang="ko-KR" altLang="en-US" sz="1800" b="1" dirty="0">
                <a:solidFill>
                  <a:srgbClr val="FF00FF"/>
                </a:solidFill>
              </a:rPr>
              <a:t>값이 올 때까지 기다리는 부분</a:t>
            </a:r>
            <a:r>
              <a:rPr lang="ko-KR" altLang="en-US" sz="1800" dirty="0"/>
              <a:t>입니다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70C0"/>
                </a:solidFill>
              </a:rPr>
              <a:t>시작 신호 확인</a:t>
            </a:r>
            <a:r>
              <a:rPr lang="en-US" altLang="ko-KR" sz="1800" b="1" dirty="0">
                <a:solidFill>
                  <a:srgbClr val="0070C0"/>
                </a:solidFill>
              </a:rPr>
              <a:t>: </a:t>
            </a:r>
            <a:r>
              <a:rPr lang="en-US" altLang="ko-KR" sz="1800" dirty="0"/>
              <a:t>while(</a:t>
            </a:r>
            <a:r>
              <a:rPr lang="en-US" altLang="ko-KR" sz="1800" dirty="0" err="1"/>
              <a:t>Serial.read</a:t>
            </a:r>
            <a:r>
              <a:rPr lang="en-US" altLang="ko-KR" sz="1800" dirty="0"/>
              <a:t>() </a:t>
            </a:r>
            <a:r>
              <a:rPr lang="en-US" altLang="ko-KR" sz="1800" b="1" dirty="0">
                <a:solidFill>
                  <a:srgbClr val="FF0000"/>
                </a:solidFill>
              </a:rPr>
              <a:t>!</a:t>
            </a:r>
            <a:r>
              <a:rPr lang="en-US" altLang="ko-KR" sz="1800" dirty="0"/>
              <a:t>= 's'){};</a:t>
            </a:r>
            <a:r>
              <a:rPr lang="ko-KR" altLang="en-US" sz="1800" dirty="0"/>
              <a:t>는 시리얼 통신으로 </a:t>
            </a:r>
            <a:r>
              <a:rPr lang="ko-KR" altLang="en-US" sz="1800" b="1" dirty="0">
                <a:solidFill>
                  <a:srgbClr val="FF00FF"/>
                </a:solidFill>
              </a:rPr>
              <a:t>문자 </a:t>
            </a:r>
            <a:r>
              <a:rPr lang="en-US" altLang="ko-KR" sz="1800" b="1" dirty="0">
                <a:solidFill>
                  <a:srgbClr val="FF00FF"/>
                </a:solidFill>
              </a:rPr>
              <a:t>'s’</a:t>
            </a:r>
            <a:r>
              <a:rPr lang="ko-KR" altLang="en-US" sz="1800" b="1" dirty="0">
                <a:solidFill>
                  <a:srgbClr val="FF00FF"/>
                </a:solidFill>
              </a:rPr>
              <a:t>가 올 때까지 무한히 반복</a:t>
            </a:r>
            <a:r>
              <a:rPr lang="ko-KR" altLang="en-US" sz="1800" dirty="0"/>
              <a:t>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 err="1">
                <a:solidFill>
                  <a:srgbClr val="0070C0"/>
                </a:solidFill>
              </a:rPr>
              <a:t>통신값</a:t>
            </a:r>
            <a:r>
              <a:rPr lang="ko-KR" altLang="en-US" sz="1800" b="1" dirty="0">
                <a:solidFill>
                  <a:srgbClr val="0070C0"/>
                </a:solidFill>
              </a:rPr>
              <a:t> 처리</a:t>
            </a:r>
            <a:r>
              <a:rPr lang="en-US" altLang="ko-KR" sz="1800" b="1" dirty="0">
                <a:solidFill>
                  <a:srgbClr val="0070C0"/>
                </a:solidFill>
              </a:rPr>
              <a:t>: </a:t>
            </a:r>
            <a:r>
              <a:rPr lang="ko-KR" altLang="en-US" sz="1800" dirty="0"/>
              <a:t>입력된 </a:t>
            </a:r>
            <a:r>
              <a:rPr lang="ko-KR" altLang="en-US" sz="1800" dirty="0" err="1"/>
              <a:t>통신값을</a:t>
            </a:r>
            <a:r>
              <a:rPr lang="ko-KR" altLang="en-US" sz="1800" dirty="0"/>
              <a:t> 받아서 가공하고</a:t>
            </a:r>
            <a:r>
              <a:rPr lang="en-US" altLang="ko-KR" sz="1800" dirty="0"/>
              <a:t>, </a:t>
            </a:r>
            <a:r>
              <a:rPr lang="ko-KR" altLang="en-US" sz="1800" dirty="0"/>
              <a:t>최종 값을 </a:t>
            </a:r>
            <a:r>
              <a:rPr lang="en-US" altLang="ko-KR" sz="1800" dirty="0" err="1"/>
              <a:t>finalresult</a:t>
            </a:r>
            <a:r>
              <a:rPr lang="en-US" altLang="ko-KR" sz="1800" dirty="0"/>
              <a:t> </a:t>
            </a:r>
            <a:r>
              <a:rPr lang="ko-KR" altLang="en-US" sz="1800" dirty="0"/>
              <a:t>배열에 저장합니다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 err="1">
                <a:solidFill>
                  <a:srgbClr val="0070C0"/>
                </a:solidFill>
              </a:rPr>
              <a:t>서보모터</a:t>
            </a:r>
            <a:r>
              <a:rPr lang="ko-KR" altLang="en-US" sz="1800" b="1" dirty="0">
                <a:solidFill>
                  <a:srgbClr val="0070C0"/>
                </a:solidFill>
              </a:rPr>
              <a:t> 동작</a:t>
            </a:r>
            <a:r>
              <a:rPr lang="en-US" altLang="ko-KR" sz="1800" b="1" dirty="0">
                <a:solidFill>
                  <a:srgbClr val="0070C0"/>
                </a:solidFill>
              </a:rPr>
              <a:t>: </a:t>
            </a:r>
            <a:r>
              <a:rPr lang="en-US" altLang="ko-KR" sz="1800" dirty="0"/>
              <a:t>sv1.write(</a:t>
            </a:r>
            <a:r>
              <a:rPr lang="en-US" altLang="ko-KR" sz="1800" dirty="0" err="1"/>
              <a:t>finalresult</a:t>
            </a:r>
            <a:r>
              <a:rPr lang="en-US" altLang="ko-KR" sz="1800" dirty="0"/>
              <a:t>[0]);, sv2.write(</a:t>
            </a:r>
            <a:r>
              <a:rPr lang="en-US" altLang="ko-KR" sz="1800" dirty="0" err="1"/>
              <a:t>finalresult</a:t>
            </a:r>
            <a:r>
              <a:rPr lang="en-US" altLang="ko-KR" sz="1800" dirty="0"/>
              <a:t>[1]);, sv3.write(</a:t>
            </a:r>
            <a:r>
              <a:rPr lang="en-US" altLang="ko-KR" sz="1800" dirty="0" err="1"/>
              <a:t>finalresult</a:t>
            </a:r>
            <a:r>
              <a:rPr lang="en-US" altLang="ko-KR" sz="1800" dirty="0"/>
              <a:t>[2]);, sv4.write(</a:t>
            </a:r>
            <a:r>
              <a:rPr lang="en-US" altLang="ko-KR" sz="1800" dirty="0" err="1"/>
              <a:t>finalresult</a:t>
            </a:r>
            <a:r>
              <a:rPr lang="en-US" altLang="ko-KR" sz="1800" dirty="0"/>
              <a:t>[3]);</a:t>
            </a:r>
            <a:r>
              <a:rPr lang="ko-KR" altLang="en-US" sz="1800" dirty="0"/>
              <a:t>를 통해 </a:t>
            </a:r>
            <a:r>
              <a:rPr lang="ko-KR" altLang="en-US" sz="1800" b="1" dirty="0">
                <a:solidFill>
                  <a:srgbClr val="FF0000"/>
                </a:solidFill>
              </a:rPr>
              <a:t>최종 값</a:t>
            </a:r>
            <a:r>
              <a:rPr lang="ko-KR" altLang="en-US" sz="1800" dirty="0"/>
              <a:t>을 </a:t>
            </a:r>
            <a:r>
              <a:rPr lang="ko-KR" altLang="en-US" sz="1800" b="1" dirty="0" err="1">
                <a:solidFill>
                  <a:srgbClr val="00B0F0"/>
                </a:solidFill>
              </a:rPr>
              <a:t>서보모터에</a:t>
            </a:r>
            <a:r>
              <a:rPr lang="ko-KR" altLang="en-US" sz="1800" b="1" dirty="0">
                <a:solidFill>
                  <a:srgbClr val="00B0F0"/>
                </a:solidFill>
              </a:rPr>
              <a:t> 전달</a:t>
            </a:r>
            <a:r>
              <a:rPr lang="ko-KR" altLang="en-US" sz="1800" dirty="0"/>
              <a:t>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이 코드는 </a:t>
            </a:r>
            <a:r>
              <a:rPr lang="ko-KR" altLang="en-US" sz="1800" dirty="0" err="1"/>
              <a:t>아두이노와</a:t>
            </a:r>
            <a:r>
              <a:rPr lang="ko-KR" altLang="en-US" sz="1800" dirty="0"/>
              <a:t> 같은 </a:t>
            </a:r>
            <a:r>
              <a:rPr lang="ko-KR" altLang="en-US" sz="1800" b="1" dirty="0">
                <a:solidFill>
                  <a:srgbClr val="00B050"/>
                </a:solidFill>
              </a:rPr>
              <a:t>임베디드 시스템</a:t>
            </a:r>
            <a:r>
              <a:rPr lang="ko-KR" altLang="en-US" sz="1800" dirty="0"/>
              <a:t>에서 사용되며</a:t>
            </a:r>
            <a:r>
              <a:rPr lang="en-US" altLang="ko-KR" sz="1800" dirty="0"/>
              <a:t>, </a:t>
            </a:r>
            <a:r>
              <a:rPr lang="ko-KR" altLang="en-US" sz="1800" dirty="0"/>
              <a:t>시리얼 통신과 </a:t>
            </a:r>
            <a:r>
              <a:rPr lang="ko-KR" altLang="en-US" sz="1800" dirty="0" err="1"/>
              <a:t>서보모터</a:t>
            </a:r>
            <a:r>
              <a:rPr lang="ko-KR" altLang="en-US" sz="1800" dirty="0"/>
              <a:t> 제어에 관심이 있는 경우 유용할 수 있습니다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9EBB5C-236F-E54A-2A3A-BC20E3D9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28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FFDA-88E1-2A85-34DF-C5A354380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255" y="411849"/>
            <a:ext cx="8670324" cy="539621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>
                <a:solidFill>
                  <a:srgbClr val="0070C0"/>
                </a:solidFill>
              </a:rPr>
              <a:t>while(</a:t>
            </a:r>
            <a:r>
              <a:rPr lang="en-US" altLang="ko-KR" sz="2000" b="1" dirty="0" err="1">
                <a:solidFill>
                  <a:srgbClr val="0070C0"/>
                </a:solidFill>
              </a:rPr>
              <a:t>Serial.read</a:t>
            </a:r>
            <a:r>
              <a:rPr lang="en-US" altLang="ko-KR" sz="2000" b="1" dirty="0">
                <a:solidFill>
                  <a:srgbClr val="0070C0"/>
                </a:solidFill>
              </a:rPr>
              <a:t>() != 's'){}</a:t>
            </a:r>
            <a:r>
              <a:rPr lang="en-US" altLang="ko-KR" sz="1800" dirty="0"/>
              <a:t>;: </a:t>
            </a:r>
            <a:r>
              <a:rPr lang="ko-KR" altLang="en-US" sz="1800" dirty="0"/>
              <a:t>시리얼 통신으로 </a:t>
            </a:r>
            <a:r>
              <a:rPr lang="ko-KR" altLang="en-US" sz="1800" b="1" dirty="0">
                <a:solidFill>
                  <a:srgbClr val="C00000"/>
                </a:solidFill>
              </a:rPr>
              <a:t>문자 </a:t>
            </a:r>
            <a:r>
              <a:rPr lang="en-US" altLang="ko-KR" sz="1800" b="1" dirty="0">
                <a:solidFill>
                  <a:srgbClr val="C00000"/>
                </a:solidFill>
              </a:rPr>
              <a:t>'s’</a:t>
            </a:r>
            <a:r>
              <a:rPr lang="ko-KR" altLang="en-US" sz="1800" b="1" dirty="0">
                <a:solidFill>
                  <a:srgbClr val="C00000"/>
                </a:solidFill>
              </a:rPr>
              <a:t>가 올 때까지 기다립</a:t>
            </a:r>
            <a:r>
              <a:rPr lang="ko-KR" altLang="en-US" sz="1800" dirty="0"/>
              <a:t>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endParaRPr lang="ko-KR" altLang="en-US" sz="1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A7BF12-5F2D-6E65-3BAB-345CEB02A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860" y="865016"/>
            <a:ext cx="11580340" cy="589412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/>
              <a:t>`</a:t>
            </a:r>
            <a:r>
              <a:rPr lang="en-US" altLang="ko-KR" sz="1600" dirty="0"/>
              <a:t>while(</a:t>
            </a:r>
            <a:r>
              <a:rPr lang="en-US" altLang="ko-KR" sz="1600" dirty="0" err="1"/>
              <a:t>Serial.read</a:t>
            </a:r>
            <a:r>
              <a:rPr lang="en-US" altLang="ko-KR" sz="1600" dirty="0"/>
              <a:t>() != 's'){};`</a:t>
            </a:r>
            <a:r>
              <a:rPr lang="ko-KR" altLang="en-US" sz="1600" dirty="0"/>
              <a:t>는 **시리얼 통신**을 사용하여 </a:t>
            </a:r>
            <a:r>
              <a:rPr lang="ko-KR" altLang="en-US" sz="1600" b="1" dirty="0">
                <a:solidFill>
                  <a:srgbClr val="00B050"/>
                </a:solidFill>
              </a:rPr>
              <a:t>문자 </a:t>
            </a:r>
            <a:r>
              <a:rPr lang="en-US" altLang="ko-KR" sz="1600" b="1" dirty="0">
                <a:solidFill>
                  <a:srgbClr val="00B050"/>
                </a:solidFill>
              </a:rPr>
              <a:t>'s'</a:t>
            </a:r>
            <a:r>
              <a:rPr lang="ko-KR" altLang="en-US" sz="1600" b="1" dirty="0">
                <a:solidFill>
                  <a:srgbClr val="00B050"/>
                </a:solidFill>
              </a:rPr>
              <a:t>가 올 때까지 무한히 반복</a:t>
            </a:r>
            <a:r>
              <a:rPr lang="ko-KR" altLang="en-US" sz="1600" dirty="0"/>
              <a:t>하는 코드입니다</a:t>
            </a:r>
            <a:r>
              <a:rPr lang="en-US" altLang="ko-KR" sz="1600" dirty="0"/>
              <a:t>. </a:t>
            </a:r>
          </a:p>
          <a:p>
            <a:pPr algn="l">
              <a:lnSpc>
                <a:spcPct val="150000"/>
              </a:lnSpc>
            </a:pPr>
            <a:r>
              <a:rPr lang="ko-KR" altLang="en-US" sz="1600" dirty="0"/>
              <a:t>이 코드는 </a:t>
            </a:r>
            <a:r>
              <a:rPr lang="ko-KR" altLang="en-US" sz="1600" dirty="0" err="1"/>
              <a:t>아두이노와</a:t>
            </a:r>
            <a:r>
              <a:rPr lang="ko-KR" altLang="en-US" sz="1600" dirty="0"/>
              <a:t> 같은 임베디드 시스템에서 자주 사용됩니다</a:t>
            </a:r>
            <a:r>
              <a:rPr lang="en-US" altLang="ko-KR" sz="1600" dirty="0"/>
              <a:t>. </a:t>
            </a:r>
          </a:p>
          <a:p>
            <a:pPr algn="l">
              <a:lnSpc>
                <a:spcPct val="150000"/>
              </a:lnSpc>
            </a:pPr>
            <a:r>
              <a:rPr lang="ko-KR" altLang="en-US" sz="1600" dirty="0"/>
              <a:t>여기서 </a:t>
            </a:r>
            <a:r>
              <a:rPr lang="en-US" altLang="ko-KR" sz="1600" dirty="0"/>
              <a:t>`</a:t>
            </a:r>
            <a:r>
              <a:rPr lang="en-US" altLang="ko-KR" sz="1600" dirty="0" err="1"/>
              <a:t>Serial.read</a:t>
            </a:r>
            <a:r>
              <a:rPr lang="en-US" altLang="ko-KR" sz="1600" dirty="0"/>
              <a:t>()`</a:t>
            </a:r>
            <a:r>
              <a:rPr lang="ko-KR" altLang="en-US" sz="1600" dirty="0"/>
              <a:t>는 시리얼 포트에서 데이터를 읽어오는 함수이며</a:t>
            </a:r>
            <a:r>
              <a:rPr lang="en-US" altLang="ko-KR" sz="1600" dirty="0"/>
              <a:t>, `!=`</a:t>
            </a:r>
            <a:r>
              <a:rPr lang="ko-KR" altLang="en-US" sz="1600" dirty="0"/>
              <a:t>는 **같지 않음**을 나타내는 연산자입니다</a:t>
            </a:r>
            <a:r>
              <a:rPr lang="en-US" altLang="ko-KR" sz="1600" dirty="0"/>
              <a:t>. </a:t>
            </a:r>
          </a:p>
          <a:p>
            <a:pPr algn="l">
              <a:lnSpc>
                <a:spcPct val="150000"/>
              </a:lnSpc>
            </a:pPr>
            <a:r>
              <a:rPr lang="ko-KR" altLang="en-US" sz="1600" dirty="0"/>
              <a:t>따라서 </a:t>
            </a:r>
            <a:r>
              <a:rPr lang="en-US" altLang="ko-KR" sz="1600" dirty="0"/>
              <a:t>`</a:t>
            </a:r>
            <a:r>
              <a:rPr lang="en-US" altLang="ko-KR" sz="1600" dirty="0" err="1"/>
              <a:t>Serial.read</a:t>
            </a:r>
            <a:r>
              <a:rPr lang="en-US" altLang="ko-KR" sz="1600" dirty="0"/>
              <a:t>() != 's'`</a:t>
            </a:r>
            <a:r>
              <a:rPr lang="ko-KR" altLang="en-US" sz="1600" dirty="0"/>
              <a:t>는 시리얼에서 읽어온 값이 </a:t>
            </a:r>
            <a:r>
              <a:rPr lang="en-US" altLang="ko-KR" sz="1600" b="1" dirty="0">
                <a:solidFill>
                  <a:srgbClr val="00B050"/>
                </a:solidFill>
              </a:rPr>
              <a:t>'s'</a:t>
            </a:r>
            <a:r>
              <a:rPr lang="ko-KR" altLang="en-US" sz="1600" b="1" dirty="0">
                <a:solidFill>
                  <a:srgbClr val="00B050"/>
                </a:solidFill>
              </a:rPr>
              <a:t>가 아닐 때까지 반복</a:t>
            </a:r>
            <a:r>
              <a:rPr lang="ko-KR" altLang="en-US" sz="1600" dirty="0"/>
              <a:t>합니다</a:t>
            </a:r>
            <a:r>
              <a:rPr lang="en-US" altLang="ko-KR" sz="1600" dirty="0"/>
              <a:t>. </a:t>
            </a:r>
            <a:r>
              <a:rPr lang="ko-KR" altLang="en-US" sz="1600" b="1" dirty="0">
                <a:solidFill>
                  <a:srgbClr val="FF00FF"/>
                </a:solidFill>
              </a:rPr>
              <a:t>코드가 </a:t>
            </a:r>
            <a:r>
              <a:rPr lang="en-US" altLang="ko-KR" sz="1600" b="1" dirty="0">
                <a:solidFill>
                  <a:srgbClr val="FF00FF"/>
                </a:solidFill>
              </a:rPr>
              <a:t>'s'</a:t>
            </a:r>
            <a:r>
              <a:rPr lang="ko-KR" altLang="en-US" sz="1600" b="1" dirty="0">
                <a:solidFill>
                  <a:srgbClr val="FF00FF"/>
                </a:solidFill>
              </a:rPr>
              <a:t>를 읽으면 반복이 종료</a:t>
            </a:r>
            <a:r>
              <a:rPr lang="ko-KR" altLang="en-US" sz="1600" dirty="0"/>
              <a:t>됩니다</a:t>
            </a:r>
            <a:r>
              <a:rPr lang="en-US" altLang="ko-KR" sz="16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600" dirty="0"/>
              <a:t>이 코드를 단계적으로 설명해보겠습니다</a:t>
            </a:r>
            <a:r>
              <a:rPr lang="en-US" altLang="ko-KR" sz="1600" dirty="0"/>
              <a:t>: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1600" dirty="0"/>
              <a:t>**</a:t>
            </a:r>
            <a:r>
              <a:rPr lang="ko-KR" altLang="en-US" sz="1600" b="1" dirty="0">
                <a:solidFill>
                  <a:srgbClr val="0070C0"/>
                </a:solidFill>
              </a:rPr>
              <a:t>시리얼 통신 설정</a:t>
            </a:r>
            <a:r>
              <a:rPr lang="ko-KR" altLang="en-US" sz="1600" dirty="0"/>
              <a:t>**</a:t>
            </a:r>
            <a:r>
              <a:rPr lang="en-US" altLang="ko-KR" sz="1600" dirty="0"/>
              <a:t>: </a:t>
            </a:r>
            <a:r>
              <a:rPr lang="ko-KR" altLang="en-US" sz="1600" dirty="0"/>
              <a:t>먼저 시리얼 통신을 설정해야 합니다</a:t>
            </a:r>
            <a:r>
              <a:rPr lang="en-US" altLang="ko-KR" sz="1600" dirty="0"/>
              <a:t>. 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600" dirty="0"/>
              <a:t>이는 </a:t>
            </a:r>
            <a:r>
              <a:rPr lang="en-US" altLang="ko-KR" sz="1600" dirty="0"/>
              <a:t>`</a:t>
            </a:r>
            <a:r>
              <a:rPr lang="en-US" altLang="ko-KR" sz="1600" dirty="0" err="1"/>
              <a:t>Serial.begin</a:t>
            </a:r>
            <a:r>
              <a:rPr lang="en-US" altLang="ko-KR" sz="1600" dirty="0"/>
              <a:t>()` </a:t>
            </a:r>
            <a:r>
              <a:rPr lang="ko-KR" altLang="en-US" sz="1600" dirty="0"/>
              <a:t>함수를 사용하여 시리얼 통신을 초기화하는 단계입니다</a:t>
            </a:r>
            <a:r>
              <a:rPr lang="en-US" altLang="ko-KR" sz="16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/>
              <a:t>2. **</a:t>
            </a:r>
            <a:r>
              <a:rPr lang="ko-KR" altLang="en-US" sz="1600" b="1" dirty="0">
                <a:solidFill>
                  <a:srgbClr val="0070C0"/>
                </a:solidFill>
              </a:rPr>
              <a:t>무한 반복</a:t>
            </a:r>
            <a:r>
              <a:rPr lang="ko-KR" altLang="en-US" sz="1600" dirty="0"/>
              <a:t>**</a:t>
            </a:r>
            <a:r>
              <a:rPr lang="en-US" altLang="ko-KR" sz="1600" dirty="0"/>
              <a:t>: `while` </a:t>
            </a:r>
            <a:r>
              <a:rPr lang="ko-KR" altLang="en-US" sz="1600" dirty="0"/>
              <a:t>루프를 사용하여 시리얼에서 읽어온 값이 </a:t>
            </a:r>
            <a:r>
              <a:rPr lang="en-US" altLang="ko-KR" sz="1600" dirty="0"/>
              <a:t>'s'</a:t>
            </a:r>
            <a:r>
              <a:rPr lang="ko-KR" altLang="en-US" sz="1600" dirty="0"/>
              <a:t>가 아닐 때까지 반복합니다</a:t>
            </a:r>
            <a:r>
              <a:rPr lang="en-US" altLang="ko-KR" sz="16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/>
              <a:t>3. **</a:t>
            </a:r>
            <a:r>
              <a:rPr lang="ko-KR" altLang="en-US" sz="1600" b="1" dirty="0">
                <a:solidFill>
                  <a:srgbClr val="0070C0"/>
                </a:solidFill>
              </a:rPr>
              <a:t>조건 확인</a:t>
            </a:r>
            <a:r>
              <a:rPr lang="ko-KR" altLang="en-US" sz="1600" dirty="0"/>
              <a:t>**</a:t>
            </a:r>
            <a:r>
              <a:rPr lang="en-US" altLang="ko-KR" sz="1600" dirty="0"/>
              <a:t>: `</a:t>
            </a:r>
            <a:r>
              <a:rPr lang="en-US" altLang="ko-KR" sz="1600" dirty="0" err="1"/>
              <a:t>Serial.read</a:t>
            </a:r>
            <a:r>
              <a:rPr lang="en-US" altLang="ko-KR" sz="1600" dirty="0"/>
              <a:t>()` </a:t>
            </a:r>
            <a:r>
              <a:rPr lang="ko-KR" altLang="en-US" sz="1600" dirty="0"/>
              <a:t>함수를 호출하여 시리얼에서 값을 읽어옵니다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값이 </a:t>
            </a:r>
            <a:r>
              <a:rPr lang="en-US" altLang="ko-KR" sz="1600" dirty="0"/>
              <a:t>'s'</a:t>
            </a:r>
            <a:r>
              <a:rPr lang="ko-KR" altLang="en-US" sz="1600" dirty="0"/>
              <a:t>와 같지 않으면 반복이 계속됩니다</a:t>
            </a:r>
            <a:r>
              <a:rPr lang="en-US" altLang="ko-KR" sz="16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/>
              <a:t>4. **</a:t>
            </a:r>
            <a:r>
              <a:rPr lang="ko-KR" altLang="en-US" sz="1600" b="1" dirty="0">
                <a:solidFill>
                  <a:srgbClr val="0070C0"/>
                </a:solidFill>
              </a:rPr>
              <a:t>반복 종료</a:t>
            </a:r>
            <a:r>
              <a:rPr lang="ko-KR" altLang="en-US" sz="1600" dirty="0"/>
              <a:t>**</a:t>
            </a:r>
            <a:r>
              <a:rPr lang="en-US" altLang="ko-KR" sz="1600" b="1" dirty="0">
                <a:solidFill>
                  <a:srgbClr val="00B050"/>
                </a:solidFill>
              </a:rPr>
              <a:t>: 's'</a:t>
            </a:r>
            <a:r>
              <a:rPr lang="ko-KR" altLang="en-US" sz="1600" b="1" dirty="0">
                <a:solidFill>
                  <a:srgbClr val="00B050"/>
                </a:solidFill>
              </a:rPr>
              <a:t>를 읽으면 </a:t>
            </a:r>
            <a:r>
              <a:rPr lang="ko-KR" altLang="en-US" sz="1600" b="1" dirty="0">
                <a:solidFill>
                  <a:srgbClr val="FF00FF"/>
                </a:solidFill>
              </a:rPr>
              <a:t>반복이 종료</a:t>
            </a:r>
            <a:r>
              <a:rPr lang="ko-KR" altLang="en-US" sz="1600" dirty="0"/>
              <a:t>되고 다음 코드로 넘어갑니다</a:t>
            </a:r>
            <a:r>
              <a:rPr lang="en-US" altLang="ko-KR" sz="16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600" dirty="0"/>
              <a:t>이 코드는 특정 상황에서 유용하게 사용될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시리얼 통신을 이해하는 데 도움이 될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229390-F2ED-5E14-DED3-1FFC377C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41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3E3898-47EF-C7FE-277F-62A5C9F5E37B}"/>
              </a:ext>
            </a:extLst>
          </p:cNvPr>
          <p:cNvSpPr txBox="1"/>
          <p:nvPr/>
        </p:nvSpPr>
        <p:spPr>
          <a:xfrm>
            <a:off x="432487" y="373435"/>
            <a:ext cx="10342606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부정 연산자는 프로그래밍에서 특정 조건이나 값이 참이 아닐 때 참을 반환하는 연산자를 말합니다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B0F0"/>
                </a:solidFill>
              </a:rPr>
              <a:t>!=</a:t>
            </a:r>
            <a:r>
              <a:rPr lang="ko-KR" altLang="en-US" dirty="0"/>
              <a:t>는 </a:t>
            </a:r>
            <a:r>
              <a:rPr lang="en-US" altLang="ko-KR" dirty="0"/>
              <a:t>"</a:t>
            </a:r>
            <a:r>
              <a:rPr lang="ko-KR" altLang="en-US" dirty="0"/>
              <a:t>같지 않음</a:t>
            </a:r>
            <a:r>
              <a:rPr lang="en-US" altLang="ko-KR" dirty="0"/>
              <a:t>"</a:t>
            </a:r>
            <a:r>
              <a:rPr lang="ko-KR" altLang="en-US" dirty="0"/>
              <a:t>을 나타내는 </a:t>
            </a:r>
            <a:r>
              <a:rPr lang="ko-KR" altLang="en-US" b="1" dirty="0">
                <a:solidFill>
                  <a:srgbClr val="00B0F0"/>
                </a:solidFill>
              </a:rPr>
              <a:t>부정 비교 연산자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이 외에도 </a:t>
            </a:r>
            <a:r>
              <a:rPr lang="ko-KR" altLang="en-US" b="1" dirty="0">
                <a:solidFill>
                  <a:srgbClr val="FF00FF"/>
                </a:solidFill>
              </a:rPr>
              <a:t>논리 부정</a:t>
            </a:r>
            <a:r>
              <a:rPr lang="ko-KR" altLang="en-US" dirty="0"/>
              <a:t>을 나타내는 </a:t>
            </a:r>
            <a:r>
              <a:rPr lang="en-US" altLang="ko-KR" b="1" dirty="0">
                <a:solidFill>
                  <a:srgbClr val="FF00FF"/>
                </a:solidFill>
              </a:rPr>
              <a:t>! </a:t>
            </a:r>
            <a:r>
              <a:rPr lang="ko-KR" altLang="en-US" dirty="0"/>
              <a:t>연산자도 있습니다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예를 들어</a:t>
            </a:r>
            <a:r>
              <a:rPr lang="en-US" altLang="ko-KR" dirty="0"/>
              <a:t>, !true</a:t>
            </a:r>
            <a:r>
              <a:rPr lang="ko-KR" altLang="en-US" dirty="0"/>
              <a:t>는 </a:t>
            </a:r>
            <a:r>
              <a:rPr lang="en-US" altLang="ko-KR" dirty="0"/>
              <a:t>false</a:t>
            </a:r>
            <a:r>
              <a:rPr lang="ko-KR" altLang="en-US" dirty="0"/>
              <a:t>를 반환하고</a:t>
            </a:r>
            <a:r>
              <a:rPr lang="en-US" altLang="ko-KR" dirty="0"/>
              <a:t>, !false</a:t>
            </a:r>
            <a:r>
              <a:rPr lang="ko-KR" altLang="en-US" dirty="0"/>
              <a:t>는 </a:t>
            </a:r>
            <a:r>
              <a:rPr lang="en-US" altLang="ko-KR" dirty="0"/>
              <a:t>true</a:t>
            </a:r>
            <a:r>
              <a:rPr lang="ko-KR" altLang="en-US" dirty="0"/>
              <a:t>를 반환합니다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부정 비교 연산자 </a:t>
            </a:r>
            <a:r>
              <a:rPr lang="en-US" altLang="ko-KR" dirty="0"/>
              <a:t>!=</a:t>
            </a:r>
            <a:r>
              <a:rPr lang="ko-KR" altLang="en-US" dirty="0"/>
              <a:t>는 </a:t>
            </a:r>
            <a:r>
              <a:rPr lang="en-US" altLang="ko-KR" dirty="0"/>
              <a:t>"not equal to"</a:t>
            </a:r>
            <a:r>
              <a:rPr lang="ko-KR" altLang="en-US" dirty="0"/>
              <a:t>라고 읽습니다</a:t>
            </a:r>
            <a:r>
              <a:rPr lang="en-US" altLang="ko-KR" dirty="0"/>
              <a:t>. </a:t>
            </a:r>
            <a:r>
              <a:rPr lang="ko-KR" altLang="en-US" dirty="0"/>
              <a:t>그러므로 </a:t>
            </a:r>
            <a:r>
              <a:rPr lang="en-US" altLang="ko-KR" dirty="0" err="1"/>
              <a:t>Serial.read</a:t>
            </a:r>
            <a:r>
              <a:rPr lang="en-US" altLang="ko-KR" dirty="0"/>
              <a:t>() != 's'</a:t>
            </a:r>
            <a:r>
              <a:rPr lang="ko-KR" altLang="en-US" dirty="0"/>
              <a:t>는 </a:t>
            </a:r>
            <a:r>
              <a:rPr lang="en-US" altLang="ko-KR" dirty="0"/>
              <a:t>"</a:t>
            </a:r>
            <a:r>
              <a:rPr lang="en-US" altLang="ko-KR" dirty="0" err="1"/>
              <a:t>Serial.read</a:t>
            </a:r>
            <a:r>
              <a:rPr lang="en-US" altLang="ko-KR" dirty="0"/>
              <a:t>() is not equal to 's'"</a:t>
            </a:r>
            <a:r>
              <a:rPr lang="ko-KR" altLang="en-US" dirty="0"/>
              <a:t>라고 읽을 수 있습니다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이것은 </a:t>
            </a:r>
            <a:r>
              <a:rPr lang="en-US" altLang="ko-KR" dirty="0"/>
              <a:t>"</a:t>
            </a:r>
            <a:r>
              <a:rPr lang="ko-KR" altLang="en-US" dirty="0"/>
              <a:t>시리얼에서 읽은 값이 </a:t>
            </a:r>
            <a:r>
              <a:rPr lang="en-US" altLang="ko-KR" dirty="0"/>
              <a:t>'s'</a:t>
            </a:r>
            <a:r>
              <a:rPr lang="ko-KR" altLang="en-US" dirty="0"/>
              <a:t>와 같지 않다</a:t>
            </a:r>
            <a:r>
              <a:rPr lang="en-US" altLang="ko-KR" dirty="0"/>
              <a:t>"</a:t>
            </a:r>
            <a:r>
              <a:rPr lang="ko-KR" altLang="en-US" dirty="0"/>
              <a:t>는 뜻입니다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CC35CB-0C1E-04E4-EFF9-5B82B3EF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94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0B222-129D-E8FB-8B06-E9B8126B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FA494-A72A-9AC8-A33C-DBEDDD9644BA}"/>
              </a:ext>
            </a:extLst>
          </p:cNvPr>
          <p:cNvSpPr txBox="1"/>
          <p:nvPr/>
        </p:nvSpPr>
        <p:spPr>
          <a:xfrm>
            <a:off x="142042" y="369876"/>
            <a:ext cx="6294269" cy="6190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1</a:t>
            </a:r>
            <a:r>
              <a:rPr lang="ko-KR" altLang="en-US" sz="1400" b="1">
                <a:solidFill>
                  <a:srgbClr val="0000FF"/>
                </a:solidFill>
              </a:rPr>
              <a:t>단계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 b="1">
                <a:solidFill>
                  <a:srgbClr val="0000FF"/>
                </a:solidFill>
              </a:rPr>
              <a:t>필요한 변수 정의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sv: </a:t>
            </a:r>
            <a:r>
              <a:rPr lang="ko-KR" altLang="en-US" sz="1400"/>
              <a:t>서보 모터의 각도를 저장하는 배열로</a:t>
            </a:r>
            <a:r>
              <a:rPr lang="en-US" altLang="ko-KR" sz="1400"/>
              <a:t>, </a:t>
            </a:r>
            <a:r>
              <a:rPr lang="ko-KR" altLang="en-US" sz="1400"/>
              <a:t>글로벌 변수로 선언되어 있습니다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arduino:</a:t>
            </a:r>
            <a:r>
              <a:rPr lang="en-US" altLang="ko-KR" sz="1400"/>
              <a:t> Arduino</a:t>
            </a:r>
            <a:r>
              <a:rPr lang="ko-KR" altLang="en-US" sz="1400"/>
              <a:t>와의 통신을 담당하는 </a:t>
            </a:r>
            <a:r>
              <a:rPr lang="ko-KR" altLang="en-US" sz="1400" b="1">
                <a:solidFill>
                  <a:srgbClr val="FF00FF"/>
                </a:solidFill>
              </a:rPr>
              <a:t>객체</a:t>
            </a:r>
            <a:r>
              <a:rPr lang="ko-KR" altLang="en-US" sz="1400"/>
              <a:t>로</a:t>
            </a:r>
            <a:r>
              <a:rPr lang="en-US" altLang="ko-KR" sz="1400"/>
              <a:t>, </a:t>
            </a:r>
            <a:r>
              <a:rPr lang="ko-KR" altLang="en-US" sz="1400"/>
              <a:t>글로벌 변수로 선언되어 있습니다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sv2: </a:t>
            </a:r>
            <a:r>
              <a:rPr lang="ko-KR" altLang="en-US" sz="1400"/>
              <a:t>서보 모터 각도 값을 </a:t>
            </a:r>
            <a:r>
              <a:rPr lang="ko-KR" altLang="en-US" sz="1400" b="1">
                <a:solidFill>
                  <a:srgbClr val="FF00FF"/>
                </a:solidFill>
              </a:rPr>
              <a:t>문자열 형태로 변환하여 저장</a:t>
            </a:r>
            <a:r>
              <a:rPr lang="ko-KR" altLang="en-US" sz="1400"/>
              <a:t>하는 임시 배열입니다</a:t>
            </a:r>
            <a:r>
              <a:rPr lang="en-US" altLang="ko-KR" sz="1400"/>
              <a:t>. </a:t>
            </a:r>
            <a:r>
              <a:rPr lang="ko-KR" altLang="en-US" sz="1400"/>
              <a:t>이 배열은 함수 내에서 선언되어야 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2</a:t>
            </a:r>
            <a:r>
              <a:rPr lang="ko-KR" altLang="en-US" sz="1400" b="1">
                <a:solidFill>
                  <a:srgbClr val="0000FF"/>
                </a:solidFill>
              </a:rPr>
              <a:t>단계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 b="1">
                <a:solidFill>
                  <a:srgbClr val="0000FF"/>
                </a:solidFill>
              </a:rPr>
              <a:t>입력 받은 각도 값 설정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입력으로 받은 </a:t>
            </a:r>
            <a:r>
              <a:rPr lang="en-US" altLang="ko-KR" sz="1400"/>
              <a:t>number</a:t>
            </a:r>
            <a:r>
              <a:rPr lang="ko-KR" altLang="en-US" sz="1400"/>
              <a:t>는 서보 모터의 번호</a:t>
            </a:r>
            <a:r>
              <a:rPr lang="en-US" altLang="ko-KR" sz="140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gap</a:t>
            </a:r>
            <a:r>
              <a:rPr lang="ko-KR" altLang="en-US" sz="1400"/>
              <a:t>은 원하는 각도를 의미합니다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number-8</a:t>
            </a:r>
            <a:r>
              <a:rPr lang="ko-KR" altLang="en-US" sz="1400"/>
              <a:t>은 첫 번째 서보 모터가 </a:t>
            </a:r>
            <a:r>
              <a:rPr lang="en-US" altLang="ko-KR" sz="1400"/>
              <a:t>8</a:t>
            </a:r>
            <a:r>
              <a:rPr lang="ko-KR" altLang="en-US" sz="1400"/>
              <a:t>번 핀에 연결되어 있다고 가정할 때</a:t>
            </a:r>
            <a:r>
              <a:rPr lang="en-US" altLang="ko-KR" sz="140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배열 </a:t>
            </a:r>
            <a:r>
              <a:rPr lang="en-US" altLang="ko-KR" sz="1400"/>
              <a:t>sv</a:t>
            </a:r>
            <a:r>
              <a:rPr lang="ko-KR" altLang="en-US" sz="1400"/>
              <a:t>에서의 인덱스를 맞추기 위한 계산입니다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3</a:t>
            </a:r>
            <a:r>
              <a:rPr lang="ko-KR" altLang="en-US" sz="1400" b="1">
                <a:solidFill>
                  <a:srgbClr val="0000FF"/>
                </a:solidFill>
              </a:rPr>
              <a:t>단계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 b="1">
                <a:solidFill>
                  <a:srgbClr val="0000FF"/>
                </a:solidFill>
              </a:rPr>
              <a:t>시작 신호 전송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Arduino</a:t>
            </a:r>
            <a:r>
              <a:rPr lang="ko-KR" altLang="en-US" sz="1400"/>
              <a:t>에게 데이터 전송을 시작한다는 신호로 </a:t>
            </a:r>
            <a:r>
              <a:rPr lang="en-US" altLang="ko-KR" sz="1400" b="1">
                <a:solidFill>
                  <a:srgbClr val="FF0000"/>
                </a:solidFill>
              </a:rPr>
              <a:t>'s' </a:t>
            </a:r>
            <a:r>
              <a:rPr lang="ko-KR" altLang="en-US" sz="1400"/>
              <a:t>문자를 전송합니다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4</a:t>
            </a:r>
            <a:r>
              <a:rPr lang="ko-KR" altLang="en-US" sz="1400" b="1">
                <a:solidFill>
                  <a:srgbClr val="0000FF"/>
                </a:solidFill>
              </a:rPr>
              <a:t>단계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 b="1">
                <a:solidFill>
                  <a:srgbClr val="0000FF"/>
                </a:solidFill>
              </a:rPr>
              <a:t>각도 값 전송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4</a:t>
            </a:r>
            <a:r>
              <a:rPr lang="ko-KR" altLang="en-US" sz="1400"/>
              <a:t>개의 서보 모터 각도 값을 </a:t>
            </a:r>
            <a:r>
              <a:rPr lang="ko-KR" altLang="en-US" sz="1400" b="1">
                <a:solidFill>
                  <a:srgbClr val="FF00FF"/>
                </a:solidFill>
              </a:rPr>
              <a:t>순회</a:t>
            </a:r>
            <a:r>
              <a:rPr lang="ko-KR" altLang="en-US" sz="1400"/>
              <a:t>하며 </a:t>
            </a:r>
            <a:r>
              <a:rPr lang="en-US" altLang="ko-KR" sz="1400"/>
              <a:t>Arduino</a:t>
            </a:r>
            <a:r>
              <a:rPr lang="ko-KR" altLang="en-US" sz="1400"/>
              <a:t>로 전송합니다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각도 값이 </a:t>
            </a:r>
            <a:r>
              <a:rPr lang="en-US" altLang="ko-KR" sz="1400"/>
              <a:t>10 </a:t>
            </a:r>
            <a:r>
              <a:rPr lang="ko-KR" altLang="en-US" sz="1400"/>
              <a:t>미만이면 앞에 </a:t>
            </a:r>
            <a:r>
              <a:rPr lang="en-US" altLang="ko-KR" sz="1400"/>
              <a:t>"00"</a:t>
            </a:r>
            <a:r>
              <a:rPr lang="ko-KR" altLang="en-US" sz="1400"/>
              <a:t>을</a:t>
            </a:r>
            <a:r>
              <a:rPr lang="en-US" altLang="ko-KR" sz="1400"/>
              <a:t>, 100 </a:t>
            </a:r>
            <a:r>
              <a:rPr lang="ko-KR" altLang="en-US" sz="1400"/>
              <a:t>미만이면 </a:t>
            </a:r>
            <a:r>
              <a:rPr lang="en-US" altLang="ko-KR" sz="1400"/>
              <a:t>"0"</a:t>
            </a:r>
            <a:r>
              <a:rPr lang="ko-KR" altLang="en-US" sz="1400"/>
              <a:t>을 추가하여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항상 세 자리 수</a:t>
            </a:r>
            <a:r>
              <a:rPr lang="ko-KR" altLang="en-US" sz="1400"/>
              <a:t>로 만듭니다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이는 </a:t>
            </a:r>
            <a:r>
              <a:rPr lang="en-US" altLang="ko-KR" sz="1400"/>
              <a:t>Arduino </a:t>
            </a:r>
            <a:r>
              <a:rPr lang="ko-KR" altLang="en-US" sz="1400"/>
              <a:t>측에서 데이터를 </a:t>
            </a:r>
            <a:r>
              <a:rPr lang="ko-KR" altLang="en-US" sz="1400" b="1">
                <a:solidFill>
                  <a:srgbClr val="FF0000"/>
                </a:solidFill>
              </a:rPr>
              <a:t>일관되게 처리</a:t>
            </a:r>
            <a:r>
              <a:rPr lang="ko-KR" altLang="en-US" sz="1400"/>
              <a:t>하기 위함입니다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처리된 </a:t>
            </a:r>
            <a:r>
              <a:rPr lang="ko-KR" altLang="en-US" sz="1400" b="1">
                <a:solidFill>
                  <a:srgbClr val="008000"/>
                </a:solidFill>
              </a:rPr>
              <a:t>문자열</a:t>
            </a:r>
            <a:r>
              <a:rPr lang="ko-KR" altLang="en-US" sz="1400"/>
              <a:t>을 </a:t>
            </a:r>
            <a:r>
              <a:rPr lang="en-US" altLang="ko-KR" sz="1400" b="1">
                <a:solidFill>
                  <a:srgbClr val="C00000"/>
                </a:solidFill>
              </a:rPr>
              <a:t>UTF-8</a:t>
            </a:r>
            <a:r>
              <a:rPr lang="ko-KR" altLang="en-US" sz="1400" b="1">
                <a:solidFill>
                  <a:srgbClr val="C00000"/>
                </a:solidFill>
              </a:rPr>
              <a:t>로 인코딩</a:t>
            </a:r>
            <a:r>
              <a:rPr lang="ko-KR" altLang="en-US" sz="1400"/>
              <a:t>하여 </a:t>
            </a:r>
            <a:r>
              <a:rPr lang="en-US" altLang="ko-KR" sz="1400"/>
              <a:t>Arduino</a:t>
            </a:r>
            <a:r>
              <a:rPr lang="ko-KR" altLang="en-US" sz="1400"/>
              <a:t>로 전송합니다</a:t>
            </a:r>
            <a:r>
              <a:rPr lang="en-US" altLang="ko-KR" sz="140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FB2C36-B2E3-4DDA-D068-F6B26AAEB238}"/>
              </a:ext>
            </a:extLst>
          </p:cNvPr>
          <p:cNvSpPr txBox="1"/>
          <p:nvPr/>
        </p:nvSpPr>
        <p:spPr>
          <a:xfrm>
            <a:off x="6669350" y="529870"/>
            <a:ext cx="5380608" cy="522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실행 예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예를 들어</a:t>
            </a:r>
            <a:r>
              <a:rPr lang="en-US" altLang="ko-KR" sz="1400"/>
              <a:t>, </a:t>
            </a:r>
            <a:r>
              <a:rPr lang="en-US" altLang="ko-KR" sz="1400" b="1">
                <a:solidFill>
                  <a:srgbClr val="0000FF"/>
                </a:solidFill>
              </a:rPr>
              <a:t>move(8, 90) </a:t>
            </a:r>
            <a:r>
              <a:rPr lang="ko-KR" altLang="en-US" sz="1400"/>
              <a:t>함수를 호출한다고 가정해봅시다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전역 변수 </a:t>
            </a:r>
            <a:r>
              <a:rPr lang="en-US" altLang="ko-KR" sz="1400"/>
              <a:t>sv</a:t>
            </a:r>
            <a:r>
              <a:rPr lang="ko-KR" altLang="en-US" sz="1400"/>
              <a:t>와 </a:t>
            </a:r>
            <a:r>
              <a:rPr lang="en-US" altLang="ko-KR" sz="1400"/>
              <a:t>arduino</a:t>
            </a:r>
            <a:r>
              <a:rPr lang="ko-KR" altLang="en-US" sz="1400"/>
              <a:t>를 사용합니다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number</a:t>
            </a:r>
            <a:r>
              <a:rPr lang="ko-KR" altLang="en-US" sz="1400"/>
              <a:t>는 </a:t>
            </a:r>
            <a:r>
              <a:rPr lang="en-US" altLang="ko-KR" sz="1400"/>
              <a:t>8</a:t>
            </a:r>
            <a:r>
              <a:rPr lang="ko-KR" altLang="en-US" sz="1400"/>
              <a:t>이고</a:t>
            </a:r>
            <a:r>
              <a:rPr lang="en-US" altLang="ko-KR" sz="1400"/>
              <a:t>, gap</a:t>
            </a:r>
            <a:r>
              <a:rPr lang="ko-KR" altLang="en-US" sz="1400"/>
              <a:t>은 </a:t>
            </a:r>
            <a:r>
              <a:rPr lang="en-US" altLang="ko-KR" sz="1400"/>
              <a:t>90</a:t>
            </a:r>
            <a:r>
              <a:rPr lang="ko-KR" altLang="en-US" sz="1400"/>
              <a:t>입니다</a:t>
            </a:r>
            <a:r>
              <a:rPr lang="en-US" altLang="ko-KR" sz="1400"/>
              <a:t>. </a:t>
            </a:r>
            <a:r>
              <a:rPr lang="ko-KR" altLang="en-US" sz="1400"/>
              <a:t>따라서 </a:t>
            </a:r>
            <a:r>
              <a:rPr lang="en-US" altLang="ko-KR" sz="1400"/>
              <a:t>sv[0] = 90</a:t>
            </a:r>
            <a:r>
              <a:rPr lang="ko-KR" altLang="en-US" sz="1400"/>
              <a:t>이 됩니다 </a:t>
            </a:r>
            <a:r>
              <a:rPr lang="en-US" altLang="ko-KR" sz="1400"/>
              <a:t>(8-8=0).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Arduino</a:t>
            </a:r>
            <a:r>
              <a:rPr lang="ko-KR" altLang="en-US" sz="1400"/>
              <a:t>로 </a:t>
            </a:r>
            <a:r>
              <a:rPr lang="en-US" altLang="ko-KR" sz="1400"/>
              <a:t>'s' </a:t>
            </a:r>
            <a:r>
              <a:rPr lang="ko-KR" altLang="en-US" sz="1400"/>
              <a:t>문자를 전송하여 데이터 전송을 시작합니다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각 서보 모터의 각도를 확인하고</a:t>
            </a:r>
            <a:r>
              <a:rPr lang="en-US" altLang="ko-KR" sz="1400"/>
              <a:t>, </a:t>
            </a:r>
            <a:r>
              <a:rPr lang="ko-KR" altLang="en-US" sz="1400"/>
              <a:t>첫 번째 서보 모터의 각도가 </a:t>
            </a:r>
            <a:r>
              <a:rPr lang="en-US" altLang="ko-KR" sz="1400"/>
              <a:t>90</a:t>
            </a:r>
            <a:r>
              <a:rPr lang="ko-KR" altLang="en-US" sz="1400"/>
              <a:t>이므로 </a:t>
            </a:r>
            <a:r>
              <a:rPr lang="en-US" altLang="ko-KR" sz="1400"/>
              <a:t>"090"</a:t>
            </a:r>
            <a:r>
              <a:rPr lang="ko-KR" altLang="en-US" sz="1400"/>
              <a:t>이라는 문자열을 만들고 이를 </a:t>
            </a:r>
            <a:r>
              <a:rPr lang="en-US" altLang="ko-KR" sz="1400"/>
              <a:t>UTF-8</a:t>
            </a:r>
            <a:r>
              <a:rPr lang="ko-KR" altLang="en-US" sz="1400"/>
              <a:t>로 인코딩하여 전송합니다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나머지 서보 모터에 대해서도 같은 과정을 반복합니다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8000"/>
                </a:solidFill>
              </a:rPr>
              <a:t>값이 설정되지 않은 서보 모터</a:t>
            </a:r>
            <a:r>
              <a:rPr lang="ko-KR" altLang="en-US" sz="1400"/>
              <a:t>의 경우</a:t>
            </a:r>
            <a:r>
              <a:rPr lang="en-US" altLang="ko-KR" sz="1400"/>
              <a:t>, </a:t>
            </a:r>
            <a:r>
              <a:rPr lang="ko-KR" altLang="en-US" sz="1400"/>
              <a:t>각도 값이 </a:t>
            </a:r>
            <a:r>
              <a:rPr lang="en-US" altLang="ko-KR" sz="1400"/>
              <a:t>0</a:t>
            </a:r>
            <a:r>
              <a:rPr lang="ko-KR" altLang="en-US" sz="1400"/>
              <a:t>이라고 가정할 수 있으며</a:t>
            </a:r>
            <a:r>
              <a:rPr lang="en-US" altLang="ko-KR" sz="1400"/>
              <a:t>, </a:t>
            </a:r>
            <a:r>
              <a:rPr lang="ko-KR" altLang="en-US" sz="1400"/>
              <a:t>이 경우 </a:t>
            </a:r>
            <a:r>
              <a:rPr lang="en-US" altLang="ko-KR" sz="1400" b="1">
                <a:solidFill>
                  <a:srgbClr val="FF00FF"/>
                </a:solidFill>
              </a:rPr>
              <a:t>"000"</a:t>
            </a:r>
            <a:r>
              <a:rPr lang="ko-KR" altLang="en-US" sz="1400"/>
              <a:t>을 전송합니다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과정을 통해 각 서보 모터의 각도 값을 </a:t>
            </a:r>
            <a:r>
              <a:rPr lang="en-US" altLang="ko-KR" sz="1400"/>
              <a:t>Arduino</a:t>
            </a:r>
            <a:r>
              <a:rPr lang="ko-KR" altLang="en-US" sz="1400"/>
              <a:t>로 전송하며</a:t>
            </a:r>
            <a:r>
              <a:rPr lang="en-US" altLang="ko-KR" sz="1400"/>
              <a:t>, Arduino </a:t>
            </a:r>
            <a:r>
              <a:rPr lang="ko-KR" altLang="en-US" sz="1400"/>
              <a:t>측에서는 이 값을 받아 서보 모터를 해당 각도로 움직이게 할 수 있습니다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40733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FFDA-88E1-2A85-34DF-C5A354380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73" y="207963"/>
            <a:ext cx="6384324" cy="644653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dirty="0"/>
              <a:t>시리얼에서 읽어온 값이 </a:t>
            </a:r>
            <a:r>
              <a:rPr lang="en-US" altLang="ko-KR" sz="1800" dirty="0"/>
              <a:t>'s’</a:t>
            </a:r>
            <a:r>
              <a:rPr lang="ko-KR" altLang="en-US" sz="1800" dirty="0"/>
              <a:t>가 아닐 때까지 반복합니다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endParaRPr lang="ko-KR" altLang="en-US" sz="1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A7BF12-5F2D-6E65-3BAB-345CEB02A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1105974"/>
            <a:ext cx="10756900" cy="4139126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/>
              <a:t>**'s'**</a:t>
            </a:r>
            <a:r>
              <a:rPr lang="ko-KR" altLang="en-US" sz="1600" dirty="0"/>
              <a:t>는 사용자가 입력하는 문자입니다</a:t>
            </a:r>
            <a:r>
              <a:rPr lang="en-US" altLang="ko-KR" sz="1600" dirty="0"/>
              <a:t>. </a:t>
            </a:r>
          </a:p>
          <a:p>
            <a:pPr algn="l">
              <a:lnSpc>
                <a:spcPct val="150000"/>
              </a:lnSpc>
            </a:pPr>
            <a:r>
              <a:rPr lang="ko-KR" altLang="en-US" sz="1600" dirty="0"/>
              <a:t>시리얼 통신을 통해 사용자가 입력한 문자열 중에서 </a:t>
            </a:r>
            <a:r>
              <a:rPr lang="en-US" altLang="ko-KR" sz="1600" dirty="0"/>
              <a:t>'s'</a:t>
            </a:r>
            <a:r>
              <a:rPr lang="ko-KR" altLang="en-US" sz="1600" dirty="0"/>
              <a:t>가 아닐 때까지 반복하는 코드에서 </a:t>
            </a:r>
            <a:r>
              <a:rPr lang="en-US" altLang="ko-KR" sz="1600" dirty="0"/>
              <a:t>'s'</a:t>
            </a:r>
            <a:r>
              <a:rPr lang="ko-KR" altLang="en-US" sz="1600" dirty="0"/>
              <a:t>는 특정한 의미를 갖지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단순히 문자 그 자체를 나타냅니다</a:t>
            </a:r>
            <a:r>
              <a:rPr lang="en-US" altLang="ko-KR" sz="1600" dirty="0"/>
              <a:t>. </a:t>
            </a:r>
          </a:p>
          <a:p>
            <a:pPr algn="l">
              <a:lnSpc>
                <a:spcPct val="150000"/>
              </a:lnSpc>
            </a:pPr>
            <a:r>
              <a:rPr lang="ko-KR" altLang="en-US" sz="1600" dirty="0"/>
              <a:t>사용자가 다른 문자를 입력하면 반복이 계속됩니다</a:t>
            </a:r>
            <a:r>
              <a:rPr lang="en-US" altLang="ko-KR" sz="1600" dirty="0"/>
              <a:t>. </a:t>
            </a:r>
          </a:p>
          <a:p>
            <a:pPr algn="l">
              <a:lnSpc>
                <a:spcPct val="150000"/>
              </a:lnSpc>
            </a:pPr>
            <a:endParaRPr lang="en-US" altLang="ko-KR" sz="1600" dirty="0"/>
          </a:p>
          <a:p>
            <a:pPr algn="l">
              <a:lnSpc>
                <a:spcPct val="150000"/>
              </a:lnSpc>
            </a:pPr>
            <a:r>
              <a:rPr lang="en-US" altLang="ko-KR" sz="1600" dirty="0"/>
              <a:t>`'s'` </a:t>
            </a:r>
            <a:r>
              <a:rPr lang="ko-KR" altLang="en-US" sz="1600" dirty="0"/>
              <a:t>문자는 여기에서 **시작 신호**를 나타냅니다</a:t>
            </a:r>
            <a:r>
              <a:rPr lang="en-US" altLang="ko-KR" sz="1600" dirty="0"/>
              <a:t>. </a:t>
            </a:r>
          </a:p>
          <a:p>
            <a:pPr algn="l">
              <a:lnSpc>
                <a:spcPct val="150000"/>
              </a:lnSpc>
            </a:pPr>
            <a:r>
              <a:rPr lang="ko-KR" altLang="en-US" sz="1600" dirty="0"/>
              <a:t>코드의 목적은 시리얼 통신을 통해 입력된 문자열 중에서 </a:t>
            </a:r>
            <a:r>
              <a:rPr lang="en-US" altLang="ko-KR" sz="1600" dirty="0"/>
              <a:t>`'s'`</a:t>
            </a:r>
            <a:r>
              <a:rPr lang="ko-KR" altLang="en-US" sz="1600" dirty="0"/>
              <a:t>가 입력될 때까지 기다리고</a:t>
            </a:r>
            <a:r>
              <a:rPr lang="en-US" altLang="ko-KR" sz="1600" dirty="0"/>
              <a:t>, </a:t>
            </a:r>
          </a:p>
          <a:p>
            <a:pPr algn="l">
              <a:lnSpc>
                <a:spcPct val="150000"/>
              </a:lnSpc>
            </a:pPr>
            <a:r>
              <a:rPr lang="ko-KR" altLang="en-US" sz="1600" dirty="0"/>
              <a:t>그 후에 </a:t>
            </a:r>
            <a:r>
              <a:rPr lang="ko-KR" altLang="en-US" sz="1600" dirty="0" err="1"/>
              <a:t>서보모터에</a:t>
            </a:r>
            <a:r>
              <a:rPr lang="ko-KR" altLang="en-US" sz="1600" dirty="0"/>
              <a:t> 최종 값을 전달하는 것입니다</a:t>
            </a:r>
            <a:r>
              <a:rPr lang="en-US" altLang="ko-KR" sz="1600" dirty="0"/>
              <a:t>. </a:t>
            </a:r>
          </a:p>
          <a:p>
            <a:pPr algn="l">
              <a:lnSpc>
                <a:spcPct val="150000"/>
              </a:lnSpc>
            </a:pPr>
            <a:r>
              <a:rPr lang="ko-KR" altLang="en-US" sz="1600" dirty="0"/>
              <a:t>따라서 </a:t>
            </a:r>
            <a:r>
              <a:rPr lang="en-US" altLang="ko-KR" sz="1600" dirty="0"/>
              <a:t>`'s'`</a:t>
            </a:r>
            <a:r>
              <a:rPr lang="ko-KR" altLang="en-US" sz="1600" dirty="0"/>
              <a:t>는 프로그램이 작동을 시작하도록 트리거 역할을 합니다</a:t>
            </a:r>
            <a:r>
              <a:rPr lang="en-US" altLang="ko-KR" sz="1600" dirty="0"/>
              <a:t>. </a:t>
            </a:r>
          </a:p>
          <a:p>
            <a:pPr algn="l">
              <a:lnSpc>
                <a:spcPct val="150000"/>
              </a:lnSpc>
            </a:pPr>
            <a:r>
              <a:rPr lang="ko-KR" altLang="en-US" sz="1600" dirty="0"/>
              <a:t>사용자가 </a:t>
            </a:r>
            <a:r>
              <a:rPr lang="en-US" altLang="ko-KR" sz="1600" dirty="0"/>
              <a:t>`'s'`</a:t>
            </a:r>
            <a:r>
              <a:rPr lang="ko-KR" altLang="en-US" sz="1600" dirty="0"/>
              <a:t>를 입력하면 </a:t>
            </a:r>
            <a:r>
              <a:rPr lang="ko-KR" altLang="en-US" sz="1600" dirty="0" err="1"/>
              <a:t>서보모터</a:t>
            </a:r>
            <a:r>
              <a:rPr lang="ko-KR" altLang="en-US" sz="1600" dirty="0"/>
              <a:t> 동작이 시작됩니다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0062C9-C8D0-3304-5300-F9C392F9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021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81C0D-73FC-D506-489A-6DB33BF5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추가설명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32927C-4C38-043C-9B7C-0B544226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187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E927C-5963-16F1-FC92-F15BD98A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AF715-920E-3930-BD14-93498F7B0550}"/>
              </a:ext>
            </a:extLst>
          </p:cNvPr>
          <p:cNvSpPr txBox="1"/>
          <p:nvPr/>
        </p:nvSpPr>
        <p:spPr>
          <a:xfrm>
            <a:off x="361435" y="279400"/>
            <a:ext cx="5946689" cy="4575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FF0000"/>
                </a:solidFill>
              </a:rPr>
              <a:t>a</a:t>
            </a:r>
            <a:r>
              <a:rPr lang="en-US" altLang="ko-KR" sz="1400"/>
              <a:t>=</a:t>
            </a:r>
            <a:r>
              <a:rPr lang="en-US" altLang="ko-KR" sz="1400" b="1">
                <a:solidFill>
                  <a:srgbClr val="0000FF"/>
                </a:solidFill>
              </a:rPr>
              <a:t>input()</a:t>
            </a:r>
            <a:r>
              <a:rPr lang="ko-KR" altLang="en-US" sz="1400"/>
              <a:t>에서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a</a:t>
            </a:r>
            <a:r>
              <a:rPr lang="ko-KR" altLang="en-US" sz="1400"/>
              <a:t>는 파이썬에서 사용되는 이름이며</a:t>
            </a:r>
            <a:r>
              <a:rPr lang="en-US" altLang="ko-KR" sz="1400"/>
              <a:t>, </a:t>
            </a:r>
            <a:r>
              <a:rPr lang="ko-KR" altLang="en-US" sz="1400"/>
              <a:t>변수로 흔히 불립니다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변수는 </a:t>
            </a:r>
            <a:r>
              <a:rPr lang="ko-KR" altLang="en-US" sz="1400" b="1">
                <a:solidFill>
                  <a:srgbClr val="0000FF"/>
                </a:solidFill>
              </a:rPr>
              <a:t>메모리 주소</a:t>
            </a:r>
            <a:r>
              <a:rPr lang="ko-KR" altLang="en-US" sz="1400"/>
              <a:t>를 참조하는 </a:t>
            </a:r>
            <a:r>
              <a:rPr lang="ko-KR" altLang="en-US" sz="1400" b="1">
                <a:solidFill>
                  <a:srgbClr val="FF0000"/>
                </a:solidFill>
              </a:rPr>
              <a:t>참조 변수</a:t>
            </a:r>
            <a:r>
              <a:rPr lang="en-US" altLang="ko-KR" sz="1400" b="1">
                <a:solidFill>
                  <a:srgbClr val="FF0000"/>
                </a:solidFill>
              </a:rPr>
              <a:t>(reference variable)</a:t>
            </a:r>
            <a:r>
              <a:rPr lang="ko-KR" altLang="en-US" sz="1400"/>
              <a:t>의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역할을 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input() </a:t>
            </a:r>
            <a:r>
              <a:rPr lang="ko-KR" altLang="en-US" sz="1400" b="1">
                <a:solidFill>
                  <a:srgbClr val="0000FF"/>
                </a:solidFill>
              </a:rPr>
              <a:t>함수</a:t>
            </a:r>
            <a:r>
              <a:rPr lang="ko-KR" altLang="en-US" sz="1400"/>
              <a:t>는 사용자로부터 입력을 받아서 그 결과를 </a:t>
            </a:r>
            <a:r>
              <a:rPr lang="ko-KR" altLang="en-US" sz="1400" b="1">
                <a:solidFill>
                  <a:srgbClr val="FF0000"/>
                </a:solidFill>
              </a:rPr>
              <a:t>문자열로 반환</a:t>
            </a:r>
            <a:endParaRPr lang="en-US" altLang="ko-KR" sz="14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/>
              <a:t>합니다</a:t>
            </a:r>
            <a:r>
              <a:rPr lang="en-US" altLang="ko-KR" sz="1400"/>
              <a:t>. </a:t>
            </a:r>
            <a:r>
              <a:rPr lang="ko-KR" altLang="en-US" sz="1400"/>
              <a:t>이 </a:t>
            </a:r>
            <a:r>
              <a:rPr lang="ko-KR" altLang="en-US" sz="1400" b="1">
                <a:solidFill>
                  <a:srgbClr val="FF00FF"/>
                </a:solidFill>
              </a:rPr>
              <a:t>문자열 자체</a:t>
            </a:r>
            <a:r>
              <a:rPr lang="ko-KR" altLang="en-US" sz="1400"/>
              <a:t>가 </a:t>
            </a:r>
            <a:r>
              <a:rPr lang="ko-KR" altLang="en-US" sz="1400" b="1">
                <a:solidFill>
                  <a:srgbClr val="FF0000"/>
                </a:solidFill>
              </a:rPr>
              <a:t>객체</a:t>
            </a:r>
            <a:r>
              <a:rPr lang="ko-KR" altLang="en-US" sz="1400"/>
              <a:t>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즉</a:t>
            </a:r>
            <a:r>
              <a:rPr lang="en-US" altLang="ko-KR" sz="1400"/>
              <a:t>, </a:t>
            </a:r>
            <a:r>
              <a:rPr lang="ko-KR" altLang="en-US" sz="1400"/>
              <a:t>단계적으로 설명하면</a:t>
            </a:r>
            <a:r>
              <a:rPr lang="en-US" altLang="ko-KR" sz="140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input() </a:t>
            </a:r>
            <a:r>
              <a:rPr lang="ko-KR" altLang="en-US" sz="1400"/>
              <a:t>함수가 호출되어 사용자로부터 입력을 받습니다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입력받은 데이터는 문자열 객체로 변환됩니다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a</a:t>
            </a:r>
            <a:r>
              <a:rPr lang="ko-KR" altLang="en-US" sz="1400"/>
              <a:t>라는 이름의 참조 변수가 이 </a:t>
            </a:r>
            <a:r>
              <a:rPr lang="ko-KR" altLang="en-US" sz="1400" b="1">
                <a:solidFill>
                  <a:srgbClr val="FF0000"/>
                </a:solidFill>
              </a:rPr>
              <a:t>문자열 객체의 메모리 주소</a:t>
            </a:r>
            <a:r>
              <a:rPr lang="ko-KR" altLang="en-US" sz="1400"/>
              <a:t>를 가리키게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여기서 </a:t>
            </a:r>
            <a:r>
              <a:rPr lang="en-US" altLang="ko-KR" sz="1400"/>
              <a:t>a</a:t>
            </a:r>
            <a:r>
              <a:rPr lang="ko-KR" altLang="en-US" sz="1400"/>
              <a:t>는 객체가 아니라 객체를 가리키는 참조 변수입니다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객체는 </a:t>
            </a:r>
            <a:r>
              <a:rPr lang="en-US" altLang="ko-KR" sz="1400"/>
              <a:t>a</a:t>
            </a:r>
            <a:r>
              <a:rPr lang="ko-KR" altLang="en-US" sz="1400"/>
              <a:t>에 저장된 실제 데이터인 문자열입니다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38876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E927C-5963-16F1-FC92-F15BD98A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5B782-C085-DE05-24C7-DF205F909876}"/>
              </a:ext>
            </a:extLst>
          </p:cNvPr>
          <p:cNvSpPr txBox="1"/>
          <p:nvPr/>
        </p:nvSpPr>
        <p:spPr>
          <a:xfrm>
            <a:off x="279400" y="165488"/>
            <a:ext cx="6893697" cy="651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connection </a:t>
            </a:r>
            <a:r>
              <a:rPr lang="ko-KR" altLang="en-US" sz="1400" b="1"/>
              <a:t>변수의 사용 설명</a:t>
            </a:r>
            <a:r>
              <a:rPr lang="en-US" altLang="ko-KR" sz="1400" b="1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초기값 설정</a:t>
            </a:r>
            <a:r>
              <a:rPr lang="en-US" altLang="ko-KR" sz="1400" b="1">
                <a:solidFill>
                  <a:srgbClr val="0000FF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connection = </a:t>
            </a:r>
            <a:r>
              <a:rPr lang="en-US" altLang="ko-KR" sz="1400" b="1">
                <a:solidFill>
                  <a:srgbClr val="C00000"/>
                </a:solidFill>
              </a:rPr>
              <a:t>0</a:t>
            </a:r>
            <a:r>
              <a:rPr lang="ko-KR" altLang="en-US" sz="1400"/>
              <a:t>으로 </a:t>
            </a:r>
            <a:r>
              <a:rPr lang="ko-KR" altLang="en-US" sz="1400" b="1">
                <a:solidFill>
                  <a:srgbClr val="FF0000"/>
                </a:solidFill>
              </a:rPr>
              <a:t>초기화</a:t>
            </a:r>
            <a:r>
              <a:rPr lang="ko-KR" altLang="en-US" sz="1400"/>
              <a:t>됩니다</a:t>
            </a:r>
            <a:r>
              <a:rPr lang="en-US" altLang="ko-KR" sz="1400"/>
              <a:t>. </a:t>
            </a:r>
            <a:r>
              <a:rPr lang="ko-KR" altLang="en-US" sz="1400"/>
              <a:t>이 값은 </a:t>
            </a:r>
            <a:r>
              <a:rPr lang="en-US" altLang="ko-KR" sz="1400"/>
              <a:t>"</a:t>
            </a:r>
            <a:r>
              <a:rPr lang="ko-KR" altLang="en-US" sz="1400" b="1">
                <a:solidFill>
                  <a:srgbClr val="C00000"/>
                </a:solidFill>
              </a:rPr>
              <a:t>아직 연결되지 않음</a:t>
            </a:r>
            <a:r>
              <a:rPr lang="en-US" altLang="ko-KR" sz="1400"/>
              <a:t>"</a:t>
            </a:r>
            <a:r>
              <a:rPr lang="ko-KR" altLang="en-US" sz="1400"/>
              <a:t>을 의미합니다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값 변경</a:t>
            </a:r>
            <a:r>
              <a:rPr lang="en-US" altLang="ko-KR" sz="1400" b="1">
                <a:solidFill>
                  <a:srgbClr val="0000FF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connection = </a:t>
            </a:r>
            <a:r>
              <a:rPr lang="en-US" altLang="ko-KR" sz="1400" b="1">
                <a:solidFill>
                  <a:srgbClr val="C00000"/>
                </a:solidFill>
              </a:rPr>
              <a:t>1</a:t>
            </a:r>
            <a:r>
              <a:rPr lang="ko-KR" altLang="en-US" sz="1400"/>
              <a:t>은 아두이노와의 연결이 </a:t>
            </a:r>
            <a:r>
              <a:rPr lang="ko-KR" altLang="en-US" sz="1400" b="1">
                <a:solidFill>
                  <a:srgbClr val="C00000"/>
                </a:solidFill>
              </a:rPr>
              <a:t>성공적으로 이루어졌음</a:t>
            </a:r>
            <a:r>
              <a:rPr lang="ko-KR" altLang="en-US" sz="1400"/>
              <a:t>을 나타냅니다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connection = </a:t>
            </a:r>
            <a:r>
              <a:rPr lang="en-US" altLang="ko-KR" sz="1400" b="1">
                <a:solidFill>
                  <a:srgbClr val="0000FF"/>
                </a:solidFill>
              </a:rPr>
              <a:t>2</a:t>
            </a:r>
            <a:r>
              <a:rPr lang="ko-KR" altLang="en-US" sz="1400"/>
              <a:t>는 연결 시도가 실패했음을 나타냅니다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값의 의미</a:t>
            </a:r>
            <a:r>
              <a:rPr lang="en-US" altLang="ko-KR" sz="140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0 (</a:t>
            </a:r>
            <a:r>
              <a:rPr lang="ko-KR" altLang="en-US" sz="1400" b="1">
                <a:solidFill>
                  <a:srgbClr val="0000FF"/>
                </a:solidFill>
              </a:rPr>
              <a:t>초기값</a:t>
            </a:r>
            <a:r>
              <a:rPr lang="en-US" altLang="ko-KR" sz="1400" b="1">
                <a:solidFill>
                  <a:srgbClr val="0000FF"/>
                </a:solidFill>
              </a:rPr>
              <a:t>): </a:t>
            </a:r>
            <a:r>
              <a:rPr lang="ko-KR" altLang="en-US" sz="1400"/>
              <a:t>연결이 아직 시도되지 않았거나</a:t>
            </a:r>
            <a:r>
              <a:rPr lang="en-US" altLang="ko-KR" sz="1400"/>
              <a:t>, </a:t>
            </a:r>
            <a:r>
              <a:rPr lang="ko-KR" altLang="en-US" sz="1400"/>
              <a:t>아무런 입력 없이 </a:t>
            </a:r>
            <a:r>
              <a:rPr lang="ko-KR" altLang="en-US" sz="1400" b="1">
                <a:solidFill>
                  <a:srgbClr val="FF0000"/>
                </a:solidFill>
              </a:rPr>
              <a:t>엔터</a:t>
            </a:r>
            <a:r>
              <a:rPr lang="ko-KR" altLang="en-US" sz="1400"/>
              <a:t>를 친 경우로</a:t>
            </a:r>
            <a:r>
              <a:rPr lang="en-US" altLang="ko-KR" sz="140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아두이노 </a:t>
            </a:r>
            <a:r>
              <a:rPr lang="ko-KR" altLang="en-US" sz="1400" b="1">
                <a:solidFill>
                  <a:srgbClr val="FF00FF"/>
                </a:solidFill>
              </a:rPr>
              <a:t>연결 시도 </a:t>
            </a:r>
            <a:r>
              <a:rPr lang="ko-KR" altLang="en-US" sz="1400" b="1">
                <a:solidFill>
                  <a:srgbClr val="FF0000"/>
                </a:solidFill>
              </a:rPr>
              <a:t>전</a:t>
            </a:r>
            <a:r>
              <a:rPr lang="ko-KR" altLang="en-US" sz="1400" b="1">
                <a:solidFill>
                  <a:srgbClr val="FF00FF"/>
                </a:solidFill>
              </a:rPr>
              <a:t> </a:t>
            </a:r>
            <a:r>
              <a:rPr lang="ko-KR" altLang="en-US" sz="1400"/>
              <a:t>상태입니다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</a:rPr>
              <a:t>1</a:t>
            </a:r>
            <a:r>
              <a:rPr lang="en-US" altLang="ko-KR" sz="1400"/>
              <a:t>: </a:t>
            </a:r>
            <a:r>
              <a:rPr lang="ko-KR" altLang="en-US" sz="1400" b="1">
                <a:solidFill>
                  <a:srgbClr val="C00000"/>
                </a:solidFill>
              </a:rPr>
              <a:t>연결 성공</a:t>
            </a:r>
            <a:r>
              <a:rPr lang="ko-KR" altLang="en-US" sz="1400"/>
              <a:t>을 나타내며</a:t>
            </a:r>
            <a:r>
              <a:rPr lang="en-US" altLang="ko-KR" sz="1400"/>
              <a:t>, </a:t>
            </a:r>
            <a:r>
              <a:rPr lang="ko-KR" altLang="en-US" sz="1400"/>
              <a:t>이 상태에서는 아두이노와 데이터를 주고받을 수 있습니다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2</a:t>
            </a:r>
            <a:r>
              <a:rPr lang="en-US" altLang="ko-KR" sz="1400"/>
              <a:t>: </a:t>
            </a:r>
            <a:r>
              <a:rPr lang="ko-KR" altLang="en-US" sz="1400" b="1">
                <a:solidFill>
                  <a:srgbClr val="C00000"/>
                </a:solidFill>
              </a:rPr>
              <a:t>연결 실패</a:t>
            </a:r>
            <a:r>
              <a:rPr lang="ko-KR" altLang="en-US" sz="1400"/>
              <a:t>를 나타내며</a:t>
            </a:r>
            <a:r>
              <a:rPr lang="en-US" altLang="ko-KR" sz="1400"/>
              <a:t>, </a:t>
            </a:r>
            <a:r>
              <a:rPr lang="ko-KR" altLang="en-US" sz="1400"/>
              <a:t>이는 시리얼 포트를 통한 아두이노와의 통신이 성공적으로 이루어지지 않았음을 의미합니다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0000FF"/>
                </a:solidFill>
              </a:rPr>
              <a:t>값의 선택 이유</a:t>
            </a:r>
            <a:r>
              <a:rPr lang="en-US" altLang="ko-KR" sz="140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1</a:t>
            </a:r>
            <a:r>
              <a:rPr lang="ko-KR" altLang="en-US" sz="1400"/>
              <a:t>과 </a:t>
            </a:r>
            <a:r>
              <a:rPr lang="en-US" altLang="ko-KR" sz="1400"/>
              <a:t>2</a:t>
            </a:r>
            <a:r>
              <a:rPr lang="ko-KR" altLang="en-US" sz="1400"/>
              <a:t>는 </a:t>
            </a:r>
            <a:r>
              <a:rPr lang="ko-KR" altLang="en-US" sz="1400" b="1">
                <a:solidFill>
                  <a:srgbClr val="FF0000"/>
                </a:solidFill>
              </a:rPr>
              <a:t>임의로 선택된 숫자 값</a:t>
            </a:r>
            <a:r>
              <a:rPr lang="ko-KR" altLang="en-US" sz="1400"/>
              <a:t>입니다</a:t>
            </a:r>
            <a:r>
              <a:rPr lang="en-US" altLang="ko-KR" sz="1400"/>
              <a:t>. </a:t>
            </a:r>
            <a:r>
              <a:rPr lang="ko-KR" altLang="en-US" sz="1400"/>
              <a:t>프로그래밍에서 종종 </a:t>
            </a:r>
            <a:r>
              <a:rPr lang="en-US" altLang="ko-KR" sz="1400"/>
              <a:t>0</a:t>
            </a:r>
            <a:r>
              <a:rPr lang="ko-KR" altLang="en-US" sz="1400"/>
              <a:t>은 </a:t>
            </a:r>
            <a:r>
              <a:rPr lang="en-US" altLang="ko-KR" sz="1400"/>
              <a:t>'</a:t>
            </a:r>
            <a:r>
              <a:rPr lang="ko-KR" altLang="en-US" sz="1400"/>
              <a:t>거짓</a:t>
            </a:r>
            <a:r>
              <a:rPr lang="en-US" altLang="ko-KR" sz="1400"/>
              <a:t>'</a:t>
            </a:r>
            <a:r>
              <a:rPr lang="ko-KR" altLang="en-US" sz="1400"/>
              <a:t>이나 </a:t>
            </a:r>
            <a:r>
              <a:rPr lang="en-US" altLang="ko-KR" sz="1400"/>
              <a:t>'</a:t>
            </a:r>
            <a:r>
              <a:rPr lang="ko-KR" altLang="en-US" sz="1400"/>
              <a:t>비활성 상태</a:t>
            </a:r>
            <a:r>
              <a:rPr lang="en-US" altLang="ko-KR" sz="1400"/>
              <a:t>', 1</a:t>
            </a:r>
            <a:r>
              <a:rPr lang="ko-KR" altLang="en-US" sz="1400"/>
              <a:t>은 </a:t>
            </a:r>
            <a:r>
              <a:rPr lang="en-US" altLang="ko-KR" sz="1400"/>
              <a:t>'</a:t>
            </a:r>
            <a:r>
              <a:rPr lang="ko-KR" altLang="en-US" sz="1400"/>
              <a:t>참</a:t>
            </a:r>
            <a:r>
              <a:rPr lang="en-US" altLang="ko-KR" sz="1400"/>
              <a:t>'</a:t>
            </a:r>
            <a:r>
              <a:rPr lang="ko-KR" altLang="en-US" sz="1400"/>
              <a:t>이나 </a:t>
            </a:r>
            <a:r>
              <a:rPr lang="en-US" altLang="ko-KR" sz="1400"/>
              <a:t>'</a:t>
            </a:r>
            <a:r>
              <a:rPr lang="ko-KR" altLang="en-US" sz="1400"/>
              <a:t>활성 상태</a:t>
            </a:r>
            <a:r>
              <a:rPr lang="en-US" altLang="ko-KR" sz="1400"/>
              <a:t>'</a:t>
            </a:r>
            <a:r>
              <a:rPr lang="ko-KR" altLang="en-US" sz="1400"/>
              <a:t>를 의미하지만</a:t>
            </a:r>
            <a:r>
              <a:rPr lang="en-US" altLang="ko-KR" sz="1400"/>
              <a:t>, </a:t>
            </a:r>
            <a:r>
              <a:rPr lang="ko-KR" altLang="en-US" sz="1400"/>
              <a:t>이 경우에는 단순히 </a:t>
            </a:r>
            <a:r>
              <a:rPr lang="ko-KR" altLang="en-US" sz="1400" b="1">
                <a:solidFill>
                  <a:srgbClr val="FF0000"/>
                </a:solidFill>
              </a:rPr>
              <a:t>상태 코드</a:t>
            </a:r>
            <a:r>
              <a:rPr lang="ko-KR" altLang="en-US" sz="1400"/>
              <a:t>로 사용되고 있습니다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이러한 방식으로 값을 사용하는 이유는 프로그램의 흐름을 제어하기 위해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FF00FF"/>
                </a:solidFill>
              </a:rPr>
              <a:t>상태를 명확하게 구분하고 관리</a:t>
            </a:r>
            <a:r>
              <a:rPr lang="ko-KR" altLang="en-US" sz="1400"/>
              <a:t>하기 위해서입니다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코드에서의 이러한 값들은 </a:t>
            </a:r>
            <a:r>
              <a:rPr lang="en-US" altLang="ko-KR" sz="1400"/>
              <a:t>True</a:t>
            </a:r>
            <a:r>
              <a:rPr lang="ko-KR" altLang="en-US" sz="1400"/>
              <a:t>나 </a:t>
            </a:r>
            <a:r>
              <a:rPr lang="en-US" altLang="ko-KR" sz="1400"/>
              <a:t>False</a:t>
            </a:r>
            <a:r>
              <a:rPr lang="ko-KR" altLang="en-US" sz="1400"/>
              <a:t>의 논리적 의미보다는 상태 코드의 역할을 하며</a:t>
            </a:r>
            <a:r>
              <a:rPr lang="en-US" altLang="ko-KR" sz="1400"/>
              <a:t>, </a:t>
            </a:r>
            <a:r>
              <a:rPr lang="ko-KR" altLang="en-US" sz="1400"/>
              <a:t>프로그램 내에서 </a:t>
            </a:r>
            <a:r>
              <a:rPr lang="ko-KR" altLang="en-US" sz="1400" b="1">
                <a:solidFill>
                  <a:srgbClr val="008000"/>
                </a:solidFill>
              </a:rPr>
              <a:t>특정 조건에 따라 </a:t>
            </a:r>
            <a:r>
              <a:rPr lang="ko-KR" altLang="en-US" sz="1400" b="1">
                <a:solidFill>
                  <a:srgbClr val="FF0000"/>
                </a:solidFill>
              </a:rPr>
              <a:t>실행 흐름을 제어</a:t>
            </a:r>
            <a:r>
              <a:rPr lang="ko-KR" altLang="en-US" sz="1400"/>
              <a:t>하는 데 사용됩니다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5056027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E927C-5963-16F1-FC92-F15BD98A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B4748-5B46-2CC6-E9D9-0E3D50796200}"/>
              </a:ext>
            </a:extLst>
          </p:cNvPr>
          <p:cNvSpPr txBox="1"/>
          <p:nvPr/>
        </p:nvSpPr>
        <p:spPr>
          <a:xfrm>
            <a:off x="203199" y="275441"/>
            <a:ext cx="6117281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portnum =1</a:t>
            </a:r>
            <a:r>
              <a:rPr lang="ko-KR" altLang="en-US" sz="1400"/>
              <a:t>은 초기값</a:t>
            </a:r>
            <a:r>
              <a:rPr lang="en-US" altLang="ko-KR" sz="1400"/>
              <a:t>?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네</a:t>
            </a:r>
            <a:r>
              <a:rPr lang="en-US" altLang="ko-KR" sz="1400"/>
              <a:t>, </a:t>
            </a:r>
            <a:r>
              <a:rPr lang="ko-KR" altLang="en-US" sz="1400"/>
              <a:t>코드에서 </a:t>
            </a:r>
            <a:r>
              <a:rPr lang="en-US" altLang="ko-KR" sz="1400"/>
              <a:t>Portnum = </a:t>
            </a:r>
            <a:r>
              <a:rPr lang="en-US" altLang="ko-KR" sz="1400" b="1">
                <a:solidFill>
                  <a:srgbClr val="FF0000"/>
                </a:solidFill>
              </a:rPr>
              <a:t>1</a:t>
            </a:r>
            <a:r>
              <a:rPr lang="ko-KR" altLang="en-US" sz="1400"/>
              <a:t>은 변수 </a:t>
            </a:r>
            <a:r>
              <a:rPr lang="en-US" altLang="ko-KR" sz="1400" b="1">
                <a:solidFill>
                  <a:srgbClr val="C00000"/>
                </a:solidFill>
              </a:rPr>
              <a:t>Portnum</a:t>
            </a:r>
            <a:r>
              <a:rPr lang="ko-KR" altLang="en-US" sz="1400" b="1">
                <a:solidFill>
                  <a:srgbClr val="C00000"/>
                </a:solidFill>
              </a:rPr>
              <a:t>의 </a:t>
            </a:r>
            <a:r>
              <a:rPr lang="ko-KR" altLang="en-US" sz="1400" b="1">
                <a:solidFill>
                  <a:srgbClr val="FF0000"/>
                </a:solidFill>
              </a:rPr>
              <a:t>초기값</a:t>
            </a:r>
            <a:r>
              <a:rPr lang="ko-KR" altLang="en-US" sz="1400"/>
              <a:t>으로 설정되었습니다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변수는 시리얼 포트 연결을 시도하는 데 사용되며</a:t>
            </a:r>
            <a:r>
              <a:rPr lang="en-US" altLang="ko-KR" sz="1400"/>
              <a:t>, </a:t>
            </a:r>
            <a:r>
              <a:rPr lang="ko-KR" altLang="en-US" sz="1400"/>
              <a:t>아두이노와의 연결을 시도할 포트 번호를 저장하는 데 사용됩니다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초기값 </a:t>
            </a:r>
            <a:r>
              <a:rPr lang="en-US" altLang="ko-KR" sz="1400" b="1">
                <a:solidFill>
                  <a:srgbClr val="0000FF"/>
                </a:solidFill>
              </a:rPr>
              <a:t>1</a:t>
            </a:r>
            <a:r>
              <a:rPr lang="ko-KR" altLang="en-US" sz="1400"/>
              <a:t>은 </a:t>
            </a:r>
            <a:r>
              <a:rPr lang="ko-KR" altLang="en-US" sz="1400" b="1">
                <a:solidFill>
                  <a:srgbClr val="FF0000"/>
                </a:solidFill>
              </a:rPr>
              <a:t>포트 연결 시도를 시작할 번호</a:t>
            </a:r>
            <a:r>
              <a:rPr lang="ko-KR" altLang="en-US" sz="1400"/>
              <a:t>를 의미하며</a:t>
            </a:r>
            <a:r>
              <a:rPr lang="en-US" altLang="ko-KR" sz="1400"/>
              <a:t>, </a:t>
            </a:r>
            <a:r>
              <a:rPr lang="ko-KR" altLang="en-US" sz="1400"/>
              <a:t>코드 내에서 연결 시도가 실패하면 </a:t>
            </a:r>
            <a:r>
              <a:rPr lang="en-US" altLang="ko-KR" sz="1400"/>
              <a:t>Portnum</a:t>
            </a:r>
            <a:r>
              <a:rPr lang="ko-KR" altLang="en-US" sz="1400"/>
              <a:t>의 값이 </a:t>
            </a:r>
            <a:r>
              <a:rPr lang="en-US" altLang="ko-KR" sz="1400"/>
              <a:t>1</a:t>
            </a:r>
            <a:r>
              <a:rPr lang="ko-KR" altLang="en-US" sz="1400"/>
              <a:t>씩 증가하여 다음 포트 번호로 연결을 시도하게 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이러한 방식은 사용 가능한 포트를 </a:t>
            </a:r>
            <a:r>
              <a:rPr lang="ko-KR" altLang="en-US" sz="1400" b="1">
                <a:solidFill>
                  <a:srgbClr val="C00000"/>
                </a:solidFill>
              </a:rPr>
              <a:t>순차적으로 탐색하고 연결을 시도</a:t>
            </a:r>
            <a:r>
              <a:rPr lang="ko-KR" altLang="en-US" sz="1400"/>
              <a:t>하는 전형적인 방법입니다</a:t>
            </a:r>
            <a:r>
              <a:rPr lang="en-US" altLang="ko-KR" sz="1400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03897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E927C-5963-16F1-FC92-F15BD98A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5A54D-84AB-24FB-DE13-9FF8FBC7DEEC}"/>
              </a:ext>
            </a:extLst>
          </p:cNvPr>
          <p:cNvSpPr txBox="1"/>
          <p:nvPr/>
        </p:nvSpPr>
        <p:spPr>
          <a:xfrm>
            <a:off x="279400" y="387846"/>
            <a:ext cx="6535351" cy="6190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1. </a:t>
            </a:r>
            <a:r>
              <a:rPr lang="en-US" altLang="ko-KR" sz="1400" b="1">
                <a:solidFill>
                  <a:srgbClr val="C00000"/>
                </a:solidFill>
              </a:rPr>
              <a:t>=</a:t>
            </a:r>
            <a:r>
              <a:rPr lang="en-US" altLang="ko-KR" sz="1400" b="1">
                <a:solidFill>
                  <a:srgbClr val="0000FF"/>
                </a:solidFill>
              </a:rPr>
              <a:t> (</a:t>
            </a:r>
            <a:r>
              <a:rPr lang="ko-KR" altLang="en-US" sz="1400" b="1">
                <a:solidFill>
                  <a:srgbClr val="0000FF"/>
                </a:solidFill>
              </a:rPr>
              <a:t>대입 연산자</a:t>
            </a:r>
            <a:r>
              <a:rPr lang="en-US" altLang="ko-KR" sz="1400" b="1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8000"/>
                </a:solidFill>
              </a:rPr>
              <a:t>용도</a:t>
            </a:r>
            <a:r>
              <a:rPr lang="en-US" altLang="ko-KR" sz="1400"/>
              <a:t>: </a:t>
            </a:r>
            <a:r>
              <a:rPr lang="ko-KR" altLang="en-US" sz="1400"/>
              <a:t>변수에 값을 </a:t>
            </a:r>
            <a:r>
              <a:rPr lang="ko-KR" altLang="en-US" sz="1400" b="1">
                <a:solidFill>
                  <a:srgbClr val="C00000"/>
                </a:solidFill>
              </a:rPr>
              <a:t>할당</a:t>
            </a:r>
            <a:r>
              <a:rPr lang="ko-KR" altLang="en-US" sz="1400"/>
              <a:t>하는 데 사용됩니다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8000"/>
                </a:solidFill>
              </a:rPr>
              <a:t>기능</a:t>
            </a:r>
            <a:r>
              <a:rPr lang="en-US" altLang="ko-KR" sz="1400"/>
              <a:t>: </a:t>
            </a:r>
            <a:r>
              <a:rPr lang="ko-KR" altLang="en-US" sz="1400"/>
              <a:t>오른쪽에 있는 표현식의 값을 계산한 후</a:t>
            </a:r>
            <a:r>
              <a:rPr lang="en-US" altLang="ko-KR" sz="1400"/>
              <a:t>, </a:t>
            </a:r>
            <a:r>
              <a:rPr lang="ko-KR" altLang="en-US" sz="1400"/>
              <a:t>그 결과를 왼쪽에 있는 변수에 저장합니다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예제</a:t>
            </a:r>
            <a:r>
              <a:rPr lang="en-US" altLang="ko-KR" sz="1400"/>
              <a:t>: a = 10</a:t>
            </a:r>
            <a:r>
              <a:rPr lang="ko-KR" altLang="en-US" sz="1400"/>
              <a:t>에서 </a:t>
            </a:r>
            <a:r>
              <a:rPr lang="en-US" altLang="ko-KR" sz="1400"/>
              <a:t>a</a:t>
            </a:r>
            <a:r>
              <a:rPr lang="ko-KR" altLang="en-US" sz="1400"/>
              <a:t>라는 변수에 </a:t>
            </a:r>
            <a:r>
              <a:rPr lang="en-US" altLang="ko-KR" sz="1400"/>
              <a:t>10</a:t>
            </a:r>
            <a:r>
              <a:rPr lang="ko-KR" altLang="en-US" sz="1400"/>
              <a:t>이라는 값이 </a:t>
            </a:r>
            <a:r>
              <a:rPr lang="ko-KR" altLang="en-US" sz="1400" b="1">
                <a:solidFill>
                  <a:srgbClr val="FF0000"/>
                </a:solidFill>
              </a:rPr>
              <a:t>저장</a:t>
            </a:r>
            <a:r>
              <a:rPr lang="ko-KR" altLang="en-US" sz="1400"/>
              <a:t>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2. </a:t>
            </a:r>
            <a:r>
              <a:rPr lang="en-US" altLang="ko-KR" sz="1400" b="1">
                <a:solidFill>
                  <a:srgbClr val="C00000"/>
                </a:solidFill>
              </a:rPr>
              <a:t>==</a:t>
            </a:r>
            <a:r>
              <a:rPr lang="en-US" altLang="ko-KR" sz="1400" b="1">
                <a:solidFill>
                  <a:srgbClr val="0000FF"/>
                </a:solidFill>
              </a:rPr>
              <a:t> (</a:t>
            </a:r>
            <a:r>
              <a:rPr lang="ko-KR" altLang="en-US" sz="1400" b="1">
                <a:solidFill>
                  <a:srgbClr val="0000FF"/>
                </a:solidFill>
              </a:rPr>
              <a:t>비교 연산자</a:t>
            </a:r>
            <a:r>
              <a:rPr lang="en-US" altLang="ko-KR" sz="1400" b="1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8000"/>
                </a:solidFill>
              </a:rPr>
              <a:t>용도</a:t>
            </a:r>
            <a:r>
              <a:rPr lang="en-US" altLang="ko-KR" sz="1400"/>
              <a:t>: </a:t>
            </a:r>
            <a:r>
              <a:rPr lang="ko-KR" altLang="en-US" sz="1400"/>
              <a:t>두 값이나 변수의 내용이 동일한지 </a:t>
            </a:r>
            <a:r>
              <a:rPr lang="ko-KR" altLang="en-US" sz="1400" b="1">
                <a:solidFill>
                  <a:srgbClr val="C00000"/>
                </a:solidFill>
              </a:rPr>
              <a:t>비교</a:t>
            </a:r>
            <a:r>
              <a:rPr lang="ko-KR" altLang="en-US" sz="1400"/>
              <a:t>하는 데 사용됩니다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8000"/>
                </a:solidFill>
              </a:rPr>
              <a:t>기능</a:t>
            </a:r>
            <a:r>
              <a:rPr lang="en-US" altLang="ko-KR" sz="1400"/>
              <a:t>: </a:t>
            </a:r>
            <a:r>
              <a:rPr lang="ko-KR" altLang="en-US" sz="1400"/>
              <a:t>두 피연산자의 값을 비교하여 같으면 </a:t>
            </a:r>
            <a:r>
              <a:rPr lang="en-US" altLang="ko-KR" sz="1400" b="1">
                <a:solidFill>
                  <a:srgbClr val="C00000"/>
                </a:solidFill>
              </a:rPr>
              <a:t>True</a:t>
            </a:r>
            <a:r>
              <a:rPr lang="en-US" altLang="ko-KR" sz="1400"/>
              <a:t>, </a:t>
            </a:r>
            <a:r>
              <a:rPr lang="ko-KR" altLang="en-US" sz="1400"/>
              <a:t>다르면 </a:t>
            </a:r>
            <a:r>
              <a:rPr lang="en-US" altLang="ko-KR" sz="1400" b="1">
                <a:solidFill>
                  <a:srgbClr val="008000"/>
                </a:solidFill>
              </a:rPr>
              <a:t>False</a:t>
            </a:r>
            <a:r>
              <a:rPr lang="ko-KR" altLang="en-US" sz="1400"/>
              <a:t>를 반환합니다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예제</a:t>
            </a:r>
            <a:r>
              <a:rPr lang="en-US" altLang="ko-KR" sz="1400"/>
              <a:t>: if a == 10</a:t>
            </a:r>
            <a:r>
              <a:rPr lang="ko-KR" altLang="en-US" sz="1400"/>
              <a:t>에서 </a:t>
            </a:r>
            <a:r>
              <a:rPr lang="en-US" altLang="ko-KR" sz="1400"/>
              <a:t>a</a:t>
            </a:r>
            <a:r>
              <a:rPr lang="ko-KR" altLang="en-US" sz="1400"/>
              <a:t>의 값이 </a:t>
            </a:r>
            <a:r>
              <a:rPr lang="en-US" altLang="ko-KR" sz="1400"/>
              <a:t>10</a:t>
            </a:r>
            <a:r>
              <a:rPr lang="ko-KR" altLang="en-US" sz="1400"/>
              <a:t>인지를 확인합니다</a:t>
            </a:r>
            <a:r>
              <a:rPr lang="en-US" altLang="ko-KR" sz="1400"/>
              <a:t>. </a:t>
            </a:r>
            <a:r>
              <a:rPr lang="ko-KR" altLang="en-US" sz="1400"/>
              <a:t>만약 </a:t>
            </a:r>
            <a:r>
              <a:rPr lang="en-US" altLang="ko-KR" sz="1400"/>
              <a:t>a</a:t>
            </a:r>
            <a:r>
              <a:rPr lang="ko-KR" altLang="en-US" sz="1400"/>
              <a:t>의 값이 </a:t>
            </a:r>
            <a:r>
              <a:rPr lang="en-US" altLang="ko-KR" sz="1400"/>
              <a:t>10</a:t>
            </a:r>
            <a:r>
              <a:rPr lang="ko-KR" altLang="en-US" sz="1400"/>
              <a:t>이면 조건문이 </a:t>
            </a:r>
            <a:r>
              <a:rPr lang="en-US" altLang="ko-KR" sz="1400"/>
              <a:t>True</a:t>
            </a:r>
            <a:r>
              <a:rPr lang="ko-KR" altLang="en-US" sz="1400"/>
              <a:t>가 되어 해당 조건문 안의 코드가 실행됩니다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차이점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8000"/>
                </a:solidFill>
              </a:rPr>
              <a:t>역할의 차이</a:t>
            </a:r>
            <a:r>
              <a:rPr lang="en-US" altLang="ko-KR" sz="1400" b="1">
                <a:solidFill>
                  <a:srgbClr val="0000FF"/>
                </a:solidFill>
              </a:rPr>
              <a:t>: =</a:t>
            </a:r>
            <a:r>
              <a:rPr lang="ko-KR" altLang="en-US" sz="1400"/>
              <a:t>는 값을 </a:t>
            </a:r>
            <a:r>
              <a:rPr lang="ko-KR" altLang="en-US" sz="1400" b="1">
                <a:solidFill>
                  <a:srgbClr val="FF0000"/>
                </a:solidFill>
              </a:rPr>
              <a:t>저장</a:t>
            </a:r>
            <a:r>
              <a:rPr lang="ko-KR" altLang="en-US" sz="1400"/>
              <a:t>하는 데 사용되고</a:t>
            </a:r>
            <a:r>
              <a:rPr lang="en-US" altLang="ko-KR" sz="1400"/>
              <a:t>, </a:t>
            </a:r>
            <a:r>
              <a:rPr lang="en-US" altLang="ko-KR" sz="1400" b="1">
                <a:solidFill>
                  <a:srgbClr val="0000FF"/>
                </a:solidFill>
              </a:rPr>
              <a:t>==</a:t>
            </a:r>
            <a:r>
              <a:rPr lang="ko-KR" altLang="en-US" sz="1400"/>
              <a:t>는 값이 </a:t>
            </a:r>
            <a:r>
              <a:rPr lang="ko-KR" altLang="en-US" sz="1400" b="1">
                <a:solidFill>
                  <a:srgbClr val="FF0000"/>
                </a:solidFill>
              </a:rPr>
              <a:t>같은지 확인</a:t>
            </a:r>
            <a:r>
              <a:rPr lang="ko-KR" altLang="en-US" sz="1400"/>
              <a:t>하는 데 사용됩니다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8000"/>
                </a:solidFill>
              </a:rPr>
              <a:t>결과의 차이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en-US" altLang="ko-KR" sz="1400"/>
              <a:t>=</a:t>
            </a:r>
            <a:r>
              <a:rPr lang="ko-KR" altLang="en-US" sz="1400"/>
              <a:t>는 결과로 값을 변수에 </a:t>
            </a:r>
            <a:r>
              <a:rPr lang="ko-KR" altLang="en-US" sz="1400" b="1">
                <a:solidFill>
                  <a:srgbClr val="FF0000"/>
                </a:solidFill>
              </a:rPr>
              <a:t>할당</a:t>
            </a:r>
            <a:r>
              <a:rPr lang="ko-KR" altLang="en-US" sz="1400"/>
              <a:t>하고</a:t>
            </a:r>
            <a:r>
              <a:rPr lang="en-US" altLang="ko-KR" sz="1400"/>
              <a:t>, ==</a:t>
            </a:r>
            <a:r>
              <a:rPr lang="ko-KR" altLang="en-US" sz="1400"/>
              <a:t>는 결과로 </a:t>
            </a:r>
            <a:r>
              <a:rPr lang="ko-KR" altLang="en-US" sz="1400" b="1">
                <a:solidFill>
                  <a:srgbClr val="FF0000"/>
                </a:solidFill>
              </a:rPr>
              <a:t>논리값</a:t>
            </a:r>
            <a:r>
              <a:rPr lang="en-US" altLang="ko-KR" sz="1400"/>
              <a:t>(True </a:t>
            </a:r>
            <a:r>
              <a:rPr lang="ko-KR" altLang="en-US" sz="1400"/>
              <a:t>또는 </a:t>
            </a:r>
            <a:r>
              <a:rPr lang="en-US" altLang="ko-KR" sz="1400"/>
              <a:t>False)</a:t>
            </a:r>
            <a:r>
              <a:rPr lang="ko-KR" altLang="en-US" sz="1400"/>
              <a:t>을 반환합니다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사용 예시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대입 예시</a:t>
            </a:r>
            <a:r>
              <a:rPr lang="en-US" altLang="ko-KR" sz="1400"/>
              <a:t>: x = 5</a:t>
            </a:r>
            <a:r>
              <a:rPr lang="ko-KR" altLang="en-US" sz="1400"/>
              <a:t>는 </a:t>
            </a:r>
            <a:r>
              <a:rPr lang="en-US" altLang="ko-KR" sz="1400"/>
              <a:t>x </a:t>
            </a:r>
            <a:r>
              <a:rPr lang="ko-KR" altLang="en-US" sz="1400"/>
              <a:t>변수에 </a:t>
            </a:r>
            <a:r>
              <a:rPr lang="en-US" altLang="ko-KR" sz="1400"/>
              <a:t>5</a:t>
            </a:r>
            <a:r>
              <a:rPr lang="ko-KR" altLang="en-US" sz="1400"/>
              <a:t>를 저장합니다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비교 예시</a:t>
            </a:r>
            <a:r>
              <a:rPr lang="en-US" altLang="ko-KR" sz="1400"/>
              <a:t>: if x == 5</a:t>
            </a:r>
            <a:r>
              <a:rPr lang="ko-KR" altLang="en-US" sz="1400"/>
              <a:t>는 </a:t>
            </a:r>
            <a:r>
              <a:rPr lang="en-US" altLang="ko-KR" sz="1400"/>
              <a:t>x</a:t>
            </a:r>
            <a:r>
              <a:rPr lang="ko-KR" altLang="en-US" sz="1400"/>
              <a:t>가 </a:t>
            </a:r>
            <a:r>
              <a:rPr lang="en-US" altLang="ko-KR" sz="1400"/>
              <a:t>5</a:t>
            </a:r>
            <a:r>
              <a:rPr lang="ko-KR" altLang="en-US" sz="1400"/>
              <a:t>와 동일한지 확인하고</a:t>
            </a:r>
            <a:r>
              <a:rPr lang="en-US" altLang="ko-KR" sz="1400"/>
              <a:t>, </a:t>
            </a:r>
            <a:r>
              <a:rPr lang="ko-KR" altLang="en-US" sz="1400"/>
              <a:t>동일하다면 </a:t>
            </a:r>
            <a:r>
              <a:rPr lang="en-US" altLang="ko-KR" sz="1400"/>
              <a:t>if </a:t>
            </a:r>
            <a:r>
              <a:rPr lang="ko-KR" altLang="en-US" sz="1400"/>
              <a:t>문 안의 코드를 실행합니다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773712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E927C-5963-16F1-FC92-F15BD98A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69921-CEF8-837C-8061-BB665DEE5C10}"/>
              </a:ext>
            </a:extLst>
          </p:cNvPr>
          <p:cNvSpPr txBox="1"/>
          <p:nvPr/>
        </p:nvSpPr>
        <p:spPr>
          <a:xfrm>
            <a:off x="158921" y="171986"/>
            <a:ext cx="5784678" cy="651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1. </a:t>
            </a:r>
            <a:r>
              <a:rPr lang="ko-KR" altLang="en-US" sz="1400" b="1">
                <a:solidFill>
                  <a:srgbClr val="0000FF"/>
                </a:solidFill>
              </a:rPr>
              <a:t>동적 타이핑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8000"/>
                </a:solidFill>
              </a:rPr>
              <a:t>정의</a:t>
            </a:r>
            <a:r>
              <a:rPr lang="en-US" altLang="ko-KR" sz="1400">
                <a:solidFill>
                  <a:srgbClr val="0000FF"/>
                </a:solidFill>
              </a:rPr>
              <a:t>: </a:t>
            </a:r>
            <a:r>
              <a:rPr lang="ko-KR" altLang="en-US" sz="1400"/>
              <a:t>파이썬은 동적 타이핑을 지원합니다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이는 </a:t>
            </a:r>
            <a:r>
              <a:rPr lang="ko-KR" altLang="en-US" sz="1400" b="1">
                <a:solidFill>
                  <a:srgbClr val="008000"/>
                </a:solidFill>
              </a:rPr>
              <a:t>변수의 타입</a:t>
            </a:r>
            <a:r>
              <a:rPr lang="ko-KR" altLang="en-US" sz="1400"/>
              <a:t>이 프로그램이 </a:t>
            </a:r>
            <a:r>
              <a:rPr lang="ko-KR" altLang="en-US" sz="1400" b="1">
                <a:solidFill>
                  <a:srgbClr val="FF0000"/>
                </a:solidFill>
              </a:rPr>
              <a:t>실행되는 도중에 결정</a:t>
            </a:r>
            <a:r>
              <a:rPr lang="ko-KR" altLang="en-US" sz="1400"/>
              <a:t>된다는 것을 의미합니다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8000"/>
                </a:solidFill>
              </a:rPr>
              <a:t>효과</a:t>
            </a:r>
            <a:r>
              <a:rPr lang="en-US" altLang="ko-KR" sz="1400">
                <a:solidFill>
                  <a:srgbClr val="0000FF"/>
                </a:solidFill>
              </a:rPr>
              <a:t>: </a:t>
            </a:r>
            <a:r>
              <a:rPr lang="ko-KR" altLang="en-US" sz="1400"/>
              <a:t>변수를 사용하기 전에 데이터 타입을 명시할 필요가 없습니다</a:t>
            </a:r>
            <a:r>
              <a:rPr lang="en-US" altLang="ko-KR" sz="1400"/>
              <a:t>. </a:t>
            </a:r>
            <a:r>
              <a:rPr lang="ko-KR" altLang="en-US" sz="1400"/>
              <a:t>대신</a:t>
            </a:r>
            <a:r>
              <a:rPr lang="en-US" altLang="ko-KR" sz="1400"/>
              <a:t>, </a:t>
            </a:r>
            <a:r>
              <a:rPr lang="ko-KR" altLang="en-US" sz="1400" b="1">
                <a:solidFill>
                  <a:srgbClr val="FF0000"/>
                </a:solidFill>
              </a:rPr>
              <a:t>값을 할당하는 순간 </a:t>
            </a:r>
            <a:r>
              <a:rPr lang="ko-KR" altLang="en-US" sz="1400"/>
              <a:t>해당 </a:t>
            </a:r>
            <a:r>
              <a:rPr lang="ko-KR" altLang="en-US" sz="1400" b="1">
                <a:solidFill>
                  <a:srgbClr val="FF00FF"/>
                </a:solidFill>
              </a:rPr>
              <a:t>변수의 타입이 결정</a:t>
            </a:r>
            <a:r>
              <a:rPr lang="ko-KR" altLang="en-US" sz="1400"/>
              <a:t>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2. </a:t>
            </a:r>
            <a:r>
              <a:rPr lang="ko-KR" altLang="en-US" sz="1400" b="1">
                <a:solidFill>
                  <a:srgbClr val="0000FF"/>
                </a:solidFill>
              </a:rPr>
              <a:t>변수 할당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8000"/>
                </a:solidFill>
              </a:rPr>
              <a:t>할당 과정</a:t>
            </a:r>
            <a:r>
              <a:rPr lang="en-US" altLang="ko-KR" sz="1400">
                <a:solidFill>
                  <a:srgbClr val="0000FF"/>
                </a:solidFill>
              </a:rPr>
              <a:t>: </a:t>
            </a:r>
            <a:r>
              <a:rPr lang="en-US" altLang="ko-KR" sz="1400" b="1">
                <a:solidFill>
                  <a:srgbClr val="FF0000"/>
                </a:solidFill>
              </a:rPr>
              <a:t>a</a:t>
            </a:r>
            <a:r>
              <a:rPr lang="en-US" altLang="ko-KR" sz="1400"/>
              <a:t> = input()</a:t>
            </a:r>
            <a:r>
              <a:rPr lang="ko-KR" altLang="en-US" sz="1400"/>
              <a:t>에서 </a:t>
            </a:r>
            <a:r>
              <a:rPr lang="en-US" altLang="ko-KR" sz="1400"/>
              <a:t>input() </a:t>
            </a:r>
            <a:r>
              <a:rPr lang="ko-KR" altLang="en-US" sz="1400"/>
              <a:t>함수는 사용자로부터 문자열을 입력받아 </a:t>
            </a:r>
            <a:r>
              <a:rPr lang="en-US" altLang="ko-KR" sz="1400"/>
              <a:t>a</a:t>
            </a:r>
            <a:r>
              <a:rPr lang="ko-KR" altLang="en-US" sz="1400"/>
              <a:t>에 저장합니다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순간 </a:t>
            </a:r>
            <a:r>
              <a:rPr lang="en-US" altLang="ko-KR" sz="1400"/>
              <a:t>a</a:t>
            </a:r>
            <a:r>
              <a:rPr lang="ko-KR" altLang="en-US" sz="1400"/>
              <a:t>는 </a:t>
            </a:r>
            <a:r>
              <a:rPr lang="ko-KR" altLang="en-US" sz="1400" b="1">
                <a:solidFill>
                  <a:srgbClr val="FF0000"/>
                </a:solidFill>
              </a:rPr>
              <a:t>문자열</a:t>
            </a:r>
            <a:r>
              <a:rPr lang="ko-KR" altLang="en-US" sz="1400" b="1">
                <a:solidFill>
                  <a:srgbClr val="FF00FF"/>
                </a:solidFill>
              </a:rPr>
              <a:t> </a:t>
            </a:r>
            <a:r>
              <a:rPr lang="ko-KR" altLang="en-US" sz="1400" b="1">
                <a:solidFill>
                  <a:srgbClr val="FF0000"/>
                </a:solidFill>
              </a:rPr>
              <a:t>타입</a:t>
            </a:r>
            <a:r>
              <a:rPr lang="ko-KR" altLang="en-US" sz="1400" b="1">
                <a:solidFill>
                  <a:srgbClr val="FF00FF"/>
                </a:solidFill>
              </a:rPr>
              <a:t>의 변수</a:t>
            </a:r>
            <a:r>
              <a:rPr lang="ko-KR" altLang="en-US" sz="1400"/>
              <a:t>로 자동적으로 설정됩니다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8000"/>
                </a:solidFill>
              </a:rPr>
              <a:t>변수의 선언과 초기화</a:t>
            </a:r>
            <a:r>
              <a:rPr lang="en-US" altLang="ko-KR" sz="1400">
                <a:solidFill>
                  <a:srgbClr val="0000FF"/>
                </a:solidFill>
              </a:rPr>
              <a:t>: </a:t>
            </a:r>
            <a:r>
              <a:rPr lang="ko-KR" altLang="en-US" sz="1400"/>
              <a:t>파이썬에서 </a:t>
            </a:r>
            <a:r>
              <a:rPr lang="ko-KR" altLang="en-US" sz="1400" b="1">
                <a:solidFill>
                  <a:srgbClr val="FF0000"/>
                </a:solidFill>
              </a:rPr>
              <a:t>변수의 선언과 초기화는 동시</a:t>
            </a:r>
            <a:r>
              <a:rPr lang="ko-KR" altLang="en-US" sz="1400"/>
              <a:t>에 이루어집니다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즉</a:t>
            </a:r>
            <a:r>
              <a:rPr lang="en-US" altLang="ko-KR" sz="1400"/>
              <a:t>, </a:t>
            </a:r>
            <a:r>
              <a:rPr lang="en-US" altLang="ko-KR" sz="1400" b="1">
                <a:solidFill>
                  <a:srgbClr val="FF0000"/>
                </a:solidFill>
              </a:rPr>
              <a:t>a</a:t>
            </a:r>
            <a:r>
              <a:rPr lang="en-US" altLang="ko-KR" sz="1400"/>
              <a:t> = input()</a:t>
            </a:r>
            <a:r>
              <a:rPr lang="ko-KR" altLang="en-US" sz="1400"/>
              <a:t>은 </a:t>
            </a:r>
            <a:r>
              <a:rPr lang="en-US" altLang="ko-KR" sz="1400"/>
              <a:t>a</a:t>
            </a:r>
            <a:r>
              <a:rPr lang="ko-KR" altLang="en-US" sz="1400"/>
              <a:t>를 </a:t>
            </a:r>
            <a:r>
              <a:rPr lang="ko-KR" altLang="en-US" sz="1400" b="1">
                <a:solidFill>
                  <a:srgbClr val="FF0000"/>
                </a:solidFill>
              </a:rPr>
              <a:t>선언</a:t>
            </a:r>
            <a:r>
              <a:rPr lang="ko-KR" altLang="en-US" sz="1400"/>
              <a:t>하고 동시에 사용자의 입력값으로 </a:t>
            </a:r>
            <a:r>
              <a:rPr lang="ko-KR" altLang="en-US" sz="1400" b="1">
                <a:solidFill>
                  <a:srgbClr val="FF0000"/>
                </a:solidFill>
              </a:rPr>
              <a:t>초기화</a:t>
            </a:r>
            <a:r>
              <a:rPr lang="ko-KR" altLang="en-US" sz="1400"/>
              <a:t>하는 것입니다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3. </a:t>
            </a:r>
            <a:r>
              <a:rPr lang="ko-KR" altLang="en-US" sz="1400" b="1">
                <a:solidFill>
                  <a:srgbClr val="0000FF"/>
                </a:solidFill>
              </a:rPr>
              <a:t>코드 간결성과 유연성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8000"/>
                </a:solidFill>
              </a:rPr>
              <a:t>간결성</a:t>
            </a:r>
            <a:r>
              <a:rPr lang="en-US" altLang="ko-KR" sz="1400">
                <a:solidFill>
                  <a:srgbClr val="0000FF"/>
                </a:solidFill>
              </a:rPr>
              <a:t>: </a:t>
            </a:r>
            <a:r>
              <a:rPr lang="ko-KR" altLang="en-US" sz="1400"/>
              <a:t>파이썬은 </a:t>
            </a:r>
            <a:r>
              <a:rPr lang="ko-KR" altLang="en-US" sz="1400">
                <a:solidFill>
                  <a:srgbClr val="FF00FF"/>
                </a:solidFill>
              </a:rPr>
              <a:t>코드를 간단하고 읽기 쉽게 만들기 위해 설계</a:t>
            </a:r>
            <a:r>
              <a:rPr lang="ko-KR" altLang="en-US" sz="1400"/>
              <a:t>되었습니다</a:t>
            </a:r>
            <a:r>
              <a:rPr lang="en-US" altLang="ko-KR" sz="1400"/>
              <a:t>. </a:t>
            </a:r>
            <a:r>
              <a:rPr lang="ko-KR" altLang="en-US" sz="1400">
                <a:solidFill>
                  <a:srgbClr val="C00000"/>
                </a:solidFill>
              </a:rPr>
              <a:t>변수 선언을 요구하지 않는 것</a:t>
            </a:r>
            <a:r>
              <a:rPr lang="ko-KR" altLang="en-US" sz="1400"/>
              <a:t>도 이러한 설계 철학의 일부입니다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8000"/>
                </a:solidFill>
              </a:rPr>
              <a:t>유연성</a:t>
            </a:r>
            <a:r>
              <a:rPr lang="en-US" altLang="ko-KR" sz="1400" b="1">
                <a:solidFill>
                  <a:srgbClr val="008000"/>
                </a:solidFill>
              </a:rPr>
              <a:t>:</a:t>
            </a:r>
            <a:r>
              <a:rPr lang="en-US" altLang="ko-KR" sz="1400">
                <a:solidFill>
                  <a:srgbClr val="0000FF"/>
                </a:solidFill>
              </a:rPr>
              <a:t> </a:t>
            </a:r>
            <a:r>
              <a:rPr lang="ko-KR" altLang="en-US" sz="1400"/>
              <a:t>동적 타이핑은 개발자가 </a:t>
            </a:r>
            <a:r>
              <a:rPr lang="ko-KR" altLang="en-US" sz="1400">
                <a:solidFill>
                  <a:srgbClr val="C00000"/>
                </a:solidFill>
              </a:rPr>
              <a:t>다양한 데이터 타입을 유연하게</a:t>
            </a:r>
            <a:r>
              <a:rPr lang="ko-KR" altLang="en-US" sz="1400"/>
              <a:t> 처리할 수 있도록 해줍니다</a:t>
            </a:r>
            <a:r>
              <a:rPr lang="en-US" altLang="ko-KR" sz="1400"/>
              <a:t>. </a:t>
            </a:r>
            <a:r>
              <a:rPr lang="ko-KR" altLang="en-US" sz="1400"/>
              <a:t>변수의 타입을 미리 정의할 필요가 없어</a:t>
            </a:r>
            <a:r>
              <a:rPr lang="en-US" altLang="ko-KR" sz="1400"/>
              <a:t>, </a:t>
            </a:r>
            <a:r>
              <a:rPr lang="ko-KR" altLang="en-US" sz="1400"/>
              <a:t>다양한 상황에서 변수를 재사용하기 쉽습니다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6C80B-64AB-4C6F-0FB9-66E8EFD9262A}"/>
              </a:ext>
            </a:extLst>
          </p:cNvPr>
          <p:cNvSpPr txBox="1"/>
          <p:nvPr/>
        </p:nvSpPr>
        <p:spPr>
          <a:xfrm>
            <a:off x="6248403" y="368984"/>
            <a:ext cx="6096000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# </a:t>
            </a:r>
            <a:r>
              <a:rPr lang="ko-KR" altLang="en-US" sz="1400"/>
              <a:t>파이썬에서는 </a:t>
            </a:r>
            <a:r>
              <a:rPr lang="ko-KR" altLang="en-US" sz="1400" b="1">
                <a:solidFill>
                  <a:srgbClr val="0000FF"/>
                </a:solidFill>
              </a:rPr>
              <a:t>변수 선언 없이 바로 사용</a:t>
            </a:r>
            <a:r>
              <a:rPr lang="ko-KR" altLang="en-US" sz="1400"/>
              <a:t>할 수 있습니다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FF0000"/>
                </a:solidFill>
              </a:rPr>
              <a:t>a</a:t>
            </a:r>
            <a:r>
              <a:rPr lang="en-US" altLang="ko-KR" sz="1400"/>
              <a:t> = input("Enter something: ")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print("You entered:", </a:t>
            </a:r>
            <a:r>
              <a:rPr lang="en-US" altLang="ko-KR" sz="1400" b="1">
                <a:solidFill>
                  <a:srgbClr val="FF0000"/>
                </a:solidFill>
              </a:rPr>
              <a:t>a</a:t>
            </a:r>
            <a:r>
              <a:rPr lang="en-US" altLang="ko-KR" sz="140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B4EDA-896C-8000-92CF-1239AEC0C9A5}"/>
              </a:ext>
            </a:extLst>
          </p:cNvPr>
          <p:cNvSpPr txBox="1"/>
          <p:nvPr/>
        </p:nvSpPr>
        <p:spPr>
          <a:xfrm>
            <a:off x="6248403" y="1433378"/>
            <a:ext cx="5168900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이 코드에서 </a:t>
            </a:r>
            <a:r>
              <a:rPr lang="en-US" altLang="ko-KR" sz="1400"/>
              <a:t>a</a:t>
            </a:r>
            <a:r>
              <a:rPr lang="ko-KR" altLang="en-US" sz="1400"/>
              <a:t>는 사용자의 </a:t>
            </a:r>
            <a:r>
              <a:rPr lang="ko-KR" altLang="en-US" sz="1400">
                <a:solidFill>
                  <a:srgbClr val="FF00FF"/>
                </a:solidFill>
              </a:rPr>
              <a:t>입력에 따라 자동</a:t>
            </a:r>
            <a:r>
              <a:rPr lang="ko-KR" altLang="en-US" sz="1400"/>
              <a:t>으로 타입이 결정되며</a:t>
            </a:r>
            <a:r>
              <a:rPr lang="en-US" altLang="ko-KR" sz="1400"/>
              <a:t>, </a:t>
            </a:r>
            <a:r>
              <a:rPr lang="ko-KR" altLang="en-US" sz="1400"/>
              <a:t>별도의 선언이 필요 없습니다</a:t>
            </a:r>
            <a:r>
              <a:rPr lang="en-US" altLang="ko-KR" sz="1400"/>
              <a:t>. </a:t>
            </a:r>
            <a:r>
              <a:rPr lang="ko-KR" altLang="en-US" sz="1400"/>
              <a:t>이는 파이썬의 </a:t>
            </a:r>
            <a:r>
              <a:rPr lang="ko-KR" altLang="en-US" sz="1400" b="1">
                <a:solidFill>
                  <a:srgbClr val="FF0000"/>
                </a:solidFill>
              </a:rPr>
              <a:t>동적 타입 시스템</a:t>
            </a:r>
            <a:r>
              <a:rPr lang="ko-KR" altLang="en-US" sz="1400"/>
              <a:t> 덕분입니다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1222534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E927C-5963-16F1-FC92-F15BD98A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0E86FB-D56C-50CA-400A-F685CFF11A18}"/>
              </a:ext>
            </a:extLst>
          </p:cNvPr>
          <p:cNvSpPr txBox="1"/>
          <p:nvPr/>
        </p:nvSpPr>
        <p:spPr>
          <a:xfrm>
            <a:off x="355600" y="271651"/>
            <a:ext cx="6452973" cy="7663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파이썬에서 변수에 값을 할당할 때 변수 선언이 명시적으로 필요하지 않다는 말은</a:t>
            </a:r>
            <a:r>
              <a:rPr lang="en-US" altLang="ko-KR" sz="1400"/>
              <a:t>, </a:t>
            </a:r>
            <a:r>
              <a:rPr lang="ko-KR" altLang="en-US" sz="1400"/>
              <a:t>변수의 타입을 미리 지정하지 않아도 된다는 의미입니다</a:t>
            </a:r>
            <a:r>
              <a:rPr lang="en-US" altLang="ko-KR" sz="1400"/>
              <a:t>. </a:t>
            </a:r>
            <a:r>
              <a:rPr lang="ko-KR" altLang="en-US" sz="1400"/>
              <a:t>그러나 실제로 코드에서 변수를 사용하기 전에 그 변수에 값을 할당하는 것은 필요합니다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connection = 0</a:t>
            </a:r>
            <a:r>
              <a:rPr lang="ko-KR" altLang="en-US" sz="1400"/>
              <a:t>과 같은 표현은 </a:t>
            </a:r>
            <a:r>
              <a:rPr lang="ko-KR" altLang="en-US" sz="1400" b="1">
                <a:solidFill>
                  <a:srgbClr val="0000FF"/>
                </a:solidFill>
              </a:rPr>
              <a:t>변수 </a:t>
            </a:r>
            <a:r>
              <a:rPr lang="en-US" altLang="ko-KR" sz="1400" b="1">
                <a:solidFill>
                  <a:srgbClr val="0000FF"/>
                </a:solidFill>
              </a:rPr>
              <a:t>connection</a:t>
            </a:r>
            <a:r>
              <a:rPr lang="ko-KR" altLang="en-US" sz="1400" b="1">
                <a:solidFill>
                  <a:srgbClr val="0000FF"/>
                </a:solidFill>
              </a:rPr>
              <a:t>을</a:t>
            </a:r>
            <a:r>
              <a:rPr lang="ko-KR" altLang="en-US" sz="1400" b="1">
                <a:solidFill>
                  <a:srgbClr val="FF0000"/>
                </a:solidFill>
              </a:rPr>
              <a:t> 초기화</a:t>
            </a:r>
            <a:r>
              <a:rPr lang="ko-KR" altLang="en-US" sz="1400" b="1"/>
              <a:t>하고</a:t>
            </a:r>
            <a:r>
              <a:rPr lang="ko-KR" altLang="en-US" sz="1400" b="1">
                <a:solidFill>
                  <a:srgbClr val="FF0000"/>
                </a:solidFill>
              </a:rPr>
              <a:t> 값을 할당</a:t>
            </a:r>
            <a:r>
              <a:rPr lang="ko-KR" altLang="en-US" sz="1400" b="1"/>
              <a:t>하는</a:t>
            </a:r>
            <a:r>
              <a:rPr lang="ko-KR" altLang="en-US" sz="1400" b="1">
                <a:solidFill>
                  <a:srgbClr val="FF0000"/>
                </a:solidFill>
              </a:rPr>
              <a:t> </a:t>
            </a:r>
            <a:r>
              <a:rPr lang="ko-KR" altLang="en-US" sz="1400" b="1">
                <a:solidFill>
                  <a:srgbClr val="0000FF"/>
                </a:solidFill>
              </a:rPr>
              <a:t>동작을</a:t>
            </a:r>
            <a:r>
              <a:rPr lang="ko-KR" altLang="en-US" sz="1400" b="1">
                <a:solidFill>
                  <a:srgbClr val="FF0000"/>
                </a:solidFill>
              </a:rPr>
              <a:t> 동시에 수행</a:t>
            </a:r>
            <a:r>
              <a:rPr lang="ko-KR" altLang="en-US" sz="1400"/>
              <a:t>합니다</a:t>
            </a:r>
            <a:r>
              <a:rPr lang="en-US" altLang="ko-KR" sz="1400"/>
              <a:t>. </a:t>
            </a:r>
            <a:r>
              <a:rPr lang="ko-KR" altLang="en-US" sz="1400"/>
              <a:t>이 구문에서는 </a:t>
            </a:r>
            <a:r>
              <a:rPr lang="en-US" altLang="ko-KR" sz="1400"/>
              <a:t>connection</a:t>
            </a:r>
            <a:r>
              <a:rPr lang="ko-KR" altLang="en-US" sz="1400"/>
              <a:t>이라는 변수에 </a:t>
            </a:r>
            <a:r>
              <a:rPr lang="en-US" altLang="ko-KR" sz="1400"/>
              <a:t>0</a:t>
            </a:r>
            <a:r>
              <a:rPr lang="ko-KR" altLang="en-US" sz="1400"/>
              <a:t>이라는 값을 저장하며</a:t>
            </a:r>
            <a:r>
              <a:rPr lang="en-US" altLang="ko-KR" sz="1400"/>
              <a:t>, </a:t>
            </a:r>
            <a:r>
              <a:rPr lang="ko-KR" altLang="en-US" sz="1400"/>
              <a:t>이는 </a:t>
            </a:r>
            <a:r>
              <a:rPr lang="ko-KR" altLang="en-US" sz="1400" b="1">
                <a:solidFill>
                  <a:srgbClr val="C00000"/>
                </a:solidFill>
              </a:rPr>
              <a:t>변수의 </a:t>
            </a:r>
            <a:r>
              <a:rPr lang="en-US" altLang="ko-KR" sz="1400" b="1">
                <a:solidFill>
                  <a:srgbClr val="C00000"/>
                </a:solidFill>
              </a:rPr>
              <a:t>"</a:t>
            </a:r>
            <a:r>
              <a:rPr lang="ko-KR" altLang="en-US" sz="1400" b="1">
                <a:solidFill>
                  <a:srgbClr val="C00000"/>
                </a:solidFill>
              </a:rPr>
              <a:t>선언</a:t>
            </a:r>
            <a:r>
              <a:rPr lang="en-US" altLang="ko-KR" sz="1400" b="1">
                <a:solidFill>
                  <a:srgbClr val="C00000"/>
                </a:solidFill>
              </a:rPr>
              <a:t>"</a:t>
            </a:r>
            <a:r>
              <a:rPr lang="ko-KR" altLang="en-US" sz="1400"/>
              <a:t>과 동시에 </a:t>
            </a:r>
            <a:r>
              <a:rPr lang="en-US" altLang="ko-KR" sz="1400" b="1">
                <a:solidFill>
                  <a:srgbClr val="FF00FF"/>
                </a:solidFill>
              </a:rPr>
              <a:t>"</a:t>
            </a:r>
            <a:r>
              <a:rPr lang="ko-KR" altLang="en-US" sz="1400" b="1">
                <a:solidFill>
                  <a:srgbClr val="FF00FF"/>
                </a:solidFill>
              </a:rPr>
              <a:t>초기화</a:t>
            </a:r>
            <a:r>
              <a:rPr lang="en-US" altLang="ko-KR" sz="1400" b="1">
                <a:solidFill>
                  <a:srgbClr val="FF00FF"/>
                </a:solidFill>
              </a:rPr>
              <a:t>"</a:t>
            </a:r>
            <a:r>
              <a:rPr lang="ko-KR" altLang="en-US" sz="1400"/>
              <a:t>를 수행하는 것입니다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파이썬에서는 </a:t>
            </a:r>
            <a:r>
              <a:rPr lang="ko-KR" altLang="en-US" sz="1400" b="1">
                <a:solidFill>
                  <a:srgbClr val="008000"/>
                </a:solidFill>
              </a:rPr>
              <a:t>변수에 값을 </a:t>
            </a:r>
            <a:r>
              <a:rPr lang="ko-KR" altLang="en-US" sz="1400">
                <a:solidFill>
                  <a:srgbClr val="FF0000"/>
                </a:solidFill>
              </a:rPr>
              <a:t>할당함</a:t>
            </a:r>
            <a:r>
              <a:rPr lang="ko-KR" altLang="en-US" sz="1400"/>
              <a:t>으로써 변수를 </a:t>
            </a:r>
            <a:r>
              <a:rPr lang="en-US" altLang="ko-KR" sz="1400"/>
              <a:t>"</a:t>
            </a:r>
            <a:r>
              <a:rPr lang="ko-KR" altLang="en-US" sz="1400" b="1">
                <a:solidFill>
                  <a:srgbClr val="FF0000"/>
                </a:solidFill>
              </a:rPr>
              <a:t>선언</a:t>
            </a:r>
            <a:r>
              <a:rPr lang="en-US" altLang="ko-KR" sz="1400"/>
              <a:t>"</a:t>
            </a:r>
            <a:r>
              <a:rPr lang="ko-KR" altLang="en-US" sz="1400"/>
              <a:t>합니다</a:t>
            </a:r>
            <a:r>
              <a:rPr lang="en-US" altLang="ko-KR" sz="1400"/>
              <a:t>. </a:t>
            </a:r>
            <a:r>
              <a:rPr lang="ko-KR" altLang="en-US" sz="1400"/>
              <a:t>이 과정에서 변수의 </a:t>
            </a:r>
            <a:r>
              <a:rPr lang="ko-KR" altLang="en-US" sz="1400" b="1">
                <a:solidFill>
                  <a:srgbClr val="FF0000"/>
                </a:solidFill>
              </a:rPr>
              <a:t>데이터 타입은 자동으로 결정</a:t>
            </a:r>
            <a:r>
              <a:rPr lang="ko-KR" altLang="en-US" sz="1400"/>
              <a:t>됩니다</a:t>
            </a:r>
            <a:r>
              <a:rPr lang="en-US" altLang="ko-KR" sz="1400"/>
              <a:t>. </a:t>
            </a:r>
            <a:r>
              <a:rPr lang="ko-KR" altLang="en-US" sz="1400"/>
              <a:t>따라서 다음과 같은 과정을 거칩니다</a:t>
            </a:r>
            <a:r>
              <a:rPr lang="en-US" altLang="ko-KR" sz="1400"/>
              <a:t>: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변수 할당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en-US" altLang="ko-KR" sz="1400"/>
              <a:t>connection = </a:t>
            </a:r>
            <a:r>
              <a:rPr lang="en-US" altLang="ko-KR" sz="1400" b="1">
                <a:solidFill>
                  <a:srgbClr val="FF0000"/>
                </a:solidFill>
              </a:rPr>
              <a:t>0</a:t>
            </a:r>
            <a:r>
              <a:rPr lang="ko-KR" altLang="en-US" sz="1400"/>
              <a:t>은 </a:t>
            </a:r>
            <a:r>
              <a:rPr lang="en-US" altLang="ko-KR" sz="1400"/>
              <a:t>connection</a:t>
            </a:r>
            <a:r>
              <a:rPr lang="ko-KR" altLang="en-US" sz="1400"/>
              <a:t>이라는 이름의 변수에 </a:t>
            </a:r>
            <a:r>
              <a:rPr lang="en-US" altLang="ko-KR" sz="1400"/>
              <a:t>0</a:t>
            </a:r>
            <a:r>
              <a:rPr lang="ko-KR" altLang="en-US" sz="1400"/>
              <a:t>이라는 정수 값을 할당합니다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타입 결정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/>
              <a:t>파이썬의 동적 타이핑 시스템에 의해 </a:t>
            </a:r>
            <a:r>
              <a:rPr lang="en-US" altLang="ko-KR" sz="1400"/>
              <a:t>connection </a:t>
            </a:r>
            <a:r>
              <a:rPr lang="ko-KR" altLang="en-US" sz="1400"/>
              <a:t>변수는 자동으로 </a:t>
            </a:r>
            <a:r>
              <a:rPr lang="ko-KR" altLang="en-US" sz="1400" b="1">
                <a:solidFill>
                  <a:srgbClr val="FF0000"/>
                </a:solidFill>
              </a:rPr>
              <a:t>정수 타입</a:t>
            </a:r>
            <a:r>
              <a:rPr lang="en-US" altLang="ko-KR" sz="1400" b="1">
                <a:solidFill>
                  <a:srgbClr val="FF0000"/>
                </a:solidFill>
              </a:rPr>
              <a:t>(int)</a:t>
            </a:r>
            <a:r>
              <a:rPr lang="ko-KR" altLang="en-US" sz="1400"/>
              <a:t>으로 결정됩니다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사용 준비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/>
              <a:t>이제 </a:t>
            </a:r>
            <a:r>
              <a:rPr lang="en-US" altLang="ko-KR" sz="1400"/>
              <a:t>connection </a:t>
            </a:r>
            <a:r>
              <a:rPr lang="ko-KR" altLang="en-US" sz="1400"/>
              <a:t>변수는 값 </a:t>
            </a:r>
            <a:r>
              <a:rPr lang="en-US" altLang="ko-KR" sz="1400"/>
              <a:t>0</a:t>
            </a:r>
            <a:r>
              <a:rPr lang="ko-KR" altLang="en-US" sz="1400"/>
              <a:t>을 가지며</a:t>
            </a:r>
            <a:r>
              <a:rPr lang="en-US" altLang="ko-KR" sz="1400"/>
              <a:t>, </a:t>
            </a:r>
            <a:r>
              <a:rPr lang="ko-KR" altLang="en-US" sz="1400"/>
              <a:t>이후 코드에서 사용할 준비가 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파이썬에서는 이런 식으로 변수를 사용하기 전에 </a:t>
            </a:r>
            <a:r>
              <a:rPr lang="ko-KR" altLang="en-US" sz="1400" b="1">
                <a:solidFill>
                  <a:srgbClr val="FF00FF"/>
                </a:solidFill>
              </a:rPr>
              <a:t>초기 값</a:t>
            </a:r>
            <a:r>
              <a:rPr lang="ko-KR" altLang="en-US" sz="1400">
                <a:solidFill>
                  <a:srgbClr val="FF0000"/>
                </a:solidFill>
              </a:rPr>
              <a:t>을 </a:t>
            </a:r>
            <a:r>
              <a:rPr lang="ko-KR" altLang="en-US" sz="1400" b="1">
                <a:solidFill>
                  <a:srgbClr val="0000FF"/>
                </a:solidFill>
              </a:rPr>
              <a:t>할당</a:t>
            </a:r>
            <a:r>
              <a:rPr lang="ko-KR" altLang="en-US" sz="1400">
                <a:solidFill>
                  <a:srgbClr val="FF0000"/>
                </a:solidFill>
              </a:rPr>
              <a:t>함으로써 </a:t>
            </a:r>
            <a:r>
              <a:rPr lang="ko-KR" altLang="en-US" sz="1400"/>
              <a:t>변수를 </a:t>
            </a:r>
            <a:r>
              <a:rPr lang="ko-KR" altLang="en-US" sz="1400" b="1">
                <a:solidFill>
                  <a:srgbClr val="FF0000"/>
                </a:solidFill>
              </a:rPr>
              <a:t>선언</a:t>
            </a:r>
            <a:r>
              <a:rPr lang="ko-KR" altLang="en-US" sz="1400"/>
              <a:t>하고 준비하는 방식을 취합니다</a:t>
            </a:r>
            <a:r>
              <a:rPr lang="en-US" altLang="ko-KR" sz="1400"/>
              <a:t>. </a:t>
            </a:r>
            <a:r>
              <a:rPr lang="ko-KR" altLang="en-US" sz="1400"/>
              <a:t>이 점이 다른 언어에서 봤을 때 타입 선언이 필요 없는 것처럼 보이는 이유입니다</a:t>
            </a:r>
            <a:r>
              <a:rPr lang="en-US" altLang="ko-KR" sz="1400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8914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E927C-5963-16F1-FC92-F15BD98A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4B8C21-6C2B-29D5-D4AD-846F7488C41E}"/>
              </a:ext>
            </a:extLst>
          </p:cNvPr>
          <p:cNvSpPr txBox="1"/>
          <p:nvPr/>
        </p:nvSpPr>
        <p:spPr>
          <a:xfrm>
            <a:off x="381000" y="20807"/>
            <a:ext cx="6096000" cy="6837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초기화 및 할당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변수 </a:t>
            </a:r>
            <a:r>
              <a:rPr lang="en-US" altLang="ko-KR" sz="1400" b="1">
                <a:solidFill>
                  <a:srgbClr val="0000FF"/>
                </a:solidFill>
              </a:rPr>
              <a:t>a: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8000"/>
                </a:solidFill>
              </a:rPr>
              <a:t>예시</a:t>
            </a:r>
            <a:r>
              <a:rPr lang="en-US" altLang="ko-KR" sz="1400" b="1">
                <a:solidFill>
                  <a:srgbClr val="008000"/>
                </a:solidFill>
              </a:rPr>
              <a:t>: </a:t>
            </a:r>
            <a:r>
              <a:rPr lang="en-US" altLang="ko-KR" sz="1400" b="1">
                <a:solidFill>
                  <a:srgbClr val="FF0000"/>
                </a:solidFill>
              </a:rPr>
              <a:t>a</a:t>
            </a:r>
            <a:r>
              <a:rPr lang="en-US" altLang="ko-KR" sz="1400" b="1">
                <a:solidFill>
                  <a:srgbClr val="008000"/>
                </a:solidFill>
              </a:rPr>
              <a:t> = input()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설명</a:t>
            </a:r>
            <a:r>
              <a:rPr lang="en-US" altLang="ko-KR" sz="1400"/>
              <a:t>: </a:t>
            </a:r>
            <a:r>
              <a:rPr lang="ko-KR" altLang="en-US" sz="1400"/>
              <a:t>이 경우 </a:t>
            </a:r>
            <a:r>
              <a:rPr lang="en-US" altLang="ko-KR" sz="1400"/>
              <a:t>a</a:t>
            </a:r>
            <a:r>
              <a:rPr lang="ko-KR" altLang="en-US" sz="1400"/>
              <a:t>는 사용자의 입력을 받아 저장하는 변수입니다</a:t>
            </a:r>
            <a:r>
              <a:rPr lang="en-US" altLang="ko-KR" sz="1400"/>
              <a:t>. input() </a:t>
            </a:r>
            <a:r>
              <a:rPr lang="ko-KR" altLang="en-US" sz="1400"/>
              <a:t>함수는 사용자로부터 문자열을 입력받아 그 값을 반환하며</a:t>
            </a:r>
            <a:r>
              <a:rPr lang="en-US" altLang="ko-KR" sz="1400"/>
              <a:t>, </a:t>
            </a:r>
            <a:r>
              <a:rPr lang="ko-KR" altLang="en-US" sz="1400"/>
              <a:t>이 값은 </a:t>
            </a:r>
            <a:r>
              <a:rPr lang="en-US" altLang="ko-KR" sz="1400"/>
              <a:t>a</a:t>
            </a:r>
            <a:r>
              <a:rPr lang="ko-KR" altLang="en-US" sz="1400"/>
              <a:t>에 저장됩니다</a:t>
            </a:r>
            <a:r>
              <a:rPr lang="en-US" altLang="ko-KR" sz="1400"/>
              <a:t>. </a:t>
            </a:r>
            <a:r>
              <a:rPr lang="ko-KR" altLang="en-US" sz="1400"/>
              <a:t>따라서 </a:t>
            </a:r>
            <a:r>
              <a:rPr lang="en-US" altLang="ko-KR" sz="1400" b="1">
                <a:solidFill>
                  <a:srgbClr val="FF0000"/>
                </a:solidFill>
              </a:rPr>
              <a:t>a</a:t>
            </a:r>
            <a:r>
              <a:rPr lang="ko-KR" altLang="en-US" sz="1400"/>
              <a:t>는 </a:t>
            </a:r>
            <a:r>
              <a:rPr lang="ko-KR" altLang="en-US" sz="1400" b="1">
                <a:solidFill>
                  <a:srgbClr val="FF0000"/>
                </a:solidFill>
              </a:rPr>
              <a:t>문자열</a:t>
            </a:r>
            <a:r>
              <a:rPr lang="en-US" altLang="ko-KR" sz="1400" b="1">
                <a:solidFill>
                  <a:srgbClr val="FF0000"/>
                </a:solidFill>
              </a:rPr>
              <a:t>(str) </a:t>
            </a:r>
            <a:r>
              <a:rPr lang="ko-KR" altLang="en-US" sz="1400" b="1">
                <a:solidFill>
                  <a:srgbClr val="FF0000"/>
                </a:solidFill>
              </a:rPr>
              <a:t>타입의 변수로 </a:t>
            </a:r>
            <a:r>
              <a:rPr lang="ko-KR" altLang="en-US" sz="1400" b="1">
                <a:solidFill>
                  <a:srgbClr val="FF00FF"/>
                </a:solidFill>
              </a:rPr>
              <a:t>초기화</a:t>
            </a:r>
            <a:r>
              <a:rPr lang="ko-KR" altLang="en-US" sz="1400"/>
              <a:t>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변수 </a:t>
            </a:r>
            <a:r>
              <a:rPr lang="en-US" altLang="ko-KR" sz="1400" b="1">
                <a:solidFill>
                  <a:srgbClr val="0000FF"/>
                </a:solidFill>
              </a:rPr>
              <a:t>connection: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8000"/>
                </a:solidFill>
              </a:rPr>
              <a:t>예시</a:t>
            </a:r>
            <a:r>
              <a:rPr lang="en-US" altLang="ko-KR" sz="1400" b="1">
                <a:solidFill>
                  <a:srgbClr val="008000"/>
                </a:solidFill>
              </a:rPr>
              <a:t>: connection = </a:t>
            </a:r>
            <a:r>
              <a:rPr lang="en-US" altLang="ko-KR" sz="1400" b="1">
                <a:solidFill>
                  <a:srgbClr val="FF0000"/>
                </a:solidFill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설명</a:t>
            </a:r>
            <a:r>
              <a:rPr lang="en-US" altLang="ko-KR" sz="1400"/>
              <a:t>: </a:t>
            </a:r>
            <a:r>
              <a:rPr lang="ko-KR" altLang="en-US" sz="1400"/>
              <a:t>이 변수는 특정 상태를 나타내기 위해 사용되며</a:t>
            </a:r>
            <a:r>
              <a:rPr lang="en-US" altLang="ko-KR" sz="1400"/>
              <a:t>, </a:t>
            </a:r>
            <a:r>
              <a:rPr lang="ko-KR" altLang="en-US" sz="1400"/>
              <a:t>초기에는 </a:t>
            </a:r>
            <a:r>
              <a:rPr lang="en-US" altLang="ko-KR" sz="1400"/>
              <a:t>0</a:t>
            </a:r>
            <a:r>
              <a:rPr lang="ko-KR" altLang="en-US" sz="1400"/>
              <a:t>으로 설정됩니다</a:t>
            </a:r>
            <a:r>
              <a:rPr lang="en-US" altLang="ko-KR" sz="1400"/>
              <a:t>. </a:t>
            </a:r>
            <a:r>
              <a:rPr lang="ko-KR" altLang="en-US" sz="1400"/>
              <a:t>이 </a:t>
            </a:r>
            <a:r>
              <a:rPr lang="en-US" altLang="ko-KR" sz="1400"/>
              <a:t>0 </a:t>
            </a:r>
            <a:r>
              <a:rPr lang="ko-KR" altLang="en-US" sz="1400"/>
              <a:t>값은 </a:t>
            </a:r>
            <a:r>
              <a:rPr lang="en-US" altLang="ko-KR" sz="1400"/>
              <a:t>"</a:t>
            </a:r>
            <a:r>
              <a:rPr lang="ko-KR" altLang="en-US" sz="1400"/>
              <a:t>아직 연결되지 않음</a:t>
            </a:r>
            <a:r>
              <a:rPr lang="en-US" altLang="ko-KR" sz="1400"/>
              <a:t>"</a:t>
            </a:r>
            <a:r>
              <a:rPr lang="ko-KR" altLang="en-US" sz="1400"/>
              <a:t>을 의미하는 상태 코드입니다</a:t>
            </a:r>
            <a:r>
              <a:rPr lang="en-US" altLang="ko-KR" sz="1400"/>
              <a:t>. connection</a:t>
            </a:r>
            <a:r>
              <a:rPr lang="ko-KR" altLang="en-US" sz="1400"/>
              <a:t>은 </a:t>
            </a:r>
            <a:r>
              <a:rPr lang="ko-KR" altLang="en-US" sz="1400" b="1">
                <a:solidFill>
                  <a:srgbClr val="FF0000"/>
                </a:solidFill>
              </a:rPr>
              <a:t>정수</a:t>
            </a:r>
            <a:r>
              <a:rPr lang="en-US" altLang="ko-KR" sz="1400" b="1">
                <a:solidFill>
                  <a:srgbClr val="FF0000"/>
                </a:solidFill>
              </a:rPr>
              <a:t>(int) </a:t>
            </a:r>
            <a:r>
              <a:rPr lang="ko-KR" altLang="en-US" sz="1400" b="1">
                <a:solidFill>
                  <a:srgbClr val="FF0000"/>
                </a:solidFill>
              </a:rPr>
              <a:t>타입으로 </a:t>
            </a:r>
            <a:r>
              <a:rPr lang="ko-KR" altLang="en-US" sz="1400" b="1">
                <a:solidFill>
                  <a:srgbClr val="FF00FF"/>
                </a:solidFill>
              </a:rPr>
              <a:t>초기화</a:t>
            </a:r>
            <a:r>
              <a:rPr lang="ko-KR" altLang="en-US" sz="1400"/>
              <a:t>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사용 목적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변수 </a:t>
            </a:r>
            <a:r>
              <a:rPr lang="en-US" altLang="ko-KR" sz="1400" b="1">
                <a:solidFill>
                  <a:srgbClr val="FF0000"/>
                </a:solidFill>
              </a:rPr>
              <a:t>a</a:t>
            </a:r>
            <a:r>
              <a:rPr lang="ko-KR" altLang="en-US" sz="1400" b="1">
                <a:solidFill>
                  <a:srgbClr val="0000FF"/>
                </a:solidFill>
              </a:rPr>
              <a:t>의 목적</a:t>
            </a:r>
            <a:r>
              <a:rPr lang="en-US" altLang="ko-KR" sz="1400" b="1">
                <a:solidFill>
                  <a:srgbClr val="0000FF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a</a:t>
            </a:r>
            <a:r>
              <a:rPr lang="ko-KR" altLang="en-US" sz="1400"/>
              <a:t>는 사용자 입력을 저장하고</a:t>
            </a:r>
            <a:r>
              <a:rPr lang="en-US" altLang="ko-KR" sz="1400"/>
              <a:t>, </a:t>
            </a:r>
            <a:r>
              <a:rPr lang="ko-KR" altLang="en-US" sz="1400"/>
              <a:t>프로그램의 다양한 부분에서 이 입력값을 사용하기 위한 목적으로 쓰입니다</a:t>
            </a:r>
            <a:r>
              <a:rPr lang="en-US" altLang="ko-KR" sz="1400"/>
              <a:t>. </a:t>
            </a:r>
            <a:r>
              <a:rPr lang="ko-KR" altLang="en-US" sz="1400"/>
              <a:t>주로 </a:t>
            </a:r>
            <a:r>
              <a:rPr lang="ko-KR" altLang="en-US" sz="1400" b="1">
                <a:solidFill>
                  <a:srgbClr val="FF00FF"/>
                </a:solidFill>
              </a:rPr>
              <a:t>데이터 처리</a:t>
            </a:r>
            <a:r>
              <a:rPr lang="ko-KR" altLang="en-US" sz="1400" b="1"/>
              <a:t>나</a:t>
            </a:r>
            <a:r>
              <a:rPr lang="ko-KR" altLang="en-US" sz="1400" b="1">
                <a:solidFill>
                  <a:srgbClr val="FF00FF"/>
                </a:solidFill>
              </a:rPr>
              <a:t> 조건 검사</a:t>
            </a:r>
            <a:r>
              <a:rPr lang="ko-KR" altLang="en-US" sz="1400"/>
              <a:t> 등에 사용될 수 있습니다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변수 </a:t>
            </a:r>
            <a:r>
              <a:rPr lang="en-US" altLang="ko-KR" sz="1400" b="1">
                <a:solidFill>
                  <a:srgbClr val="0000FF"/>
                </a:solidFill>
              </a:rPr>
              <a:t>connection</a:t>
            </a:r>
            <a:r>
              <a:rPr lang="ko-KR" altLang="en-US" sz="1400" b="1">
                <a:solidFill>
                  <a:srgbClr val="0000FF"/>
                </a:solidFill>
              </a:rPr>
              <a:t>의 목적</a:t>
            </a:r>
            <a:r>
              <a:rPr lang="en-US" altLang="ko-KR" sz="1400" b="1">
                <a:solidFill>
                  <a:srgbClr val="0000FF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connection</a:t>
            </a:r>
            <a:r>
              <a:rPr lang="ko-KR" altLang="en-US" sz="1400"/>
              <a:t>은 아두이노와 같은 외부 장치와의 연결 상태를 나타내는 데 사용됩니다</a:t>
            </a:r>
            <a:r>
              <a:rPr lang="en-US" altLang="ko-KR" sz="1400"/>
              <a:t>. </a:t>
            </a:r>
            <a:r>
              <a:rPr lang="ko-KR" altLang="en-US" sz="1400"/>
              <a:t>프로그램 내에서 연결 상태에 따라 다른 작업을 수행하도록 조건 분기에 활용됩니다</a:t>
            </a:r>
            <a:r>
              <a:rPr lang="en-US" altLang="ko-KR" sz="1400"/>
              <a:t>. </a:t>
            </a:r>
            <a:r>
              <a:rPr lang="ko-KR" altLang="en-US" sz="1400"/>
              <a:t>이 변수는 </a:t>
            </a:r>
            <a:r>
              <a:rPr lang="ko-KR" altLang="en-US" sz="1400" b="1">
                <a:solidFill>
                  <a:srgbClr val="FF00FF"/>
                </a:solidFill>
              </a:rPr>
              <a:t>연결 상태를 체크</a:t>
            </a:r>
            <a:r>
              <a:rPr lang="ko-KR" altLang="en-US" sz="1400"/>
              <a:t>하고</a:t>
            </a:r>
            <a:r>
              <a:rPr lang="en-US" altLang="ko-KR" sz="1400"/>
              <a:t>, </a:t>
            </a:r>
            <a:r>
              <a:rPr lang="ko-KR" altLang="en-US" sz="1400"/>
              <a:t>이에 따라 프로그램의 흐름을 제어하는 데 중요한 역할을 합니다</a:t>
            </a:r>
            <a:r>
              <a:rPr lang="en-US" altLang="ko-KR" sz="140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0F3FF-ADD8-BF1D-87F3-11BB8422FD75}"/>
              </a:ext>
            </a:extLst>
          </p:cNvPr>
          <p:cNvSpPr txBox="1"/>
          <p:nvPr/>
        </p:nvSpPr>
        <p:spPr>
          <a:xfrm>
            <a:off x="6807200" y="380137"/>
            <a:ext cx="5003800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타입 및 동적 할당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두 변수 모두 파이썬의 동적 타이핑 원칙에 따라</a:t>
            </a:r>
            <a:r>
              <a:rPr lang="en-US" altLang="ko-KR" sz="1400"/>
              <a:t>, </a:t>
            </a:r>
            <a:r>
              <a:rPr lang="ko-KR" altLang="en-US" sz="1400"/>
              <a:t>변수에 값을 할당하는 순간 해당 변수의 데이터 타입이 결정됩니다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FF0000"/>
                </a:solidFill>
              </a:rPr>
              <a:t>a</a:t>
            </a:r>
            <a:r>
              <a:rPr lang="ko-KR" altLang="en-US" sz="1400"/>
              <a:t>는 사용자 입력에 따라 </a:t>
            </a:r>
            <a:r>
              <a:rPr lang="ko-KR" altLang="en-US" sz="1400" b="1">
                <a:solidFill>
                  <a:srgbClr val="FF00FF"/>
                </a:solidFill>
              </a:rPr>
              <a:t>동적으로 </a:t>
            </a:r>
            <a:r>
              <a:rPr lang="ko-KR" altLang="en-US" sz="1400" b="1">
                <a:solidFill>
                  <a:srgbClr val="FF0000"/>
                </a:solidFill>
              </a:rPr>
              <a:t>문자열 타입</a:t>
            </a:r>
            <a:r>
              <a:rPr lang="ko-KR" altLang="en-US" sz="1400" b="1">
                <a:solidFill>
                  <a:srgbClr val="FF00FF"/>
                </a:solidFill>
              </a:rPr>
              <a:t>이 할당</a:t>
            </a:r>
            <a:r>
              <a:rPr lang="ko-KR" altLang="en-US" sz="1400"/>
              <a:t>되며</a:t>
            </a:r>
            <a:r>
              <a:rPr lang="en-US" altLang="ko-KR" sz="1400"/>
              <a:t>, </a:t>
            </a:r>
            <a:r>
              <a:rPr lang="en-US" altLang="ko-KR" sz="1400">
                <a:solidFill>
                  <a:srgbClr val="0000FF"/>
                </a:solidFill>
              </a:rPr>
              <a:t>connection</a:t>
            </a:r>
            <a:r>
              <a:rPr lang="ko-KR" altLang="en-US" sz="1400"/>
              <a:t>은 </a:t>
            </a:r>
            <a:r>
              <a:rPr lang="ko-KR" altLang="en-US" sz="1400" b="1">
                <a:solidFill>
                  <a:srgbClr val="FF0000"/>
                </a:solidFill>
              </a:rPr>
              <a:t>정수 타입</a:t>
            </a:r>
            <a:r>
              <a:rPr lang="ko-KR" altLang="en-US" sz="1400"/>
              <a:t>이 할당됩니다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05671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E927C-5963-16F1-FC92-F15BD98A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DC89E6-8EFF-D402-6B94-418FD9976AEA}"/>
              </a:ext>
            </a:extLst>
          </p:cNvPr>
          <p:cNvSpPr txBox="1"/>
          <p:nvPr/>
        </p:nvSpPr>
        <p:spPr>
          <a:xfrm>
            <a:off x="170934" y="135898"/>
            <a:ext cx="5574957" cy="651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connection </a:t>
            </a:r>
            <a:r>
              <a:rPr lang="ko-KR" altLang="en-US" sz="1400"/>
              <a:t>변수를 </a:t>
            </a:r>
            <a:r>
              <a:rPr lang="en-US" altLang="ko-KR" sz="1400"/>
              <a:t>a </a:t>
            </a:r>
            <a:r>
              <a:rPr lang="ko-KR" altLang="en-US" sz="1400"/>
              <a:t>변수처럼 초기값 없이 사용하는 것은 추천하지 않습니다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용도 차이</a:t>
            </a:r>
            <a:r>
              <a:rPr lang="en-US" altLang="ko-KR" sz="1400">
                <a:solidFill>
                  <a:srgbClr val="FF0000"/>
                </a:solidFill>
              </a:rPr>
              <a:t>: </a:t>
            </a:r>
            <a:r>
              <a:rPr lang="en-US" altLang="ko-KR" sz="1400" b="1">
                <a:solidFill>
                  <a:srgbClr val="FF0000"/>
                </a:solidFill>
              </a:rPr>
              <a:t>a </a:t>
            </a:r>
            <a:r>
              <a:rPr lang="ko-KR" altLang="en-US" sz="1400" b="1">
                <a:solidFill>
                  <a:srgbClr val="FF0000"/>
                </a:solidFill>
              </a:rPr>
              <a:t>변수</a:t>
            </a:r>
            <a:r>
              <a:rPr lang="ko-KR" altLang="en-US" sz="1400"/>
              <a:t>는 사용자 입력을 받아 바로 할당되는 경우로</a:t>
            </a:r>
            <a:r>
              <a:rPr lang="en-US" altLang="ko-KR" sz="1400"/>
              <a:t>, </a:t>
            </a:r>
            <a:r>
              <a:rPr lang="ko-KR" altLang="en-US" sz="1400"/>
              <a:t>사용자의 </a:t>
            </a:r>
            <a:r>
              <a:rPr lang="ko-KR" altLang="en-US" sz="1400" b="1">
                <a:solidFill>
                  <a:srgbClr val="0000FF"/>
                </a:solidFill>
              </a:rPr>
              <a:t>입력</a:t>
            </a:r>
            <a:r>
              <a:rPr lang="ko-KR" altLang="en-US" sz="1400"/>
              <a:t>이 반드시 있어야 하며 그 값으로 </a:t>
            </a:r>
            <a:r>
              <a:rPr lang="ko-KR" altLang="en-US" sz="1400" b="1">
                <a:solidFill>
                  <a:srgbClr val="FF0000"/>
                </a:solidFill>
              </a:rPr>
              <a:t>초기화</a:t>
            </a:r>
            <a:r>
              <a:rPr lang="ko-KR" altLang="en-US" sz="1400"/>
              <a:t>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반면</a:t>
            </a:r>
            <a:r>
              <a:rPr lang="en-US" altLang="ko-KR" sz="1400"/>
              <a:t>, connection </a:t>
            </a:r>
            <a:r>
              <a:rPr lang="ko-KR" altLang="en-US" sz="1400"/>
              <a:t>변수는 프로그램의 상태를 나타내며</a:t>
            </a:r>
            <a:r>
              <a:rPr lang="en-US" altLang="ko-KR" sz="140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프로그램의 다양한 위치에서 그 값을 검사하게 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초기 상태 필요성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en-US" altLang="ko-KR" sz="1400" b="1">
                <a:solidFill>
                  <a:srgbClr val="FF0000"/>
                </a:solidFill>
              </a:rPr>
              <a:t>connection</a:t>
            </a:r>
            <a:r>
              <a:rPr lang="ko-KR" altLang="en-US" sz="1400"/>
              <a:t>은 프로그램의 로직 흐름에서 중요한 역할을 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변수의 초기값은 프로그램이 특정 상태에서 시작함을 보장하며</a:t>
            </a:r>
            <a:r>
              <a:rPr lang="en-US" altLang="ko-KR" sz="1400"/>
              <a:t>, </a:t>
            </a:r>
            <a:r>
              <a:rPr lang="ko-KR" altLang="en-US" sz="1400"/>
              <a:t>이를 통해 연결 상태를 관리합니다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초기값 없이 사용할 경우</a:t>
            </a:r>
            <a:r>
              <a:rPr lang="en-US" altLang="ko-KR" sz="1400"/>
              <a:t>, </a:t>
            </a:r>
            <a:r>
              <a:rPr lang="ko-KR" altLang="en-US" sz="1400"/>
              <a:t>프로그램이 어떤 상태에서 시작하는지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명확하지 않게 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예를 들어</a:t>
            </a:r>
            <a:r>
              <a:rPr lang="en-US" altLang="ko-KR" sz="1400"/>
              <a:t>, connection </a:t>
            </a:r>
            <a:r>
              <a:rPr lang="ko-KR" altLang="en-US" sz="1400"/>
              <a:t>변수의 값이 설정되기 전에 이 변수를 참조한다면</a:t>
            </a:r>
            <a:r>
              <a:rPr lang="en-US" altLang="ko-KR" sz="1400"/>
              <a:t>, </a:t>
            </a:r>
            <a:r>
              <a:rPr lang="ko-KR" altLang="en-US" sz="1400"/>
              <a:t>그 값은 정의되지 않은 상태</a:t>
            </a:r>
            <a:r>
              <a:rPr lang="en-US" altLang="ko-KR" sz="1400"/>
              <a:t>(undefined)</a:t>
            </a:r>
            <a:r>
              <a:rPr lang="ko-KR" altLang="en-US" sz="1400"/>
              <a:t>가 되어 예상치 못한 동작을 초래할 수 있습니다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에러 방지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/>
              <a:t>파이썬에서는 변수에 값을 할당하기 전에 참조하려고 하면 </a:t>
            </a:r>
            <a:r>
              <a:rPr lang="en-US" altLang="ko-KR" sz="1400"/>
              <a:t>NameError</a:t>
            </a:r>
            <a:r>
              <a:rPr lang="ko-KR" altLang="en-US" sz="1400"/>
              <a:t>가 발생합니다</a:t>
            </a:r>
            <a:r>
              <a:rPr lang="en-US" altLang="ko-KR" sz="1400"/>
              <a:t>. </a:t>
            </a:r>
            <a:r>
              <a:rPr lang="ko-KR" altLang="en-US" sz="1400"/>
              <a:t>따라서 프로그램 내에서 </a:t>
            </a:r>
            <a:r>
              <a:rPr lang="en-US" altLang="ko-KR" sz="1400"/>
              <a:t>connection</a:t>
            </a:r>
            <a:r>
              <a:rPr lang="ko-KR" altLang="en-US" sz="1400"/>
              <a:t>의 값에 따라 분기를 처리하기 전에 반드시 초기값을 설정해야 합니다</a:t>
            </a:r>
            <a:r>
              <a:rPr lang="en-US" altLang="ko-KR" sz="140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104EC-1D60-2BB9-D493-9F6A3063E68C}"/>
              </a:ext>
            </a:extLst>
          </p:cNvPr>
          <p:cNvSpPr txBox="1"/>
          <p:nvPr/>
        </p:nvSpPr>
        <p:spPr>
          <a:xfrm>
            <a:off x="5926096" y="186569"/>
            <a:ext cx="6094970" cy="2636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코드의 명확성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/>
              <a:t>초기값을 명시하는 것은 프로그램을 읽는 다른 개발자에게 해당 변수의 용도와 기본 상태를 명확하게 전달합니다</a:t>
            </a:r>
            <a:r>
              <a:rPr lang="en-US" altLang="ko-KR" sz="1400"/>
              <a:t>. </a:t>
            </a:r>
            <a:r>
              <a:rPr lang="ko-KR" altLang="en-US" sz="1400"/>
              <a:t>초기화하지 않고 사용하는 것은 프로그램의 흐름을 혼란스럽게 할 수 있습니다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결론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변수를 명시적으로 초기화하는 것은 좋은 프로그래밍 습관입니다</a:t>
            </a:r>
            <a:r>
              <a:rPr lang="en-US" altLang="ko-KR" sz="1400"/>
              <a:t>. </a:t>
            </a:r>
            <a:r>
              <a:rPr lang="ko-KR" altLang="en-US" sz="1400"/>
              <a:t>특히</a:t>
            </a:r>
            <a:r>
              <a:rPr lang="en-US" altLang="ko-KR" sz="1400"/>
              <a:t>, </a:t>
            </a:r>
            <a:r>
              <a:rPr lang="ko-KR" altLang="en-US" sz="1400"/>
              <a:t>프로그램의 특정 상태를 나타내는 변수의 경우</a:t>
            </a:r>
            <a:r>
              <a:rPr lang="en-US" altLang="ko-KR" sz="1400"/>
              <a:t>, </a:t>
            </a:r>
            <a:r>
              <a:rPr lang="ko-KR" altLang="en-US" sz="1400"/>
              <a:t>초기화 없이 사용할 경우 프로그램이 의도치 않은 방식으로 동작할 위험이 있으므로</a:t>
            </a:r>
            <a:r>
              <a:rPr lang="en-US" altLang="ko-KR" sz="1400"/>
              <a:t>, connection </a:t>
            </a:r>
            <a:r>
              <a:rPr lang="ko-KR" altLang="en-US" sz="1400"/>
              <a:t>같은 변수는 </a:t>
            </a:r>
            <a:r>
              <a:rPr lang="ko-KR" altLang="en-US" sz="1400" b="1">
                <a:solidFill>
                  <a:srgbClr val="FF0000"/>
                </a:solidFill>
              </a:rPr>
              <a:t>반드시 </a:t>
            </a:r>
            <a:r>
              <a:rPr lang="ko-KR" altLang="en-US" sz="1400" b="1">
                <a:solidFill>
                  <a:srgbClr val="FF00FF"/>
                </a:solidFill>
              </a:rPr>
              <a:t>초기화</a:t>
            </a:r>
            <a:r>
              <a:rPr lang="ko-KR" altLang="en-US" sz="1400" b="1">
                <a:solidFill>
                  <a:srgbClr val="FF0000"/>
                </a:solidFill>
              </a:rPr>
              <a:t>하여 사용</a:t>
            </a:r>
            <a:r>
              <a:rPr lang="ko-KR" altLang="en-US" sz="1400"/>
              <a:t>하는 것이 바람직합니다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224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0B222-129D-E8FB-8B06-E9B8126B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8ED8E3-96B0-7EF0-78C0-47E48F32E80C}"/>
              </a:ext>
            </a:extLst>
          </p:cNvPr>
          <p:cNvSpPr txBox="1"/>
          <p:nvPr/>
        </p:nvSpPr>
        <p:spPr>
          <a:xfrm>
            <a:off x="204186" y="256296"/>
            <a:ext cx="6134470" cy="5544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sv: </a:t>
            </a:r>
            <a:r>
              <a:rPr lang="ko-KR" altLang="en-US" sz="1400"/>
              <a:t>각 서보 모터의 현재 위치를 저장하는 배열입니다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arduino: Arduino</a:t>
            </a:r>
            <a:r>
              <a:rPr lang="ko-KR" altLang="en-US" sz="1400"/>
              <a:t>와의 시리얼 통신을 담당하는 객체입니다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number: </a:t>
            </a:r>
            <a:r>
              <a:rPr lang="ko-KR" altLang="en-US" sz="1400"/>
              <a:t>서보 모터의 번호를 나타냅니다 </a:t>
            </a:r>
            <a:r>
              <a:rPr lang="en-US" altLang="ko-KR" sz="1400"/>
              <a:t>(8</a:t>
            </a:r>
            <a:r>
              <a:rPr lang="ko-KR" altLang="en-US" sz="1400"/>
              <a:t>번부터 시작한다고 가정</a:t>
            </a:r>
            <a:r>
              <a:rPr lang="en-US" altLang="ko-KR" sz="1400"/>
              <a:t>).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gap: </a:t>
            </a:r>
            <a:r>
              <a:rPr lang="ko-KR" altLang="en-US" sz="1400"/>
              <a:t>해당 서보 모터를 움직일 위치입니다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함수 실행 단계</a:t>
            </a:r>
            <a:r>
              <a:rPr lang="en-US" altLang="ko-KR" sz="1400" b="1">
                <a:solidFill>
                  <a:srgbClr val="0000FF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글로벌 변수 사용 선언</a:t>
            </a:r>
            <a:r>
              <a:rPr lang="en-US" altLang="ko-KR" sz="1400"/>
              <a:t>: sv</a:t>
            </a:r>
            <a:r>
              <a:rPr lang="ko-KR" altLang="en-US" sz="1400"/>
              <a:t>와 </a:t>
            </a:r>
            <a:r>
              <a:rPr lang="en-US" altLang="ko-KR" sz="1400"/>
              <a:t>arduino </a:t>
            </a:r>
            <a:r>
              <a:rPr lang="ko-KR" altLang="en-US" sz="1400"/>
              <a:t>변수는 함수 외부에서 선언된 전역 변수로</a:t>
            </a:r>
            <a:r>
              <a:rPr lang="en-US" altLang="ko-KR" sz="1400"/>
              <a:t>, </a:t>
            </a:r>
            <a:r>
              <a:rPr lang="ko-KR" altLang="en-US" sz="1400"/>
              <a:t>이 함수 내에서도 그 값을 사용하고 변경할 수 있도록 </a:t>
            </a:r>
            <a:r>
              <a:rPr lang="en-US" altLang="ko-KR" sz="1400"/>
              <a:t>global </a:t>
            </a:r>
            <a:r>
              <a:rPr lang="ko-KR" altLang="en-US" sz="1400"/>
              <a:t>키워드로 선언됩니다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서보 위치 설정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en-US" altLang="ko-KR" sz="1400"/>
              <a:t>sv[number-8] = gap </a:t>
            </a:r>
            <a:r>
              <a:rPr lang="ko-KR" altLang="en-US" sz="1400"/>
              <a:t>구문을 통해</a:t>
            </a:r>
            <a:r>
              <a:rPr lang="en-US" altLang="ko-KR" sz="1400"/>
              <a:t>, number</a:t>
            </a:r>
            <a:r>
              <a:rPr lang="ko-KR" altLang="en-US" sz="1400"/>
              <a:t>에 해당하는 서보 모터의 위치를 </a:t>
            </a:r>
            <a:r>
              <a:rPr lang="en-US" altLang="ko-KR" sz="1400"/>
              <a:t>gap</a:t>
            </a:r>
            <a:r>
              <a:rPr lang="ko-KR" altLang="en-US" sz="1400"/>
              <a:t>으로 설정합니다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예를 들어</a:t>
            </a:r>
            <a:r>
              <a:rPr lang="en-US" altLang="ko-KR" sz="1400"/>
              <a:t>, number</a:t>
            </a:r>
            <a:r>
              <a:rPr lang="ko-KR" altLang="en-US" sz="1400"/>
              <a:t>가 </a:t>
            </a:r>
            <a:r>
              <a:rPr lang="en-US" altLang="ko-KR" sz="1400"/>
              <a:t>8</a:t>
            </a:r>
            <a:r>
              <a:rPr lang="ko-KR" altLang="en-US" sz="1400"/>
              <a:t>이고 </a:t>
            </a:r>
            <a:r>
              <a:rPr lang="en-US" altLang="ko-KR" sz="1400"/>
              <a:t>gap</a:t>
            </a:r>
            <a:r>
              <a:rPr lang="ko-KR" altLang="en-US" sz="1400"/>
              <a:t>이 </a:t>
            </a:r>
            <a:r>
              <a:rPr lang="en-US" altLang="ko-KR" sz="1400"/>
              <a:t>90</a:t>
            </a:r>
            <a:r>
              <a:rPr lang="ko-KR" altLang="en-US" sz="1400"/>
              <a:t>이라면</a:t>
            </a:r>
            <a:r>
              <a:rPr lang="en-US" altLang="ko-KR" sz="1400"/>
              <a:t>, </a:t>
            </a:r>
            <a:r>
              <a:rPr lang="ko-KR" altLang="en-US" sz="1400"/>
              <a:t>첫 번째 서보 모터</a:t>
            </a:r>
            <a:r>
              <a:rPr lang="en-US" altLang="ko-KR" sz="1400"/>
              <a:t>(sv[0])</a:t>
            </a:r>
            <a:r>
              <a:rPr lang="ko-KR" altLang="en-US" sz="1400"/>
              <a:t>의 위치를 </a:t>
            </a:r>
            <a:r>
              <a:rPr lang="en-US" altLang="ko-KR" sz="1400"/>
              <a:t>90</a:t>
            </a:r>
            <a:r>
              <a:rPr lang="ko-KR" altLang="en-US" sz="1400"/>
              <a:t>으로 설정합니다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시작 신호 전송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en-US" altLang="ko-KR" sz="1400"/>
              <a:t>arduino.write(b"s")</a:t>
            </a:r>
            <a:r>
              <a:rPr lang="ko-KR" altLang="en-US" sz="1400"/>
              <a:t>를 통해 </a:t>
            </a:r>
            <a:r>
              <a:rPr lang="en-US" altLang="ko-KR" sz="1400"/>
              <a:t>Arduino</a:t>
            </a:r>
            <a:r>
              <a:rPr lang="ko-KR" altLang="en-US" sz="1400"/>
              <a:t>에게 </a:t>
            </a:r>
            <a:r>
              <a:rPr lang="en-US" altLang="ko-KR" sz="1400"/>
              <a:t>'s' </a:t>
            </a:r>
            <a:r>
              <a:rPr lang="ko-KR" altLang="en-US" sz="1400"/>
              <a:t>문자를 전송하여</a:t>
            </a:r>
            <a:r>
              <a:rPr lang="en-US" altLang="ko-KR" sz="1400"/>
              <a:t>, </a:t>
            </a:r>
            <a:r>
              <a:rPr lang="ko-KR" altLang="en-US" sz="1400"/>
              <a:t>데이터 전송을 시작한다는 신호를 보냅니다</a:t>
            </a:r>
            <a:r>
              <a:rPr lang="en-US" altLang="ko-KR" sz="140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F6905E-080B-774F-90A7-9E005190FECD}"/>
              </a:ext>
            </a:extLst>
          </p:cNvPr>
          <p:cNvSpPr txBox="1"/>
          <p:nvPr/>
        </p:nvSpPr>
        <p:spPr>
          <a:xfrm>
            <a:off x="6338656" y="2193042"/>
            <a:ext cx="5565559" cy="231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예시 실행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/>
              <a:t>예를 들어</a:t>
            </a:r>
            <a:r>
              <a:rPr lang="en-US" altLang="ko-KR" sz="1400"/>
              <a:t>, </a:t>
            </a:r>
            <a:r>
              <a:rPr lang="en-US" altLang="ko-KR" sz="1400" b="1">
                <a:solidFill>
                  <a:srgbClr val="FF00FF"/>
                </a:solidFill>
              </a:rPr>
              <a:t>move(8, 5)</a:t>
            </a:r>
            <a:r>
              <a:rPr lang="en-US" altLang="ko-KR" sz="1400"/>
              <a:t>, move(9, 150), move(10, 90), move(11, 45) </a:t>
            </a:r>
            <a:r>
              <a:rPr lang="ko-KR" altLang="en-US" sz="1400"/>
              <a:t>순으로 함수를 호출했다고 가정해 봅시다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각 호출에서 </a:t>
            </a:r>
            <a:r>
              <a:rPr lang="en-US" altLang="ko-KR" sz="1400"/>
              <a:t>number</a:t>
            </a:r>
            <a:r>
              <a:rPr lang="ko-KR" altLang="en-US" sz="1400"/>
              <a:t>와 </a:t>
            </a:r>
            <a:r>
              <a:rPr lang="en-US" altLang="ko-KR" sz="1400"/>
              <a:t>gap</a:t>
            </a:r>
            <a:r>
              <a:rPr lang="ko-KR" altLang="en-US" sz="1400"/>
              <a:t>은 서보 모터의 번호와 이동할 위치를 나타냅니다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따라서 </a:t>
            </a:r>
            <a:r>
              <a:rPr lang="en-US" altLang="ko-KR" sz="1400" b="1">
                <a:solidFill>
                  <a:srgbClr val="FF00FF"/>
                </a:solidFill>
              </a:rPr>
              <a:t>sv </a:t>
            </a:r>
            <a:r>
              <a:rPr lang="ko-KR" altLang="en-US" sz="1400"/>
              <a:t>배열은 </a:t>
            </a:r>
            <a:r>
              <a:rPr lang="en-US" altLang="ko-KR" sz="1400" b="1">
                <a:solidFill>
                  <a:srgbClr val="FF00FF"/>
                </a:solidFill>
              </a:rPr>
              <a:t>[5, 150, 90, 45]</a:t>
            </a:r>
            <a:r>
              <a:rPr lang="ko-KR" altLang="en-US" sz="1400"/>
              <a:t>로 설정됩니다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데이터는 </a:t>
            </a:r>
            <a:r>
              <a:rPr lang="en-US" altLang="ko-KR" sz="1400"/>
              <a:t>Arduino</a:t>
            </a:r>
            <a:r>
              <a:rPr lang="ko-KR" altLang="en-US" sz="1400"/>
              <a:t>로 </a:t>
            </a:r>
            <a:r>
              <a:rPr lang="en-US" altLang="ko-KR" sz="1400"/>
              <a:t>'s', '0005', '0150', '0090', '0045' </a:t>
            </a:r>
            <a:r>
              <a:rPr lang="ko-KR" altLang="en-US" sz="1400"/>
              <a:t>형태로 순차적으로 전송됩니다 </a:t>
            </a:r>
            <a:r>
              <a:rPr lang="en-US" altLang="ko-KR" sz="1400"/>
              <a:t>(</a:t>
            </a:r>
            <a:r>
              <a:rPr lang="ko-KR" altLang="en-US" sz="1400"/>
              <a:t>각 값은 </a:t>
            </a:r>
            <a:r>
              <a:rPr lang="en-US" altLang="ko-KR" sz="1400"/>
              <a:t>UTF-8</a:t>
            </a:r>
            <a:r>
              <a:rPr lang="ko-KR" altLang="en-US" sz="1400"/>
              <a:t>로 인코딩됨</a:t>
            </a:r>
            <a:r>
              <a:rPr lang="en-US" altLang="ko-KR" sz="1400"/>
              <a:t>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C5ED70-10C1-7D1E-3C40-55B5876ED9FE}"/>
              </a:ext>
            </a:extLst>
          </p:cNvPr>
          <p:cNvSpPr txBox="1"/>
          <p:nvPr/>
        </p:nvSpPr>
        <p:spPr>
          <a:xfrm>
            <a:off x="6264306" y="342613"/>
            <a:ext cx="5827080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데이터 전송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en-US" altLang="ko-KR" sz="1400" b="1">
                <a:solidFill>
                  <a:srgbClr val="008000"/>
                </a:solidFill>
              </a:rPr>
              <a:t>4</a:t>
            </a:r>
            <a:r>
              <a:rPr lang="ko-KR" altLang="en-US" sz="1400" b="1">
                <a:solidFill>
                  <a:srgbClr val="008000"/>
                </a:solidFill>
              </a:rPr>
              <a:t>개의 서보 모터에 대한 데이터</a:t>
            </a:r>
            <a:r>
              <a:rPr lang="ko-KR" altLang="en-US" sz="1400"/>
              <a:t>를 순차적으로 </a:t>
            </a:r>
            <a:r>
              <a:rPr lang="en-US" altLang="ko-KR" sz="1400"/>
              <a:t>Arduino</a:t>
            </a:r>
            <a:r>
              <a:rPr lang="ko-KR" altLang="en-US" sz="1400"/>
              <a:t>에 전송합니다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서보 모터의 위치 값</a:t>
            </a:r>
            <a:r>
              <a:rPr lang="en-US" altLang="ko-KR" sz="1400"/>
              <a:t>(sv[i])</a:t>
            </a:r>
            <a:r>
              <a:rPr lang="ko-KR" altLang="en-US" sz="1400"/>
              <a:t>이 일의 자리 수</a:t>
            </a:r>
            <a:r>
              <a:rPr lang="en-US" altLang="ko-KR" sz="1400"/>
              <a:t>, </a:t>
            </a:r>
            <a:r>
              <a:rPr lang="ko-KR" altLang="en-US" sz="1400"/>
              <a:t>십의 자리 수</a:t>
            </a:r>
            <a:r>
              <a:rPr lang="en-US" altLang="ko-KR" sz="1400"/>
              <a:t>, </a:t>
            </a:r>
            <a:r>
              <a:rPr lang="ko-KR" altLang="en-US" sz="1400"/>
              <a:t>혹은 백의 자리 수인지에 따라 앞에 </a:t>
            </a:r>
            <a:r>
              <a:rPr lang="en-US" altLang="ko-KR" sz="1400"/>
              <a:t>'00', '0', </a:t>
            </a:r>
            <a:r>
              <a:rPr lang="ko-KR" altLang="en-US" sz="1400"/>
              <a:t>혹은 아무것도 붙이지 않고 문자열로 변환한 뒤</a:t>
            </a:r>
            <a:r>
              <a:rPr lang="en-US" altLang="ko-KR" sz="1400"/>
              <a:t>, UTF-8</a:t>
            </a:r>
            <a:r>
              <a:rPr lang="ko-KR" altLang="en-US" sz="1400"/>
              <a:t>로 인코딩하여 전송합니다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9548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E927C-5963-16F1-FC92-F15BD98A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C99E0-F521-21F8-38ED-8CE965E83706}"/>
              </a:ext>
            </a:extLst>
          </p:cNvPr>
          <p:cNvSpPr txBox="1"/>
          <p:nvPr/>
        </p:nvSpPr>
        <p:spPr>
          <a:xfrm>
            <a:off x="203200" y="306844"/>
            <a:ext cx="6096000" cy="5544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객체 </a:t>
            </a:r>
            <a:r>
              <a:rPr lang="en-US" altLang="ko-KR" sz="1400" b="1">
                <a:solidFill>
                  <a:srgbClr val="0000FF"/>
                </a:solidFill>
              </a:rPr>
              <a:t>(Object)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객체는 데이터</a:t>
            </a:r>
            <a:r>
              <a:rPr lang="en-US" altLang="ko-KR" sz="1400"/>
              <a:t>(</a:t>
            </a:r>
            <a:r>
              <a:rPr lang="ko-KR" altLang="en-US" sz="1400"/>
              <a:t>속성</a:t>
            </a:r>
            <a:r>
              <a:rPr lang="en-US" altLang="ko-KR" sz="1400"/>
              <a:t>)</a:t>
            </a:r>
            <a:r>
              <a:rPr lang="ko-KR" altLang="en-US" sz="1400"/>
              <a:t>와 그 데이터를 조작하는 방법</a:t>
            </a:r>
            <a:r>
              <a:rPr lang="en-US" altLang="ko-KR" sz="1400"/>
              <a:t>(</a:t>
            </a:r>
            <a:r>
              <a:rPr lang="ko-KR" altLang="en-US" sz="1400"/>
              <a:t>메소드</a:t>
            </a:r>
            <a:r>
              <a:rPr lang="en-US" altLang="ko-KR" sz="1400"/>
              <a:t>)</a:t>
            </a:r>
            <a:r>
              <a:rPr lang="ko-KR" altLang="en-US" sz="1400"/>
              <a:t>을 포함하는 클래스의 인스턴스입니다</a:t>
            </a:r>
            <a:r>
              <a:rPr lang="en-US" altLang="ko-KR" sz="1400"/>
              <a:t>. </a:t>
            </a:r>
            <a:r>
              <a:rPr lang="ko-KR" altLang="en-US" sz="1400"/>
              <a:t>객체는 특정 데이터 타입의 실체화된 버전으로</a:t>
            </a:r>
            <a:r>
              <a:rPr lang="en-US" altLang="ko-KR" sz="1400"/>
              <a:t>, </a:t>
            </a:r>
            <a:r>
              <a:rPr lang="ko-KR" altLang="en-US" sz="1400"/>
              <a:t>메모리에 할당되어 있으며</a:t>
            </a:r>
            <a:r>
              <a:rPr lang="en-US" altLang="ko-KR" sz="1400"/>
              <a:t>, </a:t>
            </a:r>
            <a:r>
              <a:rPr lang="ko-KR" altLang="en-US" sz="1400"/>
              <a:t>클래스에 정의된 행동을 실행할 수 있습니다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참조변수 </a:t>
            </a:r>
            <a:r>
              <a:rPr lang="en-US" altLang="ko-KR" sz="1400" b="1">
                <a:solidFill>
                  <a:srgbClr val="0000FF"/>
                </a:solidFill>
              </a:rPr>
              <a:t>(Reference Variable)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참조변수는 메모리에 저장된 객체를 가리키는 변수입니다</a:t>
            </a:r>
            <a:r>
              <a:rPr lang="en-US" altLang="ko-KR" sz="1400"/>
              <a:t>. </a:t>
            </a:r>
            <a:r>
              <a:rPr lang="ko-KR" altLang="en-US" sz="1400"/>
              <a:t>이 변수를 통해 객체의 속성에 접근하거나 메소드를 호출할 수 있습니다</a:t>
            </a:r>
            <a:r>
              <a:rPr lang="en-US" altLang="ko-KR" sz="1400"/>
              <a:t>. </a:t>
            </a:r>
            <a:r>
              <a:rPr lang="ko-KR" altLang="en-US" sz="1400"/>
              <a:t>참조변수는 객체의 메모리 주소를 저장하고 있기 때문에</a:t>
            </a:r>
            <a:r>
              <a:rPr lang="en-US" altLang="ko-KR" sz="1400"/>
              <a:t>, </a:t>
            </a:r>
            <a:r>
              <a:rPr lang="ko-KR" altLang="en-US" sz="1400"/>
              <a:t>변수를 통해 객체에 접근할 수 있습니다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arduino</a:t>
            </a:r>
            <a:r>
              <a:rPr lang="ko-KR" altLang="en-US" sz="1400" b="1">
                <a:solidFill>
                  <a:srgbClr val="0000FF"/>
                </a:solidFill>
              </a:rPr>
              <a:t>의 역할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arduino </a:t>
            </a:r>
            <a:r>
              <a:rPr lang="ko-KR" altLang="en-US" sz="1400"/>
              <a:t>변수는 </a:t>
            </a:r>
            <a:r>
              <a:rPr lang="en-US" altLang="ko-KR" sz="1400"/>
              <a:t>serial.Serial </a:t>
            </a:r>
            <a:r>
              <a:rPr lang="ko-KR" altLang="en-US" sz="1400"/>
              <a:t>클래스의 객체를 참조하는 참조변수입니다</a:t>
            </a:r>
            <a:r>
              <a:rPr lang="en-US" altLang="ko-KR" sz="1400"/>
              <a:t>. </a:t>
            </a:r>
            <a:r>
              <a:rPr lang="ko-KR" altLang="en-US" sz="1400"/>
              <a:t>코드에서 </a:t>
            </a:r>
            <a:r>
              <a:rPr lang="en-US" altLang="ko-KR" sz="1400"/>
              <a:t>arduino = serial.Serial(f"com{a}", 115200) </a:t>
            </a:r>
            <a:r>
              <a:rPr lang="ko-KR" altLang="en-US" sz="1400"/>
              <a:t>부분은 </a:t>
            </a:r>
            <a:r>
              <a:rPr lang="en-US" altLang="ko-KR" sz="1400"/>
              <a:t>serial.Serial </a:t>
            </a:r>
            <a:r>
              <a:rPr lang="ko-KR" altLang="en-US" sz="1400"/>
              <a:t>클래스의 생성자를 호출하여 새 객체를 생성하고</a:t>
            </a:r>
            <a:r>
              <a:rPr lang="en-US" altLang="ko-KR" sz="1400"/>
              <a:t>, </a:t>
            </a:r>
            <a:r>
              <a:rPr lang="ko-KR" altLang="en-US" sz="1400"/>
              <a:t>이 객체의 메모리 주소를 </a:t>
            </a:r>
            <a:r>
              <a:rPr lang="en-US" altLang="ko-KR" sz="1400"/>
              <a:t>arduino </a:t>
            </a:r>
            <a:r>
              <a:rPr lang="ko-KR" altLang="en-US" sz="1400"/>
              <a:t>변수에 할당합니다</a:t>
            </a:r>
            <a:r>
              <a:rPr lang="en-US" altLang="ko-KR" sz="1400"/>
              <a:t>. </a:t>
            </a:r>
            <a:r>
              <a:rPr lang="ko-KR" altLang="en-US" sz="1400"/>
              <a:t>따라서 </a:t>
            </a:r>
            <a:r>
              <a:rPr lang="en-US" altLang="ko-KR" sz="1400"/>
              <a:t>arduino</a:t>
            </a:r>
            <a:r>
              <a:rPr lang="ko-KR" altLang="en-US" sz="1400"/>
              <a:t>는 객체가 아니라 </a:t>
            </a:r>
            <a:r>
              <a:rPr lang="ko-KR" altLang="en-US" sz="1400" b="1">
                <a:solidFill>
                  <a:srgbClr val="FF00FF"/>
                </a:solidFill>
              </a:rPr>
              <a:t>객체의 주소를 저장</a:t>
            </a:r>
            <a:r>
              <a:rPr lang="ko-KR" altLang="en-US" sz="1400"/>
              <a:t>하는 참조변수입니다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509C9-D866-686A-2BC5-C46BB50258D0}"/>
              </a:ext>
            </a:extLst>
          </p:cNvPr>
          <p:cNvSpPr txBox="1"/>
          <p:nvPr/>
        </p:nvSpPr>
        <p:spPr>
          <a:xfrm>
            <a:off x="368300" y="5987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arduino</a:t>
            </a:r>
            <a:r>
              <a:rPr lang="en-US" altLang="ko-KR"/>
              <a:t> = serial.Serial(</a:t>
            </a:r>
            <a:r>
              <a:rPr lang="en-US" altLang="ko-KR" b="1">
                <a:solidFill>
                  <a:srgbClr val="C00000"/>
                </a:solidFill>
              </a:rPr>
              <a:t>f"</a:t>
            </a:r>
            <a:r>
              <a:rPr lang="en-US" altLang="ko-KR"/>
              <a:t>com</a:t>
            </a:r>
            <a:r>
              <a:rPr lang="en-US" altLang="ko-KR" b="1">
                <a:solidFill>
                  <a:srgbClr val="C00000"/>
                </a:solidFill>
              </a:rPr>
              <a:t>{</a:t>
            </a:r>
            <a:r>
              <a:rPr lang="en-US" altLang="ko-KR"/>
              <a:t>a</a:t>
            </a:r>
            <a:r>
              <a:rPr lang="en-US" altLang="ko-KR" b="1">
                <a:solidFill>
                  <a:srgbClr val="C00000"/>
                </a:solidFill>
              </a:rPr>
              <a:t>}"</a:t>
            </a:r>
            <a:r>
              <a:rPr lang="en-US" altLang="ko-KR"/>
              <a:t>, 115200)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5C98F-B5DB-F4BB-48F4-66F18CE46EC0}"/>
              </a:ext>
            </a:extLst>
          </p:cNvPr>
          <p:cNvSpPr txBox="1"/>
          <p:nvPr/>
        </p:nvSpPr>
        <p:spPr>
          <a:xfrm>
            <a:off x="6299200" y="469792"/>
            <a:ext cx="5689600" cy="2959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이 코드에서 </a:t>
            </a:r>
            <a:r>
              <a:rPr lang="en-US" altLang="ko-KR" sz="1400"/>
              <a:t>serial.Serial</a:t>
            </a:r>
            <a:r>
              <a:rPr lang="ko-KR" altLang="en-US" sz="1400"/>
              <a:t>은 객체를 생성하는 클래스이며</a:t>
            </a:r>
            <a:r>
              <a:rPr lang="en-US" altLang="ko-KR" sz="1400"/>
              <a:t>, arduino</a:t>
            </a:r>
            <a:r>
              <a:rPr lang="ko-KR" altLang="en-US" sz="1400"/>
              <a:t>는 이 객체를 참조하는 변수입니다</a:t>
            </a:r>
            <a:r>
              <a:rPr lang="en-US" altLang="ko-KR" sz="1400"/>
              <a:t>. </a:t>
            </a:r>
            <a:r>
              <a:rPr lang="ko-KR" altLang="en-US" sz="1400"/>
              <a:t>이 참조를 통해 시리얼 포트를 통한 데이터의 송수신과 같은 다양한 작업을 수행할 수 있습니다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결론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arduino</a:t>
            </a:r>
            <a:r>
              <a:rPr lang="ko-KR" altLang="en-US" sz="1400"/>
              <a:t>는 객체 자체가 아니라 </a:t>
            </a:r>
            <a:r>
              <a:rPr lang="en-US" altLang="ko-KR" sz="1400"/>
              <a:t>serial.Serial </a:t>
            </a:r>
            <a:r>
              <a:rPr lang="ko-KR" altLang="en-US" sz="1400"/>
              <a:t>객체를 가리키는 참조변수입니다</a:t>
            </a:r>
            <a:r>
              <a:rPr lang="en-US" altLang="ko-KR" sz="1400"/>
              <a:t>. </a:t>
            </a:r>
            <a:r>
              <a:rPr lang="ko-KR" altLang="en-US" sz="1400"/>
              <a:t>이 참조변수를 통해 객체의 메소드를 호출하고</a:t>
            </a:r>
            <a:r>
              <a:rPr lang="en-US" altLang="ko-KR" sz="1400"/>
              <a:t>, </a:t>
            </a:r>
            <a:r>
              <a:rPr lang="ko-KR" altLang="en-US" sz="1400"/>
              <a:t>객체의 속성을 사용할 수 있습니다</a:t>
            </a:r>
            <a:r>
              <a:rPr lang="en-US" altLang="ko-KR" sz="1400"/>
              <a:t>. </a:t>
            </a:r>
            <a:r>
              <a:rPr lang="ko-KR" altLang="en-US" sz="1400"/>
              <a:t>이는 파이썬에서 일반적인 방식으로</a:t>
            </a:r>
            <a:r>
              <a:rPr lang="en-US" altLang="ko-KR" sz="1400"/>
              <a:t>, </a:t>
            </a:r>
            <a:r>
              <a:rPr lang="ko-KR" altLang="en-US" sz="1400"/>
              <a:t>객체의 기능을 활용하고 메모리 관리를 수행하는 효과적인 방법입니다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2363908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E927C-5963-16F1-FC92-F15BD98A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80E5F-EF1F-CA86-20B7-37C1C0B227BB}"/>
              </a:ext>
            </a:extLst>
          </p:cNvPr>
          <p:cNvSpPr txBox="1"/>
          <p:nvPr/>
        </p:nvSpPr>
        <p:spPr>
          <a:xfrm>
            <a:off x="292100" y="0"/>
            <a:ext cx="6096000" cy="6929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참조 변수의 사용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참조변수를 사용할 때도</a:t>
            </a:r>
            <a:r>
              <a:rPr lang="en-US" altLang="ko-KR" sz="1400"/>
              <a:t>, </a:t>
            </a:r>
            <a:r>
              <a:rPr lang="ko-KR" altLang="en-US" sz="1400"/>
              <a:t>참조할 객체가 생성되기 전에는 그 변수를 사용할 수 없습니다</a:t>
            </a:r>
            <a:r>
              <a:rPr lang="en-US" altLang="ko-KR" sz="1400"/>
              <a:t>. </a:t>
            </a:r>
            <a:r>
              <a:rPr lang="ko-KR" altLang="en-US" sz="1400"/>
              <a:t>예를 들어</a:t>
            </a:r>
            <a:r>
              <a:rPr lang="en-US" altLang="ko-KR" sz="1400"/>
              <a:t>, arduino</a:t>
            </a:r>
            <a:r>
              <a:rPr lang="ko-KR" altLang="en-US" sz="1400"/>
              <a:t>라는 참조변수를 사용하기 위해서는 먼저 </a:t>
            </a:r>
            <a:r>
              <a:rPr lang="en-US" altLang="ko-KR" sz="1400"/>
              <a:t>serial.</a:t>
            </a:r>
            <a:r>
              <a:rPr lang="en-US" altLang="ko-KR" sz="1400" b="1">
                <a:solidFill>
                  <a:srgbClr val="FF0000"/>
                </a:solidFill>
              </a:rPr>
              <a:t>Serial </a:t>
            </a:r>
            <a:r>
              <a:rPr lang="ko-KR" altLang="en-US" sz="1400" b="1">
                <a:solidFill>
                  <a:srgbClr val="FF0000"/>
                </a:solidFill>
              </a:rPr>
              <a:t>클래스의 인스턴스를 생성</a:t>
            </a:r>
            <a:r>
              <a:rPr lang="ko-KR" altLang="en-US" sz="1400"/>
              <a:t>하고 </a:t>
            </a:r>
            <a:r>
              <a:rPr lang="en-US" altLang="ko-KR" sz="1400"/>
              <a:t>arduino</a:t>
            </a:r>
            <a:r>
              <a:rPr lang="ko-KR" altLang="en-US" sz="1400"/>
              <a:t>에 </a:t>
            </a:r>
            <a:r>
              <a:rPr lang="ko-KR" altLang="en-US" sz="1400" b="1">
                <a:solidFill>
                  <a:srgbClr val="FF0000"/>
                </a:solidFill>
              </a:rPr>
              <a:t>할당</a:t>
            </a:r>
            <a:r>
              <a:rPr lang="ko-KR" altLang="en-US" sz="1400"/>
              <a:t>해야 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예를 들어 다음과 같은 방식으로 작동합니다</a:t>
            </a:r>
            <a:r>
              <a:rPr lang="en-US" altLang="ko-KR" sz="1400"/>
              <a:t>: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# </a:t>
            </a:r>
            <a:r>
              <a:rPr lang="ko-KR" altLang="en-US" sz="1400" b="1">
                <a:solidFill>
                  <a:srgbClr val="0000FF"/>
                </a:solidFill>
              </a:rPr>
              <a:t>올바른 사용 예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arduino = serial.Serial(f"com{a}", 115200)  # `arduino` </a:t>
            </a:r>
            <a:r>
              <a:rPr lang="ko-KR" altLang="en-US" sz="1400"/>
              <a:t>참조변수에 </a:t>
            </a:r>
            <a:r>
              <a:rPr lang="en-US" altLang="ko-KR" sz="1400"/>
              <a:t>Serial </a:t>
            </a:r>
            <a:r>
              <a:rPr lang="ko-KR" altLang="en-US" sz="1400"/>
              <a:t>객체를 할당</a:t>
            </a:r>
          </a:p>
          <a:p>
            <a:pPr>
              <a:lnSpc>
                <a:spcPct val="150000"/>
              </a:lnSpc>
            </a:pPr>
            <a:endParaRPr lang="ko-KR" altLang="en-US" sz="1400"/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# </a:t>
            </a:r>
            <a:r>
              <a:rPr lang="ko-KR" altLang="en-US" sz="1400" b="1">
                <a:solidFill>
                  <a:srgbClr val="0000FF"/>
                </a:solidFill>
              </a:rPr>
              <a:t>잘못된 사용 예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print(arduino.read())  # Error, `arduino`</a:t>
            </a:r>
            <a:r>
              <a:rPr lang="ko-KR" altLang="en-US" sz="1400"/>
              <a:t>가 정의되기 전에 사용됨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변수 사용 전 할당의 중요성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파이썬에서는 변수에 값을 </a:t>
            </a:r>
            <a:r>
              <a:rPr lang="ko-KR" altLang="en-US" sz="1400" b="1">
                <a:solidFill>
                  <a:srgbClr val="FF0000"/>
                </a:solidFill>
              </a:rPr>
              <a:t>할당</a:t>
            </a:r>
            <a:r>
              <a:rPr lang="ko-KR" altLang="en-US" sz="1400"/>
              <a:t>하는 것이 해당 변수를 </a:t>
            </a:r>
            <a:r>
              <a:rPr lang="en-US" altLang="ko-KR" sz="1400"/>
              <a:t>"</a:t>
            </a:r>
            <a:r>
              <a:rPr lang="ko-KR" altLang="en-US" sz="1400" b="1">
                <a:solidFill>
                  <a:srgbClr val="FF0000"/>
                </a:solidFill>
              </a:rPr>
              <a:t>선언하는</a:t>
            </a:r>
            <a:r>
              <a:rPr lang="en-US" altLang="ko-KR" sz="1400"/>
              <a:t>" </a:t>
            </a:r>
            <a:r>
              <a:rPr lang="ko-KR" altLang="en-US" sz="1400"/>
              <a:t>것과 동등합니다</a:t>
            </a:r>
            <a:r>
              <a:rPr lang="en-US" altLang="ko-KR" sz="1400"/>
              <a:t>. </a:t>
            </a:r>
            <a:r>
              <a:rPr lang="ko-KR" altLang="en-US" sz="1400"/>
              <a:t>변수를 사용하기 전에 초기화하지 않으면</a:t>
            </a:r>
            <a:r>
              <a:rPr lang="en-US" altLang="ko-KR" sz="1400"/>
              <a:t>, </a:t>
            </a:r>
            <a:r>
              <a:rPr lang="ko-KR" altLang="en-US" sz="1400"/>
              <a:t>그 변수는 </a:t>
            </a:r>
            <a:r>
              <a:rPr lang="en-US" altLang="ko-KR" sz="1400"/>
              <a:t>"</a:t>
            </a:r>
            <a:r>
              <a:rPr lang="ko-KR" altLang="en-US" sz="1400"/>
              <a:t>정의되지 않았다</a:t>
            </a:r>
            <a:r>
              <a:rPr lang="en-US" altLang="ko-KR" sz="1400"/>
              <a:t>(undefined)"</a:t>
            </a:r>
            <a:r>
              <a:rPr lang="ko-KR" altLang="en-US" sz="1400"/>
              <a:t>고 간주되어 </a:t>
            </a:r>
            <a:r>
              <a:rPr lang="en-US" altLang="ko-KR" sz="1400"/>
              <a:t>NameError</a:t>
            </a:r>
            <a:r>
              <a:rPr lang="ko-KR" altLang="en-US" sz="1400"/>
              <a:t>가 발생합니다</a:t>
            </a:r>
            <a:r>
              <a:rPr lang="en-US" altLang="ko-KR" sz="1400"/>
              <a:t>. </a:t>
            </a:r>
            <a:r>
              <a:rPr lang="ko-KR" altLang="en-US" sz="1400"/>
              <a:t>이는 프로그램이 해당 변수의 메모리 위치를 인식하지 못했음을 의미합니다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결론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따라서 </a:t>
            </a:r>
            <a:r>
              <a:rPr lang="en-US" altLang="ko-KR" sz="1400"/>
              <a:t>arduino</a:t>
            </a:r>
            <a:r>
              <a:rPr lang="ko-KR" altLang="en-US" sz="1400"/>
              <a:t>와 같은 참조변수도 다른 일반 변수와 마찬가지로</a:t>
            </a:r>
            <a:r>
              <a:rPr lang="en-US" altLang="ko-KR"/>
              <a:t>, </a:t>
            </a:r>
            <a:r>
              <a:rPr lang="ko-KR" altLang="en-US" sz="1400"/>
              <a:t>사용 전에 반드시 적절한 </a:t>
            </a:r>
            <a:r>
              <a:rPr lang="ko-KR" altLang="en-US" sz="1400" b="1">
                <a:solidFill>
                  <a:srgbClr val="FF0000"/>
                </a:solidFill>
              </a:rPr>
              <a:t>객체로 초기화해야</a:t>
            </a:r>
            <a:r>
              <a:rPr lang="ko-KR" altLang="en-US" sz="1400"/>
              <a:t> 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0662705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E927C-5963-16F1-FC92-F15BD98A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BE3025-ECFF-3890-65AD-4B4E0172E3FB}"/>
              </a:ext>
            </a:extLst>
          </p:cNvPr>
          <p:cNvSpPr txBox="1"/>
          <p:nvPr/>
        </p:nvSpPr>
        <p:spPr>
          <a:xfrm>
            <a:off x="114300" y="327571"/>
            <a:ext cx="63627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#include &lt;Servo.h&gt;    // </a:t>
            </a:r>
            <a:r>
              <a:rPr lang="ko-KR" altLang="en-US" sz="1400"/>
              <a:t>서보모터 제어를 위한 </a:t>
            </a:r>
            <a:r>
              <a:rPr lang="en-US" altLang="ko-KR" sz="1400"/>
              <a:t>Servo </a:t>
            </a:r>
            <a:r>
              <a:rPr lang="ko-KR" altLang="en-US" sz="1400"/>
              <a:t>라이브러리를 포함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// </a:t>
            </a:r>
            <a:r>
              <a:rPr lang="ko-KR" altLang="en-US" sz="1400"/>
              <a:t>각 서보모터 객체를 정의합니다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Servo sv1;      // </a:t>
            </a:r>
            <a:r>
              <a:rPr lang="ko-KR" altLang="en-US" sz="1400"/>
              <a:t>첫 번째 서보모터 정의</a:t>
            </a:r>
          </a:p>
          <a:p>
            <a:r>
              <a:rPr lang="en-US" altLang="ko-KR" sz="1400"/>
              <a:t>Servo sv2;      // </a:t>
            </a:r>
            <a:r>
              <a:rPr lang="ko-KR" altLang="en-US" sz="1400"/>
              <a:t>두 번째 서보모터 정의</a:t>
            </a:r>
          </a:p>
          <a:p>
            <a:r>
              <a:rPr lang="en-US" altLang="ko-KR" sz="1400"/>
              <a:t>Servo sv3;      // </a:t>
            </a:r>
            <a:r>
              <a:rPr lang="ko-KR" altLang="en-US" sz="1400"/>
              <a:t>세 번째 서보모터 정의</a:t>
            </a:r>
          </a:p>
          <a:p>
            <a:r>
              <a:rPr lang="en-US" altLang="ko-KR" sz="1400"/>
              <a:t>Servo sv4;      // </a:t>
            </a:r>
            <a:r>
              <a:rPr lang="ko-KR" altLang="en-US" sz="1400"/>
              <a:t>네 번째 서보모터 정의</a:t>
            </a:r>
          </a:p>
          <a:p>
            <a:endParaRPr lang="ko-KR" altLang="en-US" sz="1400"/>
          </a:p>
          <a:p>
            <a:r>
              <a:rPr lang="en-US" altLang="ko-KR" sz="1400"/>
              <a:t>void setup() {</a:t>
            </a:r>
          </a:p>
          <a:p>
            <a:r>
              <a:rPr lang="en-US" altLang="ko-KR" sz="1400"/>
              <a:t>  Serial.begin(115200);   // 115200 baud rate</a:t>
            </a:r>
            <a:r>
              <a:rPr lang="ko-KR" altLang="en-US" sz="1400"/>
              <a:t>로 시리얼 통신을 시작합니다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 sv1.attach(8);          // </a:t>
            </a:r>
            <a:r>
              <a:rPr lang="ko-KR" altLang="en-US" sz="1400"/>
              <a:t>첫 번째 서보모터를 디지털 </a:t>
            </a:r>
            <a:r>
              <a:rPr lang="en-US" altLang="ko-KR" sz="1400"/>
              <a:t>8</a:t>
            </a:r>
            <a:r>
              <a:rPr lang="ko-KR" altLang="en-US" sz="1400"/>
              <a:t>번 핀에 연결합니다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 sv2.attach(9);          // </a:t>
            </a:r>
            <a:r>
              <a:rPr lang="ko-KR" altLang="en-US" sz="1400"/>
              <a:t>두 번째 서보모터를 디지털 </a:t>
            </a:r>
            <a:r>
              <a:rPr lang="en-US" altLang="ko-KR" sz="1400"/>
              <a:t>9</a:t>
            </a:r>
            <a:r>
              <a:rPr lang="ko-KR" altLang="en-US" sz="1400"/>
              <a:t>번 핀에 연결합니다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 sv3.attach(10);         // </a:t>
            </a:r>
            <a:r>
              <a:rPr lang="ko-KR" altLang="en-US" sz="1400"/>
              <a:t>세 번째 서보모터를 디지털 </a:t>
            </a:r>
            <a:r>
              <a:rPr lang="en-US" altLang="ko-KR" sz="1400"/>
              <a:t>10</a:t>
            </a:r>
            <a:r>
              <a:rPr lang="ko-KR" altLang="en-US" sz="1400"/>
              <a:t>번 핀에 연결합니다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 sv4.attach(11);         // </a:t>
            </a:r>
            <a:r>
              <a:rPr lang="ko-KR" altLang="en-US" sz="1400"/>
              <a:t>네 번째 서보모터를 디지털 </a:t>
            </a:r>
            <a:r>
              <a:rPr lang="en-US" altLang="ko-KR" sz="1400"/>
              <a:t>11</a:t>
            </a:r>
            <a:r>
              <a:rPr lang="ko-KR" altLang="en-US" sz="1400"/>
              <a:t>번 핀에 연결합니다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void loop() </a:t>
            </a:r>
            <a:r>
              <a:rPr lang="en-US" altLang="ko-KR" sz="1400" b="1">
                <a:solidFill>
                  <a:srgbClr val="FF0000"/>
                </a:solidFill>
              </a:rPr>
              <a:t>{</a:t>
            </a:r>
          </a:p>
          <a:p>
            <a:r>
              <a:rPr lang="en-US" altLang="ko-KR" sz="1400"/>
              <a:t>  while(!Serial.available()) {}  // </a:t>
            </a:r>
            <a:r>
              <a:rPr lang="ko-KR" altLang="en-US" sz="1400"/>
              <a:t>시리얼 통신으로 데이터가 입력될 때까지 대기</a:t>
            </a:r>
            <a:endParaRPr lang="en-US" altLang="ko-KR" sz="1400"/>
          </a:p>
          <a:p>
            <a:r>
              <a:rPr lang="en-US" altLang="ko-KR" sz="1400"/>
              <a:t>  while(Serial.read() != 's') {}   // </a:t>
            </a:r>
            <a:r>
              <a:rPr lang="ko-KR" altLang="en-US" sz="1400"/>
              <a:t>시작 신호인 </a:t>
            </a:r>
            <a:r>
              <a:rPr lang="en-US" altLang="ko-KR" sz="1400"/>
              <a:t>'s' </a:t>
            </a:r>
            <a:r>
              <a:rPr lang="ko-KR" altLang="en-US" sz="1400"/>
              <a:t>문자가 수신될 때까지 대기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en-US" altLang="ko-KR" sz="1400"/>
              <a:t>  int finalresult[4];              // </a:t>
            </a:r>
            <a:r>
              <a:rPr lang="ko-KR" altLang="en-US" sz="1400"/>
              <a:t>최종 결과를 저장할 배열을 선언합니다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en-US" altLang="ko-KR" sz="1400"/>
              <a:t>  for(int i = 0; i &lt; </a:t>
            </a:r>
            <a:r>
              <a:rPr lang="en-US" altLang="ko-KR" sz="1400" b="1">
                <a:solidFill>
                  <a:srgbClr val="FF0000"/>
                </a:solidFill>
              </a:rPr>
              <a:t>4</a:t>
            </a:r>
            <a:r>
              <a:rPr lang="en-US" altLang="ko-KR" sz="1400"/>
              <a:t>; i++) </a:t>
            </a:r>
            <a:r>
              <a:rPr lang="en-US" altLang="ko-KR" sz="1400" b="1">
                <a:solidFill>
                  <a:srgbClr val="0000FF"/>
                </a:solidFill>
              </a:rPr>
              <a:t>{</a:t>
            </a:r>
          </a:p>
          <a:p>
            <a:r>
              <a:rPr lang="en-US" altLang="ko-KR" sz="1400"/>
              <a:t>    finalresult[i] = 0;            // </a:t>
            </a:r>
            <a:r>
              <a:rPr lang="ko-KR" altLang="en-US" sz="1400"/>
              <a:t>결과 배열의 각 요소를 </a:t>
            </a:r>
            <a:r>
              <a:rPr lang="en-US" altLang="ko-KR" sz="1400"/>
              <a:t>0</a:t>
            </a:r>
            <a:r>
              <a:rPr lang="ko-KR" altLang="en-US" sz="1400"/>
              <a:t>으로 초기화합니다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</a:t>
            </a:r>
            <a:r>
              <a:rPr lang="en-US" altLang="ko-KR" sz="1400" b="1">
                <a:solidFill>
                  <a:srgbClr val="0000FF"/>
                </a:solidFill>
              </a:rPr>
              <a:t> }</a:t>
            </a:r>
          </a:p>
          <a:p>
            <a:r>
              <a:rPr lang="en-US" altLang="ko-KR" sz="1400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FB389-ABF8-DFE5-F7F7-526C72945736}"/>
              </a:ext>
            </a:extLst>
          </p:cNvPr>
          <p:cNvSpPr txBox="1"/>
          <p:nvPr/>
        </p:nvSpPr>
        <p:spPr>
          <a:xfrm>
            <a:off x="6248400" y="327571"/>
            <a:ext cx="6096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 </a:t>
            </a:r>
            <a:r>
              <a:rPr lang="en-US" altLang="ko-KR" sz="1400"/>
              <a:t>for(int j = 0; j &lt; </a:t>
            </a:r>
            <a:r>
              <a:rPr lang="en-US" altLang="ko-KR" sz="1400" b="1">
                <a:solidFill>
                  <a:srgbClr val="FF0000"/>
                </a:solidFill>
              </a:rPr>
              <a:t>4</a:t>
            </a:r>
            <a:r>
              <a:rPr lang="en-US" altLang="ko-KR" sz="1400"/>
              <a:t>; j++) </a:t>
            </a:r>
            <a:r>
              <a:rPr lang="en-US" altLang="ko-KR" sz="1400" b="1">
                <a:solidFill>
                  <a:srgbClr val="0000FF"/>
                </a:solidFill>
              </a:rPr>
              <a:t>{</a:t>
            </a:r>
            <a:r>
              <a:rPr lang="en-US" altLang="ko-KR" sz="1400"/>
              <a:t>     // </a:t>
            </a:r>
            <a:r>
              <a:rPr lang="ko-KR" altLang="en-US" sz="1400"/>
              <a:t>각 서보모터에 대해 반복합니다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   int type = 100;      // </a:t>
            </a:r>
            <a:r>
              <a:rPr lang="ko-KR" altLang="en-US" sz="1400"/>
              <a:t>자릿수 계산을 위한 변수를 설정합니다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   char gap;    // </a:t>
            </a:r>
            <a:r>
              <a:rPr lang="ko-KR" altLang="en-US" sz="1400"/>
              <a:t>시리얼에서 받은 단일 문자를 저장할 변수를 선언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   int result;    // </a:t>
            </a:r>
            <a:r>
              <a:rPr lang="ko-KR" altLang="en-US" sz="1400"/>
              <a:t>문자를 숫자로 변환한 결과를 저장할 변수를 선언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en-US" altLang="ko-KR" sz="1400"/>
              <a:t>    for(int i = 0; i &lt; </a:t>
            </a:r>
            <a:r>
              <a:rPr lang="en-US" altLang="ko-KR" sz="1400" b="1">
                <a:solidFill>
                  <a:srgbClr val="FF00FF"/>
                </a:solidFill>
              </a:rPr>
              <a:t>3</a:t>
            </a:r>
            <a:r>
              <a:rPr lang="en-US" altLang="ko-KR" sz="1400"/>
              <a:t>; i++) </a:t>
            </a:r>
            <a:r>
              <a:rPr lang="en-US" altLang="ko-KR" sz="1400" b="1">
                <a:solidFill>
                  <a:srgbClr val="FF00FF"/>
                </a:solidFill>
              </a:rPr>
              <a:t>{ </a:t>
            </a:r>
            <a:r>
              <a:rPr lang="en-US" altLang="ko-KR" sz="1400"/>
              <a:t>  // </a:t>
            </a:r>
            <a:r>
              <a:rPr lang="ko-KR" altLang="en-US" sz="1400"/>
              <a:t>숫자 세 자리를 처리하기 위해 반복</a:t>
            </a:r>
            <a:endParaRPr lang="en-US" altLang="ko-KR" sz="1400"/>
          </a:p>
          <a:p>
            <a:r>
              <a:rPr lang="en-US" altLang="ko-KR" sz="1400"/>
              <a:t>      while(!Serial.available()) {}  // </a:t>
            </a:r>
            <a:r>
              <a:rPr lang="ko-KR" altLang="en-US" sz="1400"/>
              <a:t>시리얼 데이터가 도착할 때까지 기다립</a:t>
            </a:r>
            <a:endParaRPr lang="en-US" altLang="ko-KR" sz="1400"/>
          </a:p>
          <a:p>
            <a:r>
              <a:rPr lang="en-US" altLang="ko-KR" sz="1400"/>
              <a:t>      gap = Serial.read();           // </a:t>
            </a:r>
            <a:r>
              <a:rPr lang="ko-KR" altLang="en-US" sz="1400"/>
              <a:t>시리얼에서 한 문자를 읽어옵니다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     String gap2(gap);              // </a:t>
            </a:r>
            <a:r>
              <a:rPr lang="ko-KR" altLang="en-US" sz="1400"/>
              <a:t>읽어온 문자를 문자열 객체로 변환합</a:t>
            </a:r>
            <a:endParaRPr lang="en-US" altLang="ko-KR" sz="1400"/>
          </a:p>
          <a:p>
            <a:r>
              <a:rPr lang="en-US" altLang="ko-KR" sz="1400"/>
              <a:t>      result = gap2.toInt();         // </a:t>
            </a:r>
            <a:r>
              <a:rPr lang="ko-KR" altLang="en-US" sz="1400"/>
              <a:t>문자열을 정수로 변환합니다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     finalresult[j] += result * type;  </a:t>
            </a:r>
          </a:p>
          <a:p>
            <a:r>
              <a:rPr lang="en-US" altLang="ko-KR" sz="1400"/>
              <a:t>     // </a:t>
            </a:r>
            <a:r>
              <a:rPr lang="ko-KR" altLang="en-US" sz="1400"/>
              <a:t>자릿수에 따라 가중치를 적용하여 최종 결과에 더합니다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     type /= 10;     // </a:t>
            </a:r>
            <a:r>
              <a:rPr lang="ko-KR" altLang="en-US" sz="1400"/>
              <a:t>다음 자릿수의 가중치를 계산합니다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   </a:t>
            </a:r>
            <a:r>
              <a:rPr lang="en-US" altLang="ko-KR" sz="1400" b="1">
                <a:solidFill>
                  <a:srgbClr val="FF00FF"/>
                </a:solidFill>
              </a:rPr>
              <a:t>}</a:t>
            </a:r>
          </a:p>
          <a:p>
            <a:r>
              <a:rPr lang="en-US" altLang="ko-KR" sz="1400"/>
              <a:t>  </a:t>
            </a:r>
            <a:r>
              <a:rPr lang="en-US" altLang="ko-KR" sz="1400" b="1">
                <a:solidFill>
                  <a:srgbClr val="0000FF"/>
                </a:solidFill>
              </a:rPr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  // </a:t>
            </a:r>
            <a:r>
              <a:rPr lang="ko-KR" altLang="en-US" sz="1400"/>
              <a:t>계산된 최종 값으로 각 서보모터를 제어합니다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 sv1.write(finalresult[0]);</a:t>
            </a:r>
          </a:p>
          <a:p>
            <a:r>
              <a:rPr lang="en-US" altLang="ko-KR" sz="1400"/>
              <a:t>  sv2.write(finalresult[1]);</a:t>
            </a:r>
          </a:p>
          <a:p>
            <a:r>
              <a:rPr lang="en-US" altLang="ko-KR" sz="1400"/>
              <a:t>  sv3.write(finalresult[2]);</a:t>
            </a:r>
          </a:p>
          <a:p>
            <a:r>
              <a:rPr lang="en-US" altLang="ko-KR" sz="1400"/>
              <a:t>  sv4.write(finalresult[3]);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}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168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E927C-5963-16F1-FC92-F15BD98A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A3E6F-A16B-D533-0F66-965AB4EA645C}"/>
              </a:ext>
            </a:extLst>
          </p:cNvPr>
          <p:cNvSpPr txBox="1"/>
          <p:nvPr/>
        </p:nvSpPr>
        <p:spPr>
          <a:xfrm>
            <a:off x="190500" y="295469"/>
            <a:ext cx="5384800" cy="6190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#include &lt;Servo.h&gt;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// </a:t>
            </a:r>
            <a:r>
              <a:rPr lang="ko-KR" altLang="en-US" sz="1400"/>
              <a:t>서보모터 객체 정의 및 핀 연결 설정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Servo servos</a:t>
            </a:r>
            <a:r>
              <a:rPr lang="en-US" altLang="ko-KR" sz="1400" b="1">
                <a:solidFill>
                  <a:srgbClr val="C00000"/>
                </a:solidFill>
              </a:rPr>
              <a:t>[4]</a:t>
            </a:r>
            <a:r>
              <a:rPr lang="en-US" altLang="ko-KR" sz="1400"/>
              <a:t>; // </a:t>
            </a:r>
            <a:r>
              <a:rPr lang="ko-KR" altLang="en-US" sz="1400"/>
              <a:t>서보모터 배열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const int servoPins[4] = {8, 9, 10, 11}; // </a:t>
            </a:r>
            <a:r>
              <a:rPr lang="ko-KR" altLang="en-US" sz="1400"/>
              <a:t>연결 핀 번호</a:t>
            </a:r>
          </a:p>
          <a:p>
            <a:pPr>
              <a:lnSpc>
                <a:spcPct val="150000"/>
              </a:lnSpc>
            </a:pPr>
            <a:endParaRPr lang="ko-KR" altLang="en-US" sz="1400"/>
          </a:p>
          <a:p>
            <a:pPr>
              <a:lnSpc>
                <a:spcPct val="150000"/>
              </a:lnSpc>
            </a:pPr>
            <a:r>
              <a:rPr lang="en-US" altLang="ko-KR" sz="1400"/>
              <a:t>// </a:t>
            </a:r>
            <a:r>
              <a:rPr lang="ko-KR" altLang="en-US" sz="1400"/>
              <a:t>시리얼 통신 설정 상수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const int baudRate = 115200;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const char </a:t>
            </a:r>
            <a:r>
              <a:rPr lang="en-US" altLang="ko-KR" sz="1400" b="1">
                <a:solidFill>
                  <a:srgbClr val="0000FF"/>
                </a:solidFill>
              </a:rPr>
              <a:t>startSignal </a:t>
            </a:r>
            <a:r>
              <a:rPr lang="en-US" altLang="ko-KR" sz="1400"/>
              <a:t>= </a:t>
            </a:r>
            <a:r>
              <a:rPr lang="en-US" altLang="ko-KR" sz="1400" b="1">
                <a:solidFill>
                  <a:srgbClr val="C00000"/>
                </a:solidFill>
              </a:rPr>
              <a:t>'s'</a:t>
            </a:r>
            <a:r>
              <a:rPr lang="en-US" altLang="ko-KR" sz="14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const int digits = 3; // </a:t>
            </a:r>
            <a:r>
              <a:rPr lang="ko-KR" altLang="en-US" sz="1400"/>
              <a:t>자릿수 처리</a:t>
            </a:r>
          </a:p>
          <a:p>
            <a:pPr>
              <a:lnSpc>
                <a:spcPct val="150000"/>
              </a:lnSpc>
            </a:pPr>
            <a:endParaRPr lang="ko-KR" altLang="en-US" sz="1400"/>
          </a:p>
          <a:p>
            <a:pPr>
              <a:lnSpc>
                <a:spcPct val="150000"/>
              </a:lnSpc>
            </a:pPr>
            <a:r>
              <a:rPr lang="en-US" altLang="ko-KR" sz="1400"/>
              <a:t>void setup() </a:t>
            </a:r>
            <a:r>
              <a:rPr lang="en-US" altLang="ko-KR" sz="1400" b="1">
                <a:solidFill>
                  <a:srgbClr val="C00000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Serial.begin(baudRate); 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// </a:t>
            </a:r>
            <a:r>
              <a:rPr lang="ko-KR" altLang="en-US" sz="1400"/>
              <a:t>시리얼 포트를 </a:t>
            </a:r>
            <a:r>
              <a:rPr lang="en-US" altLang="ko-KR" sz="1400"/>
              <a:t>115200 baud rate</a:t>
            </a:r>
            <a:r>
              <a:rPr lang="ko-KR" altLang="en-US" sz="1400"/>
              <a:t>로 초기화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</a:t>
            </a:r>
            <a:r>
              <a:rPr lang="en-US" altLang="ko-KR" sz="1400"/>
              <a:t>for (int i = 0; i &lt; 4; i++) {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  servos[i].attach(servoPins[i]); // </a:t>
            </a:r>
            <a:r>
              <a:rPr lang="ko-KR" altLang="en-US" sz="1400"/>
              <a:t>각 서보모터를 해당 핀에 연결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</a:t>
            </a:r>
            <a:r>
              <a:rPr lang="en-US" altLang="ko-KR" sz="140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C00000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6B2D1-3A54-5522-AEC5-2B9045ECFCB5}"/>
              </a:ext>
            </a:extLst>
          </p:cNvPr>
          <p:cNvSpPr txBox="1"/>
          <p:nvPr/>
        </p:nvSpPr>
        <p:spPr>
          <a:xfrm>
            <a:off x="5689600" y="136525"/>
            <a:ext cx="63119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void loop() </a:t>
            </a:r>
            <a:r>
              <a:rPr lang="en-US" altLang="ko-KR" sz="1400" b="1">
                <a:solidFill>
                  <a:srgbClr val="C00000"/>
                </a:solidFill>
              </a:rPr>
              <a:t>{</a:t>
            </a:r>
          </a:p>
          <a:p>
            <a:r>
              <a:rPr lang="en-US" altLang="ko-KR" sz="1400"/>
              <a:t>  if (</a:t>
            </a:r>
            <a:r>
              <a:rPr lang="en-US" altLang="ko-KR" sz="1400" b="1">
                <a:solidFill>
                  <a:srgbClr val="C00000"/>
                </a:solidFill>
              </a:rPr>
              <a:t>waitForStartSignal()</a:t>
            </a:r>
            <a:r>
              <a:rPr lang="en-US" altLang="ko-KR" sz="1400"/>
              <a:t>) </a:t>
            </a:r>
            <a:r>
              <a:rPr lang="en-US" altLang="ko-KR" sz="1400" b="1">
                <a:solidFill>
                  <a:srgbClr val="0000FF"/>
                </a:solidFill>
              </a:rPr>
              <a:t>{ </a:t>
            </a:r>
            <a:r>
              <a:rPr lang="en-US" altLang="ko-KR" sz="1400"/>
              <a:t>// </a:t>
            </a:r>
            <a:r>
              <a:rPr lang="ko-KR" altLang="en-US" sz="1400"/>
              <a:t>시작 신호 </a:t>
            </a:r>
            <a:r>
              <a:rPr lang="en-US" altLang="ko-KR" sz="1400"/>
              <a:t>'s'</a:t>
            </a:r>
            <a:r>
              <a:rPr lang="ko-KR" altLang="en-US" sz="1400"/>
              <a:t>를 기다립니다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   int </a:t>
            </a:r>
            <a:r>
              <a:rPr lang="en-US" altLang="ko-KR" sz="1400" b="1">
                <a:solidFill>
                  <a:srgbClr val="0000FF"/>
                </a:solidFill>
              </a:rPr>
              <a:t>results[4] </a:t>
            </a:r>
            <a:r>
              <a:rPr lang="en-US" altLang="ko-KR" sz="1400"/>
              <a:t>= {0}; // </a:t>
            </a:r>
            <a:r>
              <a:rPr lang="ko-KR" altLang="en-US" sz="1400"/>
              <a:t>결과를 저장할 배열 초기화</a:t>
            </a:r>
          </a:p>
          <a:p>
            <a:r>
              <a:rPr lang="ko-KR" altLang="en-US" sz="1400"/>
              <a:t>    </a:t>
            </a:r>
            <a:r>
              <a:rPr lang="en-US" altLang="ko-KR" sz="1400"/>
              <a:t>if (</a:t>
            </a:r>
            <a:r>
              <a:rPr lang="en-US" altLang="ko-KR" sz="1400" b="1">
                <a:solidFill>
                  <a:srgbClr val="C00000"/>
                </a:solidFill>
              </a:rPr>
              <a:t>readServoValues(results)</a:t>
            </a:r>
            <a:r>
              <a:rPr lang="en-US" altLang="ko-KR" sz="1400"/>
              <a:t>) </a:t>
            </a:r>
            <a:r>
              <a:rPr lang="en-US" altLang="ko-KR" sz="1400" b="1">
                <a:solidFill>
                  <a:srgbClr val="008000"/>
                </a:solidFill>
              </a:rPr>
              <a:t>{ </a:t>
            </a:r>
            <a:r>
              <a:rPr lang="en-US" altLang="ko-KR" sz="1400"/>
              <a:t>// </a:t>
            </a:r>
            <a:r>
              <a:rPr lang="ko-KR" altLang="en-US" sz="1400"/>
              <a:t>서보모터 값을 읽습니다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     </a:t>
            </a:r>
            <a:r>
              <a:rPr lang="en-US" altLang="ko-KR" sz="1400" b="1">
                <a:solidFill>
                  <a:srgbClr val="C00000"/>
                </a:solidFill>
              </a:rPr>
              <a:t>writeServoValues(results)</a:t>
            </a:r>
            <a:r>
              <a:rPr lang="en-US" altLang="ko-KR" sz="1400"/>
              <a:t>; // </a:t>
            </a:r>
            <a:r>
              <a:rPr lang="ko-KR" altLang="en-US" sz="1400"/>
              <a:t>읽은 값들로 서보모터를 제어</a:t>
            </a:r>
          </a:p>
          <a:p>
            <a:r>
              <a:rPr lang="ko-KR" altLang="en-US" sz="1400"/>
              <a:t>    </a:t>
            </a:r>
            <a:r>
              <a:rPr lang="en-US" altLang="ko-KR" sz="1400" b="1">
                <a:solidFill>
                  <a:srgbClr val="008000"/>
                </a:solidFill>
              </a:rPr>
              <a:t>}</a:t>
            </a:r>
          </a:p>
          <a:p>
            <a:r>
              <a:rPr lang="en-US" altLang="ko-KR" sz="1400"/>
              <a:t>  </a:t>
            </a:r>
            <a:r>
              <a:rPr lang="en-US" altLang="ko-KR" sz="1400" b="1">
                <a:solidFill>
                  <a:srgbClr val="0000FF"/>
                </a:solidFill>
              </a:rPr>
              <a:t>}</a:t>
            </a:r>
          </a:p>
          <a:p>
            <a:r>
              <a:rPr lang="en-US" altLang="ko-KR" sz="1400" b="1">
                <a:solidFill>
                  <a:srgbClr val="C00000"/>
                </a:solidFill>
              </a:rPr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bool waitForStartSignal() </a:t>
            </a:r>
            <a:r>
              <a:rPr lang="en-US" altLang="ko-KR" sz="1400" b="1">
                <a:solidFill>
                  <a:srgbClr val="0000FF"/>
                </a:solidFill>
              </a:rPr>
              <a:t>{</a:t>
            </a:r>
          </a:p>
          <a:p>
            <a:r>
              <a:rPr lang="en-US" altLang="ko-KR" sz="1400"/>
              <a:t>  while (!Serial.available()) {} // </a:t>
            </a:r>
            <a:r>
              <a:rPr lang="ko-KR" altLang="en-US" sz="1400"/>
              <a:t>시리얼 데이터가 도착할 때까지 대기</a:t>
            </a:r>
          </a:p>
          <a:p>
            <a:r>
              <a:rPr lang="ko-KR" altLang="en-US" sz="1400"/>
              <a:t>  </a:t>
            </a:r>
            <a:r>
              <a:rPr lang="en-US" altLang="ko-KR" sz="1400"/>
              <a:t>return Serial.read() == </a:t>
            </a:r>
            <a:r>
              <a:rPr lang="en-US" altLang="ko-KR" sz="1400" b="1">
                <a:solidFill>
                  <a:srgbClr val="0000FF"/>
                </a:solidFill>
              </a:rPr>
              <a:t>startSignal;</a:t>
            </a:r>
            <a:r>
              <a:rPr lang="en-US" altLang="ko-KR" sz="1400"/>
              <a:t> // </a:t>
            </a:r>
            <a:r>
              <a:rPr lang="ko-KR" altLang="en-US" sz="1400"/>
              <a:t>시작 신호 </a:t>
            </a:r>
            <a:r>
              <a:rPr lang="en-US" altLang="ko-KR" sz="1400"/>
              <a:t>'s'</a:t>
            </a:r>
            <a:r>
              <a:rPr lang="ko-KR" altLang="en-US" sz="1400"/>
              <a:t>를 확인</a:t>
            </a:r>
          </a:p>
          <a:p>
            <a:r>
              <a:rPr lang="en-US" altLang="ko-KR" sz="1400" b="1">
                <a:solidFill>
                  <a:srgbClr val="0000FF"/>
                </a:solidFill>
              </a:rPr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bool readServoValues(int *results) </a:t>
            </a:r>
            <a:r>
              <a:rPr lang="en-US" altLang="ko-KR" sz="1400" b="1">
                <a:solidFill>
                  <a:srgbClr val="C00000"/>
                </a:solidFill>
              </a:rPr>
              <a:t>{</a:t>
            </a:r>
          </a:p>
          <a:p>
            <a:r>
              <a:rPr lang="en-US" altLang="ko-KR" sz="1400"/>
              <a:t>  for (int j = 0; j &lt; 4; j++) </a:t>
            </a:r>
            <a:r>
              <a:rPr lang="en-US" altLang="ko-KR" sz="1400" b="1">
                <a:solidFill>
                  <a:srgbClr val="0000FF"/>
                </a:solidFill>
              </a:rPr>
              <a:t>{</a:t>
            </a:r>
            <a:r>
              <a:rPr lang="en-US" altLang="ko-KR" sz="1400"/>
              <a:t> // </a:t>
            </a:r>
            <a:r>
              <a:rPr lang="ko-KR" altLang="en-US" sz="1400"/>
              <a:t>각 서보모터 값에 대해 반복</a:t>
            </a:r>
          </a:p>
          <a:p>
            <a:r>
              <a:rPr lang="ko-KR" altLang="en-US" sz="1400"/>
              <a:t>    </a:t>
            </a:r>
            <a:r>
              <a:rPr lang="en-US" altLang="ko-KR" sz="1400"/>
              <a:t>for (int i = digits - 1, weight = 100; i &gt;= 0; i--, weight /= 10) </a:t>
            </a:r>
            <a:r>
              <a:rPr lang="en-US" altLang="ko-KR" sz="1400" b="1">
                <a:solidFill>
                  <a:srgbClr val="008000"/>
                </a:solidFill>
              </a:rPr>
              <a:t>{</a:t>
            </a:r>
          </a:p>
          <a:p>
            <a:r>
              <a:rPr lang="en-US" altLang="ko-KR" sz="1400"/>
              <a:t>      if (!Serial.available()) return false; // </a:t>
            </a:r>
            <a:r>
              <a:rPr lang="ko-KR" altLang="en-US" sz="1400"/>
              <a:t>데이터가 없으면 </a:t>
            </a:r>
            <a:r>
              <a:rPr lang="en-US" altLang="ko-KR" sz="1400"/>
              <a:t>false </a:t>
            </a:r>
            <a:r>
              <a:rPr lang="ko-KR" altLang="en-US" sz="1400"/>
              <a:t>반환</a:t>
            </a:r>
          </a:p>
          <a:p>
            <a:r>
              <a:rPr lang="ko-KR" altLang="en-US" sz="1400"/>
              <a:t>      </a:t>
            </a:r>
            <a:r>
              <a:rPr lang="en-US" altLang="ko-KR" sz="1400"/>
              <a:t>char ch = Serial.read(); // </a:t>
            </a:r>
            <a:r>
              <a:rPr lang="ko-KR" altLang="en-US" sz="1400"/>
              <a:t>데이터를 하나 읽음</a:t>
            </a:r>
          </a:p>
          <a:p>
            <a:r>
              <a:rPr lang="ko-KR" altLang="en-US" sz="1400"/>
              <a:t>      </a:t>
            </a:r>
            <a:r>
              <a:rPr lang="en-US" altLang="ko-KR" sz="1400"/>
              <a:t>int value = (ch - '0') * weight; // </a:t>
            </a:r>
            <a:r>
              <a:rPr lang="ko-KR" altLang="en-US" sz="1400"/>
              <a:t>문자를 숫자로 변환하고 가중치 적용</a:t>
            </a:r>
          </a:p>
          <a:p>
            <a:r>
              <a:rPr lang="ko-KR" altLang="en-US" sz="1400"/>
              <a:t>      </a:t>
            </a:r>
            <a:r>
              <a:rPr lang="en-US" altLang="ko-KR" sz="1400"/>
              <a:t>results[j] += value; // </a:t>
            </a:r>
            <a:r>
              <a:rPr lang="ko-KR" altLang="en-US" sz="1400"/>
              <a:t>결과 배열에 저장</a:t>
            </a:r>
          </a:p>
          <a:p>
            <a:r>
              <a:rPr lang="ko-KR" altLang="en-US" sz="1400"/>
              <a:t>   </a:t>
            </a:r>
            <a:r>
              <a:rPr lang="ko-KR" altLang="en-US" sz="1400" b="1">
                <a:solidFill>
                  <a:srgbClr val="008000"/>
                </a:solidFill>
              </a:rPr>
              <a:t> </a:t>
            </a:r>
            <a:r>
              <a:rPr lang="en-US" altLang="ko-KR" sz="1400" b="1">
                <a:solidFill>
                  <a:srgbClr val="008000"/>
                </a:solidFill>
              </a:rPr>
              <a:t>}</a:t>
            </a:r>
          </a:p>
          <a:p>
            <a:r>
              <a:rPr lang="en-US" altLang="ko-KR" sz="1400"/>
              <a:t>  </a:t>
            </a:r>
            <a:r>
              <a:rPr lang="en-US" altLang="ko-KR" sz="1400" b="1">
                <a:solidFill>
                  <a:srgbClr val="0000FF"/>
                </a:solidFill>
              </a:rPr>
              <a:t>}</a:t>
            </a:r>
          </a:p>
          <a:p>
            <a:r>
              <a:rPr lang="en-US" altLang="ko-KR" sz="1400"/>
              <a:t>  return true; // </a:t>
            </a:r>
            <a:r>
              <a:rPr lang="ko-KR" altLang="en-US" sz="1400"/>
              <a:t>모든 데이터 읽기 성공</a:t>
            </a:r>
          </a:p>
          <a:p>
            <a:r>
              <a:rPr lang="en-US" altLang="ko-KR" sz="1400" b="1">
                <a:solidFill>
                  <a:srgbClr val="C00000"/>
                </a:solidFill>
              </a:rPr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void writeServoValues(const int *results) </a:t>
            </a:r>
            <a:r>
              <a:rPr lang="en-US" altLang="ko-KR" sz="1400" b="1">
                <a:solidFill>
                  <a:srgbClr val="C00000"/>
                </a:solidFill>
              </a:rPr>
              <a:t>{</a:t>
            </a:r>
          </a:p>
          <a:p>
            <a:r>
              <a:rPr lang="en-US" altLang="ko-KR" sz="1400"/>
              <a:t>  for (int i = 0; i &lt; 4; i++) </a:t>
            </a:r>
            <a:r>
              <a:rPr lang="en-US" altLang="ko-KR" sz="1400" b="1">
                <a:solidFill>
                  <a:srgbClr val="0000FF"/>
                </a:solidFill>
              </a:rPr>
              <a:t>{ </a:t>
            </a:r>
            <a:r>
              <a:rPr lang="en-US" altLang="ko-KR" sz="1400"/>
              <a:t>// </a:t>
            </a:r>
            <a:r>
              <a:rPr lang="ko-KR" altLang="en-US" sz="1400"/>
              <a:t>각 서보모터에 대해 반복</a:t>
            </a:r>
          </a:p>
          <a:p>
            <a:r>
              <a:rPr lang="ko-KR" altLang="en-US" sz="1400"/>
              <a:t>    </a:t>
            </a:r>
            <a:r>
              <a:rPr lang="en-US" altLang="ko-KR" sz="1400"/>
              <a:t>servos[i].write(results[i]); // </a:t>
            </a:r>
            <a:r>
              <a:rPr lang="ko-KR" altLang="en-US" sz="1400"/>
              <a:t>서보모터를 최종 결과 값으로 제어</a:t>
            </a:r>
          </a:p>
          <a:p>
            <a:r>
              <a:rPr lang="ko-KR" altLang="en-US" sz="1400"/>
              <a:t>  </a:t>
            </a:r>
            <a:r>
              <a:rPr lang="en-US" altLang="ko-KR" sz="1400" b="1">
                <a:solidFill>
                  <a:srgbClr val="0000FF"/>
                </a:solidFill>
              </a:rPr>
              <a:t>}</a:t>
            </a:r>
          </a:p>
          <a:p>
            <a:r>
              <a:rPr lang="en-US" altLang="ko-KR" sz="1400" b="1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23424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E927C-5963-16F1-FC92-F15BD98A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8E34E-F93E-062E-11E2-B8B62C8DA9AD}"/>
              </a:ext>
            </a:extLst>
          </p:cNvPr>
          <p:cNvSpPr txBox="1"/>
          <p:nvPr/>
        </p:nvSpPr>
        <p:spPr>
          <a:xfrm>
            <a:off x="71051" y="70159"/>
            <a:ext cx="5867400" cy="5867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1. loop </a:t>
            </a:r>
            <a:r>
              <a:rPr lang="ko-KR" altLang="en-US" sz="1400" b="1">
                <a:solidFill>
                  <a:srgbClr val="0000FF"/>
                </a:solidFill>
              </a:rPr>
              <a:t>함수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void loop() {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if (waitForStartSignal()) { // </a:t>
            </a:r>
            <a:r>
              <a:rPr lang="ko-KR" altLang="en-US" sz="1400"/>
              <a:t>시작 신호 </a:t>
            </a:r>
            <a:r>
              <a:rPr lang="en-US" altLang="ko-KR" sz="1400"/>
              <a:t>'s'</a:t>
            </a:r>
            <a:r>
              <a:rPr lang="ko-KR" altLang="en-US" sz="1400"/>
              <a:t>를 기다립니다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  int results[4] = {0}; // </a:t>
            </a:r>
            <a:r>
              <a:rPr lang="ko-KR" altLang="en-US" sz="1400"/>
              <a:t>결과를 저장할 배열 초기화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</a:t>
            </a:r>
            <a:r>
              <a:rPr lang="en-US" altLang="ko-KR" sz="1400"/>
              <a:t>if (readServoValues(results)) { // </a:t>
            </a:r>
            <a:r>
              <a:rPr lang="ko-KR" altLang="en-US" sz="1400"/>
              <a:t>서보모터 값을 읽습니다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    writeServoValues(results); // </a:t>
            </a:r>
            <a:r>
              <a:rPr lang="ko-KR" altLang="en-US" sz="1400"/>
              <a:t>읽은 값들로 서보모터를 </a:t>
            </a:r>
            <a:r>
              <a:rPr lang="ko-KR" altLang="en-US" sz="1400" b="1">
                <a:solidFill>
                  <a:srgbClr val="C00000"/>
                </a:solidFill>
              </a:rPr>
              <a:t>제어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</a:t>
            </a:r>
            <a:r>
              <a:rPr lang="en-US" altLang="ko-KR" sz="140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}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작동 방식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en-US" altLang="ko-KR" sz="1400"/>
              <a:t>loop() </a:t>
            </a:r>
            <a:r>
              <a:rPr lang="ko-KR" altLang="en-US" sz="1400"/>
              <a:t>함수는 아두이노의 메인 루프로서 계속해서 반복 실행됩니다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함수는 먼저 </a:t>
            </a:r>
            <a:r>
              <a:rPr lang="en-US" altLang="ko-KR" sz="1400"/>
              <a:t>waitForStartSignal() </a:t>
            </a:r>
            <a:r>
              <a:rPr lang="ko-KR" altLang="en-US" sz="1400"/>
              <a:t>함수를 호출하여 </a:t>
            </a:r>
            <a:r>
              <a:rPr lang="en-US" altLang="ko-KR" sz="1400"/>
              <a:t>'s' </a:t>
            </a:r>
            <a:r>
              <a:rPr lang="ko-KR" altLang="en-US" sz="1400"/>
              <a:t>문자를 받을 때까지 대기합니다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's' </a:t>
            </a:r>
            <a:r>
              <a:rPr lang="ko-KR" altLang="en-US" sz="1400"/>
              <a:t>문자를 받으면</a:t>
            </a:r>
            <a:r>
              <a:rPr lang="en-US" altLang="ko-KR" sz="1400"/>
              <a:t>, results </a:t>
            </a:r>
            <a:r>
              <a:rPr lang="ko-KR" altLang="en-US" sz="1400"/>
              <a:t>배열을 초기화한 후</a:t>
            </a:r>
            <a:r>
              <a:rPr lang="en-US" altLang="ko-KR" sz="1400"/>
              <a:t>, readServoValues() </a:t>
            </a:r>
            <a:r>
              <a:rPr lang="ko-KR" altLang="en-US" sz="1400"/>
              <a:t>함수를 호출하여 서보모터의 위치 값들을 읽습니다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모든 값이 성공적으로 읽혀진 경우 </a:t>
            </a:r>
            <a:r>
              <a:rPr lang="en-US" altLang="ko-KR" sz="1400"/>
              <a:t>(readServoValues()</a:t>
            </a:r>
            <a:r>
              <a:rPr lang="ko-KR" altLang="en-US" sz="1400"/>
              <a:t>가 </a:t>
            </a:r>
            <a:r>
              <a:rPr lang="en-US" altLang="ko-KR" sz="1400" b="1">
                <a:solidFill>
                  <a:srgbClr val="FF0000"/>
                </a:solidFill>
              </a:rPr>
              <a:t>true</a:t>
            </a:r>
            <a:r>
              <a:rPr lang="ko-KR" altLang="en-US" sz="1400"/>
              <a:t>를 반환하면</a:t>
            </a:r>
            <a:r>
              <a:rPr lang="en-US" altLang="ko-KR" sz="1400"/>
              <a:t>), writeServoValues() </a:t>
            </a:r>
            <a:r>
              <a:rPr lang="ko-KR" altLang="en-US" sz="1400"/>
              <a:t>함수를 호출하여 서보모터들을 제어합니다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4FF34-F1D5-FE87-393E-13A2ABF55FF3}"/>
              </a:ext>
            </a:extLst>
          </p:cNvPr>
          <p:cNvSpPr txBox="1"/>
          <p:nvPr/>
        </p:nvSpPr>
        <p:spPr>
          <a:xfrm>
            <a:off x="5981700" y="447040"/>
            <a:ext cx="6096000" cy="3697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0000FF"/>
                </a:solidFill>
              </a:rPr>
              <a:t>2</a:t>
            </a:r>
            <a:r>
              <a:rPr lang="en-US" altLang="ko-KR" sz="1400" b="1">
                <a:solidFill>
                  <a:srgbClr val="0000FF"/>
                </a:solidFill>
              </a:rPr>
              <a:t>. waitForStartSignal </a:t>
            </a:r>
            <a:r>
              <a:rPr lang="ko-KR" altLang="en-US" sz="1400" b="1">
                <a:solidFill>
                  <a:srgbClr val="0000FF"/>
                </a:solidFill>
              </a:rPr>
              <a:t>함수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FF00FF"/>
                </a:solidFill>
              </a:rPr>
              <a:t>bool</a:t>
            </a:r>
            <a:r>
              <a:rPr lang="en-US" altLang="ko-KR" sz="1400"/>
              <a:t> waitForStartSignal() {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while (!Serial.available()) {} // </a:t>
            </a:r>
            <a:r>
              <a:rPr lang="ko-KR" altLang="en-US" sz="1400"/>
              <a:t>시리얼 데이터가 도착할 때까지 대기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</a:t>
            </a:r>
            <a:r>
              <a:rPr lang="en-US" altLang="ko-KR" sz="1400"/>
              <a:t>return Serial.read() == startSignal; // </a:t>
            </a:r>
            <a:r>
              <a:rPr lang="ko-KR" altLang="en-US" sz="1400"/>
              <a:t>시작 신호 </a:t>
            </a:r>
            <a:r>
              <a:rPr lang="en-US" altLang="ko-KR" sz="1400"/>
              <a:t>'s'</a:t>
            </a:r>
            <a:r>
              <a:rPr lang="ko-KR" altLang="en-US" sz="1400"/>
              <a:t>를 확인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작동 방식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/>
              <a:t>이 함수는 시리얼 버퍼에 데이터가 도착할 때까지 무한히 대기합니다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데이터가 도착하면</a:t>
            </a:r>
            <a:r>
              <a:rPr lang="en-US" altLang="ko-KR" sz="1400"/>
              <a:t>, </a:t>
            </a:r>
            <a:r>
              <a:rPr lang="ko-KR" altLang="en-US" sz="1400"/>
              <a:t>읽은 첫 번째 문자가 </a:t>
            </a:r>
            <a:r>
              <a:rPr lang="en-US" altLang="ko-KR" sz="1400" b="1">
                <a:solidFill>
                  <a:srgbClr val="C00000"/>
                </a:solidFill>
              </a:rPr>
              <a:t>'s'</a:t>
            </a:r>
            <a:r>
              <a:rPr lang="ko-KR" altLang="en-US" sz="1400"/>
              <a:t>인지 확인합니다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's'</a:t>
            </a:r>
            <a:r>
              <a:rPr lang="ko-KR" altLang="en-US" sz="1400"/>
              <a:t>일 경우 </a:t>
            </a:r>
            <a:r>
              <a:rPr lang="en-US" altLang="ko-KR" sz="1400" b="1">
                <a:solidFill>
                  <a:srgbClr val="C00000"/>
                </a:solidFill>
              </a:rPr>
              <a:t>true</a:t>
            </a:r>
            <a:r>
              <a:rPr lang="ko-KR" altLang="en-US" sz="1400"/>
              <a:t>를 반환하고</a:t>
            </a:r>
            <a:r>
              <a:rPr lang="en-US" altLang="ko-KR" sz="1400"/>
              <a:t>, </a:t>
            </a:r>
            <a:r>
              <a:rPr lang="ko-KR" altLang="en-US" sz="1400"/>
              <a:t>그렇지 않으면 </a:t>
            </a:r>
            <a:r>
              <a:rPr lang="en-US" altLang="ko-KR" sz="1400" b="1">
                <a:solidFill>
                  <a:srgbClr val="008000"/>
                </a:solidFill>
              </a:rPr>
              <a:t>false</a:t>
            </a:r>
            <a:r>
              <a:rPr lang="ko-KR" altLang="en-US" sz="1400"/>
              <a:t>를 반환합니다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이는 다른 데이터 처리를 시작하기 전에 정확한 시작 신호를 받았는지 확인하는 데 사용됩니다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882178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E927C-5963-16F1-FC92-F15BD98A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E5CFD-3403-5F7F-640E-1FE7590C00FE}"/>
              </a:ext>
            </a:extLst>
          </p:cNvPr>
          <p:cNvSpPr txBox="1"/>
          <p:nvPr/>
        </p:nvSpPr>
        <p:spPr>
          <a:xfrm>
            <a:off x="190500" y="75604"/>
            <a:ext cx="6096000" cy="6190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3. readServoValues </a:t>
            </a:r>
            <a:r>
              <a:rPr lang="ko-KR" altLang="en-US" sz="1400" b="1">
                <a:solidFill>
                  <a:srgbClr val="0000FF"/>
                </a:solidFill>
              </a:rPr>
              <a:t>함수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FF00FF"/>
                </a:solidFill>
              </a:rPr>
              <a:t>bool </a:t>
            </a:r>
            <a:r>
              <a:rPr lang="en-US" altLang="ko-KR" sz="1400"/>
              <a:t>readServoValues(int *results) {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for (int j = 0; j &lt; </a:t>
            </a:r>
            <a:r>
              <a:rPr lang="en-US" altLang="ko-KR" sz="1400" b="1">
                <a:solidFill>
                  <a:srgbClr val="FF0000"/>
                </a:solidFill>
              </a:rPr>
              <a:t>4</a:t>
            </a:r>
            <a:r>
              <a:rPr lang="en-US" altLang="ko-KR" sz="1400"/>
              <a:t>; j++) { // </a:t>
            </a:r>
            <a:r>
              <a:rPr lang="ko-KR" altLang="en-US" sz="1400"/>
              <a:t>각 서보모터 값에 대해 반복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</a:t>
            </a:r>
            <a:r>
              <a:rPr lang="en-US" altLang="ko-KR" sz="1400"/>
              <a:t>for (int i = digits - 1, weight = 100; i &gt;= 0; i--, weight /= 10) {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    if (!Serial.available()) return </a:t>
            </a:r>
            <a:r>
              <a:rPr lang="en-US" altLang="ko-KR" sz="1400" b="1">
                <a:solidFill>
                  <a:srgbClr val="FF00FF"/>
                </a:solidFill>
              </a:rPr>
              <a:t>false</a:t>
            </a:r>
            <a:r>
              <a:rPr lang="en-US" altLang="ko-KR" sz="1400"/>
              <a:t>; // </a:t>
            </a:r>
            <a:r>
              <a:rPr lang="ko-KR" altLang="en-US" sz="1400"/>
              <a:t>데이터가 없으면 </a:t>
            </a:r>
            <a:r>
              <a:rPr lang="en-US" altLang="ko-KR" sz="1400"/>
              <a:t>false </a:t>
            </a:r>
            <a:r>
              <a:rPr lang="ko-KR" altLang="en-US" sz="1400"/>
              <a:t>반환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</a:t>
            </a:r>
            <a:r>
              <a:rPr lang="en-US" altLang="ko-KR" sz="1400"/>
              <a:t>char ch = Serial.read(); // </a:t>
            </a:r>
            <a:r>
              <a:rPr lang="ko-KR" altLang="en-US" sz="1400"/>
              <a:t>데이터를 하나 읽음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</a:t>
            </a:r>
            <a:r>
              <a:rPr lang="en-US" altLang="ko-KR" sz="1400"/>
              <a:t>int value = (ch - '0') * weight; 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// </a:t>
            </a:r>
            <a:r>
              <a:rPr lang="ko-KR" altLang="en-US" sz="1400"/>
              <a:t>문자를 숫자로 변환하고 가중치 적용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</a:t>
            </a:r>
            <a:r>
              <a:rPr lang="en-US" altLang="ko-KR" sz="1400"/>
              <a:t>results[j] += value; // </a:t>
            </a:r>
            <a:r>
              <a:rPr lang="ko-KR" altLang="en-US" sz="1400"/>
              <a:t>결과 배열에 저장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</a:t>
            </a:r>
            <a:r>
              <a:rPr lang="en-US" altLang="ko-KR" sz="140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return true; // </a:t>
            </a:r>
            <a:r>
              <a:rPr lang="ko-KR" altLang="en-US" sz="1400"/>
              <a:t>모든 데이터 읽기 성공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작동 방식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/>
              <a:t>이 함수는 각 서보모터 위치에 대해 </a:t>
            </a:r>
            <a:r>
              <a:rPr lang="ko-KR" altLang="en-US" sz="1400" b="1">
                <a:solidFill>
                  <a:srgbClr val="FF0000"/>
                </a:solidFill>
              </a:rPr>
              <a:t>세 자리 수 데이터</a:t>
            </a:r>
            <a:r>
              <a:rPr lang="ko-KR" altLang="en-US" sz="1400"/>
              <a:t>를 읽습니다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각 자리수는 가중치를 곱하여 적절한 수치로 변환되고</a:t>
            </a:r>
            <a:r>
              <a:rPr lang="en-US" altLang="ko-KR" sz="1400"/>
              <a:t>, results </a:t>
            </a:r>
            <a:r>
              <a:rPr lang="ko-KR" altLang="en-US" sz="1400"/>
              <a:t>배열에 누적됩니다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만약 시리얼 데이터가 불충분하여 읽을 수 없는 경우</a:t>
            </a:r>
            <a:r>
              <a:rPr lang="en-US" altLang="ko-KR" sz="1400"/>
              <a:t>, </a:t>
            </a:r>
            <a:r>
              <a:rPr lang="ko-KR" altLang="en-US" sz="1400"/>
              <a:t>즉시 </a:t>
            </a:r>
            <a:r>
              <a:rPr lang="en-US" altLang="ko-KR" sz="1400"/>
              <a:t>false</a:t>
            </a:r>
            <a:r>
              <a:rPr lang="ko-KR" altLang="en-US" sz="1400"/>
              <a:t>를 반환하여 데이터 읽기 실패를 알립니다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F1370-FC6B-F6E5-52BA-B11A4C17CEBF}"/>
              </a:ext>
            </a:extLst>
          </p:cNvPr>
          <p:cNvSpPr txBox="1"/>
          <p:nvPr/>
        </p:nvSpPr>
        <p:spPr>
          <a:xfrm>
            <a:off x="6286500" y="338941"/>
            <a:ext cx="5575300" cy="3605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4. writeServoValues </a:t>
            </a:r>
            <a:r>
              <a:rPr lang="ko-KR" altLang="en-US" sz="1400" b="1">
                <a:solidFill>
                  <a:srgbClr val="0000FF"/>
                </a:solidFill>
              </a:rPr>
              <a:t>함수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void writeServoValues(const int *results) {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for (int i = 0; i &lt; 4; i++) { // </a:t>
            </a:r>
            <a:r>
              <a:rPr lang="ko-KR" altLang="en-US" sz="1400"/>
              <a:t>각 서보모터에 대해 반복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</a:t>
            </a:r>
            <a:r>
              <a:rPr lang="en-US" altLang="ko-KR" sz="1400"/>
              <a:t>servos[i].write(results[i]); // </a:t>
            </a:r>
            <a:r>
              <a:rPr lang="ko-KR" altLang="en-US" sz="1400"/>
              <a:t>서보모터를 최종 결과 값으로 제어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</a:t>
            </a:r>
            <a:r>
              <a:rPr lang="en-US" altLang="ko-KR" sz="140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작동 방식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/>
              <a:t>이 함수는 </a:t>
            </a:r>
            <a:r>
              <a:rPr lang="en-US" altLang="ko-KR" sz="1400"/>
              <a:t>results </a:t>
            </a:r>
            <a:r>
              <a:rPr lang="ko-KR" altLang="en-US" sz="1400"/>
              <a:t>배열에 저장된 각 서보모터의 위치 값을 사용하여 서보모터들을 제어합니다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각 서보모터 객체의 </a:t>
            </a:r>
            <a:r>
              <a:rPr lang="en-US" altLang="ko-KR" sz="1400"/>
              <a:t>write() </a:t>
            </a:r>
            <a:r>
              <a:rPr lang="ko-KR" altLang="en-US" sz="1400"/>
              <a:t>메서드를 호출하여 모터의 각도를 조정합니다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0155005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E927C-5963-16F1-FC92-F15BD98A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0F8579-BACA-4413-03AE-607B7F9DB5CD}"/>
              </a:ext>
            </a:extLst>
          </p:cNvPr>
          <p:cNvSpPr txBox="1"/>
          <p:nvPr/>
        </p:nvSpPr>
        <p:spPr>
          <a:xfrm>
            <a:off x="215900" y="165488"/>
            <a:ext cx="5791200" cy="5867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1. </a:t>
            </a:r>
            <a:r>
              <a:rPr lang="ko-KR" altLang="en-US" sz="1400" b="1">
                <a:solidFill>
                  <a:srgbClr val="0000FF"/>
                </a:solidFill>
              </a:rPr>
              <a:t>각 서보모터의 값에 대한 반복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함수는 네 개의 서보모터 각각에 대해 값을 처리합니다</a:t>
            </a:r>
            <a:r>
              <a:rPr lang="en-US" altLang="ko-KR" sz="1400"/>
              <a:t>. for (int j = 0; j &lt; 4; j++) </a:t>
            </a:r>
            <a:r>
              <a:rPr lang="ko-KR" altLang="en-US" sz="1400"/>
              <a:t>이 반복문은 네 개의 서보모터 각각에 대해 실행됩니다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for (int j = 0; j &lt; 4; j++) { // </a:t>
            </a:r>
            <a:r>
              <a:rPr lang="ko-KR" altLang="en-US" sz="1400" b="1">
                <a:solidFill>
                  <a:srgbClr val="FF00FF"/>
                </a:solidFill>
              </a:rPr>
              <a:t>각</a:t>
            </a:r>
            <a:r>
              <a:rPr lang="ko-KR" altLang="en-US" sz="1400" b="1">
                <a:solidFill>
                  <a:srgbClr val="C00000"/>
                </a:solidFill>
              </a:rPr>
              <a:t> 서보모터 값</a:t>
            </a:r>
            <a:r>
              <a:rPr lang="ko-KR" altLang="en-US" sz="1400"/>
              <a:t>에 대해 반복</a:t>
            </a:r>
          </a:p>
          <a:p>
            <a:pPr>
              <a:lnSpc>
                <a:spcPct val="150000"/>
              </a:lnSpc>
            </a:pPr>
            <a:endParaRPr lang="en-US" altLang="ko-KR" sz="1400" b="1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2. </a:t>
            </a:r>
            <a:r>
              <a:rPr lang="ko-KR" altLang="en-US" sz="1400" b="1">
                <a:solidFill>
                  <a:srgbClr val="0000FF"/>
                </a:solidFill>
              </a:rPr>
              <a:t>자릿수에 따른 가중치 설정과 반복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각 서보모터 값은 세 자리 숫자로 구성되며</a:t>
            </a:r>
            <a:r>
              <a:rPr lang="en-US" altLang="ko-KR" sz="1400"/>
              <a:t>, </a:t>
            </a:r>
            <a:r>
              <a:rPr lang="ko-KR" altLang="en-US" sz="1400"/>
              <a:t>이를 위해 두 번째 중첩된 반복문 </a:t>
            </a:r>
            <a:r>
              <a:rPr lang="en-US" altLang="ko-KR" sz="1400"/>
              <a:t>for (int i = digits - 1, </a:t>
            </a:r>
            <a:r>
              <a:rPr lang="en-US" altLang="ko-KR" sz="1400" b="1">
                <a:solidFill>
                  <a:srgbClr val="FF00FF"/>
                </a:solidFill>
              </a:rPr>
              <a:t>weight </a:t>
            </a:r>
            <a:r>
              <a:rPr lang="en-US" altLang="ko-KR" sz="1400"/>
              <a:t>= 100; i &gt;= 0; i--, weight /= 10)</a:t>
            </a:r>
            <a:r>
              <a:rPr lang="ko-KR" altLang="en-US" sz="1400"/>
              <a:t>이 사용됩니다</a:t>
            </a:r>
            <a:r>
              <a:rPr lang="en-US" altLang="ko-KR" sz="1400"/>
              <a:t>. </a:t>
            </a:r>
            <a:r>
              <a:rPr lang="ko-KR" altLang="en-US" sz="1400"/>
              <a:t>여기서 </a:t>
            </a:r>
            <a:r>
              <a:rPr lang="en-US" altLang="ko-KR" sz="1400"/>
              <a:t>weight</a:t>
            </a:r>
            <a:r>
              <a:rPr lang="ko-KR" altLang="en-US" sz="1400"/>
              <a:t>는 각 자릿수의 </a:t>
            </a:r>
            <a:r>
              <a:rPr lang="ko-KR" altLang="en-US" sz="1400" b="1">
                <a:solidFill>
                  <a:srgbClr val="FF00FF"/>
                </a:solidFill>
              </a:rPr>
              <a:t>가중치</a:t>
            </a:r>
            <a:r>
              <a:rPr lang="ko-KR" altLang="en-US" sz="1400"/>
              <a:t>를 나타내며</a:t>
            </a:r>
            <a:r>
              <a:rPr lang="en-US" altLang="ko-KR" sz="1400"/>
              <a:t>, </a:t>
            </a:r>
            <a:r>
              <a:rPr lang="ko-KR" altLang="en-US" sz="1400"/>
              <a:t>백의 자리는 </a:t>
            </a:r>
            <a:r>
              <a:rPr lang="en-US" altLang="ko-KR" sz="1400"/>
              <a:t>100, </a:t>
            </a:r>
            <a:r>
              <a:rPr lang="ko-KR" altLang="en-US" sz="1400"/>
              <a:t>십의 자리는 </a:t>
            </a:r>
            <a:r>
              <a:rPr lang="en-US" altLang="ko-KR" sz="1400"/>
              <a:t>10, </a:t>
            </a:r>
            <a:r>
              <a:rPr lang="ko-KR" altLang="en-US" sz="1400"/>
              <a:t>일의 자리는 </a:t>
            </a:r>
            <a:r>
              <a:rPr lang="en-US" altLang="ko-KR" sz="1400"/>
              <a:t>1</a:t>
            </a:r>
            <a:r>
              <a:rPr lang="ko-KR" altLang="en-US" sz="1400"/>
              <a:t>의 가중치를 갖습니다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for (int i = digits - 1, weight = 100; i &gt;= 0; i--, weight /= 10)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3. </a:t>
            </a:r>
            <a:r>
              <a:rPr lang="ko-KR" altLang="en-US" sz="1400" b="1">
                <a:solidFill>
                  <a:srgbClr val="0000FF"/>
                </a:solidFill>
              </a:rPr>
              <a:t>시리얼 데이터의 가용성 확인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if (</a:t>
            </a:r>
            <a:r>
              <a:rPr lang="en-US" altLang="ko-KR" sz="1400" b="1">
                <a:solidFill>
                  <a:srgbClr val="FF00FF"/>
                </a:solidFill>
              </a:rPr>
              <a:t>!</a:t>
            </a:r>
            <a:r>
              <a:rPr lang="en-US" altLang="ko-KR" sz="1400"/>
              <a:t>Serial.available()) return </a:t>
            </a:r>
            <a:r>
              <a:rPr lang="en-US" altLang="ko-KR" sz="1400" b="1">
                <a:solidFill>
                  <a:srgbClr val="FF00FF"/>
                </a:solidFill>
              </a:rPr>
              <a:t>false</a:t>
            </a:r>
            <a:r>
              <a:rPr lang="en-US" altLang="ko-KR" sz="1400"/>
              <a:t>; </a:t>
            </a:r>
            <a:r>
              <a:rPr lang="ko-KR" altLang="en-US" sz="1400"/>
              <a:t>이 줄은 시리얼 버퍼에 데이터가 있는지 확인합니다</a:t>
            </a:r>
            <a:r>
              <a:rPr lang="en-US" altLang="ko-KR" sz="1400"/>
              <a:t>. </a:t>
            </a:r>
            <a:r>
              <a:rPr lang="ko-KR" altLang="en-US" sz="1400"/>
              <a:t>데이터가 없으면 함수는 </a:t>
            </a:r>
            <a:r>
              <a:rPr lang="en-US" altLang="ko-KR" sz="1400"/>
              <a:t>false</a:t>
            </a:r>
            <a:r>
              <a:rPr lang="ko-KR" altLang="en-US" sz="1400"/>
              <a:t>를 반환하며 </a:t>
            </a:r>
            <a:r>
              <a:rPr lang="ko-KR" altLang="en-US" sz="1400" b="1">
                <a:solidFill>
                  <a:srgbClr val="FF00FF"/>
                </a:solidFill>
              </a:rPr>
              <a:t>종료</a:t>
            </a:r>
            <a:r>
              <a:rPr lang="ko-KR" altLang="en-US" sz="1400"/>
              <a:t>됩니다</a:t>
            </a:r>
            <a:r>
              <a:rPr lang="en-US" altLang="ko-KR" sz="1400"/>
              <a:t>. </a:t>
            </a:r>
            <a:r>
              <a:rPr lang="ko-KR" altLang="en-US" sz="1400"/>
              <a:t>이는 데이터 처리 도중 데이터가 더 이상 없을 때 오류를 방지하기 위한 조치입니다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if (!Serial.available()) return false; // </a:t>
            </a:r>
            <a:r>
              <a:rPr lang="ko-KR" altLang="en-US" sz="1400"/>
              <a:t>데이터가 없으면 </a:t>
            </a:r>
            <a:r>
              <a:rPr lang="en-US" altLang="ko-KR" sz="1400"/>
              <a:t>false </a:t>
            </a:r>
            <a:r>
              <a:rPr lang="ko-KR" altLang="en-US" sz="1400"/>
              <a:t>반환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4FD94-6130-9922-1EE1-1406E9A03FF4}"/>
              </a:ext>
            </a:extLst>
          </p:cNvPr>
          <p:cNvSpPr txBox="1"/>
          <p:nvPr/>
        </p:nvSpPr>
        <p:spPr>
          <a:xfrm>
            <a:off x="6007100" y="149613"/>
            <a:ext cx="6096000" cy="651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4. </a:t>
            </a:r>
            <a:r>
              <a:rPr lang="ko-KR" altLang="en-US" sz="1400" b="1">
                <a:solidFill>
                  <a:srgbClr val="0000FF"/>
                </a:solidFill>
              </a:rPr>
              <a:t>데이터 읽기 및 숫자로의 변환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char ch = Serial.read();</a:t>
            </a:r>
            <a:r>
              <a:rPr lang="ko-KR" altLang="en-US" sz="1400"/>
              <a:t>는 시리얼 포트에서 한 문자를 읽어옵니다</a:t>
            </a:r>
            <a:r>
              <a:rPr lang="en-US" altLang="ko-KR" sz="1400"/>
              <a:t>. </a:t>
            </a:r>
            <a:r>
              <a:rPr lang="ko-KR" altLang="en-US" sz="1400"/>
              <a:t>이 문자는 </a:t>
            </a:r>
            <a:r>
              <a:rPr lang="ko-KR" altLang="en-US" sz="1400" b="1">
                <a:solidFill>
                  <a:srgbClr val="FF00FF"/>
                </a:solidFill>
              </a:rPr>
              <a:t>숫자</a:t>
            </a:r>
            <a:r>
              <a:rPr lang="ko-KR" altLang="en-US" sz="1400"/>
              <a:t>를 나타내는 </a:t>
            </a:r>
            <a:r>
              <a:rPr lang="ko-KR" altLang="en-US" sz="1400" b="1">
                <a:solidFill>
                  <a:srgbClr val="FF0000"/>
                </a:solidFill>
              </a:rPr>
              <a:t>문자</a:t>
            </a:r>
            <a:r>
              <a:rPr lang="ko-KR" altLang="en-US" sz="1400"/>
              <a:t>입니다</a:t>
            </a:r>
            <a:r>
              <a:rPr lang="en-US" altLang="ko-KR" sz="1400"/>
              <a:t>(</a:t>
            </a:r>
            <a:r>
              <a:rPr lang="ko-KR" altLang="en-US" sz="1400"/>
              <a:t>예</a:t>
            </a:r>
            <a:r>
              <a:rPr lang="en-US" altLang="ko-KR" sz="1400"/>
              <a:t>: </a:t>
            </a:r>
            <a:r>
              <a:rPr lang="en-US" altLang="ko-KR" sz="1400" b="1">
                <a:solidFill>
                  <a:srgbClr val="FF0000"/>
                </a:solidFill>
              </a:rPr>
              <a:t>'1', '2'</a:t>
            </a:r>
            <a:r>
              <a:rPr lang="en-US" altLang="ko-KR" sz="1400"/>
              <a:t>). </a:t>
            </a:r>
            <a:r>
              <a:rPr lang="en-US" altLang="ko-KR" sz="1400" b="1">
                <a:solidFill>
                  <a:srgbClr val="FF0000"/>
                </a:solidFill>
              </a:rPr>
              <a:t>int</a:t>
            </a:r>
            <a:r>
              <a:rPr lang="en-US" altLang="ko-KR" sz="1400"/>
              <a:t> value = (ch - '0') * weight; </a:t>
            </a:r>
            <a:r>
              <a:rPr lang="ko-KR" altLang="en-US" sz="1400"/>
              <a:t>이 부분에서 </a:t>
            </a:r>
            <a:r>
              <a:rPr lang="ko-KR" altLang="en-US" sz="1400" b="1">
                <a:solidFill>
                  <a:srgbClr val="FF0000"/>
                </a:solidFill>
              </a:rPr>
              <a:t>문자</a:t>
            </a:r>
            <a:r>
              <a:rPr lang="ko-KR" altLang="en-US" sz="1400"/>
              <a:t>를 실제 </a:t>
            </a:r>
            <a:r>
              <a:rPr lang="ko-KR" altLang="en-US" sz="1400" b="1">
                <a:solidFill>
                  <a:srgbClr val="FF00FF"/>
                </a:solidFill>
              </a:rPr>
              <a:t>숫자</a:t>
            </a:r>
            <a:r>
              <a:rPr lang="ko-KR" altLang="en-US" sz="1400"/>
              <a:t>로 변환합니다</a:t>
            </a:r>
            <a:r>
              <a:rPr lang="en-US" altLang="ko-KR" sz="1400"/>
              <a:t>. </a:t>
            </a:r>
            <a:r>
              <a:rPr lang="ko-KR" altLang="en-US" sz="1400"/>
              <a:t>문자 </a:t>
            </a:r>
            <a:r>
              <a:rPr lang="en-US" altLang="ko-KR" sz="1400"/>
              <a:t>'0'</a:t>
            </a:r>
            <a:r>
              <a:rPr lang="ko-KR" altLang="en-US" sz="1400"/>
              <a:t>에서 </a:t>
            </a:r>
            <a:r>
              <a:rPr lang="en-US" altLang="ko-KR" sz="1400"/>
              <a:t>'9'</a:t>
            </a:r>
            <a:r>
              <a:rPr lang="ko-KR" altLang="en-US" sz="1400"/>
              <a:t>까지의 </a:t>
            </a:r>
            <a:r>
              <a:rPr lang="en-US" altLang="ko-KR" sz="1400"/>
              <a:t>ASCII </a:t>
            </a:r>
            <a:r>
              <a:rPr lang="ko-KR" altLang="en-US" sz="1400"/>
              <a:t>값은 연속적이므로</a:t>
            </a:r>
            <a:r>
              <a:rPr lang="en-US" altLang="ko-KR" sz="1400"/>
              <a:t>, </a:t>
            </a:r>
            <a:r>
              <a:rPr lang="ko-KR" altLang="en-US" sz="1400"/>
              <a:t>문자 </a:t>
            </a:r>
            <a:r>
              <a:rPr lang="en-US" altLang="ko-KR" sz="1400"/>
              <a:t>'0'</a:t>
            </a:r>
            <a:r>
              <a:rPr lang="ko-KR" altLang="en-US" sz="1400"/>
              <a:t>의 </a:t>
            </a:r>
            <a:r>
              <a:rPr lang="en-US" altLang="ko-KR" sz="1400"/>
              <a:t>ASCII </a:t>
            </a:r>
            <a:r>
              <a:rPr lang="ko-KR" altLang="en-US" sz="1400"/>
              <a:t>값을 빼주면 해당 문자의 정수 값을 얻을 수 있습니다</a:t>
            </a:r>
            <a:r>
              <a:rPr lang="en-US" altLang="ko-KR" sz="1400"/>
              <a:t>. </a:t>
            </a:r>
            <a:r>
              <a:rPr lang="ko-KR" altLang="en-US" sz="1400"/>
              <a:t>이 정수 값에 </a:t>
            </a:r>
            <a:r>
              <a:rPr lang="en-US" altLang="ko-KR" sz="1400"/>
              <a:t>weight</a:t>
            </a:r>
            <a:r>
              <a:rPr lang="ko-KR" altLang="en-US" sz="1400"/>
              <a:t>를 곱하여 적절한 자릿수의 가치를 부여합니다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char ch = Serial.read(); // </a:t>
            </a:r>
            <a:r>
              <a:rPr lang="ko-KR" altLang="en-US" sz="1400"/>
              <a:t>데이터를 하나 읽음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int value = (ch - '0') * weight; // </a:t>
            </a:r>
            <a:r>
              <a:rPr lang="ko-KR" altLang="en-US" sz="1400"/>
              <a:t>문자를 </a:t>
            </a:r>
            <a:r>
              <a:rPr lang="ko-KR" altLang="en-US" sz="1400" b="1">
                <a:solidFill>
                  <a:srgbClr val="FF0000"/>
                </a:solidFill>
              </a:rPr>
              <a:t>숫자로 변환</a:t>
            </a:r>
            <a:r>
              <a:rPr lang="ko-KR" altLang="en-US" sz="1400"/>
              <a:t>하고 </a:t>
            </a:r>
            <a:r>
              <a:rPr lang="ko-KR" altLang="en-US" sz="1400" b="1">
                <a:solidFill>
                  <a:srgbClr val="FF00FF"/>
                </a:solidFill>
              </a:rPr>
              <a:t>가중치 적용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5. </a:t>
            </a:r>
            <a:r>
              <a:rPr lang="ko-KR" altLang="en-US" sz="1400" b="1">
                <a:solidFill>
                  <a:srgbClr val="0000FF"/>
                </a:solidFill>
              </a:rPr>
              <a:t>결과 저장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results[j] += value;</a:t>
            </a:r>
            <a:r>
              <a:rPr lang="ko-KR" altLang="en-US" sz="1400"/>
              <a:t>는 계산된 값을 </a:t>
            </a:r>
            <a:r>
              <a:rPr lang="en-US" altLang="ko-KR" sz="1400"/>
              <a:t>results </a:t>
            </a:r>
            <a:r>
              <a:rPr lang="ko-KR" altLang="en-US" sz="1400"/>
              <a:t>배열의 해당 위치에 더합니다</a:t>
            </a:r>
            <a:r>
              <a:rPr lang="en-US" altLang="ko-KR" sz="1400"/>
              <a:t>. </a:t>
            </a:r>
            <a:r>
              <a:rPr lang="ko-KR" altLang="en-US" sz="1400"/>
              <a:t>이 배열은 네 개의 서보모터 각각의 최종 값을 저장하는 데 사용됩니다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results[j] += value; // </a:t>
            </a:r>
            <a:r>
              <a:rPr lang="ko-KR" altLang="en-US" sz="1400"/>
              <a:t>결과 배열에 저장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6. </a:t>
            </a:r>
            <a:r>
              <a:rPr lang="ko-KR" altLang="en-US" sz="1400" b="1">
                <a:solidFill>
                  <a:srgbClr val="0000FF"/>
                </a:solidFill>
              </a:rPr>
              <a:t>성공적인 데이터 읽기의 완료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모든 반복과 계산이 끝나면</a:t>
            </a:r>
            <a:r>
              <a:rPr lang="en-US" altLang="ko-KR" sz="1400"/>
              <a:t>, </a:t>
            </a:r>
            <a:r>
              <a:rPr lang="ko-KR" altLang="en-US" sz="1400"/>
              <a:t>함수는 </a:t>
            </a:r>
            <a:r>
              <a:rPr lang="en-US" altLang="ko-KR" sz="1400"/>
              <a:t>true</a:t>
            </a:r>
            <a:r>
              <a:rPr lang="ko-KR" altLang="en-US" sz="1400"/>
              <a:t>를 반환하여 성공적으로 모든 데이터를 읽었음을 나타냅니다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return true; // </a:t>
            </a:r>
            <a:r>
              <a:rPr lang="ko-KR" altLang="en-US" sz="1400"/>
              <a:t>모든 데이터 읽기 성공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함수는 시리얼 통신을 통해 전송된 각 서보모터의 위치 데이터를 안정적으로 읽고</a:t>
            </a:r>
            <a:r>
              <a:rPr lang="en-US" altLang="ko-KR" sz="1400"/>
              <a:t>, </a:t>
            </a:r>
            <a:r>
              <a:rPr lang="ko-KR" altLang="en-US" sz="1400"/>
              <a:t>이를 배열에 저장하여 서보모터를 제어하는 데 필요한 최종 값을 계산하는 데 중요한 역할을 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3965897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E927C-5963-16F1-FC92-F15BD98A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C23CE-6301-F010-4295-C55FA3368505}"/>
              </a:ext>
            </a:extLst>
          </p:cNvPr>
          <p:cNvSpPr txBox="1"/>
          <p:nvPr/>
        </p:nvSpPr>
        <p:spPr>
          <a:xfrm>
            <a:off x="88900" y="207448"/>
            <a:ext cx="5918200" cy="6190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예를 들어</a:t>
            </a:r>
            <a:r>
              <a:rPr lang="en-US" altLang="ko-KR" sz="1400"/>
              <a:t>, </a:t>
            </a:r>
            <a:r>
              <a:rPr lang="ko-KR" altLang="en-US" sz="1400"/>
              <a:t>시리얼 통신을 통해 전송된 </a:t>
            </a:r>
            <a:r>
              <a:rPr lang="ko-KR" altLang="en-US" sz="1400" b="1">
                <a:solidFill>
                  <a:srgbClr val="339933"/>
                </a:solidFill>
              </a:rPr>
              <a:t>숫자가 </a:t>
            </a:r>
            <a:r>
              <a:rPr lang="en-US" altLang="ko-KR" sz="1400" b="1">
                <a:solidFill>
                  <a:srgbClr val="339933"/>
                </a:solidFill>
              </a:rPr>
              <a:t>"145"</a:t>
            </a:r>
            <a:r>
              <a:rPr lang="ko-KR" altLang="en-US" sz="1400"/>
              <a:t>라고 가정해 보겠습니다</a:t>
            </a:r>
            <a:r>
              <a:rPr lang="en-US" altLang="ko-KR" sz="1400"/>
              <a:t>. </a:t>
            </a:r>
            <a:r>
              <a:rPr lang="ko-KR" altLang="en-US" sz="1400"/>
              <a:t>이 경우 각 자리의 숫자를 개별적으로 처리해야 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1</a:t>
            </a:r>
            <a:r>
              <a:rPr lang="ko-KR" altLang="en-US" sz="1400" b="1">
                <a:solidFill>
                  <a:srgbClr val="0000FF"/>
                </a:solidFill>
              </a:rPr>
              <a:t>단계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 b="1">
                <a:solidFill>
                  <a:srgbClr val="0000FF"/>
                </a:solidFill>
              </a:rPr>
              <a:t>반복문 초기 설정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반복문은 </a:t>
            </a:r>
            <a:r>
              <a:rPr lang="en-US" altLang="ko-KR" sz="1400"/>
              <a:t>for (int i = digits - 1, weight = 100; i &gt;= 0; i--, weight /= 10) </a:t>
            </a:r>
            <a:r>
              <a:rPr lang="ko-KR" altLang="en-US" sz="1400"/>
              <a:t>형태로 선언됩니다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digits</a:t>
            </a:r>
            <a:r>
              <a:rPr lang="ko-KR" altLang="en-US" sz="1400"/>
              <a:t>는 </a:t>
            </a:r>
            <a:r>
              <a:rPr lang="en-US" altLang="ko-KR" sz="1400">
                <a:solidFill>
                  <a:srgbClr val="C00000"/>
                </a:solidFill>
              </a:rPr>
              <a:t>3</a:t>
            </a:r>
            <a:r>
              <a:rPr lang="ko-KR" altLang="en-US" sz="1400"/>
              <a:t>입니다 </a:t>
            </a:r>
            <a:r>
              <a:rPr lang="en-US" altLang="ko-KR" sz="1400"/>
              <a:t>(</a:t>
            </a:r>
            <a:r>
              <a:rPr lang="ko-KR" altLang="en-US" sz="1400"/>
              <a:t>세 자리 수를 나타냄</a:t>
            </a:r>
            <a:r>
              <a:rPr lang="en-US" altLang="ko-KR" sz="1400"/>
              <a:t>).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초기값 </a:t>
            </a:r>
            <a:r>
              <a:rPr lang="en-US" altLang="ko-KR" sz="1400" b="1">
                <a:solidFill>
                  <a:srgbClr val="C00000"/>
                </a:solidFill>
              </a:rPr>
              <a:t>i </a:t>
            </a:r>
            <a:r>
              <a:rPr lang="en-US" altLang="ko-KR" sz="1400"/>
              <a:t>= digits - 1</a:t>
            </a:r>
            <a:r>
              <a:rPr lang="ko-KR" altLang="en-US" sz="1400"/>
              <a:t>는</a:t>
            </a:r>
            <a:r>
              <a:rPr lang="ko-KR" altLang="en-US" sz="1400" b="1">
                <a:solidFill>
                  <a:srgbClr val="C00000"/>
                </a:solidFill>
              </a:rPr>
              <a:t> </a:t>
            </a:r>
            <a:r>
              <a:rPr lang="en-US" altLang="ko-KR" sz="1400" b="1">
                <a:solidFill>
                  <a:srgbClr val="C00000"/>
                </a:solidFill>
              </a:rPr>
              <a:t>i </a:t>
            </a:r>
            <a:r>
              <a:rPr lang="en-US" altLang="ko-KR" sz="1400"/>
              <a:t>= </a:t>
            </a:r>
            <a:r>
              <a:rPr lang="en-US" altLang="ko-KR" sz="1400" b="1">
                <a:solidFill>
                  <a:srgbClr val="FF0000"/>
                </a:solidFill>
              </a:rPr>
              <a:t>2</a:t>
            </a:r>
            <a:r>
              <a:rPr lang="ko-KR" altLang="en-US" sz="1400"/>
              <a:t>로 설정됩니다 </a:t>
            </a:r>
            <a:r>
              <a:rPr lang="en-US" altLang="ko-KR" sz="1400"/>
              <a:t>(</a:t>
            </a:r>
            <a:r>
              <a:rPr lang="ko-KR" altLang="en-US" sz="1400"/>
              <a:t>세 자리 중 가장 높은 자리</a:t>
            </a:r>
            <a:r>
              <a:rPr lang="en-US" altLang="ko-KR" sz="1400"/>
              <a:t>, </a:t>
            </a:r>
            <a:r>
              <a:rPr lang="ko-KR" altLang="en-US" sz="1400"/>
              <a:t>즉 백의 자리를 가리킵니다</a:t>
            </a:r>
            <a:r>
              <a:rPr lang="en-US" altLang="ko-KR" sz="1400"/>
              <a:t>).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weight</a:t>
            </a:r>
            <a:r>
              <a:rPr lang="ko-KR" altLang="en-US" sz="1400"/>
              <a:t>는 해당 자리수의 가중치를 나타내며</a:t>
            </a:r>
            <a:r>
              <a:rPr lang="en-US" altLang="ko-KR" sz="1400"/>
              <a:t>, </a:t>
            </a:r>
            <a:r>
              <a:rPr lang="ko-KR" altLang="en-US" sz="1400"/>
              <a:t>백의 자리는 </a:t>
            </a:r>
            <a:r>
              <a:rPr lang="en-US" altLang="ko-KR" sz="1400"/>
              <a:t>100</a:t>
            </a:r>
            <a:r>
              <a:rPr lang="ko-KR" altLang="en-US" sz="1400"/>
              <a:t>의 가중치를 갖습니다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2</a:t>
            </a:r>
            <a:r>
              <a:rPr lang="ko-KR" altLang="en-US" sz="1400" b="1">
                <a:solidFill>
                  <a:srgbClr val="0000FF"/>
                </a:solidFill>
              </a:rPr>
              <a:t>단계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 b="1">
                <a:solidFill>
                  <a:srgbClr val="0000FF"/>
                </a:solidFill>
              </a:rPr>
              <a:t>첫 번째 숫자 처리 </a:t>
            </a:r>
            <a:r>
              <a:rPr lang="en-US" altLang="ko-KR" sz="1400" b="1">
                <a:solidFill>
                  <a:srgbClr val="0000FF"/>
                </a:solidFill>
              </a:rPr>
              <a:t>(</a:t>
            </a:r>
            <a:r>
              <a:rPr lang="ko-KR" altLang="en-US" sz="1400" b="1">
                <a:solidFill>
                  <a:srgbClr val="C00000"/>
                </a:solidFill>
              </a:rPr>
              <a:t>백의 자리</a:t>
            </a:r>
            <a:r>
              <a:rPr lang="en-US" altLang="ko-KR" sz="1400" b="1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반복문 첫 실행에서 </a:t>
            </a:r>
            <a:r>
              <a:rPr lang="en-US" altLang="ko-KR" sz="1400" b="1">
                <a:solidFill>
                  <a:srgbClr val="C00000"/>
                </a:solidFill>
              </a:rPr>
              <a:t>i </a:t>
            </a:r>
            <a:r>
              <a:rPr lang="en-US" altLang="ko-KR" sz="1400"/>
              <a:t>= </a:t>
            </a:r>
            <a:r>
              <a:rPr lang="en-US" altLang="ko-KR" sz="1400" b="1">
                <a:solidFill>
                  <a:srgbClr val="FF0000"/>
                </a:solidFill>
              </a:rPr>
              <a:t>2</a:t>
            </a:r>
            <a:r>
              <a:rPr lang="en-US" altLang="ko-KR" sz="1400"/>
              <a:t>, </a:t>
            </a:r>
            <a:r>
              <a:rPr lang="en-US" altLang="ko-KR" sz="1400" b="1">
                <a:solidFill>
                  <a:srgbClr val="C00000"/>
                </a:solidFill>
              </a:rPr>
              <a:t>weight </a:t>
            </a:r>
            <a:r>
              <a:rPr lang="en-US" altLang="ko-KR" sz="1400"/>
              <a:t>= 100</a:t>
            </a:r>
            <a:r>
              <a:rPr lang="ko-KR" altLang="en-US" sz="1400"/>
              <a:t>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시리얼에서 </a:t>
            </a:r>
            <a:r>
              <a:rPr lang="ko-KR" altLang="en-US" sz="1400" b="1">
                <a:solidFill>
                  <a:srgbClr val="C00000"/>
                </a:solidFill>
              </a:rPr>
              <a:t>첫 번째 문자</a:t>
            </a:r>
            <a:r>
              <a:rPr lang="en-US" altLang="ko-KR" sz="1400"/>
              <a:t>, </a:t>
            </a:r>
            <a:r>
              <a:rPr lang="ko-KR" altLang="en-US" sz="1400"/>
              <a:t>예를 들어 </a:t>
            </a:r>
            <a:r>
              <a:rPr lang="en-US" altLang="ko-KR" sz="1400" b="1">
                <a:solidFill>
                  <a:srgbClr val="008000"/>
                </a:solidFill>
              </a:rPr>
              <a:t>'1'</a:t>
            </a:r>
            <a:r>
              <a:rPr lang="ko-KR" altLang="en-US" sz="1400"/>
              <a:t>을 읽습니다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문자를 </a:t>
            </a:r>
            <a:r>
              <a:rPr lang="ko-KR" altLang="en-US" sz="1400" b="1">
                <a:solidFill>
                  <a:srgbClr val="C00000"/>
                </a:solidFill>
              </a:rPr>
              <a:t>정수</a:t>
            </a:r>
            <a:r>
              <a:rPr lang="ko-KR" altLang="en-US" sz="1400"/>
              <a:t>로 변환 </a:t>
            </a:r>
            <a:r>
              <a:rPr lang="en-US" altLang="ko-KR" sz="1400"/>
              <a:t>('1' - '0' </a:t>
            </a:r>
            <a:r>
              <a:rPr lang="ko-KR" altLang="en-US" sz="1400"/>
              <a:t>결과는 </a:t>
            </a:r>
            <a:r>
              <a:rPr lang="en-US" altLang="ko-KR" sz="1400" b="1">
                <a:solidFill>
                  <a:srgbClr val="C00000"/>
                </a:solidFill>
              </a:rPr>
              <a:t>1</a:t>
            </a:r>
            <a:r>
              <a:rPr lang="en-US" altLang="ko-KR" sz="1400"/>
              <a:t>).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가중치를 적용 </a:t>
            </a:r>
            <a:r>
              <a:rPr lang="en-US" altLang="ko-KR" sz="1400"/>
              <a:t>(1 * 100 </a:t>
            </a:r>
            <a:r>
              <a:rPr lang="ko-KR" altLang="en-US" sz="1400"/>
              <a:t>결과는 </a:t>
            </a:r>
            <a:r>
              <a:rPr lang="en-US" altLang="ko-KR" sz="1400"/>
              <a:t>100).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값은 </a:t>
            </a:r>
            <a:r>
              <a:rPr lang="en-US" altLang="ko-KR" sz="1400"/>
              <a:t>results[j] </a:t>
            </a:r>
            <a:r>
              <a:rPr lang="ko-KR" altLang="en-US" sz="1400"/>
              <a:t>배열에 더해집니다 </a:t>
            </a:r>
            <a:r>
              <a:rPr lang="en-US" altLang="ko-KR" sz="1400"/>
              <a:t>(results[j] += 100).</a:t>
            </a:r>
          </a:p>
          <a:p>
            <a:pPr>
              <a:lnSpc>
                <a:spcPct val="150000"/>
              </a:lnSpc>
            </a:pPr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2A5DE-2190-4398-B73E-C392F80259BB}"/>
              </a:ext>
            </a:extLst>
          </p:cNvPr>
          <p:cNvSpPr txBox="1"/>
          <p:nvPr/>
        </p:nvSpPr>
        <p:spPr>
          <a:xfrm>
            <a:off x="6007100" y="136525"/>
            <a:ext cx="6096000" cy="6190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3</a:t>
            </a:r>
            <a:r>
              <a:rPr lang="ko-KR" altLang="en-US" sz="1400" b="1">
                <a:solidFill>
                  <a:srgbClr val="0000FF"/>
                </a:solidFill>
              </a:rPr>
              <a:t>단계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 b="1">
                <a:solidFill>
                  <a:srgbClr val="0000FF"/>
                </a:solidFill>
              </a:rPr>
              <a:t>두 번째 숫자 처리 </a:t>
            </a:r>
            <a:r>
              <a:rPr lang="en-US" altLang="ko-KR" sz="1400" b="1">
                <a:solidFill>
                  <a:srgbClr val="0000FF"/>
                </a:solidFill>
              </a:rPr>
              <a:t>(</a:t>
            </a:r>
            <a:r>
              <a:rPr lang="ko-KR" altLang="en-US" sz="1400" b="1">
                <a:solidFill>
                  <a:srgbClr val="C00000"/>
                </a:solidFill>
              </a:rPr>
              <a:t>십의 자리</a:t>
            </a:r>
            <a:r>
              <a:rPr lang="en-US" altLang="ko-KR" sz="1400" b="1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다음 반복에서 </a:t>
            </a:r>
            <a:r>
              <a:rPr lang="en-US" altLang="ko-KR" sz="1400"/>
              <a:t>i = </a:t>
            </a:r>
            <a:r>
              <a:rPr lang="en-US" altLang="ko-KR" sz="1400" b="1">
                <a:solidFill>
                  <a:srgbClr val="FF0000"/>
                </a:solidFill>
              </a:rPr>
              <a:t>1</a:t>
            </a:r>
            <a:r>
              <a:rPr lang="en-US" altLang="ko-KR" sz="1400"/>
              <a:t>, weight = 10</a:t>
            </a:r>
            <a:r>
              <a:rPr lang="ko-KR" altLang="en-US" sz="1400"/>
              <a:t>으로 업데이트됩니다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시리얼에서 </a:t>
            </a:r>
            <a:r>
              <a:rPr lang="ko-KR" altLang="en-US" sz="1400" b="1">
                <a:solidFill>
                  <a:srgbClr val="C00000"/>
                </a:solidFill>
              </a:rPr>
              <a:t>두 번째 문자</a:t>
            </a:r>
            <a:r>
              <a:rPr lang="en-US" altLang="ko-KR" sz="1400"/>
              <a:t>, </a:t>
            </a:r>
            <a:r>
              <a:rPr lang="ko-KR" altLang="en-US" sz="1400"/>
              <a:t>예를 들어 </a:t>
            </a:r>
            <a:r>
              <a:rPr lang="en-US" altLang="ko-KR" sz="1400" b="1">
                <a:solidFill>
                  <a:srgbClr val="008000"/>
                </a:solidFill>
              </a:rPr>
              <a:t>'4'</a:t>
            </a:r>
            <a:r>
              <a:rPr lang="ko-KR" altLang="en-US" sz="1400"/>
              <a:t>를 읽습니다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문자를 </a:t>
            </a:r>
            <a:r>
              <a:rPr lang="ko-KR" altLang="en-US" sz="1400" b="1">
                <a:solidFill>
                  <a:srgbClr val="C00000"/>
                </a:solidFill>
              </a:rPr>
              <a:t>정수</a:t>
            </a:r>
            <a:r>
              <a:rPr lang="ko-KR" altLang="en-US" sz="1400"/>
              <a:t>로 변환 </a:t>
            </a:r>
            <a:r>
              <a:rPr lang="en-US" altLang="ko-KR" sz="1400"/>
              <a:t>('4' - '0' </a:t>
            </a:r>
            <a:r>
              <a:rPr lang="ko-KR" altLang="en-US" sz="1400"/>
              <a:t>결과는 </a:t>
            </a:r>
            <a:r>
              <a:rPr lang="en-US" altLang="ko-KR" sz="1400"/>
              <a:t>4).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가중치를 적용 </a:t>
            </a:r>
            <a:r>
              <a:rPr lang="en-US" altLang="ko-KR" sz="1400"/>
              <a:t>(4 * 10 </a:t>
            </a:r>
            <a:r>
              <a:rPr lang="ko-KR" altLang="en-US" sz="1400"/>
              <a:t>결과는 </a:t>
            </a:r>
            <a:r>
              <a:rPr lang="en-US" altLang="ko-KR" sz="1400"/>
              <a:t>40).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값은 </a:t>
            </a:r>
            <a:r>
              <a:rPr lang="en-US" altLang="ko-KR" sz="1400"/>
              <a:t>results[j] </a:t>
            </a:r>
            <a:r>
              <a:rPr lang="ko-KR" altLang="en-US" sz="1400"/>
              <a:t>배열에 추가로 더해집니다 </a:t>
            </a:r>
            <a:r>
              <a:rPr lang="en-US" altLang="ko-KR" sz="1400"/>
              <a:t>(results[j] += 40).</a:t>
            </a:r>
          </a:p>
          <a:p>
            <a:pPr>
              <a:lnSpc>
                <a:spcPct val="150000"/>
              </a:lnSpc>
            </a:pPr>
            <a:endParaRPr lang="en-US" altLang="ko-KR" sz="1400" b="1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4</a:t>
            </a:r>
            <a:r>
              <a:rPr lang="ko-KR" altLang="en-US" sz="1400" b="1">
                <a:solidFill>
                  <a:srgbClr val="0000FF"/>
                </a:solidFill>
              </a:rPr>
              <a:t>단계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 b="1">
                <a:solidFill>
                  <a:srgbClr val="0000FF"/>
                </a:solidFill>
              </a:rPr>
              <a:t>세 번째 숫자 처리 </a:t>
            </a:r>
            <a:r>
              <a:rPr lang="en-US" altLang="ko-KR" sz="1400" b="1">
                <a:solidFill>
                  <a:srgbClr val="0000FF"/>
                </a:solidFill>
              </a:rPr>
              <a:t>(</a:t>
            </a:r>
            <a:r>
              <a:rPr lang="ko-KR" altLang="en-US" sz="1400" b="1">
                <a:solidFill>
                  <a:srgbClr val="C00000"/>
                </a:solidFill>
              </a:rPr>
              <a:t>일의 자리</a:t>
            </a:r>
            <a:r>
              <a:rPr lang="en-US" altLang="ko-KR" sz="1400" b="1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마지막 반복에서 </a:t>
            </a:r>
            <a:r>
              <a:rPr lang="en-US" altLang="ko-KR" sz="1400"/>
              <a:t>i = </a:t>
            </a:r>
            <a:r>
              <a:rPr lang="en-US" altLang="ko-KR" sz="1400" b="1">
                <a:solidFill>
                  <a:srgbClr val="FF0000"/>
                </a:solidFill>
              </a:rPr>
              <a:t>0</a:t>
            </a:r>
            <a:r>
              <a:rPr lang="en-US" altLang="ko-KR" sz="1400"/>
              <a:t>, weight = 1</a:t>
            </a:r>
            <a:r>
              <a:rPr lang="ko-KR" altLang="en-US" sz="1400"/>
              <a:t>으로 설정됩니다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시리얼에서 </a:t>
            </a:r>
            <a:r>
              <a:rPr lang="ko-KR" altLang="en-US" sz="1400" b="1">
                <a:solidFill>
                  <a:srgbClr val="C00000"/>
                </a:solidFill>
              </a:rPr>
              <a:t>세 번째 문자</a:t>
            </a:r>
            <a:r>
              <a:rPr lang="en-US" altLang="ko-KR" sz="1400"/>
              <a:t>, </a:t>
            </a:r>
            <a:r>
              <a:rPr lang="ko-KR" altLang="en-US" sz="1400"/>
              <a:t>예를 들어 </a:t>
            </a:r>
            <a:r>
              <a:rPr lang="en-US" altLang="ko-KR" sz="1400" b="1">
                <a:solidFill>
                  <a:srgbClr val="008000"/>
                </a:solidFill>
              </a:rPr>
              <a:t>'5'</a:t>
            </a:r>
            <a:r>
              <a:rPr lang="ko-KR" altLang="en-US" sz="1400"/>
              <a:t>를 읽습니다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문자를 </a:t>
            </a:r>
            <a:r>
              <a:rPr lang="ko-KR" altLang="en-US" sz="1400" b="1">
                <a:solidFill>
                  <a:srgbClr val="C00000"/>
                </a:solidFill>
              </a:rPr>
              <a:t>정수</a:t>
            </a:r>
            <a:r>
              <a:rPr lang="ko-KR" altLang="en-US" sz="1400"/>
              <a:t>로 변환 </a:t>
            </a:r>
            <a:r>
              <a:rPr lang="en-US" altLang="ko-KR" sz="1400"/>
              <a:t>('5' - '0' </a:t>
            </a:r>
            <a:r>
              <a:rPr lang="ko-KR" altLang="en-US" sz="1400"/>
              <a:t>결과는 </a:t>
            </a:r>
            <a:r>
              <a:rPr lang="en-US" altLang="ko-KR" sz="1400"/>
              <a:t>5).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가중치는 </a:t>
            </a:r>
            <a:r>
              <a:rPr lang="en-US" altLang="ko-KR" sz="1400"/>
              <a:t>1</a:t>
            </a:r>
            <a:r>
              <a:rPr lang="ko-KR" altLang="en-US" sz="1400"/>
              <a:t>이므로 그대로 적용 </a:t>
            </a:r>
            <a:r>
              <a:rPr lang="en-US" altLang="ko-KR" sz="1400"/>
              <a:t>(5 * 1 </a:t>
            </a:r>
            <a:r>
              <a:rPr lang="ko-KR" altLang="en-US" sz="1400"/>
              <a:t>결과는 </a:t>
            </a:r>
            <a:r>
              <a:rPr lang="en-US" altLang="ko-KR" sz="1400"/>
              <a:t>5).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값도 </a:t>
            </a:r>
            <a:r>
              <a:rPr lang="en-US" altLang="ko-KR" sz="1400"/>
              <a:t>results[j] </a:t>
            </a:r>
            <a:r>
              <a:rPr lang="ko-KR" altLang="en-US" sz="1400"/>
              <a:t>배열에 더해집니다 </a:t>
            </a:r>
            <a:r>
              <a:rPr lang="en-US" altLang="ko-KR" sz="1400"/>
              <a:t>(results[j] += 5).</a:t>
            </a:r>
          </a:p>
          <a:p>
            <a:pPr>
              <a:lnSpc>
                <a:spcPct val="150000"/>
              </a:lnSpc>
            </a:pPr>
            <a:endParaRPr lang="en-US" altLang="ko-KR" sz="1400" b="1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최종 결과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반복문이 완료된 후</a:t>
            </a:r>
            <a:r>
              <a:rPr lang="en-US" altLang="ko-KR" sz="1400"/>
              <a:t>, results[j]</a:t>
            </a:r>
            <a:r>
              <a:rPr lang="ko-KR" altLang="en-US" sz="1400"/>
              <a:t>의 값은 </a:t>
            </a:r>
            <a:r>
              <a:rPr lang="en-US" altLang="ko-KR" sz="1400"/>
              <a:t>100 + 40 + 5 = </a:t>
            </a:r>
            <a:r>
              <a:rPr lang="en-US" altLang="ko-KR" sz="1400" b="1">
                <a:solidFill>
                  <a:srgbClr val="C00000"/>
                </a:solidFill>
              </a:rPr>
              <a:t>145</a:t>
            </a:r>
            <a:r>
              <a:rPr lang="ko-KR" altLang="en-US" sz="1400"/>
              <a:t>가 됩니다</a:t>
            </a:r>
            <a:r>
              <a:rPr lang="en-US" altLang="ko-KR" sz="1400"/>
              <a:t>. </a:t>
            </a:r>
            <a:r>
              <a:rPr lang="ko-KR" altLang="en-US" sz="1400"/>
              <a:t>이 과정을 통해 시리얼로부터 </a:t>
            </a:r>
            <a:r>
              <a:rPr lang="ko-KR" altLang="en-US" sz="1400" b="1">
                <a:solidFill>
                  <a:srgbClr val="008000"/>
                </a:solidFill>
              </a:rPr>
              <a:t>전송된 </a:t>
            </a:r>
            <a:r>
              <a:rPr lang="en-US" altLang="ko-KR" sz="1400" b="1">
                <a:solidFill>
                  <a:srgbClr val="008000"/>
                </a:solidFill>
              </a:rPr>
              <a:t>"145"</a:t>
            </a:r>
            <a:r>
              <a:rPr lang="ko-KR" altLang="en-US" sz="1400" b="1">
                <a:solidFill>
                  <a:srgbClr val="008000"/>
                </a:solidFill>
              </a:rPr>
              <a:t>라는 문자열 데이터</a:t>
            </a:r>
            <a:r>
              <a:rPr lang="ko-KR" altLang="en-US" sz="1400"/>
              <a:t>가 실제 </a:t>
            </a:r>
            <a:r>
              <a:rPr lang="ko-KR" altLang="en-US" sz="1400" b="1">
                <a:solidFill>
                  <a:srgbClr val="FF0000"/>
                </a:solidFill>
              </a:rPr>
              <a:t>정수 </a:t>
            </a:r>
            <a:r>
              <a:rPr lang="en-US" altLang="ko-KR" sz="1400" b="1">
                <a:solidFill>
                  <a:srgbClr val="FF0000"/>
                </a:solidFill>
              </a:rPr>
              <a:t>145</a:t>
            </a:r>
            <a:r>
              <a:rPr lang="ko-KR" altLang="en-US" sz="1400" b="1">
                <a:solidFill>
                  <a:srgbClr val="FF0000"/>
                </a:solidFill>
              </a:rPr>
              <a:t>로 변환</a:t>
            </a:r>
            <a:r>
              <a:rPr lang="ko-KR" altLang="en-US" sz="1400"/>
              <a:t>되어 서보모터 위치 설정에 사용됩니다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9489842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E927C-5963-16F1-FC92-F15BD98A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01C27-36CA-A7AC-8DBD-9120C52410DB}"/>
              </a:ext>
            </a:extLst>
          </p:cNvPr>
          <p:cNvSpPr txBox="1"/>
          <p:nvPr/>
        </p:nvSpPr>
        <p:spPr>
          <a:xfrm>
            <a:off x="65903" y="313172"/>
            <a:ext cx="5943600" cy="5867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8000"/>
                </a:solidFill>
              </a:rPr>
              <a:t>아래에서는 </a:t>
            </a:r>
            <a:r>
              <a:rPr lang="en-US" altLang="ko-KR" sz="1400" b="1">
                <a:solidFill>
                  <a:srgbClr val="008000"/>
                </a:solidFill>
              </a:rPr>
              <a:t>"145"</a:t>
            </a:r>
            <a:r>
              <a:rPr lang="ko-KR" altLang="en-US" sz="1400" b="1">
                <a:solidFill>
                  <a:srgbClr val="008000"/>
                </a:solidFill>
              </a:rPr>
              <a:t>라는 세 자리 숫자 데이터</a:t>
            </a:r>
            <a:r>
              <a:rPr lang="ko-KR" altLang="en-US" sz="1400"/>
              <a:t>를 예로 들어 설명하겠습니다</a:t>
            </a:r>
            <a:r>
              <a:rPr lang="en-US" altLang="ko-KR" sz="1400"/>
              <a:t>. </a:t>
            </a:r>
            <a:r>
              <a:rPr lang="ko-KR" altLang="en-US" sz="1400"/>
              <a:t>각 단계를 차근차근 살펴보겠습니다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1</a:t>
            </a:r>
            <a:r>
              <a:rPr lang="ko-KR" altLang="en-US" sz="1400" b="1">
                <a:solidFill>
                  <a:srgbClr val="0000FF"/>
                </a:solidFill>
              </a:rPr>
              <a:t>단계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 b="1">
                <a:solidFill>
                  <a:srgbClr val="0000FF"/>
                </a:solidFill>
              </a:rPr>
              <a:t>문자 데이터 읽기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char ch = Serial.read(); // </a:t>
            </a:r>
            <a:r>
              <a:rPr lang="ko-KR" altLang="en-US" sz="1400"/>
              <a:t>데이터를 하나 읽음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설명</a:t>
            </a:r>
            <a:r>
              <a:rPr lang="en-US" altLang="ko-KR" sz="1400"/>
              <a:t>: Serial.read() </a:t>
            </a:r>
            <a:r>
              <a:rPr lang="ko-KR" altLang="en-US" sz="1400"/>
              <a:t>함수는 시리얼 버퍼에서 다음에 오는 </a:t>
            </a:r>
            <a:r>
              <a:rPr lang="ko-KR" altLang="en-US" sz="1400" b="1">
                <a:solidFill>
                  <a:srgbClr val="FF00FF"/>
                </a:solidFill>
              </a:rPr>
              <a:t>하나의 바이트</a:t>
            </a:r>
            <a:r>
              <a:rPr lang="en-US" altLang="ko-KR" sz="1400"/>
              <a:t>(</a:t>
            </a:r>
            <a:r>
              <a:rPr lang="ko-KR" altLang="en-US" sz="1400"/>
              <a:t>여기서는 </a:t>
            </a:r>
            <a:r>
              <a:rPr lang="ko-KR" altLang="en-US" sz="1400" b="1">
                <a:solidFill>
                  <a:srgbClr val="C00000"/>
                </a:solidFill>
              </a:rPr>
              <a:t>문자</a:t>
            </a:r>
            <a:r>
              <a:rPr lang="en-US" altLang="ko-KR" sz="1400"/>
              <a:t>)</a:t>
            </a:r>
            <a:r>
              <a:rPr lang="ko-KR" altLang="en-US" sz="1400"/>
              <a:t>를 읽습니다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함수는 받은 데이터를 </a:t>
            </a:r>
            <a:r>
              <a:rPr lang="en-US" altLang="ko-KR" sz="1400" b="1">
                <a:solidFill>
                  <a:srgbClr val="FF0000"/>
                </a:solidFill>
              </a:rPr>
              <a:t>char </a:t>
            </a:r>
            <a:r>
              <a:rPr lang="ko-KR" altLang="en-US" sz="1400" b="1">
                <a:solidFill>
                  <a:srgbClr val="FF0000"/>
                </a:solidFill>
              </a:rPr>
              <a:t>타입으로 반환</a:t>
            </a:r>
            <a:r>
              <a:rPr lang="ko-KR" altLang="en-US" sz="1400"/>
              <a:t>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예를 들어</a:t>
            </a:r>
            <a:r>
              <a:rPr lang="en-US" altLang="ko-KR" sz="1400"/>
              <a:t>, </a:t>
            </a:r>
            <a:r>
              <a:rPr lang="ko-KR" altLang="en-US" sz="1400"/>
              <a:t>시리얼 포트로부터 </a:t>
            </a:r>
            <a:r>
              <a:rPr lang="en-US" altLang="ko-KR" sz="1400"/>
              <a:t>"145"</a:t>
            </a:r>
            <a:r>
              <a:rPr lang="ko-KR" altLang="en-US" sz="1400"/>
              <a:t>라는 데이터가 전송되었다면</a:t>
            </a:r>
            <a:r>
              <a:rPr lang="en-US" altLang="ko-KR" sz="1400"/>
              <a:t>, </a:t>
            </a:r>
            <a:r>
              <a:rPr lang="ko-KR" altLang="en-US" sz="1400"/>
              <a:t>첫 번째 호출에 </a:t>
            </a:r>
            <a:r>
              <a:rPr lang="en-US" altLang="ko-KR" sz="1400" b="1">
                <a:solidFill>
                  <a:srgbClr val="FF0000"/>
                </a:solidFill>
              </a:rPr>
              <a:t>'1'</a:t>
            </a:r>
            <a:r>
              <a:rPr lang="ko-KR" altLang="en-US" sz="1400"/>
              <a:t>이</a:t>
            </a:r>
            <a:r>
              <a:rPr lang="en-US" altLang="ko-KR" sz="1400"/>
              <a:t>, </a:t>
            </a:r>
            <a:r>
              <a:rPr lang="ko-KR" altLang="en-US" sz="1400"/>
              <a:t>두 번째 호출에 </a:t>
            </a:r>
            <a:r>
              <a:rPr lang="en-US" altLang="ko-KR" sz="1400" b="1">
                <a:solidFill>
                  <a:srgbClr val="FF0000"/>
                </a:solidFill>
              </a:rPr>
              <a:t>'4'</a:t>
            </a:r>
            <a:r>
              <a:rPr lang="en-US" altLang="ko-KR" sz="1400"/>
              <a:t>, </a:t>
            </a:r>
            <a:r>
              <a:rPr lang="ko-KR" altLang="en-US" sz="1400"/>
              <a:t>세 번째 호출에 </a:t>
            </a:r>
            <a:r>
              <a:rPr lang="en-US" altLang="ko-KR" sz="1400" b="1">
                <a:solidFill>
                  <a:srgbClr val="FF0000"/>
                </a:solidFill>
              </a:rPr>
              <a:t>'5'</a:t>
            </a:r>
            <a:r>
              <a:rPr lang="ko-KR" altLang="en-US" sz="1400"/>
              <a:t>가 반환됩니다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2</a:t>
            </a:r>
            <a:r>
              <a:rPr lang="ko-KR" altLang="en-US" sz="1400" b="1">
                <a:solidFill>
                  <a:srgbClr val="0000FF"/>
                </a:solidFill>
              </a:rPr>
              <a:t>단계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 b="1">
                <a:solidFill>
                  <a:srgbClr val="0000FF"/>
                </a:solidFill>
              </a:rPr>
              <a:t>문자를 </a:t>
            </a:r>
            <a:r>
              <a:rPr lang="ko-KR" altLang="en-US" sz="1400" b="1">
                <a:solidFill>
                  <a:srgbClr val="FF0000"/>
                </a:solidFill>
              </a:rPr>
              <a:t>숫자</a:t>
            </a:r>
            <a:r>
              <a:rPr lang="ko-KR" altLang="en-US" sz="1400" b="1">
                <a:solidFill>
                  <a:srgbClr val="0000FF"/>
                </a:solidFill>
              </a:rPr>
              <a:t>로 변환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int value = (ch - '0') * weight; // </a:t>
            </a:r>
            <a:r>
              <a:rPr lang="ko-KR" altLang="en-US" sz="1400"/>
              <a:t>문자를 </a:t>
            </a:r>
            <a:r>
              <a:rPr lang="ko-KR" altLang="en-US" sz="1400" b="1">
                <a:solidFill>
                  <a:srgbClr val="FF0000"/>
                </a:solidFill>
              </a:rPr>
              <a:t>숫자로 변환</a:t>
            </a:r>
            <a:r>
              <a:rPr lang="ko-KR" altLang="en-US" sz="1400"/>
              <a:t>하고 가중치 적용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설명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en-US" altLang="ko-KR" sz="1400"/>
              <a:t>ASCII </a:t>
            </a:r>
            <a:r>
              <a:rPr lang="ko-KR" altLang="en-US" sz="1400"/>
              <a:t>테이블에서 숫자 문자 </a:t>
            </a:r>
            <a:r>
              <a:rPr lang="en-US" altLang="ko-KR" sz="1400" b="1">
                <a:solidFill>
                  <a:srgbClr val="0000FF"/>
                </a:solidFill>
              </a:rPr>
              <a:t>'0'</a:t>
            </a:r>
            <a:r>
              <a:rPr lang="ko-KR" altLang="en-US" sz="1400" b="1">
                <a:solidFill>
                  <a:srgbClr val="0000FF"/>
                </a:solidFill>
              </a:rPr>
              <a:t>부터 </a:t>
            </a:r>
            <a:r>
              <a:rPr lang="en-US" altLang="ko-KR" sz="1400" b="1">
                <a:solidFill>
                  <a:srgbClr val="0000FF"/>
                </a:solidFill>
              </a:rPr>
              <a:t>'9'</a:t>
            </a:r>
            <a:r>
              <a:rPr lang="ko-KR" altLang="en-US" sz="1400"/>
              <a:t>까지는 </a:t>
            </a:r>
            <a:r>
              <a:rPr lang="ko-KR" altLang="en-US" sz="1400" b="1">
                <a:solidFill>
                  <a:srgbClr val="C00000"/>
                </a:solidFill>
              </a:rPr>
              <a:t>연속적인 코드 값</a:t>
            </a:r>
            <a:r>
              <a:rPr lang="ko-KR" altLang="en-US" sz="1400"/>
              <a:t>을 가지고 있습니다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'0'</a:t>
            </a:r>
            <a:r>
              <a:rPr lang="ko-KR" altLang="en-US" sz="1400"/>
              <a:t>의 </a:t>
            </a:r>
            <a:r>
              <a:rPr lang="en-US" altLang="ko-KR" sz="1400"/>
              <a:t>ASCII </a:t>
            </a:r>
            <a:r>
              <a:rPr lang="ko-KR" altLang="en-US" sz="1400"/>
              <a:t>코드 값은 </a:t>
            </a:r>
            <a:r>
              <a:rPr lang="en-US" altLang="ko-KR" sz="1400" b="1">
                <a:solidFill>
                  <a:srgbClr val="FF0000"/>
                </a:solidFill>
              </a:rPr>
              <a:t>48</a:t>
            </a:r>
            <a:r>
              <a:rPr lang="ko-KR" altLang="en-US" sz="1400"/>
              <a:t>이므로</a:t>
            </a:r>
            <a:r>
              <a:rPr lang="en-US" altLang="ko-KR" sz="1400"/>
              <a:t>, </a:t>
            </a:r>
            <a:r>
              <a:rPr lang="ko-KR" altLang="en-US" sz="1400" b="1">
                <a:solidFill>
                  <a:srgbClr val="0000FF"/>
                </a:solidFill>
              </a:rPr>
              <a:t>문자 </a:t>
            </a:r>
            <a:r>
              <a:rPr lang="en-US" altLang="ko-KR" sz="1400" b="1">
                <a:solidFill>
                  <a:srgbClr val="0000FF"/>
                </a:solidFill>
              </a:rPr>
              <a:t>'1'</a:t>
            </a:r>
            <a:r>
              <a:rPr lang="ko-KR" altLang="en-US" sz="1400"/>
              <a:t>의 </a:t>
            </a:r>
            <a:r>
              <a:rPr lang="en-US" altLang="ko-KR" sz="1400"/>
              <a:t>ASCII </a:t>
            </a:r>
            <a:r>
              <a:rPr lang="ko-KR" altLang="en-US" sz="1400"/>
              <a:t>코드 값은 </a:t>
            </a:r>
            <a:r>
              <a:rPr lang="en-US" altLang="ko-KR" sz="1400" b="1">
                <a:solidFill>
                  <a:srgbClr val="FF0000"/>
                </a:solidFill>
              </a:rPr>
              <a:t>49</a:t>
            </a:r>
            <a:r>
              <a:rPr lang="ko-KR" altLang="en-US" sz="1400"/>
              <a:t>입니다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이를 </a:t>
            </a:r>
            <a:r>
              <a:rPr lang="ko-KR" altLang="en-US" sz="1400" b="1">
                <a:solidFill>
                  <a:srgbClr val="FF00FF"/>
                </a:solidFill>
              </a:rPr>
              <a:t>정수 </a:t>
            </a:r>
            <a:r>
              <a:rPr lang="en-US" altLang="ko-KR" sz="1400" b="1">
                <a:solidFill>
                  <a:srgbClr val="FF00FF"/>
                </a:solidFill>
              </a:rPr>
              <a:t>1</a:t>
            </a:r>
            <a:r>
              <a:rPr lang="ko-KR" altLang="en-US" sz="1400" b="1">
                <a:solidFill>
                  <a:srgbClr val="FF00FF"/>
                </a:solidFill>
              </a:rPr>
              <a:t>로 변환</a:t>
            </a:r>
            <a:r>
              <a:rPr lang="ko-KR" altLang="en-US" sz="1400"/>
              <a:t>하기 위해 </a:t>
            </a:r>
            <a:r>
              <a:rPr lang="en-US" altLang="ko-KR" sz="1400"/>
              <a:t>'0'</a:t>
            </a:r>
            <a:r>
              <a:rPr lang="ko-KR" altLang="en-US" sz="1400"/>
              <a:t>의 </a:t>
            </a:r>
            <a:r>
              <a:rPr lang="en-US" altLang="ko-KR" sz="1400"/>
              <a:t>ASCII </a:t>
            </a:r>
            <a:r>
              <a:rPr lang="ko-KR" altLang="en-US" sz="1400"/>
              <a:t>코드 값을 빼주면 </a:t>
            </a:r>
            <a:r>
              <a:rPr lang="en-US" altLang="ko-KR" sz="1400"/>
              <a:t>(ch - '0'), </a:t>
            </a:r>
            <a:r>
              <a:rPr lang="ko-KR" altLang="en-US" sz="1400"/>
              <a:t>문자 </a:t>
            </a:r>
            <a:r>
              <a:rPr lang="en-US" altLang="ko-KR" sz="1400"/>
              <a:t>'1'</a:t>
            </a:r>
            <a:r>
              <a:rPr lang="ko-KR" altLang="en-US" sz="1400"/>
              <a:t>에서 </a:t>
            </a:r>
            <a:r>
              <a:rPr lang="en-US" altLang="ko-KR" sz="1400"/>
              <a:t>'0'</a:t>
            </a:r>
            <a:r>
              <a:rPr lang="ko-KR" altLang="en-US" sz="1400"/>
              <a:t>을 뺀 결과는 </a:t>
            </a:r>
            <a:r>
              <a:rPr lang="ko-KR" altLang="en-US" sz="1400" b="1">
                <a:solidFill>
                  <a:srgbClr val="FF0000"/>
                </a:solidFill>
              </a:rPr>
              <a:t>정수 </a:t>
            </a:r>
            <a:r>
              <a:rPr lang="en-US" altLang="ko-KR" sz="1400" b="1">
                <a:solidFill>
                  <a:srgbClr val="FF0000"/>
                </a:solidFill>
              </a:rPr>
              <a:t>1</a:t>
            </a:r>
            <a:r>
              <a:rPr lang="ko-KR" altLang="en-US" sz="1400"/>
              <a:t>이 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0DC76-F748-CE37-BFF5-FFC42BAA169F}"/>
              </a:ext>
            </a:extLst>
          </p:cNvPr>
          <p:cNvSpPr txBox="1"/>
          <p:nvPr/>
        </p:nvSpPr>
        <p:spPr>
          <a:xfrm>
            <a:off x="6096001" y="136525"/>
            <a:ext cx="5943600" cy="651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3</a:t>
            </a:r>
            <a:r>
              <a:rPr lang="ko-KR" altLang="en-US" sz="1400" b="1">
                <a:solidFill>
                  <a:srgbClr val="0000FF"/>
                </a:solidFill>
              </a:rPr>
              <a:t>단계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 b="1">
                <a:solidFill>
                  <a:srgbClr val="0000FF"/>
                </a:solidFill>
              </a:rPr>
              <a:t>가중치 적용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설명</a:t>
            </a:r>
            <a:r>
              <a:rPr lang="en-US" altLang="ko-KR" sz="1400"/>
              <a:t>: </a:t>
            </a:r>
            <a:r>
              <a:rPr lang="ko-KR" altLang="en-US" sz="1400"/>
              <a:t>각 자리수에 맞는 가중치를 적용합니다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예를 들어</a:t>
            </a:r>
            <a:r>
              <a:rPr lang="en-US" altLang="ko-KR" sz="1400"/>
              <a:t>, </a:t>
            </a:r>
            <a:r>
              <a:rPr lang="ko-KR" altLang="en-US" sz="1400"/>
              <a:t>백의 자리는 </a:t>
            </a:r>
            <a:r>
              <a:rPr lang="en-US" altLang="ko-KR" sz="1400"/>
              <a:t>100</a:t>
            </a:r>
            <a:r>
              <a:rPr lang="ko-KR" altLang="en-US" sz="1400"/>
              <a:t>의 가중치</a:t>
            </a:r>
            <a:r>
              <a:rPr lang="en-US" altLang="ko-KR" sz="1400"/>
              <a:t>, </a:t>
            </a:r>
            <a:r>
              <a:rPr lang="ko-KR" altLang="en-US" sz="1400"/>
              <a:t>십의 자리는 </a:t>
            </a:r>
            <a:r>
              <a:rPr lang="en-US" altLang="ko-KR" sz="1400"/>
              <a:t>10</a:t>
            </a:r>
            <a:r>
              <a:rPr lang="ko-KR" altLang="en-US" sz="1400"/>
              <a:t>의 가중치</a:t>
            </a:r>
            <a:r>
              <a:rPr lang="en-US" altLang="ko-KR" sz="1400"/>
              <a:t>, </a:t>
            </a:r>
            <a:r>
              <a:rPr lang="ko-KR" altLang="en-US" sz="1400"/>
              <a:t>일의 자리는 </a:t>
            </a:r>
            <a:r>
              <a:rPr lang="en-US" altLang="ko-KR" sz="1400"/>
              <a:t>1</a:t>
            </a:r>
            <a:r>
              <a:rPr lang="ko-KR" altLang="en-US" sz="1400"/>
              <a:t>의 가중치를 갖습니다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따라서 문자로부터 변환된 숫자에 이 가중치를 곱하면</a:t>
            </a:r>
            <a:r>
              <a:rPr lang="en-US" altLang="ko-KR" sz="1400"/>
              <a:t>, </a:t>
            </a:r>
            <a:r>
              <a:rPr lang="ko-KR" altLang="en-US" sz="1400"/>
              <a:t>자리수에 맞는 실제 수치를 얻을 수 있습니다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가령</a:t>
            </a:r>
            <a:r>
              <a:rPr lang="en-US" altLang="ko-KR" sz="1400"/>
              <a:t>, </a:t>
            </a:r>
            <a:r>
              <a:rPr lang="ko-KR" altLang="en-US" sz="1400"/>
              <a:t>첫 번째 자리인 </a:t>
            </a:r>
            <a:r>
              <a:rPr lang="en-US" altLang="ko-KR" sz="1400"/>
              <a:t>'1'</a:t>
            </a:r>
            <a:r>
              <a:rPr lang="ko-KR" altLang="en-US" sz="1400"/>
              <a:t>은 </a:t>
            </a:r>
            <a:r>
              <a:rPr lang="en-US" altLang="ko-KR" sz="1400"/>
              <a:t>1 * 100 = 100</a:t>
            </a:r>
            <a:r>
              <a:rPr lang="ko-KR" altLang="en-US" sz="1400"/>
              <a:t>이 되고</a:t>
            </a:r>
            <a:r>
              <a:rPr lang="en-US" altLang="ko-KR" sz="1400"/>
              <a:t>, </a:t>
            </a:r>
            <a:r>
              <a:rPr lang="ko-KR" altLang="en-US" sz="1400"/>
              <a:t>두 번째 자리인 </a:t>
            </a:r>
            <a:r>
              <a:rPr lang="en-US" altLang="ko-KR" sz="1400"/>
              <a:t>'4'</a:t>
            </a:r>
            <a:r>
              <a:rPr lang="ko-KR" altLang="en-US" sz="1400"/>
              <a:t>는 </a:t>
            </a:r>
            <a:r>
              <a:rPr lang="en-US" altLang="ko-KR" sz="1400"/>
              <a:t>4 * 10 = 40</a:t>
            </a:r>
            <a:r>
              <a:rPr lang="ko-KR" altLang="en-US" sz="1400"/>
              <a:t>이 되며</a:t>
            </a:r>
            <a:r>
              <a:rPr lang="en-US" altLang="ko-KR" sz="1400"/>
              <a:t>, </a:t>
            </a:r>
            <a:r>
              <a:rPr lang="ko-KR" altLang="en-US" sz="1400"/>
              <a:t>마지막 자리인 </a:t>
            </a:r>
            <a:r>
              <a:rPr lang="en-US" altLang="ko-KR" sz="1400"/>
              <a:t>'5'</a:t>
            </a:r>
            <a:r>
              <a:rPr lang="ko-KR" altLang="en-US" sz="1400"/>
              <a:t>는 </a:t>
            </a:r>
            <a:r>
              <a:rPr lang="en-US" altLang="ko-KR" sz="1400"/>
              <a:t>5 * 1 = 5</a:t>
            </a:r>
            <a:r>
              <a:rPr lang="ko-KR" altLang="en-US" sz="1400"/>
              <a:t>가 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전체 과정 예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첫 번째 반복에서 </a:t>
            </a:r>
            <a:r>
              <a:rPr lang="en-US" altLang="ko-KR" sz="1400"/>
              <a:t>ch</a:t>
            </a:r>
            <a:r>
              <a:rPr lang="ko-KR" altLang="en-US" sz="1400"/>
              <a:t>는 </a:t>
            </a:r>
            <a:r>
              <a:rPr lang="en-US" altLang="ko-KR" sz="1400"/>
              <a:t>'1', weight</a:t>
            </a:r>
            <a:r>
              <a:rPr lang="ko-KR" altLang="en-US" sz="1400"/>
              <a:t>는 </a:t>
            </a:r>
            <a:r>
              <a:rPr lang="en-US" altLang="ko-KR" sz="1400"/>
              <a:t>100</a:t>
            </a:r>
            <a:r>
              <a:rPr lang="ko-KR" altLang="en-US" sz="1400"/>
              <a:t>이며</a:t>
            </a:r>
            <a:r>
              <a:rPr lang="en-US" altLang="ko-KR" sz="140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변환된 값은 </a:t>
            </a:r>
            <a:r>
              <a:rPr lang="en-US" altLang="ko-KR" sz="1400"/>
              <a:t>1 * 100 = 100.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두 번째 반복에서 </a:t>
            </a:r>
            <a:r>
              <a:rPr lang="en-US" altLang="ko-KR" sz="1400"/>
              <a:t>ch</a:t>
            </a:r>
            <a:r>
              <a:rPr lang="ko-KR" altLang="en-US" sz="1400"/>
              <a:t>는 </a:t>
            </a:r>
            <a:r>
              <a:rPr lang="en-US" altLang="ko-KR" sz="1400"/>
              <a:t>'4', weight</a:t>
            </a:r>
            <a:r>
              <a:rPr lang="ko-KR" altLang="en-US" sz="1400"/>
              <a:t>는 </a:t>
            </a:r>
            <a:r>
              <a:rPr lang="en-US" altLang="ko-KR" sz="1400"/>
              <a:t>10</a:t>
            </a:r>
            <a:r>
              <a:rPr lang="ko-KR" altLang="en-US" sz="1400"/>
              <a:t>이며</a:t>
            </a:r>
            <a:r>
              <a:rPr lang="en-US" altLang="ko-KR" sz="140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변환된 값은 </a:t>
            </a:r>
            <a:r>
              <a:rPr lang="en-US" altLang="ko-KR" sz="1400"/>
              <a:t>4 * 10 = 40.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세 번째 반복에서 </a:t>
            </a:r>
            <a:r>
              <a:rPr lang="en-US" altLang="ko-KR" sz="1400"/>
              <a:t>ch</a:t>
            </a:r>
            <a:r>
              <a:rPr lang="ko-KR" altLang="en-US" sz="1400"/>
              <a:t>는 </a:t>
            </a:r>
            <a:r>
              <a:rPr lang="en-US" altLang="ko-KR" sz="1400"/>
              <a:t>'5', weight</a:t>
            </a:r>
            <a:r>
              <a:rPr lang="ko-KR" altLang="en-US" sz="1400"/>
              <a:t>는 </a:t>
            </a:r>
            <a:r>
              <a:rPr lang="en-US" altLang="ko-KR" sz="1400"/>
              <a:t>1</a:t>
            </a:r>
            <a:r>
              <a:rPr lang="ko-KR" altLang="en-US" sz="1400"/>
              <a:t>이며</a:t>
            </a:r>
            <a:r>
              <a:rPr lang="en-US" altLang="ko-KR" sz="140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변환된 값은 </a:t>
            </a:r>
            <a:r>
              <a:rPr lang="en-US" altLang="ko-KR" sz="1400"/>
              <a:t>5 * 1 = 5.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이렇게 각 자리수별로 처리하여 최종적으로 이 값들을 합산하면</a:t>
            </a:r>
            <a:r>
              <a:rPr lang="en-US" altLang="ko-KR" sz="1400"/>
              <a:t>, </a:t>
            </a:r>
            <a:r>
              <a:rPr lang="ko-KR" altLang="en-US" sz="1400"/>
              <a:t>원래의 숫자 </a:t>
            </a:r>
            <a:r>
              <a:rPr lang="en-US" altLang="ko-KR" sz="1400"/>
              <a:t>145</a:t>
            </a:r>
            <a:r>
              <a:rPr lang="ko-KR" altLang="en-US" sz="1400"/>
              <a:t>를 정확하게 재구성할 수 있습니다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과정을 통해 시리얼로부터 문자열 형태로 전송된 숫자 데이터를 실제 정수 값으로 안정적으로 변환할 수 있습니다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9409222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E927C-5963-16F1-FC92-F15BD98A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8A8F1-113F-00FF-2F52-7A7316D3CB65}"/>
              </a:ext>
            </a:extLst>
          </p:cNvPr>
          <p:cNvSpPr txBox="1"/>
          <p:nvPr/>
        </p:nvSpPr>
        <p:spPr>
          <a:xfrm>
            <a:off x="100226" y="335731"/>
            <a:ext cx="5995773" cy="5436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>
                <a:solidFill>
                  <a:srgbClr val="C00000"/>
                </a:solidFill>
              </a:rPr>
              <a:t>"145"</a:t>
            </a:r>
            <a:r>
              <a:rPr lang="ko-KR" altLang="en-US" sz="1400"/>
              <a:t>라는 세 자리 수를 시리얼 데이터로 받는 상황을 가정합니다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1. </a:t>
            </a:r>
            <a:r>
              <a:rPr lang="ko-KR" altLang="en-US" sz="1400" b="1">
                <a:solidFill>
                  <a:srgbClr val="0000FF"/>
                </a:solidFill>
              </a:rPr>
              <a:t>최종 결과 배열 초기화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int finalresult[4];              // </a:t>
            </a:r>
            <a:r>
              <a:rPr lang="ko-KR" altLang="en-US" sz="1400"/>
              <a:t>최종 결과를 저장할 배열을 선언합니다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for(int i = 0; i &lt; 4; i++) {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finalresult[i] = 0;            // </a:t>
            </a:r>
            <a:r>
              <a:rPr lang="ko-KR" altLang="en-US" sz="1400"/>
              <a:t>결과 배열의 각 요소를 </a:t>
            </a:r>
            <a:r>
              <a:rPr lang="en-US" altLang="ko-KR" sz="1400" b="1">
                <a:solidFill>
                  <a:srgbClr val="C00000"/>
                </a:solidFill>
              </a:rPr>
              <a:t>0</a:t>
            </a:r>
            <a:r>
              <a:rPr lang="ko-KR" altLang="en-US" sz="1400" b="1">
                <a:solidFill>
                  <a:srgbClr val="C00000"/>
                </a:solidFill>
              </a:rPr>
              <a:t>으로 초기화</a:t>
            </a:r>
            <a:endParaRPr lang="en-US" altLang="ko-KR" sz="1400" b="1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/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배열 </a:t>
            </a:r>
            <a:r>
              <a:rPr lang="en-US" altLang="ko-KR" sz="1400"/>
              <a:t>finalresult</a:t>
            </a:r>
            <a:r>
              <a:rPr lang="ko-KR" altLang="en-US" sz="1400"/>
              <a:t>는 각 서보모터의 최종 위치 값을 저장하기 위한 배열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네 개의 서보모터</a:t>
            </a:r>
            <a:r>
              <a:rPr lang="ko-KR" altLang="en-US" sz="1400"/>
              <a:t>에 대해 각각의 위치 값을 저장할 공간을 </a:t>
            </a:r>
            <a:r>
              <a:rPr lang="en-US" altLang="ko-KR" sz="1400" b="1">
                <a:solidFill>
                  <a:srgbClr val="C00000"/>
                </a:solidFill>
              </a:rPr>
              <a:t>0</a:t>
            </a:r>
            <a:r>
              <a:rPr lang="ko-KR" altLang="en-US" sz="1400"/>
              <a:t>으로 초기화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이는 계산 중 </a:t>
            </a:r>
            <a:r>
              <a:rPr lang="ko-KR" altLang="en-US" sz="1400" b="1">
                <a:solidFill>
                  <a:srgbClr val="C00000"/>
                </a:solidFill>
              </a:rPr>
              <a:t>누적된 값이 정확하게 반영</a:t>
            </a:r>
            <a:r>
              <a:rPr lang="ko-KR" altLang="en-US" sz="1400"/>
              <a:t>되도록 하기 위함입니다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2. </a:t>
            </a:r>
            <a:r>
              <a:rPr lang="ko-KR" altLang="en-US" sz="1400" b="1">
                <a:solidFill>
                  <a:srgbClr val="0000FF"/>
                </a:solidFill>
              </a:rPr>
              <a:t>각 서보모터 값 처리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for(int j = 0; j &lt; 4; j++) {    // </a:t>
            </a:r>
            <a:r>
              <a:rPr lang="ko-KR" altLang="en-US" sz="1400" b="1">
                <a:solidFill>
                  <a:srgbClr val="C00000"/>
                </a:solidFill>
              </a:rPr>
              <a:t>각 서보모터</a:t>
            </a:r>
            <a:r>
              <a:rPr lang="ko-KR" altLang="en-US" sz="1400"/>
              <a:t>에 대해 반복합니다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int type = 100;    // </a:t>
            </a:r>
            <a:r>
              <a:rPr lang="ko-KR" altLang="en-US" sz="1400"/>
              <a:t>자릿수 계산을 위한 변수를 설정합니다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char gap;    // </a:t>
            </a:r>
            <a:r>
              <a:rPr lang="ko-KR" altLang="en-US" sz="1400"/>
              <a:t>시리얼에서 받은 </a:t>
            </a:r>
            <a:r>
              <a:rPr lang="ko-KR" altLang="en-US" sz="1400" b="1">
                <a:solidFill>
                  <a:srgbClr val="C00000"/>
                </a:solidFill>
              </a:rPr>
              <a:t>단일 문자</a:t>
            </a:r>
            <a:r>
              <a:rPr lang="ko-KR" altLang="en-US" sz="1400"/>
              <a:t>를 저장할 변수를 선언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  int result;    // </a:t>
            </a:r>
            <a:r>
              <a:rPr lang="ko-KR" altLang="en-US" sz="1400"/>
              <a:t>문자를 </a:t>
            </a:r>
            <a:r>
              <a:rPr lang="ko-KR" altLang="en-US" sz="1400" b="1">
                <a:solidFill>
                  <a:srgbClr val="C00000"/>
                </a:solidFill>
              </a:rPr>
              <a:t>숫자로 변환</a:t>
            </a:r>
            <a:r>
              <a:rPr lang="ko-KR" altLang="en-US" sz="1400"/>
              <a:t>한 결과를 저장할 변수를 선언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  ...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EF1ACF-3466-31D1-65D1-B5FC1EC074CF}"/>
              </a:ext>
            </a:extLst>
          </p:cNvPr>
          <p:cNvSpPr txBox="1"/>
          <p:nvPr/>
        </p:nvSpPr>
        <p:spPr>
          <a:xfrm>
            <a:off x="5947719" y="112412"/>
            <a:ext cx="6096000" cy="6190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3. </a:t>
            </a:r>
            <a:r>
              <a:rPr lang="ko-KR" altLang="en-US" sz="1400" b="1">
                <a:solidFill>
                  <a:srgbClr val="0000FF"/>
                </a:solidFill>
              </a:rPr>
              <a:t>세 자리 수 데이터 처리 과정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for(int i = 0; i &lt; 3; i++) {   // </a:t>
            </a:r>
            <a:r>
              <a:rPr lang="ko-KR" altLang="en-US" sz="1400"/>
              <a:t>숫자 세 자리를 처리하기 위해 반복합니다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while(!Serial.available()) {}  // </a:t>
            </a:r>
            <a:r>
              <a:rPr lang="ko-KR" altLang="en-US" sz="1400"/>
              <a:t>시리얼 데이터가 도착할 때까지 기다림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gap = Serial.read();           // </a:t>
            </a:r>
            <a:r>
              <a:rPr lang="ko-KR" altLang="en-US" sz="1400"/>
              <a:t>시리얼에서 </a:t>
            </a:r>
            <a:r>
              <a:rPr lang="ko-KR" altLang="en-US" sz="1400" b="1">
                <a:solidFill>
                  <a:srgbClr val="C00000"/>
                </a:solidFill>
              </a:rPr>
              <a:t>한 문자</a:t>
            </a:r>
            <a:r>
              <a:rPr lang="ko-KR" altLang="en-US" sz="1400"/>
              <a:t>를 읽어옵니다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String gap2(gap);              // </a:t>
            </a:r>
            <a:r>
              <a:rPr lang="ko-KR" altLang="en-US" sz="1400"/>
              <a:t>읽어온 문자를 </a:t>
            </a:r>
            <a:r>
              <a:rPr lang="ko-KR" altLang="en-US" sz="1400" b="1">
                <a:solidFill>
                  <a:srgbClr val="C00000"/>
                </a:solidFill>
              </a:rPr>
              <a:t>문자열 객체</a:t>
            </a:r>
            <a:r>
              <a:rPr lang="ko-KR" altLang="en-US" sz="1400"/>
              <a:t>로 변환합니다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result = gap2.toInt();         // </a:t>
            </a:r>
            <a:r>
              <a:rPr lang="ko-KR" altLang="en-US" sz="1400"/>
              <a:t>문자열을 </a:t>
            </a:r>
            <a:r>
              <a:rPr lang="ko-KR" altLang="en-US" sz="1400" b="1">
                <a:solidFill>
                  <a:srgbClr val="C00000"/>
                </a:solidFill>
              </a:rPr>
              <a:t>정수</a:t>
            </a:r>
            <a:r>
              <a:rPr lang="ko-KR" altLang="en-US" sz="1400"/>
              <a:t>로 변환합니다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finalresult[j] += result * type;  // </a:t>
            </a:r>
            <a:r>
              <a:rPr lang="ko-KR" altLang="en-US" sz="1400"/>
              <a:t>자릿수에 따라 가중치를 적용하여 최종 결과에 더합니다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type /= 10;                     // </a:t>
            </a:r>
            <a:r>
              <a:rPr lang="ko-KR" altLang="en-US" sz="1400"/>
              <a:t>다음 자릿수의 가중치를 계산합니다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첫 번째 자릿수 처리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/>
              <a:t>가장 </a:t>
            </a:r>
            <a:r>
              <a:rPr lang="ko-KR" altLang="en-US" sz="1400" b="1">
                <a:solidFill>
                  <a:srgbClr val="008000"/>
                </a:solidFill>
              </a:rPr>
              <a:t>먼저 </a:t>
            </a:r>
            <a:r>
              <a:rPr lang="en-US" altLang="ko-KR" sz="1400" b="1">
                <a:solidFill>
                  <a:srgbClr val="008000"/>
                </a:solidFill>
              </a:rPr>
              <a:t>'1'</a:t>
            </a:r>
            <a:r>
              <a:rPr lang="ko-KR" altLang="en-US" sz="1400"/>
              <a:t>을 읽어</a:t>
            </a:r>
            <a:r>
              <a:rPr lang="en-US" altLang="ko-KR" sz="1400"/>
              <a:t>, </a:t>
            </a:r>
            <a:r>
              <a:rPr lang="ko-KR" altLang="en-US" sz="1400"/>
              <a:t>이를 </a:t>
            </a:r>
            <a:r>
              <a:rPr lang="ko-KR" altLang="en-US" sz="1400" b="1">
                <a:solidFill>
                  <a:srgbClr val="FF0000"/>
                </a:solidFill>
              </a:rPr>
              <a:t>정수 </a:t>
            </a:r>
            <a:r>
              <a:rPr lang="en-US" altLang="ko-KR" sz="1400" b="1">
                <a:solidFill>
                  <a:srgbClr val="FF0000"/>
                </a:solidFill>
              </a:rPr>
              <a:t>1</a:t>
            </a:r>
            <a:r>
              <a:rPr lang="ko-KR" altLang="en-US" sz="1400"/>
              <a:t>로 변환하고 </a:t>
            </a:r>
            <a:r>
              <a:rPr lang="en-US" altLang="ko-KR" sz="1400" b="1">
                <a:solidFill>
                  <a:srgbClr val="7030A0"/>
                </a:solidFill>
              </a:rPr>
              <a:t>100</a:t>
            </a:r>
            <a:r>
              <a:rPr lang="ko-KR" altLang="en-US" sz="1400"/>
              <a:t>을 곱합니다 </a:t>
            </a:r>
            <a:r>
              <a:rPr lang="en-US" altLang="ko-KR" sz="1400"/>
              <a:t>(1 * 100 = 100). </a:t>
            </a:r>
            <a:r>
              <a:rPr lang="ko-KR" altLang="en-US" sz="1400"/>
              <a:t>이 값은 </a:t>
            </a:r>
            <a:r>
              <a:rPr lang="en-US" altLang="ko-KR" sz="1400" b="1">
                <a:solidFill>
                  <a:srgbClr val="FF0000"/>
                </a:solidFill>
              </a:rPr>
              <a:t>finalresult[j]</a:t>
            </a:r>
            <a:r>
              <a:rPr lang="ko-KR" altLang="en-US" sz="1400"/>
              <a:t>에 저장됩니다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두 번째 자릿수 처리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/>
              <a:t>다음으로 </a:t>
            </a:r>
            <a:r>
              <a:rPr lang="en-US" altLang="ko-KR" sz="1400"/>
              <a:t>'4'</a:t>
            </a:r>
            <a:r>
              <a:rPr lang="ko-KR" altLang="en-US" sz="1400"/>
              <a:t>를 읽고</a:t>
            </a:r>
            <a:r>
              <a:rPr lang="en-US" altLang="ko-KR" sz="1400"/>
              <a:t>, </a:t>
            </a:r>
            <a:r>
              <a:rPr lang="ko-KR" altLang="en-US" sz="1400"/>
              <a:t>이를 정수 </a:t>
            </a:r>
            <a:r>
              <a:rPr lang="en-US" altLang="ko-KR" sz="1400"/>
              <a:t>4</a:t>
            </a:r>
            <a:r>
              <a:rPr lang="ko-KR" altLang="en-US" sz="1400"/>
              <a:t>로 변환한 뒤 </a:t>
            </a:r>
            <a:r>
              <a:rPr lang="en-US" altLang="ko-KR" sz="1400"/>
              <a:t>10</a:t>
            </a:r>
            <a:r>
              <a:rPr lang="ko-KR" altLang="en-US" sz="1400"/>
              <a:t>을 곱합니다 </a:t>
            </a:r>
            <a:r>
              <a:rPr lang="en-US" altLang="ko-KR" sz="1400"/>
              <a:t>(4 * 10 = 40). </a:t>
            </a:r>
            <a:r>
              <a:rPr lang="ko-KR" altLang="en-US" sz="1400"/>
              <a:t>이 값은 </a:t>
            </a:r>
            <a:r>
              <a:rPr lang="en-US" altLang="ko-KR" sz="1400"/>
              <a:t>finalresult[j]</a:t>
            </a:r>
            <a:r>
              <a:rPr lang="ko-KR" altLang="en-US" sz="1400"/>
              <a:t>에 더해집니다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세 번째 자릿수 처리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/>
              <a:t>마지막으로 </a:t>
            </a:r>
            <a:r>
              <a:rPr lang="en-US" altLang="ko-KR" sz="1400"/>
              <a:t>'5'</a:t>
            </a:r>
            <a:r>
              <a:rPr lang="ko-KR" altLang="en-US" sz="1400"/>
              <a:t>를 읽고</a:t>
            </a:r>
            <a:r>
              <a:rPr lang="en-US" altLang="ko-KR" sz="1400"/>
              <a:t>, </a:t>
            </a:r>
            <a:r>
              <a:rPr lang="ko-KR" altLang="en-US" sz="1400"/>
              <a:t>이를 정수 </a:t>
            </a:r>
            <a:r>
              <a:rPr lang="en-US" altLang="ko-KR" sz="1400"/>
              <a:t>5</a:t>
            </a:r>
            <a:r>
              <a:rPr lang="ko-KR" altLang="en-US" sz="1400"/>
              <a:t>로 변환한 후 </a:t>
            </a:r>
            <a:r>
              <a:rPr lang="en-US" altLang="ko-KR" sz="1400"/>
              <a:t>1</a:t>
            </a:r>
            <a:r>
              <a:rPr lang="ko-KR" altLang="en-US" sz="1400"/>
              <a:t>을 곱합니다 </a:t>
            </a:r>
            <a:r>
              <a:rPr lang="en-US" altLang="ko-KR" sz="1400"/>
              <a:t>(5 * 1 = 5). </a:t>
            </a:r>
            <a:r>
              <a:rPr lang="ko-KR" altLang="en-US" sz="1400"/>
              <a:t>이 값도 </a:t>
            </a:r>
            <a:r>
              <a:rPr lang="en-US" altLang="ko-KR" sz="1400"/>
              <a:t>finalresult[j]</a:t>
            </a:r>
            <a:r>
              <a:rPr lang="ko-KR" altLang="en-US" sz="1400"/>
              <a:t>에 더해집니다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4. </a:t>
            </a:r>
            <a:r>
              <a:rPr lang="ko-KR" altLang="en-US" sz="1400" b="1">
                <a:solidFill>
                  <a:srgbClr val="0000FF"/>
                </a:solidFill>
              </a:rPr>
              <a:t>최종 결과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위의 세 단계를 통해</a:t>
            </a:r>
            <a:r>
              <a:rPr lang="en-US" altLang="ko-KR" sz="1400"/>
              <a:t>, finalresult[j]</a:t>
            </a:r>
            <a:r>
              <a:rPr lang="ko-KR" altLang="en-US" sz="1400"/>
              <a:t>에는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100 + 40 + 5 = 145</a:t>
            </a:r>
            <a:r>
              <a:rPr lang="ko-KR" altLang="en-US" sz="1400"/>
              <a:t>라는 값이 저장됩니다</a:t>
            </a:r>
            <a:r>
              <a:rPr lang="en-US" altLang="ko-KR" sz="14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8742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0B222-129D-E8FB-8B06-E9B8126B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D561EA-87F6-D536-CCFB-7387B76E1728}"/>
              </a:ext>
            </a:extLst>
          </p:cNvPr>
          <p:cNvSpPr txBox="1"/>
          <p:nvPr/>
        </p:nvSpPr>
        <p:spPr>
          <a:xfrm>
            <a:off x="286305" y="136525"/>
            <a:ext cx="5191218" cy="5544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1</a:t>
            </a:r>
            <a:r>
              <a:rPr lang="ko-KR" altLang="en-US" sz="1400" b="1">
                <a:solidFill>
                  <a:srgbClr val="0000FF"/>
                </a:solidFill>
              </a:rPr>
              <a:t>단계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 b="1">
                <a:solidFill>
                  <a:srgbClr val="0000FF"/>
                </a:solidFill>
              </a:rPr>
              <a:t>필요한 변수 정의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sv: </a:t>
            </a:r>
            <a:r>
              <a:rPr lang="ko-KR" altLang="en-US" sz="1400"/>
              <a:t>서보 모터의 각도를 저장하는 배열로</a:t>
            </a:r>
            <a:r>
              <a:rPr lang="en-US" altLang="ko-KR" sz="1400"/>
              <a:t>, </a:t>
            </a:r>
            <a:r>
              <a:rPr lang="ko-KR" altLang="en-US" sz="1400"/>
              <a:t>글로벌 변수로 선언되어 있습니다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arduino: Arduino</a:t>
            </a:r>
            <a:r>
              <a:rPr lang="ko-KR" altLang="en-US" sz="1400"/>
              <a:t>와의 통신을 담당하는 객체로</a:t>
            </a:r>
            <a:r>
              <a:rPr lang="en-US" altLang="ko-KR" sz="1400"/>
              <a:t>, </a:t>
            </a:r>
            <a:r>
              <a:rPr lang="ko-KR" altLang="en-US" sz="1400"/>
              <a:t>글로벌 변수로 선언되어 있습니다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sv2: </a:t>
            </a:r>
            <a:r>
              <a:rPr lang="ko-KR" altLang="en-US" sz="1400"/>
              <a:t>서보 모터 각도 값을 문자열 형태로 변환하여 저장하는 임시 배열입니다</a:t>
            </a:r>
            <a:r>
              <a:rPr lang="en-US" altLang="ko-KR" sz="1400"/>
              <a:t>. </a:t>
            </a:r>
            <a:r>
              <a:rPr lang="ko-KR" altLang="en-US" sz="1400"/>
              <a:t>이 배열은 함수 내에서 선언되어야 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2</a:t>
            </a:r>
            <a:r>
              <a:rPr lang="ko-KR" altLang="en-US" sz="1400" b="1">
                <a:solidFill>
                  <a:srgbClr val="0000FF"/>
                </a:solidFill>
              </a:rPr>
              <a:t>단계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 b="1">
                <a:solidFill>
                  <a:srgbClr val="0000FF"/>
                </a:solidFill>
              </a:rPr>
              <a:t>입력 받은 각도 값 설정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입력으로 받은 </a:t>
            </a:r>
            <a:r>
              <a:rPr lang="en-US" altLang="ko-KR" sz="1400"/>
              <a:t>number</a:t>
            </a:r>
            <a:r>
              <a:rPr lang="ko-KR" altLang="en-US" sz="1400"/>
              <a:t>는 서보 모터의 번호</a:t>
            </a:r>
            <a:r>
              <a:rPr lang="en-US" altLang="ko-KR" sz="1400"/>
              <a:t>, gap</a:t>
            </a:r>
            <a:r>
              <a:rPr lang="ko-KR" altLang="en-US" sz="1400"/>
              <a:t>은 원하는 각도를 의미합니다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number-8</a:t>
            </a:r>
            <a:r>
              <a:rPr lang="ko-KR" altLang="en-US" sz="1400"/>
              <a:t>은 첫 번째 서보 모터가 </a:t>
            </a:r>
            <a:r>
              <a:rPr lang="en-US" altLang="ko-KR" sz="1400"/>
              <a:t>8</a:t>
            </a:r>
            <a:r>
              <a:rPr lang="ko-KR" altLang="en-US" sz="1400"/>
              <a:t>번 핀에 연결되어 있다고 가정할 때</a:t>
            </a:r>
            <a:r>
              <a:rPr lang="en-US" altLang="ko-KR" sz="1400"/>
              <a:t>, </a:t>
            </a:r>
            <a:r>
              <a:rPr lang="ko-KR" altLang="en-US" sz="1400"/>
              <a:t>배열 </a:t>
            </a:r>
            <a:r>
              <a:rPr lang="en-US" altLang="ko-KR" sz="1400"/>
              <a:t>sv</a:t>
            </a:r>
            <a:r>
              <a:rPr lang="ko-KR" altLang="en-US" sz="1400"/>
              <a:t>에서의 인덱스를 맞추기 위한 계산입니다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3</a:t>
            </a:r>
            <a:r>
              <a:rPr lang="ko-KR" altLang="en-US" sz="1400" b="1">
                <a:solidFill>
                  <a:srgbClr val="0000FF"/>
                </a:solidFill>
              </a:rPr>
              <a:t>단계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 b="1">
                <a:solidFill>
                  <a:srgbClr val="0000FF"/>
                </a:solidFill>
              </a:rPr>
              <a:t>시작 신호 전송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Arduino</a:t>
            </a:r>
            <a:r>
              <a:rPr lang="ko-KR" altLang="en-US" sz="1400"/>
              <a:t>에게 데이터 전송을 시작한다는 신호로 </a:t>
            </a:r>
            <a:r>
              <a:rPr lang="en-US" altLang="ko-KR" sz="1400" b="1">
                <a:solidFill>
                  <a:srgbClr val="FF00FF"/>
                </a:solidFill>
              </a:rPr>
              <a:t>'s' </a:t>
            </a:r>
            <a:r>
              <a:rPr lang="ko-KR" altLang="en-US" sz="1400"/>
              <a:t>문자를 전송합니다</a:t>
            </a:r>
            <a:r>
              <a:rPr lang="en-US" altLang="ko-KR" sz="140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E301E-349E-A9A2-47EF-94875E6F8CFF}"/>
              </a:ext>
            </a:extLst>
          </p:cNvPr>
          <p:cNvSpPr txBox="1"/>
          <p:nvPr/>
        </p:nvSpPr>
        <p:spPr>
          <a:xfrm>
            <a:off x="5908829" y="2186887"/>
            <a:ext cx="6094520" cy="4251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실행 예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예를 들어</a:t>
            </a:r>
            <a:r>
              <a:rPr lang="en-US" altLang="ko-KR" sz="1400"/>
              <a:t>, move(8, 90) </a:t>
            </a:r>
            <a:r>
              <a:rPr lang="ko-KR" altLang="en-US" sz="1400"/>
              <a:t>함수를 호출한다고 가정해봅시다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전역 변수 </a:t>
            </a:r>
            <a:r>
              <a:rPr lang="en-US" altLang="ko-KR" sz="1400"/>
              <a:t>sv</a:t>
            </a:r>
            <a:r>
              <a:rPr lang="ko-KR" altLang="en-US" sz="1400"/>
              <a:t>와 </a:t>
            </a:r>
            <a:r>
              <a:rPr lang="en-US" altLang="ko-KR" sz="1400"/>
              <a:t>arduino</a:t>
            </a:r>
            <a:r>
              <a:rPr lang="ko-KR" altLang="en-US" sz="1400"/>
              <a:t>를 사용합니다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number</a:t>
            </a:r>
            <a:r>
              <a:rPr lang="ko-KR" altLang="en-US" sz="1400"/>
              <a:t>는 </a:t>
            </a:r>
            <a:r>
              <a:rPr lang="en-US" altLang="ko-KR" sz="1400"/>
              <a:t>8</a:t>
            </a:r>
            <a:r>
              <a:rPr lang="ko-KR" altLang="en-US" sz="1400"/>
              <a:t>이고</a:t>
            </a:r>
            <a:r>
              <a:rPr lang="en-US" altLang="ko-KR" sz="1400"/>
              <a:t>, gap</a:t>
            </a:r>
            <a:r>
              <a:rPr lang="ko-KR" altLang="en-US" sz="1400"/>
              <a:t>은 </a:t>
            </a:r>
            <a:r>
              <a:rPr lang="en-US" altLang="ko-KR" sz="1400"/>
              <a:t>90</a:t>
            </a:r>
            <a:r>
              <a:rPr lang="ko-KR" altLang="en-US" sz="1400"/>
              <a:t>입니다</a:t>
            </a:r>
            <a:r>
              <a:rPr lang="en-US" altLang="ko-KR" sz="1400"/>
              <a:t>. </a:t>
            </a:r>
            <a:r>
              <a:rPr lang="ko-KR" altLang="en-US" sz="1400"/>
              <a:t>따라서 </a:t>
            </a:r>
            <a:r>
              <a:rPr lang="en-US" altLang="ko-KR" sz="1400"/>
              <a:t>sv[0] = 90</a:t>
            </a:r>
            <a:r>
              <a:rPr lang="ko-KR" altLang="en-US" sz="1400"/>
              <a:t>이 됩니다 </a:t>
            </a:r>
            <a:r>
              <a:rPr lang="en-US" altLang="ko-KR" sz="1400"/>
              <a:t>(8-8=0).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Arduino</a:t>
            </a:r>
            <a:r>
              <a:rPr lang="ko-KR" altLang="en-US" sz="1400"/>
              <a:t>로 </a:t>
            </a:r>
            <a:r>
              <a:rPr lang="en-US" altLang="ko-KR" sz="1400"/>
              <a:t>'s' </a:t>
            </a:r>
            <a:r>
              <a:rPr lang="ko-KR" altLang="en-US" sz="1400"/>
              <a:t>문자를 전송하여 데이터 전송을 시작합니다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각 서보 모터의 각도를 확인하고</a:t>
            </a:r>
            <a:r>
              <a:rPr lang="en-US" altLang="ko-KR" sz="1400"/>
              <a:t>, </a:t>
            </a:r>
            <a:r>
              <a:rPr lang="ko-KR" altLang="en-US" sz="1400"/>
              <a:t>첫 번째 서보 모터의 각도가 </a:t>
            </a:r>
            <a:r>
              <a:rPr lang="en-US" altLang="ko-KR" sz="1400"/>
              <a:t>90</a:t>
            </a:r>
            <a:r>
              <a:rPr lang="ko-KR" altLang="en-US" sz="1400"/>
              <a:t>이므로 </a:t>
            </a:r>
            <a:r>
              <a:rPr lang="en-US" altLang="ko-KR" sz="1400"/>
              <a:t>"090"</a:t>
            </a:r>
            <a:r>
              <a:rPr lang="ko-KR" altLang="en-US" sz="1400"/>
              <a:t>이라는 문자열을 만들고 이를 </a:t>
            </a:r>
            <a:r>
              <a:rPr lang="en-US" altLang="ko-KR" sz="1400"/>
              <a:t>UTF-8</a:t>
            </a:r>
            <a:r>
              <a:rPr lang="ko-KR" altLang="en-US" sz="1400"/>
              <a:t>로 인코딩하여 전송합니다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나머지 서보 모터에 대해서도 같은 과정을 반복합니다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값이 설정되지 않은 서보 모터의 경우</a:t>
            </a:r>
            <a:r>
              <a:rPr lang="en-US" altLang="ko-KR" sz="1400"/>
              <a:t>, </a:t>
            </a:r>
            <a:r>
              <a:rPr lang="ko-KR" altLang="en-US" sz="1400"/>
              <a:t>각도 값이 </a:t>
            </a:r>
            <a:r>
              <a:rPr lang="en-US" altLang="ko-KR" sz="1400"/>
              <a:t>0</a:t>
            </a:r>
            <a:r>
              <a:rPr lang="ko-KR" altLang="en-US" sz="1400"/>
              <a:t>이라고 가정할 수 있으며</a:t>
            </a:r>
            <a:r>
              <a:rPr lang="en-US" altLang="ko-KR" sz="1400"/>
              <a:t>, </a:t>
            </a:r>
            <a:r>
              <a:rPr lang="ko-KR" altLang="en-US" sz="1400"/>
              <a:t>이 경우 </a:t>
            </a:r>
            <a:r>
              <a:rPr lang="en-US" altLang="ko-KR" sz="1400"/>
              <a:t>"000"</a:t>
            </a:r>
            <a:r>
              <a:rPr lang="ko-KR" altLang="en-US" sz="1400"/>
              <a:t>을 전송합니다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과정을 통해 각 서보 모터의 각도 값을 </a:t>
            </a:r>
            <a:r>
              <a:rPr lang="en-US" altLang="ko-KR" sz="1400"/>
              <a:t>Arduino</a:t>
            </a:r>
            <a:r>
              <a:rPr lang="ko-KR" altLang="en-US" sz="1400"/>
              <a:t>로 전송하며</a:t>
            </a:r>
            <a:r>
              <a:rPr lang="en-US" altLang="ko-KR" sz="1400"/>
              <a:t>, Arduino </a:t>
            </a:r>
            <a:r>
              <a:rPr lang="ko-KR" altLang="en-US" sz="1400"/>
              <a:t>측에서는 이 값을 받아 서보 모터를 해당 각도로 움직이게 할 수 있습니다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11D38-64B3-DBAC-B5B8-B7903348E95D}"/>
              </a:ext>
            </a:extLst>
          </p:cNvPr>
          <p:cNvSpPr txBox="1"/>
          <p:nvPr/>
        </p:nvSpPr>
        <p:spPr>
          <a:xfrm>
            <a:off x="5908829" y="279581"/>
            <a:ext cx="6094520" cy="198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4</a:t>
            </a:r>
            <a:r>
              <a:rPr lang="ko-KR" altLang="en-US" sz="1400" b="1">
                <a:solidFill>
                  <a:srgbClr val="0000FF"/>
                </a:solidFill>
              </a:rPr>
              <a:t>단계</a:t>
            </a:r>
            <a:r>
              <a:rPr lang="en-US" altLang="ko-KR" sz="1400" b="1">
                <a:solidFill>
                  <a:srgbClr val="0000FF"/>
                </a:solidFill>
              </a:rPr>
              <a:t>: </a:t>
            </a:r>
            <a:r>
              <a:rPr lang="ko-KR" altLang="en-US" sz="1400" b="1">
                <a:solidFill>
                  <a:srgbClr val="0000FF"/>
                </a:solidFill>
              </a:rPr>
              <a:t>각도 값 전송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4</a:t>
            </a:r>
            <a:r>
              <a:rPr lang="ko-KR" altLang="en-US" sz="1400"/>
              <a:t>개의 서보 모터 각도 값을 순회하며 </a:t>
            </a:r>
            <a:r>
              <a:rPr lang="en-US" altLang="ko-KR" sz="1400"/>
              <a:t>Arduino</a:t>
            </a:r>
            <a:r>
              <a:rPr lang="ko-KR" altLang="en-US" sz="1400"/>
              <a:t>로 전송합니다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각도 값이 </a:t>
            </a:r>
            <a:r>
              <a:rPr lang="en-US" altLang="ko-KR" sz="1400"/>
              <a:t>10 </a:t>
            </a:r>
            <a:r>
              <a:rPr lang="ko-KR" altLang="en-US" sz="1400"/>
              <a:t>미만이면 앞에 </a:t>
            </a:r>
            <a:r>
              <a:rPr lang="en-US" altLang="ko-KR" sz="1400"/>
              <a:t>"00"</a:t>
            </a:r>
            <a:r>
              <a:rPr lang="ko-KR" altLang="en-US" sz="1400"/>
              <a:t>을</a:t>
            </a:r>
            <a:r>
              <a:rPr lang="en-US" altLang="ko-KR" sz="1400"/>
              <a:t>, 100 </a:t>
            </a:r>
            <a:r>
              <a:rPr lang="ko-KR" altLang="en-US" sz="1400"/>
              <a:t>미만이면 </a:t>
            </a:r>
            <a:r>
              <a:rPr lang="en-US" altLang="ko-KR" sz="1400"/>
              <a:t>"0"</a:t>
            </a:r>
            <a:r>
              <a:rPr lang="ko-KR" altLang="en-US" sz="1400"/>
              <a:t>을 추가하여 항상 세 자리 수로 만듭니다</a:t>
            </a:r>
            <a:r>
              <a:rPr lang="en-US" altLang="ko-KR" sz="1400"/>
              <a:t>. </a:t>
            </a:r>
            <a:r>
              <a:rPr lang="ko-KR" altLang="en-US" sz="1400"/>
              <a:t>이는 </a:t>
            </a:r>
            <a:r>
              <a:rPr lang="en-US" altLang="ko-KR" sz="1400"/>
              <a:t>Arduino </a:t>
            </a:r>
            <a:r>
              <a:rPr lang="ko-KR" altLang="en-US" sz="1400"/>
              <a:t>측에서 데이터를 일관되게 처리하기 위함입니다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처리된 문자열을 </a:t>
            </a:r>
            <a:r>
              <a:rPr lang="en-US" altLang="ko-KR" sz="1400"/>
              <a:t>UTF-8</a:t>
            </a:r>
            <a:r>
              <a:rPr lang="ko-KR" altLang="en-US" sz="1400"/>
              <a:t>로 인코딩하여 </a:t>
            </a:r>
            <a:r>
              <a:rPr lang="en-US" altLang="ko-KR" sz="1400"/>
              <a:t>Arduino</a:t>
            </a:r>
            <a:r>
              <a:rPr lang="ko-KR" altLang="en-US" sz="1400"/>
              <a:t>로 전송합니다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13570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166406-70B0-35C9-59F3-39B81340C105}"/>
              </a:ext>
            </a:extLst>
          </p:cNvPr>
          <p:cNvSpPr txBox="1"/>
          <p:nvPr/>
        </p:nvSpPr>
        <p:spPr>
          <a:xfrm>
            <a:off x="257774" y="94860"/>
            <a:ext cx="5586972" cy="694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Servo.h</a:t>
            </a:r>
            <a:r>
              <a:rPr lang="en-US" altLang="ko-KR" sz="1200" dirty="0"/>
              <a:t>&gt;    //</a:t>
            </a:r>
            <a:r>
              <a:rPr lang="ko-KR" altLang="en-US" sz="1200" dirty="0" err="1"/>
              <a:t>서보모터를</a:t>
            </a:r>
            <a:r>
              <a:rPr lang="ko-KR" altLang="en-US" sz="1200" dirty="0"/>
              <a:t> 쓰기위해 명령어를 불러옵니다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Servo sv1;      //</a:t>
            </a:r>
            <a:r>
              <a:rPr lang="ko-KR" altLang="en-US" sz="1200" dirty="0"/>
              <a:t>첫 번째 </a:t>
            </a:r>
            <a:r>
              <a:rPr lang="ko-KR" altLang="en-US" sz="1200" dirty="0" err="1"/>
              <a:t>서보모터</a:t>
            </a:r>
            <a:r>
              <a:rPr lang="ko-KR" altLang="en-US" sz="1200" dirty="0"/>
              <a:t> 정의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Servo sv2;      //</a:t>
            </a:r>
            <a:r>
              <a:rPr lang="ko-KR" altLang="en-US" sz="1200" dirty="0"/>
              <a:t>두 번째 </a:t>
            </a:r>
            <a:r>
              <a:rPr lang="ko-KR" altLang="en-US" sz="1200" dirty="0" err="1"/>
              <a:t>서보모터</a:t>
            </a:r>
            <a:r>
              <a:rPr lang="ko-KR" altLang="en-US" sz="1200" dirty="0"/>
              <a:t> 정의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Servo sv3;      //</a:t>
            </a:r>
            <a:r>
              <a:rPr lang="ko-KR" altLang="en-US" sz="1200" dirty="0"/>
              <a:t>세 번째 </a:t>
            </a:r>
            <a:r>
              <a:rPr lang="ko-KR" altLang="en-US" sz="1200" dirty="0" err="1"/>
              <a:t>서보모터</a:t>
            </a:r>
            <a:r>
              <a:rPr lang="ko-KR" altLang="en-US" sz="1200" dirty="0"/>
              <a:t> 정의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Servo sv4;      //</a:t>
            </a:r>
            <a:r>
              <a:rPr lang="ko-KR" altLang="en-US" sz="1200" dirty="0"/>
              <a:t>네 번째 </a:t>
            </a:r>
            <a:r>
              <a:rPr lang="ko-KR" altLang="en-US" sz="1200" dirty="0" err="1"/>
              <a:t>서보모터</a:t>
            </a:r>
            <a:r>
              <a:rPr lang="ko-KR" altLang="en-US" sz="1200" dirty="0"/>
              <a:t> 정의</a:t>
            </a:r>
          </a:p>
          <a:p>
            <a:pPr>
              <a:lnSpc>
                <a:spcPct val="150000"/>
              </a:lnSpc>
            </a:pP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F00FF"/>
                </a:solidFill>
              </a:rPr>
              <a:t>void setup()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Serial.begin</a:t>
            </a:r>
            <a:r>
              <a:rPr lang="en-US" altLang="ko-KR" sz="1200" dirty="0"/>
              <a:t>(115200);   //</a:t>
            </a:r>
            <a:r>
              <a:rPr lang="ko-KR" altLang="en-US" sz="1200" dirty="0"/>
              <a:t>고속 시리얼 통신을 시작합니다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sv1.attach(8);      //</a:t>
            </a:r>
            <a:r>
              <a:rPr lang="ko-KR" altLang="en-US" sz="1200" dirty="0"/>
              <a:t>첫 번째 </a:t>
            </a:r>
            <a:r>
              <a:rPr lang="ko-KR" altLang="en-US" sz="1200" dirty="0" err="1"/>
              <a:t>서보모터는</a:t>
            </a:r>
            <a:r>
              <a:rPr lang="ko-KR" altLang="en-US" sz="1200" dirty="0"/>
              <a:t> </a:t>
            </a:r>
            <a:r>
              <a:rPr lang="en-US" altLang="ko-KR" sz="1200" dirty="0"/>
              <a:t>8</a:t>
            </a:r>
            <a:r>
              <a:rPr lang="ko-KR" altLang="en-US" sz="1200" dirty="0" err="1"/>
              <a:t>번핀에</a:t>
            </a:r>
            <a:r>
              <a:rPr lang="ko-KR" altLang="en-US" sz="1200" dirty="0"/>
              <a:t> 연결됨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sv2.attach(9);      //</a:t>
            </a:r>
            <a:r>
              <a:rPr lang="ko-KR" altLang="en-US" sz="1200" dirty="0"/>
              <a:t>두 번째 </a:t>
            </a:r>
            <a:r>
              <a:rPr lang="ko-KR" altLang="en-US" sz="1200" dirty="0" err="1"/>
              <a:t>서보모터는</a:t>
            </a:r>
            <a:r>
              <a:rPr lang="ko-KR" altLang="en-US" sz="1200" dirty="0"/>
              <a:t> </a:t>
            </a:r>
            <a:r>
              <a:rPr lang="en-US" altLang="ko-KR" sz="1200" dirty="0"/>
              <a:t>9</a:t>
            </a:r>
            <a:r>
              <a:rPr lang="ko-KR" altLang="en-US" sz="1200" dirty="0" err="1"/>
              <a:t>번핀에</a:t>
            </a:r>
            <a:r>
              <a:rPr lang="ko-KR" altLang="en-US" sz="1200" dirty="0"/>
              <a:t> 연결됨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sv3.attach(10);       //</a:t>
            </a:r>
            <a:r>
              <a:rPr lang="ko-KR" altLang="en-US" sz="1200" dirty="0"/>
              <a:t>세 번째 </a:t>
            </a:r>
            <a:r>
              <a:rPr lang="ko-KR" altLang="en-US" sz="1200" dirty="0" err="1"/>
              <a:t>서보모터는</a:t>
            </a:r>
            <a:r>
              <a:rPr lang="ko-KR" altLang="en-US" sz="1200" dirty="0"/>
              <a:t> </a:t>
            </a:r>
            <a:r>
              <a:rPr lang="en-US" altLang="ko-KR" sz="1200" dirty="0"/>
              <a:t>10</a:t>
            </a:r>
            <a:r>
              <a:rPr lang="ko-KR" altLang="en-US" sz="1200" dirty="0" err="1"/>
              <a:t>번핀에</a:t>
            </a:r>
            <a:r>
              <a:rPr lang="ko-KR" altLang="en-US" sz="1200" dirty="0"/>
              <a:t> 연결됨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sv4.attach(11);       //</a:t>
            </a:r>
            <a:r>
              <a:rPr lang="ko-KR" altLang="en-US" sz="1200" dirty="0"/>
              <a:t>네 번째 </a:t>
            </a:r>
            <a:r>
              <a:rPr lang="ko-KR" altLang="en-US" sz="1200" dirty="0" err="1"/>
              <a:t>서보모터는</a:t>
            </a:r>
            <a:r>
              <a:rPr lang="ko-KR" altLang="en-US" sz="1200" dirty="0"/>
              <a:t> </a:t>
            </a:r>
            <a:r>
              <a:rPr lang="en-US" altLang="ko-KR" sz="1200" dirty="0"/>
              <a:t>11</a:t>
            </a:r>
            <a:r>
              <a:rPr lang="ko-KR" altLang="en-US" sz="1200" dirty="0" err="1"/>
              <a:t>번핀에</a:t>
            </a:r>
            <a:r>
              <a:rPr lang="ko-KR" altLang="en-US" sz="1200" dirty="0"/>
              <a:t> 연결됨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}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void loop()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while</a:t>
            </a:r>
            <a:r>
              <a:rPr lang="en-US" altLang="ko-KR" sz="1200" b="1" dirty="0">
                <a:solidFill>
                  <a:srgbClr val="FF0000"/>
                </a:solidFill>
              </a:rPr>
              <a:t>(!</a:t>
            </a:r>
            <a:r>
              <a:rPr lang="en-US" altLang="ko-KR" sz="1200" b="1" dirty="0" err="1">
                <a:solidFill>
                  <a:srgbClr val="FF0000"/>
                </a:solidFill>
              </a:rPr>
              <a:t>Serial.available</a:t>
            </a:r>
            <a:r>
              <a:rPr lang="en-US" altLang="ko-KR" sz="1200" b="1" dirty="0">
                <a:solidFill>
                  <a:srgbClr val="FF0000"/>
                </a:solidFill>
              </a:rPr>
              <a:t>()</a:t>
            </a:r>
            <a:r>
              <a:rPr lang="en-US" altLang="ko-KR" sz="1200" dirty="0"/>
              <a:t>){}    //</a:t>
            </a:r>
            <a:r>
              <a:rPr lang="ko-KR" altLang="en-US" sz="1200" dirty="0"/>
              <a:t>시리얼 통신으로 값이 올 때 까지 기다리기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while(</a:t>
            </a:r>
            <a:r>
              <a:rPr lang="en-US" altLang="ko-KR" sz="1200" b="1" dirty="0" err="1">
                <a:solidFill>
                  <a:srgbClr val="FF0000"/>
                </a:solidFill>
              </a:rPr>
              <a:t>Serial.read</a:t>
            </a:r>
            <a:r>
              <a:rPr lang="en-US" altLang="ko-KR" sz="1200" b="1" dirty="0">
                <a:solidFill>
                  <a:srgbClr val="FF0000"/>
                </a:solidFill>
              </a:rPr>
              <a:t>() != 's'</a:t>
            </a:r>
            <a:r>
              <a:rPr lang="en-US" altLang="ko-KR" sz="1200" dirty="0"/>
              <a:t>){}   //</a:t>
            </a:r>
            <a:r>
              <a:rPr lang="ko-KR" altLang="en-US" sz="1200" dirty="0"/>
              <a:t>시리얼 통신으로 문자’</a:t>
            </a:r>
            <a:r>
              <a:rPr lang="en-US" altLang="ko-KR" sz="1200" dirty="0"/>
              <a:t>s’</a:t>
            </a:r>
            <a:r>
              <a:rPr lang="ko-KR" altLang="en-US" sz="1200" dirty="0"/>
              <a:t>가 온다면</a:t>
            </a:r>
            <a:r>
              <a:rPr lang="en-US" altLang="ko-KR" sz="1200" dirty="0"/>
              <a:t>(</a:t>
            </a:r>
            <a:r>
              <a:rPr lang="ko-KR" altLang="en-US" sz="1200" dirty="0"/>
              <a:t>시작하겠다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int </a:t>
            </a:r>
            <a:r>
              <a:rPr lang="en-US" altLang="ko-KR" sz="1200" dirty="0" err="1"/>
              <a:t>finalresult</a:t>
            </a:r>
            <a:r>
              <a:rPr lang="en-US" altLang="ko-KR" sz="1200" dirty="0"/>
              <a:t>[4];   //</a:t>
            </a:r>
            <a:r>
              <a:rPr lang="ko-KR" altLang="en-US" sz="1200" dirty="0" err="1"/>
              <a:t>통신값을</a:t>
            </a:r>
            <a:r>
              <a:rPr lang="ko-KR" altLang="en-US" sz="1200" dirty="0"/>
              <a:t> 받을 변수 배열을 만듭니다</a:t>
            </a:r>
          </a:p>
          <a:p>
            <a:pPr>
              <a:lnSpc>
                <a:spcPct val="150000"/>
              </a:lnSpc>
            </a:pP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00B050"/>
                </a:solidFill>
              </a:rPr>
              <a:t>for(int </a:t>
            </a:r>
            <a:r>
              <a:rPr lang="en-US" altLang="ko-KR" sz="1200" b="1" dirty="0" err="1">
                <a:solidFill>
                  <a:srgbClr val="00B050"/>
                </a:solidFill>
              </a:rPr>
              <a:t>i</a:t>
            </a:r>
            <a:r>
              <a:rPr lang="en-US" altLang="ko-KR" sz="1200" b="1" dirty="0">
                <a:solidFill>
                  <a:srgbClr val="00B050"/>
                </a:solidFill>
              </a:rPr>
              <a:t> = 0; </a:t>
            </a:r>
            <a:r>
              <a:rPr lang="en-US" altLang="ko-KR" sz="1200" b="1" dirty="0" err="1">
                <a:solidFill>
                  <a:srgbClr val="00B050"/>
                </a:solidFill>
              </a:rPr>
              <a:t>i</a:t>
            </a:r>
            <a:r>
              <a:rPr lang="en-US" altLang="ko-KR" sz="1200" b="1" dirty="0">
                <a:solidFill>
                  <a:srgbClr val="00B050"/>
                </a:solidFill>
              </a:rPr>
              <a:t> &lt; 4; </a:t>
            </a:r>
            <a:r>
              <a:rPr lang="en-US" altLang="ko-KR" sz="1200" b="1" dirty="0" err="1">
                <a:solidFill>
                  <a:srgbClr val="00B050"/>
                </a:solidFill>
              </a:rPr>
              <a:t>i</a:t>
            </a:r>
            <a:r>
              <a:rPr lang="en-US" altLang="ko-KR" sz="1200" b="1" dirty="0">
                <a:solidFill>
                  <a:srgbClr val="00B050"/>
                </a:solidFill>
              </a:rPr>
              <a:t>++){</a:t>
            </a:r>
            <a:r>
              <a:rPr lang="en-US" altLang="ko-KR" sz="1200" dirty="0"/>
              <a:t>   //4</a:t>
            </a:r>
            <a:r>
              <a:rPr lang="ko-KR" altLang="en-US" sz="1200" dirty="0"/>
              <a:t>번 반복합니다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</a:t>
            </a:r>
            <a:r>
              <a:rPr lang="en-US" altLang="ko-KR" sz="1200" dirty="0" err="1"/>
              <a:t>finalresult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= 0;     //</a:t>
            </a:r>
            <a:r>
              <a:rPr lang="ko-KR" altLang="en-US" sz="1200" dirty="0"/>
              <a:t>하나씩 배열 공간을 모두 초기화합니다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00B050"/>
                </a:solidFill>
              </a:rPr>
              <a:t>} </a:t>
            </a:r>
          </a:p>
          <a:p>
            <a:endParaRPr lang="en-US" altLang="ko-KR" sz="1000" dirty="0"/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5D699-FF5B-C50D-8129-DA7532C53C81}"/>
              </a:ext>
            </a:extLst>
          </p:cNvPr>
          <p:cNvSpPr txBox="1"/>
          <p:nvPr/>
        </p:nvSpPr>
        <p:spPr>
          <a:xfrm>
            <a:off x="6287014" y="94860"/>
            <a:ext cx="5904986" cy="651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for(int j = 0; j &lt; 4; </a:t>
            </a:r>
            <a:r>
              <a:rPr lang="en-US" altLang="ko-KR" sz="1400" b="1" dirty="0" err="1">
                <a:solidFill>
                  <a:srgbClr val="FF0000"/>
                </a:solidFill>
              </a:rPr>
              <a:t>j++</a:t>
            </a:r>
            <a:r>
              <a:rPr lang="en-US" altLang="ko-KR" sz="1400" b="1" dirty="0">
                <a:solidFill>
                  <a:srgbClr val="FF0000"/>
                </a:solidFill>
              </a:rPr>
              <a:t>){ </a:t>
            </a:r>
            <a:r>
              <a:rPr lang="en-US" altLang="ko-KR" sz="1400" dirty="0"/>
              <a:t>  //4</a:t>
            </a:r>
            <a:r>
              <a:rPr lang="ko-KR" altLang="en-US" sz="1400" dirty="0"/>
              <a:t>번 반복합니다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</a:t>
            </a:r>
            <a:r>
              <a:rPr lang="en-US" altLang="ko-KR" sz="1400" dirty="0"/>
              <a:t>int </a:t>
            </a:r>
            <a:r>
              <a:rPr lang="en-US" altLang="ko-KR" sz="1400" b="1" dirty="0">
                <a:solidFill>
                  <a:srgbClr val="00B050"/>
                </a:solidFill>
              </a:rPr>
              <a:t>type = 100</a:t>
            </a:r>
            <a:r>
              <a:rPr lang="en-US" altLang="ko-KR" sz="1400" dirty="0"/>
              <a:t>;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char gap;     //</a:t>
            </a:r>
            <a:r>
              <a:rPr lang="ko-KR" altLang="en-US" sz="1400" dirty="0" err="1"/>
              <a:t>통신값을</a:t>
            </a:r>
            <a:r>
              <a:rPr lang="ko-KR" altLang="en-US" sz="1400" dirty="0"/>
              <a:t> 임시로 담아둘 변수를 만듭니다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</a:t>
            </a:r>
            <a:r>
              <a:rPr lang="en-US" altLang="ko-KR" sz="1400" dirty="0"/>
              <a:t>int result;     //</a:t>
            </a:r>
            <a:r>
              <a:rPr lang="ko-KR" altLang="en-US" sz="1400" dirty="0"/>
              <a:t>변환된 </a:t>
            </a:r>
            <a:r>
              <a:rPr lang="ko-KR" altLang="en-US" sz="1400" dirty="0" err="1"/>
              <a:t>통신값을</a:t>
            </a:r>
            <a:r>
              <a:rPr lang="ko-KR" altLang="en-US" sz="1400" dirty="0"/>
              <a:t> 담아둘 변수를 만듭니다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B0F0"/>
                </a:solidFill>
              </a:rPr>
              <a:t>for(int </a:t>
            </a:r>
            <a:r>
              <a:rPr lang="en-US" altLang="ko-KR" sz="1400" b="1" dirty="0" err="1">
                <a:solidFill>
                  <a:srgbClr val="00B0F0"/>
                </a:solidFill>
              </a:rPr>
              <a:t>i</a:t>
            </a:r>
            <a:r>
              <a:rPr lang="en-US" altLang="ko-KR" sz="1400" b="1" dirty="0">
                <a:solidFill>
                  <a:srgbClr val="00B0F0"/>
                </a:solidFill>
              </a:rPr>
              <a:t> = 0; </a:t>
            </a:r>
            <a:r>
              <a:rPr lang="en-US" altLang="ko-KR" sz="1400" b="1" dirty="0" err="1">
                <a:solidFill>
                  <a:srgbClr val="00B0F0"/>
                </a:solidFill>
              </a:rPr>
              <a:t>i</a:t>
            </a:r>
            <a:r>
              <a:rPr lang="en-US" altLang="ko-KR" sz="1400" b="1" dirty="0">
                <a:solidFill>
                  <a:srgbClr val="00B0F0"/>
                </a:solidFill>
              </a:rPr>
              <a:t> &lt; 3; </a:t>
            </a:r>
            <a:r>
              <a:rPr lang="en-US" altLang="ko-KR" sz="1400" b="1" dirty="0" err="1">
                <a:solidFill>
                  <a:srgbClr val="00B0F0"/>
                </a:solidFill>
              </a:rPr>
              <a:t>i</a:t>
            </a:r>
            <a:r>
              <a:rPr lang="en-US" altLang="ko-KR" sz="1400" b="1" dirty="0">
                <a:solidFill>
                  <a:srgbClr val="00B0F0"/>
                </a:solidFill>
              </a:rPr>
              <a:t>++){    </a:t>
            </a:r>
            <a:r>
              <a:rPr lang="en-US" altLang="ko-KR" sz="1400" dirty="0"/>
              <a:t>//3</a:t>
            </a:r>
            <a:r>
              <a:rPr lang="ko-KR" altLang="en-US" sz="1400" dirty="0"/>
              <a:t>번 반복합니다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while(</a:t>
            </a:r>
            <a:r>
              <a:rPr lang="en-US" altLang="ko-KR" sz="1400" b="1" dirty="0">
                <a:solidFill>
                  <a:srgbClr val="FF0000"/>
                </a:solidFill>
              </a:rPr>
              <a:t>!</a:t>
            </a:r>
            <a:r>
              <a:rPr lang="en-US" altLang="ko-KR" sz="1400" b="1" dirty="0" err="1">
                <a:solidFill>
                  <a:srgbClr val="FF0000"/>
                </a:solidFill>
              </a:rPr>
              <a:t>Serial.available</a:t>
            </a:r>
            <a:r>
              <a:rPr lang="en-US" altLang="ko-KR" sz="1400" b="1" dirty="0">
                <a:solidFill>
                  <a:srgbClr val="FF0000"/>
                </a:solidFill>
              </a:rPr>
              <a:t>()</a:t>
            </a:r>
            <a:r>
              <a:rPr lang="en-US" altLang="ko-KR" sz="1400" dirty="0"/>
              <a:t>){}    //</a:t>
            </a:r>
            <a:r>
              <a:rPr lang="ko-KR" altLang="en-US" sz="1400" dirty="0"/>
              <a:t>처음 값을 받기 전까지 기다립니다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 </a:t>
            </a:r>
            <a:r>
              <a:rPr lang="en-US" altLang="ko-KR" sz="1400" dirty="0"/>
              <a:t>gap = </a:t>
            </a:r>
            <a:r>
              <a:rPr lang="en-US" altLang="ko-KR" sz="1400" dirty="0" err="1"/>
              <a:t>Serial.read</a:t>
            </a:r>
            <a:r>
              <a:rPr lang="en-US" altLang="ko-KR" sz="1400" dirty="0"/>
              <a:t>();    //</a:t>
            </a:r>
            <a:r>
              <a:rPr lang="ko-KR" altLang="en-US" sz="1400" dirty="0" err="1"/>
              <a:t>통신값</a:t>
            </a:r>
            <a:r>
              <a:rPr lang="ko-KR" altLang="en-US" sz="1400" dirty="0"/>
              <a:t> 하나를 받아옵니다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 </a:t>
            </a:r>
            <a:r>
              <a:rPr lang="en-US" altLang="ko-KR" sz="1400" dirty="0"/>
              <a:t>String gap2(gap);   //</a:t>
            </a:r>
            <a:r>
              <a:rPr lang="ko-KR" altLang="en-US" sz="1400" dirty="0" err="1"/>
              <a:t>통신값을</a:t>
            </a:r>
            <a:r>
              <a:rPr lang="ko-KR" altLang="en-US" sz="1400" dirty="0"/>
              <a:t> 문자열로 변환합니다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 </a:t>
            </a:r>
            <a:r>
              <a:rPr lang="en-US" altLang="ko-KR" sz="1400" dirty="0"/>
              <a:t>result = gap2.toInt();    //</a:t>
            </a:r>
            <a:r>
              <a:rPr lang="ko-KR" altLang="en-US" sz="1400" dirty="0"/>
              <a:t>문자열을 다시 정수로 변환합니다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 </a:t>
            </a:r>
            <a:r>
              <a:rPr lang="en-US" altLang="ko-KR" sz="1400" b="1" dirty="0" err="1">
                <a:solidFill>
                  <a:srgbClr val="C00000"/>
                </a:solidFill>
              </a:rPr>
              <a:t>finalresult</a:t>
            </a:r>
            <a:r>
              <a:rPr lang="en-US" altLang="ko-KR" sz="1400" b="1" dirty="0">
                <a:solidFill>
                  <a:srgbClr val="C00000"/>
                </a:solidFill>
              </a:rPr>
              <a:t>[j] </a:t>
            </a:r>
            <a:r>
              <a:rPr lang="en-US" altLang="ko-KR" sz="1400" dirty="0"/>
              <a:t>= </a:t>
            </a:r>
            <a:r>
              <a:rPr lang="en-US" altLang="ko-KR" sz="1400" b="1" dirty="0" err="1">
                <a:solidFill>
                  <a:srgbClr val="0070C0"/>
                </a:solidFill>
              </a:rPr>
              <a:t>finalresult</a:t>
            </a:r>
            <a:r>
              <a:rPr lang="en-US" altLang="ko-KR" sz="1400" b="1" dirty="0">
                <a:solidFill>
                  <a:srgbClr val="0070C0"/>
                </a:solidFill>
              </a:rPr>
              <a:t>[j] </a:t>
            </a:r>
            <a:r>
              <a:rPr lang="en-US" altLang="ko-KR" sz="1400" dirty="0"/>
              <a:t>+ </a:t>
            </a:r>
            <a:r>
              <a:rPr lang="en-US" altLang="ko-KR" sz="1400" b="1" dirty="0">
                <a:solidFill>
                  <a:srgbClr val="00B050"/>
                </a:solidFill>
              </a:rPr>
              <a:t>result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* type</a:t>
            </a:r>
            <a:r>
              <a:rPr lang="en-US" altLang="ko-KR" sz="1400" dirty="0"/>
              <a:t>;  //</a:t>
            </a:r>
            <a:r>
              <a:rPr lang="ko-KR" altLang="en-US" sz="1400" dirty="0" err="1"/>
              <a:t>자리수에</a:t>
            </a:r>
            <a:r>
              <a:rPr lang="ko-KR" altLang="en-US" sz="1400" dirty="0"/>
              <a:t> 맞게 정수를 가공합니다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r>
              <a:rPr lang="en-US" altLang="ko-KR" sz="1400" dirty="0"/>
              <a:t>type = type / 10;   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B0F0"/>
                </a:solidFill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sv1.write(</a:t>
            </a:r>
            <a:r>
              <a:rPr lang="en-US" altLang="ko-KR" sz="1400" dirty="0" err="1"/>
              <a:t>finalresult</a:t>
            </a:r>
            <a:r>
              <a:rPr lang="en-US" altLang="ko-KR" sz="1400" dirty="0"/>
              <a:t>[0]);    //</a:t>
            </a:r>
            <a:r>
              <a:rPr lang="ko-KR" altLang="en-US" sz="1400" dirty="0"/>
              <a:t>최종 값들을 </a:t>
            </a:r>
            <a:r>
              <a:rPr lang="ko-KR" altLang="en-US" sz="1400" dirty="0" err="1"/>
              <a:t>서보모터에</a:t>
            </a:r>
            <a:r>
              <a:rPr lang="ko-KR" altLang="en-US" sz="1400" dirty="0"/>
              <a:t> 전달합니다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sv2.write(</a:t>
            </a:r>
            <a:r>
              <a:rPr lang="en-US" altLang="ko-KR" sz="1400" dirty="0" err="1"/>
              <a:t>finalresult</a:t>
            </a:r>
            <a:r>
              <a:rPr lang="en-US" altLang="ko-KR" sz="1400" dirty="0"/>
              <a:t>[1]);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sv3.write(</a:t>
            </a:r>
            <a:r>
              <a:rPr lang="en-US" altLang="ko-KR" sz="1400" dirty="0" err="1"/>
              <a:t>finalresult</a:t>
            </a:r>
            <a:r>
              <a:rPr lang="en-US" altLang="ko-KR" sz="1400" dirty="0"/>
              <a:t>[2]);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sv4.write(</a:t>
            </a:r>
            <a:r>
              <a:rPr lang="en-US" altLang="ko-KR" sz="1400" dirty="0" err="1"/>
              <a:t>finalresult</a:t>
            </a:r>
            <a:r>
              <a:rPr lang="en-US" altLang="ko-KR" sz="1400" dirty="0"/>
              <a:t>[3]);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FF"/>
                </a:solidFill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016CCF-B1A0-9AE3-F866-698395F8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5448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CDDEE3-4496-BEF8-20D2-7BA0BB3611EF}"/>
              </a:ext>
            </a:extLst>
          </p:cNvPr>
          <p:cNvSpPr txBox="1"/>
          <p:nvPr/>
        </p:nvSpPr>
        <p:spPr>
          <a:xfrm>
            <a:off x="161365" y="197346"/>
            <a:ext cx="5776057" cy="651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이 코드는 </a:t>
            </a:r>
            <a:r>
              <a:rPr lang="ko-KR" altLang="en-US" sz="1400" dirty="0" err="1"/>
              <a:t>아두이노의</a:t>
            </a:r>
            <a:r>
              <a:rPr lang="ko-KR" altLang="en-US" sz="1400" dirty="0"/>
              <a:t> 시리얼 통신을 통해 </a:t>
            </a:r>
            <a:r>
              <a:rPr lang="ko-KR" altLang="en-US" sz="1400" dirty="0" err="1"/>
              <a:t>서보모터를</a:t>
            </a:r>
            <a:r>
              <a:rPr lang="ko-KR" altLang="en-US" sz="1400" dirty="0"/>
              <a:t> 제어하기 위한 값을 계산하고 있습니다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코드의 각 부분을 차근차근 분석해 보겠습니다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첫 번째 </a:t>
            </a:r>
            <a:r>
              <a:rPr lang="en-US" altLang="ko-KR" sz="1400" b="1" dirty="0">
                <a:solidFill>
                  <a:srgbClr val="0070C0"/>
                </a:solidFill>
              </a:rPr>
              <a:t>for </a:t>
            </a:r>
            <a:r>
              <a:rPr lang="ko-KR" altLang="en-US" sz="1400" b="1" dirty="0">
                <a:solidFill>
                  <a:srgbClr val="0070C0"/>
                </a:solidFill>
              </a:rPr>
              <a:t>루프</a:t>
            </a:r>
            <a:r>
              <a:rPr lang="en-US" altLang="ko-KR" sz="1400" b="1" dirty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finalresult</a:t>
            </a:r>
            <a:r>
              <a:rPr lang="en-US" altLang="ko-KR" sz="1400" dirty="0"/>
              <a:t> </a:t>
            </a:r>
            <a:r>
              <a:rPr lang="ko-KR" altLang="en-US" sz="1400" dirty="0"/>
              <a:t>배열의 각 요소를 </a:t>
            </a:r>
            <a:r>
              <a:rPr lang="en-US" altLang="ko-KR" sz="1400" dirty="0"/>
              <a:t>0</a:t>
            </a:r>
            <a:r>
              <a:rPr lang="ko-KR" altLang="en-US" sz="1400" dirty="0"/>
              <a:t>으로 초기화합니다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 배열은 나중에 각 </a:t>
            </a:r>
            <a:r>
              <a:rPr lang="ko-KR" altLang="en-US" sz="1400" dirty="0" err="1"/>
              <a:t>서보모터의</a:t>
            </a:r>
            <a:r>
              <a:rPr lang="ko-KR" altLang="en-US" sz="1400" dirty="0"/>
              <a:t> 목표 위치를 저장하기 위한 것입니다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두 번째 </a:t>
            </a:r>
            <a:r>
              <a:rPr lang="en-US" altLang="ko-KR" sz="1400" b="1" dirty="0">
                <a:solidFill>
                  <a:srgbClr val="0070C0"/>
                </a:solidFill>
              </a:rPr>
              <a:t>for </a:t>
            </a:r>
            <a:r>
              <a:rPr lang="ko-KR" altLang="en-US" sz="1400" b="1" dirty="0">
                <a:solidFill>
                  <a:srgbClr val="0070C0"/>
                </a:solidFill>
              </a:rPr>
              <a:t>루프 </a:t>
            </a:r>
            <a:r>
              <a:rPr lang="en-US" altLang="ko-KR" sz="1400" b="1" dirty="0">
                <a:solidFill>
                  <a:srgbClr val="0070C0"/>
                </a:solidFill>
              </a:rPr>
              <a:t>(</a:t>
            </a:r>
            <a:r>
              <a:rPr lang="ko-KR" altLang="en-US" sz="1400" b="1" dirty="0">
                <a:solidFill>
                  <a:srgbClr val="0070C0"/>
                </a:solidFill>
              </a:rPr>
              <a:t>바깥쪽 루프</a:t>
            </a:r>
            <a:r>
              <a:rPr lang="en-US" altLang="ko-KR" sz="1400" b="1" dirty="0">
                <a:solidFill>
                  <a:srgbClr val="0070C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네 개의 </a:t>
            </a:r>
            <a:r>
              <a:rPr lang="ko-KR" altLang="en-US" sz="1400" dirty="0" err="1"/>
              <a:t>서보모터에</a:t>
            </a:r>
            <a:r>
              <a:rPr lang="ko-KR" altLang="en-US" sz="1400" dirty="0"/>
              <a:t> 대해 명령을 처리할 예정입니다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인덱스 </a:t>
            </a:r>
            <a:r>
              <a:rPr lang="en-US" altLang="ko-KR" sz="1400" dirty="0"/>
              <a:t>j</a:t>
            </a:r>
            <a:r>
              <a:rPr lang="ko-KR" altLang="en-US" sz="1400" dirty="0"/>
              <a:t>는 </a:t>
            </a:r>
            <a:r>
              <a:rPr lang="en-US" altLang="ko-KR" sz="1400" dirty="0"/>
              <a:t>0</a:t>
            </a:r>
            <a:r>
              <a:rPr lang="ko-KR" altLang="en-US" sz="1400" dirty="0"/>
              <a:t>부터 </a:t>
            </a:r>
            <a:r>
              <a:rPr lang="en-US" altLang="ko-KR" sz="1400" dirty="0"/>
              <a:t>3</a:t>
            </a:r>
            <a:r>
              <a:rPr lang="ko-KR" altLang="en-US" sz="1400" dirty="0"/>
              <a:t>까지 </a:t>
            </a:r>
            <a:r>
              <a:rPr lang="en-US" altLang="ko-KR" sz="1400" dirty="0"/>
              <a:t>4</a:t>
            </a:r>
            <a:r>
              <a:rPr lang="ko-KR" altLang="en-US" sz="1400" dirty="0"/>
              <a:t>번 반복됩니다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변수 초기화</a:t>
            </a:r>
            <a:r>
              <a:rPr lang="en-US" altLang="ko-KR" sz="1400" b="1" dirty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type </a:t>
            </a:r>
            <a:r>
              <a:rPr lang="ko-KR" altLang="en-US" sz="1400" dirty="0"/>
              <a:t>변수를 </a:t>
            </a:r>
            <a:r>
              <a:rPr lang="en-US" altLang="ko-KR" sz="1400" dirty="0"/>
              <a:t>100</a:t>
            </a:r>
            <a:r>
              <a:rPr lang="ko-KR" altLang="en-US" sz="1400" dirty="0"/>
              <a:t>으로 설정합니다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이것은 </a:t>
            </a:r>
            <a:r>
              <a:rPr lang="ko-KR" altLang="en-US" sz="1400" dirty="0" err="1"/>
              <a:t>입력받은</a:t>
            </a:r>
            <a:r>
              <a:rPr lang="ko-KR" altLang="en-US" sz="1400" dirty="0"/>
              <a:t> 각 </a:t>
            </a:r>
            <a:r>
              <a:rPr lang="ko-KR" altLang="en-US" sz="1400" dirty="0" err="1"/>
              <a:t>자리수를</a:t>
            </a:r>
            <a:r>
              <a:rPr lang="ko-KR" altLang="en-US" sz="1400" dirty="0"/>
              <a:t> 가중치를 주어 계산하기 </a:t>
            </a:r>
            <a:r>
              <a:rPr lang="ko-KR" altLang="en-US" sz="1400" dirty="0" err="1"/>
              <a:t>위함입니다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예</a:t>
            </a:r>
            <a:r>
              <a:rPr lang="en-US" altLang="ko-KR" sz="1400" dirty="0"/>
              <a:t>: 100</a:t>
            </a:r>
            <a:r>
              <a:rPr lang="ko-KR" altLang="en-US" sz="1400" dirty="0"/>
              <a:t>의 자리</a:t>
            </a:r>
            <a:r>
              <a:rPr lang="en-US" altLang="ko-KR" sz="1400" dirty="0"/>
              <a:t>, 10</a:t>
            </a:r>
            <a:r>
              <a:rPr lang="ko-KR" altLang="en-US" sz="1400" dirty="0"/>
              <a:t>의 자리</a:t>
            </a:r>
            <a:r>
              <a:rPr lang="en-US" altLang="ko-KR" sz="1400" dirty="0"/>
              <a:t>, 1</a:t>
            </a:r>
            <a:r>
              <a:rPr lang="ko-KR" altLang="en-US" sz="1400" dirty="0"/>
              <a:t>의 자리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세 번째 </a:t>
            </a:r>
            <a:r>
              <a:rPr lang="en-US" altLang="ko-KR" sz="1400" b="1" dirty="0">
                <a:solidFill>
                  <a:srgbClr val="0070C0"/>
                </a:solidFill>
              </a:rPr>
              <a:t>for </a:t>
            </a:r>
            <a:r>
              <a:rPr lang="ko-KR" altLang="en-US" sz="1400" b="1" dirty="0">
                <a:solidFill>
                  <a:srgbClr val="0070C0"/>
                </a:solidFill>
              </a:rPr>
              <a:t>루프 </a:t>
            </a:r>
            <a:r>
              <a:rPr lang="en-US" altLang="ko-KR" sz="1400" b="1" dirty="0">
                <a:solidFill>
                  <a:srgbClr val="0070C0"/>
                </a:solidFill>
              </a:rPr>
              <a:t>(</a:t>
            </a:r>
            <a:r>
              <a:rPr lang="ko-KR" altLang="en-US" sz="1400" b="1" dirty="0">
                <a:solidFill>
                  <a:srgbClr val="0070C0"/>
                </a:solidFill>
              </a:rPr>
              <a:t>안쪽 루프</a:t>
            </a:r>
            <a:r>
              <a:rPr lang="en-US" altLang="ko-KR" sz="1400" b="1" dirty="0">
                <a:solidFill>
                  <a:srgbClr val="0070C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각 </a:t>
            </a:r>
            <a:r>
              <a:rPr lang="ko-KR" altLang="en-US" sz="1400" dirty="0" err="1"/>
              <a:t>서보모터</a:t>
            </a:r>
            <a:r>
              <a:rPr lang="ko-KR" altLang="en-US" sz="1400" dirty="0"/>
              <a:t> 값에 대해 세 자리 숫자를 계산하기 위한 루프입니다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세 번의 반복 동안</a:t>
            </a:r>
            <a:r>
              <a:rPr lang="en-US" altLang="ko-KR" sz="1400" dirty="0"/>
              <a:t>, </a:t>
            </a:r>
            <a:r>
              <a:rPr lang="ko-KR" altLang="en-US" sz="1400" dirty="0"/>
              <a:t>각각의 </a:t>
            </a:r>
            <a:r>
              <a:rPr lang="ko-KR" altLang="en-US" sz="1400" dirty="0" err="1"/>
              <a:t>자리수</a:t>
            </a:r>
            <a:r>
              <a:rPr lang="en-US" altLang="ko-KR" sz="1400" dirty="0"/>
              <a:t>(</a:t>
            </a:r>
            <a:r>
              <a:rPr lang="ko-KR" altLang="en-US" sz="1400" dirty="0"/>
              <a:t>백의 자리</a:t>
            </a:r>
            <a:r>
              <a:rPr lang="en-US" altLang="ko-KR" sz="1400" dirty="0"/>
              <a:t>, </a:t>
            </a:r>
            <a:r>
              <a:rPr lang="ko-KR" altLang="en-US" sz="1400" dirty="0"/>
              <a:t>십의 자리</a:t>
            </a:r>
            <a:r>
              <a:rPr lang="en-US" altLang="ko-KR" sz="1400" dirty="0"/>
              <a:t>, </a:t>
            </a:r>
            <a:r>
              <a:rPr lang="ko-KR" altLang="en-US" sz="1400" dirty="0"/>
              <a:t>일의 자리</a:t>
            </a:r>
            <a:r>
              <a:rPr lang="en-US" altLang="ko-KR" sz="1400" dirty="0"/>
              <a:t>)</a:t>
            </a:r>
            <a:r>
              <a:rPr lang="ko-KR" altLang="en-US" sz="1400" dirty="0"/>
              <a:t>를 처리합니다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A2817-B4CC-0167-15F7-F1DE17312418}"/>
              </a:ext>
            </a:extLst>
          </p:cNvPr>
          <p:cNvSpPr txBox="1"/>
          <p:nvPr/>
        </p:nvSpPr>
        <p:spPr>
          <a:xfrm>
            <a:off x="6034216" y="32802"/>
            <a:ext cx="6096000" cy="6837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시리얼 데이터 읽기</a:t>
            </a:r>
            <a:r>
              <a:rPr lang="en-US" altLang="ko-KR" sz="1400" b="1" dirty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while(!</a:t>
            </a:r>
            <a:r>
              <a:rPr lang="en-US" altLang="ko-KR" sz="1400" dirty="0" err="1"/>
              <a:t>Serial.available</a:t>
            </a:r>
            <a:r>
              <a:rPr lang="en-US" altLang="ko-KR" sz="1400" dirty="0"/>
              <a:t>()) {}: </a:t>
            </a:r>
            <a:r>
              <a:rPr lang="ko-KR" altLang="en-US" sz="1400" b="1" dirty="0">
                <a:solidFill>
                  <a:srgbClr val="00B050"/>
                </a:solidFill>
              </a:rPr>
              <a:t>시리얼 버퍼에 </a:t>
            </a:r>
            <a:r>
              <a:rPr lang="ko-KR" altLang="en-US" sz="1400" b="1" dirty="0">
                <a:solidFill>
                  <a:srgbClr val="FF00FF"/>
                </a:solidFill>
              </a:rPr>
              <a:t>데이터가 도착할 때까지 </a:t>
            </a:r>
            <a:r>
              <a:rPr lang="ko-KR" altLang="en-US" sz="1400" dirty="0"/>
              <a:t>기다립니다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gap = </a:t>
            </a:r>
            <a:r>
              <a:rPr lang="en-US" altLang="ko-KR" sz="1400" dirty="0" err="1"/>
              <a:t>Serial.read</a:t>
            </a:r>
            <a:r>
              <a:rPr lang="en-US" altLang="ko-KR" sz="1400" dirty="0"/>
              <a:t>(): </a:t>
            </a:r>
            <a:r>
              <a:rPr lang="ko-KR" altLang="en-US" sz="1400" dirty="0"/>
              <a:t>시리얼 포트에서 </a:t>
            </a:r>
            <a:r>
              <a:rPr lang="ko-KR" altLang="en-US" sz="1400" b="1" dirty="0">
                <a:solidFill>
                  <a:srgbClr val="FF00FF"/>
                </a:solidFill>
              </a:rPr>
              <a:t>한 문자를 읽습니다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문자열 변환 및 정수 변환</a:t>
            </a:r>
            <a:r>
              <a:rPr lang="en-US" altLang="ko-KR" sz="1400" b="1" dirty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String gap2(gap): </a:t>
            </a:r>
            <a:r>
              <a:rPr lang="ko-KR" altLang="en-US" sz="1400" dirty="0"/>
              <a:t>읽은 문자를 </a:t>
            </a:r>
            <a:r>
              <a:rPr lang="ko-KR" altLang="en-US" sz="1400" b="1" dirty="0">
                <a:solidFill>
                  <a:srgbClr val="FF00FF"/>
                </a:solidFill>
              </a:rPr>
              <a:t>문자열 객체로 변환</a:t>
            </a:r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result = gap2.toInt(): </a:t>
            </a:r>
            <a:r>
              <a:rPr lang="ko-KR" altLang="en-US" sz="1400" dirty="0"/>
              <a:t>문자열을 </a:t>
            </a:r>
            <a:r>
              <a:rPr lang="ko-KR" altLang="en-US" sz="1400" b="1" dirty="0">
                <a:solidFill>
                  <a:srgbClr val="FF00FF"/>
                </a:solidFill>
              </a:rPr>
              <a:t>정수로 변환</a:t>
            </a:r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결과 계산</a:t>
            </a:r>
            <a:r>
              <a:rPr lang="en-US" altLang="ko-KR" sz="1400" b="1" dirty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FF0000"/>
                </a:solidFill>
              </a:rPr>
              <a:t>finalresult</a:t>
            </a:r>
            <a:r>
              <a:rPr lang="en-US" altLang="ko-KR" sz="1400" b="1" dirty="0">
                <a:solidFill>
                  <a:srgbClr val="FF0000"/>
                </a:solidFill>
              </a:rPr>
              <a:t>[j]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finalresult</a:t>
            </a:r>
            <a:r>
              <a:rPr lang="en-US" altLang="ko-KR" sz="1400" dirty="0"/>
              <a:t>[j] + result </a:t>
            </a:r>
            <a:r>
              <a:rPr lang="en-US" altLang="ko-KR" sz="1400" b="1" dirty="0">
                <a:solidFill>
                  <a:srgbClr val="FF0000"/>
                </a:solidFill>
              </a:rPr>
              <a:t>*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type</a:t>
            </a:r>
            <a:r>
              <a:rPr lang="en-US" altLang="ko-KR" sz="1400" dirty="0"/>
              <a:t>: </a:t>
            </a:r>
            <a:r>
              <a:rPr lang="ko-KR" altLang="en-US" sz="1400" dirty="0"/>
              <a:t>현재 </a:t>
            </a:r>
            <a:r>
              <a:rPr lang="ko-KR" altLang="en-US" sz="1400" dirty="0" err="1"/>
              <a:t>자리수에</a:t>
            </a:r>
            <a:r>
              <a:rPr lang="ko-KR" altLang="en-US" sz="1400" dirty="0"/>
              <a:t> 해당하는 값을 계산하여 </a:t>
            </a:r>
            <a:r>
              <a:rPr lang="en-US" altLang="ko-KR" sz="1400" dirty="0" err="1"/>
              <a:t>finalresult</a:t>
            </a:r>
            <a:r>
              <a:rPr lang="en-US" altLang="ko-KR" sz="1400" dirty="0"/>
              <a:t>[j]</a:t>
            </a:r>
            <a:r>
              <a:rPr lang="ko-KR" altLang="en-US" sz="1400" dirty="0"/>
              <a:t>에 더합니다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/>
              <a:t>첫 번째 </a:t>
            </a:r>
            <a:r>
              <a:rPr lang="ko-KR" altLang="en-US" sz="1400" dirty="0" err="1"/>
              <a:t>자리수</a:t>
            </a:r>
            <a:r>
              <a:rPr lang="en-US" altLang="ko-KR" sz="1400" dirty="0"/>
              <a:t>(</a:t>
            </a:r>
            <a:r>
              <a:rPr lang="ko-KR" altLang="en-US" sz="1400" dirty="0"/>
              <a:t>백의 자리</a:t>
            </a:r>
            <a:r>
              <a:rPr lang="en-US" altLang="ko-KR" sz="1400" dirty="0"/>
              <a:t>)</a:t>
            </a:r>
            <a:r>
              <a:rPr lang="ko-KR" altLang="en-US" sz="1400" dirty="0"/>
              <a:t>에 대해 이 작업을 수행하면</a:t>
            </a:r>
            <a:r>
              <a:rPr lang="en-US" altLang="ko-KR" sz="1400" dirty="0"/>
              <a:t>, type</a:t>
            </a:r>
            <a:r>
              <a:rPr lang="ko-KR" altLang="en-US" sz="1400" dirty="0"/>
              <a:t>은 </a:t>
            </a:r>
            <a:r>
              <a:rPr lang="en-US" altLang="ko-KR" sz="1400" dirty="0"/>
              <a:t>100</a:t>
            </a:r>
            <a:r>
              <a:rPr lang="ko-KR" altLang="en-US" sz="1400" dirty="0"/>
              <a:t>이 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type </a:t>
            </a:r>
            <a:r>
              <a:rPr lang="ko-KR" altLang="en-US" sz="1400" b="1" dirty="0">
                <a:solidFill>
                  <a:srgbClr val="0070C0"/>
                </a:solidFill>
              </a:rPr>
              <a:t>업데이트</a:t>
            </a:r>
            <a:r>
              <a:rPr lang="en-US" altLang="ko-KR" sz="1400" b="1" dirty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type = type </a:t>
            </a:r>
            <a:r>
              <a:rPr lang="en-US" altLang="ko-KR" sz="1400" b="1" dirty="0">
                <a:solidFill>
                  <a:srgbClr val="FF00FF"/>
                </a:solidFill>
              </a:rPr>
              <a:t>/ 10</a:t>
            </a:r>
            <a:r>
              <a:rPr lang="en-US" altLang="ko-KR" sz="1400" dirty="0"/>
              <a:t>: </a:t>
            </a:r>
            <a:r>
              <a:rPr lang="ko-KR" altLang="en-US" sz="1400" b="1" dirty="0">
                <a:solidFill>
                  <a:srgbClr val="00B050"/>
                </a:solidFill>
              </a:rPr>
              <a:t>다음 </a:t>
            </a:r>
            <a:r>
              <a:rPr lang="ko-KR" altLang="en-US" sz="1400" b="1" dirty="0" err="1">
                <a:solidFill>
                  <a:srgbClr val="00B050"/>
                </a:solidFill>
              </a:rPr>
              <a:t>자리수에</a:t>
            </a:r>
            <a:r>
              <a:rPr lang="ko-KR" altLang="en-US" sz="1400" b="1" dirty="0">
                <a:solidFill>
                  <a:srgbClr val="00B050"/>
                </a:solidFill>
              </a:rPr>
              <a:t> 대한 가중치를 계산</a:t>
            </a:r>
            <a:r>
              <a:rPr lang="ko-KR" altLang="en-US" sz="1400" dirty="0"/>
              <a:t>하기 위해 </a:t>
            </a:r>
            <a:r>
              <a:rPr lang="en-US" altLang="ko-KR" sz="1400" dirty="0"/>
              <a:t>type</a:t>
            </a:r>
            <a:r>
              <a:rPr lang="ko-KR" altLang="en-US" sz="1400" dirty="0"/>
              <a:t>을 </a:t>
            </a:r>
            <a:r>
              <a:rPr lang="en-US" altLang="ko-KR" sz="1400" dirty="0"/>
              <a:t>10</a:t>
            </a:r>
            <a:r>
              <a:rPr lang="ko-KR" altLang="en-US" sz="1400" dirty="0"/>
              <a:t>으로 나눕니다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 코드의 전체 목적은 시리얼 통신을 통해 전송된 각 </a:t>
            </a:r>
            <a:r>
              <a:rPr lang="ko-KR" altLang="en-US" sz="1400" dirty="0" err="1"/>
              <a:t>서보모터의</a:t>
            </a:r>
            <a:r>
              <a:rPr lang="ko-KR" altLang="en-US" sz="1400" dirty="0"/>
              <a:t> 목표 위치를 계산하는 것입니다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각 위치는 최대 세 자리 정수이며</a:t>
            </a:r>
            <a:r>
              <a:rPr lang="en-US" altLang="ko-KR" sz="1400" dirty="0"/>
              <a:t>, </a:t>
            </a:r>
            <a:r>
              <a:rPr lang="ko-KR" altLang="en-US" sz="1400" dirty="0"/>
              <a:t>이 코드는 각 </a:t>
            </a:r>
            <a:r>
              <a:rPr lang="ko-KR" altLang="en-US" sz="1400" dirty="0" err="1"/>
              <a:t>자리수를</a:t>
            </a:r>
            <a:r>
              <a:rPr lang="ko-KR" altLang="en-US" sz="1400" dirty="0"/>
              <a:t> 적절히 가중치를 주어 합산하여 최종적인 값을 도출합니다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3BF5D3-C52A-F287-2935-C4522CB7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4467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D5057B-60BF-8BA1-8273-E033FAAB80CF}"/>
              </a:ext>
            </a:extLst>
          </p:cNvPr>
          <p:cNvSpPr txBox="1"/>
          <p:nvPr/>
        </p:nvSpPr>
        <p:spPr>
          <a:xfrm>
            <a:off x="236838" y="44123"/>
            <a:ext cx="5859162" cy="6355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/>
              <a:t>이 코드에는 총 </a:t>
            </a:r>
            <a:r>
              <a:rPr lang="en-US" altLang="ko-KR" sz="1300" dirty="0"/>
              <a:t>3</a:t>
            </a:r>
            <a:r>
              <a:rPr lang="ko-KR" altLang="en-US" sz="1300" dirty="0"/>
              <a:t>개의 </a:t>
            </a:r>
            <a:r>
              <a:rPr lang="en-US" altLang="ko-KR" sz="1300" dirty="0"/>
              <a:t>for </a:t>
            </a:r>
            <a:r>
              <a:rPr lang="ko-KR" altLang="en-US" sz="1300" dirty="0"/>
              <a:t>루프가 있습니다</a:t>
            </a:r>
            <a:r>
              <a:rPr lang="en-US" altLang="ko-KR" sz="1300" dirty="0"/>
              <a:t>. </a:t>
            </a:r>
            <a:r>
              <a:rPr lang="ko-KR" altLang="en-US" sz="1300" dirty="0"/>
              <a:t>각 루프는 다음과 같은 역할을 합니다</a:t>
            </a:r>
            <a:r>
              <a:rPr lang="en-US" altLang="ko-KR" sz="1300" dirty="0"/>
              <a:t>:</a:t>
            </a:r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0070C0"/>
                </a:solidFill>
              </a:rPr>
              <a:t>첫 번째 </a:t>
            </a:r>
            <a:r>
              <a:rPr lang="en-US" altLang="ko-KR" sz="1300" b="1" dirty="0">
                <a:solidFill>
                  <a:srgbClr val="0070C0"/>
                </a:solidFill>
              </a:rPr>
              <a:t>for </a:t>
            </a:r>
            <a:r>
              <a:rPr lang="ko-KR" altLang="en-US" sz="1300" b="1" dirty="0">
                <a:solidFill>
                  <a:srgbClr val="0070C0"/>
                </a:solidFill>
              </a:rPr>
              <a:t>루프</a:t>
            </a:r>
            <a:r>
              <a:rPr lang="en-US" altLang="ko-KR" sz="1300" b="1" dirty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300" dirty="0"/>
              <a:t>이 루프는 </a:t>
            </a:r>
            <a:r>
              <a:rPr lang="en-US" altLang="ko-KR" sz="1300" dirty="0" err="1"/>
              <a:t>finalresult</a:t>
            </a:r>
            <a:r>
              <a:rPr lang="en-US" altLang="ko-KR" sz="1300" dirty="0"/>
              <a:t> </a:t>
            </a:r>
            <a:r>
              <a:rPr lang="ko-KR" altLang="en-US" sz="1300" dirty="0"/>
              <a:t>배열의 각 요소를 초기화하는 데 사용됩니다</a:t>
            </a:r>
            <a:r>
              <a:rPr lang="en-US" altLang="ko-KR" sz="1300" dirty="0"/>
              <a:t>. </a:t>
            </a:r>
            <a:r>
              <a:rPr lang="ko-KR" altLang="en-US" sz="1300" dirty="0"/>
              <a:t>배열의 각 요소는 최종적으로 각 </a:t>
            </a:r>
            <a:r>
              <a:rPr lang="ko-KR" altLang="en-US" sz="1300" dirty="0" err="1"/>
              <a:t>서보모터에</a:t>
            </a:r>
            <a:r>
              <a:rPr lang="ko-KR" altLang="en-US" sz="1300" dirty="0"/>
              <a:t> 전달될 값을 저장하기 위한 것입니다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for(int </a:t>
            </a:r>
            <a:r>
              <a:rPr lang="en-US" altLang="ko-KR" sz="1300" dirty="0" err="1"/>
              <a:t>i</a:t>
            </a:r>
            <a:r>
              <a:rPr lang="en-US" altLang="ko-KR" sz="1300" dirty="0"/>
              <a:t> = 0; </a:t>
            </a:r>
            <a:r>
              <a:rPr lang="en-US" altLang="ko-KR" sz="1300" dirty="0" err="1"/>
              <a:t>i</a:t>
            </a:r>
            <a:r>
              <a:rPr lang="en-US" altLang="ko-KR" sz="1300" dirty="0"/>
              <a:t> &lt; 4; </a:t>
            </a:r>
            <a:r>
              <a:rPr lang="en-US" altLang="ko-KR" sz="1300" dirty="0" err="1"/>
              <a:t>i</a:t>
            </a:r>
            <a:r>
              <a:rPr lang="en-US" altLang="ko-KR" sz="1300" dirty="0"/>
              <a:t>++){   // 4</a:t>
            </a:r>
            <a:r>
              <a:rPr lang="ko-KR" altLang="en-US" sz="1300" dirty="0"/>
              <a:t>번 반복합니다</a:t>
            </a:r>
          </a:p>
          <a:p>
            <a:pPr>
              <a:lnSpc>
                <a:spcPct val="150000"/>
              </a:lnSpc>
            </a:pPr>
            <a:r>
              <a:rPr lang="ko-KR" altLang="en-US" sz="1300" dirty="0"/>
              <a:t>  </a:t>
            </a:r>
            <a:r>
              <a:rPr lang="en-US" altLang="ko-KR" sz="1300" dirty="0" err="1"/>
              <a:t>finalresult</a:t>
            </a:r>
            <a:r>
              <a:rPr lang="en-US" altLang="ko-KR" sz="1300" dirty="0"/>
              <a:t>[</a:t>
            </a:r>
            <a:r>
              <a:rPr lang="en-US" altLang="ko-KR" sz="1300" dirty="0" err="1"/>
              <a:t>i</a:t>
            </a:r>
            <a:r>
              <a:rPr lang="en-US" altLang="ko-KR" sz="1300" dirty="0"/>
              <a:t>] = 0;          // </a:t>
            </a:r>
            <a:r>
              <a:rPr lang="ko-KR" altLang="en-US" sz="1300" dirty="0"/>
              <a:t>배열의 각 요소를 </a:t>
            </a:r>
            <a:r>
              <a:rPr lang="en-US" altLang="ko-KR" sz="1300" dirty="0"/>
              <a:t>0</a:t>
            </a:r>
            <a:r>
              <a:rPr lang="ko-KR" altLang="en-US" sz="1300" dirty="0"/>
              <a:t>으로 초기화합니다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1300" dirty="0"/>
              <a:t>여기서 </a:t>
            </a:r>
            <a:r>
              <a:rPr lang="en-US" altLang="ko-KR" sz="1300" dirty="0" err="1"/>
              <a:t>i</a:t>
            </a:r>
            <a:r>
              <a:rPr lang="en-US" altLang="ko-KR" sz="1300" dirty="0"/>
              <a:t> </a:t>
            </a:r>
            <a:r>
              <a:rPr lang="ko-KR" altLang="en-US" sz="1300" dirty="0"/>
              <a:t>변수는 </a:t>
            </a:r>
            <a:r>
              <a:rPr lang="en-US" altLang="ko-KR" sz="1300" dirty="0"/>
              <a:t>0</a:t>
            </a:r>
            <a:r>
              <a:rPr lang="ko-KR" altLang="en-US" sz="1300" dirty="0"/>
              <a:t>에서 </a:t>
            </a:r>
            <a:r>
              <a:rPr lang="en-US" altLang="ko-KR" sz="1300" dirty="0"/>
              <a:t>3</a:t>
            </a:r>
            <a:r>
              <a:rPr lang="ko-KR" altLang="en-US" sz="1300" dirty="0"/>
              <a:t>까지 변하며</a:t>
            </a:r>
            <a:r>
              <a:rPr lang="en-US" altLang="ko-KR" sz="1300" dirty="0"/>
              <a:t>, </a:t>
            </a:r>
            <a:r>
              <a:rPr lang="ko-KR" altLang="en-US" sz="1300" dirty="0"/>
              <a:t>배열의 </a:t>
            </a:r>
            <a:r>
              <a:rPr lang="en-US" altLang="ko-KR" sz="1300" dirty="0"/>
              <a:t>4</a:t>
            </a:r>
            <a:r>
              <a:rPr lang="ko-KR" altLang="en-US" sz="1300" dirty="0"/>
              <a:t>개 요소 각각을 </a:t>
            </a:r>
            <a:r>
              <a:rPr lang="en-US" altLang="ko-KR" sz="1300" dirty="0"/>
              <a:t>0</a:t>
            </a:r>
            <a:r>
              <a:rPr lang="ko-KR" altLang="en-US" sz="1300" dirty="0"/>
              <a:t>으로 설정합니다</a:t>
            </a:r>
            <a:r>
              <a:rPr lang="en-US" altLang="ko-KR" sz="1300" dirty="0"/>
              <a:t>. </a:t>
            </a:r>
            <a:r>
              <a:rPr lang="ko-KR" altLang="en-US" sz="1300" dirty="0"/>
              <a:t>이는 각 </a:t>
            </a:r>
            <a:r>
              <a:rPr lang="ko-KR" altLang="en-US" sz="1300" dirty="0" err="1"/>
              <a:t>서보모터의</a:t>
            </a:r>
            <a:r>
              <a:rPr lang="ko-KR" altLang="en-US" sz="1300" dirty="0"/>
              <a:t> </a:t>
            </a:r>
            <a:r>
              <a:rPr lang="ko-KR" altLang="en-US" sz="1300" dirty="0" err="1"/>
              <a:t>위치값을</a:t>
            </a:r>
            <a:r>
              <a:rPr lang="ko-KR" altLang="en-US" sz="1300" dirty="0"/>
              <a:t> 새롭게 계산하기 전에 초기화하는 과정입니다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0070C0"/>
                </a:solidFill>
              </a:rPr>
              <a:t>두 번째 </a:t>
            </a:r>
            <a:r>
              <a:rPr lang="en-US" altLang="ko-KR" sz="1300" b="1" dirty="0">
                <a:solidFill>
                  <a:srgbClr val="0070C0"/>
                </a:solidFill>
              </a:rPr>
              <a:t>for </a:t>
            </a:r>
            <a:r>
              <a:rPr lang="ko-KR" altLang="en-US" sz="1300" b="1" dirty="0">
                <a:solidFill>
                  <a:srgbClr val="0070C0"/>
                </a:solidFill>
              </a:rPr>
              <a:t>루프 </a:t>
            </a:r>
            <a:r>
              <a:rPr lang="en-US" altLang="ko-KR" sz="1300" b="1" dirty="0">
                <a:solidFill>
                  <a:srgbClr val="0070C0"/>
                </a:solidFill>
              </a:rPr>
              <a:t>(</a:t>
            </a:r>
            <a:r>
              <a:rPr lang="ko-KR" altLang="en-US" sz="1300" b="1" dirty="0">
                <a:solidFill>
                  <a:srgbClr val="0070C0"/>
                </a:solidFill>
              </a:rPr>
              <a:t>바깥쪽 루프</a:t>
            </a:r>
            <a:r>
              <a:rPr lang="en-US" altLang="ko-KR" sz="1300" b="1" dirty="0">
                <a:solidFill>
                  <a:srgbClr val="0070C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ko-KR" altLang="en-US" sz="1300" dirty="0"/>
              <a:t>이 루프는 네 개의 </a:t>
            </a:r>
            <a:r>
              <a:rPr lang="ko-KR" altLang="en-US" sz="1300" dirty="0" err="1"/>
              <a:t>서보모터</a:t>
            </a:r>
            <a:r>
              <a:rPr lang="ko-KR" altLang="en-US" sz="1300" dirty="0"/>
              <a:t> 각각에 대해 명령을 처리할 예정입니다</a:t>
            </a:r>
            <a:r>
              <a:rPr lang="en-US" altLang="ko-KR" sz="1300" dirty="0"/>
              <a:t>. j</a:t>
            </a:r>
            <a:r>
              <a:rPr lang="ko-KR" altLang="en-US" sz="1300" dirty="0"/>
              <a:t>는 </a:t>
            </a:r>
            <a:r>
              <a:rPr lang="en-US" altLang="ko-KR" sz="1300" dirty="0"/>
              <a:t>0</a:t>
            </a:r>
            <a:r>
              <a:rPr lang="ko-KR" altLang="en-US" sz="1300" dirty="0"/>
              <a:t>부터 </a:t>
            </a:r>
            <a:r>
              <a:rPr lang="en-US" altLang="ko-KR" sz="1300" dirty="0"/>
              <a:t>3</a:t>
            </a:r>
            <a:r>
              <a:rPr lang="ko-KR" altLang="en-US" sz="1300" dirty="0"/>
              <a:t>까지의 값을 가지며</a:t>
            </a:r>
            <a:r>
              <a:rPr lang="en-US" altLang="ko-KR" sz="1300" dirty="0"/>
              <a:t>, </a:t>
            </a:r>
            <a:r>
              <a:rPr lang="ko-KR" altLang="en-US" sz="1300" dirty="0"/>
              <a:t>각 </a:t>
            </a:r>
            <a:r>
              <a:rPr lang="ko-KR" altLang="en-US" sz="1300" dirty="0" err="1"/>
              <a:t>서보모터에</a:t>
            </a:r>
            <a:r>
              <a:rPr lang="ko-KR" altLang="en-US" sz="1300" dirty="0"/>
              <a:t> 해당하는 </a:t>
            </a:r>
            <a:r>
              <a:rPr lang="en-US" altLang="ko-KR" sz="1300" dirty="0" err="1"/>
              <a:t>finalresult</a:t>
            </a:r>
            <a:r>
              <a:rPr lang="en-US" altLang="ko-KR" sz="1300" dirty="0"/>
              <a:t> </a:t>
            </a:r>
            <a:r>
              <a:rPr lang="ko-KR" altLang="en-US" sz="1300" dirty="0"/>
              <a:t>배열의 인덱스를 나타냅니다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for(int j = 0; j &lt; 4; </a:t>
            </a:r>
            <a:r>
              <a:rPr lang="en-US" altLang="ko-KR" sz="1300" dirty="0" err="1"/>
              <a:t>j++</a:t>
            </a:r>
            <a:r>
              <a:rPr lang="en-US" altLang="ko-KR" sz="1300" dirty="0"/>
              <a:t>){   // 4</a:t>
            </a:r>
            <a:r>
              <a:rPr lang="ko-KR" altLang="en-US" sz="1300" dirty="0"/>
              <a:t>번 반복합니다</a:t>
            </a:r>
          </a:p>
          <a:p>
            <a:pPr>
              <a:lnSpc>
                <a:spcPct val="150000"/>
              </a:lnSpc>
            </a:pPr>
            <a:r>
              <a:rPr lang="ko-KR" altLang="en-US" sz="1300" dirty="0"/>
              <a:t>바깥쪽 루프는 각 </a:t>
            </a:r>
            <a:r>
              <a:rPr lang="ko-KR" altLang="en-US" sz="1300" dirty="0" err="1"/>
              <a:t>서보모터에</a:t>
            </a:r>
            <a:r>
              <a:rPr lang="ko-KR" altLang="en-US" sz="1300" dirty="0"/>
              <a:t> 대해</a:t>
            </a:r>
            <a:r>
              <a:rPr lang="en-US" altLang="ko-KR" sz="1300" dirty="0"/>
              <a:t>, </a:t>
            </a:r>
            <a:r>
              <a:rPr lang="ko-KR" altLang="en-US" sz="1300" dirty="0"/>
              <a:t>안쪽 루프를 통해 받은 세 자리 숫자를 계산하기 위해 사용됩니다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474CE-D511-BEEB-0A02-8C8036C9EA28}"/>
              </a:ext>
            </a:extLst>
          </p:cNvPr>
          <p:cNvSpPr txBox="1"/>
          <p:nvPr/>
        </p:nvSpPr>
        <p:spPr>
          <a:xfrm>
            <a:off x="6096000" y="44123"/>
            <a:ext cx="6096000" cy="665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0070C0"/>
                </a:solidFill>
              </a:rPr>
              <a:t>세 번째 </a:t>
            </a:r>
            <a:r>
              <a:rPr lang="en-US" altLang="ko-KR" sz="1300" b="1" dirty="0">
                <a:solidFill>
                  <a:srgbClr val="0070C0"/>
                </a:solidFill>
              </a:rPr>
              <a:t>for </a:t>
            </a:r>
            <a:r>
              <a:rPr lang="ko-KR" altLang="en-US" sz="1300" b="1" dirty="0">
                <a:solidFill>
                  <a:srgbClr val="0070C0"/>
                </a:solidFill>
              </a:rPr>
              <a:t>루프 </a:t>
            </a:r>
            <a:r>
              <a:rPr lang="en-US" altLang="ko-KR" sz="1300" b="1" dirty="0">
                <a:solidFill>
                  <a:srgbClr val="0070C0"/>
                </a:solidFill>
              </a:rPr>
              <a:t>(</a:t>
            </a:r>
            <a:r>
              <a:rPr lang="ko-KR" altLang="en-US" sz="1300" b="1" dirty="0">
                <a:solidFill>
                  <a:srgbClr val="0070C0"/>
                </a:solidFill>
              </a:rPr>
              <a:t>안쪽 루프</a:t>
            </a:r>
            <a:r>
              <a:rPr lang="en-US" altLang="ko-KR" sz="1300" b="1" dirty="0">
                <a:solidFill>
                  <a:srgbClr val="0070C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ko-KR" altLang="en-US" sz="1300" dirty="0"/>
              <a:t>이 루프는 시리얼 통신으로부터 각 </a:t>
            </a:r>
            <a:r>
              <a:rPr lang="ko-KR" altLang="en-US" sz="1300" dirty="0" err="1"/>
              <a:t>서보모터에</a:t>
            </a:r>
            <a:r>
              <a:rPr lang="ko-KR" altLang="en-US" sz="1300" dirty="0"/>
              <a:t> 대한 세 자리 숫자를 계산합니다</a:t>
            </a:r>
            <a:r>
              <a:rPr lang="en-US" altLang="ko-KR" sz="1300" dirty="0"/>
              <a:t>. </a:t>
            </a:r>
            <a:r>
              <a:rPr lang="ko-KR" altLang="en-US" sz="1300" dirty="0"/>
              <a:t>이를 위해 세 번의 반복이 이루어집니다</a:t>
            </a:r>
            <a:r>
              <a:rPr lang="en-US" altLang="ko-KR" sz="13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dirty="0"/>
              <a:t>첫 번째 반복은 백의 자리</a:t>
            </a:r>
            <a:r>
              <a:rPr lang="en-US" altLang="ko-KR" sz="1300" dirty="0"/>
              <a:t>, </a:t>
            </a:r>
            <a:r>
              <a:rPr lang="ko-KR" altLang="en-US" sz="1300" dirty="0"/>
              <a:t>두 번째 반복은 십의 자리</a:t>
            </a:r>
            <a:r>
              <a:rPr lang="en-US" altLang="ko-KR" sz="1300" dirty="0"/>
              <a:t>, </a:t>
            </a:r>
            <a:r>
              <a:rPr lang="ko-KR" altLang="en-US" sz="1300" dirty="0"/>
              <a:t>세 번째 반복은 일의 자리를 처리합니다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for(int </a:t>
            </a:r>
            <a:r>
              <a:rPr lang="en-US" altLang="ko-KR" sz="1300" b="1" dirty="0" err="1">
                <a:solidFill>
                  <a:srgbClr val="FF0000"/>
                </a:solidFill>
              </a:rPr>
              <a:t>i</a:t>
            </a:r>
            <a:r>
              <a:rPr lang="en-US" altLang="ko-KR" sz="1300" b="1" dirty="0">
                <a:solidFill>
                  <a:srgbClr val="FF0000"/>
                </a:solidFill>
              </a:rPr>
              <a:t> = 0; </a:t>
            </a:r>
            <a:r>
              <a:rPr lang="en-US" altLang="ko-KR" sz="1300" b="1" dirty="0" err="1">
                <a:solidFill>
                  <a:srgbClr val="FF0000"/>
                </a:solidFill>
              </a:rPr>
              <a:t>i</a:t>
            </a:r>
            <a:r>
              <a:rPr lang="en-US" altLang="ko-KR" sz="1300" b="1" dirty="0">
                <a:solidFill>
                  <a:srgbClr val="FF0000"/>
                </a:solidFill>
              </a:rPr>
              <a:t> &lt; 3; </a:t>
            </a:r>
            <a:r>
              <a:rPr lang="en-US" altLang="ko-KR" sz="1300" b="1" dirty="0" err="1">
                <a:solidFill>
                  <a:srgbClr val="FF0000"/>
                </a:solidFill>
              </a:rPr>
              <a:t>i</a:t>
            </a:r>
            <a:r>
              <a:rPr lang="en-US" altLang="ko-KR" sz="1300" b="1" dirty="0">
                <a:solidFill>
                  <a:srgbClr val="FF0000"/>
                </a:solidFill>
              </a:rPr>
              <a:t>++){   </a:t>
            </a:r>
            <a:r>
              <a:rPr lang="en-US" altLang="ko-KR" sz="1300" dirty="0"/>
              <a:t>// 3</a:t>
            </a:r>
            <a:r>
              <a:rPr lang="ko-KR" altLang="en-US" sz="1300" dirty="0"/>
              <a:t>번 반복합니다</a:t>
            </a:r>
          </a:p>
          <a:p>
            <a:pPr>
              <a:lnSpc>
                <a:spcPct val="150000"/>
              </a:lnSpc>
            </a:pPr>
            <a:r>
              <a:rPr lang="ko-KR" altLang="en-US" sz="1300" dirty="0"/>
              <a:t>  </a:t>
            </a:r>
            <a:r>
              <a:rPr lang="en-US" altLang="ko-KR" sz="1300" dirty="0"/>
              <a:t>// </a:t>
            </a:r>
            <a:r>
              <a:rPr lang="ko-KR" altLang="en-US" sz="1300" dirty="0"/>
              <a:t>시리얼 통신으로부터 데이터를 받고 처리하는 부분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1300" dirty="0"/>
              <a:t>안쪽 루프는 각 자리수의 값을 </a:t>
            </a:r>
            <a:r>
              <a:rPr lang="en-US" altLang="ko-KR" sz="1300" dirty="0"/>
              <a:t>type </a:t>
            </a:r>
            <a:r>
              <a:rPr lang="ko-KR" altLang="en-US" sz="1300" dirty="0"/>
              <a:t>변수를 사용하여 계산합니다</a:t>
            </a:r>
            <a:r>
              <a:rPr lang="en-US" altLang="ko-KR" sz="13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0070C0"/>
                </a:solidFill>
              </a:rPr>
              <a:t>처음에는</a:t>
            </a:r>
            <a:r>
              <a:rPr lang="ko-KR" altLang="en-US" sz="1300" dirty="0"/>
              <a:t> </a:t>
            </a:r>
            <a:r>
              <a:rPr lang="en-US" altLang="ko-KR" sz="1300" dirty="0"/>
              <a:t>type</a:t>
            </a:r>
            <a:r>
              <a:rPr lang="ko-KR" altLang="en-US" sz="1300" dirty="0"/>
              <a:t>이 </a:t>
            </a:r>
            <a:r>
              <a:rPr lang="en-US" altLang="ko-KR" sz="1300" b="1" dirty="0">
                <a:solidFill>
                  <a:srgbClr val="00B050"/>
                </a:solidFill>
              </a:rPr>
              <a:t>100</a:t>
            </a:r>
            <a:r>
              <a:rPr lang="ko-KR" altLang="en-US" sz="1300" b="1" dirty="0">
                <a:solidFill>
                  <a:srgbClr val="00B050"/>
                </a:solidFill>
              </a:rPr>
              <a:t>으로 설정</a:t>
            </a:r>
            <a:r>
              <a:rPr lang="ko-KR" altLang="en-US" sz="1300" dirty="0"/>
              <a:t>되어 있어 </a:t>
            </a:r>
            <a:r>
              <a:rPr lang="ko-KR" altLang="en-US" sz="1300" b="1" dirty="0">
                <a:solidFill>
                  <a:srgbClr val="FF00FF"/>
                </a:solidFill>
              </a:rPr>
              <a:t>백의 자리 가중치를 부여</a:t>
            </a:r>
            <a:r>
              <a:rPr lang="ko-KR" altLang="en-US" sz="1300" dirty="0"/>
              <a:t>합니다</a:t>
            </a:r>
            <a:r>
              <a:rPr lang="en-US" altLang="ko-KR" sz="13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dirty="0"/>
              <a:t>그 후 </a:t>
            </a:r>
            <a:r>
              <a:rPr lang="en-US" altLang="ko-KR" sz="1300" b="1" dirty="0">
                <a:solidFill>
                  <a:srgbClr val="0070C0"/>
                </a:solidFill>
              </a:rPr>
              <a:t>type</a:t>
            </a:r>
            <a:r>
              <a:rPr lang="ko-KR" altLang="en-US" sz="1300" b="1" dirty="0">
                <a:solidFill>
                  <a:srgbClr val="0070C0"/>
                </a:solidFill>
              </a:rPr>
              <a:t>을 </a:t>
            </a:r>
            <a:r>
              <a:rPr lang="en-US" altLang="ko-KR" sz="1300" b="1" dirty="0">
                <a:solidFill>
                  <a:srgbClr val="0070C0"/>
                </a:solidFill>
              </a:rPr>
              <a:t>10</a:t>
            </a:r>
            <a:r>
              <a:rPr lang="ko-KR" altLang="en-US" sz="1300" b="1" dirty="0">
                <a:solidFill>
                  <a:srgbClr val="0070C0"/>
                </a:solidFill>
              </a:rPr>
              <a:t>으로 나누어</a:t>
            </a:r>
            <a:r>
              <a:rPr lang="ko-KR" altLang="en-US" sz="1300" dirty="0"/>
              <a:t> 다음 자리수인 </a:t>
            </a:r>
            <a:r>
              <a:rPr lang="ko-KR" altLang="en-US" sz="1300" b="1" dirty="0">
                <a:solidFill>
                  <a:srgbClr val="FF00FF"/>
                </a:solidFill>
              </a:rPr>
              <a:t>십의 자리에 대한 가중치를 적용</a:t>
            </a:r>
            <a:r>
              <a:rPr lang="ko-KR" altLang="en-US" sz="1300" dirty="0"/>
              <a:t>하고</a:t>
            </a:r>
            <a:r>
              <a:rPr lang="en-US" altLang="ko-KR" sz="1300" dirty="0"/>
              <a:t>, </a:t>
            </a:r>
            <a:r>
              <a:rPr lang="ko-KR" altLang="en-US" sz="1300" b="1" dirty="0">
                <a:solidFill>
                  <a:srgbClr val="0070C0"/>
                </a:solidFill>
              </a:rPr>
              <a:t>마지막</a:t>
            </a:r>
            <a:r>
              <a:rPr lang="ko-KR" altLang="en-US" sz="1300" dirty="0"/>
              <a:t>으로 </a:t>
            </a:r>
            <a:r>
              <a:rPr lang="ko-KR" altLang="en-US" sz="1300" b="1" dirty="0">
                <a:solidFill>
                  <a:srgbClr val="FF00FF"/>
                </a:solidFill>
              </a:rPr>
              <a:t>일의 자리에 대해 계산</a:t>
            </a:r>
            <a:r>
              <a:rPr lang="ko-KR" altLang="en-US" sz="1300" dirty="0"/>
              <a:t>합니다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안쪽 루프의 각 반복마다</a:t>
            </a:r>
            <a:r>
              <a:rPr lang="en-US" altLang="ko-KR" sz="1300" dirty="0"/>
              <a:t>, </a:t>
            </a:r>
            <a:r>
              <a:rPr lang="ko-KR" altLang="en-US" sz="1300" dirty="0"/>
              <a:t>시리얼로부터 한 </a:t>
            </a:r>
            <a:r>
              <a:rPr lang="ko-KR" altLang="en-US" sz="1300" b="1" dirty="0">
                <a:solidFill>
                  <a:srgbClr val="00B050"/>
                </a:solidFill>
              </a:rPr>
              <a:t>문자</a:t>
            </a:r>
            <a:r>
              <a:rPr lang="ko-KR" altLang="en-US" sz="1300" dirty="0"/>
              <a:t>를 읽고</a:t>
            </a:r>
            <a:r>
              <a:rPr lang="en-US" altLang="ko-KR" sz="1300" dirty="0"/>
              <a:t>, </a:t>
            </a:r>
            <a:r>
              <a:rPr lang="ko-KR" altLang="en-US" sz="1300" dirty="0"/>
              <a:t>그 문자를 </a:t>
            </a:r>
            <a:r>
              <a:rPr lang="ko-KR" altLang="en-US" sz="1300" b="1" dirty="0">
                <a:solidFill>
                  <a:srgbClr val="FF00FF"/>
                </a:solidFill>
              </a:rPr>
              <a:t>문자열</a:t>
            </a:r>
            <a:r>
              <a:rPr lang="ko-KR" altLang="en-US" sz="1300" dirty="0"/>
              <a:t>로 변환한 후 </a:t>
            </a:r>
            <a:r>
              <a:rPr lang="ko-KR" altLang="en-US" sz="1300" b="1" dirty="0">
                <a:solidFill>
                  <a:srgbClr val="FF0000"/>
                </a:solidFill>
              </a:rPr>
              <a:t>정수</a:t>
            </a:r>
            <a:r>
              <a:rPr lang="ko-KR" altLang="en-US" sz="1300" dirty="0"/>
              <a:t>로 변환합니다</a:t>
            </a:r>
            <a:r>
              <a:rPr lang="en-US" altLang="ko-KR" sz="13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dirty="0"/>
              <a:t>이 </a:t>
            </a:r>
            <a:r>
              <a:rPr lang="ko-KR" altLang="en-US" sz="1300" dirty="0" err="1"/>
              <a:t>정수값에</a:t>
            </a:r>
            <a:r>
              <a:rPr lang="ko-KR" altLang="en-US" sz="1300" dirty="0"/>
              <a:t> 현재 </a:t>
            </a:r>
            <a:r>
              <a:rPr lang="en-US" altLang="ko-KR" sz="1300" b="1" dirty="0">
                <a:solidFill>
                  <a:srgbClr val="00B050"/>
                </a:solidFill>
              </a:rPr>
              <a:t>type</a:t>
            </a:r>
            <a:r>
              <a:rPr lang="ko-KR" altLang="en-US" sz="1300" b="1" dirty="0">
                <a:solidFill>
                  <a:srgbClr val="00B050"/>
                </a:solidFill>
              </a:rPr>
              <a:t>을 곱하</a:t>
            </a:r>
            <a:r>
              <a:rPr lang="ko-KR" altLang="en-US" sz="1300" dirty="0"/>
              <a:t>여 </a:t>
            </a:r>
            <a:r>
              <a:rPr lang="en-US" altLang="ko-KR" sz="1300" dirty="0" err="1">
                <a:solidFill>
                  <a:srgbClr val="FF00FF"/>
                </a:solidFill>
              </a:rPr>
              <a:t>finalresult</a:t>
            </a:r>
            <a:r>
              <a:rPr lang="en-US" altLang="ko-KR" sz="1300" dirty="0">
                <a:solidFill>
                  <a:srgbClr val="FF00FF"/>
                </a:solidFill>
              </a:rPr>
              <a:t>[j]</a:t>
            </a:r>
            <a:r>
              <a:rPr lang="ko-KR" altLang="en-US" sz="1300" dirty="0">
                <a:solidFill>
                  <a:srgbClr val="FF00FF"/>
                </a:solidFill>
              </a:rPr>
              <a:t>에 더합</a:t>
            </a:r>
            <a:r>
              <a:rPr lang="ko-KR" altLang="en-US" sz="1300" dirty="0"/>
              <a:t>니다</a:t>
            </a:r>
            <a:r>
              <a:rPr lang="en-US" altLang="ko-KR" sz="13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dirty="0"/>
              <a:t>이 과정은 각 </a:t>
            </a:r>
            <a:r>
              <a:rPr lang="ko-KR" altLang="en-US" sz="1300" dirty="0" err="1"/>
              <a:t>자리수에</a:t>
            </a:r>
            <a:r>
              <a:rPr lang="ko-KR" altLang="en-US" sz="1300" dirty="0"/>
              <a:t> 해당하는 실제 값을 계산하고</a:t>
            </a:r>
            <a:r>
              <a:rPr lang="en-US" altLang="ko-KR" sz="1300" dirty="0"/>
              <a:t>, </a:t>
            </a:r>
            <a:r>
              <a:rPr lang="ko-KR" altLang="en-US" sz="1300" dirty="0"/>
              <a:t>그 값을 적절한 위치의 </a:t>
            </a:r>
            <a:r>
              <a:rPr lang="en-US" altLang="ko-KR" sz="1300" b="1" dirty="0" err="1">
                <a:solidFill>
                  <a:srgbClr val="FF0000"/>
                </a:solidFill>
              </a:rPr>
              <a:t>finalresult</a:t>
            </a:r>
            <a:r>
              <a:rPr lang="ko-KR" altLang="en-US" sz="1300" b="1" dirty="0">
                <a:solidFill>
                  <a:srgbClr val="FF0000"/>
                </a:solidFill>
              </a:rPr>
              <a:t>에 저장하는 방식</a:t>
            </a:r>
            <a:r>
              <a:rPr lang="ko-KR" altLang="en-US" sz="1300" dirty="0"/>
              <a:t>으로 진행됩니다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이렇게 하여 각 </a:t>
            </a:r>
            <a:r>
              <a:rPr lang="ko-KR" altLang="en-US" sz="1300" dirty="0" err="1"/>
              <a:t>서보모터의</a:t>
            </a:r>
            <a:r>
              <a:rPr lang="ko-KR" altLang="en-US" sz="1300" dirty="0"/>
              <a:t> 목표 위치가 계산되고</a:t>
            </a:r>
            <a:r>
              <a:rPr lang="en-US" altLang="ko-KR" sz="1300" dirty="0"/>
              <a:t>, </a:t>
            </a:r>
            <a:r>
              <a:rPr lang="ko-KR" altLang="en-US" sz="1300" dirty="0"/>
              <a:t>이 </a:t>
            </a:r>
            <a:r>
              <a:rPr lang="ko-KR" altLang="en-US" sz="1300" dirty="0" err="1"/>
              <a:t>위치값은</a:t>
            </a:r>
            <a:r>
              <a:rPr lang="ko-KR" altLang="en-US" sz="1300" dirty="0"/>
              <a:t> </a:t>
            </a:r>
            <a:r>
              <a:rPr lang="ko-KR" altLang="en-US" sz="1300" dirty="0" err="1"/>
              <a:t>아두이노를</a:t>
            </a:r>
            <a:r>
              <a:rPr lang="ko-KR" altLang="en-US" sz="1300" dirty="0"/>
              <a:t> 통해 </a:t>
            </a:r>
            <a:r>
              <a:rPr lang="ko-KR" altLang="en-US" sz="1300" dirty="0" err="1"/>
              <a:t>서보모터로</a:t>
            </a:r>
            <a:r>
              <a:rPr lang="ko-KR" altLang="en-US" sz="1300" dirty="0"/>
              <a:t> 전송되어 </a:t>
            </a:r>
            <a:r>
              <a:rPr lang="ko-KR" altLang="en-US" sz="1300" dirty="0" err="1"/>
              <a:t>서보모터를</a:t>
            </a:r>
            <a:r>
              <a:rPr lang="ko-KR" altLang="en-US" sz="1300" dirty="0"/>
              <a:t> 제어하는 데 사용됩니다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F2F2A0E-0062-638E-B6A9-9360BFF2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650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47112C-96AA-9D1E-38CD-158101E7C0A9}"/>
              </a:ext>
            </a:extLst>
          </p:cNvPr>
          <p:cNvSpPr txBox="1"/>
          <p:nvPr/>
        </p:nvSpPr>
        <p:spPr>
          <a:xfrm>
            <a:off x="128715" y="34859"/>
            <a:ext cx="6160873" cy="6837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/>
              <a:t>우리가 </a:t>
            </a:r>
            <a:r>
              <a:rPr lang="ko-KR" altLang="en-US" sz="1400" dirty="0" err="1"/>
              <a:t>서보모터를</a:t>
            </a:r>
            <a:r>
              <a:rPr lang="ko-KR" altLang="en-US" sz="1400" dirty="0"/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145</a:t>
            </a:r>
            <a:r>
              <a:rPr lang="ko-KR" altLang="en-US" sz="1400" b="1" dirty="0">
                <a:solidFill>
                  <a:srgbClr val="0070C0"/>
                </a:solidFill>
              </a:rPr>
              <a:t>도로 회전</a:t>
            </a:r>
            <a:r>
              <a:rPr lang="ko-KR" altLang="en-US" sz="1400" dirty="0"/>
              <a:t>시키고 싶다고 가정해 봅시다</a:t>
            </a:r>
            <a:r>
              <a:rPr lang="en-US" altLang="ko-KR" sz="1400" dirty="0"/>
              <a:t>. </a:t>
            </a:r>
            <a:r>
              <a:rPr lang="ko-KR" altLang="en-US" sz="1400" dirty="0"/>
              <a:t>시리얼 포트를 통해 전송되는 값은 </a:t>
            </a:r>
            <a:r>
              <a:rPr lang="ko-KR" altLang="en-US" sz="1400" b="1" dirty="0">
                <a:solidFill>
                  <a:srgbClr val="00B0F0"/>
                </a:solidFill>
              </a:rPr>
              <a:t>문자열 형태로 </a:t>
            </a:r>
            <a:r>
              <a:rPr lang="en-US" altLang="ko-KR" sz="1400" b="1" dirty="0">
                <a:solidFill>
                  <a:srgbClr val="00B050"/>
                </a:solidFill>
              </a:rPr>
              <a:t>'1'</a:t>
            </a:r>
            <a:r>
              <a:rPr lang="en-US" altLang="ko-KR" sz="1400" dirty="0"/>
              <a:t>, </a:t>
            </a:r>
            <a:r>
              <a:rPr lang="en-US" altLang="ko-KR" sz="1400" b="1" dirty="0">
                <a:solidFill>
                  <a:srgbClr val="FF00FF"/>
                </a:solidFill>
              </a:rPr>
              <a:t>'4'</a:t>
            </a:r>
            <a:r>
              <a:rPr lang="en-US" altLang="ko-KR" sz="1400" dirty="0"/>
              <a:t>, </a:t>
            </a:r>
            <a:r>
              <a:rPr lang="en-US" altLang="ko-KR" sz="1400" b="1" dirty="0">
                <a:solidFill>
                  <a:srgbClr val="0070C0"/>
                </a:solidFill>
              </a:rPr>
              <a:t>'5'</a:t>
            </a:r>
            <a:r>
              <a:rPr lang="ko-KR" altLang="en-US" sz="1400" dirty="0"/>
              <a:t>가 될 것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여기서 </a:t>
            </a:r>
            <a:r>
              <a:rPr lang="en-US" altLang="ko-KR" sz="1400" dirty="0"/>
              <a:t>type </a:t>
            </a:r>
            <a:r>
              <a:rPr lang="ko-KR" altLang="en-US" sz="1400" dirty="0"/>
              <a:t>변수는 각 자리수의 가중치를 나타냅니다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초기 </a:t>
            </a:r>
            <a:r>
              <a:rPr lang="en-US" altLang="ko-KR" sz="1400" dirty="0"/>
              <a:t>type </a:t>
            </a:r>
            <a:r>
              <a:rPr lang="ko-KR" altLang="en-US" sz="1400" dirty="0"/>
              <a:t>값은 </a:t>
            </a:r>
            <a:r>
              <a:rPr lang="en-US" altLang="ko-KR" sz="1400" b="1" dirty="0">
                <a:solidFill>
                  <a:srgbClr val="FF0000"/>
                </a:solidFill>
              </a:rPr>
              <a:t>100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이것은 첫 번째 숫자가 백의 자리임을 의미합니다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백의 자리 계산</a:t>
            </a:r>
            <a:r>
              <a:rPr lang="en-US" altLang="ko-KR" sz="1400" b="1" dirty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i</a:t>
            </a:r>
            <a:r>
              <a:rPr lang="ko-KR" altLang="en-US" sz="1400" dirty="0"/>
              <a:t>가 </a:t>
            </a:r>
            <a:r>
              <a:rPr lang="en-US" altLang="ko-KR" sz="1400" dirty="0"/>
              <a:t>0</a:t>
            </a:r>
            <a:r>
              <a:rPr lang="ko-KR" altLang="en-US" sz="1400" dirty="0"/>
              <a:t>일 때</a:t>
            </a:r>
            <a:r>
              <a:rPr lang="en-US" altLang="ko-KR" sz="1400" dirty="0"/>
              <a:t>, </a:t>
            </a:r>
            <a:r>
              <a:rPr lang="ko-KR" altLang="en-US" sz="1400" dirty="0"/>
              <a:t>첫 번째 </a:t>
            </a:r>
            <a:r>
              <a:rPr lang="ko-KR" altLang="en-US" sz="1400" dirty="0" err="1"/>
              <a:t>자리수를</a:t>
            </a:r>
            <a:r>
              <a:rPr lang="ko-KR" altLang="en-US" sz="1400" dirty="0"/>
              <a:t> 읽습니다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'1'</a:t>
            </a:r>
            <a:r>
              <a:rPr lang="ko-KR" altLang="en-US" sz="1400" dirty="0"/>
              <a:t>을 읽습니다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B050"/>
                </a:solidFill>
              </a:rPr>
              <a:t>문자 </a:t>
            </a:r>
            <a:r>
              <a:rPr lang="en-US" altLang="ko-KR" sz="1400" b="1" dirty="0">
                <a:solidFill>
                  <a:srgbClr val="00B050"/>
                </a:solidFill>
              </a:rPr>
              <a:t>'1'</a:t>
            </a:r>
            <a:r>
              <a:rPr lang="ko-KR" altLang="en-US" sz="1400" dirty="0"/>
              <a:t>을 </a:t>
            </a:r>
            <a:r>
              <a:rPr lang="ko-KR" altLang="en-US" sz="1400" b="1" dirty="0">
                <a:solidFill>
                  <a:srgbClr val="0070C0"/>
                </a:solidFill>
              </a:rPr>
              <a:t>문자열로 변환</a:t>
            </a:r>
            <a:r>
              <a:rPr lang="ko-KR" altLang="en-US" sz="1400" dirty="0"/>
              <a:t>한 후 </a:t>
            </a:r>
            <a:r>
              <a:rPr lang="en-US" altLang="ko-KR" sz="1400" dirty="0" err="1"/>
              <a:t>toInt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함수를 사용하여 </a:t>
            </a:r>
            <a:r>
              <a:rPr lang="ko-KR" altLang="en-US" sz="1400" b="1" dirty="0">
                <a:solidFill>
                  <a:srgbClr val="FF00FF"/>
                </a:solidFill>
              </a:rPr>
              <a:t>정수 </a:t>
            </a:r>
            <a:r>
              <a:rPr lang="en-US" altLang="ko-KR" sz="1400" b="1" dirty="0">
                <a:solidFill>
                  <a:srgbClr val="FF00FF"/>
                </a:solidFill>
              </a:rPr>
              <a:t>1</a:t>
            </a:r>
            <a:r>
              <a:rPr lang="ko-KR" altLang="en-US" sz="1400" b="1" dirty="0">
                <a:solidFill>
                  <a:srgbClr val="FF00FF"/>
                </a:solidFill>
              </a:rPr>
              <a:t>로 변환</a:t>
            </a:r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정수 </a:t>
            </a:r>
            <a:r>
              <a:rPr lang="en-US" altLang="ko-KR" sz="1400" dirty="0"/>
              <a:t>1</a:t>
            </a:r>
            <a:r>
              <a:rPr lang="ko-KR" altLang="en-US" sz="1400" dirty="0"/>
              <a:t>에 </a:t>
            </a:r>
            <a:r>
              <a:rPr lang="en-US" altLang="ko-KR" sz="1400" b="1" dirty="0">
                <a:solidFill>
                  <a:srgbClr val="00B050"/>
                </a:solidFill>
              </a:rPr>
              <a:t>type </a:t>
            </a:r>
            <a:r>
              <a:rPr lang="ko-KR" altLang="en-US" sz="1400" b="1" dirty="0">
                <a:solidFill>
                  <a:srgbClr val="00B050"/>
                </a:solidFill>
              </a:rPr>
              <a:t>값을 곱합</a:t>
            </a:r>
            <a:r>
              <a:rPr lang="ko-KR" altLang="en-US" sz="1400" dirty="0"/>
              <a:t>니다 </a:t>
            </a:r>
            <a:r>
              <a:rPr lang="en-US" altLang="ko-KR" sz="1400" dirty="0"/>
              <a:t>(1 * 100 = 100).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C00000"/>
                </a:solidFill>
              </a:rPr>
              <a:t>finalresult</a:t>
            </a:r>
            <a:r>
              <a:rPr lang="en-US" altLang="ko-KR" sz="1400" b="1" dirty="0">
                <a:solidFill>
                  <a:srgbClr val="C00000"/>
                </a:solidFill>
              </a:rPr>
              <a:t>[j]</a:t>
            </a:r>
            <a:r>
              <a:rPr lang="ko-KR" altLang="en-US" sz="1400" dirty="0"/>
              <a:t>에 </a:t>
            </a:r>
            <a:r>
              <a:rPr lang="en-US" altLang="ko-KR" sz="1400" dirty="0"/>
              <a:t>100</a:t>
            </a:r>
            <a:r>
              <a:rPr lang="ko-KR" altLang="en-US" sz="1400" dirty="0"/>
              <a:t>을 더합니다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십의 자리 계산</a:t>
            </a:r>
            <a:r>
              <a:rPr lang="en-US" altLang="ko-KR" sz="1400" b="1" dirty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type</a:t>
            </a:r>
            <a:r>
              <a:rPr lang="ko-KR" altLang="en-US" sz="1400" dirty="0"/>
              <a:t>을 </a:t>
            </a:r>
            <a:r>
              <a:rPr lang="en-US" altLang="ko-KR" sz="1400" b="1" dirty="0">
                <a:solidFill>
                  <a:srgbClr val="00B050"/>
                </a:solidFill>
              </a:rPr>
              <a:t>10</a:t>
            </a:r>
            <a:r>
              <a:rPr lang="ko-KR" altLang="en-US" sz="1400" b="1" dirty="0">
                <a:solidFill>
                  <a:srgbClr val="00B050"/>
                </a:solidFill>
              </a:rPr>
              <a:t>으로 나눕</a:t>
            </a:r>
            <a:r>
              <a:rPr lang="ko-KR" altLang="en-US" sz="1400" dirty="0"/>
              <a:t>니다 </a:t>
            </a:r>
            <a:r>
              <a:rPr lang="en-US" altLang="ko-KR" sz="1400" dirty="0"/>
              <a:t>(100 / 10 = 10). </a:t>
            </a:r>
            <a:r>
              <a:rPr lang="ko-KR" altLang="en-US" sz="1400" dirty="0"/>
              <a:t>이제 </a:t>
            </a:r>
            <a:r>
              <a:rPr lang="en-US" altLang="ko-KR" sz="1400" dirty="0"/>
              <a:t>type</a:t>
            </a:r>
            <a:r>
              <a:rPr lang="ko-KR" altLang="en-US" sz="1400" dirty="0"/>
              <a:t>은 </a:t>
            </a:r>
            <a:r>
              <a:rPr lang="en-US" altLang="ko-KR" sz="1400" dirty="0"/>
              <a:t>10</a:t>
            </a:r>
            <a:r>
              <a:rPr lang="ko-KR" altLang="en-US" sz="1400" dirty="0"/>
              <a:t>이 되어 십의 </a:t>
            </a:r>
            <a:r>
              <a:rPr lang="ko-KR" altLang="en-US" sz="1400" dirty="0" err="1"/>
              <a:t>자리수를</a:t>
            </a:r>
            <a:r>
              <a:rPr lang="ko-KR" altLang="en-US" sz="1400" dirty="0"/>
              <a:t> 나타냅니다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i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일 때</a:t>
            </a:r>
            <a:r>
              <a:rPr lang="en-US" altLang="ko-KR" sz="1400" dirty="0"/>
              <a:t>, </a:t>
            </a:r>
            <a:r>
              <a:rPr lang="ko-KR" altLang="en-US" sz="1400" dirty="0"/>
              <a:t>두 번째 </a:t>
            </a:r>
            <a:r>
              <a:rPr lang="ko-KR" altLang="en-US" sz="1400" dirty="0" err="1"/>
              <a:t>자리수를</a:t>
            </a:r>
            <a:r>
              <a:rPr lang="ko-KR" altLang="en-US" sz="1400" dirty="0"/>
              <a:t> 읽습니다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'4'</a:t>
            </a:r>
            <a:r>
              <a:rPr lang="ko-KR" altLang="en-US" sz="1400" dirty="0"/>
              <a:t>를 읽습니다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문자 </a:t>
            </a:r>
            <a:r>
              <a:rPr lang="en-US" altLang="ko-KR" sz="1400" dirty="0"/>
              <a:t>'4'</a:t>
            </a:r>
            <a:r>
              <a:rPr lang="ko-KR" altLang="en-US" sz="1400" dirty="0"/>
              <a:t>를 문자열로 변환한 후 </a:t>
            </a:r>
            <a:r>
              <a:rPr lang="en-US" altLang="ko-KR" sz="1400" dirty="0" err="1"/>
              <a:t>toInt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함수를 사용하여 정수 </a:t>
            </a:r>
            <a:r>
              <a:rPr lang="en-US" altLang="ko-KR" sz="1400" dirty="0"/>
              <a:t>4</a:t>
            </a:r>
            <a:r>
              <a:rPr lang="ko-KR" altLang="en-US" sz="1400" dirty="0"/>
              <a:t>로 변환합니다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정수 </a:t>
            </a:r>
            <a:r>
              <a:rPr lang="en-US" altLang="ko-KR" sz="1400" dirty="0"/>
              <a:t>4</a:t>
            </a:r>
            <a:r>
              <a:rPr lang="ko-KR" altLang="en-US" sz="1400" dirty="0"/>
              <a:t>에 </a:t>
            </a:r>
            <a:r>
              <a:rPr lang="en-US" altLang="ko-KR" sz="1400" dirty="0"/>
              <a:t>type </a:t>
            </a:r>
            <a:r>
              <a:rPr lang="ko-KR" altLang="en-US" sz="1400" dirty="0"/>
              <a:t>값을 곱합니다 </a:t>
            </a:r>
            <a:r>
              <a:rPr lang="en-US" altLang="ko-KR" sz="1400" dirty="0"/>
              <a:t>(4 * 10 = 40).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finalresult</a:t>
            </a:r>
            <a:r>
              <a:rPr lang="en-US" altLang="ko-KR" sz="1400" dirty="0"/>
              <a:t>[j]</a:t>
            </a:r>
            <a:r>
              <a:rPr lang="ko-KR" altLang="en-US" sz="1400" dirty="0"/>
              <a:t>에 이전 값 </a:t>
            </a:r>
            <a:r>
              <a:rPr lang="en-US" altLang="ko-KR" sz="1400" dirty="0"/>
              <a:t>100</a:t>
            </a:r>
            <a:r>
              <a:rPr lang="ko-KR" altLang="en-US" sz="1400" dirty="0"/>
              <a:t>에 </a:t>
            </a:r>
            <a:r>
              <a:rPr lang="en-US" altLang="ko-KR" sz="1400" dirty="0"/>
              <a:t>40</a:t>
            </a:r>
            <a:r>
              <a:rPr lang="ko-KR" altLang="en-US" sz="1400" dirty="0"/>
              <a:t>을 더합니다 </a:t>
            </a:r>
            <a:r>
              <a:rPr lang="en-US" altLang="ko-KR" sz="1400" dirty="0"/>
              <a:t>(100 + 40 = 140).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54E23-8FE7-A8E9-E686-46AAD5495DCA}"/>
              </a:ext>
            </a:extLst>
          </p:cNvPr>
          <p:cNvSpPr txBox="1"/>
          <p:nvPr/>
        </p:nvSpPr>
        <p:spPr>
          <a:xfrm>
            <a:off x="6464299" y="187047"/>
            <a:ext cx="5537201" cy="4251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일의 자리 계산</a:t>
            </a:r>
            <a:r>
              <a:rPr lang="en-US" altLang="ko-KR" sz="1400" b="1" dirty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type</a:t>
            </a:r>
            <a:r>
              <a:rPr lang="ko-KR" altLang="en-US" sz="1400" dirty="0"/>
              <a:t>을 다시 </a:t>
            </a:r>
            <a:r>
              <a:rPr lang="en-US" altLang="ko-KR" sz="1400" b="1" dirty="0">
                <a:solidFill>
                  <a:srgbClr val="00B050"/>
                </a:solidFill>
              </a:rPr>
              <a:t>10</a:t>
            </a:r>
            <a:r>
              <a:rPr lang="ko-KR" altLang="en-US" sz="1400" b="1" dirty="0">
                <a:solidFill>
                  <a:srgbClr val="00B050"/>
                </a:solidFill>
              </a:rPr>
              <a:t>으로 나눕</a:t>
            </a:r>
            <a:r>
              <a:rPr lang="ko-KR" altLang="en-US" sz="1400" dirty="0"/>
              <a:t>니다 </a:t>
            </a:r>
            <a:r>
              <a:rPr lang="en-US" altLang="ko-KR" sz="1400" dirty="0"/>
              <a:t>(10 / 10 = 1).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이제 </a:t>
            </a:r>
            <a:r>
              <a:rPr lang="en-US" altLang="ko-KR" sz="1400" dirty="0"/>
              <a:t>type</a:t>
            </a:r>
            <a:r>
              <a:rPr lang="ko-KR" altLang="en-US" sz="1400" dirty="0"/>
              <a:t>은 </a:t>
            </a:r>
            <a:r>
              <a:rPr lang="en-US" altLang="ko-KR" sz="1400" dirty="0"/>
              <a:t>1</a:t>
            </a:r>
            <a:r>
              <a:rPr lang="ko-KR" altLang="en-US" sz="1400" dirty="0"/>
              <a:t>이 되어 일의 </a:t>
            </a:r>
            <a:r>
              <a:rPr lang="ko-KR" altLang="en-US" sz="1400" dirty="0" err="1"/>
              <a:t>자리수를</a:t>
            </a:r>
            <a:r>
              <a:rPr lang="ko-KR" altLang="en-US" sz="1400" dirty="0"/>
              <a:t> 나타냅니다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i</a:t>
            </a:r>
            <a:r>
              <a:rPr lang="ko-KR" altLang="en-US" sz="1400" dirty="0"/>
              <a:t>가 </a:t>
            </a:r>
            <a:r>
              <a:rPr lang="en-US" altLang="ko-KR" sz="1400" dirty="0"/>
              <a:t>2</a:t>
            </a:r>
            <a:r>
              <a:rPr lang="ko-KR" altLang="en-US" sz="1400" dirty="0"/>
              <a:t>일 때</a:t>
            </a:r>
            <a:r>
              <a:rPr lang="en-US" altLang="ko-KR" sz="1400" dirty="0"/>
              <a:t>, </a:t>
            </a:r>
            <a:r>
              <a:rPr lang="ko-KR" altLang="en-US" sz="1400" dirty="0"/>
              <a:t>세 번째 </a:t>
            </a:r>
            <a:r>
              <a:rPr lang="ko-KR" altLang="en-US" sz="1400" dirty="0" err="1"/>
              <a:t>자리수를</a:t>
            </a:r>
            <a:r>
              <a:rPr lang="ko-KR" altLang="en-US" sz="1400" dirty="0"/>
              <a:t> 읽습니다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'5'</a:t>
            </a:r>
            <a:r>
              <a:rPr lang="ko-KR" altLang="en-US" sz="1400" dirty="0"/>
              <a:t>를 읽습니다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문자 </a:t>
            </a:r>
            <a:r>
              <a:rPr lang="en-US" altLang="ko-KR" sz="1400" dirty="0"/>
              <a:t>'5'</a:t>
            </a:r>
            <a:r>
              <a:rPr lang="ko-KR" altLang="en-US" sz="1400" dirty="0"/>
              <a:t>를 문자열로 변환한 후 </a:t>
            </a:r>
            <a:r>
              <a:rPr lang="en-US" altLang="ko-KR" sz="1400" dirty="0" err="1"/>
              <a:t>toInt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함수를 사용하여 정수 </a:t>
            </a:r>
            <a:r>
              <a:rPr lang="en-US" altLang="ko-KR" sz="1400" dirty="0"/>
              <a:t>5</a:t>
            </a:r>
            <a:r>
              <a:rPr lang="ko-KR" altLang="en-US" sz="1400" dirty="0"/>
              <a:t>로 변환합니다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정수 </a:t>
            </a:r>
            <a:r>
              <a:rPr lang="en-US" altLang="ko-KR" sz="1400" dirty="0"/>
              <a:t>5</a:t>
            </a:r>
            <a:r>
              <a:rPr lang="ko-KR" altLang="en-US" sz="1400" dirty="0"/>
              <a:t>에 </a:t>
            </a:r>
            <a:r>
              <a:rPr lang="en-US" altLang="ko-KR" sz="1400" dirty="0"/>
              <a:t>type </a:t>
            </a:r>
            <a:r>
              <a:rPr lang="ko-KR" altLang="en-US" sz="1400" dirty="0"/>
              <a:t>값을 곱합니다 </a:t>
            </a:r>
            <a:r>
              <a:rPr lang="en-US" altLang="ko-KR" sz="1400" dirty="0"/>
              <a:t>(5 * 1 = 5).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finalresult</a:t>
            </a:r>
            <a:r>
              <a:rPr lang="en-US" altLang="ko-KR" sz="1400" dirty="0"/>
              <a:t>[j]</a:t>
            </a:r>
            <a:r>
              <a:rPr lang="ko-KR" altLang="en-US" sz="1400" dirty="0"/>
              <a:t>에 이전 값 </a:t>
            </a:r>
            <a:r>
              <a:rPr lang="en-US" altLang="ko-KR" sz="1400" dirty="0"/>
              <a:t>140</a:t>
            </a:r>
            <a:r>
              <a:rPr lang="ko-KR" altLang="en-US" sz="1400" dirty="0"/>
              <a:t>에 </a:t>
            </a:r>
            <a:r>
              <a:rPr lang="en-US" altLang="ko-KR" sz="1400" dirty="0"/>
              <a:t>5</a:t>
            </a:r>
            <a:r>
              <a:rPr lang="ko-KR" altLang="en-US" sz="1400" dirty="0"/>
              <a:t>를 더합니다 </a:t>
            </a:r>
            <a:r>
              <a:rPr lang="en-US" altLang="ko-KR" sz="1400" dirty="0"/>
              <a:t>(140 + 5 = 145).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이렇게 </a:t>
            </a:r>
            <a:r>
              <a:rPr lang="en-US" altLang="ko-KR" sz="1400" b="1" dirty="0" err="1">
                <a:solidFill>
                  <a:srgbClr val="FF0000"/>
                </a:solidFill>
              </a:rPr>
              <a:t>finalresult</a:t>
            </a:r>
            <a:r>
              <a:rPr lang="en-US" altLang="ko-KR" sz="1400" b="1" dirty="0">
                <a:solidFill>
                  <a:srgbClr val="FF0000"/>
                </a:solidFill>
              </a:rPr>
              <a:t>[j]</a:t>
            </a:r>
            <a:r>
              <a:rPr lang="ko-KR" altLang="en-US" sz="1400" b="1" dirty="0">
                <a:solidFill>
                  <a:srgbClr val="FF0000"/>
                </a:solidFill>
              </a:rPr>
              <a:t>에는 </a:t>
            </a:r>
            <a:r>
              <a:rPr lang="en-US" altLang="ko-KR" sz="1400" b="1" dirty="0">
                <a:solidFill>
                  <a:srgbClr val="FF0000"/>
                </a:solidFill>
              </a:rPr>
              <a:t>145</a:t>
            </a:r>
            <a:r>
              <a:rPr lang="ko-KR" altLang="en-US" sz="1400" b="1" dirty="0">
                <a:solidFill>
                  <a:srgbClr val="FF0000"/>
                </a:solidFill>
              </a:rPr>
              <a:t>라는 최종 값이 저장</a:t>
            </a:r>
            <a:r>
              <a:rPr lang="ko-KR" altLang="en-US" sz="1400" dirty="0"/>
              <a:t>되고</a:t>
            </a:r>
            <a:r>
              <a:rPr lang="en-US" altLang="ko-KR" sz="1400" dirty="0"/>
              <a:t>, </a:t>
            </a:r>
            <a:r>
              <a:rPr lang="ko-KR" altLang="en-US" sz="1400" dirty="0"/>
              <a:t>이 값은 </a:t>
            </a:r>
            <a:r>
              <a:rPr lang="en-US" altLang="ko-KR" sz="1400" dirty="0"/>
              <a:t>j</a:t>
            </a:r>
            <a:r>
              <a:rPr lang="ko-KR" altLang="en-US" sz="1400" dirty="0"/>
              <a:t>번째 </a:t>
            </a:r>
            <a:r>
              <a:rPr lang="ko-KR" altLang="en-US" sz="1400" dirty="0" err="1"/>
              <a:t>서보모터를</a:t>
            </a:r>
            <a:r>
              <a:rPr lang="ko-KR" altLang="en-US" sz="1400" dirty="0"/>
              <a:t> 제어하는 데 사용됩니다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 과정이 모든 </a:t>
            </a:r>
            <a:r>
              <a:rPr lang="ko-KR" altLang="en-US" sz="1400" dirty="0" err="1"/>
              <a:t>서보모터에</a:t>
            </a:r>
            <a:r>
              <a:rPr lang="ko-KR" altLang="en-US" sz="1400" dirty="0"/>
              <a:t> 대해 반복되어 각각의 </a:t>
            </a:r>
            <a:r>
              <a:rPr lang="ko-KR" altLang="en-US" sz="1400" dirty="0" err="1"/>
              <a:t>위치값을</a:t>
            </a:r>
            <a:r>
              <a:rPr lang="ko-KR" altLang="en-US" sz="1400" dirty="0"/>
              <a:t> 설정합니다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BB6534-1675-268E-5F8C-18113E10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5092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76FEF4-4B07-B0AD-E7E5-B76CEF12F661}"/>
              </a:ext>
            </a:extLst>
          </p:cNvPr>
          <p:cNvSpPr txBox="1"/>
          <p:nvPr/>
        </p:nvSpPr>
        <p:spPr>
          <a:xfrm>
            <a:off x="575962" y="4033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If(a != </a:t>
            </a:r>
            <a:r>
              <a:rPr lang="ko-KR" altLang="en-US" dirty="0"/>
              <a:t>＂＂</a:t>
            </a:r>
            <a:r>
              <a:rPr lang="en-US" altLang="ko-KR" dirty="0"/>
              <a:t>):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2A42E-A7DE-8EC6-7956-326BF83B47F8}"/>
              </a:ext>
            </a:extLst>
          </p:cNvPr>
          <p:cNvSpPr txBox="1"/>
          <p:nvPr/>
        </p:nvSpPr>
        <p:spPr>
          <a:xfrm>
            <a:off x="433860" y="974800"/>
            <a:ext cx="10359767" cy="3368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여기서 </a:t>
            </a:r>
            <a:r>
              <a:rPr lang="en-US" altLang="ko-KR" sz="1600" dirty="0"/>
              <a:t>a</a:t>
            </a:r>
            <a:r>
              <a:rPr lang="ko-KR" altLang="en-US" sz="1600" dirty="0"/>
              <a:t>는 변수입니다</a:t>
            </a:r>
            <a:r>
              <a:rPr lang="en-US" altLang="ko-KR" sz="1600" dirty="0"/>
              <a:t>. If(a != " ")</a:t>
            </a:r>
            <a:r>
              <a:rPr lang="ko-KR" altLang="en-US" sz="1600" dirty="0"/>
              <a:t>는 </a:t>
            </a:r>
            <a:r>
              <a:rPr lang="en-US" altLang="ko-KR" sz="1600" dirty="0"/>
              <a:t>a </a:t>
            </a:r>
            <a:r>
              <a:rPr lang="ko-KR" altLang="en-US" sz="1600" dirty="0"/>
              <a:t>변수가 빈 문자열이 아닐 경우를 의미합니다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프로그래밍에서 </a:t>
            </a:r>
            <a:r>
              <a:rPr lang="en-US" altLang="ko-KR" sz="1600" dirty="0"/>
              <a:t>!= </a:t>
            </a:r>
            <a:r>
              <a:rPr lang="ko-KR" altLang="en-US" sz="1600" dirty="0"/>
              <a:t>연산자는 </a:t>
            </a:r>
            <a:r>
              <a:rPr lang="en-US" altLang="ko-KR" sz="1600" dirty="0"/>
              <a:t>"</a:t>
            </a:r>
            <a:r>
              <a:rPr lang="ko-KR" altLang="en-US" sz="1600" dirty="0"/>
              <a:t>같지 않음</a:t>
            </a:r>
            <a:r>
              <a:rPr lang="en-US" altLang="ko-KR" sz="1600" dirty="0"/>
              <a:t>"</a:t>
            </a:r>
            <a:r>
              <a:rPr lang="ko-KR" altLang="en-US" sz="1600" dirty="0"/>
              <a:t>을 나타내는 논리 연산자로</a:t>
            </a:r>
            <a:r>
              <a:rPr lang="en-US" altLang="ko-KR" sz="1600" dirty="0"/>
              <a:t>, </a:t>
            </a:r>
            <a:r>
              <a:rPr lang="ko-KR" altLang="en-US" sz="1600" dirty="0"/>
              <a:t>이 경우 </a:t>
            </a:r>
            <a:r>
              <a:rPr lang="en-US" altLang="ko-KR" sz="1600" dirty="0"/>
              <a:t>a</a:t>
            </a:r>
            <a:r>
              <a:rPr lang="ko-KR" altLang="en-US" sz="1600" dirty="0"/>
              <a:t>가 빈 문자열이 아니면</a:t>
            </a: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사용자가 무언가를 입력했으면</a:t>
            </a:r>
            <a:r>
              <a:rPr lang="en-US" altLang="ko-KR" sz="1600" dirty="0"/>
              <a:t>) </a:t>
            </a:r>
            <a:r>
              <a:rPr lang="ko-KR" altLang="en-US" sz="1600" dirty="0"/>
              <a:t>그 안에 있는 코드 블록을 실행하라는 의미입니다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그러나 코드에 사용된 큰따옴표가 일반적인 문자열 구분 기호</a:t>
            </a:r>
            <a:r>
              <a:rPr lang="en-US" altLang="ko-KR" sz="1600" dirty="0"/>
              <a:t>(")</a:t>
            </a:r>
            <a:r>
              <a:rPr lang="ko-KR" altLang="en-US" sz="1600" dirty="0"/>
              <a:t>와 다르게 보입니다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프로그래밍에서는 일반적인 직선형 큰따옴표를 사용하여 문자열을 표시합니다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따라서 코드가 올바르게 작동하려면 </a:t>
            </a:r>
            <a:r>
              <a:rPr lang="en-US" altLang="ko-KR" sz="1600" dirty="0"/>
              <a:t>If(a != ""): </a:t>
            </a:r>
            <a:r>
              <a:rPr lang="ko-KR" altLang="en-US" sz="1600" dirty="0"/>
              <a:t>처럼 일반적인 큰따옴표를 사용해야 합니다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또한 </a:t>
            </a:r>
            <a:r>
              <a:rPr lang="en-US" altLang="ko-KR" sz="1600" dirty="0"/>
              <a:t>Python</a:t>
            </a:r>
            <a:r>
              <a:rPr lang="ko-KR" altLang="en-US" sz="1600" dirty="0"/>
              <a:t>에서는 </a:t>
            </a:r>
            <a:r>
              <a:rPr lang="en-US" altLang="ko-KR" sz="1600" dirty="0"/>
              <a:t>if</a:t>
            </a:r>
            <a:r>
              <a:rPr lang="ko-KR" altLang="en-US" sz="1600" dirty="0"/>
              <a:t>를 소문자로 쓰고</a:t>
            </a:r>
            <a:r>
              <a:rPr lang="en-US" altLang="ko-KR" sz="1600" dirty="0"/>
              <a:t>, </a:t>
            </a:r>
            <a:r>
              <a:rPr lang="ko-KR" altLang="en-US" sz="1600" dirty="0"/>
              <a:t>조건문 뒤에는 콜론</a:t>
            </a:r>
            <a:r>
              <a:rPr lang="en-US" altLang="ko-KR" sz="1600" dirty="0"/>
              <a:t>(:)</a:t>
            </a:r>
            <a:r>
              <a:rPr lang="ko-KR" altLang="en-US" sz="1600" dirty="0"/>
              <a:t>을 사용합니다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따라서 정확한 문법은 </a:t>
            </a:r>
            <a:r>
              <a:rPr lang="en-US" altLang="ko-KR" sz="1600" dirty="0"/>
              <a:t>if a != "": </a:t>
            </a:r>
            <a:r>
              <a:rPr lang="ko-KR" altLang="en-US" sz="1600" dirty="0"/>
              <a:t>이 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260C2A-ECFD-39C3-0728-C47A40ED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8636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49F8F6-F055-763B-D19C-F8B8B65F670E}"/>
              </a:ext>
            </a:extLst>
          </p:cNvPr>
          <p:cNvSpPr txBox="1"/>
          <p:nvPr/>
        </p:nvSpPr>
        <p:spPr>
          <a:xfrm>
            <a:off x="482600" y="323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dirty="0"/>
              <a:t>arduino = serial.Serial("com%s"%a,115200)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B91EE-B0FB-0726-E5BF-D04C9F61AB1A}"/>
              </a:ext>
            </a:extLst>
          </p:cNvPr>
          <p:cNvSpPr txBox="1"/>
          <p:nvPr/>
        </p:nvSpPr>
        <p:spPr>
          <a:xfrm>
            <a:off x="482599" y="891044"/>
            <a:ext cx="8704650" cy="4251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이 코드 라인은 </a:t>
            </a:r>
            <a:r>
              <a:rPr lang="en-US" altLang="ko-KR" sz="1400" dirty="0"/>
              <a:t>Python</a:t>
            </a:r>
            <a:r>
              <a:rPr lang="ko-KR" altLang="en-US" sz="1400" dirty="0"/>
              <a:t>에서 시리얼 포트를 통한 통신을 설정하기 위한 것입니다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여기서 </a:t>
            </a:r>
            <a:r>
              <a:rPr lang="en-US" altLang="ko-KR" sz="1400" dirty="0" err="1"/>
              <a:t>arduino</a:t>
            </a:r>
            <a:r>
              <a:rPr lang="ko-KR" altLang="en-US" sz="1400" dirty="0"/>
              <a:t>는 시리얼 포트와 통신을 관리할 객체의 이름입니다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serial.Serial</a:t>
            </a:r>
            <a:r>
              <a:rPr lang="ko-KR" altLang="en-US" sz="1400" dirty="0"/>
              <a:t>은 </a:t>
            </a:r>
            <a:r>
              <a:rPr lang="en-US" altLang="ko-KR" sz="1400" dirty="0" err="1"/>
              <a:t>PySerial</a:t>
            </a:r>
            <a:r>
              <a:rPr lang="en-US" altLang="ko-KR" sz="1400" dirty="0"/>
              <a:t> </a:t>
            </a:r>
            <a:r>
              <a:rPr lang="ko-KR" altLang="en-US" sz="1400" dirty="0"/>
              <a:t>패키지의 일부로</a:t>
            </a:r>
            <a:r>
              <a:rPr lang="en-US" altLang="ko-KR" sz="1400" dirty="0"/>
              <a:t>, </a:t>
            </a:r>
            <a:r>
              <a:rPr lang="ko-KR" altLang="en-US" sz="1400" dirty="0"/>
              <a:t>시리얼 포트를 위한 객체를 생성하는 함수입니다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"</a:t>
            </a:r>
            <a:r>
              <a:rPr lang="en-US" altLang="ko-KR" sz="1400" dirty="0" err="1"/>
              <a:t>com%s</a:t>
            </a:r>
            <a:r>
              <a:rPr lang="en-US" altLang="ko-KR" sz="1400" dirty="0"/>
              <a:t>"%a </a:t>
            </a:r>
            <a:r>
              <a:rPr lang="ko-KR" altLang="en-US" sz="1400" dirty="0"/>
              <a:t>부분은 문자열 </a:t>
            </a:r>
            <a:r>
              <a:rPr lang="ko-KR" altLang="en-US" sz="1400" dirty="0" err="1"/>
              <a:t>포맷팅을</a:t>
            </a:r>
            <a:r>
              <a:rPr lang="ko-KR" altLang="en-US" sz="1400" dirty="0"/>
              <a:t> 사용하여 특정 </a:t>
            </a:r>
            <a:r>
              <a:rPr lang="en-US" altLang="ko-KR" sz="1400" dirty="0"/>
              <a:t>COM </a:t>
            </a:r>
            <a:r>
              <a:rPr lang="ko-KR" altLang="en-US" sz="1400" dirty="0"/>
              <a:t>포트에 연결합니다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%s</a:t>
            </a:r>
            <a:r>
              <a:rPr lang="ko-KR" altLang="en-US" sz="1400" dirty="0"/>
              <a:t>는 문자열을 의미하며</a:t>
            </a:r>
            <a:r>
              <a:rPr lang="en-US" altLang="ko-KR" sz="1400" dirty="0"/>
              <a:t>, %a</a:t>
            </a:r>
            <a:r>
              <a:rPr lang="ko-KR" altLang="en-US" sz="1400" dirty="0"/>
              <a:t>에 의해 </a:t>
            </a:r>
            <a:r>
              <a:rPr lang="en-US" altLang="ko-KR" sz="1400" dirty="0"/>
              <a:t>a </a:t>
            </a:r>
            <a:r>
              <a:rPr lang="ko-KR" altLang="en-US" sz="1400" dirty="0"/>
              <a:t>변수의 값으로 대체됩니다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사용자가 </a:t>
            </a:r>
            <a:r>
              <a:rPr lang="en-US" altLang="ko-KR" sz="1400" dirty="0"/>
              <a:t>'8'</a:t>
            </a:r>
            <a:r>
              <a:rPr lang="ko-KR" altLang="en-US" sz="1400" dirty="0"/>
              <a:t>을 입력했다면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com%s</a:t>
            </a:r>
            <a:r>
              <a:rPr lang="en-US" altLang="ko-KR" sz="1400" dirty="0"/>
              <a:t>"%a</a:t>
            </a:r>
            <a:r>
              <a:rPr lang="ko-KR" altLang="en-US" sz="1400" dirty="0"/>
              <a:t>는 </a:t>
            </a:r>
            <a:r>
              <a:rPr lang="en-US" altLang="ko-KR" sz="1400" dirty="0"/>
              <a:t>"com8"</a:t>
            </a:r>
            <a:r>
              <a:rPr lang="ko-KR" altLang="en-US" sz="1400" dirty="0"/>
              <a:t>으로 평가되어 </a:t>
            </a:r>
            <a:r>
              <a:rPr lang="en-US" altLang="ko-KR" sz="1400" dirty="0"/>
              <a:t>COM8 </a:t>
            </a:r>
            <a:r>
              <a:rPr lang="ko-KR" altLang="en-US" sz="1400" dirty="0"/>
              <a:t>포트에 연결하게 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115200</a:t>
            </a:r>
            <a:r>
              <a:rPr lang="ko-KR" altLang="en-US" sz="1400" dirty="0"/>
              <a:t>은 시리얼 통신의 </a:t>
            </a:r>
            <a:r>
              <a:rPr lang="ko-KR" altLang="en-US" sz="1400" dirty="0" err="1"/>
              <a:t>보드레이트</a:t>
            </a:r>
            <a:r>
              <a:rPr lang="en-US" altLang="ko-KR" sz="1400" dirty="0"/>
              <a:t>(baud rate)</a:t>
            </a:r>
            <a:r>
              <a:rPr lang="ko-KR" altLang="en-US" sz="1400" dirty="0"/>
              <a:t>를 의미하며</a:t>
            </a:r>
            <a:r>
              <a:rPr lang="en-US" altLang="ko-KR" sz="1400" dirty="0"/>
              <a:t>, </a:t>
            </a:r>
            <a:r>
              <a:rPr lang="ko-KR" altLang="en-US" sz="1400" dirty="0"/>
              <a:t>이는 초당 전송되는 비트의 수를 나타냅니다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여기서는 </a:t>
            </a:r>
            <a:r>
              <a:rPr lang="en-US" altLang="ko-KR" sz="1400" dirty="0"/>
              <a:t>115200 </a:t>
            </a:r>
            <a:r>
              <a:rPr lang="ko-KR" altLang="en-US" sz="1400" dirty="0"/>
              <a:t>비트</a:t>
            </a:r>
            <a:r>
              <a:rPr lang="en-US" altLang="ko-KR" sz="1400" dirty="0"/>
              <a:t>/</a:t>
            </a:r>
            <a:r>
              <a:rPr lang="ko-KR" altLang="en-US" sz="1400" dirty="0"/>
              <a:t>초를 설정하고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전체적으로 이 라인은 사용자가 입력한 포트 번호를 사용하여 </a:t>
            </a:r>
            <a:r>
              <a:rPr lang="en-US" altLang="ko-KR" sz="1400" dirty="0"/>
              <a:t>115200 </a:t>
            </a:r>
            <a:r>
              <a:rPr lang="ko-KR" altLang="en-US" sz="1400" dirty="0" err="1"/>
              <a:t>보드레이트로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아두이노와</a:t>
            </a:r>
            <a:r>
              <a:rPr lang="ko-KR" altLang="en-US" sz="1400" dirty="0"/>
              <a:t> 시리얼 통신을 설정하는 명령입니다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7F748E-21E9-4723-C772-3BDA8921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8017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836998-8D55-94E3-D704-8B31B8C04BD1}"/>
              </a:ext>
            </a:extLst>
          </p:cNvPr>
          <p:cNvSpPr txBox="1"/>
          <p:nvPr/>
        </p:nvSpPr>
        <p:spPr>
          <a:xfrm>
            <a:off x="431800" y="413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arduino</a:t>
            </a:r>
            <a:r>
              <a:rPr lang="en-US" altLang="ko-KR" dirty="0"/>
              <a:t> = </a:t>
            </a:r>
            <a:r>
              <a:rPr lang="en-US" altLang="ko-KR" dirty="0" err="1"/>
              <a:t>serial.Serial</a:t>
            </a:r>
            <a:r>
              <a:rPr lang="en-US" altLang="ko-KR" dirty="0"/>
              <a:t>("com%s"%a,115200)</a:t>
            </a:r>
          </a:p>
          <a:p>
            <a:r>
              <a:rPr lang="en-US" altLang="ko-KR" dirty="0"/>
              <a:t>("</a:t>
            </a:r>
            <a:r>
              <a:rPr lang="en-US" altLang="ko-KR" dirty="0" err="1"/>
              <a:t>com%s</a:t>
            </a:r>
            <a:r>
              <a:rPr lang="en-US" altLang="ko-KR" dirty="0"/>
              <a:t>"%a)</a:t>
            </a:r>
            <a:r>
              <a:rPr lang="ko-KR" altLang="en-US" dirty="0"/>
              <a:t>는 </a:t>
            </a:r>
            <a:r>
              <a:rPr lang="en-US" altLang="ko-KR" dirty="0"/>
              <a:t>c</a:t>
            </a:r>
            <a:r>
              <a:rPr lang="ko-KR" altLang="en-US" dirty="0"/>
              <a:t>언어 문법이 아닌가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5725E-01F5-C881-99B8-E7C17CA67B95}"/>
              </a:ext>
            </a:extLst>
          </p:cNvPr>
          <p:cNvSpPr txBox="1"/>
          <p:nvPr/>
        </p:nvSpPr>
        <p:spPr>
          <a:xfrm>
            <a:off x="431799" y="1059766"/>
            <a:ext cx="11016735" cy="489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B0F0"/>
                </a:solidFill>
              </a:rPr>
              <a:t>"</a:t>
            </a:r>
            <a:r>
              <a:rPr lang="en-US" altLang="ko-KR" sz="1400" b="1" dirty="0" err="1">
                <a:solidFill>
                  <a:srgbClr val="00B0F0"/>
                </a:solidFill>
              </a:rPr>
              <a:t>com%s</a:t>
            </a:r>
            <a:r>
              <a:rPr lang="en-US" altLang="ko-KR" sz="1400" b="1" dirty="0">
                <a:solidFill>
                  <a:srgbClr val="00B0F0"/>
                </a:solidFill>
              </a:rPr>
              <a:t>"%a</a:t>
            </a:r>
            <a:r>
              <a:rPr lang="ko-KR" altLang="en-US" sz="1400" dirty="0"/>
              <a:t>는 실제로 </a:t>
            </a:r>
            <a:r>
              <a:rPr lang="en-US" altLang="ko-KR" sz="1400" b="1" dirty="0">
                <a:solidFill>
                  <a:srgbClr val="FF0000"/>
                </a:solidFill>
              </a:rPr>
              <a:t>Python</a:t>
            </a:r>
            <a:r>
              <a:rPr lang="ko-KR" altLang="en-US" sz="1400" b="1" dirty="0">
                <a:solidFill>
                  <a:srgbClr val="FF0000"/>
                </a:solidFill>
              </a:rPr>
              <a:t>에서도 사용되는 문자열 </a:t>
            </a:r>
            <a:r>
              <a:rPr lang="ko-KR" altLang="en-US" sz="1400" b="1" dirty="0" err="1">
                <a:solidFill>
                  <a:srgbClr val="FF0000"/>
                </a:solidFill>
              </a:rPr>
              <a:t>포맷팅</a:t>
            </a:r>
            <a:r>
              <a:rPr lang="ko-KR" altLang="en-US" sz="1400" b="1" dirty="0">
                <a:solidFill>
                  <a:srgbClr val="FF0000"/>
                </a:solidFill>
              </a:rPr>
              <a:t> 방식 중 하나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 방식은 </a:t>
            </a:r>
            <a:r>
              <a:rPr lang="en-US" altLang="ko-KR" sz="1400" dirty="0"/>
              <a:t>C</a:t>
            </a:r>
            <a:r>
              <a:rPr lang="ko-KR" altLang="en-US" sz="1400" dirty="0"/>
              <a:t>언어의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 </a:t>
            </a:r>
            <a:r>
              <a:rPr lang="ko-KR" altLang="en-US" sz="1400" dirty="0"/>
              <a:t>스타일 </a:t>
            </a:r>
            <a:r>
              <a:rPr lang="ko-KR" altLang="en-US" sz="1400" dirty="0" err="1"/>
              <a:t>포맷팅에</a:t>
            </a:r>
            <a:r>
              <a:rPr lang="ko-KR" altLang="en-US" sz="1400" dirty="0"/>
              <a:t> 영감을 받았지만</a:t>
            </a:r>
            <a:r>
              <a:rPr lang="en-US" altLang="ko-KR" sz="1400" dirty="0"/>
              <a:t>, Python</a:t>
            </a:r>
            <a:r>
              <a:rPr lang="ko-KR" altLang="en-US" sz="1400" dirty="0"/>
              <a:t>에서도 널리 사용됩니다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Python</a:t>
            </a:r>
            <a:r>
              <a:rPr lang="ko-KR" altLang="en-US" sz="1400" dirty="0"/>
              <a:t>에서 이 방식은 문자열 내에서 </a:t>
            </a:r>
            <a:r>
              <a:rPr lang="en-US" altLang="ko-KR" sz="1400" dirty="0"/>
              <a:t>%s, %d </a:t>
            </a:r>
            <a:r>
              <a:rPr lang="ko-KR" altLang="en-US" sz="1400" dirty="0"/>
              <a:t>등의 </a:t>
            </a:r>
            <a:r>
              <a:rPr lang="ko-KR" altLang="en-US" sz="1400" dirty="0" err="1"/>
              <a:t>플레이스홀더를</a:t>
            </a:r>
            <a:r>
              <a:rPr lang="ko-KR" altLang="en-US" sz="1400" dirty="0"/>
              <a:t> 사용해 해당 위치에 변수의 값을 대입할 수 있게 합니다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예를 들어</a:t>
            </a:r>
            <a:r>
              <a:rPr lang="en-US" altLang="ko-KR" sz="1400" dirty="0"/>
              <a:t>, %s</a:t>
            </a:r>
            <a:r>
              <a:rPr lang="ko-KR" altLang="en-US" sz="1400" dirty="0"/>
              <a:t>는 문자열을</a:t>
            </a:r>
            <a:r>
              <a:rPr lang="en-US" altLang="ko-KR" sz="1400" dirty="0"/>
              <a:t>, %d</a:t>
            </a:r>
            <a:r>
              <a:rPr lang="ko-KR" altLang="en-US" sz="1400" dirty="0"/>
              <a:t>는 정수를 나타냅니다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"</a:t>
            </a:r>
            <a:r>
              <a:rPr lang="en-US" altLang="ko-KR" sz="1400" dirty="0" err="1"/>
              <a:t>com%s</a:t>
            </a:r>
            <a:r>
              <a:rPr lang="en-US" altLang="ko-KR" sz="1400" dirty="0"/>
              <a:t>"%a</a:t>
            </a:r>
            <a:r>
              <a:rPr lang="ko-KR" altLang="en-US" sz="1400" dirty="0"/>
              <a:t>에서 </a:t>
            </a:r>
            <a:r>
              <a:rPr lang="en-US" altLang="ko-KR" sz="1400" dirty="0"/>
              <a:t>%s</a:t>
            </a:r>
            <a:r>
              <a:rPr lang="ko-KR" altLang="en-US" sz="1400" dirty="0"/>
              <a:t>는 </a:t>
            </a:r>
            <a:r>
              <a:rPr lang="en-US" altLang="ko-KR" sz="1400" dirty="0"/>
              <a:t>a </a:t>
            </a:r>
            <a:r>
              <a:rPr lang="ko-KR" altLang="en-US" sz="1400" dirty="0"/>
              <a:t>변수의 문자열 값을 해당 위치에 삽입하라는 의미입니다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만약 </a:t>
            </a:r>
            <a:r>
              <a:rPr lang="en-US" altLang="ko-KR" sz="1400" dirty="0"/>
              <a:t>a</a:t>
            </a:r>
            <a:r>
              <a:rPr lang="ko-KR" altLang="en-US" sz="1400" dirty="0"/>
              <a:t>의 값이 </a:t>
            </a:r>
            <a:r>
              <a:rPr lang="en-US" altLang="ko-KR" sz="1400" dirty="0"/>
              <a:t>'8'</a:t>
            </a:r>
            <a:r>
              <a:rPr lang="ko-KR" altLang="en-US" sz="1400" dirty="0"/>
              <a:t>이라면</a:t>
            </a:r>
            <a:r>
              <a:rPr lang="en-US" altLang="ko-KR" sz="1400" dirty="0"/>
              <a:t>, </a:t>
            </a:r>
            <a:r>
              <a:rPr lang="ko-KR" altLang="en-US" sz="1400" dirty="0"/>
              <a:t>최종 문자열은 </a:t>
            </a:r>
            <a:r>
              <a:rPr lang="en-US" altLang="ko-KR" sz="1400" dirty="0"/>
              <a:t>"com8"</a:t>
            </a:r>
            <a:r>
              <a:rPr lang="ko-KR" altLang="en-US" sz="1400" dirty="0"/>
              <a:t>이 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Python</a:t>
            </a:r>
            <a:r>
              <a:rPr lang="ko-KR" altLang="en-US" sz="1400" dirty="0"/>
              <a:t>에서는 더 현대적이고 유연한 문자열 </a:t>
            </a:r>
            <a:r>
              <a:rPr lang="ko-KR" altLang="en-US" sz="1400" dirty="0" err="1"/>
              <a:t>포맷팅</a:t>
            </a:r>
            <a:r>
              <a:rPr lang="ko-KR" altLang="en-US" sz="1400" dirty="0"/>
              <a:t> 방법들도 많이 사용되고 있습니다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예를 들어</a:t>
            </a:r>
            <a:r>
              <a:rPr lang="en-US" altLang="ko-KR" sz="1400" dirty="0"/>
              <a:t>, format() </a:t>
            </a:r>
            <a:r>
              <a:rPr lang="ko-KR" altLang="en-US" sz="1400" dirty="0"/>
              <a:t>메소드나 </a:t>
            </a:r>
            <a:r>
              <a:rPr lang="en-US" altLang="ko-KR" sz="1400" dirty="0"/>
              <a:t>f-string</a:t>
            </a:r>
            <a:r>
              <a:rPr lang="ko-KR" altLang="en-US" sz="1400" dirty="0"/>
              <a:t>이 그 예입니다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format() </a:t>
            </a:r>
            <a:r>
              <a:rPr lang="ko-KR" altLang="en-US" sz="1400" b="1" dirty="0">
                <a:solidFill>
                  <a:srgbClr val="C00000"/>
                </a:solidFill>
              </a:rPr>
              <a:t>메소드 </a:t>
            </a:r>
            <a:r>
              <a:rPr lang="ko-KR" altLang="en-US" sz="1400" dirty="0"/>
              <a:t>사용 예</a:t>
            </a:r>
            <a:r>
              <a:rPr lang="en-US" altLang="ko-KR" sz="1400" dirty="0"/>
              <a:t>: "com{}".format(a)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f-string </a:t>
            </a:r>
            <a:r>
              <a:rPr lang="ko-KR" altLang="en-US" sz="1400" dirty="0"/>
              <a:t>사용 예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f"com</a:t>
            </a:r>
            <a:r>
              <a:rPr lang="en-US" altLang="ko-KR" sz="1400" dirty="0"/>
              <a:t>{a}"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이러한 방법들은 코드의 가독성을 높이고</a:t>
            </a:r>
            <a:r>
              <a:rPr lang="en-US" altLang="ko-KR" sz="1400" dirty="0"/>
              <a:t>, </a:t>
            </a:r>
            <a:r>
              <a:rPr lang="ko-KR" altLang="en-US" sz="1400" dirty="0"/>
              <a:t>문자열 </a:t>
            </a:r>
            <a:r>
              <a:rPr lang="ko-KR" altLang="en-US" sz="1400" dirty="0" err="1"/>
              <a:t>포맷팅을</a:t>
            </a:r>
            <a:r>
              <a:rPr lang="ko-KR" altLang="en-US" sz="1400" dirty="0"/>
              <a:t> 더 유연하게 만들어줍니다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D3C3F24-3244-A8C5-FB2B-85324AE3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99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661A9E-DC78-0EB7-588C-E97096482F53}"/>
              </a:ext>
            </a:extLst>
          </p:cNvPr>
          <p:cNvSpPr txBox="1"/>
          <p:nvPr/>
        </p:nvSpPr>
        <p:spPr>
          <a:xfrm>
            <a:off x="355600" y="552440"/>
            <a:ext cx="5791886" cy="2636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while(connection == 0): #</a:t>
            </a:r>
            <a:r>
              <a:rPr lang="ko-KR" altLang="en-US" sz="1400" dirty="0"/>
              <a:t>만약 그냥 </a:t>
            </a:r>
            <a:r>
              <a:rPr lang="ko-KR" altLang="en-US" sz="1400" dirty="0" err="1"/>
              <a:t>엔터를</a:t>
            </a:r>
            <a:r>
              <a:rPr lang="ko-KR" altLang="en-US" sz="1400" dirty="0"/>
              <a:t> 쳤다면		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 </a:t>
            </a:r>
            <a:r>
              <a:rPr lang="en-US" altLang="ko-KR" sz="1400" dirty="0"/>
              <a:t>try:#</a:t>
            </a:r>
            <a:r>
              <a:rPr lang="ko-KR" altLang="en-US" sz="1400" dirty="0"/>
              <a:t>포트를 하나하나 찾아가면서 </a:t>
            </a:r>
            <a:r>
              <a:rPr lang="ko-KR" altLang="en-US" sz="1400" dirty="0" err="1"/>
              <a:t>연결해봄</a:t>
            </a:r>
            <a:r>
              <a:rPr lang="ko-KR" altLang="en-US" sz="1400" dirty="0"/>
              <a:t>	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   </a:t>
            </a:r>
            <a:r>
              <a:rPr lang="en-US" altLang="ko-KR" sz="1400" dirty="0" err="1"/>
              <a:t>arduino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serial.Serial</a:t>
            </a:r>
            <a:r>
              <a:rPr lang="en-US" altLang="ko-KR" sz="1400" dirty="0"/>
              <a:t>("com%d"%portnum,115200)		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print("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연결 성공</a:t>
            </a:r>
            <a:r>
              <a:rPr lang="en-US" altLang="ko-KR" sz="1400" dirty="0"/>
              <a:t>")	#</a:t>
            </a:r>
            <a:r>
              <a:rPr lang="ko-KR" altLang="en-US" sz="1400" dirty="0"/>
              <a:t>만약 성공하면 연결 성공을 알려줌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   </a:t>
            </a:r>
            <a:r>
              <a:rPr lang="en-US" altLang="ko-KR" sz="1400" dirty="0"/>
              <a:t>connection = 1 #</a:t>
            </a:r>
            <a:r>
              <a:rPr lang="ko-KR" altLang="en-US" sz="1400" dirty="0"/>
              <a:t>연결 상태를 연결됨으로 설정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connection==0 </a:t>
            </a:r>
            <a:r>
              <a:rPr lang="ko-KR" altLang="en-US" sz="1400" dirty="0"/>
              <a:t>와 </a:t>
            </a:r>
            <a:r>
              <a:rPr lang="en-US" altLang="ko-KR" sz="1400" dirty="0"/>
              <a:t>connection=1</a:t>
            </a:r>
            <a:r>
              <a:rPr lang="ko-KR" altLang="en-US" sz="1400" dirty="0"/>
              <a:t>에서 처음의 </a:t>
            </a:r>
            <a:r>
              <a:rPr lang="en-US" altLang="ko-KR" sz="1400" dirty="0"/>
              <a:t>connection</a:t>
            </a:r>
            <a:r>
              <a:rPr lang="ko-KR" altLang="en-US" sz="1400" dirty="0"/>
              <a:t>과 나중의 </a:t>
            </a:r>
            <a:r>
              <a:rPr lang="en-US" altLang="ko-KR" sz="1400" dirty="0"/>
              <a:t>connection</a:t>
            </a:r>
            <a:r>
              <a:rPr lang="ko-KR" altLang="en-US" sz="1400" dirty="0"/>
              <a:t>과 쓰임새의 용도는 </a:t>
            </a:r>
            <a:r>
              <a:rPr lang="ko-KR" altLang="en-US" sz="1400" dirty="0" err="1"/>
              <a:t>다른가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A1894-7B4C-E60A-DE2C-C79FDD5C2F7B}"/>
              </a:ext>
            </a:extLst>
          </p:cNvPr>
          <p:cNvSpPr txBox="1"/>
          <p:nvPr/>
        </p:nvSpPr>
        <p:spPr>
          <a:xfrm>
            <a:off x="6332838" y="552439"/>
            <a:ext cx="5325762" cy="5544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while(connection == 0): </a:t>
            </a:r>
            <a:r>
              <a:rPr lang="ko-KR" altLang="en-US" sz="1400" dirty="0"/>
              <a:t>이 경우 </a:t>
            </a:r>
            <a:r>
              <a:rPr lang="en-US" altLang="ko-KR" sz="1400" dirty="0"/>
              <a:t>connection == 0</a:t>
            </a:r>
            <a:r>
              <a:rPr lang="ko-KR" altLang="en-US" sz="1400" dirty="0"/>
              <a:t>은 조건문입니다</a:t>
            </a:r>
            <a:r>
              <a:rPr lang="en-US" altLang="ko-KR" sz="1400" dirty="0"/>
              <a:t>. connection </a:t>
            </a:r>
            <a:r>
              <a:rPr lang="ko-KR" altLang="en-US" sz="1400" dirty="0"/>
              <a:t>변수의 현재 값이 </a:t>
            </a:r>
            <a:r>
              <a:rPr lang="en-US" altLang="ko-KR" sz="1400" dirty="0"/>
              <a:t>0</a:t>
            </a:r>
            <a:r>
              <a:rPr lang="ko-KR" altLang="en-US" sz="1400" dirty="0"/>
              <a:t>인지 확인합니다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만약 </a:t>
            </a:r>
            <a:r>
              <a:rPr lang="en-US" altLang="ko-KR" sz="1400" dirty="0"/>
              <a:t>connection</a:t>
            </a:r>
            <a:r>
              <a:rPr lang="ko-KR" altLang="en-US" sz="1400" dirty="0"/>
              <a:t>의 값이 </a:t>
            </a:r>
            <a:r>
              <a:rPr lang="en-US" altLang="ko-KR" sz="1400" dirty="0"/>
              <a:t>0</a:t>
            </a:r>
            <a:r>
              <a:rPr lang="ko-KR" altLang="en-US" sz="1400" dirty="0"/>
              <a:t>이라면</a:t>
            </a:r>
            <a:r>
              <a:rPr lang="en-US" altLang="ko-KR" sz="1400" dirty="0"/>
              <a:t>, while </a:t>
            </a:r>
            <a:r>
              <a:rPr lang="ko-KR" altLang="en-US" sz="1400" dirty="0"/>
              <a:t>루프의 내용이 실행됩니다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이 조건문은 </a:t>
            </a:r>
            <a:r>
              <a:rPr lang="en-US" altLang="ko-KR" sz="1400" dirty="0"/>
              <a:t>connection </a:t>
            </a:r>
            <a:r>
              <a:rPr lang="ko-KR" altLang="en-US" sz="1400" dirty="0"/>
              <a:t>변수가 </a:t>
            </a:r>
            <a:r>
              <a:rPr lang="en-US" altLang="ko-KR" sz="1400" dirty="0"/>
              <a:t>0</a:t>
            </a:r>
            <a:r>
              <a:rPr lang="ko-KR" altLang="en-US" sz="1400" dirty="0"/>
              <a:t>인 동안 반복문이 계속 실행되게 하는 데 사용됩니다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connection = 1: </a:t>
            </a:r>
            <a:r>
              <a:rPr lang="ko-KR" altLang="en-US" sz="1400" dirty="0"/>
              <a:t>이 경우 </a:t>
            </a:r>
            <a:r>
              <a:rPr lang="en-US" altLang="ko-KR" sz="1400" dirty="0"/>
              <a:t>connection = 1</a:t>
            </a:r>
            <a:r>
              <a:rPr lang="ko-KR" altLang="en-US" sz="1400" dirty="0"/>
              <a:t>은 </a:t>
            </a:r>
            <a:r>
              <a:rPr lang="ko-KR" altLang="en-US" sz="1400" dirty="0" err="1"/>
              <a:t>할당문입니다</a:t>
            </a:r>
            <a:r>
              <a:rPr lang="en-US" altLang="ko-KR" sz="1400" dirty="0"/>
              <a:t>. connection </a:t>
            </a:r>
            <a:r>
              <a:rPr lang="ko-KR" altLang="en-US" sz="1400" dirty="0"/>
              <a:t>변수에 </a:t>
            </a:r>
            <a:r>
              <a:rPr lang="en-US" altLang="ko-KR" sz="1400" dirty="0"/>
              <a:t>1</a:t>
            </a:r>
            <a:r>
              <a:rPr lang="ko-KR" altLang="en-US" sz="1400" dirty="0"/>
              <a:t>이라는 새로운 값을 할당합니다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코드가 실행되면 </a:t>
            </a:r>
            <a:r>
              <a:rPr lang="en-US" altLang="ko-KR" sz="1400" dirty="0"/>
              <a:t>connection </a:t>
            </a:r>
            <a:r>
              <a:rPr lang="ko-KR" altLang="en-US" sz="1400" dirty="0"/>
              <a:t>변수의 값이 </a:t>
            </a:r>
            <a:r>
              <a:rPr lang="en-US" altLang="ko-KR" sz="1400" dirty="0"/>
              <a:t>1</a:t>
            </a:r>
            <a:r>
              <a:rPr lang="ko-KR" altLang="en-US" sz="1400" dirty="0"/>
              <a:t>로 변경되며</a:t>
            </a:r>
            <a:r>
              <a:rPr lang="en-US" altLang="ko-KR" sz="1400" dirty="0"/>
              <a:t>, </a:t>
            </a:r>
            <a:r>
              <a:rPr lang="ko-KR" altLang="en-US" sz="1400" dirty="0"/>
              <a:t>이는 통상적으로 </a:t>
            </a:r>
            <a:r>
              <a:rPr lang="en-US" altLang="ko-KR" sz="1400" dirty="0"/>
              <a:t>"</a:t>
            </a:r>
            <a:r>
              <a:rPr lang="ko-KR" altLang="en-US" sz="1400" dirty="0"/>
              <a:t>연결 성공</a:t>
            </a:r>
            <a:r>
              <a:rPr lang="en-US" altLang="ko-KR" sz="1400" dirty="0"/>
              <a:t>" </a:t>
            </a:r>
            <a:r>
              <a:rPr lang="ko-KR" altLang="en-US" sz="1400" dirty="0"/>
              <a:t>또는 </a:t>
            </a:r>
            <a:r>
              <a:rPr lang="en-US" altLang="ko-KR" sz="1400" dirty="0"/>
              <a:t>"</a:t>
            </a:r>
            <a:r>
              <a:rPr lang="ko-KR" altLang="en-US" sz="1400" dirty="0"/>
              <a:t>진행중인 작업 완료</a:t>
            </a:r>
            <a:r>
              <a:rPr lang="en-US" altLang="ko-KR" sz="1400" dirty="0"/>
              <a:t>" </a:t>
            </a:r>
            <a:r>
              <a:rPr lang="ko-KR" altLang="en-US" sz="1400" dirty="0"/>
              <a:t>등의 상태를 나타냅니다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요약하자면</a:t>
            </a:r>
            <a:r>
              <a:rPr lang="en-US" altLang="ko-KR" sz="1400" dirty="0"/>
              <a:t>, connection == 0</a:t>
            </a:r>
            <a:r>
              <a:rPr lang="ko-KR" altLang="en-US" sz="1400" dirty="0"/>
              <a:t>은 </a:t>
            </a:r>
            <a:r>
              <a:rPr lang="en-US" altLang="ko-KR" sz="1400" dirty="0"/>
              <a:t>connection </a:t>
            </a:r>
            <a:r>
              <a:rPr lang="ko-KR" altLang="en-US" sz="1400" dirty="0"/>
              <a:t>변수의 값을 검사하는 조건문이고</a:t>
            </a:r>
            <a:r>
              <a:rPr lang="en-US" altLang="ko-KR" sz="1400" dirty="0"/>
              <a:t>, connection = 1</a:t>
            </a:r>
            <a:r>
              <a:rPr lang="ko-KR" altLang="en-US" sz="1400" dirty="0"/>
              <a:t>은 </a:t>
            </a:r>
            <a:r>
              <a:rPr lang="en-US" altLang="ko-KR" sz="1400" dirty="0"/>
              <a:t>connection </a:t>
            </a:r>
            <a:r>
              <a:rPr lang="ko-KR" altLang="en-US" sz="1400" dirty="0"/>
              <a:t>변수에 새로운 값을 할당하는 </a:t>
            </a:r>
            <a:r>
              <a:rPr lang="ko-KR" altLang="en-US" sz="1400" dirty="0" err="1"/>
              <a:t>할당문입니다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두 문장은 같은 변수를 사용하지만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하나는 값의 비교를 위해 사용되고 다른 하나는 값의 할당을 위해 사용됩니다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10CD1A-25AE-5440-DC9E-8E0A1C4C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8452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F5E36E-5206-6EF4-740E-D57789F6A972}"/>
              </a:ext>
            </a:extLst>
          </p:cNvPr>
          <p:cNvSpPr txBox="1"/>
          <p:nvPr/>
        </p:nvSpPr>
        <p:spPr>
          <a:xfrm>
            <a:off x="406400" y="4769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여기서  </a:t>
            </a:r>
            <a:r>
              <a:rPr lang="en-US" altLang="ko-KR" dirty="0" err="1"/>
              <a:t>sv</a:t>
            </a:r>
            <a:r>
              <a:rPr lang="en-US" altLang="ko-KR" dirty="0"/>
              <a:t>[number-8] = gap,  gap</a:t>
            </a:r>
            <a:r>
              <a:rPr lang="ko-KR" altLang="en-US" dirty="0"/>
              <a:t>는 각도인가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sv</a:t>
            </a:r>
            <a:r>
              <a:rPr lang="en-US" altLang="ko-KR" dirty="0"/>
              <a:t>[number-8]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 err="1"/>
              <a:t>번핀부터</a:t>
            </a:r>
            <a:r>
              <a:rPr lang="ko-KR" altLang="en-US" dirty="0"/>
              <a:t> 시작이란 뜻인가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663E4-22B9-F086-61EB-1A96ED5C9A49}"/>
              </a:ext>
            </a:extLst>
          </p:cNvPr>
          <p:cNvSpPr txBox="1"/>
          <p:nvPr/>
        </p:nvSpPr>
        <p:spPr>
          <a:xfrm>
            <a:off x="406399" y="1307743"/>
            <a:ext cx="10510795" cy="4846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sv</a:t>
            </a:r>
            <a:r>
              <a:rPr lang="en-US" altLang="ko-KR" sz="1600" dirty="0"/>
              <a:t>[number-8] = gap</a:t>
            </a:r>
            <a:r>
              <a:rPr lang="ko-KR" altLang="en-US" sz="1600" dirty="0"/>
              <a:t>에서 </a:t>
            </a:r>
            <a:r>
              <a:rPr lang="en-US" altLang="ko-KR" sz="1600" dirty="0"/>
              <a:t>gap</a:t>
            </a:r>
            <a:r>
              <a:rPr lang="ko-KR" altLang="en-US" sz="1600" dirty="0"/>
              <a:t>은 각도를 나타냅니다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 코드 부분은 </a:t>
            </a:r>
            <a:r>
              <a:rPr lang="ko-KR" altLang="en-US" sz="1600" dirty="0" err="1"/>
              <a:t>서보모터의</a:t>
            </a:r>
            <a:r>
              <a:rPr lang="ko-KR" altLang="en-US" sz="1600" dirty="0"/>
              <a:t> 각도를 설정하는 데 사용됩니다</a:t>
            </a:r>
            <a:r>
              <a:rPr lang="en-US" altLang="ko-KR" sz="1600" dirty="0"/>
              <a:t>. gap </a:t>
            </a:r>
            <a:r>
              <a:rPr lang="ko-KR" altLang="en-US" sz="1600" dirty="0"/>
              <a:t>변수에는 원하는 각도 값이 저장되며</a:t>
            </a:r>
            <a:r>
              <a:rPr lang="en-US" altLang="ko-KR" sz="1600" dirty="0"/>
              <a:t>, </a:t>
            </a:r>
            <a:r>
              <a:rPr lang="ko-KR" altLang="en-US" sz="1600" dirty="0"/>
              <a:t>이 값을 </a:t>
            </a:r>
            <a:r>
              <a:rPr lang="ko-KR" altLang="en-US" sz="1600" dirty="0" err="1"/>
              <a:t>서보모터에</a:t>
            </a:r>
            <a:r>
              <a:rPr lang="ko-KR" altLang="en-US" sz="1600" dirty="0"/>
              <a:t> 적용하기 위해 </a:t>
            </a:r>
            <a:r>
              <a:rPr lang="en-US" altLang="ko-KR" sz="1600" dirty="0" err="1"/>
              <a:t>sv</a:t>
            </a:r>
            <a:r>
              <a:rPr lang="en-US" altLang="ko-KR" sz="1600" dirty="0"/>
              <a:t> </a:t>
            </a:r>
            <a:r>
              <a:rPr lang="ko-KR" altLang="en-US" sz="1600" dirty="0"/>
              <a:t>배열에 저장합니다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sv</a:t>
            </a:r>
            <a:r>
              <a:rPr lang="en-US" altLang="ko-KR" sz="1600" dirty="0"/>
              <a:t>[number-8] </a:t>
            </a:r>
            <a:r>
              <a:rPr lang="ko-KR" altLang="en-US" sz="1600" dirty="0"/>
              <a:t>부분에서 </a:t>
            </a:r>
            <a:r>
              <a:rPr lang="en-US" altLang="ko-KR" sz="1600" dirty="0"/>
              <a:t>number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서보모터의</a:t>
            </a:r>
            <a:r>
              <a:rPr lang="ko-KR" altLang="en-US" sz="1600" dirty="0"/>
              <a:t> 핀 번호를 나타내고</a:t>
            </a:r>
            <a:r>
              <a:rPr lang="en-US" altLang="ko-KR" sz="1600" dirty="0"/>
              <a:t>, 8</a:t>
            </a:r>
            <a:r>
              <a:rPr lang="ko-KR" altLang="en-US" sz="1600" dirty="0"/>
              <a:t>은 배열의 인덱스를 </a:t>
            </a:r>
            <a:r>
              <a:rPr lang="en-US" altLang="ko-KR" sz="1600" dirty="0"/>
              <a:t>0</a:t>
            </a:r>
            <a:r>
              <a:rPr lang="ko-KR" altLang="en-US" sz="1600" dirty="0"/>
              <a:t>부터 시작하기 위해 사용되는 값입니다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number</a:t>
            </a:r>
            <a:r>
              <a:rPr lang="ko-KR" altLang="en-US" sz="1600" dirty="0"/>
              <a:t>가 </a:t>
            </a:r>
            <a:r>
              <a:rPr lang="en-US" altLang="ko-KR" sz="1600" dirty="0"/>
              <a:t>8</a:t>
            </a:r>
            <a:r>
              <a:rPr lang="ko-KR" altLang="en-US" sz="1600" dirty="0"/>
              <a:t>이면 </a:t>
            </a:r>
            <a:r>
              <a:rPr lang="en-US" altLang="ko-KR" sz="1600" dirty="0" err="1"/>
              <a:t>sv</a:t>
            </a:r>
            <a:r>
              <a:rPr lang="en-US" altLang="ko-KR" sz="1600" dirty="0"/>
              <a:t>[number-8]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sv</a:t>
            </a:r>
            <a:r>
              <a:rPr lang="en-US" altLang="ko-KR" sz="1600" dirty="0"/>
              <a:t>[0]</a:t>
            </a:r>
            <a:r>
              <a:rPr lang="ko-KR" altLang="en-US" sz="1600" dirty="0"/>
              <a:t>이 되어 첫 번째 </a:t>
            </a:r>
            <a:r>
              <a:rPr lang="ko-KR" altLang="en-US" sz="1600" dirty="0" err="1"/>
              <a:t>서보모터에</a:t>
            </a:r>
            <a:r>
              <a:rPr lang="ko-KR" altLang="en-US" sz="1600" dirty="0"/>
              <a:t> 해당하는 배열 요소를 나타냅니다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이렇게 함으로써</a:t>
            </a:r>
            <a:r>
              <a:rPr lang="en-US" altLang="ko-KR" sz="1600" dirty="0"/>
              <a:t>, </a:t>
            </a:r>
            <a:r>
              <a:rPr lang="ko-KR" altLang="en-US" sz="1600" dirty="0"/>
              <a:t>각 </a:t>
            </a:r>
            <a:r>
              <a:rPr lang="ko-KR" altLang="en-US" sz="1600" dirty="0" err="1"/>
              <a:t>서보모터의</a:t>
            </a:r>
            <a:r>
              <a:rPr lang="ko-KR" altLang="en-US" sz="1600" dirty="0"/>
              <a:t> 핀 번호를 배열 인덱스로 변환하여 사용할 수 있습니다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arduino.write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b"s</a:t>
            </a:r>
            <a:r>
              <a:rPr lang="en-US" altLang="ko-KR" sz="1600" dirty="0"/>
              <a:t>") </a:t>
            </a:r>
            <a:r>
              <a:rPr lang="ko-KR" altLang="en-US" sz="1600" dirty="0"/>
              <a:t>부분은 </a:t>
            </a:r>
            <a:r>
              <a:rPr lang="ko-KR" altLang="en-US" sz="1600" dirty="0" err="1"/>
              <a:t>아두이노에게</a:t>
            </a:r>
            <a:r>
              <a:rPr lang="ko-KR" altLang="en-US" sz="1600" dirty="0"/>
              <a:t> 시리얼 통신을 통해 </a:t>
            </a:r>
            <a:r>
              <a:rPr lang="en-US" altLang="ko-KR" sz="1600" dirty="0"/>
              <a:t>'s' </a:t>
            </a:r>
            <a:r>
              <a:rPr lang="ko-KR" altLang="en-US" sz="1600" dirty="0"/>
              <a:t>문자를 전송합니다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이는 </a:t>
            </a:r>
            <a:r>
              <a:rPr lang="ko-KR" altLang="en-US" sz="1600" dirty="0" err="1"/>
              <a:t>아두이노</a:t>
            </a:r>
            <a:r>
              <a:rPr lang="ko-KR" altLang="en-US" sz="1600" dirty="0"/>
              <a:t> 프로그램에서 특정 작업을 시작하라는 신호로 사용될 수 있습니다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여기서 </a:t>
            </a:r>
            <a:r>
              <a:rPr lang="en-US" altLang="ko-KR" sz="1600" dirty="0"/>
              <a:t>b</a:t>
            </a:r>
            <a:r>
              <a:rPr lang="ko-KR" altLang="en-US" sz="1600" dirty="0"/>
              <a:t>는 바이트 문자열을 나타내며</a:t>
            </a:r>
            <a:r>
              <a:rPr lang="en-US" altLang="ko-KR" sz="1600" dirty="0"/>
              <a:t>, </a:t>
            </a:r>
            <a:r>
              <a:rPr lang="ko-KR" altLang="en-US" sz="1600" dirty="0"/>
              <a:t>시리얼 통신에서는 데이터를 바이트 형태로 전송해야 하기 때문에 사용됩니다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2CC9C3E-569C-600D-8F4C-DFBFFD4B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481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7953-3530-493B-4BC0-8089F9BBCA13}"/>
              </a:ext>
            </a:extLst>
          </p:cNvPr>
          <p:cNvSpPr txBox="1"/>
          <p:nvPr/>
        </p:nvSpPr>
        <p:spPr>
          <a:xfrm>
            <a:off x="774700" y="556042"/>
            <a:ext cx="10259884" cy="460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시리얼 통신에서 데이터는 바이트 형태로 전송되어야 합니다</a:t>
            </a:r>
            <a:r>
              <a:rPr lang="en-US" altLang="ko-KR" dirty="0"/>
              <a:t>. </a:t>
            </a:r>
            <a:r>
              <a:rPr lang="ko-KR" altLang="en-US" dirty="0"/>
              <a:t>시리얼 통신은 바이트 단위의 데이터 전송을 기반으로 하는 통신 방식입니다</a:t>
            </a:r>
            <a:r>
              <a:rPr lang="en-US" altLang="ko-KR" dirty="0"/>
              <a:t>. </a:t>
            </a:r>
            <a:r>
              <a:rPr lang="ko-KR" altLang="en-US" dirty="0"/>
              <a:t>따라서 문자열이나 다른 데이터 유형을 </a:t>
            </a:r>
            <a:r>
              <a:rPr lang="ko-KR" altLang="en-US" dirty="0" err="1"/>
              <a:t>아두이노와</a:t>
            </a:r>
            <a:r>
              <a:rPr lang="ko-KR" altLang="en-US" dirty="0"/>
              <a:t> 같은 </a:t>
            </a:r>
            <a:r>
              <a:rPr lang="ko-KR" altLang="en-US" dirty="0" err="1"/>
              <a:t>마이크로컨트롤러로</a:t>
            </a:r>
            <a:r>
              <a:rPr lang="ko-KR" altLang="en-US" dirty="0"/>
              <a:t> 전송하려면 바이트 형태로 변환해야 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예를 들어</a:t>
            </a:r>
            <a:r>
              <a:rPr lang="en-US" altLang="ko-KR" dirty="0"/>
              <a:t>, Python</a:t>
            </a:r>
            <a:r>
              <a:rPr lang="ko-KR" altLang="en-US" dirty="0"/>
              <a:t>에서 </a:t>
            </a:r>
            <a:r>
              <a:rPr lang="en-US" altLang="ko-KR" dirty="0" err="1"/>
              <a:t>arduino.write</a:t>
            </a:r>
            <a:r>
              <a:rPr lang="en-US" altLang="ko-KR" dirty="0"/>
              <a:t>(</a:t>
            </a:r>
            <a:r>
              <a:rPr lang="en-US" altLang="ko-KR" dirty="0" err="1"/>
              <a:t>b"s</a:t>
            </a:r>
            <a:r>
              <a:rPr lang="en-US" altLang="ko-KR" dirty="0"/>
              <a:t>")</a:t>
            </a:r>
            <a:r>
              <a:rPr lang="ko-KR" altLang="en-US" dirty="0"/>
              <a:t>와 같이 사용할 때 </a:t>
            </a:r>
            <a:r>
              <a:rPr lang="en-US" altLang="ko-KR" dirty="0"/>
              <a:t>b </a:t>
            </a:r>
            <a:r>
              <a:rPr lang="ko-KR" altLang="en-US" dirty="0"/>
              <a:t>접두사는 문자열 </a:t>
            </a:r>
            <a:r>
              <a:rPr lang="en-US" altLang="ko-KR" dirty="0"/>
              <a:t>s</a:t>
            </a:r>
            <a:r>
              <a:rPr lang="ko-KR" altLang="en-US" dirty="0"/>
              <a:t>를 바이트 문자열로 변환하는 것을 나타냅니다</a:t>
            </a:r>
            <a:r>
              <a:rPr lang="en-US" altLang="ko-KR" dirty="0"/>
              <a:t>. </a:t>
            </a:r>
            <a:r>
              <a:rPr lang="ko-KR" altLang="en-US" dirty="0"/>
              <a:t>바이트 문자열은 각 문자가 해당하는 </a:t>
            </a:r>
            <a:r>
              <a:rPr lang="en-US" altLang="ko-KR" dirty="0"/>
              <a:t>ASCII </a:t>
            </a:r>
            <a:r>
              <a:rPr lang="ko-KR" altLang="en-US" dirty="0"/>
              <a:t>값으로 이루어진 바이트 배열로 표현됩니다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이렇게 바이트 형태로 데이터를 전송하는 것은 </a:t>
            </a:r>
            <a:r>
              <a:rPr lang="ko-KR" altLang="en-US" dirty="0" err="1"/>
              <a:t>아두이노와</a:t>
            </a:r>
            <a:r>
              <a:rPr lang="ko-KR" altLang="en-US" dirty="0"/>
              <a:t> 같은 하드웨어 장치에서 효율적으로 데이터를 수신하고 처리하기 위한 일반적인 방법입니다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CC3414-6A1E-8D5E-00D2-3D1681A3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3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C08D9F-8A2E-4B49-A5DB-F43A53344577}"/>
              </a:ext>
            </a:extLst>
          </p:cNvPr>
          <p:cNvSpPr txBox="1"/>
          <p:nvPr/>
        </p:nvSpPr>
        <p:spPr>
          <a:xfrm>
            <a:off x="131290" y="581944"/>
            <a:ext cx="609497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시리얼 통신</a:t>
            </a:r>
            <a:r>
              <a:rPr lang="ko-KR" altLang="en-US" sz="1400" dirty="0"/>
              <a:t>을 통해 </a:t>
            </a:r>
            <a:r>
              <a:rPr lang="ko-KR" altLang="en-US" sz="1400" b="1" dirty="0" err="1">
                <a:solidFill>
                  <a:srgbClr val="00B050"/>
                </a:solidFill>
              </a:rPr>
              <a:t>아두이노</a:t>
            </a:r>
            <a:r>
              <a:rPr lang="ko-KR" altLang="en-US" sz="1400" dirty="0" err="1"/>
              <a:t>와</a:t>
            </a:r>
            <a:r>
              <a:rPr lang="ko-KR" altLang="en-US" sz="1400" dirty="0"/>
              <a:t> 연결하여 </a:t>
            </a:r>
            <a:r>
              <a:rPr lang="ko-KR" altLang="en-US" sz="1400" b="1" dirty="0" err="1">
                <a:solidFill>
                  <a:srgbClr val="FF00FF"/>
                </a:solidFill>
              </a:rPr>
              <a:t>서보모터를</a:t>
            </a:r>
            <a:r>
              <a:rPr lang="ko-KR" altLang="en-US" sz="1400" b="1" dirty="0">
                <a:solidFill>
                  <a:srgbClr val="FF00FF"/>
                </a:solidFill>
              </a:rPr>
              <a:t> 제어하는 파이썬 스크립트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코드를 한 단계씩 살펴보면서 </a:t>
            </a:r>
            <a:r>
              <a:rPr lang="ko-KR" altLang="en-US" sz="1400" b="1" dirty="0">
                <a:solidFill>
                  <a:srgbClr val="00B0F0"/>
                </a:solidFill>
              </a:rPr>
              <a:t>문자 </a:t>
            </a:r>
            <a:r>
              <a:rPr lang="en-US" altLang="ko-KR" sz="1400" b="1" dirty="0">
                <a:solidFill>
                  <a:srgbClr val="00B0F0"/>
                </a:solidFill>
              </a:rPr>
              <a:t>'s'</a:t>
            </a:r>
            <a:r>
              <a:rPr lang="ko-KR" altLang="en-US" sz="1400" b="1" dirty="0">
                <a:solidFill>
                  <a:srgbClr val="00B0F0"/>
                </a:solidFill>
              </a:rPr>
              <a:t>와의 연관성</a:t>
            </a:r>
            <a:r>
              <a:rPr lang="ko-KR" altLang="en-US" sz="1400" dirty="0"/>
              <a:t>을 중심으로 설명해보겠습니다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b="1" dirty="0">
                <a:solidFill>
                  <a:srgbClr val="0070C0"/>
                </a:solidFill>
              </a:rPr>
              <a:t>라이브러리 불러오기</a:t>
            </a:r>
            <a:r>
              <a:rPr lang="en-US" altLang="ko-KR" sz="1400" b="1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ko-KR" sz="1400" b="1" dirty="0">
                <a:solidFill>
                  <a:srgbClr val="00B050"/>
                </a:solidFill>
              </a:rPr>
              <a:t>import serial: </a:t>
            </a:r>
            <a:r>
              <a:rPr lang="ko-KR" altLang="en-US" sz="1400" dirty="0"/>
              <a:t>시리얼 통신을 위한 라이브러리를 불러옵니다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b="1" dirty="0">
                <a:solidFill>
                  <a:srgbClr val="00B050"/>
                </a:solidFill>
              </a:rPr>
              <a:t>import time: </a:t>
            </a:r>
            <a:r>
              <a:rPr lang="ko-KR" altLang="en-US" sz="1400" dirty="0"/>
              <a:t>시간 지연 기능을 사용하기 위한 라이브러리를 불러옵니다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b="1" dirty="0">
                <a:solidFill>
                  <a:srgbClr val="0070C0"/>
                </a:solidFill>
              </a:rPr>
              <a:t>변수 초기화</a:t>
            </a:r>
            <a:r>
              <a:rPr lang="en-US" altLang="ko-KR" sz="1400" b="1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ko-KR" sz="1400" b="1" dirty="0">
                <a:solidFill>
                  <a:srgbClr val="00B050"/>
                </a:solidFill>
              </a:rPr>
              <a:t>Connection = 0: </a:t>
            </a:r>
            <a:r>
              <a:rPr lang="ko-KR" altLang="en-US" sz="1400" dirty="0" err="1"/>
              <a:t>아두이노와의</a:t>
            </a:r>
            <a:r>
              <a:rPr lang="ko-KR" altLang="en-US" sz="1400" dirty="0"/>
              <a:t> 연결 상태를 저장할 변수입니다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                       0</a:t>
            </a:r>
            <a:r>
              <a:rPr lang="ko-KR" altLang="en-US" sz="1400" dirty="0"/>
              <a:t>은 연결되지 않음을 의미합니다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b="1" dirty="0" err="1">
                <a:solidFill>
                  <a:srgbClr val="00B050"/>
                </a:solidFill>
              </a:rPr>
              <a:t>Portnum</a:t>
            </a:r>
            <a:r>
              <a:rPr lang="en-US" altLang="ko-KR" sz="1400" b="1" dirty="0">
                <a:solidFill>
                  <a:srgbClr val="00B050"/>
                </a:solidFill>
              </a:rPr>
              <a:t> = 1: </a:t>
            </a:r>
            <a:r>
              <a:rPr lang="ko-KR" altLang="en-US" sz="1400" dirty="0"/>
              <a:t>연결을 시도할 포트 번호를 저장할 변수입니다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b="1" dirty="0" err="1">
                <a:solidFill>
                  <a:srgbClr val="00B050"/>
                </a:solidFill>
              </a:rPr>
              <a:t>sv</a:t>
            </a:r>
            <a:r>
              <a:rPr lang="en-US" altLang="ko-KR" sz="1400" b="1" dirty="0">
                <a:solidFill>
                  <a:srgbClr val="00B050"/>
                </a:solidFill>
              </a:rPr>
              <a:t>: </a:t>
            </a:r>
            <a:r>
              <a:rPr lang="ko-KR" altLang="en-US" sz="1400" b="1" dirty="0" err="1">
                <a:solidFill>
                  <a:srgbClr val="00B0F0"/>
                </a:solidFill>
              </a:rPr>
              <a:t>서보모터의</a:t>
            </a:r>
            <a:r>
              <a:rPr lang="ko-KR" altLang="en-US" sz="1400" b="1" dirty="0">
                <a:solidFill>
                  <a:srgbClr val="00B0F0"/>
                </a:solidFill>
              </a:rPr>
              <a:t> 각도 값을 저장</a:t>
            </a:r>
            <a:r>
              <a:rPr lang="ko-KR" altLang="en-US" sz="1400" dirty="0"/>
              <a:t>할 리스트입니다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b="1" dirty="0">
                <a:solidFill>
                  <a:srgbClr val="00B050"/>
                </a:solidFill>
              </a:rPr>
              <a:t>sv2: </a:t>
            </a:r>
            <a:r>
              <a:rPr lang="ko-KR" altLang="en-US" sz="1400" dirty="0"/>
              <a:t>시리얼 통신을 통해 전송할 </a:t>
            </a:r>
            <a:r>
              <a:rPr lang="ko-KR" altLang="en-US" sz="1400" dirty="0" err="1"/>
              <a:t>서보모터</a:t>
            </a:r>
            <a:r>
              <a:rPr lang="ko-KR" altLang="en-US" sz="1400" dirty="0"/>
              <a:t> 각도 값을 </a:t>
            </a:r>
            <a:r>
              <a:rPr lang="ko-KR" altLang="en-US" sz="1400" b="1" dirty="0">
                <a:solidFill>
                  <a:srgbClr val="FF00FF"/>
                </a:solidFill>
              </a:rPr>
              <a:t>문자열 형태로 저장</a:t>
            </a:r>
            <a:r>
              <a:rPr lang="ko-KR" altLang="en-US" sz="1400" dirty="0"/>
              <a:t>   할 리스트입니다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b="1" dirty="0">
                <a:solidFill>
                  <a:srgbClr val="0070C0"/>
                </a:solidFill>
              </a:rPr>
              <a:t>사용자 입력 받기</a:t>
            </a:r>
            <a:r>
              <a:rPr lang="en-US" altLang="ko-KR" sz="1400" b="1" dirty="0">
                <a:solidFill>
                  <a:srgbClr val="0070C0"/>
                </a:solidFill>
              </a:rPr>
              <a:t>:</a:t>
            </a:r>
          </a:p>
          <a:p>
            <a:r>
              <a:rPr lang="ko-KR" altLang="en-US" sz="1400" dirty="0"/>
              <a:t>사용자로부터 </a:t>
            </a:r>
            <a:r>
              <a:rPr lang="ko-KR" altLang="en-US" sz="1400" dirty="0" err="1"/>
              <a:t>아두이노가</a:t>
            </a:r>
            <a:r>
              <a:rPr lang="ko-KR" altLang="en-US" sz="1400" dirty="0"/>
              <a:t> 연결된 포트 번호를 </a:t>
            </a:r>
            <a:r>
              <a:rPr lang="ko-KR" altLang="en-US" sz="1400" dirty="0" err="1"/>
              <a:t>입력받습니다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b="1" dirty="0">
                <a:solidFill>
                  <a:srgbClr val="0070C0"/>
                </a:solidFill>
              </a:rPr>
              <a:t>시리얼 연결 시도</a:t>
            </a:r>
            <a:r>
              <a:rPr lang="en-US" altLang="ko-KR" sz="1400" b="1" dirty="0">
                <a:solidFill>
                  <a:srgbClr val="0070C0"/>
                </a:solidFill>
              </a:rPr>
              <a:t>:</a:t>
            </a:r>
          </a:p>
          <a:p>
            <a:r>
              <a:rPr lang="ko-KR" altLang="en-US" sz="1400" dirty="0" err="1"/>
              <a:t>입력받은</a:t>
            </a:r>
            <a:r>
              <a:rPr lang="ko-KR" altLang="en-US" sz="1400" dirty="0"/>
              <a:t> 포트 번호를 사용하여 </a:t>
            </a:r>
            <a:r>
              <a:rPr lang="ko-KR" altLang="en-US" sz="1400" dirty="0" err="1"/>
              <a:t>아두이노와의</a:t>
            </a:r>
            <a:r>
              <a:rPr lang="ko-KR" altLang="en-US" sz="1400" dirty="0"/>
              <a:t> 시리얼 연결을 시도합니다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연결이 </a:t>
            </a:r>
            <a:r>
              <a:rPr lang="ko-KR" altLang="en-US" sz="1400" dirty="0">
                <a:solidFill>
                  <a:srgbClr val="00B050"/>
                </a:solidFill>
              </a:rPr>
              <a:t>성공</a:t>
            </a:r>
            <a:r>
              <a:rPr lang="ko-KR" altLang="en-US" sz="1400" dirty="0"/>
              <a:t>하면 </a:t>
            </a:r>
            <a:r>
              <a:rPr lang="en-US" altLang="ko-KR" sz="1400" b="1" dirty="0">
                <a:solidFill>
                  <a:srgbClr val="FF0000"/>
                </a:solidFill>
              </a:rPr>
              <a:t>Connection</a:t>
            </a:r>
            <a:r>
              <a:rPr lang="ko-KR" altLang="en-US" sz="1400" b="1" dirty="0">
                <a:solidFill>
                  <a:srgbClr val="FF0000"/>
                </a:solidFill>
              </a:rPr>
              <a:t>을 </a:t>
            </a:r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  <a:r>
              <a:rPr lang="ko-KR" altLang="en-US" sz="1400" dirty="0"/>
              <a:t>로 설정합니다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b="1" dirty="0">
                <a:solidFill>
                  <a:srgbClr val="0070C0"/>
                </a:solidFill>
              </a:rPr>
              <a:t>자동 포트 탐색</a:t>
            </a:r>
            <a:r>
              <a:rPr lang="en-US" altLang="ko-KR" sz="1400" b="1" dirty="0">
                <a:solidFill>
                  <a:srgbClr val="0070C0"/>
                </a:solidFill>
              </a:rPr>
              <a:t>:</a:t>
            </a:r>
          </a:p>
          <a:p>
            <a:r>
              <a:rPr lang="ko-KR" altLang="en-US" sz="1400" dirty="0"/>
              <a:t>사용자가 포트 번호를 입력하지 않고 </a:t>
            </a:r>
            <a:r>
              <a:rPr lang="ko-KR" altLang="en-US" sz="1400" dirty="0" err="1"/>
              <a:t>엔터를</a:t>
            </a:r>
            <a:r>
              <a:rPr lang="ko-KR" altLang="en-US" sz="1400" dirty="0"/>
              <a:t> 치면</a:t>
            </a:r>
            <a:r>
              <a:rPr lang="en-US" altLang="ko-KR" sz="1400" dirty="0"/>
              <a:t>, </a:t>
            </a:r>
            <a:r>
              <a:rPr lang="ko-KR" altLang="en-US" sz="1400" dirty="0"/>
              <a:t>자동으로 포트를 탐색하여 </a:t>
            </a:r>
            <a:r>
              <a:rPr lang="ko-KR" altLang="en-US" sz="1400" dirty="0" err="1"/>
              <a:t>아두이노를</a:t>
            </a:r>
            <a:r>
              <a:rPr lang="ko-KR" altLang="en-US" sz="1400" dirty="0"/>
              <a:t> 찾습니다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96B04-79C1-60D6-5A6A-01FBF4FE578C}"/>
              </a:ext>
            </a:extLst>
          </p:cNvPr>
          <p:cNvSpPr txBox="1"/>
          <p:nvPr/>
        </p:nvSpPr>
        <p:spPr>
          <a:xfrm>
            <a:off x="6322026" y="581944"/>
            <a:ext cx="609497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 err="1">
                <a:solidFill>
                  <a:srgbClr val="0070C0"/>
                </a:solidFill>
              </a:rPr>
              <a:t>서보모터</a:t>
            </a:r>
            <a:r>
              <a:rPr lang="ko-KR" altLang="en-US" sz="1400" b="1" dirty="0">
                <a:solidFill>
                  <a:srgbClr val="0070C0"/>
                </a:solidFill>
              </a:rPr>
              <a:t> 제어 함수 </a:t>
            </a:r>
            <a:r>
              <a:rPr lang="en-US" altLang="ko-KR" sz="1400" b="1" dirty="0">
                <a:solidFill>
                  <a:srgbClr val="0070C0"/>
                </a:solidFill>
              </a:rPr>
              <a:t>move </a:t>
            </a:r>
            <a:r>
              <a:rPr lang="ko-KR" altLang="en-US" sz="1400" b="1" dirty="0">
                <a:solidFill>
                  <a:srgbClr val="0070C0"/>
                </a:solidFill>
              </a:rPr>
              <a:t>정의</a:t>
            </a:r>
            <a:r>
              <a:rPr lang="en-US" altLang="ko-KR" sz="1400" b="1" dirty="0">
                <a:solidFill>
                  <a:srgbClr val="0070C0"/>
                </a:solidFill>
              </a:rPr>
              <a:t>:</a:t>
            </a:r>
          </a:p>
          <a:p>
            <a:r>
              <a:rPr lang="ko-KR" altLang="en-US" sz="1400" dirty="0" err="1"/>
              <a:t>서보모터를</a:t>
            </a:r>
            <a:r>
              <a:rPr lang="ko-KR" altLang="en-US" sz="1400" dirty="0"/>
              <a:t> 제어하기 위한 </a:t>
            </a:r>
            <a:r>
              <a:rPr lang="en-US" altLang="ko-KR" sz="1400" dirty="0"/>
              <a:t>move </a:t>
            </a:r>
            <a:r>
              <a:rPr lang="ko-KR" altLang="en-US" sz="1400" dirty="0"/>
              <a:t>함수를 정의합니다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함수는 </a:t>
            </a:r>
            <a:r>
              <a:rPr lang="ko-KR" altLang="en-US" sz="1400" dirty="0" err="1"/>
              <a:t>서보모터</a:t>
            </a:r>
            <a:r>
              <a:rPr lang="ko-KR" altLang="en-US" sz="1400" dirty="0"/>
              <a:t> 번호와 목표 각도를 인자로 받습니다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b="1" dirty="0">
                <a:solidFill>
                  <a:srgbClr val="0070C0"/>
                </a:solidFill>
              </a:rPr>
              <a:t>시작 신호 전송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 err="1"/>
              <a:t>서보모터</a:t>
            </a:r>
            <a:r>
              <a:rPr lang="ko-KR" altLang="en-US" sz="1400" dirty="0"/>
              <a:t> 제어를 시작하기 전에 </a:t>
            </a:r>
            <a:r>
              <a:rPr lang="ko-KR" altLang="en-US" sz="1400" dirty="0" err="1"/>
              <a:t>아두이노에게</a:t>
            </a:r>
            <a:r>
              <a:rPr lang="ko-KR" altLang="en-US" sz="1400" dirty="0"/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문자 </a:t>
            </a:r>
            <a:r>
              <a:rPr lang="en-US" altLang="ko-KR" sz="1400" b="1" dirty="0">
                <a:solidFill>
                  <a:srgbClr val="FF0000"/>
                </a:solidFill>
              </a:rPr>
              <a:t>'s'</a:t>
            </a:r>
            <a:r>
              <a:rPr lang="ko-KR" altLang="en-US" sz="1400" b="1" dirty="0">
                <a:solidFill>
                  <a:srgbClr val="FF0000"/>
                </a:solidFill>
              </a:rPr>
              <a:t>를 전송하여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ko-KR" altLang="en-US" sz="1400" b="1" dirty="0">
                <a:solidFill>
                  <a:srgbClr val="00B050"/>
                </a:solidFill>
              </a:rPr>
              <a:t>제어 시작을 알립</a:t>
            </a:r>
            <a:r>
              <a:rPr lang="ko-KR" altLang="en-US" sz="1400" dirty="0"/>
              <a:t>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b="1" dirty="0">
                <a:solidFill>
                  <a:srgbClr val="0070C0"/>
                </a:solidFill>
              </a:rPr>
              <a:t>각도 값 전송</a:t>
            </a:r>
            <a:r>
              <a:rPr lang="en-US" altLang="ko-KR" sz="1400" b="1" dirty="0">
                <a:solidFill>
                  <a:srgbClr val="0070C0"/>
                </a:solidFill>
              </a:rPr>
              <a:t>:</a:t>
            </a:r>
          </a:p>
          <a:p>
            <a:r>
              <a:rPr lang="ko-KR" altLang="en-US" sz="1400" dirty="0" err="1"/>
              <a:t>서보모터</a:t>
            </a:r>
            <a:r>
              <a:rPr lang="ko-KR" altLang="en-US" sz="1400" dirty="0"/>
              <a:t> 각도 값을 </a:t>
            </a:r>
            <a:r>
              <a:rPr lang="ko-KR" altLang="en-US" sz="1400" dirty="0" err="1"/>
              <a:t>아두이노에</a:t>
            </a:r>
            <a:r>
              <a:rPr lang="ko-KR" altLang="en-US" sz="1400" dirty="0"/>
              <a:t> 전송합니다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각도 값이 한 자리</a:t>
            </a:r>
            <a:r>
              <a:rPr lang="en-US" altLang="ko-KR" sz="1400" dirty="0"/>
              <a:t>, </a:t>
            </a:r>
            <a:r>
              <a:rPr lang="ko-KR" altLang="en-US" sz="1400" dirty="0"/>
              <a:t>두 자리</a:t>
            </a:r>
            <a:r>
              <a:rPr lang="en-US" altLang="ko-KR" sz="1400" dirty="0"/>
              <a:t>, </a:t>
            </a:r>
            <a:r>
              <a:rPr lang="ko-KR" altLang="en-US" sz="1400" dirty="0"/>
              <a:t>세 자리 숫자에 따라 앞에 </a:t>
            </a:r>
            <a:r>
              <a:rPr lang="en-US" altLang="ko-KR" sz="1400" dirty="0"/>
              <a:t>'0'</a:t>
            </a:r>
            <a:r>
              <a:rPr lang="ko-KR" altLang="en-US" sz="1400" dirty="0"/>
              <a:t>을 추가하여 </a:t>
            </a:r>
            <a:endParaRPr lang="en-US" altLang="ko-KR" sz="1400" dirty="0"/>
          </a:p>
          <a:p>
            <a:r>
              <a:rPr lang="ko-KR" altLang="en-US" sz="1400" b="1" dirty="0">
                <a:solidFill>
                  <a:srgbClr val="FF00FF"/>
                </a:solidFill>
              </a:rPr>
              <a:t>항상 세 자리 수를 전송</a:t>
            </a:r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/>
              <a:t>각도 값이 </a:t>
            </a:r>
            <a:r>
              <a:rPr lang="en-US" altLang="ko-KR" sz="1400" dirty="0"/>
              <a:t>5</a:t>
            </a:r>
            <a:r>
              <a:rPr lang="ko-KR" altLang="en-US" sz="1400" dirty="0"/>
              <a:t>라면 </a:t>
            </a:r>
            <a:r>
              <a:rPr lang="en-US" altLang="ko-KR" sz="1400" dirty="0"/>
              <a:t>"005"</a:t>
            </a:r>
            <a:r>
              <a:rPr lang="ko-KR" altLang="en-US" sz="1400" dirty="0"/>
              <a:t>로</a:t>
            </a:r>
            <a:r>
              <a:rPr lang="en-US" altLang="ko-KR" sz="1400" dirty="0"/>
              <a:t>, 90</a:t>
            </a:r>
            <a:r>
              <a:rPr lang="ko-KR" altLang="en-US" sz="1400" dirty="0"/>
              <a:t>이라면 </a:t>
            </a:r>
            <a:r>
              <a:rPr lang="en-US" altLang="ko-KR" sz="1400" dirty="0"/>
              <a:t>"090"</a:t>
            </a:r>
            <a:r>
              <a:rPr lang="ko-KR" altLang="en-US" sz="1400" dirty="0"/>
              <a:t>으로 변환하여 </a:t>
            </a:r>
            <a:endParaRPr lang="en-US" altLang="ko-KR" sz="1400" dirty="0"/>
          </a:p>
          <a:p>
            <a:r>
              <a:rPr lang="ko-KR" altLang="en-US" sz="1400" dirty="0"/>
              <a:t>전송합니다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b="1" dirty="0">
                <a:solidFill>
                  <a:srgbClr val="0070C0"/>
                </a:solidFill>
              </a:rPr>
              <a:t>암호화 및 전송</a:t>
            </a:r>
            <a:r>
              <a:rPr lang="en-US" altLang="ko-KR" sz="1400" b="1" dirty="0">
                <a:solidFill>
                  <a:srgbClr val="0070C0"/>
                </a:solidFill>
              </a:rPr>
              <a:t>:</a:t>
            </a:r>
          </a:p>
          <a:p>
            <a:r>
              <a:rPr lang="ko-KR" altLang="en-US" sz="1400" dirty="0"/>
              <a:t>각도 값을 </a:t>
            </a:r>
            <a:r>
              <a:rPr lang="en-US" altLang="ko-KR" sz="1400" b="1" dirty="0">
                <a:solidFill>
                  <a:srgbClr val="FF00FF"/>
                </a:solidFill>
              </a:rPr>
              <a:t>UTF-8</a:t>
            </a:r>
            <a:r>
              <a:rPr lang="ko-KR" altLang="en-US" sz="1400" dirty="0"/>
              <a:t>로 인코딩하여 </a:t>
            </a:r>
            <a:r>
              <a:rPr lang="ko-KR" altLang="en-US" sz="1400" dirty="0" err="1"/>
              <a:t>아두이노로</a:t>
            </a:r>
            <a:r>
              <a:rPr lang="ko-KR" altLang="en-US" sz="1400" dirty="0"/>
              <a:t> 전송합니다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b="1" dirty="0">
                <a:solidFill>
                  <a:srgbClr val="0070C0"/>
                </a:solidFill>
              </a:rPr>
              <a:t>전송된 데이터 사용</a:t>
            </a:r>
            <a:r>
              <a:rPr lang="en-US" altLang="ko-KR" sz="1400" b="1" dirty="0">
                <a:solidFill>
                  <a:srgbClr val="0070C0"/>
                </a:solidFill>
              </a:rPr>
              <a:t>:</a:t>
            </a:r>
          </a:p>
          <a:p>
            <a:r>
              <a:rPr lang="ko-KR" altLang="en-US" sz="1400" dirty="0" err="1"/>
              <a:t>아두이노는</a:t>
            </a:r>
            <a:r>
              <a:rPr lang="ko-KR" altLang="en-US" sz="1400" dirty="0"/>
              <a:t> 받은 각도 값을 해석하여 연결된 </a:t>
            </a:r>
            <a:r>
              <a:rPr lang="ko-KR" altLang="en-US" sz="1400" dirty="0" err="1"/>
              <a:t>서보모터를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원하는 각도로 움직입니다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 코드의 핵심은 </a:t>
            </a:r>
            <a:r>
              <a:rPr lang="ko-KR" altLang="en-US" sz="1400" dirty="0" err="1"/>
              <a:t>아두이노와</a:t>
            </a:r>
            <a:r>
              <a:rPr lang="ko-KR" altLang="en-US" sz="1400" dirty="0"/>
              <a:t> 파이썬 스크립트 간의 통신을 시작하는 </a:t>
            </a:r>
            <a:endParaRPr lang="en-US" altLang="ko-KR" sz="1400" dirty="0"/>
          </a:p>
          <a:p>
            <a:r>
              <a:rPr lang="ko-KR" altLang="en-US" sz="1400" dirty="0"/>
              <a:t>문자 </a:t>
            </a:r>
            <a:r>
              <a:rPr lang="en-US" altLang="ko-KR" sz="1400" dirty="0"/>
              <a:t>'s'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이 문자는 </a:t>
            </a:r>
            <a:r>
              <a:rPr lang="ko-KR" altLang="en-US" sz="1400" dirty="0" err="1"/>
              <a:t>아두이노가</a:t>
            </a:r>
            <a:r>
              <a:rPr lang="ko-KR" altLang="en-US" sz="1400" dirty="0"/>
              <a:t> 데이터 수신을 시작해야 한다는 </a:t>
            </a:r>
            <a:endParaRPr lang="en-US" altLang="ko-KR" sz="1400" dirty="0"/>
          </a:p>
          <a:p>
            <a:r>
              <a:rPr lang="ko-KR" altLang="en-US" sz="1400" dirty="0"/>
              <a:t>신호로 사용됩니다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그 후에 전송되는 각도 값들은 </a:t>
            </a:r>
            <a:r>
              <a:rPr lang="ko-KR" altLang="en-US" sz="1400" dirty="0" err="1"/>
              <a:t>서보모터의</a:t>
            </a:r>
            <a:r>
              <a:rPr lang="ko-KR" altLang="en-US" sz="1400" dirty="0"/>
              <a:t> 움직임을 결정합니다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5B7AE25-E0C6-CABC-4FBE-1DFA3E9B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2838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62A971-86E8-E7CD-7441-A7D6770C1815}"/>
              </a:ext>
            </a:extLst>
          </p:cNvPr>
          <p:cNvSpPr txBox="1"/>
          <p:nvPr/>
        </p:nvSpPr>
        <p:spPr>
          <a:xfrm>
            <a:off x="241300" y="460445"/>
            <a:ext cx="5652873" cy="489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시리얼 포트 초기화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아두이노와의</a:t>
            </a:r>
            <a:r>
              <a:rPr lang="ko-KR" altLang="en-US" sz="1400" dirty="0"/>
              <a:t> 시리얼 통신을 설정하기 위해 </a:t>
            </a:r>
            <a:r>
              <a:rPr lang="en-US" altLang="ko-KR" sz="1400" dirty="0"/>
              <a:t>Python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serial.Serial</a:t>
            </a:r>
            <a:r>
              <a:rPr lang="ko-KR" altLang="en-US" sz="1400" dirty="0"/>
              <a:t>을 사용합니다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아두이노가</a:t>
            </a:r>
            <a:r>
              <a:rPr lang="ko-KR" altLang="en-US" sz="1400" dirty="0"/>
              <a:t> </a:t>
            </a:r>
            <a:r>
              <a:rPr lang="en-US" altLang="ko-KR" sz="1400" dirty="0"/>
              <a:t>COM </a:t>
            </a:r>
            <a:r>
              <a:rPr lang="ko-KR" altLang="en-US" sz="1400" dirty="0"/>
              <a:t>포트 </a:t>
            </a:r>
            <a:r>
              <a:rPr lang="en-US" altLang="ko-KR" sz="1400" dirty="0"/>
              <a:t>3</a:t>
            </a:r>
            <a:r>
              <a:rPr lang="ko-KR" altLang="en-US" sz="1400" dirty="0"/>
              <a:t>에 연결되어 있다고 가정하면</a:t>
            </a:r>
            <a:r>
              <a:rPr lang="en-US" altLang="ko-KR" sz="1400" dirty="0"/>
              <a:t>, Python</a:t>
            </a:r>
            <a:r>
              <a:rPr lang="ko-KR" altLang="en-US" sz="1400" dirty="0"/>
              <a:t>에서는 다음과 같이 시리얼 연결을 초기화합니다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import serial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# COM3 </a:t>
            </a:r>
            <a:r>
              <a:rPr lang="ko-KR" altLang="en-US" sz="1400" b="1" dirty="0">
                <a:solidFill>
                  <a:srgbClr val="0070C0"/>
                </a:solidFill>
              </a:rPr>
              <a:t>포트에 연결</a:t>
            </a:r>
            <a:r>
              <a:rPr lang="en-US" altLang="ko-KR" sz="1400" b="1" dirty="0">
                <a:solidFill>
                  <a:srgbClr val="0070C0"/>
                </a:solidFill>
              </a:rPr>
              <a:t>, 115200 </a:t>
            </a:r>
            <a:r>
              <a:rPr lang="ko-KR" altLang="en-US" sz="1400" b="1" dirty="0" err="1">
                <a:solidFill>
                  <a:srgbClr val="0070C0"/>
                </a:solidFill>
              </a:rPr>
              <a:t>바우드레이트로</a:t>
            </a:r>
            <a:r>
              <a:rPr lang="ko-KR" altLang="en-US" sz="1400" b="1" dirty="0">
                <a:solidFill>
                  <a:srgbClr val="0070C0"/>
                </a:solidFill>
              </a:rPr>
              <a:t> 설정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arduino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serial.Serial</a:t>
            </a:r>
            <a:r>
              <a:rPr lang="en-US" altLang="ko-KR" sz="1400" dirty="0"/>
              <a:t>("COM3", 115200)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데이터 전송</a:t>
            </a:r>
            <a:r>
              <a:rPr lang="en-US" altLang="ko-KR" sz="1400" dirty="0"/>
              <a:t>: Python</a:t>
            </a:r>
            <a:r>
              <a:rPr lang="ko-KR" altLang="en-US" sz="1400" dirty="0"/>
              <a:t>에서 </a:t>
            </a:r>
            <a:r>
              <a:rPr lang="ko-KR" altLang="en-US" sz="1400" dirty="0" err="1"/>
              <a:t>아두이노로</a:t>
            </a:r>
            <a:r>
              <a:rPr lang="ko-KR" altLang="en-US" sz="1400" dirty="0"/>
              <a:t> 명령을 전송하려면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데이터를 바이트 형태로 변환해야 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 's'</a:t>
            </a:r>
            <a:r>
              <a:rPr lang="ko-KR" altLang="en-US" sz="1400" dirty="0"/>
              <a:t>라는 문자를 </a:t>
            </a:r>
            <a:r>
              <a:rPr lang="ko-KR" altLang="en-US" sz="1400" dirty="0" err="1"/>
              <a:t>아두이노로</a:t>
            </a:r>
            <a:r>
              <a:rPr lang="ko-KR" altLang="en-US" sz="1400" dirty="0"/>
              <a:t> 전송하려면 다음과 같이 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# </a:t>
            </a:r>
            <a:r>
              <a:rPr lang="ko-KR" altLang="en-US" sz="1400" b="1" dirty="0">
                <a:solidFill>
                  <a:srgbClr val="0070C0"/>
                </a:solidFill>
              </a:rPr>
              <a:t>문자 </a:t>
            </a:r>
            <a:r>
              <a:rPr lang="en-US" altLang="ko-KR" sz="1400" b="1" dirty="0">
                <a:solidFill>
                  <a:srgbClr val="0070C0"/>
                </a:solidFill>
              </a:rPr>
              <a:t>'s'</a:t>
            </a:r>
            <a:r>
              <a:rPr lang="ko-KR" altLang="en-US" sz="1400" b="1" dirty="0">
                <a:solidFill>
                  <a:srgbClr val="0070C0"/>
                </a:solidFill>
              </a:rPr>
              <a:t>를 바이트로 변환하여 전송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arduino.write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b"s</a:t>
            </a:r>
            <a:r>
              <a:rPr lang="en-US" altLang="ko-KR" sz="1400" dirty="0"/>
              <a:t>")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여기서 </a:t>
            </a:r>
            <a:r>
              <a:rPr lang="en-US" altLang="ko-KR" sz="1400" dirty="0" err="1"/>
              <a:t>b"s</a:t>
            </a:r>
            <a:r>
              <a:rPr lang="en-US" altLang="ko-KR" sz="1400" dirty="0"/>
              <a:t>"</a:t>
            </a:r>
            <a:r>
              <a:rPr lang="ko-KR" altLang="en-US" sz="1400" dirty="0"/>
              <a:t>는 문자열 </a:t>
            </a:r>
            <a:r>
              <a:rPr lang="en-US" altLang="ko-KR" sz="1400" dirty="0"/>
              <a:t>'s'</a:t>
            </a:r>
            <a:r>
              <a:rPr lang="ko-KR" altLang="en-US" sz="1400" dirty="0"/>
              <a:t>를 바이트로 변환한 것입니다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42AB5-A3EC-B07A-ED06-60D5FD2401B6}"/>
              </a:ext>
            </a:extLst>
          </p:cNvPr>
          <p:cNvSpPr txBox="1"/>
          <p:nvPr/>
        </p:nvSpPr>
        <p:spPr>
          <a:xfrm>
            <a:off x="6007100" y="321945"/>
            <a:ext cx="6096000" cy="6190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복잡한 데이터 전송</a:t>
            </a:r>
            <a:r>
              <a:rPr lang="en-US" altLang="ko-KR" sz="1400" dirty="0"/>
              <a:t>: </a:t>
            </a:r>
            <a:r>
              <a:rPr lang="ko-KR" altLang="en-US" sz="1400" dirty="0"/>
              <a:t>간단한 문자 외에도</a:t>
            </a:r>
            <a:r>
              <a:rPr lang="en-US" altLang="ko-KR" sz="1400" dirty="0"/>
              <a:t>, </a:t>
            </a:r>
            <a:r>
              <a:rPr lang="ko-KR" altLang="en-US" sz="1400" dirty="0"/>
              <a:t>숫자나 복잡한 문자열을 전송할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서보</a:t>
            </a:r>
            <a:r>
              <a:rPr lang="ko-KR" altLang="en-US" sz="1400" dirty="0"/>
              <a:t> 모터의 각도를 조절하는 명령을 전송하려면 다음과 같이 할 수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servo_number</a:t>
            </a:r>
            <a:r>
              <a:rPr lang="en-US" altLang="ko-KR" sz="1400" dirty="0"/>
              <a:t> = 1  # </a:t>
            </a:r>
            <a:r>
              <a:rPr lang="ko-KR" altLang="en-US" sz="1400" dirty="0" err="1"/>
              <a:t>서보</a:t>
            </a:r>
            <a:r>
              <a:rPr lang="ko-KR" altLang="en-US" sz="1400" dirty="0"/>
              <a:t> 모터 번호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angle = 90        # </a:t>
            </a:r>
            <a:r>
              <a:rPr lang="ko-KR" altLang="en-US" sz="1400" dirty="0"/>
              <a:t>각도</a:t>
            </a:r>
          </a:p>
          <a:p>
            <a:pPr>
              <a:lnSpc>
                <a:spcPct val="150000"/>
              </a:lnSpc>
            </a:pP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# </a:t>
            </a:r>
            <a:r>
              <a:rPr lang="ko-KR" altLang="en-US" sz="1400" b="1" dirty="0">
                <a:solidFill>
                  <a:srgbClr val="0070C0"/>
                </a:solidFill>
              </a:rPr>
              <a:t>명령 문자열 생성</a:t>
            </a:r>
            <a:r>
              <a:rPr lang="en-US" altLang="ko-KR" sz="1400" b="1" dirty="0">
                <a:solidFill>
                  <a:srgbClr val="0070C0"/>
                </a:solidFill>
              </a:rPr>
              <a:t>: </a:t>
            </a:r>
            <a:r>
              <a:rPr lang="ko-KR" altLang="en-US" sz="1400" b="1" dirty="0">
                <a:solidFill>
                  <a:srgbClr val="0070C0"/>
                </a:solidFill>
              </a:rPr>
              <a:t>예를 들어 </a:t>
            </a:r>
            <a:r>
              <a:rPr lang="en-US" altLang="ko-KR" sz="1400" b="1" dirty="0">
                <a:solidFill>
                  <a:srgbClr val="0070C0"/>
                </a:solidFill>
              </a:rPr>
              <a:t>"1:90"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command = "{}:{}".format(</a:t>
            </a:r>
            <a:r>
              <a:rPr lang="en-US" altLang="ko-KR" sz="1400" dirty="0" err="1"/>
              <a:t>servo_number</a:t>
            </a:r>
            <a:r>
              <a:rPr lang="en-US" altLang="ko-KR" sz="1400" dirty="0"/>
              <a:t>, angle)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# </a:t>
            </a:r>
            <a:r>
              <a:rPr lang="ko-KR" altLang="en-US" sz="1400" b="1" dirty="0">
                <a:solidFill>
                  <a:srgbClr val="0070C0"/>
                </a:solidFill>
              </a:rPr>
              <a:t>명령 문자열을 바이트로 변환하여 전송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arduino.write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command.encode</a:t>
            </a:r>
            <a:r>
              <a:rPr lang="en-US" altLang="ko-KR" sz="1400" dirty="0"/>
              <a:t>())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여기서 </a:t>
            </a:r>
            <a:r>
              <a:rPr lang="en-US" altLang="ko-KR" sz="1400" dirty="0"/>
              <a:t>encode() </a:t>
            </a:r>
            <a:r>
              <a:rPr lang="ko-KR" altLang="en-US" sz="1400" dirty="0"/>
              <a:t>메소드는 </a:t>
            </a:r>
            <a:r>
              <a:rPr lang="en-US" altLang="ko-KR" sz="1400" dirty="0"/>
              <a:t>Python </a:t>
            </a:r>
            <a:r>
              <a:rPr lang="ko-KR" altLang="en-US" sz="1400" dirty="0"/>
              <a:t>문자열을 바이트로 변환하는 데 사용됩니다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이렇게 데이터를 바이트로 변환하여 시리얼 통신을 통해 </a:t>
            </a:r>
            <a:r>
              <a:rPr lang="ko-KR" altLang="en-US" sz="1400" dirty="0" err="1"/>
              <a:t>아두이노로</a:t>
            </a:r>
            <a:r>
              <a:rPr lang="ko-KR" altLang="en-US" sz="1400" dirty="0"/>
              <a:t> 전송하는 방식은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프로그램이 이해할 수 있는 형식으로 데이터를 보내는 데 필수적입니다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아두이노는</a:t>
            </a:r>
            <a:r>
              <a:rPr lang="ko-KR" altLang="en-US" sz="1400" dirty="0"/>
              <a:t> 받은 데이터를 다시 처리하여 필요한 작업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서보</a:t>
            </a:r>
            <a:r>
              <a:rPr lang="ko-KR" altLang="en-US" sz="1400" dirty="0"/>
              <a:t> 모터 움직임</a:t>
            </a:r>
            <a:r>
              <a:rPr lang="en-US" altLang="ko-KR" sz="1400" dirty="0"/>
              <a:t>, LED </a:t>
            </a:r>
            <a:r>
              <a:rPr lang="ko-KR" altLang="en-US" sz="1400" dirty="0"/>
              <a:t>제어 등</a:t>
            </a:r>
            <a:r>
              <a:rPr lang="en-US" altLang="ko-KR" sz="1400" dirty="0"/>
              <a:t>)</a:t>
            </a:r>
            <a:r>
              <a:rPr lang="ko-KR" altLang="en-US" sz="1400" dirty="0"/>
              <a:t>을 수행합니다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13F8190-6421-7414-03FB-57C31DFB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072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C47E35-BE36-94AF-BB9D-A58C593684C7}"/>
              </a:ext>
            </a:extLst>
          </p:cNvPr>
          <p:cNvSpPr txBox="1"/>
          <p:nvPr/>
        </p:nvSpPr>
        <p:spPr>
          <a:xfrm>
            <a:off x="215900" y="311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serial.Serial</a:t>
            </a:r>
            <a:endParaRPr lang="en-US" altLang="ko-KR" dirty="0"/>
          </a:p>
          <a:p>
            <a:r>
              <a:rPr lang="ko-KR" altLang="en-US" dirty="0"/>
              <a:t>앞의 </a:t>
            </a:r>
            <a:r>
              <a:rPr lang="en-US" altLang="ko-KR" dirty="0"/>
              <a:t>serial</a:t>
            </a:r>
            <a:r>
              <a:rPr lang="ko-KR" altLang="en-US" dirty="0"/>
              <a:t>은 모듈이고</a:t>
            </a:r>
            <a:r>
              <a:rPr lang="en-US" altLang="ko-KR" dirty="0"/>
              <a:t>, </a:t>
            </a:r>
            <a:r>
              <a:rPr lang="ko-KR" altLang="en-US" dirty="0"/>
              <a:t>뒤의</a:t>
            </a:r>
            <a:r>
              <a:rPr lang="en-US" altLang="ko-KR" dirty="0"/>
              <a:t>Serial</a:t>
            </a:r>
            <a:r>
              <a:rPr lang="ko-KR" altLang="en-US" dirty="0"/>
              <a:t>은 클래스인가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8529E-2F44-4268-07B4-C383A76FF59A}"/>
              </a:ext>
            </a:extLst>
          </p:cNvPr>
          <p:cNvSpPr txBox="1"/>
          <p:nvPr/>
        </p:nvSpPr>
        <p:spPr>
          <a:xfrm>
            <a:off x="355600" y="1143149"/>
            <a:ext cx="6096000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/>
              <a:t>serial.Serial</a:t>
            </a:r>
            <a:r>
              <a:rPr lang="ko-KR" altLang="en-US" sz="1400" dirty="0"/>
              <a:t>에서 앞의 </a:t>
            </a:r>
            <a:r>
              <a:rPr lang="en-US" altLang="ko-KR" sz="1400" dirty="0"/>
              <a:t>serial</a:t>
            </a:r>
            <a:r>
              <a:rPr lang="ko-KR" altLang="en-US" sz="1400" dirty="0"/>
              <a:t>은 모듈을 나타내고</a:t>
            </a:r>
            <a:r>
              <a:rPr lang="en-US" altLang="ko-KR" sz="1400" dirty="0"/>
              <a:t>, </a:t>
            </a:r>
            <a:r>
              <a:rPr lang="ko-KR" altLang="en-US" sz="1400" dirty="0"/>
              <a:t>뒤의 </a:t>
            </a:r>
            <a:r>
              <a:rPr lang="en-US" altLang="ko-KR" sz="1400" dirty="0"/>
              <a:t>Serial</a:t>
            </a:r>
            <a:r>
              <a:rPr lang="ko-KR" altLang="en-US" sz="1400" dirty="0"/>
              <a:t>은 해당 모듈 내의 클래스를 가리킵니다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serial </a:t>
            </a:r>
            <a:r>
              <a:rPr lang="ko-KR" altLang="en-US" sz="1400" b="1" dirty="0">
                <a:solidFill>
                  <a:srgbClr val="0070C0"/>
                </a:solidFill>
              </a:rPr>
              <a:t>모듈</a:t>
            </a:r>
            <a:r>
              <a:rPr lang="en-US" altLang="ko-KR" sz="1400" b="1" dirty="0">
                <a:solidFill>
                  <a:srgbClr val="0070C0"/>
                </a:solidFill>
              </a:rPr>
              <a:t>: </a:t>
            </a:r>
            <a:r>
              <a:rPr lang="en-US" altLang="ko-KR" sz="1400" dirty="0"/>
              <a:t>serial </a:t>
            </a:r>
            <a:r>
              <a:rPr lang="ko-KR" altLang="en-US" sz="1400" dirty="0"/>
              <a:t>모듈은 </a:t>
            </a:r>
            <a:r>
              <a:rPr lang="en-US" altLang="ko-KR" sz="1400" dirty="0" err="1"/>
              <a:t>PySerial</a:t>
            </a:r>
            <a:r>
              <a:rPr lang="en-US" altLang="ko-KR" sz="1400" dirty="0"/>
              <a:t> </a:t>
            </a:r>
            <a:r>
              <a:rPr lang="ko-KR" altLang="en-US" sz="1400" dirty="0"/>
              <a:t>패키지에 포함되어 있으며</a:t>
            </a:r>
            <a:r>
              <a:rPr lang="en-US" altLang="ko-KR" sz="1400" dirty="0"/>
              <a:t>, Python</a:t>
            </a:r>
            <a:r>
              <a:rPr lang="ko-KR" altLang="en-US" sz="1400" dirty="0"/>
              <a:t>에서 시리얼 통신을 구현하기 위한 여러 함수와 클래스를 제공합니다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모듈을 사용하려면 먼저 </a:t>
            </a:r>
            <a:r>
              <a:rPr lang="en-US" altLang="ko-KR" sz="1400" dirty="0" err="1"/>
              <a:t>PySerial</a:t>
            </a:r>
            <a:r>
              <a:rPr lang="en-US" altLang="ko-KR" sz="1400" dirty="0"/>
              <a:t> </a:t>
            </a:r>
            <a:r>
              <a:rPr lang="ko-KR" altLang="en-US" sz="1400" dirty="0"/>
              <a:t>패키지를 설치해야 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Serial </a:t>
            </a:r>
            <a:r>
              <a:rPr lang="ko-KR" altLang="en-US" sz="1400" b="1" dirty="0">
                <a:solidFill>
                  <a:srgbClr val="FF0000"/>
                </a:solidFill>
              </a:rPr>
              <a:t>클래스</a:t>
            </a:r>
            <a:r>
              <a:rPr lang="en-US" altLang="ko-KR" sz="1400" b="1" dirty="0">
                <a:solidFill>
                  <a:srgbClr val="0070C0"/>
                </a:solidFill>
              </a:rPr>
              <a:t>: </a:t>
            </a:r>
            <a:r>
              <a:rPr lang="en-US" altLang="ko-KR" sz="1400" dirty="0"/>
              <a:t>Serial </a:t>
            </a:r>
            <a:r>
              <a:rPr lang="ko-KR" altLang="en-US" sz="1400" dirty="0"/>
              <a:t>클래스는 </a:t>
            </a:r>
            <a:r>
              <a:rPr lang="en-US" altLang="ko-KR" sz="1400" dirty="0"/>
              <a:t>serial </a:t>
            </a:r>
            <a:r>
              <a:rPr lang="ko-KR" altLang="en-US" sz="1400" dirty="0"/>
              <a:t>모듈 내에 정의되어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시리얼 포트를 통한 데이터 통신을 위한 기능을 제공합니다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클래스를 사용하여 시리얼 포트의 연결을 열고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데이터를 읽고 쓰며</a:t>
            </a:r>
            <a:r>
              <a:rPr lang="en-US" altLang="ko-KR" sz="1400" dirty="0"/>
              <a:t>, </a:t>
            </a:r>
            <a:r>
              <a:rPr lang="ko-KR" altLang="en-US" sz="1400" dirty="0"/>
              <a:t>연결 설정을 관리할 수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/>
              <a:t>시리얼 포트를 통해 </a:t>
            </a:r>
            <a:r>
              <a:rPr lang="ko-KR" altLang="en-US" sz="1400" dirty="0" err="1"/>
              <a:t>아두이노와</a:t>
            </a:r>
            <a:r>
              <a:rPr lang="ko-KR" altLang="en-US" sz="1400" dirty="0"/>
              <a:t> 통신하려면 </a:t>
            </a:r>
            <a:r>
              <a:rPr lang="en-US" altLang="ko-KR" sz="1400" dirty="0"/>
              <a:t>Serial </a:t>
            </a:r>
            <a:r>
              <a:rPr lang="ko-KR" altLang="en-US" sz="1400" dirty="0"/>
              <a:t>클래스의 인스턴스를 생성하고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이를 통해 데이터를 송수신합니다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다음은 </a:t>
            </a:r>
            <a:r>
              <a:rPr lang="en-US" altLang="ko-KR" sz="1400" dirty="0"/>
              <a:t>Serial </a:t>
            </a:r>
            <a:r>
              <a:rPr lang="ko-KR" altLang="en-US" sz="1400" dirty="0"/>
              <a:t>클래스를 사용하여 시리얼 연결을 생성하는 예시 코드입니다</a:t>
            </a:r>
            <a:r>
              <a:rPr lang="en-US" altLang="ko-KR" sz="1400" dirty="0"/>
              <a:t>:</a:t>
            </a:r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D784B-CC88-200C-9967-EB3C2BA7AD39}"/>
              </a:ext>
            </a:extLst>
          </p:cNvPr>
          <p:cNvSpPr txBox="1"/>
          <p:nvPr/>
        </p:nvSpPr>
        <p:spPr>
          <a:xfrm>
            <a:off x="6451600" y="1143149"/>
            <a:ext cx="6096000" cy="231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import serial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# COM </a:t>
            </a:r>
            <a:r>
              <a:rPr lang="ko-KR" altLang="en-US" sz="1400" dirty="0"/>
              <a:t>포트에 연결</a:t>
            </a:r>
            <a:r>
              <a:rPr lang="en-US" altLang="ko-KR" sz="1400" dirty="0"/>
              <a:t>, </a:t>
            </a:r>
            <a:r>
              <a:rPr lang="ko-KR" altLang="en-US" sz="1400" dirty="0"/>
              <a:t>특정 </a:t>
            </a:r>
            <a:r>
              <a:rPr lang="ko-KR" altLang="en-US" sz="1400" dirty="0" err="1"/>
              <a:t>바우드레이트로</a:t>
            </a:r>
            <a:r>
              <a:rPr lang="ko-KR" altLang="en-US" sz="1400" dirty="0"/>
              <a:t> 설정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arduino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serial.Serial</a:t>
            </a:r>
            <a:r>
              <a:rPr lang="en-US" altLang="ko-KR" sz="1400" dirty="0"/>
              <a:t>("COM3", 115200)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 코드에서 </a:t>
            </a:r>
            <a:r>
              <a:rPr lang="en-US" altLang="ko-KR" sz="1400" dirty="0" err="1"/>
              <a:t>arduino</a:t>
            </a:r>
            <a:r>
              <a:rPr lang="ko-KR" altLang="en-US" sz="1400" dirty="0"/>
              <a:t>는 </a:t>
            </a:r>
            <a:r>
              <a:rPr lang="en-US" altLang="ko-KR" sz="1400" dirty="0"/>
              <a:t>Serial </a:t>
            </a:r>
            <a:r>
              <a:rPr lang="ko-KR" altLang="en-US" sz="1400" dirty="0"/>
              <a:t>클래스의 인스턴스이며</a:t>
            </a:r>
            <a:r>
              <a:rPr lang="en-US" altLang="ko-KR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COM3 </a:t>
            </a:r>
            <a:r>
              <a:rPr lang="ko-KR" altLang="en-US" sz="1400" dirty="0"/>
              <a:t>포트를 통해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115200 </a:t>
            </a:r>
            <a:r>
              <a:rPr lang="ko-KR" altLang="en-US" sz="1400" dirty="0" err="1"/>
              <a:t>바우드레이트로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아두이노와의</a:t>
            </a:r>
            <a:r>
              <a:rPr lang="ko-KR" altLang="en-US" sz="1400" dirty="0"/>
              <a:t> 시리얼 통신을 설정합니다</a:t>
            </a:r>
            <a:r>
              <a:rPr lang="en-US" altLang="ko-KR" sz="1400" dirty="0"/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0CBBA8-E8A9-8D7A-CAD3-4DFA07FB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6991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13E34C-7CE6-5EE5-A491-DC682168A5C3}"/>
              </a:ext>
            </a:extLst>
          </p:cNvPr>
          <p:cNvSpPr txBox="1"/>
          <p:nvPr/>
        </p:nvSpPr>
        <p:spPr>
          <a:xfrm>
            <a:off x="611659" y="751344"/>
            <a:ext cx="10639168" cy="4476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finalresult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</a:t>
            </a:r>
            <a:r>
              <a:rPr lang="ko-KR" altLang="en-US" sz="1600" dirty="0"/>
              <a:t>라는 표현은 프로그래밍 언어에 따라 다르게 해석됩니다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00FF"/>
                </a:solidFill>
              </a:rPr>
              <a:t>C, C++, </a:t>
            </a:r>
            <a:r>
              <a:rPr lang="ko-KR" altLang="en-US" sz="1600" b="1" dirty="0" err="1">
                <a:solidFill>
                  <a:srgbClr val="0000FF"/>
                </a:solidFill>
              </a:rPr>
              <a:t>아두이노</a:t>
            </a:r>
            <a:r>
              <a:rPr lang="en-US" altLang="ko-KR" sz="1600" b="1" dirty="0">
                <a:solidFill>
                  <a:srgbClr val="0000FF"/>
                </a:solidFill>
              </a:rPr>
              <a:t>(</a:t>
            </a:r>
            <a:r>
              <a:rPr lang="ko-KR" altLang="en-US" sz="1600" b="1" dirty="0" err="1">
                <a:solidFill>
                  <a:srgbClr val="0000FF"/>
                </a:solidFill>
              </a:rPr>
              <a:t>아두이노</a:t>
            </a:r>
            <a:r>
              <a:rPr lang="ko-KR" altLang="en-US" sz="1600" b="1" dirty="0">
                <a:solidFill>
                  <a:srgbClr val="0000FF"/>
                </a:solidFill>
              </a:rPr>
              <a:t> 언어는 </a:t>
            </a:r>
            <a:r>
              <a:rPr lang="en-US" altLang="ko-KR" sz="1600" b="1" dirty="0">
                <a:solidFill>
                  <a:srgbClr val="0000FF"/>
                </a:solidFill>
              </a:rPr>
              <a:t>C/C++</a:t>
            </a:r>
            <a:r>
              <a:rPr lang="ko-KR" altLang="en-US" sz="1600" b="1" dirty="0">
                <a:solidFill>
                  <a:srgbClr val="0000FF"/>
                </a:solidFill>
              </a:rPr>
              <a:t>에 기반</a:t>
            </a:r>
            <a:r>
              <a:rPr lang="en-US" altLang="ko-KR" sz="1600" b="1" dirty="0">
                <a:solidFill>
                  <a:srgbClr val="0000FF"/>
                </a:solidFill>
              </a:rPr>
              <a:t>): </a:t>
            </a:r>
            <a:r>
              <a:rPr lang="ko-KR" altLang="en-US" sz="1600" dirty="0"/>
              <a:t>이 </a:t>
            </a:r>
            <a:r>
              <a:rPr lang="ko-KR" altLang="en-US" sz="1600" dirty="0" err="1"/>
              <a:t>언어들에서</a:t>
            </a:r>
            <a:r>
              <a:rPr lang="ko-KR" altLang="en-US" sz="1600" dirty="0"/>
              <a:t> </a:t>
            </a:r>
            <a:r>
              <a:rPr lang="en-US" altLang="ko-KR" sz="1600" dirty="0" err="1"/>
              <a:t>finalresult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</a:t>
            </a:r>
            <a:r>
              <a:rPr lang="ko-KR" altLang="en-US" sz="1600" dirty="0"/>
              <a:t>는 </a:t>
            </a:r>
            <a:r>
              <a:rPr lang="ko-KR" altLang="en-US" sz="1600" b="1" dirty="0">
                <a:solidFill>
                  <a:srgbClr val="FF0000"/>
                </a:solidFill>
              </a:rPr>
              <a:t>배열의 </a:t>
            </a:r>
            <a:r>
              <a:rPr lang="en-US" altLang="ko-KR" sz="1600" b="1" dirty="0" err="1">
                <a:solidFill>
                  <a:srgbClr val="FF0000"/>
                </a:solidFill>
              </a:rPr>
              <a:t>i</a:t>
            </a:r>
            <a:r>
              <a:rPr lang="ko-KR" altLang="en-US" sz="1600" b="1" dirty="0">
                <a:solidFill>
                  <a:srgbClr val="FF0000"/>
                </a:solidFill>
              </a:rPr>
              <a:t>번째 요소</a:t>
            </a:r>
            <a:r>
              <a:rPr lang="ko-KR" altLang="en-US" sz="1600" dirty="0"/>
              <a:t>를 의미합니다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경우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finalresult</a:t>
            </a:r>
            <a:r>
              <a:rPr lang="ko-KR" altLang="en-US" sz="1600" dirty="0"/>
              <a:t>는 배열이며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는 해당 배열의 인덱스입니다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0000FF"/>
                </a:solidFill>
              </a:rPr>
              <a:t>파이썬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파이썬에서는</a:t>
            </a:r>
            <a:r>
              <a:rPr lang="ko-KR" altLang="en-US" sz="1600" dirty="0"/>
              <a:t> </a:t>
            </a:r>
            <a:r>
              <a:rPr lang="en-US" altLang="ko-KR" sz="1600" dirty="0" err="1"/>
              <a:t>finalresult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</a:t>
            </a:r>
            <a:r>
              <a:rPr lang="ko-KR" altLang="en-US" sz="1600" dirty="0"/>
              <a:t>가 </a:t>
            </a:r>
            <a:r>
              <a:rPr lang="ko-KR" altLang="en-US" sz="1600" b="1" dirty="0">
                <a:solidFill>
                  <a:srgbClr val="FF0000"/>
                </a:solidFill>
              </a:rPr>
              <a:t>리스트의 </a:t>
            </a:r>
            <a:r>
              <a:rPr lang="en-US" altLang="ko-KR" sz="1600" b="1" dirty="0" err="1">
                <a:solidFill>
                  <a:srgbClr val="FF0000"/>
                </a:solidFill>
              </a:rPr>
              <a:t>i</a:t>
            </a:r>
            <a:r>
              <a:rPr lang="ko-KR" altLang="en-US" sz="1600" b="1" dirty="0">
                <a:solidFill>
                  <a:srgbClr val="FF0000"/>
                </a:solidFill>
              </a:rPr>
              <a:t>번째 요소</a:t>
            </a:r>
            <a:r>
              <a:rPr lang="ko-KR" altLang="en-US" sz="1600" dirty="0"/>
              <a:t>를 가리킵니다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파이썬은</a:t>
            </a:r>
            <a:r>
              <a:rPr lang="ko-KR" altLang="en-US" sz="1600" dirty="0"/>
              <a:t> 전통적인 배열 대신 리스트를 사용하며</a:t>
            </a:r>
            <a:r>
              <a:rPr lang="en-US" altLang="ko-KR" sz="1600" dirty="0"/>
              <a:t>, </a:t>
            </a:r>
            <a:r>
              <a:rPr lang="ko-KR" altLang="en-US" sz="1600" dirty="0"/>
              <a:t>리스트는 다양한 타입의 데이터를 동적으로 저장할 수 있습니다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파이썬에서는</a:t>
            </a:r>
            <a:r>
              <a:rPr lang="ko-KR" altLang="en-US" sz="1600" dirty="0"/>
              <a:t> 배열과 리스트를 구분하지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일반적으로 리스트라는 용어를 사용합니다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따라서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finalresult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</a:t>
            </a:r>
            <a:r>
              <a:rPr lang="ko-KR" altLang="en-US" sz="1600" dirty="0"/>
              <a:t>를 </a:t>
            </a:r>
            <a:r>
              <a:rPr lang="en-US" altLang="ko-KR" sz="1600" dirty="0"/>
              <a:t>'</a:t>
            </a:r>
            <a:r>
              <a:rPr lang="ko-KR" altLang="en-US" sz="1600" dirty="0"/>
              <a:t>배열</a:t>
            </a:r>
            <a:r>
              <a:rPr lang="en-US" altLang="ko-KR" sz="1600" dirty="0"/>
              <a:t>' </a:t>
            </a:r>
            <a:r>
              <a:rPr lang="ko-KR" altLang="en-US" sz="1600" dirty="0"/>
              <a:t>또는 </a:t>
            </a:r>
            <a:r>
              <a:rPr lang="en-US" altLang="ko-KR" sz="1600" dirty="0"/>
              <a:t>'</a:t>
            </a:r>
            <a:r>
              <a:rPr lang="ko-KR" altLang="en-US" sz="1600" dirty="0"/>
              <a:t>리스트</a:t>
            </a:r>
            <a:r>
              <a:rPr lang="en-US" altLang="ko-KR" sz="1600" dirty="0"/>
              <a:t>'</a:t>
            </a:r>
            <a:r>
              <a:rPr lang="ko-KR" altLang="en-US" sz="1600" dirty="0"/>
              <a:t>라고 읽는 것은 사용하는 프로그래밍 언어의 문맥에 따라 달라집니다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C/C++</a:t>
            </a:r>
            <a:r>
              <a:rPr lang="ko-KR" altLang="en-US" sz="1600" dirty="0"/>
              <a:t>이나 </a:t>
            </a:r>
            <a:r>
              <a:rPr lang="ko-KR" altLang="en-US" sz="1600" dirty="0" err="1"/>
              <a:t>아두이노</a:t>
            </a:r>
            <a:r>
              <a:rPr lang="ko-KR" altLang="en-US" sz="1600" dirty="0"/>
              <a:t> 같은 언어에서는 </a:t>
            </a:r>
            <a:r>
              <a:rPr lang="en-US" altLang="ko-KR" sz="1600" dirty="0"/>
              <a:t>'</a:t>
            </a:r>
            <a:r>
              <a:rPr lang="ko-KR" altLang="en-US" sz="1600" dirty="0"/>
              <a:t>배열의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번째 요소</a:t>
            </a:r>
            <a:r>
              <a:rPr lang="en-US" altLang="ko-KR" sz="1600" dirty="0"/>
              <a:t>'</a:t>
            </a:r>
            <a:r>
              <a:rPr lang="ko-KR" altLang="en-US" sz="1600" dirty="0"/>
              <a:t>라고 읽고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파이썬에서는</a:t>
            </a:r>
            <a:r>
              <a:rPr lang="ko-KR" altLang="en-US" sz="1600" dirty="0"/>
              <a:t> </a:t>
            </a:r>
            <a:r>
              <a:rPr lang="en-US" altLang="ko-KR" sz="1600" dirty="0"/>
              <a:t>'</a:t>
            </a:r>
            <a:r>
              <a:rPr lang="ko-KR" altLang="en-US" sz="1600" dirty="0"/>
              <a:t>리스트의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번째 요소</a:t>
            </a:r>
            <a:r>
              <a:rPr lang="en-US" altLang="ko-KR" sz="1600" dirty="0"/>
              <a:t>'</a:t>
            </a:r>
            <a:r>
              <a:rPr lang="ko-KR" altLang="en-US" sz="1600" dirty="0"/>
              <a:t>라고 읽습니다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0FF142-E4BF-A267-8B52-6E8BAC0F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9063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B42F1B-E963-7D57-A742-2629E3603162}"/>
              </a:ext>
            </a:extLst>
          </p:cNvPr>
          <p:cNvSpPr txBox="1"/>
          <p:nvPr/>
        </p:nvSpPr>
        <p:spPr>
          <a:xfrm>
            <a:off x="533400" y="667941"/>
            <a:ext cx="10820400" cy="3368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B0F0"/>
                </a:solidFill>
              </a:rPr>
              <a:t>while(!</a:t>
            </a:r>
            <a:r>
              <a:rPr lang="en-US" altLang="ko-KR" sz="1600" b="1" dirty="0" err="1">
                <a:solidFill>
                  <a:srgbClr val="00B0F0"/>
                </a:solidFill>
              </a:rPr>
              <a:t>Serial.available</a:t>
            </a:r>
            <a:r>
              <a:rPr lang="en-US" altLang="ko-KR" sz="1600" b="1" dirty="0">
                <a:solidFill>
                  <a:srgbClr val="00B0F0"/>
                </a:solidFill>
              </a:rPr>
              <a:t>()){} </a:t>
            </a:r>
            <a:r>
              <a:rPr lang="ko-KR" altLang="en-US" sz="1600" dirty="0"/>
              <a:t>이 코드를 직역하면 다음과 같습니다</a:t>
            </a:r>
            <a:r>
              <a:rPr lang="en-US" altLang="ko-KR" sz="1600" dirty="0"/>
              <a:t>: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"</a:t>
            </a:r>
            <a:r>
              <a:rPr lang="ko-KR" altLang="en-US" sz="1600" b="1" dirty="0">
                <a:solidFill>
                  <a:srgbClr val="FF0000"/>
                </a:solidFill>
              </a:rPr>
              <a:t>시리얼 포트에서 사용 가능한 데이터가 없는 동안 계속 기다린다</a:t>
            </a:r>
            <a:r>
              <a:rPr lang="en-US" altLang="ko-KR" sz="1600" dirty="0"/>
              <a:t>."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여기서 </a:t>
            </a:r>
            <a:r>
              <a:rPr lang="en-US" altLang="ko-KR" sz="1600" dirty="0" err="1"/>
              <a:t>Serial.available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함수는 시리얼 포트를 통해 사용 가능한 데이터의 바이트 수를 반환합니다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 값이 </a:t>
            </a:r>
            <a:r>
              <a:rPr lang="en-US" altLang="ko-KR" sz="1600" dirty="0"/>
              <a:t>0</a:t>
            </a:r>
            <a:r>
              <a:rPr lang="ko-KR" altLang="en-US" sz="1600" dirty="0"/>
              <a:t>일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즉 사용할 수 있는 </a:t>
            </a:r>
            <a:r>
              <a:rPr lang="ko-KR" altLang="en-US" sz="1600" dirty="0">
                <a:solidFill>
                  <a:srgbClr val="0000FF"/>
                </a:solidFill>
              </a:rPr>
              <a:t>데이터가 없을 경우</a:t>
            </a:r>
            <a:r>
              <a:rPr lang="ko-KR" altLang="en-US" sz="1600" dirty="0"/>
              <a:t> </a:t>
            </a:r>
            <a:r>
              <a:rPr lang="en-US" altLang="ko-KR" sz="1600" dirty="0"/>
              <a:t>!</a:t>
            </a:r>
            <a:r>
              <a:rPr lang="en-US" altLang="ko-KR" sz="1600" dirty="0" err="1"/>
              <a:t>Serial.available</a:t>
            </a:r>
            <a:r>
              <a:rPr lang="en-US" altLang="ko-KR" sz="1600" dirty="0"/>
              <a:t>()</a:t>
            </a:r>
            <a:r>
              <a:rPr lang="ko-KR" altLang="en-US" sz="1600" dirty="0"/>
              <a:t>는 </a:t>
            </a:r>
            <a:r>
              <a:rPr lang="ko-KR" altLang="en-US" sz="1600" b="1" dirty="0">
                <a:solidFill>
                  <a:srgbClr val="FF0000"/>
                </a:solidFill>
              </a:rPr>
              <a:t>참</a:t>
            </a:r>
            <a:r>
              <a:rPr lang="en-US" altLang="ko-KR" sz="1600" b="1" dirty="0">
                <a:solidFill>
                  <a:srgbClr val="FF0000"/>
                </a:solidFill>
              </a:rPr>
              <a:t>(true)</a:t>
            </a:r>
            <a:r>
              <a:rPr lang="ko-KR" altLang="en-US" sz="1600" dirty="0"/>
              <a:t>이 되어 </a:t>
            </a:r>
            <a:r>
              <a:rPr lang="en-US" altLang="ko-KR" sz="1600" dirty="0"/>
              <a:t>while </a:t>
            </a:r>
            <a:r>
              <a:rPr lang="ko-KR" altLang="en-US" sz="1600" dirty="0"/>
              <a:t>루프는 </a:t>
            </a:r>
            <a:r>
              <a:rPr lang="ko-KR" altLang="en-US" sz="1600" b="1" dirty="0">
                <a:solidFill>
                  <a:srgbClr val="FF0000"/>
                </a:solidFill>
              </a:rPr>
              <a:t>계속 실행</a:t>
            </a:r>
            <a:r>
              <a:rPr lang="ko-KR" altLang="en-US" sz="1600" dirty="0"/>
              <a:t>됩니다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데이터가 수신되어 사용 가능한 바이트 수가 </a:t>
            </a:r>
            <a:r>
              <a:rPr lang="en-US" altLang="ko-KR" sz="1600" dirty="0"/>
              <a:t>0</a:t>
            </a:r>
            <a:r>
              <a:rPr lang="ko-KR" altLang="en-US" sz="1600" dirty="0"/>
              <a:t>이 아닌 순간</a:t>
            </a:r>
            <a:r>
              <a:rPr lang="en-US" altLang="ko-KR" sz="1600" dirty="0"/>
              <a:t>, !</a:t>
            </a:r>
            <a:r>
              <a:rPr lang="en-US" altLang="ko-KR" sz="1600" dirty="0" err="1"/>
              <a:t>Serial.available</a:t>
            </a:r>
            <a:r>
              <a:rPr lang="en-US" altLang="ko-KR" sz="1600" dirty="0"/>
              <a:t>()</a:t>
            </a:r>
            <a:r>
              <a:rPr lang="ko-KR" altLang="en-US" sz="1600" dirty="0"/>
              <a:t>는 거짓</a:t>
            </a:r>
            <a:r>
              <a:rPr lang="en-US" altLang="ko-KR" sz="1600" dirty="0"/>
              <a:t>(false)</a:t>
            </a:r>
            <a:r>
              <a:rPr lang="ko-KR" altLang="en-US" sz="1600" dirty="0"/>
              <a:t>이 되고 루프는 중지됩니다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B8CCB6-9B40-8EDA-0744-0B0C38C4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8225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F743D9-CAD3-00B2-35B7-660E07DE4B55}"/>
              </a:ext>
            </a:extLst>
          </p:cNvPr>
          <p:cNvSpPr txBox="1"/>
          <p:nvPr/>
        </p:nvSpPr>
        <p:spPr>
          <a:xfrm>
            <a:off x="512806" y="892937"/>
            <a:ext cx="10840994" cy="2999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while(</a:t>
            </a:r>
            <a:r>
              <a:rPr lang="en-US" altLang="ko-KR" sz="1600" dirty="0" err="1"/>
              <a:t>Serial.read</a:t>
            </a:r>
            <a:r>
              <a:rPr lang="en-US" altLang="ko-KR" sz="1600" dirty="0"/>
              <a:t>() != 's'){} </a:t>
            </a:r>
            <a:r>
              <a:rPr lang="ko-KR" altLang="en-US" sz="1600" dirty="0"/>
              <a:t>이 코드를 직역하면 다음과 같습니다</a:t>
            </a:r>
            <a:r>
              <a:rPr lang="en-US" altLang="ko-KR" sz="1600" dirty="0"/>
              <a:t>: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"</a:t>
            </a:r>
            <a:r>
              <a:rPr lang="ko-KR" altLang="en-US" sz="1600" dirty="0"/>
              <a:t>시리얼 포트로부터 읽은 데이터가 </a:t>
            </a:r>
            <a:r>
              <a:rPr lang="en-US" altLang="ko-KR" sz="1600" dirty="0"/>
              <a:t>'s' </a:t>
            </a:r>
            <a:r>
              <a:rPr lang="ko-KR" altLang="en-US" sz="1600" dirty="0"/>
              <a:t>문자가 아닐 동안 계속 기다린다</a:t>
            </a:r>
            <a:r>
              <a:rPr lang="en-US" altLang="ko-KR" sz="1600" dirty="0"/>
              <a:t>."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여기서 </a:t>
            </a:r>
            <a:r>
              <a:rPr lang="en-US" altLang="ko-KR" sz="1600" dirty="0" err="1"/>
              <a:t>Serial.read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함수는 시리얼 포트를 통해 전송된 데이터 중 다음 바이트를 읽어 반환합니다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 코드는 시리얼 포트로부터 읽은 데이터가 </a:t>
            </a:r>
            <a:r>
              <a:rPr lang="en-US" altLang="ko-KR" sz="1600" dirty="0"/>
              <a:t>'s' </a:t>
            </a:r>
            <a:r>
              <a:rPr lang="ko-KR" altLang="en-US" sz="1600" dirty="0"/>
              <a:t>문자와 일치하지 않는 동안 루프를 계속 실행합니다</a:t>
            </a:r>
            <a:r>
              <a:rPr lang="en-US" altLang="ko-KR" sz="1600" dirty="0"/>
              <a:t>. 's' </a:t>
            </a:r>
            <a:r>
              <a:rPr lang="ko-KR" altLang="en-US" sz="1600" dirty="0"/>
              <a:t>문자를 받을 때까지 기다리는 것입니다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's' </a:t>
            </a:r>
            <a:r>
              <a:rPr lang="ko-KR" altLang="en-US" sz="1600" dirty="0"/>
              <a:t>문자를 수신하면 조건이 거짓이 되어 루프는 중지됩니다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A71892-D84D-1C78-B03A-D1A0BC64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182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8CB59A-3320-CCF6-5115-42E8A18A0C53}"/>
              </a:ext>
            </a:extLst>
          </p:cNvPr>
          <p:cNvSpPr txBox="1"/>
          <p:nvPr/>
        </p:nvSpPr>
        <p:spPr>
          <a:xfrm>
            <a:off x="814515" y="1486238"/>
            <a:ext cx="9688728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int </a:t>
            </a:r>
            <a:r>
              <a:rPr lang="en-US" altLang="ko-KR" sz="1600" dirty="0" err="1"/>
              <a:t>finalresult</a:t>
            </a:r>
            <a:r>
              <a:rPr lang="en-US" altLang="ko-KR" sz="1600" dirty="0"/>
              <a:t>[4]; </a:t>
            </a:r>
            <a:r>
              <a:rPr lang="ko-KR" altLang="en-US" sz="1600" dirty="0"/>
              <a:t>코드는 네 개의 </a:t>
            </a:r>
            <a:r>
              <a:rPr lang="ko-KR" altLang="en-US" sz="1600" dirty="0" err="1"/>
              <a:t>서보모터에</a:t>
            </a:r>
            <a:r>
              <a:rPr lang="ko-KR" altLang="en-US" sz="1600" dirty="0"/>
              <a:t> 대한 값을 저장하기 위한 정수형 배열을 선언합니다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배열 </a:t>
            </a:r>
            <a:r>
              <a:rPr lang="en-US" altLang="ko-KR" sz="1600" dirty="0" err="1"/>
              <a:t>finalresult</a:t>
            </a:r>
            <a:r>
              <a:rPr lang="ko-KR" altLang="en-US" sz="1600" dirty="0"/>
              <a:t>는 길이가 </a:t>
            </a:r>
            <a:r>
              <a:rPr lang="en-US" altLang="ko-KR" sz="1600" dirty="0"/>
              <a:t>4</a:t>
            </a:r>
            <a:r>
              <a:rPr lang="ko-KR" altLang="en-US" sz="1600" dirty="0"/>
              <a:t>인 정수 배열로</a:t>
            </a:r>
            <a:r>
              <a:rPr lang="en-US" altLang="ko-KR" sz="1600" dirty="0"/>
              <a:t>, </a:t>
            </a:r>
            <a:r>
              <a:rPr lang="ko-KR" altLang="en-US" sz="1600" dirty="0"/>
              <a:t>각 요소는 각 </a:t>
            </a:r>
            <a:r>
              <a:rPr lang="ko-KR" altLang="en-US" sz="1600" dirty="0" err="1"/>
              <a:t>서보모터의</a:t>
            </a:r>
            <a:r>
              <a:rPr lang="ko-KR" altLang="en-US" sz="1600" dirty="0"/>
              <a:t> 목표 위치 또는 각도를 저장하는 데 사용됩니다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 배열은 시리얼 통신을 통해 </a:t>
            </a:r>
            <a:r>
              <a:rPr lang="ko-KR" altLang="en-US" sz="1600" dirty="0" err="1"/>
              <a:t>전송받은</a:t>
            </a:r>
            <a:r>
              <a:rPr lang="ko-KR" altLang="en-US" sz="1600" dirty="0"/>
              <a:t> 데이터를 처리하여 </a:t>
            </a:r>
            <a:r>
              <a:rPr lang="ko-KR" altLang="en-US" sz="1600" dirty="0" err="1"/>
              <a:t>서보모터에</a:t>
            </a:r>
            <a:r>
              <a:rPr lang="ko-KR" altLang="en-US" sz="1600" dirty="0"/>
              <a:t> 전달할 최종 값들을 저장하는 데 사용됩니다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8AE29-011C-C2C9-598E-637286723E02}"/>
              </a:ext>
            </a:extLst>
          </p:cNvPr>
          <p:cNvSpPr txBox="1"/>
          <p:nvPr/>
        </p:nvSpPr>
        <p:spPr>
          <a:xfrm>
            <a:off x="876300" y="6039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finalresult</a:t>
            </a:r>
            <a:r>
              <a:rPr lang="en-US" altLang="ko-KR" dirty="0"/>
              <a:t>[4];   //</a:t>
            </a:r>
            <a:r>
              <a:rPr lang="ko-KR" altLang="en-US" dirty="0" err="1"/>
              <a:t>통신값을</a:t>
            </a:r>
            <a:r>
              <a:rPr lang="ko-KR" altLang="en-US" dirty="0"/>
              <a:t> 받을 변수 배열을 만듭니다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ko-KR" altLang="en-US" dirty="0" err="1"/>
              <a:t>서보모터의</a:t>
            </a:r>
            <a:r>
              <a:rPr lang="ko-KR" altLang="en-US" dirty="0"/>
              <a:t> 값을 저장한다는 말인가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C77136-EBFA-9382-A788-078D10FB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6918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891AEB-AF91-56A4-3CB8-C3BD7C642D1A}"/>
              </a:ext>
            </a:extLst>
          </p:cNvPr>
          <p:cNvSpPr txBox="1"/>
          <p:nvPr/>
        </p:nvSpPr>
        <p:spPr>
          <a:xfrm>
            <a:off x="355600" y="302736"/>
            <a:ext cx="8153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4; </a:t>
            </a:r>
            <a:r>
              <a:rPr lang="en-US" altLang="ko-KR" dirty="0" err="1"/>
              <a:t>i</a:t>
            </a:r>
            <a:r>
              <a:rPr lang="en-US" altLang="ko-KR" dirty="0"/>
              <a:t>++){   //4</a:t>
            </a:r>
            <a:r>
              <a:rPr lang="ko-KR" altLang="en-US" dirty="0"/>
              <a:t>번 반복합니다</a:t>
            </a:r>
          </a:p>
          <a:p>
            <a:r>
              <a:rPr lang="ko-KR" altLang="en-US" dirty="0"/>
              <a:t>  </a:t>
            </a:r>
            <a:r>
              <a:rPr lang="en-US" altLang="ko-KR" dirty="0" err="1"/>
              <a:t>finalresult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0;     //</a:t>
            </a:r>
            <a:r>
              <a:rPr lang="ko-KR" altLang="en-US" dirty="0"/>
              <a:t>하나씩 배열 공간을 모두 초기화합니다</a:t>
            </a:r>
          </a:p>
          <a:p>
            <a:r>
              <a:rPr lang="en-US" altLang="ko-KR" dirty="0"/>
              <a:t>} 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=0,1,2,3</a:t>
            </a:r>
            <a:r>
              <a:rPr lang="ko-KR" altLang="en-US" dirty="0"/>
              <a:t>은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ko-KR" altLang="en-US" dirty="0" err="1"/>
              <a:t>서보모터를</a:t>
            </a:r>
            <a:r>
              <a:rPr lang="ko-KR" altLang="en-US" dirty="0"/>
              <a:t> 의미하나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97C192-D4F7-98BA-B4A5-19B5CE7EC6E5}"/>
              </a:ext>
            </a:extLst>
          </p:cNvPr>
          <p:cNvSpPr txBox="1"/>
          <p:nvPr/>
        </p:nvSpPr>
        <p:spPr>
          <a:xfrm>
            <a:off x="306860" y="1682225"/>
            <a:ext cx="10987216" cy="2999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for(int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4;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++){} </a:t>
            </a:r>
            <a:r>
              <a:rPr lang="ko-KR" altLang="en-US" sz="1600" dirty="0"/>
              <a:t>루프에서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는 </a:t>
            </a:r>
            <a:r>
              <a:rPr lang="en-US" altLang="ko-KR" sz="1600" dirty="0"/>
              <a:t>0</a:t>
            </a:r>
            <a:r>
              <a:rPr lang="ko-KR" altLang="en-US" sz="1600" dirty="0"/>
              <a:t>부터 </a:t>
            </a:r>
            <a:r>
              <a:rPr lang="en-US" altLang="ko-KR" sz="1600" dirty="0"/>
              <a:t>3</a:t>
            </a:r>
            <a:r>
              <a:rPr lang="ko-KR" altLang="en-US" sz="1600" dirty="0"/>
              <a:t>까지의 값을 순차적으로 가집니다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루프는 네 개의 </a:t>
            </a:r>
            <a:r>
              <a:rPr lang="ko-KR" altLang="en-US" sz="1600" dirty="0" err="1"/>
              <a:t>서보모터에</a:t>
            </a:r>
            <a:r>
              <a:rPr lang="ko-KR" altLang="en-US" sz="1600" dirty="0"/>
              <a:t> 대응하는 값을 초기화하는 데 사용됩니다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finalresult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 = 0;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finalresult</a:t>
            </a:r>
            <a:r>
              <a:rPr lang="en-US" altLang="ko-KR" sz="1600" dirty="0"/>
              <a:t> </a:t>
            </a:r>
            <a:r>
              <a:rPr lang="ko-KR" altLang="en-US" sz="1600" dirty="0"/>
              <a:t>배열의 각 요소</a:t>
            </a: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각 </a:t>
            </a:r>
            <a:r>
              <a:rPr lang="ko-KR" altLang="en-US" sz="1600" dirty="0" err="1"/>
              <a:t>서보모터의</a:t>
            </a:r>
            <a:r>
              <a:rPr lang="ko-KR" altLang="en-US" sz="1600" dirty="0"/>
              <a:t> 목표 위치 또는 각도</a:t>
            </a:r>
            <a:r>
              <a:rPr lang="en-US" altLang="ko-KR" sz="1600" dirty="0"/>
              <a:t>)</a:t>
            </a:r>
            <a:r>
              <a:rPr lang="ko-KR" altLang="en-US" sz="1600" dirty="0"/>
              <a:t>를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설정합니다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여기서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의 값이 </a:t>
            </a:r>
            <a:r>
              <a:rPr lang="en-US" altLang="ko-KR" sz="1600" dirty="0"/>
              <a:t>0</a:t>
            </a:r>
            <a:r>
              <a:rPr lang="ko-KR" altLang="en-US" sz="1600" dirty="0"/>
              <a:t>에서 </a:t>
            </a:r>
            <a:r>
              <a:rPr lang="en-US" altLang="ko-KR" sz="1600" dirty="0"/>
              <a:t>3</a:t>
            </a:r>
            <a:r>
              <a:rPr lang="ko-KR" altLang="en-US" sz="1600" dirty="0"/>
              <a:t>까지 변하면서 배열의 각 요소를 순차적으로 초기화하게 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따라서 이 코드는 네 개의 </a:t>
            </a:r>
            <a:r>
              <a:rPr lang="ko-KR" altLang="en-US" sz="1600" dirty="0" err="1"/>
              <a:t>서보모터</a:t>
            </a:r>
            <a:r>
              <a:rPr lang="ko-KR" altLang="en-US" sz="1600" dirty="0"/>
              <a:t> 각각에 대한 값을 초기화하는 데 사용되며</a:t>
            </a:r>
            <a:r>
              <a:rPr lang="en-US" altLang="ko-KR" sz="1600" dirty="0"/>
              <a:t>, </a:t>
            </a:r>
            <a:r>
              <a:rPr lang="ko-KR" altLang="en-US" sz="1600" dirty="0"/>
              <a:t>각 </a:t>
            </a:r>
            <a:r>
              <a:rPr lang="ko-KR" altLang="en-US" sz="1600" dirty="0" err="1"/>
              <a:t>서보모터는</a:t>
            </a:r>
            <a:r>
              <a:rPr lang="ko-KR" altLang="en-US" sz="1600" dirty="0"/>
              <a:t> </a:t>
            </a:r>
            <a:r>
              <a:rPr lang="en-US" altLang="ko-KR" sz="1600" dirty="0" err="1"/>
              <a:t>finalresult</a:t>
            </a:r>
            <a:r>
              <a:rPr lang="en-US" altLang="ko-KR" sz="1600" dirty="0"/>
              <a:t> </a:t>
            </a:r>
            <a:r>
              <a:rPr lang="ko-KR" altLang="en-US" sz="1600" dirty="0"/>
              <a:t>배열의 각 요소에 해당합니다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finalresult</a:t>
            </a:r>
            <a:r>
              <a:rPr lang="en-US" altLang="ko-KR" sz="1600" dirty="0"/>
              <a:t>[0]</a:t>
            </a:r>
            <a:r>
              <a:rPr lang="ko-KR" altLang="en-US" sz="1600" dirty="0"/>
              <a:t>은 첫 번째 </a:t>
            </a:r>
            <a:r>
              <a:rPr lang="ko-KR" altLang="en-US" sz="1600" dirty="0" err="1"/>
              <a:t>서보모터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finalresult</a:t>
            </a:r>
            <a:r>
              <a:rPr lang="en-US" altLang="ko-KR" sz="1600" dirty="0"/>
              <a:t>[1]</a:t>
            </a:r>
            <a:r>
              <a:rPr lang="ko-KR" altLang="en-US" sz="1600" dirty="0"/>
              <a:t>은 두 번째 </a:t>
            </a:r>
            <a:r>
              <a:rPr lang="ko-KR" altLang="en-US" sz="1600" dirty="0" err="1"/>
              <a:t>서보모터</a:t>
            </a:r>
            <a:r>
              <a:rPr lang="ko-KR" altLang="en-US" sz="1600" dirty="0"/>
              <a:t> 등으로 간주됩니다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8AB923A-5ED3-2B2D-5FA6-F3BF4EE1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2420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4C4AD9-4D13-F0B4-E989-586CB3A498E3}"/>
              </a:ext>
            </a:extLst>
          </p:cNvPr>
          <p:cNvSpPr txBox="1"/>
          <p:nvPr/>
        </p:nvSpPr>
        <p:spPr>
          <a:xfrm>
            <a:off x="508687" y="191688"/>
            <a:ext cx="10742140" cy="4846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이 코드 부분에서 사용된 두 개의 </a:t>
            </a:r>
            <a:r>
              <a:rPr lang="en-US" altLang="ko-KR" sz="1600" dirty="0"/>
              <a:t>for </a:t>
            </a:r>
            <a:r>
              <a:rPr lang="ko-KR" altLang="en-US" sz="1600" dirty="0"/>
              <a:t>루프는 </a:t>
            </a:r>
            <a:r>
              <a:rPr lang="ko-KR" altLang="en-US" sz="1600" dirty="0" err="1"/>
              <a:t>서보모터와</a:t>
            </a:r>
            <a:r>
              <a:rPr lang="ko-KR" altLang="en-US" sz="1600" dirty="0"/>
              <a:t> 관련된 데이터를 처리합니다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여기서 </a:t>
            </a:r>
            <a:r>
              <a:rPr lang="en-US" altLang="ko-KR" sz="1600" dirty="0"/>
              <a:t>j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는 다음과 같은 의미를 가집니다</a:t>
            </a:r>
            <a:r>
              <a:rPr lang="en-US" altLang="ko-KR" sz="1600" dirty="0"/>
              <a:t>: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for(int j = 0; j &lt; 4; </a:t>
            </a:r>
            <a:r>
              <a:rPr lang="en-US" altLang="ko-KR" sz="1600" dirty="0" err="1"/>
              <a:t>j++</a:t>
            </a:r>
            <a:r>
              <a:rPr lang="en-US" altLang="ko-KR" sz="1600" dirty="0"/>
              <a:t>){}: </a:t>
            </a:r>
            <a:r>
              <a:rPr lang="ko-KR" altLang="en-US" sz="1600" dirty="0"/>
              <a:t>이 바깥쪽 루프는 네 개의 </a:t>
            </a:r>
            <a:r>
              <a:rPr lang="ko-KR" altLang="en-US" sz="1600" dirty="0" err="1"/>
              <a:t>서보모터</a:t>
            </a:r>
            <a:r>
              <a:rPr lang="ko-KR" altLang="en-US" sz="1600" dirty="0"/>
              <a:t> 각각에 대해 반복됩니다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j</a:t>
            </a:r>
            <a:r>
              <a:rPr lang="ko-KR" altLang="en-US" sz="1600" dirty="0"/>
              <a:t>는 각각의 </a:t>
            </a:r>
            <a:r>
              <a:rPr lang="ko-KR" altLang="en-US" sz="1600" dirty="0" err="1"/>
              <a:t>서보모터를</a:t>
            </a:r>
            <a:r>
              <a:rPr lang="ko-KR" altLang="en-US" sz="1600" dirty="0"/>
              <a:t> 나타내며</a:t>
            </a:r>
            <a:r>
              <a:rPr lang="en-US" altLang="ko-KR" sz="1600" dirty="0"/>
              <a:t>, 0</a:t>
            </a:r>
            <a:r>
              <a:rPr lang="ko-KR" altLang="en-US" sz="1600" dirty="0"/>
              <a:t>부터 </a:t>
            </a:r>
            <a:r>
              <a:rPr lang="en-US" altLang="ko-KR" sz="1600" dirty="0"/>
              <a:t>3</a:t>
            </a:r>
            <a:r>
              <a:rPr lang="ko-KR" altLang="en-US" sz="1600" dirty="0"/>
              <a:t>까지의 값을 가집니다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for(int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3;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++){}: </a:t>
            </a:r>
            <a:r>
              <a:rPr lang="ko-KR" altLang="en-US" sz="1600" dirty="0"/>
              <a:t>이 안쪽 루프는 각 </a:t>
            </a:r>
            <a:r>
              <a:rPr lang="ko-KR" altLang="en-US" sz="1600" dirty="0" err="1"/>
              <a:t>서보모터의</a:t>
            </a:r>
            <a:r>
              <a:rPr lang="ko-KR" altLang="en-US" sz="1600" dirty="0"/>
              <a:t> 목표 각도를 세 자리 숫자로 표현하기 위해 사용됩니다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는 각 </a:t>
            </a:r>
            <a:r>
              <a:rPr lang="ko-KR" altLang="en-US" sz="1600" dirty="0" err="1"/>
              <a:t>자리수</a:t>
            </a:r>
            <a:r>
              <a:rPr lang="en-US" altLang="ko-KR" sz="1600" dirty="0"/>
              <a:t>(</a:t>
            </a:r>
            <a:r>
              <a:rPr lang="ko-KR" altLang="en-US" sz="1600" dirty="0"/>
              <a:t>백의 자리</a:t>
            </a:r>
            <a:r>
              <a:rPr lang="en-US" altLang="ko-KR" sz="1600" dirty="0"/>
              <a:t>, </a:t>
            </a:r>
            <a:r>
              <a:rPr lang="ko-KR" altLang="en-US" sz="1600" dirty="0"/>
              <a:t>십의 자리</a:t>
            </a:r>
            <a:r>
              <a:rPr lang="en-US" altLang="ko-KR" sz="1600" dirty="0"/>
              <a:t>, </a:t>
            </a:r>
            <a:r>
              <a:rPr lang="ko-KR" altLang="en-US" sz="1600" dirty="0"/>
              <a:t>일의 자리</a:t>
            </a:r>
            <a:r>
              <a:rPr lang="en-US" altLang="ko-KR" sz="1600" dirty="0"/>
              <a:t>)</a:t>
            </a:r>
            <a:r>
              <a:rPr lang="ko-KR" altLang="en-US" sz="1600" dirty="0"/>
              <a:t>를 나타내며</a:t>
            </a:r>
            <a:r>
              <a:rPr lang="en-US" altLang="ko-KR" sz="1600" dirty="0"/>
              <a:t>, </a:t>
            </a:r>
            <a:r>
              <a:rPr lang="ko-KR" altLang="en-US" sz="1600" dirty="0"/>
              <a:t>각각의 반복에서 한 자리의 숫자를 처리합니다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따라서 이 코드의 목적은 시리얼 통신을 통해 전송된 각 </a:t>
            </a:r>
            <a:r>
              <a:rPr lang="ko-KR" altLang="en-US" sz="1600" dirty="0" err="1"/>
              <a:t>서보모터의</a:t>
            </a:r>
            <a:r>
              <a:rPr lang="ko-KR" altLang="en-US" sz="1600" dirty="0"/>
              <a:t> 목표 각도를 수신하고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숫자로 변환하여 </a:t>
            </a:r>
            <a:r>
              <a:rPr lang="en-US" altLang="ko-KR" sz="1600" dirty="0" err="1"/>
              <a:t>finalresult</a:t>
            </a:r>
            <a:r>
              <a:rPr lang="en-US" altLang="ko-KR" sz="1600" dirty="0"/>
              <a:t> </a:t>
            </a:r>
            <a:r>
              <a:rPr lang="ko-KR" altLang="en-US" sz="1600" dirty="0"/>
              <a:t>배열에 저장하는 것입니다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서보모터의</a:t>
            </a:r>
            <a:r>
              <a:rPr lang="ko-KR" altLang="en-US" sz="1600" dirty="0"/>
              <a:t> 목표 각도가 </a:t>
            </a:r>
            <a:r>
              <a:rPr lang="en-US" altLang="ko-KR" sz="1600" dirty="0"/>
              <a:t>"090"</a:t>
            </a:r>
            <a:r>
              <a:rPr lang="ko-KR" altLang="en-US" sz="1600" dirty="0"/>
              <a:t>으로 전송된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이 값을 숫자 </a:t>
            </a:r>
            <a:r>
              <a:rPr lang="en-US" altLang="ko-KR" sz="1600" dirty="0"/>
              <a:t>90</a:t>
            </a:r>
            <a:r>
              <a:rPr lang="ko-KR" altLang="en-US" sz="1600" dirty="0"/>
              <a:t>으로 변환하여 </a:t>
            </a:r>
            <a:r>
              <a:rPr lang="en-US" altLang="ko-KR" sz="1600" dirty="0" err="1"/>
              <a:t>finalresult</a:t>
            </a:r>
            <a:r>
              <a:rPr lang="en-US" altLang="ko-KR" sz="1600" dirty="0"/>
              <a:t>[j]</a:t>
            </a:r>
            <a:r>
              <a:rPr lang="ko-KR" altLang="en-US" sz="1600" dirty="0"/>
              <a:t>에 저장합니다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C6CAA1-2EA8-486D-6490-73945D3F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5502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06B365-C6DD-FECB-D065-CC4C86D1ACD4}"/>
              </a:ext>
            </a:extLst>
          </p:cNvPr>
          <p:cNvSpPr txBox="1"/>
          <p:nvPr/>
        </p:nvSpPr>
        <p:spPr>
          <a:xfrm>
            <a:off x="468527" y="312176"/>
            <a:ext cx="7721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String gap2(gap);   //</a:t>
            </a:r>
            <a:r>
              <a:rPr lang="ko-KR" altLang="en-US" dirty="0" err="1"/>
              <a:t>통신값을</a:t>
            </a:r>
            <a:r>
              <a:rPr lang="ko-KR" altLang="en-US" dirty="0"/>
              <a:t> 문자열로 변환합니다</a:t>
            </a:r>
          </a:p>
          <a:p>
            <a:r>
              <a:rPr lang="en-US" altLang="ko-KR" dirty="0"/>
              <a:t>gap2()</a:t>
            </a:r>
            <a:r>
              <a:rPr lang="ko-KR" altLang="en-US" dirty="0"/>
              <a:t>는 사용자 정의함수인가</a:t>
            </a:r>
            <a:r>
              <a:rPr lang="en-US" altLang="ko-KR" dirty="0"/>
              <a:t>? </a:t>
            </a:r>
            <a:r>
              <a:rPr lang="ko-KR" altLang="en-US" dirty="0"/>
              <a:t>내장함수인가</a:t>
            </a:r>
            <a:r>
              <a:rPr lang="en-US" altLang="ko-KR" dirty="0"/>
              <a:t>? </a:t>
            </a:r>
            <a:r>
              <a:rPr lang="ko-KR" altLang="en-US" dirty="0"/>
              <a:t>어디서 나왔나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D2434-74D1-F0ED-9C44-12066BFABE81}"/>
              </a:ext>
            </a:extLst>
          </p:cNvPr>
          <p:cNvSpPr txBox="1"/>
          <p:nvPr/>
        </p:nvSpPr>
        <p:spPr>
          <a:xfrm>
            <a:off x="419100" y="1321302"/>
            <a:ext cx="10934701" cy="3738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String</a:t>
            </a:r>
            <a:r>
              <a:rPr lang="en-US" altLang="ko-KR" sz="1600" dirty="0">
                <a:solidFill>
                  <a:srgbClr val="0070C0"/>
                </a:solidFill>
              </a:rPr>
              <a:t> gap2(gap); </a:t>
            </a:r>
            <a:r>
              <a:rPr lang="ko-KR" altLang="en-US" sz="1600" dirty="0"/>
              <a:t>부분에서 </a:t>
            </a:r>
            <a:r>
              <a:rPr lang="en-US" altLang="ko-KR" sz="1600" dirty="0"/>
              <a:t>String</a:t>
            </a:r>
            <a:r>
              <a:rPr lang="ko-KR" altLang="en-US" sz="1600" dirty="0"/>
              <a:t>은 </a:t>
            </a:r>
            <a:r>
              <a:rPr lang="ko-KR" altLang="en-US" sz="1600" dirty="0" err="1"/>
              <a:t>아두이노</a:t>
            </a:r>
            <a:r>
              <a:rPr lang="ko-KR" altLang="en-US" sz="1600" dirty="0"/>
              <a:t> 프로그래밍 언어에서 제공하는 </a:t>
            </a:r>
            <a:r>
              <a:rPr lang="ko-KR" altLang="en-US" sz="1600" b="1" dirty="0">
                <a:solidFill>
                  <a:srgbClr val="FF0000"/>
                </a:solidFill>
              </a:rPr>
              <a:t>문자열을 다루는 클래스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여기서 </a:t>
            </a:r>
            <a:r>
              <a:rPr lang="en-US" altLang="ko-KR" sz="1600" b="1" dirty="0">
                <a:solidFill>
                  <a:srgbClr val="00B0F0"/>
                </a:solidFill>
              </a:rPr>
              <a:t>gap2</a:t>
            </a:r>
            <a:r>
              <a:rPr lang="ko-KR" altLang="en-US" sz="1600" dirty="0"/>
              <a:t>는 </a:t>
            </a:r>
            <a:r>
              <a:rPr lang="en-US" altLang="ko-KR" sz="1600" b="1" dirty="0">
                <a:solidFill>
                  <a:srgbClr val="FF0000"/>
                </a:solidFill>
              </a:rPr>
              <a:t>String </a:t>
            </a:r>
            <a:r>
              <a:rPr lang="ko-KR" altLang="en-US" sz="1600" b="1" dirty="0">
                <a:solidFill>
                  <a:srgbClr val="FF0000"/>
                </a:solidFill>
              </a:rPr>
              <a:t>클래스의 인스턴스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객체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r>
              <a:rPr lang="ko-KR" altLang="en-US" sz="1600" dirty="0"/>
              <a:t>를 생성하는 것으로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00B050"/>
                </a:solidFill>
              </a:rPr>
              <a:t>gap </a:t>
            </a:r>
            <a:r>
              <a:rPr lang="ko-KR" altLang="en-US" sz="1600" b="1" dirty="0">
                <a:solidFill>
                  <a:srgbClr val="00B050"/>
                </a:solidFill>
              </a:rPr>
              <a:t>변수</a:t>
            </a:r>
            <a:r>
              <a:rPr lang="en-US" altLang="ko-KR" sz="1600" b="1" dirty="0">
                <a:solidFill>
                  <a:srgbClr val="00B05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문자 타입</a:t>
            </a:r>
            <a:r>
              <a:rPr lang="en-US" altLang="ko-KR" sz="1600" b="1" dirty="0">
                <a:solidFill>
                  <a:srgbClr val="00B050"/>
                </a:solidFill>
              </a:rPr>
              <a:t>)</a:t>
            </a:r>
            <a:r>
              <a:rPr lang="ko-KR" altLang="en-US" sz="1600" b="1" dirty="0">
                <a:solidFill>
                  <a:srgbClr val="00B050"/>
                </a:solidFill>
              </a:rPr>
              <a:t>를 인자로 받아</a:t>
            </a:r>
            <a:r>
              <a:rPr lang="ko-KR" altLang="en-US" sz="1600" dirty="0"/>
              <a:t> 이를 </a:t>
            </a:r>
            <a:r>
              <a:rPr lang="ko-KR" altLang="en-US" sz="1600" b="1" dirty="0">
                <a:solidFill>
                  <a:srgbClr val="FF00FF"/>
                </a:solidFill>
              </a:rPr>
              <a:t>문자열 객체로 변환</a:t>
            </a:r>
            <a:r>
              <a:rPr lang="ko-KR" altLang="en-US" sz="1600" dirty="0"/>
              <a:t>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간단히 말해</a:t>
            </a:r>
            <a:r>
              <a:rPr lang="en-US" altLang="ko-KR" sz="1600" dirty="0"/>
              <a:t>, </a:t>
            </a:r>
            <a:r>
              <a:rPr lang="ko-KR" altLang="en-US" sz="1600" dirty="0"/>
              <a:t>이 코드는 </a:t>
            </a:r>
            <a:r>
              <a:rPr lang="en-US" altLang="ko-KR" sz="1600" dirty="0"/>
              <a:t>gap</a:t>
            </a:r>
            <a:r>
              <a:rPr lang="ko-KR" altLang="en-US" sz="1600" dirty="0"/>
              <a:t>이라는 단일 문자를 포함하는 새로운 문자열 객체 </a:t>
            </a:r>
            <a:r>
              <a:rPr lang="en-US" altLang="ko-KR" sz="1600" dirty="0"/>
              <a:t>gap2</a:t>
            </a:r>
            <a:r>
              <a:rPr lang="ko-KR" altLang="en-US" sz="1600" dirty="0"/>
              <a:t>를 생성합니다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이는 </a:t>
            </a:r>
            <a:r>
              <a:rPr lang="ko-KR" altLang="en-US" sz="1600" dirty="0" err="1"/>
              <a:t>아두이노에서</a:t>
            </a:r>
            <a:r>
              <a:rPr lang="ko-KR" altLang="en-US" sz="1600" dirty="0"/>
              <a:t> 문자열을 처리할 때 자주 사용되는 방식입니다</a:t>
            </a:r>
            <a:r>
              <a:rPr lang="en-US" altLang="ko-KR" sz="1600" dirty="0"/>
              <a:t>. </a:t>
            </a:r>
            <a:r>
              <a:rPr lang="en-US" altLang="ko-KR" sz="1600" b="1" dirty="0">
                <a:solidFill>
                  <a:srgbClr val="00B0F0"/>
                </a:solidFill>
              </a:rPr>
              <a:t>String </a:t>
            </a:r>
            <a:r>
              <a:rPr lang="ko-KR" altLang="en-US" sz="1600" b="1" dirty="0">
                <a:solidFill>
                  <a:srgbClr val="00B0F0"/>
                </a:solidFill>
              </a:rPr>
              <a:t>클래스는 </a:t>
            </a:r>
            <a:r>
              <a:rPr lang="ko-KR" altLang="en-US" sz="1600" dirty="0" err="1"/>
              <a:t>아두이노의</a:t>
            </a:r>
            <a:r>
              <a:rPr lang="ko-KR" altLang="en-US" sz="1600" dirty="0"/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표준 라이브러리에 포함된 내장 클래스</a:t>
            </a:r>
            <a:r>
              <a:rPr lang="ko-KR" altLang="en-US" sz="1600" dirty="0"/>
              <a:t>로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 정의 함수가 아닙니다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이 코드의 목적은 시리얼 통신을 통해 받은 </a:t>
            </a:r>
            <a:r>
              <a:rPr lang="ko-KR" altLang="en-US" sz="1600" b="1" dirty="0">
                <a:solidFill>
                  <a:srgbClr val="00B050"/>
                </a:solidFill>
              </a:rPr>
              <a:t>단일 문자</a:t>
            </a:r>
            <a:r>
              <a:rPr lang="en-US" altLang="ko-KR" sz="1600" b="1" dirty="0">
                <a:solidFill>
                  <a:srgbClr val="00B050"/>
                </a:solidFill>
              </a:rPr>
              <a:t>(char </a:t>
            </a:r>
            <a:r>
              <a:rPr lang="ko-KR" altLang="en-US" sz="1600" b="1" dirty="0">
                <a:solidFill>
                  <a:srgbClr val="00B050"/>
                </a:solidFill>
              </a:rPr>
              <a:t>타입</a:t>
            </a:r>
            <a:r>
              <a:rPr lang="en-US" altLang="ko-KR" sz="1600" b="1" dirty="0">
                <a:solidFill>
                  <a:srgbClr val="00B050"/>
                </a:solidFill>
              </a:rPr>
              <a:t>)</a:t>
            </a:r>
            <a:r>
              <a:rPr lang="ko-KR" altLang="en-US" sz="1600" dirty="0"/>
              <a:t>를 </a:t>
            </a:r>
            <a:r>
              <a:rPr lang="ko-KR" altLang="en-US" sz="1600" b="1" dirty="0">
                <a:solidFill>
                  <a:srgbClr val="FF0000"/>
                </a:solidFill>
              </a:rPr>
              <a:t>문자열</a:t>
            </a:r>
            <a:r>
              <a:rPr lang="en-US" altLang="ko-KR" sz="1600" b="1" dirty="0">
                <a:solidFill>
                  <a:srgbClr val="FF0000"/>
                </a:solidFill>
              </a:rPr>
              <a:t>(String </a:t>
            </a:r>
            <a:r>
              <a:rPr lang="ko-KR" altLang="en-US" sz="1600" b="1" dirty="0">
                <a:solidFill>
                  <a:srgbClr val="FF0000"/>
                </a:solidFill>
              </a:rPr>
              <a:t>타입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r>
              <a:rPr lang="ko-KR" altLang="en-US" sz="1600" b="1" dirty="0">
                <a:solidFill>
                  <a:srgbClr val="FF0000"/>
                </a:solidFill>
              </a:rPr>
              <a:t>로 변환하는 것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그 후 </a:t>
            </a:r>
            <a:r>
              <a:rPr lang="en-US" altLang="ko-KR" sz="1600" b="1" dirty="0" err="1">
                <a:solidFill>
                  <a:srgbClr val="00B050"/>
                </a:solidFill>
              </a:rPr>
              <a:t>toInt</a:t>
            </a:r>
            <a:r>
              <a:rPr lang="en-US" altLang="ko-KR" sz="1600" b="1" dirty="0">
                <a:solidFill>
                  <a:srgbClr val="00B050"/>
                </a:solidFill>
              </a:rPr>
              <a:t>() </a:t>
            </a:r>
            <a:r>
              <a:rPr lang="ko-KR" altLang="en-US" sz="1600" b="1" dirty="0">
                <a:solidFill>
                  <a:srgbClr val="00B050"/>
                </a:solidFill>
              </a:rPr>
              <a:t>함수</a:t>
            </a:r>
            <a:r>
              <a:rPr lang="ko-KR" altLang="en-US" sz="1600" dirty="0"/>
              <a:t>를 사용하여 이 문자열을 </a:t>
            </a:r>
            <a:r>
              <a:rPr lang="ko-KR" altLang="en-US" sz="1600" b="1" dirty="0">
                <a:solidFill>
                  <a:srgbClr val="00B0F0"/>
                </a:solidFill>
              </a:rPr>
              <a:t>정수로 변환</a:t>
            </a:r>
            <a:r>
              <a:rPr lang="ko-KR" altLang="en-US" sz="1600" dirty="0"/>
              <a:t>할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D6DF33F-9A79-00DA-71C8-F87878A0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869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28EB89-D0A3-1050-650A-788195F9202D}"/>
              </a:ext>
            </a:extLst>
          </p:cNvPr>
          <p:cNvSpPr txBox="1"/>
          <p:nvPr/>
        </p:nvSpPr>
        <p:spPr>
          <a:xfrm>
            <a:off x="459259" y="491341"/>
            <a:ext cx="10427044" cy="263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이 코드는 </a:t>
            </a:r>
            <a:r>
              <a:rPr lang="en-US" altLang="ko-KR" sz="1600" dirty="0"/>
              <a:t>Arduino </a:t>
            </a:r>
            <a:r>
              <a:rPr lang="ko-KR" altLang="en-US" sz="1600" dirty="0"/>
              <a:t>프로그래밍 언어를 사용하고 있는데</a:t>
            </a:r>
            <a:r>
              <a:rPr lang="en-US" altLang="ko-KR" sz="1600" dirty="0"/>
              <a:t>, Arduino </a:t>
            </a:r>
            <a:r>
              <a:rPr lang="ko-KR" altLang="en-US" sz="1600" dirty="0"/>
              <a:t>언어는 </a:t>
            </a:r>
            <a:r>
              <a:rPr lang="en-US" altLang="ko-KR" sz="1600" dirty="0"/>
              <a:t>C++ </a:t>
            </a:r>
            <a:r>
              <a:rPr lang="ko-KR" altLang="en-US" sz="1600" dirty="0"/>
              <a:t>언어를 기반으로 합니다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Arduino</a:t>
            </a:r>
            <a:r>
              <a:rPr lang="ko-KR" altLang="en-US" sz="1600" dirty="0"/>
              <a:t>는 </a:t>
            </a:r>
            <a:r>
              <a:rPr lang="en-US" altLang="ko-KR" sz="1600" dirty="0"/>
              <a:t>C++</a:t>
            </a:r>
            <a:r>
              <a:rPr lang="ko-KR" altLang="en-US" sz="1600" dirty="0"/>
              <a:t>의 특징과 라이브러리를 사용하면서도</a:t>
            </a:r>
            <a:r>
              <a:rPr lang="en-US" altLang="ko-KR" sz="1600" dirty="0"/>
              <a:t>, </a:t>
            </a:r>
            <a:r>
              <a:rPr lang="ko-KR" altLang="en-US" sz="1600" dirty="0"/>
              <a:t>하드웨어와 관련된 다양한 라이브러리와 간단한 개발 환경을 제공하여 하드웨어 프로그래밍을 보다 쉽게 접근할 수 있도록 </a:t>
            </a:r>
            <a:r>
              <a:rPr lang="ko-KR" altLang="en-US" sz="1600" dirty="0" err="1"/>
              <a:t>돕습니다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Arduino</a:t>
            </a:r>
            <a:r>
              <a:rPr lang="ko-KR" altLang="en-US" sz="1600" dirty="0"/>
              <a:t>의 코드 구조는 일반적으로 </a:t>
            </a:r>
            <a:r>
              <a:rPr lang="en-US" altLang="ko-KR" sz="1600" dirty="0"/>
              <a:t>setup() </a:t>
            </a:r>
            <a:r>
              <a:rPr lang="ko-KR" altLang="en-US" sz="1600" dirty="0"/>
              <a:t>함수와 </a:t>
            </a:r>
            <a:r>
              <a:rPr lang="en-US" altLang="ko-KR" sz="1600" dirty="0"/>
              <a:t>loop() </a:t>
            </a:r>
            <a:r>
              <a:rPr lang="ko-KR" altLang="en-US" sz="1600" dirty="0"/>
              <a:t>함수로 나뉘며</a:t>
            </a:r>
            <a:r>
              <a:rPr lang="en-US" altLang="ko-KR" sz="1600" dirty="0"/>
              <a:t>, C++</a:t>
            </a:r>
            <a:r>
              <a:rPr lang="ko-KR" altLang="en-US" sz="1600" dirty="0"/>
              <a:t>의 문법을 따릅니다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따라서 이 코드는 </a:t>
            </a:r>
            <a:r>
              <a:rPr lang="en-US" altLang="ko-KR" sz="1600" dirty="0"/>
              <a:t>C++</a:t>
            </a:r>
            <a:r>
              <a:rPr lang="ko-KR" altLang="en-US" sz="1600" dirty="0"/>
              <a:t>의 일부 문법과 특징을 사용하고 있습니다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0000FF"/>
                </a:solidFill>
              </a:rPr>
              <a:t>String </a:t>
            </a:r>
            <a:r>
              <a:rPr lang="ko-KR" altLang="en-US" sz="1600" b="1" dirty="0">
                <a:solidFill>
                  <a:srgbClr val="0000FF"/>
                </a:solidFill>
              </a:rPr>
              <a:t>클래스</a:t>
            </a:r>
            <a:r>
              <a:rPr lang="ko-KR" altLang="en-US" sz="1600" b="1" dirty="0"/>
              <a:t>와</a:t>
            </a:r>
            <a:r>
              <a:rPr lang="ko-KR" altLang="en-US" sz="1600" b="1" dirty="0">
                <a:solidFill>
                  <a:srgbClr val="0000FF"/>
                </a:solidFill>
              </a:rPr>
              <a:t> 객체 지향 프로그래밍의 개념</a:t>
            </a:r>
            <a:r>
              <a:rPr lang="ko-KR" altLang="en-US" sz="1600" dirty="0"/>
              <a:t>은 </a:t>
            </a:r>
            <a:r>
              <a:rPr lang="en-US" altLang="ko-KR" sz="1600" b="1" dirty="0">
                <a:solidFill>
                  <a:srgbClr val="FF0000"/>
                </a:solidFill>
              </a:rPr>
              <a:t>C++</a:t>
            </a:r>
            <a:r>
              <a:rPr lang="ko-KR" altLang="en-US" sz="1600" dirty="0"/>
              <a:t>에서 비롯된 것입니다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BD71155-4F0B-B29B-820C-D4FE3FDC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9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5B1ADF-D15E-DE85-043B-A53D774C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6618E-62CE-E8E1-085B-5D9DBE4EBD69}"/>
              </a:ext>
            </a:extLst>
          </p:cNvPr>
          <p:cNvSpPr txBox="1"/>
          <p:nvPr/>
        </p:nvSpPr>
        <p:spPr>
          <a:xfrm>
            <a:off x="241300" y="165488"/>
            <a:ext cx="6096000" cy="5867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8000"/>
                </a:solidFill>
              </a:rPr>
              <a:t>sv </a:t>
            </a:r>
            <a:r>
              <a:rPr lang="ko-KR" altLang="en-US" sz="1400" b="1">
                <a:solidFill>
                  <a:srgbClr val="008000"/>
                </a:solidFill>
              </a:rPr>
              <a:t>배열이 </a:t>
            </a:r>
            <a:r>
              <a:rPr lang="en-US" altLang="ko-KR" sz="1400" b="1">
                <a:solidFill>
                  <a:srgbClr val="008000"/>
                </a:solidFill>
              </a:rPr>
              <a:t>[5, 150, 90, 45]</a:t>
            </a:r>
            <a:r>
              <a:rPr lang="ko-KR" altLang="en-US" sz="1400"/>
              <a:t>로 설정되어 있고 </a:t>
            </a:r>
            <a:r>
              <a:rPr lang="en-US" altLang="ko-KR" sz="1400" b="1">
                <a:solidFill>
                  <a:srgbClr val="FF00FF"/>
                </a:solidFill>
              </a:rPr>
              <a:t>sv2 </a:t>
            </a:r>
            <a:r>
              <a:rPr lang="ko-KR" altLang="en-US" sz="1400" b="1">
                <a:solidFill>
                  <a:srgbClr val="FF00FF"/>
                </a:solidFill>
              </a:rPr>
              <a:t>배열이 </a:t>
            </a:r>
            <a:r>
              <a:rPr lang="en-US" altLang="ko-KR" sz="1400" b="1">
                <a:solidFill>
                  <a:srgbClr val="FF00FF"/>
                </a:solidFill>
              </a:rPr>
              <a:t>["", "", "", ""]</a:t>
            </a:r>
            <a:r>
              <a:rPr lang="ko-KR" altLang="en-US" sz="1400"/>
              <a:t>로 </a:t>
            </a:r>
            <a:r>
              <a:rPr lang="ko-KR" altLang="en-US" sz="1400" b="1">
                <a:solidFill>
                  <a:srgbClr val="C00000"/>
                </a:solidFill>
              </a:rPr>
              <a:t>초기화</a:t>
            </a:r>
            <a:r>
              <a:rPr lang="ko-KR" altLang="en-US" sz="1400"/>
              <a:t>되어 있다고 했을 때</a:t>
            </a:r>
            <a:r>
              <a:rPr lang="en-US" altLang="ko-KR" sz="1400"/>
              <a:t>, </a:t>
            </a:r>
            <a:r>
              <a:rPr lang="ko-KR" altLang="en-US" sz="1400"/>
              <a:t>각 </a:t>
            </a:r>
            <a:r>
              <a:rPr lang="en-US" altLang="ko-KR" sz="1400"/>
              <a:t>sv </a:t>
            </a:r>
            <a:r>
              <a:rPr lang="ko-KR" altLang="en-US" sz="1400"/>
              <a:t>배열의 요소를 문자열 형태로 변환하여 </a:t>
            </a:r>
            <a:r>
              <a:rPr lang="en-US" altLang="ko-KR" sz="1400"/>
              <a:t>sv2</a:t>
            </a:r>
            <a:r>
              <a:rPr lang="ko-KR" altLang="en-US" sz="1400"/>
              <a:t>에 채우는 과정을 설명하겠습니다</a:t>
            </a:r>
            <a:r>
              <a:rPr lang="en-US" altLang="ko-KR" sz="1400"/>
              <a:t>. </a:t>
            </a:r>
            <a:r>
              <a:rPr lang="ko-KR" altLang="en-US" sz="1400"/>
              <a:t>이 과정은 주로 </a:t>
            </a:r>
            <a:r>
              <a:rPr lang="en-US" altLang="ko-KR" sz="1400"/>
              <a:t>sv </a:t>
            </a:r>
            <a:r>
              <a:rPr lang="ko-KR" altLang="en-US" sz="1400"/>
              <a:t>배열의 각 요소를 세 자리 수의 문자열로 변환하는 것을 포함합니다</a:t>
            </a:r>
            <a:r>
              <a:rPr lang="en-US" altLang="ko-KR" sz="1400"/>
              <a:t>. </a:t>
            </a:r>
            <a:r>
              <a:rPr lang="ko-KR" altLang="en-US" sz="1400"/>
              <a:t>각 숫자가 세 자리 수가 아닐 경우</a:t>
            </a:r>
            <a:r>
              <a:rPr lang="en-US" altLang="ko-KR" sz="1400"/>
              <a:t>, </a:t>
            </a:r>
            <a:r>
              <a:rPr lang="ko-KR" altLang="en-US" sz="1400"/>
              <a:t>앞에 </a:t>
            </a:r>
            <a:r>
              <a:rPr lang="en-US" altLang="ko-KR" sz="1400"/>
              <a:t>'0'</a:t>
            </a:r>
            <a:r>
              <a:rPr lang="ko-KR" altLang="en-US" sz="1400"/>
              <a:t>을 추가하여 세 자리로 만듭니다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sv </a:t>
            </a:r>
            <a:r>
              <a:rPr lang="ko-KR" altLang="en-US" sz="1400"/>
              <a:t>배열의 요소 처리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첫 번째 요소 </a:t>
            </a:r>
            <a:r>
              <a:rPr lang="en-US" altLang="ko-KR" sz="1400" b="1">
                <a:solidFill>
                  <a:srgbClr val="0000FF"/>
                </a:solidFill>
              </a:rPr>
              <a:t>(5):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sv[0]</a:t>
            </a:r>
            <a:r>
              <a:rPr lang="ko-KR" altLang="en-US" sz="1400"/>
              <a:t>은 </a:t>
            </a:r>
            <a:r>
              <a:rPr lang="en-US" altLang="ko-KR" sz="1400"/>
              <a:t>5</a:t>
            </a:r>
            <a:r>
              <a:rPr lang="ko-KR" altLang="en-US" sz="1400"/>
              <a:t>입니다</a:t>
            </a:r>
            <a:r>
              <a:rPr lang="en-US" altLang="ko-KR" sz="1400"/>
              <a:t>. </a:t>
            </a:r>
            <a:r>
              <a:rPr lang="ko-KR" altLang="en-US" sz="1400"/>
              <a:t>이는 한 자리 수이므로</a:t>
            </a:r>
            <a:r>
              <a:rPr lang="en-US" altLang="ko-KR" sz="1400"/>
              <a:t>, </a:t>
            </a:r>
            <a:r>
              <a:rPr lang="ko-KR" altLang="en-US" sz="1400"/>
              <a:t>앞에 </a:t>
            </a:r>
            <a:r>
              <a:rPr lang="en-US" altLang="ko-KR" sz="1400"/>
              <a:t>'0'</a:t>
            </a:r>
            <a:r>
              <a:rPr lang="ko-KR" altLang="en-US" sz="1400"/>
              <a:t>을 두 개 추가하여 </a:t>
            </a:r>
            <a:r>
              <a:rPr lang="en-US" altLang="ko-KR" sz="1400"/>
              <a:t>sv2[0]</a:t>
            </a:r>
            <a:r>
              <a:rPr lang="ko-KR" altLang="en-US" sz="1400"/>
              <a:t>을 </a:t>
            </a:r>
            <a:r>
              <a:rPr lang="en-US" altLang="ko-KR" sz="1400"/>
              <a:t>"005"</a:t>
            </a:r>
            <a:r>
              <a:rPr lang="ko-KR" altLang="en-US" sz="1400"/>
              <a:t>로 만듭니다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두 번째 요소 </a:t>
            </a:r>
            <a:r>
              <a:rPr lang="en-US" altLang="ko-KR" sz="1400" b="1">
                <a:solidFill>
                  <a:srgbClr val="0000FF"/>
                </a:solidFill>
              </a:rPr>
              <a:t>(150):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sv[1]</a:t>
            </a:r>
            <a:r>
              <a:rPr lang="ko-KR" altLang="en-US" sz="1400"/>
              <a:t>은 </a:t>
            </a:r>
            <a:r>
              <a:rPr lang="en-US" altLang="ko-KR" sz="1400"/>
              <a:t>150</a:t>
            </a:r>
            <a:r>
              <a:rPr lang="ko-KR" altLang="en-US" sz="1400"/>
              <a:t>입니다</a:t>
            </a:r>
            <a:r>
              <a:rPr lang="en-US" altLang="ko-KR" sz="1400"/>
              <a:t>. </a:t>
            </a:r>
            <a:r>
              <a:rPr lang="ko-KR" altLang="en-US" sz="1400"/>
              <a:t>이는 이미 세 자리 수이므로</a:t>
            </a:r>
            <a:r>
              <a:rPr lang="en-US" altLang="ko-KR" sz="1400"/>
              <a:t>, </a:t>
            </a:r>
            <a:r>
              <a:rPr lang="ko-KR" altLang="en-US" sz="1400"/>
              <a:t>추가적인 변환 없이 </a:t>
            </a:r>
            <a:r>
              <a:rPr lang="en-US" altLang="ko-KR" sz="1400"/>
              <a:t>sv2[1]</a:t>
            </a:r>
            <a:r>
              <a:rPr lang="ko-KR" altLang="en-US" sz="1400"/>
              <a:t>을 </a:t>
            </a:r>
            <a:r>
              <a:rPr lang="en-US" altLang="ko-KR" sz="1400"/>
              <a:t>"150"</a:t>
            </a:r>
            <a:r>
              <a:rPr lang="ko-KR" altLang="en-US" sz="1400"/>
              <a:t>로 만듭니다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세 번째 요소 </a:t>
            </a:r>
            <a:r>
              <a:rPr lang="en-US" altLang="ko-KR" sz="1400" b="1">
                <a:solidFill>
                  <a:srgbClr val="0000FF"/>
                </a:solidFill>
              </a:rPr>
              <a:t>(90):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sv[2]</a:t>
            </a:r>
            <a:r>
              <a:rPr lang="ko-KR" altLang="en-US" sz="1400"/>
              <a:t>은 </a:t>
            </a:r>
            <a:r>
              <a:rPr lang="en-US" altLang="ko-KR" sz="1400"/>
              <a:t>90</a:t>
            </a:r>
            <a:r>
              <a:rPr lang="ko-KR" altLang="en-US" sz="1400"/>
              <a:t>입니다</a:t>
            </a:r>
            <a:r>
              <a:rPr lang="en-US" altLang="ko-KR" sz="1400"/>
              <a:t>. </a:t>
            </a:r>
            <a:r>
              <a:rPr lang="ko-KR" altLang="en-US" sz="1400"/>
              <a:t>이는 두 자리 수이므로</a:t>
            </a:r>
            <a:r>
              <a:rPr lang="en-US" altLang="ko-KR" sz="1400"/>
              <a:t>, </a:t>
            </a:r>
            <a:r>
              <a:rPr lang="ko-KR" altLang="en-US" sz="1400"/>
              <a:t>앞에 </a:t>
            </a:r>
            <a:r>
              <a:rPr lang="en-US" altLang="ko-KR" sz="1400"/>
              <a:t>'0'</a:t>
            </a:r>
            <a:r>
              <a:rPr lang="ko-KR" altLang="en-US" sz="1400"/>
              <a:t>을 하나 추가하여 </a:t>
            </a:r>
            <a:r>
              <a:rPr lang="en-US" altLang="ko-KR" sz="1400"/>
              <a:t>sv2[2]</a:t>
            </a:r>
            <a:r>
              <a:rPr lang="ko-KR" altLang="en-US" sz="1400"/>
              <a:t>를 </a:t>
            </a:r>
            <a:r>
              <a:rPr lang="en-US" altLang="ko-KR" sz="1400"/>
              <a:t>"090"</a:t>
            </a:r>
            <a:r>
              <a:rPr lang="ko-KR" altLang="en-US" sz="1400"/>
              <a:t>으로 만듭니다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5D8DF-50F8-C073-0EB5-0AA51DA9DE92}"/>
              </a:ext>
            </a:extLst>
          </p:cNvPr>
          <p:cNvSpPr txBox="1"/>
          <p:nvPr/>
        </p:nvSpPr>
        <p:spPr>
          <a:xfrm>
            <a:off x="6413500" y="313541"/>
            <a:ext cx="5597268" cy="3928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네 번째 요소 </a:t>
            </a:r>
            <a:r>
              <a:rPr lang="en-US" altLang="ko-KR" sz="1400" b="1">
                <a:solidFill>
                  <a:srgbClr val="0000FF"/>
                </a:solidFill>
              </a:rPr>
              <a:t>(45):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sv[3]</a:t>
            </a:r>
            <a:r>
              <a:rPr lang="ko-KR" altLang="en-US" sz="1400"/>
              <a:t>은 </a:t>
            </a:r>
            <a:r>
              <a:rPr lang="en-US" altLang="ko-KR" sz="1400"/>
              <a:t>45</a:t>
            </a:r>
            <a:r>
              <a:rPr lang="ko-KR" altLang="en-US" sz="1400"/>
              <a:t>입니다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이는 두 자리 수이므로</a:t>
            </a:r>
            <a:r>
              <a:rPr lang="en-US" altLang="ko-KR" sz="1400"/>
              <a:t>, </a:t>
            </a:r>
            <a:r>
              <a:rPr lang="ko-KR" altLang="en-US" sz="1400"/>
              <a:t>마찬가지로 앞에 </a:t>
            </a:r>
            <a:r>
              <a:rPr lang="en-US" altLang="ko-KR" sz="1400"/>
              <a:t>'0'</a:t>
            </a:r>
            <a:r>
              <a:rPr lang="ko-KR" altLang="en-US" sz="1400"/>
              <a:t>을 하나 추가하여 </a:t>
            </a:r>
            <a:r>
              <a:rPr lang="en-US" altLang="ko-KR" sz="1400"/>
              <a:t>sv2[3]</a:t>
            </a:r>
            <a:r>
              <a:rPr lang="ko-KR" altLang="en-US" sz="1400"/>
              <a:t>를 </a:t>
            </a:r>
            <a:r>
              <a:rPr lang="en-US" altLang="ko-KR" sz="1400"/>
              <a:t>"045"</a:t>
            </a:r>
            <a:r>
              <a:rPr lang="ko-KR" altLang="en-US" sz="1400"/>
              <a:t>로 만듭니다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최종 </a:t>
            </a:r>
            <a:r>
              <a:rPr lang="en-US" altLang="ko-KR" sz="1400" b="1">
                <a:solidFill>
                  <a:srgbClr val="0000FF"/>
                </a:solidFill>
              </a:rPr>
              <a:t>sv2 </a:t>
            </a:r>
            <a:r>
              <a:rPr lang="ko-KR" altLang="en-US" sz="1400" b="1">
                <a:solidFill>
                  <a:srgbClr val="0000FF"/>
                </a:solidFill>
              </a:rPr>
              <a:t>배열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위의 과정을 거치고 나면</a:t>
            </a:r>
            <a:r>
              <a:rPr lang="en-US" altLang="ko-KR" sz="1400"/>
              <a:t>, sv2 </a:t>
            </a:r>
            <a:r>
              <a:rPr lang="ko-KR" altLang="en-US" sz="1400"/>
              <a:t>배열은 다음과 같이 됩니다</a:t>
            </a:r>
            <a:r>
              <a:rPr lang="en-US" altLang="ko-KR" sz="140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FF0000"/>
                </a:solidFill>
              </a:rPr>
              <a:t>["005", "150", "090", "045"]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이제 </a:t>
            </a:r>
            <a:r>
              <a:rPr lang="en-US" altLang="ko-KR" sz="1400"/>
              <a:t>sv2 </a:t>
            </a:r>
            <a:r>
              <a:rPr lang="ko-KR" altLang="en-US" sz="1400"/>
              <a:t>배열의 각 요소는 </a:t>
            </a:r>
            <a:r>
              <a:rPr lang="en-US" altLang="ko-KR" sz="1400"/>
              <a:t>sv </a:t>
            </a:r>
            <a:r>
              <a:rPr lang="ko-KR" altLang="en-US" sz="1400"/>
              <a:t>배열의 해당 요소를 세 자리 문자열로 표현하고 있습니다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이러한 변환 과정은 주로 데이터 전송이나 표시에서 </a:t>
            </a:r>
            <a:r>
              <a:rPr lang="ko-KR" altLang="en-US" sz="1400" b="1">
                <a:solidFill>
                  <a:srgbClr val="FF00FF"/>
                </a:solidFill>
              </a:rPr>
              <a:t>일정한 형식</a:t>
            </a:r>
            <a:r>
              <a:rPr lang="ko-KR" altLang="en-US" sz="1400"/>
              <a:t>을 유지해야 할 때 유용하게 사용됩니다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569333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D599A4-8136-F07F-8A6A-2C533AAE404F}"/>
              </a:ext>
            </a:extLst>
          </p:cNvPr>
          <p:cNvSpPr txBox="1"/>
          <p:nvPr/>
        </p:nvSpPr>
        <p:spPr>
          <a:xfrm>
            <a:off x="101600" y="116554"/>
            <a:ext cx="5994400" cy="6601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Arduino (C++ </a:t>
            </a:r>
            <a:r>
              <a:rPr lang="ko-KR" altLang="en-US" sz="1500" dirty="0"/>
              <a:t>기반</a:t>
            </a:r>
            <a:r>
              <a:rPr lang="en-US" altLang="ko-KR" sz="1500" dirty="0"/>
              <a:t>)</a:t>
            </a:r>
            <a:r>
              <a:rPr lang="ko-KR" altLang="en-US" sz="1500" dirty="0"/>
              <a:t>와 </a:t>
            </a:r>
            <a:r>
              <a:rPr lang="en-US" altLang="ko-KR" sz="1500" dirty="0"/>
              <a:t>Python</a:t>
            </a:r>
            <a:r>
              <a:rPr lang="ko-KR" altLang="en-US" sz="1500" dirty="0"/>
              <a:t>에서 객체를 생성하는 방법은 다릅니다</a:t>
            </a:r>
            <a:r>
              <a:rPr lang="en-US" altLang="ko-KR" sz="1500" dirty="0"/>
              <a:t>. </a:t>
            </a:r>
            <a:r>
              <a:rPr lang="ko-KR" altLang="en-US" sz="1500" dirty="0"/>
              <a:t>각 언어의 객체 생성 방식을 비교해보겠습니다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0070C0"/>
                </a:solidFill>
              </a:rPr>
              <a:t>Arduino (</a:t>
            </a:r>
            <a:r>
              <a:rPr lang="en-US" altLang="ko-KR" sz="1500" b="1" dirty="0">
                <a:solidFill>
                  <a:srgbClr val="FF0000"/>
                </a:solidFill>
              </a:rPr>
              <a:t>C++ </a:t>
            </a:r>
            <a:r>
              <a:rPr lang="ko-KR" altLang="en-US" sz="1500" b="1" dirty="0">
                <a:solidFill>
                  <a:srgbClr val="FF0000"/>
                </a:solidFill>
              </a:rPr>
              <a:t>기반</a:t>
            </a:r>
            <a:r>
              <a:rPr lang="en-US" altLang="ko-KR" sz="1500" b="1" dirty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Arduino</a:t>
            </a:r>
            <a:r>
              <a:rPr lang="ko-KR" altLang="en-US" sz="1500" dirty="0"/>
              <a:t>에서 객체를 생성할 때</a:t>
            </a:r>
            <a:r>
              <a:rPr lang="en-US" altLang="ko-KR" sz="1500" dirty="0"/>
              <a:t>, </a:t>
            </a:r>
            <a:r>
              <a:rPr lang="ko-KR" altLang="en-US" sz="1500" dirty="0"/>
              <a:t>클래스 이름과 객체 이름을 사용합니다</a:t>
            </a:r>
            <a:r>
              <a:rPr lang="en-US" altLang="ko-KR" sz="15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String </a:t>
            </a:r>
            <a:r>
              <a:rPr lang="ko-KR" altLang="en-US" sz="1500" dirty="0"/>
              <a:t>클래스를 예로 들면</a:t>
            </a:r>
            <a:r>
              <a:rPr lang="en-US" altLang="ko-KR" sz="1500" dirty="0"/>
              <a:t>, </a:t>
            </a:r>
            <a:r>
              <a:rPr lang="ko-KR" altLang="en-US" sz="1500" b="1" dirty="0">
                <a:solidFill>
                  <a:srgbClr val="FF0000"/>
                </a:solidFill>
              </a:rPr>
              <a:t>객체 생성은 </a:t>
            </a:r>
            <a:r>
              <a:rPr lang="ko-KR" altLang="en-US" sz="1500" dirty="0"/>
              <a:t>다음과 같습니다</a:t>
            </a:r>
            <a:r>
              <a:rPr lang="en-US" altLang="ko-KR" sz="15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FF0000"/>
                </a:solidFill>
              </a:rPr>
              <a:t>String</a:t>
            </a:r>
            <a:r>
              <a:rPr lang="en-US" altLang="ko-KR" sz="1500" dirty="0"/>
              <a:t> </a:t>
            </a:r>
            <a:r>
              <a:rPr lang="en-US" altLang="ko-KR" sz="1500" b="1" dirty="0">
                <a:solidFill>
                  <a:srgbClr val="FF00FF"/>
                </a:solidFill>
              </a:rPr>
              <a:t>gap2</a:t>
            </a:r>
            <a:r>
              <a:rPr lang="en-US" altLang="ko-KR" sz="1500" dirty="0"/>
              <a:t>(</a:t>
            </a:r>
            <a:r>
              <a:rPr lang="en-US" altLang="ko-KR" sz="1500" b="1" dirty="0">
                <a:solidFill>
                  <a:srgbClr val="00B050"/>
                </a:solidFill>
              </a:rPr>
              <a:t>gap</a:t>
            </a:r>
            <a:r>
              <a:rPr lang="en-US" altLang="ko-KR" sz="1500" dirty="0"/>
              <a:t>); // gap</a:t>
            </a:r>
            <a:r>
              <a:rPr lang="ko-KR" altLang="en-US" sz="1500" dirty="0"/>
              <a:t>는 </a:t>
            </a:r>
            <a:r>
              <a:rPr lang="en-US" altLang="ko-KR" sz="1500" dirty="0"/>
              <a:t>char </a:t>
            </a:r>
            <a:r>
              <a:rPr lang="ko-KR" altLang="en-US" sz="1500" dirty="0"/>
              <a:t>타입의 변수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이 코드는 </a:t>
            </a:r>
            <a:r>
              <a:rPr lang="en-US" altLang="ko-KR" sz="1500" b="1" dirty="0">
                <a:solidFill>
                  <a:srgbClr val="00B0F0"/>
                </a:solidFill>
              </a:rPr>
              <a:t>String </a:t>
            </a:r>
            <a:r>
              <a:rPr lang="ko-KR" altLang="en-US" sz="1500" b="1" dirty="0">
                <a:solidFill>
                  <a:srgbClr val="00B0F0"/>
                </a:solidFill>
              </a:rPr>
              <a:t>클래스의</a:t>
            </a:r>
            <a:r>
              <a:rPr lang="ko-KR" altLang="en-US" sz="1500" dirty="0"/>
              <a:t> </a:t>
            </a:r>
            <a:r>
              <a:rPr lang="ko-KR" altLang="en-US" sz="1500" b="1" dirty="0">
                <a:solidFill>
                  <a:srgbClr val="FF0000"/>
                </a:solidFill>
              </a:rPr>
              <a:t>인스턴스 </a:t>
            </a:r>
            <a:r>
              <a:rPr lang="en-US" altLang="ko-KR" sz="1500" b="1" dirty="0">
                <a:solidFill>
                  <a:srgbClr val="FF0000"/>
                </a:solidFill>
              </a:rPr>
              <a:t>gap2</a:t>
            </a:r>
            <a:r>
              <a:rPr lang="ko-KR" altLang="en-US" sz="1500" b="1" dirty="0">
                <a:solidFill>
                  <a:srgbClr val="FF0000"/>
                </a:solidFill>
              </a:rPr>
              <a:t>를 생성</a:t>
            </a:r>
            <a:r>
              <a:rPr lang="ko-KR" altLang="en-US" sz="1500" dirty="0"/>
              <a:t>합니다</a:t>
            </a:r>
            <a:r>
              <a:rPr lang="en-US" altLang="ko-KR" sz="1500" dirty="0"/>
              <a:t>. </a:t>
            </a:r>
            <a:r>
              <a:rPr lang="en-US" altLang="ko-KR" sz="1500" b="1" dirty="0">
                <a:solidFill>
                  <a:srgbClr val="00B050"/>
                </a:solidFill>
              </a:rPr>
              <a:t>gap </a:t>
            </a:r>
            <a:r>
              <a:rPr lang="ko-KR" altLang="en-US" sz="1500" b="1" dirty="0">
                <a:solidFill>
                  <a:srgbClr val="00B050"/>
                </a:solidFill>
              </a:rPr>
              <a:t>변수의 값</a:t>
            </a:r>
            <a:r>
              <a:rPr lang="ko-KR" altLang="en-US" sz="1500" dirty="0"/>
              <a:t>을 </a:t>
            </a:r>
            <a:r>
              <a:rPr lang="en-US" altLang="ko-KR" sz="1500" b="1" dirty="0">
                <a:solidFill>
                  <a:srgbClr val="FF00FF"/>
                </a:solidFill>
              </a:rPr>
              <a:t>gap2</a:t>
            </a:r>
            <a:r>
              <a:rPr lang="ko-KR" altLang="en-US" sz="1500" dirty="0"/>
              <a:t>라는 새로운 </a:t>
            </a:r>
            <a:r>
              <a:rPr lang="en-US" altLang="ko-KR" sz="1500" b="1" dirty="0">
                <a:solidFill>
                  <a:srgbClr val="FF0000"/>
                </a:solidFill>
              </a:rPr>
              <a:t>String </a:t>
            </a:r>
            <a:r>
              <a:rPr lang="ko-KR" altLang="en-US" sz="1500" b="1" dirty="0">
                <a:solidFill>
                  <a:srgbClr val="FF0000"/>
                </a:solidFill>
              </a:rPr>
              <a:t>객체로 변환</a:t>
            </a:r>
            <a:r>
              <a:rPr lang="ko-KR" altLang="en-US" sz="1500" dirty="0"/>
              <a:t>합니다</a:t>
            </a:r>
            <a:r>
              <a:rPr lang="en-US" altLang="ko-KR" sz="15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C++</a:t>
            </a:r>
            <a:r>
              <a:rPr lang="ko-KR" altLang="en-US" sz="1500" dirty="0"/>
              <a:t>에서는 클래스의 생성자를 호출하여 객체를 초기화하는 방식으로 객체를 생성합니다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0070C0"/>
                </a:solidFill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Python</a:t>
            </a:r>
            <a:r>
              <a:rPr lang="ko-KR" altLang="en-US" sz="1500" dirty="0"/>
              <a:t>에서 객체를 생성할 때도 클래스 이름과 괄호를 사용하여 인스턴스를 생성합니다</a:t>
            </a:r>
            <a:r>
              <a:rPr lang="en-US" altLang="ko-KR" sz="15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예를 들어</a:t>
            </a:r>
            <a:r>
              <a:rPr lang="en-US" altLang="ko-KR" sz="1500" dirty="0"/>
              <a:t>, str </a:t>
            </a:r>
            <a:r>
              <a:rPr lang="ko-KR" altLang="en-US" sz="1500" dirty="0"/>
              <a:t>클래스를 사용하여 문자열 객체를 만드는 방법은 다음과 같습니다</a:t>
            </a:r>
            <a:r>
              <a:rPr lang="en-US" altLang="ko-KR" sz="1500" dirty="0"/>
              <a:t>:</a:t>
            </a:r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7E00E-EF57-992B-0343-2239BCE7D80D}"/>
              </a:ext>
            </a:extLst>
          </p:cNvPr>
          <p:cNvSpPr txBox="1"/>
          <p:nvPr/>
        </p:nvSpPr>
        <p:spPr>
          <a:xfrm>
            <a:off x="6252520" y="1480048"/>
            <a:ext cx="5702642" cy="2125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00B050"/>
                </a:solidFill>
              </a:rPr>
              <a:t>gap</a:t>
            </a:r>
            <a:r>
              <a:rPr lang="en-US" altLang="ko-KR" sz="1500" dirty="0"/>
              <a:t> = 'a'  # gap</a:t>
            </a:r>
            <a:r>
              <a:rPr lang="ko-KR" altLang="en-US" sz="1500" dirty="0"/>
              <a:t>는 문자</a:t>
            </a:r>
            <a:r>
              <a:rPr lang="en-US" altLang="ko-KR" sz="1500" dirty="0"/>
              <a:t>(char) </a:t>
            </a:r>
            <a:r>
              <a:rPr lang="ko-KR" altLang="en-US" sz="1500" dirty="0"/>
              <a:t>타입의 변수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rgbClr val="00B0F0"/>
                </a:solidFill>
              </a:rPr>
              <a:t>gap2</a:t>
            </a:r>
            <a:r>
              <a:rPr lang="en-US" altLang="ko-KR" sz="1500" dirty="0"/>
              <a:t> = </a:t>
            </a:r>
            <a:r>
              <a:rPr lang="en-US" altLang="ko-KR" sz="1500" b="1" dirty="0">
                <a:solidFill>
                  <a:srgbClr val="FF0000"/>
                </a:solidFill>
              </a:rPr>
              <a:t>str(</a:t>
            </a:r>
            <a:r>
              <a:rPr lang="en-US" altLang="ko-KR" sz="1500" b="1" dirty="0">
                <a:solidFill>
                  <a:srgbClr val="00B050"/>
                </a:solidFill>
              </a:rPr>
              <a:t>gap</a:t>
            </a:r>
            <a:r>
              <a:rPr lang="en-US" altLang="ko-KR" sz="1500" b="1" dirty="0">
                <a:solidFill>
                  <a:srgbClr val="FF0000"/>
                </a:solidFill>
              </a:rPr>
              <a:t>) </a:t>
            </a:r>
            <a:r>
              <a:rPr lang="en-US" altLang="ko-KR" sz="1500" dirty="0"/>
              <a:t> # gap </a:t>
            </a:r>
            <a:r>
              <a:rPr lang="ko-KR" altLang="en-US" sz="1500" dirty="0"/>
              <a:t>문자를 문자열 객체로 변환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이 코드는 </a:t>
            </a:r>
            <a:r>
              <a:rPr lang="en-US" altLang="ko-KR" sz="1500" dirty="0"/>
              <a:t>gap </a:t>
            </a:r>
            <a:r>
              <a:rPr lang="ko-KR" altLang="en-US" sz="1500" dirty="0"/>
              <a:t>변수를 </a:t>
            </a:r>
            <a:r>
              <a:rPr lang="en-US" altLang="ko-KR" sz="1500" dirty="0"/>
              <a:t>str </a:t>
            </a:r>
            <a:r>
              <a:rPr lang="ko-KR" altLang="en-US" sz="1500" dirty="0"/>
              <a:t>클래스의 인스턴스 </a:t>
            </a:r>
            <a:r>
              <a:rPr lang="en-US" altLang="ko-KR" sz="1500" dirty="0"/>
              <a:t>gap2</a:t>
            </a:r>
            <a:r>
              <a:rPr lang="ko-KR" altLang="en-US" sz="1500" dirty="0"/>
              <a:t>로 변환합니다</a:t>
            </a:r>
            <a:r>
              <a:rPr lang="en-US" altLang="ko-KR" sz="15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Python</a:t>
            </a:r>
            <a:r>
              <a:rPr lang="ko-KR" altLang="en-US" sz="1500" dirty="0"/>
              <a:t>에서는 생성자 함수를 호출하여 객체를 초기화합니다</a:t>
            </a:r>
            <a:r>
              <a:rPr lang="en-US" altLang="ko-KR" sz="15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생성자는 클래스 이름과 동일한 특별한 메소드로</a:t>
            </a:r>
            <a:r>
              <a:rPr lang="en-US" altLang="ko-KR" sz="1500" dirty="0"/>
              <a:t>, </a:t>
            </a:r>
            <a:r>
              <a:rPr lang="ko-KR" altLang="en-US" sz="1500" dirty="0"/>
              <a:t>객체가 생성될 때 자동으로 호출됩니다</a:t>
            </a:r>
            <a:r>
              <a:rPr lang="en-US" altLang="ko-KR" sz="1500" dirty="0"/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C88FD2-A74D-F628-C2D2-F78A2132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0466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5ADF5D-CC02-3C24-2EF6-475176BA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81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814FF-E95E-15E5-D230-214E1A3E8A26}"/>
              </a:ext>
            </a:extLst>
          </p:cNvPr>
          <p:cNvSpPr txBox="1"/>
          <p:nvPr/>
        </p:nvSpPr>
        <p:spPr>
          <a:xfrm>
            <a:off x="247478" y="142664"/>
            <a:ext cx="6096000" cy="628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rgbClr val="0000FF"/>
                </a:solidFill>
              </a:rPr>
              <a:t>시리얼 통신 사용의 예</a:t>
            </a:r>
            <a:endParaRPr lang="en-US" altLang="ko-KR" b="1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/>
              <a:t>char receivedChar;  // </a:t>
            </a:r>
            <a:r>
              <a:rPr lang="ko-KR" altLang="en-US" sz="1400"/>
              <a:t>시리얼로부터 받은 문자를 저장할 변수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String receivedString;  // </a:t>
            </a:r>
            <a:r>
              <a:rPr lang="ko-KR" altLang="en-US" sz="1400"/>
              <a:t>문자열로 변환된 문자를 저장할 변수</a:t>
            </a:r>
          </a:p>
          <a:p>
            <a:pPr>
              <a:lnSpc>
                <a:spcPct val="150000"/>
              </a:lnSpc>
            </a:pPr>
            <a:endParaRPr lang="ko-KR" altLang="en-US" sz="1400"/>
          </a:p>
          <a:p>
            <a:pPr>
              <a:lnSpc>
                <a:spcPct val="150000"/>
              </a:lnSpc>
            </a:pPr>
            <a:r>
              <a:rPr lang="en-US" altLang="ko-KR" sz="1400"/>
              <a:t>void setup() {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Serial.begin(9600);  // </a:t>
            </a:r>
            <a:r>
              <a:rPr lang="ko-KR" altLang="en-US" sz="1400"/>
              <a:t>시리얼 통신 초기화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}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void loop() {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if (Serial.available() &gt; 0) {  // </a:t>
            </a:r>
            <a:r>
              <a:rPr lang="ko-KR" altLang="en-US" sz="1400"/>
              <a:t>시리얼 버퍼에 데이터가 있는지 확인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</a:t>
            </a:r>
            <a:r>
              <a:rPr lang="en-US" altLang="ko-KR" sz="1400"/>
              <a:t>receivedChar = Serial.read();  // </a:t>
            </a:r>
            <a:r>
              <a:rPr lang="ko-KR" altLang="en-US" sz="1400" b="1">
                <a:solidFill>
                  <a:srgbClr val="0000FF"/>
                </a:solidFill>
              </a:rPr>
              <a:t>단일 문자</a:t>
            </a:r>
            <a:r>
              <a:rPr lang="ko-KR" altLang="en-US" sz="1400"/>
              <a:t>를 읽어옴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</a:t>
            </a:r>
            <a:r>
              <a:rPr lang="en-US" altLang="ko-KR" sz="1400"/>
              <a:t>receivedString = String(receivedChar);  // </a:t>
            </a:r>
            <a:r>
              <a:rPr lang="ko-KR" altLang="en-US" sz="1400"/>
              <a:t>단일 문자를 </a:t>
            </a:r>
            <a:r>
              <a:rPr lang="ko-KR" altLang="en-US" sz="1400" b="1">
                <a:solidFill>
                  <a:srgbClr val="FF0000"/>
                </a:solidFill>
              </a:rPr>
              <a:t>문자열</a:t>
            </a:r>
            <a:r>
              <a:rPr lang="ko-KR" altLang="en-US" sz="1400"/>
              <a:t>로 변환하여 저장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</a:t>
            </a:r>
            <a:r>
              <a:rPr lang="en-US" altLang="ko-KR" sz="1400"/>
              <a:t>Serial.print("Received char: ");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  Serial.println(receivedChar);  // </a:t>
            </a:r>
            <a:r>
              <a:rPr lang="ko-KR" altLang="en-US" sz="1400"/>
              <a:t>받은 단일 문자 출력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</a:t>
            </a:r>
            <a:r>
              <a:rPr lang="en-US" altLang="ko-KR" sz="1400"/>
              <a:t>Serial.print("Received string: ");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  Serial.println(receivedString);  // </a:t>
            </a:r>
            <a:r>
              <a:rPr lang="ko-KR" altLang="en-US" sz="1400"/>
              <a:t>변환된 문자열 출력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</a:t>
            </a:r>
            <a:r>
              <a:rPr lang="en-US" altLang="ko-KR" sz="140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6982859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AE94C2-F3CF-9B0F-C0DF-3C9ED4A6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82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997FA3-889C-0C1E-AC8B-68C49C8D9A01}"/>
              </a:ext>
            </a:extLst>
          </p:cNvPr>
          <p:cNvSpPr txBox="1"/>
          <p:nvPr/>
        </p:nvSpPr>
        <p:spPr>
          <a:xfrm>
            <a:off x="203200" y="459244"/>
            <a:ext cx="5252308" cy="522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아두이노로 </a:t>
            </a:r>
            <a:r>
              <a:rPr lang="ko-KR" altLang="en-US" sz="1400" b="1">
                <a:solidFill>
                  <a:srgbClr val="0000FF"/>
                </a:solidFill>
              </a:rPr>
              <a:t>문자 </a:t>
            </a:r>
            <a:r>
              <a:rPr lang="en-US" altLang="ko-KR" sz="1400" b="1">
                <a:solidFill>
                  <a:srgbClr val="0000FF"/>
                </a:solidFill>
              </a:rPr>
              <a:t>'A'</a:t>
            </a:r>
            <a:r>
              <a:rPr lang="ko-KR" altLang="en-US" sz="1400"/>
              <a:t>를 보낼 때는 다음과 같은 과정을 거칩니다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FF0000"/>
                </a:solidFill>
              </a:rPr>
              <a:t>문자열</a:t>
            </a:r>
            <a:r>
              <a:rPr lang="en-US" altLang="ko-KR" sz="1400" b="1">
                <a:solidFill>
                  <a:srgbClr val="FF0000"/>
                </a:solidFill>
              </a:rPr>
              <a:t>(String) </a:t>
            </a:r>
            <a:r>
              <a:rPr lang="en-US" altLang="ko-KR" sz="1400"/>
              <a:t>→ </a:t>
            </a:r>
            <a:r>
              <a:rPr lang="ko-KR" altLang="en-US" sz="1400" b="1">
                <a:solidFill>
                  <a:srgbClr val="0000FF"/>
                </a:solidFill>
              </a:rPr>
              <a:t>문자</a:t>
            </a:r>
            <a:r>
              <a:rPr lang="en-US" altLang="ko-KR" sz="1400" b="1">
                <a:solidFill>
                  <a:srgbClr val="0000FF"/>
                </a:solidFill>
              </a:rPr>
              <a:t>(char):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문자열 </a:t>
            </a:r>
            <a:r>
              <a:rPr lang="en-US" altLang="ko-KR" sz="1400"/>
              <a:t>"A"</a:t>
            </a:r>
            <a:r>
              <a:rPr lang="ko-KR" altLang="en-US" sz="1400"/>
              <a:t>는 단일 문자 </a:t>
            </a:r>
            <a:r>
              <a:rPr lang="en-US" altLang="ko-KR" sz="1400"/>
              <a:t>'A'</a:t>
            </a:r>
            <a:r>
              <a:rPr lang="ko-KR" altLang="en-US" sz="1400"/>
              <a:t>로 변환됩니다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문자</a:t>
            </a:r>
            <a:r>
              <a:rPr lang="en-US" altLang="ko-KR" sz="1400" b="1">
                <a:solidFill>
                  <a:srgbClr val="0000FF"/>
                </a:solidFill>
              </a:rPr>
              <a:t>(char) </a:t>
            </a:r>
            <a:r>
              <a:rPr lang="en-US" altLang="ko-KR" sz="1400"/>
              <a:t>→ </a:t>
            </a:r>
            <a:r>
              <a:rPr lang="ko-KR" altLang="en-US" sz="1400" b="1">
                <a:solidFill>
                  <a:srgbClr val="FF0000"/>
                </a:solidFill>
              </a:rPr>
              <a:t>정수</a:t>
            </a:r>
            <a:r>
              <a:rPr lang="en-US" altLang="ko-KR" sz="1400" b="1">
                <a:solidFill>
                  <a:srgbClr val="FF0000"/>
                </a:solidFill>
              </a:rPr>
              <a:t>(int)</a:t>
            </a:r>
            <a:r>
              <a:rPr lang="en-US" altLang="ko-KR" sz="140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문자 </a:t>
            </a:r>
            <a:r>
              <a:rPr lang="en-US" altLang="ko-KR" sz="1400"/>
              <a:t>'A'</a:t>
            </a:r>
            <a:r>
              <a:rPr lang="ko-KR" altLang="en-US" sz="1400"/>
              <a:t>는 </a:t>
            </a:r>
            <a:r>
              <a:rPr lang="en-US" altLang="ko-KR" sz="1400"/>
              <a:t>ASCII </a:t>
            </a:r>
            <a:r>
              <a:rPr lang="ko-KR" altLang="en-US" sz="1400"/>
              <a:t>코드 값으로 </a:t>
            </a:r>
            <a:r>
              <a:rPr lang="en-US" altLang="ko-KR" sz="1400" b="1">
                <a:solidFill>
                  <a:srgbClr val="FF0000"/>
                </a:solidFill>
              </a:rPr>
              <a:t>65</a:t>
            </a:r>
            <a:r>
              <a:rPr lang="ko-KR" altLang="en-US" sz="1400"/>
              <a:t>에 해당합니다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문자는 아스키 코드 값으로 변환되어 정수형으로 표현됩니다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따라서 문자 </a:t>
            </a:r>
            <a:r>
              <a:rPr lang="en-US" altLang="ko-KR" sz="1400"/>
              <a:t>'A'</a:t>
            </a:r>
            <a:r>
              <a:rPr lang="ko-KR" altLang="en-US" sz="1400"/>
              <a:t>는 정수값 </a:t>
            </a:r>
            <a:r>
              <a:rPr lang="en-US" altLang="ko-KR" sz="1400"/>
              <a:t>65</a:t>
            </a:r>
            <a:r>
              <a:rPr lang="ko-KR" altLang="en-US" sz="1400"/>
              <a:t>로 변환됩니다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정수</a:t>
            </a:r>
            <a:r>
              <a:rPr lang="en-US" altLang="ko-KR" sz="1400" b="1">
                <a:solidFill>
                  <a:srgbClr val="0000FF"/>
                </a:solidFill>
              </a:rPr>
              <a:t>(int) </a:t>
            </a:r>
            <a:r>
              <a:rPr lang="en-US" altLang="ko-KR" sz="1400"/>
              <a:t>→ </a:t>
            </a:r>
            <a:r>
              <a:rPr lang="ko-KR" altLang="en-US" sz="1400" b="1">
                <a:solidFill>
                  <a:srgbClr val="FF0000"/>
                </a:solidFill>
              </a:rPr>
              <a:t>바이트</a:t>
            </a:r>
            <a:r>
              <a:rPr lang="en-US" altLang="ko-KR" sz="1400" b="1">
                <a:solidFill>
                  <a:srgbClr val="FF0000"/>
                </a:solidFill>
              </a:rPr>
              <a:t>(byte):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정수값 </a:t>
            </a:r>
            <a:r>
              <a:rPr lang="en-US" altLang="ko-KR" sz="1400"/>
              <a:t>65</a:t>
            </a:r>
            <a:r>
              <a:rPr lang="ko-KR" altLang="en-US" sz="1400"/>
              <a:t>는 </a:t>
            </a:r>
            <a:r>
              <a:rPr lang="en-US" altLang="ko-KR" sz="1400"/>
              <a:t>8</a:t>
            </a:r>
            <a:r>
              <a:rPr lang="ko-KR" altLang="en-US" sz="1400"/>
              <a:t>비트로 표현됩니다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아두이노에서는 바이트</a:t>
            </a:r>
            <a:r>
              <a:rPr lang="en-US" altLang="ko-KR" sz="1400"/>
              <a:t>(byte) </a:t>
            </a:r>
            <a:r>
              <a:rPr lang="ko-KR" altLang="en-US" sz="1400"/>
              <a:t>단위로 데이터를 처리하므로</a:t>
            </a:r>
            <a:r>
              <a:rPr lang="en-US" altLang="ko-KR" sz="140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정수값 </a:t>
            </a:r>
            <a:r>
              <a:rPr lang="en-US" altLang="ko-KR" sz="1400"/>
              <a:t>65</a:t>
            </a:r>
            <a:r>
              <a:rPr lang="ko-KR" altLang="en-US" sz="1400"/>
              <a:t>는 바이트로 표현됩니다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따라서 정수값 </a:t>
            </a:r>
            <a:r>
              <a:rPr lang="en-US" altLang="ko-KR" sz="1400"/>
              <a:t>65</a:t>
            </a:r>
            <a:r>
              <a:rPr lang="ko-KR" altLang="en-US" sz="1400"/>
              <a:t>는 이진수로 변환되어 </a:t>
            </a:r>
            <a:r>
              <a:rPr lang="en-US" altLang="ko-KR" sz="1400"/>
              <a:t>1</a:t>
            </a:r>
            <a:r>
              <a:rPr lang="ko-KR" altLang="en-US" sz="1400"/>
              <a:t>바이트로 표현됩니다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예를 들어</a:t>
            </a:r>
            <a:r>
              <a:rPr lang="en-US" altLang="ko-KR" sz="1400"/>
              <a:t>, </a:t>
            </a:r>
            <a:r>
              <a:rPr lang="ko-KR" altLang="en-US" sz="1400"/>
              <a:t>문자 </a:t>
            </a:r>
            <a:r>
              <a:rPr lang="en-US" altLang="ko-KR" sz="1400"/>
              <a:t>'A'</a:t>
            </a:r>
            <a:r>
              <a:rPr lang="ko-KR" altLang="en-US" sz="1400"/>
              <a:t>를 아두이노로 보낼 경우 아스키 코드 값으로 변환되어서 바이트 형태로 전송됩니다</a:t>
            </a:r>
            <a:r>
              <a:rPr lang="en-US" altLang="ko-KR" sz="1400"/>
              <a:t>. </a:t>
            </a:r>
            <a:r>
              <a:rPr lang="ko-KR" altLang="en-US" sz="1400"/>
              <a:t>이 때의 바이트 값은 </a:t>
            </a:r>
            <a:r>
              <a:rPr lang="en-US" altLang="ko-KR" sz="1400" b="1">
                <a:solidFill>
                  <a:srgbClr val="FF0000"/>
                </a:solidFill>
              </a:rPr>
              <a:t>01000001</a:t>
            </a:r>
            <a:r>
              <a:rPr lang="ko-KR" altLang="en-US" sz="1400"/>
              <a:t>입니다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591DF-D5B2-E56F-6FBE-8925DF5D6221}"/>
              </a:ext>
            </a:extLst>
          </p:cNvPr>
          <p:cNvSpPr txBox="1"/>
          <p:nvPr/>
        </p:nvSpPr>
        <p:spPr>
          <a:xfrm>
            <a:off x="5562600" y="-128096"/>
            <a:ext cx="6096000" cy="6791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 sz="1400"/>
              <a:t>문자 </a:t>
            </a:r>
            <a:r>
              <a:rPr lang="en-US" altLang="ko-KR" sz="1400"/>
              <a:t>'A'</a:t>
            </a:r>
            <a:r>
              <a:rPr lang="ko-KR" altLang="en-US" sz="1400"/>
              <a:t>를 다루는 과정에서 처음에 </a:t>
            </a:r>
            <a:r>
              <a:rPr lang="en-US" altLang="ko-KR" sz="1400"/>
              <a:t>"</a:t>
            </a:r>
            <a:r>
              <a:rPr lang="ko-KR" altLang="en-US" sz="1400"/>
              <a:t>문자열</a:t>
            </a:r>
            <a:r>
              <a:rPr lang="en-US" altLang="ko-KR" sz="1400"/>
              <a:t>"</a:t>
            </a:r>
            <a:r>
              <a:rPr lang="ko-KR" altLang="en-US" sz="1400"/>
              <a:t>이라고 언급되는 이유는 프로그래밍에서 </a:t>
            </a:r>
            <a:r>
              <a:rPr lang="ko-KR" altLang="en-US" sz="1400" b="1">
                <a:solidFill>
                  <a:srgbClr val="0000FF"/>
                </a:solidFill>
              </a:rPr>
              <a:t>특정 문자를 입력</a:t>
            </a:r>
            <a:r>
              <a:rPr lang="ko-KR" altLang="en-US" sz="1400"/>
              <a:t>하거나 사용할 때 종종 </a:t>
            </a:r>
            <a:r>
              <a:rPr lang="ko-KR" altLang="en-US" sz="1400" b="1">
                <a:solidFill>
                  <a:srgbClr val="FF0000"/>
                </a:solidFill>
              </a:rPr>
              <a:t>문자열 형태로 시작</a:t>
            </a:r>
            <a:r>
              <a:rPr lang="ko-KR" altLang="en-US" sz="1400"/>
              <a:t>되기 때문입니다</a:t>
            </a:r>
            <a:r>
              <a:rPr lang="en-US" altLang="ko-KR" sz="1400"/>
              <a:t>. </a:t>
            </a:r>
            <a:r>
              <a:rPr lang="ko-KR" altLang="en-US" sz="1400"/>
              <a:t>예를 들어</a:t>
            </a:r>
            <a:r>
              <a:rPr lang="en-US" altLang="ko-KR" sz="1400"/>
              <a:t>, </a:t>
            </a:r>
            <a:r>
              <a:rPr lang="ko-KR" altLang="en-US" sz="1400"/>
              <a:t>어떤 프로그래밍 언어나 환경에서는 사용자의 입력이나 파일에서 읽은 데이터 등이 </a:t>
            </a:r>
            <a:r>
              <a:rPr lang="ko-KR" altLang="en-US" sz="1400" b="1">
                <a:solidFill>
                  <a:srgbClr val="FF00FF"/>
                </a:solidFill>
              </a:rPr>
              <a:t>처음에는 문자열로 처리되는 경우</a:t>
            </a:r>
            <a:r>
              <a:rPr lang="ko-KR" altLang="en-US" sz="1400"/>
              <a:t>가 많습니다</a:t>
            </a:r>
            <a:r>
              <a:rPr lang="en-US" altLang="ko-KR" sz="1400"/>
              <a:t>. </a:t>
            </a:r>
            <a:r>
              <a:rPr lang="ko-KR" altLang="en-US" sz="1400"/>
              <a:t>이 문자열을 프로그램이 처리하기 위해 실제로 작업할 데이터 형식으로 변환하는 단계가 필요합니다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아두이노에서 문자를 보내는 과정은 다음과 같이 간략하게 설명</a:t>
            </a:r>
            <a:r>
              <a:rPr lang="en-US" altLang="ko-KR" sz="140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문자열</a:t>
            </a:r>
            <a:r>
              <a:rPr lang="en-US" altLang="ko-KR" sz="1400" b="1">
                <a:solidFill>
                  <a:srgbClr val="0000FF"/>
                </a:solidFill>
              </a:rPr>
              <a:t>(String)</a:t>
            </a:r>
            <a:r>
              <a:rPr lang="ko-KR" altLang="en-US" sz="1400"/>
              <a:t>에서 </a:t>
            </a:r>
            <a:r>
              <a:rPr lang="ko-KR" altLang="en-US" sz="1400" b="1">
                <a:solidFill>
                  <a:srgbClr val="FF0000"/>
                </a:solidFill>
              </a:rPr>
              <a:t>문자</a:t>
            </a:r>
            <a:r>
              <a:rPr lang="en-US" altLang="ko-KR" sz="1400" b="1">
                <a:solidFill>
                  <a:srgbClr val="FF0000"/>
                </a:solidFill>
              </a:rPr>
              <a:t>(char)</a:t>
            </a:r>
            <a:r>
              <a:rPr lang="ko-KR" altLang="en-US" sz="1400"/>
              <a:t>로 변환</a:t>
            </a:r>
            <a:r>
              <a:rPr lang="en-US" altLang="ko-KR" sz="1400"/>
              <a:t>: </a:t>
            </a:r>
            <a:r>
              <a:rPr lang="ko-KR" altLang="en-US" sz="1400"/>
              <a:t>프로그래밍 상에서 </a:t>
            </a:r>
            <a:r>
              <a:rPr lang="en-US" altLang="ko-KR" sz="1400" b="1">
                <a:solidFill>
                  <a:srgbClr val="0000FF"/>
                </a:solidFill>
              </a:rPr>
              <a:t>"A"</a:t>
            </a:r>
            <a:r>
              <a:rPr lang="ko-KR" altLang="en-US" sz="1400" b="1">
                <a:solidFill>
                  <a:srgbClr val="0000FF"/>
                </a:solidFill>
              </a:rPr>
              <a:t>라는 문자열</a:t>
            </a:r>
            <a:r>
              <a:rPr lang="ko-KR" altLang="en-US" sz="1400"/>
              <a:t>은 실제로 필요한 </a:t>
            </a:r>
            <a:r>
              <a:rPr lang="ko-KR" altLang="en-US" sz="1400" b="1">
                <a:solidFill>
                  <a:srgbClr val="FF0000"/>
                </a:solidFill>
              </a:rPr>
              <a:t>단일 문자 </a:t>
            </a:r>
            <a:r>
              <a:rPr lang="en-US" altLang="ko-KR" sz="1400" b="1">
                <a:solidFill>
                  <a:srgbClr val="FF0000"/>
                </a:solidFill>
              </a:rPr>
              <a:t>'A'</a:t>
            </a:r>
            <a:r>
              <a:rPr lang="ko-KR" altLang="en-US" sz="1400"/>
              <a:t>로 변환될 수 있습니다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예를 들어</a:t>
            </a:r>
            <a:r>
              <a:rPr lang="en-US" altLang="ko-KR" sz="1400"/>
              <a:t>, C++</a:t>
            </a:r>
            <a:r>
              <a:rPr lang="ko-KR" altLang="en-US" sz="1400"/>
              <a:t>에서는 문자열의 첫 번째 문자를 선택하여 이 작업을 할 수 있습니다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(char c = </a:t>
            </a:r>
            <a:r>
              <a:rPr lang="en-US" altLang="ko-KR" sz="1400" b="1">
                <a:solidFill>
                  <a:srgbClr val="FF0000"/>
                </a:solidFill>
              </a:rPr>
              <a:t>"A"[0]</a:t>
            </a:r>
            <a:r>
              <a:rPr lang="en-US" altLang="ko-KR" sz="1400"/>
              <a:t>;).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문자</a:t>
            </a:r>
            <a:r>
              <a:rPr lang="en-US" altLang="ko-KR" sz="1400" b="1">
                <a:solidFill>
                  <a:srgbClr val="0000FF"/>
                </a:solidFill>
              </a:rPr>
              <a:t>(char)</a:t>
            </a:r>
            <a:r>
              <a:rPr lang="ko-KR" altLang="en-US" sz="1400"/>
              <a:t>에서 </a:t>
            </a:r>
            <a:r>
              <a:rPr lang="ko-KR" altLang="en-US" sz="1400" b="1">
                <a:solidFill>
                  <a:srgbClr val="FF0000"/>
                </a:solidFill>
              </a:rPr>
              <a:t>정수</a:t>
            </a:r>
            <a:r>
              <a:rPr lang="en-US" altLang="ko-KR" sz="1400" b="1">
                <a:solidFill>
                  <a:srgbClr val="FF0000"/>
                </a:solidFill>
              </a:rPr>
              <a:t>(int)</a:t>
            </a:r>
            <a:r>
              <a:rPr lang="ko-KR" altLang="en-US" sz="1400"/>
              <a:t>로 변환</a:t>
            </a:r>
            <a:r>
              <a:rPr lang="en-US" altLang="ko-KR" sz="1400"/>
              <a:t>: C++</a:t>
            </a:r>
            <a:r>
              <a:rPr lang="ko-KR" altLang="en-US" sz="1400"/>
              <a:t>과 같은 언어에서는 각 문자가 해당하는 </a:t>
            </a:r>
            <a:r>
              <a:rPr lang="en-US" altLang="ko-KR" sz="1400"/>
              <a:t>ASCII </a:t>
            </a:r>
            <a:r>
              <a:rPr lang="ko-KR" altLang="en-US" sz="1400"/>
              <a:t>코드로 자동적으로 처리됩니다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따라서 </a:t>
            </a:r>
            <a:r>
              <a:rPr lang="en-US" altLang="ko-KR" sz="1400"/>
              <a:t>'A' </a:t>
            </a:r>
            <a:r>
              <a:rPr lang="ko-KR" altLang="en-US" sz="1400"/>
              <a:t>문자는 </a:t>
            </a:r>
            <a:r>
              <a:rPr lang="en-US" altLang="ko-KR" sz="1400"/>
              <a:t>ASCII </a:t>
            </a:r>
            <a:r>
              <a:rPr lang="ko-KR" altLang="en-US" sz="1400"/>
              <a:t>코드 </a:t>
            </a:r>
            <a:r>
              <a:rPr lang="en-US" altLang="ko-KR" sz="1400"/>
              <a:t>65</a:t>
            </a:r>
            <a:r>
              <a:rPr lang="ko-KR" altLang="en-US" sz="1400"/>
              <a:t>로 인식됩니다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정수</a:t>
            </a:r>
            <a:r>
              <a:rPr lang="en-US" altLang="ko-KR" sz="1400" b="1">
                <a:solidFill>
                  <a:srgbClr val="0000FF"/>
                </a:solidFill>
              </a:rPr>
              <a:t>(int)</a:t>
            </a:r>
            <a:r>
              <a:rPr lang="ko-KR" altLang="en-US" sz="1400"/>
              <a:t>에서 </a:t>
            </a:r>
            <a:r>
              <a:rPr lang="ko-KR" altLang="en-US" sz="1400" b="1">
                <a:solidFill>
                  <a:srgbClr val="FF0000"/>
                </a:solidFill>
              </a:rPr>
              <a:t>바이트</a:t>
            </a:r>
            <a:r>
              <a:rPr lang="en-US" altLang="ko-KR" sz="1400" b="1">
                <a:solidFill>
                  <a:srgbClr val="FF0000"/>
                </a:solidFill>
              </a:rPr>
              <a:t>(byte)</a:t>
            </a:r>
            <a:r>
              <a:rPr lang="ko-KR" altLang="en-US" sz="1400"/>
              <a:t>로 변환</a:t>
            </a:r>
            <a:r>
              <a:rPr lang="en-US" altLang="ko-KR" sz="1400"/>
              <a:t>: </a:t>
            </a:r>
            <a:r>
              <a:rPr lang="ko-KR" altLang="en-US" sz="1400"/>
              <a:t>아두이노는 데이터를 바이트 단위로 처리합니다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따라서 </a:t>
            </a:r>
            <a:r>
              <a:rPr lang="en-US" altLang="ko-KR" sz="1400"/>
              <a:t>ASCII </a:t>
            </a:r>
            <a:r>
              <a:rPr lang="ko-KR" altLang="en-US" sz="1400"/>
              <a:t>값인 </a:t>
            </a:r>
            <a:r>
              <a:rPr lang="en-US" altLang="ko-KR" sz="1400"/>
              <a:t>65</a:t>
            </a:r>
            <a:r>
              <a:rPr lang="ko-KR" altLang="en-US" sz="1400"/>
              <a:t>는 </a:t>
            </a:r>
            <a:r>
              <a:rPr lang="en-US" altLang="ko-KR" sz="1400"/>
              <a:t>1</a:t>
            </a:r>
            <a:r>
              <a:rPr lang="ko-KR" altLang="en-US" sz="1400"/>
              <a:t>바이트 데이터 </a:t>
            </a:r>
            <a:r>
              <a:rPr lang="en-US" altLang="ko-KR" sz="1400" b="1">
                <a:solidFill>
                  <a:srgbClr val="FF0000"/>
                </a:solidFill>
              </a:rPr>
              <a:t>01000001</a:t>
            </a:r>
            <a:r>
              <a:rPr lang="ko-KR" altLang="en-US" sz="1400"/>
              <a:t>로 변환되어 직렬 통신을 통해 </a:t>
            </a:r>
            <a:r>
              <a:rPr lang="ko-KR" altLang="en-US" sz="1400" b="1">
                <a:solidFill>
                  <a:srgbClr val="FF0000"/>
                </a:solidFill>
              </a:rPr>
              <a:t>전송</a:t>
            </a:r>
            <a:r>
              <a:rPr lang="ko-KR" altLang="en-US" sz="1400"/>
              <a:t>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3983966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AD7819-28FF-D794-3046-CBF69428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83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F5A7D-2317-DCEA-B551-0AE504E58591}"/>
              </a:ext>
            </a:extLst>
          </p:cNvPr>
          <p:cNvSpPr txBox="1"/>
          <p:nvPr/>
        </p:nvSpPr>
        <p:spPr>
          <a:xfrm>
            <a:off x="133178" y="313024"/>
            <a:ext cx="6096000" cy="522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아두이노에서 시리얼 포트를 통해 </a:t>
            </a:r>
            <a:r>
              <a:rPr lang="ko-KR" altLang="en-US" sz="1400" b="1">
                <a:solidFill>
                  <a:srgbClr val="0000FF"/>
                </a:solidFill>
              </a:rPr>
              <a:t>문자 </a:t>
            </a:r>
            <a:r>
              <a:rPr lang="en-US" altLang="ko-KR" sz="1400" b="1">
                <a:solidFill>
                  <a:srgbClr val="0000FF"/>
                </a:solidFill>
              </a:rPr>
              <a:t>'A'</a:t>
            </a:r>
            <a:r>
              <a:rPr lang="ko-KR" altLang="en-US" sz="1400" b="1">
                <a:solidFill>
                  <a:srgbClr val="0000FF"/>
                </a:solidFill>
              </a:rPr>
              <a:t>를 수신한 경우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바이트</a:t>
            </a:r>
            <a:r>
              <a:rPr lang="en-US" altLang="ko-KR" sz="1400" b="1">
                <a:solidFill>
                  <a:srgbClr val="0000FF"/>
                </a:solidFill>
              </a:rPr>
              <a:t>(byte) </a:t>
            </a:r>
            <a:r>
              <a:rPr lang="en-US" altLang="ko-KR" sz="1400"/>
              <a:t>→ </a:t>
            </a:r>
            <a:r>
              <a:rPr lang="ko-KR" altLang="en-US" sz="1400" b="1">
                <a:solidFill>
                  <a:srgbClr val="FF0000"/>
                </a:solidFill>
              </a:rPr>
              <a:t>정수</a:t>
            </a:r>
            <a:r>
              <a:rPr lang="en-US" altLang="ko-KR" sz="1400" b="1">
                <a:solidFill>
                  <a:srgbClr val="FF0000"/>
                </a:solidFill>
              </a:rPr>
              <a:t>(int):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아두이노의 </a:t>
            </a:r>
            <a:r>
              <a:rPr lang="en-US" altLang="ko-KR" sz="1400" b="1">
                <a:solidFill>
                  <a:srgbClr val="FF00FF"/>
                </a:solidFill>
              </a:rPr>
              <a:t>Serial.read() </a:t>
            </a:r>
            <a:r>
              <a:rPr lang="ko-KR" altLang="en-US" sz="1400" b="1">
                <a:solidFill>
                  <a:srgbClr val="FF00FF"/>
                </a:solidFill>
              </a:rPr>
              <a:t>함수</a:t>
            </a:r>
            <a:r>
              <a:rPr lang="ko-KR" altLang="en-US" sz="1400"/>
              <a:t>는 시리얼 버퍼에서 데이터를 읽어서 해당 데이터를 정수로 반환합니다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문자 </a:t>
            </a:r>
            <a:r>
              <a:rPr lang="en-US" altLang="ko-KR" sz="1400"/>
              <a:t>'A'</a:t>
            </a:r>
            <a:r>
              <a:rPr lang="ko-KR" altLang="en-US" sz="1400"/>
              <a:t>는 </a:t>
            </a:r>
            <a:r>
              <a:rPr lang="en-US" altLang="ko-KR" sz="1400"/>
              <a:t>ASCII </a:t>
            </a:r>
            <a:r>
              <a:rPr lang="ko-KR" altLang="en-US" sz="1400"/>
              <a:t>코드 값으로 </a:t>
            </a:r>
            <a:r>
              <a:rPr lang="en-US" altLang="ko-KR" sz="1400"/>
              <a:t>65</a:t>
            </a:r>
            <a:r>
              <a:rPr lang="ko-KR" altLang="en-US" sz="1400"/>
              <a:t>에 해당합니다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따라서 </a:t>
            </a:r>
            <a:r>
              <a:rPr lang="en-US" altLang="ko-KR" sz="1400"/>
              <a:t>Serial.read() </a:t>
            </a:r>
            <a:r>
              <a:rPr lang="ko-KR" altLang="en-US" sz="1400"/>
              <a:t>함수는 정수값 </a:t>
            </a:r>
            <a:r>
              <a:rPr lang="en-US" altLang="ko-KR" sz="1400" b="1">
                <a:solidFill>
                  <a:srgbClr val="FF0000"/>
                </a:solidFill>
              </a:rPr>
              <a:t>65</a:t>
            </a:r>
            <a:r>
              <a:rPr lang="ko-KR" altLang="en-US" sz="1400"/>
              <a:t>를 반환합니다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정수</a:t>
            </a:r>
            <a:r>
              <a:rPr lang="en-US" altLang="ko-KR" sz="1400" b="1">
                <a:solidFill>
                  <a:srgbClr val="0000FF"/>
                </a:solidFill>
              </a:rPr>
              <a:t>(int) </a:t>
            </a:r>
            <a:r>
              <a:rPr lang="en-US" altLang="ko-KR" sz="1400"/>
              <a:t>→ </a:t>
            </a:r>
            <a:r>
              <a:rPr lang="ko-KR" altLang="en-US" sz="1400" b="1">
                <a:solidFill>
                  <a:srgbClr val="FF0000"/>
                </a:solidFill>
              </a:rPr>
              <a:t>문자</a:t>
            </a:r>
            <a:r>
              <a:rPr lang="en-US" altLang="ko-KR" sz="1400" b="1">
                <a:solidFill>
                  <a:srgbClr val="FF0000"/>
                </a:solidFill>
              </a:rPr>
              <a:t>(char):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정수값 </a:t>
            </a:r>
            <a:r>
              <a:rPr lang="en-US" altLang="ko-KR" sz="1400"/>
              <a:t>65</a:t>
            </a:r>
            <a:r>
              <a:rPr lang="ko-KR" altLang="en-US" sz="1400"/>
              <a:t>는 </a:t>
            </a:r>
            <a:r>
              <a:rPr lang="en-US" altLang="ko-KR" sz="1400"/>
              <a:t>ASCII </a:t>
            </a:r>
            <a:r>
              <a:rPr lang="ko-KR" altLang="en-US" sz="1400"/>
              <a:t>코드 값으로 </a:t>
            </a:r>
            <a:r>
              <a:rPr lang="en-US" altLang="ko-KR" sz="1400"/>
              <a:t>'A'</a:t>
            </a:r>
            <a:r>
              <a:rPr lang="ko-KR" altLang="en-US" sz="1400"/>
              <a:t>에 해당합니다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정수값 </a:t>
            </a:r>
            <a:r>
              <a:rPr lang="en-US" altLang="ko-KR" sz="1400"/>
              <a:t>65</a:t>
            </a:r>
            <a:r>
              <a:rPr lang="ko-KR" altLang="en-US" sz="1400"/>
              <a:t>는 문자로 변환됩니다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따라서 </a:t>
            </a:r>
            <a:r>
              <a:rPr lang="en-US" altLang="ko-KR" sz="1400" b="1">
                <a:solidFill>
                  <a:srgbClr val="FF0000"/>
                </a:solidFill>
              </a:rPr>
              <a:t>'A'</a:t>
            </a:r>
            <a:r>
              <a:rPr lang="ko-KR" altLang="en-US" sz="1400"/>
              <a:t>라는 문자가 생성됩니다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문자</a:t>
            </a:r>
            <a:r>
              <a:rPr lang="en-US" altLang="ko-KR" sz="1400" b="1">
                <a:solidFill>
                  <a:srgbClr val="0000FF"/>
                </a:solidFill>
              </a:rPr>
              <a:t>(char) </a:t>
            </a:r>
            <a:r>
              <a:rPr lang="en-US" altLang="ko-KR" sz="1400"/>
              <a:t>→ </a:t>
            </a:r>
            <a:r>
              <a:rPr lang="ko-KR" altLang="en-US" sz="1400" b="1">
                <a:solidFill>
                  <a:srgbClr val="FF0000"/>
                </a:solidFill>
              </a:rPr>
              <a:t>문자열</a:t>
            </a:r>
            <a:r>
              <a:rPr lang="en-US" altLang="ko-KR" sz="1400" b="1">
                <a:solidFill>
                  <a:srgbClr val="FF0000"/>
                </a:solidFill>
              </a:rPr>
              <a:t>(String):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'A'</a:t>
            </a:r>
            <a:r>
              <a:rPr lang="ko-KR" altLang="en-US" sz="1400"/>
              <a:t>라는 문자는 단일 문자열로 표현될 수 있습니다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문자열은 </a:t>
            </a:r>
            <a:r>
              <a:rPr lang="en-US" altLang="ko-KR" sz="1400"/>
              <a:t>"A"</a:t>
            </a:r>
            <a:r>
              <a:rPr lang="ko-KR" altLang="en-US" sz="1400"/>
              <a:t>로 나타낼 수 있습니다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따라서 시리얼 포트를 통해 </a:t>
            </a:r>
            <a:r>
              <a:rPr lang="ko-KR" altLang="en-US" sz="1400" b="1">
                <a:solidFill>
                  <a:srgbClr val="0000FF"/>
                </a:solidFill>
              </a:rPr>
              <a:t>문자 </a:t>
            </a:r>
            <a:r>
              <a:rPr lang="en-US" altLang="ko-KR" sz="1400" b="1">
                <a:solidFill>
                  <a:srgbClr val="0000FF"/>
                </a:solidFill>
              </a:rPr>
              <a:t>'A'</a:t>
            </a:r>
            <a:r>
              <a:rPr lang="ko-KR" altLang="en-US" sz="1400"/>
              <a:t>를 수신한 경우</a:t>
            </a:r>
            <a:r>
              <a:rPr lang="en-US" altLang="ko-KR" sz="1400"/>
              <a:t>, </a:t>
            </a:r>
            <a:r>
              <a:rPr lang="ko-KR" altLang="en-US" sz="1400"/>
              <a:t>이를 변환하여 </a:t>
            </a:r>
            <a:r>
              <a:rPr lang="ko-KR" altLang="en-US" sz="1400" b="1">
                <a:solidFill>
                  <a:srgbClr val="FF00FF"/>
                </a:solidFill>
              </a:rPr>
              <a:t>문자열로 나타내면 </a:t>
            </a:r>
            <a:r>
              <a:rPr lang="en-US" altLang="ko-KR" sz="1400" b="1">
                <a:solidFill>
                  <a:srgbClr val="FF0000"/>
                </a:solidFill>
              </a:rPr>
              <a:t>"A"</a:t>
            </a:r>
            <a:r>
              <a:rPr lang="ko-KR" altLang="en-US" sz="1400"/>
              <a:t>가 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356501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AE94C2-F3CF-9B0F-C0DF-3C9ED4A6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84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F0AED0-5F5D-5D0C-93B6-D5D1D5EE066F}"/>
              </a:ext>
            </a:extLst>
          </p:cNvPr>
          <p:cNvSpPr txBox="1"/>
          <p:nvPr/>
        </p:nvSpPr>
        <p:spPr>
          <a:xfrm>
            <a:off x="165100" y="501640"/>
            <a:ext cx="5778500" cy="2959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숫자 </a:t>
            </a:r>
            <a:r>
              <a:rPr lang="en-US" altLang="ko-KR" sz="1400" b="1">
                <a:solidFill>
                  <a:srgbClr val="0000FF"/>
                </a:solidFill>
              </a:rPr>
              <a:t>145</a:t>
            </a:r>
            <a:r>
              <a:rPr lang="ko-KR" altLang="en-US" sz="1400"/>
              <a:t>를 아두이노로 보낼 때의 변환 과정은 다음과 같습니다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정수</a:t>
            </a:r>
            <a:r>
              <a:rPr lang="en-US" altLang="ko-KR" sz="1400" b="1">
                <a:solidFill>
                  <a:srgbClr val="0000FF"/>
                </a:solidFill>
              </a:rPr>
              <a:t>(int) </a:t>
            </a:r>
            <a:r>
              <a:rPr lang="en-US" altLang="ko-KR" sz="1400"/>
              <a:t>→ </a:t>
            </a:r>
            <a:r>
              <a:rPr lang="ko-KR" altLang="en-US" sz="1400" b="1">
                <a:solidFill>
                  <a:srgbClr val="FF0000"/>
                </a:solidFill>
              </a:rPr>
              <a:t>바이트</a:t>
            </a:r>
            <a:r>
              <a:rPr lang="en-US" altLang="ko-KR" sz="1400" b="1">
                <a:solidFill>
                  <a:srgbClr val="FF0000"/>
                </a:solidFill>
              </a:rPr>
              <a:t>(byte):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정수값 </a:t>
            </a:r>
            <a:r>
              <a:rPr lang="en-US" altLang="ko-KR" sz="1400"/>
              <a:t>145</a:t>
            </a:r>
            <a:r>
              <a:rPr lang="ko-KR" altLang="en-US" sz="1400"/>
              <a:t>는 </a:t>
            </a:r>
            <a:r>
              <a:rPr lang="en-US" altLang="ko-KR" sz="1400"/>
              <a:t>8</a:t>
            </a:r>
            <a:r>
              <a:rPr lang="ko-KR" altLang="en-US" sz="1400"/>
              <a:t>비트로 표현됩니다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아두이노에서는 바이트</a:t>
            </a:r>
            <a:r>
              <a:rPr lang="en-US" altLang="ko-KR" sz="1400"/>
              <a:t>(byte) </a:t>
            </a:r>
            <a:r>
              <a:rPr lang="ko-KR" altLang="en-US" sz="1400"/>
              <a:t>단위로 데이터를 처리하므로</a:t>
            </a:r>
            <a:r>
              <a:rPr lang="en-US" altLang="ko-KR" sz="1400"/>
              <a:t>, </a:t>
            </a:r>
            <a:r>
              <a:rPr lang="ko-KR" altLang="en-US" sz="1400"/>
              <a:t>정수값 </a:t>
            </a:r>
            <a:r>
              <a:rPr lang="en-US" altLang="ko-KR" sz="1400"/>
              <a:t>145</a:t>
            </a:r>
            <a:r>
              <a:rPr lang="ko-KR" altLang="en-US" sz="1400"/>
              <a:t>는 바이트로 표현됩니다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따라서 정수값 </a:t>
            </a:r>
            <a:r>
              <a:rPr lang="en-US" altLang="ko-KR" sz="1400"/>
              <a:t>145</a:t>
            </a:r>
            <a:r>
              <a:rPr lang="ko-KR" altLang="en-US" sz="1400"/>
              <a:t>는 이진수로 변환되어 </a:t>
            </a:r>
            <a:r>
              <a:rPr lang="en-US" altLang="ko-KR" sz="1400"/>
              <a:t>1</a:t>
            </a:r>
            <a:r>
              <a:rPr lang="ko-KR" altLang="en-US" sz="1400"/>
              <a:t>바이트로 표현됩니다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예를 들어</a:t>
            </a:r>
            <a:r>
              <a:rPr lang="en-US" altLang="ko-KR" sz="1400"/>
              <a:t>, </a:t>
            </a:r>
            <a:r>
              <a:rPr lang="ko-KR" altLang="en-US" sz="1400" b="1">
                <a:solidFill>
                  <a:srgbClr val="0000FF"/>
                </a:solidFill>
              </a:rPr>
              <a:t>정수 </a:t>
            </a:r>
            <a:r>
              <a:rPr lang="en-US" altLang="ko-KR" sz="1400" b="1">
                <a:solidFill>
                  <a:srgbClr val="0000FF"/>
                </a:solidFill>
              </a:rPr>
              <a:t>145</a:t>
            </a:r>
            <a:r>
              <a:rPr lang="ko-KR" altLang="en-US" sz="1400"/>
              <a:t>를 아두이노로 보낼 경우 이진수로 변환되어서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바이트 형태로 전송됩니다</a:t>
            </a:r>
            <a:r>
              <a:rPr lang="en-US" altLang="ko-KR" sz="1400"/>
              <a:t>. </a:t>
            </a:r>
            <a:r>
              <a:rPr lang="ko-KR" altLang="en-US" sz="1400"/>
              <a:t>이 때의 </a:t>
            </a:r>
            <a:r>
              <a:rPr lang="ko-KR" altLang="en-US" sz="1400" b="1">
                <a:solidFill>
                  <a:srgbClr val="FF0000"/>
                </a:solidFill>
              </a:rPr>
              <a:t>바이트 값은 </a:t>
            </a:r>
            <a:r>
              <a:rPr lang="en-US" altLang="ko-KR" sz="1400" b="1">
                <a:solidFill>
                  <a:srgbClr val="FF0000"/>
                </a:solidFill>
              </a:rPr>
              <a:t>10010001</a:t>
            </a:r>
            <a:r>
              <a:rPr lang="ko-KR" altLang="en-US" sz="1400"/>
              <a:t>입니다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A3988C-2185-6E1D-C685-132CD4BB1F34}"/>
              </a:ext>
            </a:extLst>
          </p:cNvPr>
          <p:cNvSpPr txBox="1"/>
          <p:nvPr/>
        </p:nvSpPr>
        <p:spPr>
          <a:xfrm>
            <a:off x="5784506" y="333569"/>
            <a:ext cx="6094970" cy="6190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숫자 </a:t>
            </a:r>
            <a:r>
              <a:rPr lang="en-US" altLang="ko-KR" sz="1400" b="1">
                <a:solidFill>
                  <a:srgbClr val="0000FF"/>
                </a:solidFill>
              </a:rPr>
              <a:t>145</a:t>
            </a:r>
            <a:r>
              <a:rPr lang="ko-KR" altLang="en-US" sz="1400"/>
              <a:t>를 아두이노에서 직렬 통신을 통해 보내는 과정</a:t>
            </a:r>
            <a:r>
              <a:rPr lang="en-US" altLang="ko-KR" sz="140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정수</a:t>
            </a:r>
            <a:r>
              <a:rPr lang="en-US" altLang="ko-KR" sz="1400"/>
              <a:t>(int)</a:t>
            </a:r>
            <a:r>
              <a:rPr lang="ko-KR" altLang="en-US" sz="1400"/>
              <a:t>에서 바이트</a:t>
            </a:r>
            <a:r>
              <a:rPr lang="en-US" altLang="ko-KR" sz="1400"/>
              <a:t>(byte)</a:t>
            </a:r>
            <a:r>
              <a:rPr lang="ko-KR" altLang="en-US" sz="1400"/>
              <a:t>로 변환</a:t>
            </a:r>
            <a:r>
              <a:rPr lang="en-US" altLang="ko-KR" sz="1400"/>
              <a:t>: </a:t>
            </a:r>
            <a:r>
              <a:rPr lang="ko-KR" altLang="en-US" sz="1400"/>
              <a:t>숫자 </a:t>
            </a:r>
            <a:r>
              <a:rPr lang="en-US" altLang="ko-KR" sz="1400"/>
              <a:t>145</a:t>
            </a:r>
            <a:r>
              <a:rPr lang="ko-KR" altLang="en-US" sz="1400"/>
              <a:t>는 이미 정수</a:t>
            </a:r>
            <a:r>
              <a:rPr lang="en-US" altLang="ko-KR" sz="1400"/>
              <a:t>(int) </a:t>
            </a:r>
            <a:r>
              <a:rPr lang="ko-KR" altLang="en-US" sz="1400"/>
              <a:t>형태로 주어집니다</a:t>
            </a:r>
            <a:r>
              <a:rPr lang="en-US" altLang="ko-KR" sz="1400"/>
              <a:t>. </a:t>
            </a:r>
            <a:r>
              <a:rPr lang="ko-KR" altLang="en-US" sz="1400"/>
              <a:t>따라서 별도의 형변환이 필요하지 않습니다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바이트 형식으로의 변환</a:t>
            </a:r>
            <a:r>
              <a:rPr lang="en-US" altLang="ko-KR" sz="1400"/>
              <a:t>: </a:t>
            </a:r>
            <a:r>
              <a:rPr lang="ko-KR" altLang="en-US" sz="1400"/>
              <a:t>직렬 통신을 위해 숫자 </a:t>
            </a:r>
            <a:r>
              <a:rPr lang="en-US" altLang="ko-KR" sz="1400"/>
              <a:t>145</a:t>
            </a:r>
            <a:r>
              <a:rPr lang="ko-KR" altLang="en-US" sz="1400"/>
              <a:t>를 바이트로 변환해야 합니다</a:t>
            </a:r>
            <a:r>
              <a:rPr lang="en-US" altLang="ko-KR" sz="1400"/>
              <a:t>. </a:t>
            </a:r>
            <a:r>
              <a:rPr lang="ko-KR" altLang="en-US" sz="1400"/>
              <a:t>숫자 </a:t>
            </a:r>
            <a:r>
              <a:rPr lang="en-US" altLang="ko-KR" sz="1400"/>
              <a:t>145</a:t>
            </a:r>
            <a:r>
              <a:rPr lang="ko-KR" altLang="en-US" sz="1400"/>
              <a:t>는 이진수로 </a:t>
            </a:r>
            <a:r>
              <a:rPr lang="en-US" altLang="ko-KR" sz="1400"/>
              <a:t>10010001 </a:t>
            </a:r>
            <a:r>
              <a:rPr lang="ko-KR" altLang="en-US" sz="1400"/>
              <a:t>입니다</a:t>
            </a:r>
            <a:r>
              <a:rPr lang="en-US" altLang="ko-KR" sz="1400"/>
              <a:t>. </a:t>
            </a:r>
            <a:r>
              <a:rPr lang="ko-KR" altLang="en-US" sz="1400"/>
              <a:t>이는 </a:t>
            </a:r>
            <a:r>
              <a:rPr lang="en-US" altLang="ko-KR" sz="1400"/>
              <a:t>8</a:t>
            </a:r>
            <a:r>
              <a:rPr lang="ko-KR" altLang="en-US" sz="1400"/>
              <a:t>비트 </a:t>
            </a:r>
            <a:r>
              <a:rPr lang="en-US" altLang="ko-KR" sz="1400"/>
              <a:t>(1</a:t>
            </a:r>
            <a:r>
              <a:rPr lang="ko-KR" altLang="en-US" sz="1400"/>
              <a:t>바이트</a:t>
            </a:r>
            <a:r>
              <a:rPr lang="en-US" altLang="ko-KR" sz="1400"/>
              <a:t>)</a:t>
            </a:r>
            <a:r>
              <a:rPr lang="ko-KR" altLang="en-US" sz="1400"/>
              <a:t>로 표현됩니다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직렬 통신을 통한 전송</a:t>
            </a:r>
            <a:r>
              <a:rPr lang="en-US" altLang="ko-KR" sz="1400"/>
              <a:t>: </a:t>
            </a:r>
            <a:r>
              <a:rPr lang="ko-KR" altLang="en-US" sz="1400"/>
              <a:t>아두이노에서는 </a:t>
            </a:r>
            <a:r>
              <a:rPr lang="en-US" altLang="ko-KR" sz="1400"/>
              <a:t>Serial.write() </a:t>
            </a:r>
            <a:r>
              <a:rPr lang="ko-KR" altLang="en-US" sz="1400"/>
              <a:t>함수를 사용하여 이 바이트를 직렬 포트를 통해 보낼 수 있습니다</a:t>
            </a:r>
            <a:r>
              <a:rPr lang="en-US" altLang="ko-KR" sz="1400"/>
              <a:t>. </a:t>
            </a:r>
            <a:r>
              <a:rPr lang="ko-KR" altLang="en-US" sz="1400"/>
              <a:t>이 함수는 정수를 직접 바이트로 변환하여 보내므로</a:t>
            </a:r>
            <a:r>
              <a:rPr lang="en-US" altLang="ko-KR" sz="1400"/>
              <a:t>, </a:t>
            </a:r>
            <a:r>
              <a:rPr lang="ko-KR" altLang="en-US" sz="1400"/>
              <a:t>이 과정에서 복잡한 변환 없이 바로 사용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void setup() {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// </a:t>
            </a:r>
            <a:r>
              <a:rPr lang="ko-KR" altLang="en-US" sz="1400"/>
              <a:t>시리얼 통신을 시작합니다 </a:t>
            </a:r>
            <a:r>
              <a:rPr lang="en-US" altLang="ko-KR" sz="1400"/>
              <a:t>(</a:t>
            </a:r>
            <a:r>
              <a:rPr lang="ko-KR" altLang="en-US" sz="1400"/>
              <a:t>보드레이트 </a:t>
            </a:r>
            <a:r>
              <a:rPr lang="en-US" altLang="ko-KR" sz="1400"/>
              <a:t>9600)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Serial.begin(9600);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void loop() {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// </a:t>
            </a:r>
            <a:r>
              <a:rPr lang="ko-KR" altLang="en-US" sz="1400"/>
              <a:t>숫자 </a:t>
            </a:r>
            <a:r>
              <a:rPr lang="en-US" altLang="ko-KR" sz="1400"/>
              <a:t>145</a:t>
            </a:r>
            <a:r>
              <a:rPr lang="ko-KR" altLang="en-US" sz="1400"/>
              <a:t>를 직렬 포트를 통해 보냅니다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</a:t>
            </a:r>
            <a:r>
              <a:rPr lang="en-US" altLang="ko-KR" sz="1400"/>
              <a:t>Serial.write(145);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delay(1000); // 1</a:t>
            </a:r>
            <a:r>
              <a:rPr lang="ko-KR" altLang="en-US" sz="1400"/>
              <a:t>초마다 반복해서 보냅니다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코드는 숫자 </a:t>
            </a:r>
            <a:r>
              <a:rPr lang="en-US" altLang="ko-KR" sz="1400"/>
              <a:t>145</a:t>
            </a:r>
            <a:r>
              <a:rPr lang="ko-KR" altLang="en-US" sz="1400"/>
              <a:t>를 매 초마다 직렬 포트를 통해 보내는 역할을 합니다</a:t>
            </a:r>
            <a:r>
              <a:rPr lang="en-US" altLang="ko-KR" sz="140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0401891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AE94C2-F3CF-9B0F-C0DF-3C9ED4A6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85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84DA1B-80AE-1FD8-C6EE-E7DD19FBE33B}"/>
              </a:ext>
            </a:extLst>
          </p:cNvPr>
          <p:cNvSpPr txBox="1"/>
          <p:nvPr/>
        </p:nvSpPr>
        <p:spPr>
          <a:xfrm>
            <a:off x="223451" y="136525"/>
            <a:ext cx="5442122" cy="3882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'145'</a:t>
            </a:r>
            <a:r>
              <a:rPr lang="ko-KR" altLang="en-US" sz="1400"/>
              <a:t>를 아두이노로 보낼 때의 변환 과정은 다음과 같습니다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문자열</a:t>
            </a:r>
            <a:r>
              <a:rPr lang="en-US" altLang="ko-KR" sz="1400"/>
              <a:t>(String) → </a:t>
            </a:r>
            <a:r>
              <a:rPr lang="ko-KR" altLang="en-US" sz="1400"/>
              <a:t>바이트 배열</a:t>
            </a:r>
            <a:r>
              <a:rPr lang="en-US" altLang="ko-KR" sz="1400"/>
              <a:t>(byte array):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문자열 </a:t>
            </a:r>
            <a:r>
              <a:rPr lang="en-US" altLang="ko-KR" sz="1400"/>
              <a:t>'145'</a:t>
            </a:r>
            <a:r>
              <a:rPr lang="ko-KR" altLang="en-US" sz="1400"/>
              <a:t>는 각 문자</a:t>
            </a:r>
            <a:r>
              <a:rPr lang="en-US" altLang="ko-KR" sz="1400"/>
              <a:t>('1', '4', '5')</a:t>
            </a:r>
            <a:r>
              <a:rPr lang="ko-KR" altLang="en-US" sz="1400"/>
              <a:t>의 </a:t>
            </a:r>
            <a:r>
              <a:rPr lang="en-US" altLang="ko-KR" sz="1400"/>
              <a:t>ASCII </a:t>
            </a:r>
            <a:r>
              <a:rPr lang="ko-KR" altLang="en-US" sz="1400"/>
              <a:t>코드 값을 나타냅니다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ASCII </a:t>
            </a:r>
            <a:r>
              <a:rPr lang="ko-KR" altLang="en-US" sz="1400"/>
              <a:t>코드 값은 각 문자마다 </a:t>
            </a:r>
            <a:r>
              <a:rPr lang="en-US" altLang="ko-KR" sz="1400"/>
              <a:t>1</a:t>
            </a:r>
            <a:r>
              <a:rPr lang="ko-KR" altLang="en-US" sz="1400"/>
              <a:t>바이트로 표현됩니다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따라서 문자열 </a:t>
            </a:r>
            <a:r>
              <a:rPr lang="en-US" altLang="ko-KR" sz="1400"/>
              <a:t>'145'</a:t>
            </a:r>
            <a:r>
              <a:rPr lang="ko-KR" altLang="en-US" sz="1400"/>
              <a:t>는 바이트 배열로 변환됩니다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바이트 배열에는 </a:t>
            </a:r>
            <a:r>
              <a:rPr lang="en-US" altLang="ko-KR" sz="1400"/>
              <a:t>ASCII </a:t>
            </a:r>
            <a:r>
              <a:rPr lang="ko-KR" altLang="en-US" sz="1400"/>
              <a:t>코드 값인 </a:t>
            </a:r>
            <a:r>
              <a:rPr lang="en-US" altLang="ko-KR" sz="1400"/>
              <a:t>{49, 52, 53}</a:t>
            </a:r>
            <a:r>
              <a:rPr lang="ko-KR" altLang="en-US" sz="1400"/>
              <a:t>이 포함됩니다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바이트 배열</a:t>
            </a:r>
            <a:r>
              <a:rPr lang="en-US" altLang="ko-KR" sz="1400"/>
              <a:t>(byte array) </a:t>
            </a:r>
            <a:r>
              <a:rPr lang="ko-KR" altLang="en-US" sz="1400"/>
              <a:t>전송</a:t>
            </a:r>
            <a:r>
              <a:rPr lang="en-US" altLang="ko-KR" sz="140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아두이노에서는 시리얼 통신을 통해 바이트 단위로 데이터를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송수신합니다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따라서 변환된 바이트 배열 </a:t>
            </a:r>
            <a:r>
              <a:rPr lang="en-US" altLang="ko-KR" sz="1400"/>
              <a:t>{49, 52, 53}</a:t>
            </a:r>
            <a:r>
              <a:rPr lang="ko-KR" altLang="en-US" sz="1400"/>
              <a:t>이 아두이노로 전송됩니다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9814051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AE94C2-F3CF-9B0F-C0DF-3C9ED4A6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86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31825-8B92-9A76-6A3C-865A88B0CAC4}"/>
              </a:ext>
            </a:extLst>
          </p:cNvPr>
          <p:cNvSpPr txBox="1"/>
          <p:nvPr/>
        </p:nvSpPr>
        <p:spPr>
          <a:xfrm>
            <a:off x="241300" y="335845"/>
            <a:ext cx="5702300" cy="5544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문자열 </a:t>
            </a:r>
            <a:r>
              <a:rPr lang="en-US" altLang="ko-KR" sz="1400" b="1">
                <a:solidFill>
                  <a:srgbClr val="0000FF"/>
                </a:solidFill>
              </a:rPr>
              <a:t>"145"</a:t>
            </a:r>
            <a:r>
              <a:rPr lang="ko-KR" altLang="en-US" sz="1400"/>
              <a:t>를 아두이노에서 </a:t>
            </a:r>
            <a:r>
              <a:rPr lang="ko-KR" altLang="en-US" sz="1400" b="1">
                <a:solidFill>
                  <a:srgbClr val="FF00FF"/>
                </a:solidFill>
              </a:rPr>
              <a:t>직렬 통신</a:t>
            </a:r>
            <a:r>
              <a:rPr lang="ko-KR" altLang="en-US" sz="1400"/>
              <a:t>을 통해 보내는 경우</a:t>
            </a:r>
            <a:r>
              <a:rPr lang="en-US" altLang="ko-KR" sz="140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문자열을 구성하는 각각의 문자를 개별적으로 처리해야 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문자열 </a:t>
            </a:r>
            <a:r>
              <a:rPr lang="en-US" altLang="ko-KR" sz="1400"/>
              <a:t>"145"</a:t>
            </a:r>
            <a:r>
              <a:rPr lang="ko-KR" altLang="en-US" sz="1400"/>
              <a:t>는 세 개의 문자 </a:t>
            </a:r>
            <a:r>
              <a:rPr lang="en-US" altLang="ko-KR" sz="1400"/>
              <a:t>'1', '4', '5'</a:t>
            </a:r>
            <a:r>
              <a:rPr lang="ko-KR" altLang="en-US" sz="1400"/>
              <a:t>로 이루어져 있습니다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각 문자는 그 자체로 </a:t>
            </a:r>
            <a:r>
              <a:rPr lang="en-US" altLang="ko-KR" sz="1400"/>
              <a:t>ASCII </a:t>
            </a:r>
            <a:r>
              <a:rPr lang="ko-KR" altLang="en-US" sz="1400"/>
              <a:t>코드로 변환되어 직렬 통신을 통해 전송됩니다</a:t>
            </a:r>
            <a:r>
              <a:rPr lang="en-US" altLang="ko-KR" sz="1400"/>
              <a:t>. </a:t>
            </a:r>
            <a:r>
              <a:rPr lang="ko-KR" altLang="en-US" sz="1400"/>
              <a:t>각 문자의 </a:t>
            </a:r>
            <a:r>
              <a:rPr lang="en-US" altLang="ko-KR" sz="1400"/>
              <a:t>ASCII </a:t>
            </a:r>
            <a:r>
              <a:rPr lang="ko-KR" altLang="en-US" sz="1400"/>
              <a:t>변환 과정은 다음과 같습니다</a:t>
            </a:r>
            <a:r>
              <a:rPr lang="en-US" altLang="ko-KR" sz="1400"/>
              <a:t>: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문자 </a:t>
            </a:r>
            <a:r>
              <a:rPr lang="en-US" altLang="ko-KR" sz="1400" b="1">
                <a:solidFill>
                  <a:srgbClr val="0000FF"/>
                </a:solidFill>
              </a:rPr>
              <a:t>'1':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ASCII </a:t>
            </a:r>
            <a:r>
              <a:rPr lang="ko-KR" altLang="en-US" sz="1400"/>
              <a:t>코드로 변환하면 </a:t>
            </a:r>
            <a:r>
              <a:rPr lang="en-US" altLang="ko-KR" sz="1400"/>
              <a:t>'1'</a:t>
            </a:r>
            <a:r>
              <a:rPr lang="ko-KR" altLang="en-US" sz="1400"/>
              <a:t>은 </a:t>
            </a:r>
            <a:r>
              <a:rPr lang="en-US" altLang="ko-KR" sz="1400"/>
              <a:t>49</a:t>
            </a:r>
            <a:r>
              <a:rPr lang="ko-KR" altLang="en-US" sz="1400"/>
              <a:t>입니다 </a:t>
            </a:r>
            <a:r>
              <a:rPr lang="en-US" altLang="ko-KR" sz="1400"/>
              <a:t>(</a:t>
            </a:r>
            <a:r>
              <a:rPr lang="ko-KR" altLang="en-US" sz="1400"/>
              <a:t>이진수로 </a:t>
            </a:r>
            <a:r>
              <a:rPr lang="en-US" altLang="ko-KR" sz="1400"/>
              <a:t>00110001).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문자 </a:t>
            </a:r>
            <a:r>
              <a:rPr lang="en-US" altLang="ko-KR" sz="1400" b="1">
                <a:solidFill>
                  <a:srgbClr val="0000FF"/>
                </a:solidFill>
              </a:rPr>
              <a:t>'4':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ASCII </a:t>
            </a:r>
            <a:r>
              <a:rPr lang="ko-KR" altLang="en-US" sz="1400"/>
              <a:t>코드로 변환하면 </a:t>
            </a:r>
            <a:r>
              <a:rPr lang="en-US" altLang="ko-KR" sz="1400"/>
              <a:t>'4'</a:t>
            </a:r>
            <a:r>
              <a:rPr lang="ko-KR" altLang="en-US" sz="1400"/>
              <a:t>는 </a:t>
            </a:r>
            <a:r>
              <a:rPr lang="en-US" altLang="ko-KR" sz="1400"/>
              <a:t>52</a:t>
            </a:r>
            <a:r>
              <a:rPr lang="ko-KR" altLang="en-US" sz="1400"/>
              <a:t>입니다 </a:t>
            </a:r>
            <a:r>
              <a:rPr lang="en-US" altLang="ko-KR" sz="1400"/>
              <a:t>(</a:t>
            </a:r>
            <a:r>
              <a:rPr lang="ko-KR" altLang="en-US" sz="1400"/>
              <a:t>이진수로 </a:t>
            </a:r>
            <a:r>
              <a:rPr lang="en-US" altLang="ko-KR" sz="1400"/>
              <a:t>00110100).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문자 </a:t>
            </a:r>
            <a:r>
              <a:rPr lang="en-US" altLang="ko-KR" sz="1400" b="1">
                <a:solidFill>
                  <a:srgbClr val="0000FF"/>
                </a:solidFill>
              </a:rPr>
              <a:t>'5':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ASCII </a:t>
            </a:r>
            <a:r>
              <a:rPr lang="ko-KR" altLang="en-US" sz="1400"/>
              <a:t>코드로 변환하면 </a:t>
            </a:r>
            <a:r>
              <a:rPr lang="en-US" altLang="ko-KR" sz="1400"/>
              <a:t>'5'</a:t>
            </a:r>
            <a:r>
              <a:rPr lang="ko-KR" altLang="en-US" sz="1400"/>
              <a:t>는 </a:t>
            </a:r>
            <a:r>
              <a:rPr lang="en-US" altLang="ko-KR" sz="1400"/>
              <a:t>53</a:t>
            </a:r>
            <a:r>
              <a:rPr lang="ko-KR" altLang="en-US" sz="1400"/>
              <a:t>입니다 </a:t>
            </a:r>
            <a:r>
              <a:rPr lang="en-US" altLang="ko-KR" sz="1400"/>
              <a:t>(</a:t>
            </a:r>
            <a:r>
              <a:rPr lang="ko-KR" altLang="en-US" sz="1400"/>
              <a:t>이진수로 </a:t>
            </a:r>
            <a:r>
              <a:rPr lang="en-US" altLang="ko-KR" sz="1400"/>
              <a:t>00110101).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직렬 통신을 통해 이 문자들을 보내려면</a:t>
            </a:r>
            <a:r>
              <a:rPr lang="en-US" altLang="ko-KR" sz="1400"/>
              <a:t>, </a:t>
            </a:r>
            <a:r>
              <a:rPr lang="ko-KR" altLang="en-US" sz="1400"/>
              <a:t>각각의 문자를 별도의 바이트로 변환하여 전송합니다</a:t>
            </a:r>
            <a:r>
              <a:rPr lang="en-US" altLang="ko-KR" sz="1400"/>
              <a:t>. </a:t>
            </a:r>
            <a:r>
              <a:rPr lang="ko-KR" altLang="en-US" sz="1400"/>
              <a:t>아두이노에서는 </a:t>
            </a:r>
            <a:r>
              <a:rPr lang="en-US" altLang="ko-KR" sz="1400"/>
              <a:t>Serial.print() </a:t>
            </a:r>
            <a:r>
              <a:rPr lang="ko-KR" altLang="en-US" sz="1400"/>
              <a:t>또는 </a:t>
            </a:r>
            <a:r>
              <a:rPr lang="en-US" altLang="ko-KR" sz="1400"/>
              <a:t>Serial.write() </a:t>
            </a:r>
            <a:r>
              <a:rPr lang="ko-KR" altLang="en-US" sz="1400"/>
              <a:t>함수를 사용하여 이를 처리할 수 있습니다</a:t>
            </a:r>
            <a:r>
              <a:rPr lang="en-US" altLang="ko-KR" sz="1400"/>
              <a:t>. </a:t>
            </a:r>
            <a:r>
              <a:rPr lang="en-US" altLang="ko-KR" sz="1400" b="1">
                <a:solidFill>
                  <a:srgbClr val="0000FF"/>
                </a:solidFill>
              </a:rPr>
              <a:t>Serial.print()</a:t>
            </a:r>
            <a:r>
              <a:rPr lang="ko-KR" altLang="en-US" sz="1400"/>
              <a:t>는 문자열이나 숫자를 </a:t>
            </a:r>
            <a:r>
              <a:rPr lang="en-US" altLang="ko-KR" sz="1400" b="1">
                <a:solidFill>
                  <a:srgbClr val="FF0000"/>
                </a:solidFill>
              </a:rPr>
              <a:t>ASCII </a:t>
            </a:r>
            <a:r>
              <a:rPr lang="ko-KR" altLang="en-US" sz="1400" b="1">
                <a:solidFill>
                  <a:srgbClr val="FF0000"/>
                </a:solidFill>
              </a:rPr>
              <a:t>문자로 변환</a:t>
            </a:r>
            <a:r>
              <a:rPr lang="ko-KR" altLang="en-US" sz="1400"/>
              <a:t>하여 보내는 반면</a:t>
            </a:r>
            <a:r>
              <a:rPr lang="en-US" altLang="ko-KR" sz="1400"/>
              <a:t>, </a:t>
            </a:r>
            <a:r>
              <a:rPr lang="en-US" altLang="ko-KR" sz="1400" b="1">
                <a:solidFill>
                  <a:srgbClr val="0000FF"/>
                </a:solidFill>
              </a:rPr>
              <a:t>Serial.write()</a:t>
            </a:r>
            <a:r>
              <a:rPr lang="ko-KR" altLang="en-US" sz="1400"/>
              <a:t>는 </a:t>
            </a:r>
            <a:r>
              <a:rPr lang="ko-KR" altLang="en-US" sz="1400" b="1">
                <a:solidFill>
                  <a:srgbClr val="FF0000"/>
                </a:solidFill>
              </a:rPr>
              <a:t>바이트 데이터를 그대로 전송</a:t>
            </a:r>
            <a:r>
              <a:rPr lang="ko-KR" altLang="en-US" sz="1400"/>
              <a:t>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71E2D5-30F3-0BE9-B3C6-697826D0B408}"/>
              </a:ext>
            </a:extLst>
          </p:cNvPr>
          <p:cNvSpPr txBox="1"/>
          <p:nvPr/>
        </p:nvSpPr>
        <p:spPr>
          <a:xfrm>
            <a:off x="5943600" y="335845"/>
            <a:ext cx="6096000" cy="5544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아두이노 코드 예시</a:t>
            </a:r>
            <a:r>
              <a:rPr lang="en-US" altLang="ko-KR" sz="140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아두이노 코드에서 </a:t>
            </a:r>
            <a:r>
              <a:rPr lang="ko-KR" altLang="en-US" sz="1400" b="1">
                <a:solidFill>
                  <a:srgbClr val="0000FF"/>
                </a:solidFill>
              </a:rPr>
              <a:t>문자열 </a:t>
            </a:r>
            <a:r>
              <a:rPr lang="en-US" altLang="ko-KR" sz="1400" b="1">
                <a:solidFill>
                  <a:srgbClr val="0000FF"/>
                </a:solidFill>
              </a:rPr>
              <a:t>"145"</a:t>
            </a:r>
            <a:r>
              <a:rPr lang="ko-KR" altLang="en-US" sz="1400"/>
              <a:t>를 전송하는 예시는 다음과 같습니다</a:t>
            </a:r>
            <a:r>
              <a:rPr lang="en-US" altLang="ko-KR" sz="1400"/>
              <a:t>: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void setup() {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// </a:t>
            </a:r>
            <a:r>
              <a:rPr lang="ko-KR" altLang="en-US" sz="1400"/>
              <a:t>시리얼 통신 시작 </a:t>
            </a:r>
            <a:r>
              <a:rPr lang="en-US" altLang="ko-KR" sz="1400"/>
              <a:t>(</a:t>
            </a:r>
            <a:r>
              <a:rPr lang="ko-KR" altLang="en-US" sz="1400"/>
              <a:t>보드레이트 </a:t>
            </a:r>
            <a:r>
              <a:rPr lang="en-US" altLang="ko-KR" sz="1400"/>
              <a:t>9600)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Serial.begin(9600);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}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void loop() {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// </a:t>
            </a:r>
            <a:r>
              <a:rPr lang="ko-KR" altLang="en-US" sz="1400"/>
              <a:t>문자열 </a:t>
            </a:r>
            <a:r>
              <a:rPr lang="en-US" altLang="ko-KR" sz="1400"/>
              <a:t>"145"</a:t>
            </a:r>
            <a:r>
              <a:rPr lang="ko-KR" altLang="en-US" sz="1400"/>
              <a:t>를 시리얼 포트를 통해 전송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</a:t>
            </a:r>
            <a:r>
              <a:rPr lang="en-US" altLang="ko-KR" sz="1400"/>
              <a:t>Serial.print("145");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delay(1000); // 1</a:t>
            </a:r>
            <a:r>
              <a:rPr lang="ko-KR" altLang="en-US" sz="1400"/>
              <a:t>초마다 반복해서 보냅니다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코드는 문자열 </a:t>
            </a:r>
            <a:r>
              <a:rPr lang="en-US" altLang="ko-KR" sz="1400"/>
              <a:t>"145"</a:t>
            </a:r>
            <a:r>
              <a:rPr lang="ko-KR" altLang="en-US" sz="1400"/>
              <a:t>를 매 초마다 직렬 포트를 통해 보내며</a:t>
            </a:r>
            <a:r>
              <a:rPr lang="en-US" altLang="ko-KR" sz="1400"/>
              <a:t>, </a:t>
            </a:r>
            <a:r>
              <a:rPr lang="ko-KR" altLang="en-US" sz="1400" b="1">
                <a:solidFill>
                  <a:srgbClr val="0000FF"/>
                </a:solidFill>
              </a:rPr>
              <a:t>받는 쪽</a:t>
            </a:r>
            <a:r>
              <a:rPr lang="ko-KR" altLang="en-US" sz="1400"/>
              <a:t>에서는 이를 </a:t>
            </a:r>
            <a:r>
              <a:rPr lang="ko-KR" altLang="en-US" sz="1400" b="1">
                <a:solidFill>
                  <a:srgbClr val="FF0000"/>
                </a:solidFill>
              </a:rPr>
              <a:t>문자 </a:t>
            </a:r>
            <a:r>
              <a:rPr lang="en-US" altLang="ko-KR" sz="1400" b="1">
                <a:solidFill>
                  <a:srgbClr val="FF0000"/>
                </a:solidFill>
              </a:rPr>
              <a:t>'1', '4', '5'</a:t>
            </a:r>
            <a:r>
              <a:rPr lang="ko-KR" altLang="en-US" sz="1400"/>
              <a:t>로 인식하고 각각을 </a:t>
            </a:r>
            <a:r>
              <a:rPr lang="en-US" altLang="ko-KR" sz="1400" b="1">
                <a:solidFill>
                  <a:srgbClr val="FF00FF"/>
                </a:solidFill>
              </a:rPr>
              <a:t>ASCII </a:t>
            </a:r>
            <a:r>
              <a:rPr lang="ko-KR" altLang="en-US" sz="1400" b="1">
                <a:solidFill>
                  <a:srgbClr val="FF00FF"/>
                </a:solidFill>
              </a:rPr>
              <a:t>코드 </a:t>
            </a:r>
            <a:r>
              <a:rPr lang="en-US" altLang="ko-KR" sz="1400" b="1">
                <a:solidFill>
                  <a:srgbClr val="FF00FF"/>
                </a:solidFill>
              </a:rPr>
              <a:t>49, 52, 53</a:t>
            </a:r>
            <a:r>
              <a:rPr lang="ko-KR" altLang="en-US" sz="1400"/>
              <a:t>으로 해석합니다</a:t>
            </a:r>
            <a:r>
              <a:rPr lang="en-US" altLang="ko-KR" sz="1400"/>
              <a:t>. </a:t>
            </a:r>
            <a:r>
              <a:rPr lang="ko-KR" altLang="en-US" sz="1400"/>
              <a:t>이러한 방식은 문자와 숫자 데이터를 문자열 형태로 전송할 때 자주 사용됩니다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6640403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AE94C2-F3CF-9B0F-C0DF-3C9ED4A6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87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5480A2-819E-29BD-9E13-934CE2D46476}"/>
              </a:ext>
            </a:extLst>
          </p:cNvPr>
          <p:cNvSpPr txBox="1"/>
          <p:nvPr/>
        </p:nvSpPr>
        <p:spPr>
          <a:xfrm>
            <a:off x="190844" y="87504"/>
            <a:ext cx="6096000" cy="5544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받는 쪽에서 데이터를 처리하는 과정은 실제로 조금 더 복잡하고</a:t>
            </a:r>
            <a:r>
              <a:rPr lang="en-US" altLang="ko-KR" sz="1400"/>
              <a:t>, </a:t>
            </a:r>
            <a:r>
              <a:rPr lang="ko-KR" altLang="en-US" sz="1400"/>
              <a:t>여러 단계를 거칩니다</a:t>
            </a:r>
            <a:r>
              <a:rPr lang="en-US" altLang="ko-KR" sz="1400"/>
              <a:t>. </a:t>
            </a:r>
            <a:r>
              <a:rPr lang="ko-KR" altLang="en-US" sz="1400"/>
              <a:t>여기서는 아두이노에서 </a:t>
            </a:r>
            <a:r>
              <a:rPr lang="ko-KR" altLang="en-US" sz="1400" b="1">
                <a:solidFill>
                  <a:srgbClr val="0000FF"/>
                </a:solidFill>
              </a:rPr>
              <a:t>문자열 </a:t>
            </a:r>
            <a:r>
              <a:rPr lang="en-US" altLang="ko-KR" sz="1400" b="1">
                <a:solidFill>
                  <a:srgbClr val="0000FF"/>
                </a:solidFill>
              </a:rPr>
              <a:t>"145"</a:t>
            </a:r>
            <a:r>
              <a:rPr lang="ko-KR" altLang="en-US" sz="1400"/>
              <a:t>를 보내는 경우를 가정하여</a:t>
            </a:r>
            <a:r>
              <a:rPr lang="en-US" altLang="ko-KR" sz="1400"/>
              <a:t>, </a:t>
            </a:r>
            <a:r>
              <a:rPr lang="ko-KR" altLang="en-US" sz="1400"/>
              <a:t>받는 쪽에서 이를 어떻게 처리하는지 설명하겠습니다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데이터 전송과정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데이터 변환 및 전송</a:t>
            </a:r>
            <a:r>
              <a:rPr lang="en-US" altLang="ko-KR" sz="1400" b="1">
                <a:solidFill>
                  <a:srgbClr val="0000FF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문자열 </a:t>
            </a:r>
            <a:r>
              <a:rPr lang="en-US" altLang="ko-KR" sz="1400"/>
              <a:t>"145"</a:t>
            </a:r>
            <a:r>
              <a:rPr lang="ko-KR" altLang="en-US" sz="1400"/>
              <a:t>는 세 개의 문자로 구성되며</a:t>
            </a:r>
            <a:r>
              <a:rPr lang="en-US" altLang="ko-KR" sz="1400"/>
              <a:t>, </a:t>
            </a:r>
            <a:r>
              <a:rPr lang="ko-KR" altLang="en-US" sz="1400"/>
              <a:t>각 문자는 </a:t>
            </a:r>
            <a:r>
              <a:rPr lang="en-US" altLang="ko-KR" sz="1400"/>
              <a:t>ASCII </a:t>
            </a:r>
            <a:r>
              <a:rPr lang="ko-KR" altLang="en-US" sz="1400"/>
              <a:t>코드로 변환되어 직렬 통신을 통해 전송됩니다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'1' → ASCII 49 (00110001)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'4' → ASCII 52 (00110100)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'5' → ASCII 53 (00110101)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데이터들은 각각 </a:t>
            </a:r>
            <a:r>
              <a:rPr lang="en-US" altLang="ko-KR" sz="1400"/>
              <a:t>1</a:t>
            </a:r>
            <a:r>
              <a:rPr lang="ko-KR" altLang="en-US" sz="1400"/>
              <a:t>바이트로 전송됩니다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데이터 수신</a:t>
            </a:r>
            <a:r>
              <a:rPr lang="en-US" altLang="ko-KR" sz="1400" b="1">
                <a:solidFill>
                  <a:srgbClr val="0000FF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수신 측 장치</a:t>
            </a:r>
            <a:r>
              <a:rPr lang="en-US" altLang="ko-KR" sz="1400"/>
              <a:t>(</a:t>
            </a:r>
            <a:r>
              <a:rPr lang="ko-KR" altLang="en-US" sz="1400"/>
              <a:t>또 다른 아두이노</a:t>
            </a:r>
            <a:r>
              <a:rPr lang="en-US" altLang="ko-KR" sz="1400"/>
              <a:t>, </a:t>
            </a:r>
            <a:r>
              <a:rPr lang="ko-KR" altLang="en-US" sz="1400"/>
              <a:t>컴퓨터 등</a:t>
            </a:r>
            <a:r>
              <a:rPr lang="en-US" altLang="ko-KR" sz="1400"/>
              <a:t>)</a:t>
            </a:r>
            <a:r>
              <a:rPr lang="ko-KR" altLang="en-US" sz="1400"/>
              <a:t>는 시리얼 포트를 통해 이 바이트들을 순서대로 수신합니다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수신된 데이터는 최초에는 바이트 형태입니다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수신 후 데이터 처리 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02E2E7-CEA3-A902-DD04-9C3F78C078CE}"/>
              </a:ext>
            </a:extLst>
          </p:cNvPr>
          <p:cNvSpPr txBox="1"/>
          <p:nvPr/>
        </p:nvSpPr>
        <p:spPr>
          <a:xfrm>
            <a:off x="6184900" y="198715"/>
            <a:ext cx="6096000" cy="4251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바이트 데이터의 수신</a:t>
            </a:r>
            <a:r>
              <a:rPr lang="en-US" altLang="ko-KR" sz="1400" b="1">
                <a:solidFill>
                  <a:srgbClr val="0000FF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처음에 수신된 바이트는 그저 숫자 데이터로 인식됩니다</a:t>
            </a:r>
            <a:r>
              <a:rPr lang="en-US" altLang="ko-KR" sz="1400"/>
              <a:t>. </a:t>
            </a:r>
            <a:r>
              <a:rPr lang="ko-KR" altLang="en-US" sz="1400"/>
              <a:t>이를 문자로 해석하기 전까지는 단순히 바이트 값입니다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ASCII </a:t>
            </a:r>
            <a:r>
              <a:rPr lang="ko-KR" altLang="en-US" sz="1400"/>
              <a:t>코드 해석</a:t>
            </a:r>
            <a:r>
              <a:rPr lang="en-US" altLang="ko-KR" sz="140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수신된 각 바이트</a:t>
            </a:r>
            <a:r>
              <a:rPr lang="ko-KR" altLang="en-US" sz="1400"/>
              <a:t>는 </a:t>
            </a:r>
            <a:r>
              <a:rPr lang="en-US" altLang="ko-KR" sz="1400" b="1">
                <a:solidFill>
                  <a:srgbClr val="FF00FF"/>
                </a:solidFill>
              </a:rPr>
              <a:t>ASCII </a:t>
            </a:r>
            <a:r>
              <a:rPr lang="ko-KR" altLang="en-US" sz="1400" b="1">
                <a:solidFill>
                  <a:srgbClr val="FF00FF"/>
                </a:solidFill>
              </a:rPr>
              <a:t>코드 표</a:t>
            </a:r>
            <a:r>
              <a:rPr lang="ko-KR" altLang="en-US" sz="1400"/>
              <a:t>를 참고하여 해당하는 </a:t>
            </a:r>
            <a:r>
              <a:rPr lang="ko-KR" altLang="en-US" sz="1400" b="1">
                <a:solidFill>
                  <a:srgbClr val="FF0000"/>
                </a:solidFill>
              </a:rPr>
              <a:t>문자</a:t>
            </a:r>
            <a:r>
              <a:rPr lang="ko-KR" altLang="en-US" sz="1400"/>
              <a:t>로 변환됩니다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예를 들어</a:t>
            </a:r>
            <a:r>
              <a:rPr lang="en-US" altLang="ko-KR" sz="1400"/>
              <a:t>, </a:t>
            </a:r>
            <a:r>
              <a:rPr lang="ko-KR" altLang="en-US" sz="1400"/>
              <a:t>바이트 </a:t>
            </a:r>
            <a:r>
              <a:rPr lang="en-US" altLang="ko-KR" sz="1400"/>
              <a:t>00110001</a:t>
            </a:r>
            <a:r>
              <a:rPr lang="ko-KR" altLang="en-US" sz="1400"/>
              <a:t>는 </a:t>
            </a:r>
            <a:r>
              <a:rPr lang="en-US" altLang="ko-KR" sz="1400"/>
              <a:t>ASCII </a:t>
            </a:r>
            <a:r>
              <a:rPr lang="ko-KR" altLang="en-US" sz="1400"/>
              <a:t>표에서 </a:t>
            </a:r>
            <a:r>
              <a:rPr lang="en-US" altLang="ko-KR" sz="1400" b="1">
                <a:solidFill>
                  <a:srgbClr val="FF0000"/>
                </a:solidFill>
              </a:rPr>
              <a:t>'1'</a:t>
            </a:r>
            <a:r>
              <a:rPr lang="ko-KR" altLang="en-US" sz="1400"/>
              <a:t>에 해당합니다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문자 조합</a:t>
            </a:r>
            <a:r>
              <a:rPr lang="en-US" altLang="ko-KR" sz="140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연속적으로 수신된 바이트들을 조합하여 원래의 </a:t>
            </a:r>
            <a:r>
              <a:rPr lang="ko-KR" altLang="en-US" sz="1400" b="1">
                <a:solidFill>
                  <a:srgbClr val="FF0000"/>
                </a:solidFill>
              </a:rPr>
              <a:t>문자열 </a:t>
            </a:r>
            <a:r>
              <a:rPr lang="en-US" altLang="ko-KR" sz="1400" b="1">
                <a:solidFill>
                  <a:srgbClr val="FF0000"/>
                </a:solidFill>
              </a:rPr>
              <a:t>"145"</a:t>
            </a:r>
            <a:r>
              <a:rPr lang="ko-KR" altLang="en-US" sz="1400"/>
              <a:t>를 재구성합니다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과정은 수신된 각 바이트를 문자로 변환하고 이어 붙여서 문자열을 형성합니다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38911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A2F556-35DD-EA6D-EF1D-41B3B88D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88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2E2A0-8A4F-82E9-C060-5BA74017AD5C}"/>
              </a:ext>
            </a:extLst>
          </p:cNvPr>
          <p:cNvSpPr txBox="1"/>
          <p:nvPr/>
        </p:nvSpPr>
        <p:spPr>
          <a:xfrm>
            <a:off x="144162" y="196380"/>
            <a:ext cx="6096000" cy="651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아래는 또 다른 아두이노에서 이러한 데이터를 받고 처리하는 예시 코드</a:t>
            </a:r>
            <a:r>
              <a:rPr lang="en-US" altLang="ko-KR" sz="140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void setup() {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Serial.begin(9600);  // </a:t>
            </a:r>
            <a:r>
              <a:rPr lang="ko-KR" altLang="en-US" sz="1400"/>
              <a:t>시리얼 통신 시작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}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void loop() {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if (Serial.available() &gt; 0) {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  // </a:t>
            </a:r>
            <a:r>
              <a:rPr lang="ko-KR" altLang="en-US" sz="1400"/>
              <a:t>시리얼 포트로부터 데이터를 읽음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</a:t>
            </a:r>
            <a:r>
              <a:rPr lang="en-US" altLang="ko-KR" sz="1400"/>
              <a:t>String </a:t>
            </a:r>
            <a:r>
              <a:rPr lang="en-US" altLang="ko-KR" sz="1400" b="1">
                <a:solidFill>
                  <a:srgbClr val="0000FF"/>
                </a:solidFill>
              </a:rPr>
              <a:t>receivedString </a:t>
            </a:r>
            <a:r>
              <a:rPr lang="en-US" altLang="ko-KR" sz="1400"/>
              <a:t>= Serial.readString(); // </a:t>
            </a:r>
            <a:r>
              <a:rPr lang="ko-KR" altLang="en-US" sz="1400"/>
              <a:t>문자열 읽기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</a:t>
            </a:r>
            <a:r>
              <a:rPr lang="en-US" altLang="ko-KR" sz="1400"/>
              <a:t>Serial.println(</a:t>
            </a:r>
            <a:r>
              <a:rPr lang="en-US" altLang="ko-KR" sz="1400" b="1">
                <a:solidFill>
                  <a:srgbClr val="0000FF"/>
                </a:solidFill>
              </a:rPr>
              <a:t>receivedString</a:t>
            </a:r>
            <a:r>
              <a:rPr lang="en-US" altLang="ko-KR" sz="1400"/>
              <a:t>); // </a:t>
            </a:r>
            <a:r>
              <a:rPr lang="ko-KR" altLang="en-US" sz="1400"/>
              <a:t>읽은 문자열 출력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</a:t>
            </a:r>
            <a:r>
              <a:rPr lang="en-US" altLang="ko-KR" sz="140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코드는 시리얼 포트를 통해 수신된 데이터를 문자열로 읽고</a:t>
            </a:r>
            <a:r>
              <a:rPr lang="en-US" altLang="ko-KR" sz="1400"/>
              <a:t>, </a:t>
            </a:r>
            <a:r>
              <a:rPr lang="ko-KR" altLang="en-US" sz="1400"/>
              <a:t>그 문자열을 다시 출력합니다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readString() </a:t>
            </a:r>
            <a:r>
              <a:rPr lang="ko-KR" altLang="en-US" sz="1400"/>
              <a:t>메서드는 연속된 바이트를 문자열로 조합하는 과정을 내부적으로 처리하고</a:t>
            </a:r>
            <a:r>
              <a:rPr lang="en-US" altLang="ko-KR" sz="1400"/>
              <a:t>, </a:t>
            </a:r>
            <a:r>
              <a:rPr lang="ko-KR" altLang="en-US" sz="1400"/>
              <a:t>읽은 문자열을 반환합니다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이 과정에서 수신된 바이트가 처음에는 단순한 숫자 데이터로 처리되다가 </a:t>
            </a:r>
            <a:r>
              <a:rPr lang="en-US" altLang="ko-KR" sz="1400"/>
              <a:t>ASCII </a:t>
            </a:r>
            <a:r>
              <a:rPr lang="ko-KR" altLang="en-US" sz="1400"/>
              <a:t>코드를 통해 문자로 해석되고</a:t>
            </a:r>
            <a:r>
              <a:rPr lang="en-US" altLang="ko-KR" sz="1400"/>
              <a:t>, </a:t>
            </a:r>
            <a:r>
              <a:rPr lang="ko-KR" altLang="en-US" sz="1400"/>
              <a:t>이어서 원래의 문자열을 재구성하는 방식으로 처리됩니다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1508142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AE94C2-F3CF-9B0F-C0DF-3C9ED4A6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89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0BE3E-582D-4B30-E990-F4D5CC95F343}"/>
              </a:ext>
            </a:extLst>
          </p:cNvPr>
          <p:cNvSpPr txBox="1"/>
          <p:nvPr/>
        </p:nvSpPr>
        <p:spPr>
          <a:xfrm>
            <a:off x="304800" y="309245"/>
            <a:ext cx="6096000" cy="5544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'145'</a:t>
            </a:r>
            <a:r>
              <a:rPr lang="ko-KR" altLang="en-US" sz="1400"/>
              <a:t>를 아두이노로 보낼 때의 과정을 구체적인 값과 함께 설명하겠습니다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문자열</a:t>
            </a:r>
            <a:r>
              <a:rPr lang="en-US" altLang="ko-KR" sz="1400" b="1">
                <a:solidFill>
                  <a:srgbClr val="0000FF"/>
                </a:solidFill>
              </a:rPr>
              <a:t>(String) </a:t>
            </a:r>
            <a:r>
              <a:rPr lang="en-US" altLang="ko-KR" sz="1400"/>
              <a:t>→ </a:t>
            </a:r>
            <a:r>
              <a:rPr lang="ko-KR" altLang="en-US" sz="1400" b="1">
                <a:solidFill>
                  <a:srgbClr val="FF0000"/>
                </a:solidFill>
              </a:rPr>
              <a:t>바이트 배열</a:t>
            </a:r>
            <a:r>
              <a:rPr lang="en-US" altLang="ko-KR" sz="1400" b="1">
                <a:solidFill>
                  <a:srgbClr val="FF0000"/>
                </a:solidFill>
              </a:rPr>
              <a:t>(byte array):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문자열 </a:t>
            </a:r>
            <a:r>
              <a:rPr lang="en-US" altLang="ko-KR" sz="1400"/>
              <a:t>'145'</a:t>
            </a:r>
            <a:r>
              <a:rPr lang="ko-KR" altLang="en-US" sz="1400"/>
              <a:t>의 각 문자는 </a:t>
            </a:r>
            <a:r>
              <a:rPr lang="en-US" altLang="ko-KR" sz="1400"/>
              <a:t>ASCII </a:t>
            </a:r>
            <a:r>
              <a:rPr lang="ko-KR" altLang="en-US" sz="1400"/>
              <a:t>코드 값으로 표현됩니다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'1'</a:t>
            </a:r>
            <a:r>
              <a:rPr lang="ko-KR" altLang="en-US" sz="1400"/>
              <a:t>의 </a:t>
            </a:r>
            <a:r>
              <a:rPr lang="en-US" altLang="ko-KR" sz="1400"/>
              <a:t>ASCII </a:t>
            </a:r>
            <a:r>
              <a:rPr lang="ko-KR" altLang="en-US" sz="1400"/>
              <a:t>코드 값</a:t>
            </a:r>
            <a:r>
              <a:rPr lang="en-US" altLang="ko-KR" sz="1400"/>
              <a:t>: 49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'4'</a:t>
            </a:r>
            <a:r>
              <a:rPr lang="ko-KR" altLang="en-US" sz="1400"/>
              <a:t>의 </a:t>
            </a:r>
            <a:r>
              <a:rPr lang="en-US" altLang="ko-KR" sz="1400"/>
              <a:t>ASCII </a:t>
            </a:r>
            <a:r>
              <a:rPr lang="ko-KR" altLang="en-US" sz="1400"/>
              <a:t>코드 값</a:t>
            </a:r>
            <a:r>
              <a:rPr lang="en-US" altLang="ko-KR" sz="1400"/>
              <a:t>: 52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'5'</a:t>
            </a:r>
            <a:r>
              <a:rPr lang="ko-KR" altLang="en-US" sz="1400"/>
              <a:t>의 </a:t>
            </a:r>
            <a:r>
              <a:rPr lang="en-US" altLang="ko-KR" sz="1400"/>
              <a:t>ASCII </a:t>
            </a:r>
            <a:r>
              <a:rPr lang="ko-KR" altLang="en-US" sz="1400"/>
              <a:t>코드 값</a:t>
            </a:r>
            <a:r>
              <a:rPr lang="en-US" altLang="ko-KR" sz="1400"/>
              <a:t>: 53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</a:t>
            </a:r>
            <a:r>
              <a:rPr lang="en-US" altLang="ko-KR" sz="1400"/>
              <a:t>ASCII </a:t>
            </a:r>
            <a:r>
              <a:rPr lang="ko-KR" altLang="en-US" sz="1400"/>
              <a:t>코드 값은 각각 </a:t>
            </a:r>
            <a:r>
              <a:rPr lang="en-US" altLang="ko-KR" sz="1400"/>
              <a:t>1</a:t>
            </a:r>
            <a:r>
              <a:rPr lang="ko-KR" altLang="en-US" sz="1400"/>
              <a:t>바이트로 표현됩니다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따라서 </a:t>
            </a:r>
            <a:r>
              <a:rPr lang="en-US" altLang="ko-KR" sz="1400"/>
              <a:t>'145'</a:t>
            </a:r>
            <a:r>
              <a:rPr lang="ko-KR" altLang="en-US" sz="1400"/>
              <a:t>라는 문자열은 바이트 배열로 변환되면 다음과 같이 됩니다</a:t>
            </a:r>
            <a:r>
              <a:rPr lang="en-US" altLang="ko-KR" sz="1400"/>
              <a:t>: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Copy code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{49, 52, 53}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바이트 배열</a:t>
            </a:r>
            <a:r>
              <a:rPr lang="en-US" altLang="ko-KR" sz="1400" b="1">
                <a:solidFill>
                  <a:srgbClr val="0000FF"/>
                </a:solidFill>
              </a:rPr>
              <a:t>(byte array) </a:t>
            </a:r>
            <a:r>
              <a:rPr lang="ko-KR" altLang="en-US" sz="1400" b="1">
                <a:solidFill>
                  <a:srgbClr val="0000FF"/>
                </a:solidFill>
              </a:rPr>
              <a:t>전송</a:t>
            </a:r>
            <a:r>
              <a:rPr lang="en-US" altLang="ko-KR" sz="140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이제 변환된 바이트 배열 </a:t>
            </a:r>
            <a:r>
              <a:rPr lang="en-US" altLang="ko-KR" sz="1400"/>
              <a:t>{49, 52, 53}</a:t>
            </a:r>
            <a:r>
              <a:rPr lang="ko-KR" altLang="en-US" sz="1400"/>
              <a:t>을 아두이노로 전송해야 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아두이노에서는 시리얼 통신을 통해 데이터를 송수신합니다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따라서 아두이노로는 </a:t>
            </a:r>
            <a:r>
              <a:rPr lang="en-US" altLang="ko-KR" sz="1400"/>
              <a:t>3</a:t>
            </a:r>
            <a:r>
              <a:rPr lang="ko-KR" altLang="en-US" sz="1400"/>
              <a:t>개의 바이트</a:t>
            </a:r>
            <a:r>
              <a:rPr lang="en-US" altLang="ko-KR" sz="1400"/>
              <a:t>(49, 52, 53)</a:t>
            </a:r>
            <a:r>
              <a:rPr lang="ko-KR" altLang="en-US" sz="1400"/>
              <a:t>가 전송됩니다</a:t>
            </a:r>
            <a:r>
              <a:rPr lang="en-US" altLang="ko-KR" sz="1400"/>
              <a:t>. </a:t>
            </a:r>
            <a:r>
              <a:rPr lang="ko-KR" altLang="en-US" sz="1400"/>
              <a:t>이는 아스키 코드값으로 표현된 </a:t>
            </a:r>
            <a:r>
              <a:rPr lang="en-US" altLang="ko-KR" sz="1400"/>
              <a:t>'145' </a:t>
            </a:r>
            <a:r>
              <a:rPr lang="ko-KR" altLang="en-US" sz="1400"/>
              <a:t>문자열과 동등합니다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06924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00AAAC-9666-7B19-B9DE-ACB5BE9B6139}"/>
              </a:ext>
            </a:extLst>
          </p:cNvPr>
          <p:cNvSpPr txBox="1"/>
          <p:nvPr/>
        </p:nvSpPr>
        <p:spPr>
          <a:xfrm>
            <a:off x="69507" y="25360"/>
            <a:ext cx="5892628" cy="7155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while(connection == 0) #</a:t>
            </a:r>
            <a:r>
              <a:rPr lang="ko-KR" altLang="en-US" sz="1400" dirty="0"/>
              <a:t>만약 그냥 </a:t>
            </a:r>
            <a:r>
              <a:rPr lang="ko-KR" altLang="en-US" sz="1400" dirty="0" err="1"/>
              <a:t>엔터를</a:t>
            </a:r>
            <a:r>
              <a:rPr lang="ko-KR" altLang="en-US" sz="1400" dirty="0"/>
              <a:t> 쳤다면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</a:t>
            </a:r>
            <a:r>
              <a:rPr lang="en-US" altLang="ko-KR" sz="1400" dirty="0"/>
              <a:t>try: #</a:t>
            </a:r>
            <a:r>
              <a:rPr lang="ko-KR" altLang="en-US" sz="1400" dirty="0"/>
              <a:t>포트를 하나하나 찾아가면서 </a:t>
            </a:r>
            <a:r>
              <a:rPr lang="ko-KR" altLang="en-US" sz="1400" dirty="0" err="1"/>
              <a:t>연결해봄</a:t>
            </a:r>
            <a:r>
              <a:rPr lang="ko-KR" altLang="en-US" sz="1400" dirty="0"/>
              <a:t>	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   </a:t>
            </a:r>
            <a:r>
              <a:rPr lang="en-US" altLang="ko-KR" sz="1400" b="1" dirty="0" err="1">
                <a:solidFill>
                  <a:srgbClr val="C00000"/>
                </a:solidFill>
              </a:rPr>
              <a:t>arduino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serial.Serial</a:t>
            </a:r>
            <a:r>
              <a:rPr lang="en-US" altLang="ko-KR" sz="1400" dirty="0"/>
              <a:t>("com%d</a:t>
            </a:r>
            <a:r>
              <a:rPr lang="en-US" altLang="ko-KR" sz="1400" b="1" dirty="0">
                <a:solidFill>
                  <a:srgbClr val="008000"/>
                </a:solidFill>
              </a:rPr>
              <a:t>"%portnum</a:t>
            </a:r>
            <a:r>
              <a:rPr lang="en-US" altLang="ko-KR" sz="1400" dirty="0"/>
              <a:t>,115200)	           print("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연결 성공</a:t>
            </a:r>
            <a:r>
              <a:rPr lang="en-US" altLang="ko-KR" sz="1400" dirty="0"/>
              <a:t>") #</a:t>
            </a:r>
            <a:r>
              <a:rPr lang="ko-KR" altLang="en-US" sz="1400" dirty="0"/>
              <a:t>만약 성공하면 연결 성공을 알려줌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   </a:t>
            </a:r>
            <a:r>
              <a:rPr lang="en-US" altLang="ko-KR" sz="1400" dirty="0"/>
              <a:t>connection = 1 #</a:t>
            </a:r>
            <a:r>
              <a:rPr lang="ko-KR" altLang="en-US" sz="1400" dirty="0"/>
              <a:t>연결 상태를 연결됨으로 설정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 </a:t>
            </a:r>
            <a:r>
              <a:rPr lang="en-US" altLang="ko-KR" sz="1400" dirty="0"/>
              <a:t>except:					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b="1" dirty="0" err="1">
                <a:solidFill>
                  <a:srgbClr val="008000"/>
                </a:solidFill>
              </a:rPr>
              <a:t>portnum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portnum</a:t>
            </a:r>
            <a:r>
              <a:rPr lang="en-US" altLang="ko-KR" sz="1400" dirty="0"/>
              <a:t> + 1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 코드는 </a:t>
            </a:r>
            <a:r>
              <a:rPr lang="ko-KR" altLang="en-US" sz="1400" dirty="0" err="1">
                <a:solidFill>
                  <a:srgbClr val="00B0F0"/>
                </a:solidFill>
              </a:rPr>
              <a:t>아두이노</a:t>
            </a:r>
            <a:r>
              <a:rPr lang="ko-KR" altLang="en-US" sz="1400" dirty="0">
                <a:solidFill>
                  <a:srgbClr val="00B0F0"/>
                </a:solidFill>
              </a:rPr>
              <a:t> 보드</a:t>
            </a:r>
            <a:r>
              <a:rPr lang="ko-KR" altLang="en-US" sz="1400" dirty="0"/>
              <a:t>를 </a:t>
            </a:r>
            <a:r>
              <a:rPr lang="ko-KR" altLang="en-US" sz="1400" dirty="0">
                <a:solidFill>
                  <a:srgbClr val="FF0000"/>
                </a:solidFill>
              </a:rPr>
              <a:t>컴퓨터의 시리얼 포트에 연결</a:t>
            </a:r>
            <a:r>
              <a:rPr lang="ko-KR" altLang="en-US" sz="1400" dirty="0"/>
              <a:t>하기 위한 시도를 나타냅니다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파이썬에서</a:t>
            </a:r>
            <a:r>
              <a:rPr lang="ko-KR" altLang="en-US" sz="1400" dirty="0"/>
              <a:t> </a:t>
            </a:r>
            <a:r>
              <a:rPr lang="en-US" altLang="ko-KR" sz="1400" b="1" dirty="0">
                <a:solidFill>
                  <a:srgbClr val="FF00FF"/>
                </a:solidFill>
              </a:rPr>
              <a:t>try</a:t>
            </a:r>
            <a:r>
              <a:rPr lang="ko-KR" altLang="en-US" sz="1400" b="1" dirty="0">
                <a:solidFill>
                  <a:srgbClr val="FF00FF"/>
                </a:solidFill>
              </a:rPr>
              <a:t>와 </a:t>
            </a:r>
            <a:r>
              <a:rPr lang="en-US" altLang="ko-KR" sz="1400" b="1" dirty="0">
                <a:solidFill>
                  <a:srgbClr val="FF00FF"/>
                </a:solidFill>
              </a:rPr>
              <a:t>except</a:t>
            </a:r>
            <a:r>
              <a:rPr lang="ko-KR" altLang="en-US" sz="1400" b="1" dirty="0">
                <a:solidFill>
                  <a:srgbClr val="FF00FF"/>
                </a:solidFill>
              </a:rPr>
              <a:t>는 예외 처리</a:t>
            </a:r>
            <a:r>
              <a:rPr lang="ko-KR" altLang="en-US" sz="1400" dirty="0"/>
              <a:t>를 위해 사용됩니다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여기서는 시리얼 포트 연결 시도 중 발생할 수 있는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오류를 처리하고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B0F0"/>
                </a:solidFill>
              </a:rPr>
              <a:t>try </a:t>
            </a:r>
            <a:r>
              <a:rPr lang="ko-KR" altLang="en-US" sz="1400" b="1" dirty="0">
                <a:solidFill>
                  <a:srgbClr val="00B0F0"/>
                </a:solidFill>
              </a:rPr>
              <a:t>블록</a:t>
            </a:r>
            <a:r>
              <a:rPr lang="en-US" altLang="ko-KR" sz="1400" b="1" dirty="0">
                <a:solidFill>
                  <a:srgbClr val="00B0F0"/>
                </a:solidFill>
              </a:rPr>
              <a:t>: </a:t>
            </a:r>
            <a:r>
              <a:rPr lang="ko-KR" altLang="en-US" sz="1400" dirty="0"/>
              <a:t>이 블록 내의 코드는 예외가 발생할 수 있는 가능성이 있는 코드입니다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여기서는 </a:t>
            </a:r>
            <a:r>
              <a:rPr lang="en-US" altLang="ko-KR" sz="1400" dirty="0" err="1"/>
              <a:t>arduino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serial.Serial</a:t>
            </a:r>
            <a:r>
              <a:rPr lang="en-US" altLang="ko-KR" sz="1400" dirty="0"/>
              <a:t>("com%d"%</a:t>
            </a:r>
            <a:r>
              <a:rPr lang="en-US" altLang="ko-KR" sz="1400" b="1" dirty="0">
                <a:solidFill>
                  <a:srgbClr val="008000"/>
                </a:solidFill>
              </a:rPr>
              <a:t>portnum</a:t>
            </a:r>
            <a:r>
              <a:rPr lang="en-US" altLang="ko-KR" sz="1400" dirty="0"/>
              <a:t>,115200)</a:t>
            </a:r>
            <a:r>
              <a:rPr lang="ko-KR" altLang="en-US" sz="1400" dirty="0"/>
              <a:t>라는 코드로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보드를 특정 포트 번호로 연결하려고 시도합니다</a:t>
            </a:r>
            <a:r>
              <a:rPr lang="en-US" altLang="ko-KR" sz="1400" dirty="0">
                <a:solidFill>
                  <a:srgbClr val="00B0F0"/>
                </a:solidFill>
              </a:rPr>
              <a:t>. %d</a:t>
            </a:r>
            <a:r>
              <a:rPr lang="ko-KR" altLang="en-US" sz="1400" dirty="0"/>
              <a:t>는 </a:t>
            </a:r>
            <a:r>
              <a:rPr lang="ko-KR" altLang="en-US" sz="1400" dirty="0">
                <a:solidFill>
                  <a:srgbClr val="FF00FF"/>
                </a:solidFill>
              </a:rPr>
              <a:t>포트 번호</a:t>
            </a:r>
            <a:r>
              <a:rPr lang="en-US" altLang="ko-KR" sz="1400" dirty="0">
                <a:solidFill>
                  <a:srgbClr val="FF00FF"/>
                </a:solidFill>
              </a:rPr>
              <a:t>(</a:t>
            </a:r>
            <a:r>
              <a:rPr lang="en-US" altLang="ko-KR" sz="1400" dirty="0" err="1">
                <a:solidFill>
                  <a:srgbClr val="FF00FF"/>
                </a:solidFill>
              </a:rPr>
              <a:t>portnum</a:t>
            </a:r>
            <a:r>
              <a:rPr lang="en-US" altLang="ko-KR" sz="1400" dirty="0">
                <a:solidFill>
                  <a:srgbClr val="FF00FF"/>
                </a:solidFill>
              </a:rPr>
              <a:t>)</a:t>
            </a:r>
            <a:r>
              <a:rPr lang="ko-KR" altLang="en-US" sz="1400" dirty="0"/>
              <a:t>를 </a:t>
            </a:r>
            <a:r>
              <a:rPr lang="ko-KR" altLang="en-US" sz="1400" dirty="0">
                <a:solidFill>
                  <a:srgbClr val="00B0F0"/>
                </a:solidFill>
              </a:rPr>
              <a:t>포맷 문자열에 삽입</a:t>
            </a:r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B0F0"/>
                </a:solidFill>
              </a:rPr>
              <a:t>except </a:t>
            </a:r>
            <a:r>
              <a:rPr lang="ko-KR" altLang="en-US" sz="1400" b="1" dirty="0">
                <a:solidFill>
                  <a:srgbClr val="00B0F0"/>
                </a:solidFill>
              </a:rPr>
              <a:t>블록</a:t>
            </a:r>
            <a:r>
              <a:rPr lang="en-US" altLang="ko-KR" sz="1400" b="1" dirty="0">
                <a:solidFill>
                  <a:srgbClr val="00B0F0"/>
                </a:solidFill>
              </a:rPr>
              <a:t>: </a:t>
            </a:r>
            <a:r>
              <a:rPr lang="en-US" altLang="ko-KR" sz="1400" dirty="0"/>
              <a:t>try </a:t>
            </a:r>
            <a:r>
              <a:rPr lang="ko-KR" altLang="en-US" sz="1400" dirty="0"/>
              <a:t>블록 내의 코드에서 예외</a:t>
            </a:r>
            <a:r>
              <a:rPr lang="en-US" altLang="ko-KR" sz="1400" dirty="0"/>
              <a:t>(</a:t>
            </a:r>
            <a:r>
              <a:rPr lang="ko-KR" altLang="en-US" sz="1400" dirty="0"/>
              <a:t>오류</a:t>
            </a:r>
            <a:r>
              <a:rPr lang="en-US" altLang="ko-KR" sz="1400" dirty="0"/>
              <a:t>)</a:t>
            </a:r>
            <a:r>
              <a:rPr lang="ko-KR" altLang="en-US" sz="1400" dirty="0"/>
              <a:t>가 발생하면 실행됩니다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오류가 발생하면 </a:t>
            </a:r>
            <a:r>
              <a:rPr lang="en-US" altLang="ko-KR" sz="1400" dirty="0" err="1"/>
              <a:t>portnum</a:t>
            </a:r>
            <a:r>
              <a:rPr lang="en-US" altLang="ko-KR" sz="1400" dirty="0"/>
              <a:t> </a:t>
            </a:r>
            <a:r>
              <a:rPr lang="ko-KR" altLang="en-US" sz="1400" dirty="0"/>
              <a:t>값을 </a:t>
            </a:r>
            <a:r>
              <a:rPr lang="en-US" altLang="ko-KR" sz="1400" dirty="0"/>
              <a:t>1 </a:t>
            </a:r>
            <a:r>
              <a:rPr lang="ko-KR" altLang="en-US" sz="1400" dirty="0"/>
              <a:t>증가시켜 다음 포트 번호로 시도합니다</a:t>
            </a:r>
            <a:r>
              <a:rPr lang="en-US" altLang="ko-KR" sz="1400" dirty="0"/>
              <a:t>.</a:t>
            </a:r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1B4AE-27D4-12CF-7A16-824E9001F569}"/>
              </a:ext>
            </a:extLst>
          </p:cNvPr>
          <p:cNvSpPr txBox="1"/>
          <p:nvPr/>
        </p:nvSpPr>
        <p:spPr>
          <a:xfrm>
            <a:off x="6027523" y="236404"/>
            <a:ext cx="6094970" cy="60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00B0F0"/>
                </a:solidFill>
              </a:rPr>
              <a:t>while(connection == 0):</a:t>
            </a:r>
            <a:r>
              <a:rPr lang="en-US" altLang="ko-KR" sz="1300" dirty="0"/>
              <a:t> </a:t>
            </a:r>
            <a:r>
              <a:rPr lang="ko-KR" altLang="en-US" sz="1300" b="1" dirty="0">
                <a:solidFill>
                  <a:srgbClr val="FF0000"/>
                </a:solidFill>
              </a:rPr>
              <a:t>반복문</a:t>
            </a:r>
            <a:r>
              <a:rPr lang="ko-KR" altLang="en-US" sz="1300" dirty="0"/>
              <a:t>이 시작됩니다</a:t>
            </a:r>
            <a:r>
              <a:rPr lang="en-US" altLang="ko-KR" sz="1300" dirty="0"/>
              <a:t>. connection </a:t>
            </a:r>
            <a:r>
              <a:rPr lang="ko-KR" altLang="en-US" sz="1300" dirty="0"/>
              <a:t>변수가 </a:t>
            </a:r>
            <a:r>
              <a:rPr lang="en-US" altLang="ko-KR" sz="1300" dirty="0"/>
              <a:t>0</a:t>
            </a:r>
            <a:r>
              <a:rPr lang="ko-KR" altLang="en-US" sz="1300" dirty="0"/>
              <a:t>이면</a:t>
            </a:r>
            <a:r>
              <a:rPr lang="en-US" altLang="ko-KR" sz="1300" dirty="0"/>
              <a:t>, </a:t>
            </a:r>
            <a:r>
              <a:rPr lang="ko-KR" altLang="en-US" sz="1300" dirty="0"/>
              <a:t>아직 </a:t>
            </a:r>
            <a:r>
              <a:rPr lang="ko-KR" altLang="en-US" sz="1300" dirty="0" err="1"/>
              <a:t>아두이노가</a:t>
            </a:r>
            <a:r>
              <a:rPr lang="ko-KR" altLang="en-US" sz="1300" dirty="0"/>
              <a:t> 연결되지 않았다는 것을 의미합니다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00B0F0"/>
                </a:solidFill>
              </a:rPr>
              <a:t>try:</a:t>
            </a:r>
            <a:r>
              <a:rPr lang="en-US" altLang="ko-KR" sz="1300" dirty="0"/>
              <a:t> </a:t>
            </a:r>
            <a:r>
              <a:rPr lang="ko-KR" altLang="en-US" sz="1300" dirty="0"/>
              <a:t>블록 안에서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serial.Serial</a:t>
            </a:r>
            <a:r>
              <a:rPr lang="en-US" altLang="ko-KR" sz="1300" dirty="0"/>
              <a:t>("com%d</a:t>
            </a:r>
            <a:r>
              <a:rPr lang="en-US" altLang="ko-KR" sz="1300" b="1" dirty="0">
                <a:solidFill>
                  <a:srgbClr val="008000"/>
                </a:solidFill>
              </a:rPr>
              <a:t>"%portnum</a:t>
            </a:r>
            <a:r>
              <a:rPr lang="en-US" altLang="ko-KR" sz="1300" dirty="0"/>
              <a:t>,115200)</a:t>
            </a:r>
            <a:r>
              <a:rPr lang="ko-KR" altLang="en-US" sz="1300" dirty="0"/>
              <a:t>를 사용하여 시리얼 포트에 연결을 시도합니다</a:t>
            </a:r>
            <a:r>
              <a:rPr lang="en-US" altLang="ko-KR" sz="1300" dirty="0"/>
              <a:t>. "%d"</a:t>
            </a:r>
            <a:r>
              <a:rPr lang="ko-KR" altLang="en-US" sz="1300" dirty="0"/>
              <a:t>는 </a:t>
            </a:r>
            <a:r>
              <a:rPr lang="en-US" altLang="ko-KR" sz="1300" dirty="0" err="1"/>
              <a:t>portnum</a:t>
            </a:r>
            <a:r>
              <a:rPr lang="en-US" altLang="ko-KR" sz="1300" dirty="0"/>
              <a:t> </a:t>
            </a:r>
            <a:r>
              <a:rPr lang="ko-KR" altLang="en-US" sz="1300" dirty="0"/>
              <a:t>변수의 값을 포맷 문자열에 삽입하여</a:t>
            </a:r>
            <a:r>
              <a:rPr lang="en-US" altLang="ko-KR" sz="1300" dirty="0"/>
              <a:t>, "com1", "com2" </a:t>
            </a:r>
            <a:r>
              <a:rPr lang="ko-KR" altLang="en-US" sz="1300" dirty="0"/>
              <a:t>등 실제 포트 이름을 생성합니다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/>
              <a:t>만약 연결이 성공하면 </a:t>
            </a:r>
            <a:r>
              <a:rPr lang="en-US" altLang="ko-KR" sz="1300" dirty="0"/>
              <a:t>(</a:t>
            </a:r>
            <a:r>
              <a:rPr lang="en-US" altLang="ko-KR" sz="1300" b="1" dirty="0" err="1">
                <a:solidFill>
                  <a:srgbClr val="C00000"/>
                </a:solidFill>
              </a:rPr>
              <a:t>arduino</a:t>
            </a:r>
            <a:r>
              <a:rPr lang="en-US" altLang="ko-KR" sz="1300" b="1" dirty="0">
                <a:solidFill>
                  <a:srgbClr val="C00000"/>
                </a:solidFill>
              </a:rPr>
              <a:t> </a:t>
            </a:r>
            <a:r>
              <a:rPr lang="ko-KR" altLang="en-US" sz="1300" b="1" dirty="0">
                <a:solidFill>
                  <a:srgbClr val="C00000"/>
                </a:solidFill>
              </a:rPr>
              <a:t>객체</a:t>
            </a:r>
            <a:r>
              <a:rPr lang="ko-KR" altLang="en-US" sz="1300" dirty="0"/>
              <a:t>가 </a:t>
            </a:r>
            <a:r>
              <a:rPr lang="ko-KR" altLang="en-US" sz="1300" b="1" dirty="0">
                <a:solidFill>
                  <a:srgbClr val="FF00FF"/>
                </a:solidFill>
              </a:rPr>
              <a:t>성공적으로 생성되면</a:t>
            </a:r>
            <a:r>
              <a:rPr lang="en-US" altLang="ko-KR" sz="1300" dirty="0"/>
              <a:t>), "</a:t>
            </a:r>
            <a:r>
              <a:rPr lang="ko-KR" altLang="en-US" sz="1300" dirty="0" err="1"/>
              <a:t>아두이노</a:t>
            </a:r>
            <a:r>
              <a:rPr lang="ko-KR" altLang="en-US" sz="1300" dirty="0"/>
              <a:t> 연결 성공</a:t>
            </a:r>
            <a:r>
              <a:rPr lang="en-US" altLang="ko-KR" sz="1300" dirty="0"/>
              <a:t>"</a:t>
            </a:r>
            <a:r>
              <a:rPr lang="ko-KR" altLang="en-US" sz="1300" dirty="0"/>
              <a:t>이 출력되고 </a:t>
            </a:r>
            <a:r>
              <a:rPr lang="en-US" altLang="ko-KR" sz="1300" dirty="0"/>
              <a:t>connection </a:t>
            </a:r>
            <a:r>
              <a:rPr lang="ko-KR" altLang="en-US" sz="1300" dirty="0"/>
              <a:t>변수가 </a:t>
            </a:r>
            <a:r>
              <a:rPr lang="en-US" altLang="ko-KR" sz="1300" dirty="0"/>
              <a:t>1</a:t>
            </a:r>
            <a:r>
              <a:rPr lang="ko-KR" altLang="en-US" sz="1300" dirty="0"/>
              <a:t>로 설정됩니다</a:t>
            </a:r>
            <a:r>
              <a:rPr lang="en-US" altLang="ko-KR" sz="1300" dirty="0"/>
              <a:t>. </a:t>
            </a:r>
            <a:r>
              <a:rPr lang="ko-KR" altLang="en-US" sz="1300" dirty="0"/>
              <a:t>이것은 연결이 성공했음을 나타냅니다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만약 연결 시도 중에 </a:t>
            </a:r>
            <a:r>
              <a:rPr lang="ko-KR" altLang="en-US" sz="1300" dirty="0">
                <a:solidFill>
                  <a:srgbClr val="FF00FF"/>
                </a:solidFill>
              </a:rPr>
              <a:t>오류가 발생하면 </a:t>
            </a:r>
            <a:r>
              <a:rPr lang="en-US" altLang="ko-KR" sz="1300" dirty="0"/>
              <a:t>(</a:t>
            </a:r>
            <a:r>
              <a:rPr lang="en-US" altLang="ko-KR" sz="1300" b="1" dirty="0">
                <a:solidFill>
                  <a:srgbClr val="0000FF"/>
                </a:solidFill>
              </a:rPr>
              <a:t>try </a:t>
            </a:r>
            <a:r>
              <a:rPr lang="ko-KR" altLang="en-US" sz="1300" b="1" dirty="0">
                <a:solidFill>
                  <a:srgbClr val="0000FF"/>
                </a:solidFill>
              </a:rPr>
              <a:t>블록 내의 코드</a:t>
            </a:r>
            <a:r>
              <a:rPr lang="ko-KR" altLang="en-US" sz="1300" dirty="0"/>
              <a:t>가 </a:t>
            </a:r>
            <a:r>
              <a:rPr lang="ko-KR" altLang="en-US" sz="1300" b="1" dirty="0">
                <a:solidFill>
                  <a:srgbClr val="FF0000"/>
                </a:solidFill>
              </a:rPr>
              <a:t>예외를 발생</a:t>
            </a:r>
            <a:r>
              <a:rPr lang="ko-KR" altLang="en-US" sz="1300" dirty="0"/>
              <a:t>시키면</a:t>
            </a:r>
            <a:r>
              <a:rPr lang="en-US" altLang="ko-KR" sz="1300" dirty="0"/>
              <a:t>), </a:t>
            </a:r>
            <a:r>
              <a:rPr lang="en-US" altLang="ko-KR" sz="1300" b="1" dirty="0">
                <a:solidFill>
                  <a:srgbClr val="00B050"/>
                </a:solidFill>
              </a:rPr>
              <a:t>except: </a:t>
            </a:r>
            <a:r>
              <a:rPr lang="ko-KR" altLang="en-US" sz="1300" b="1" dirty="0">
                <a:solidFill>
                  <a:srgbClr val="00B050"/>
                </a:solidFill>
              </a:rPr>
              <a:t>블록으로 이동</a:t>
            </a:r>
            <a:r>
              <a:rPr lang="ko-KR" altLang="en-US" sz="1300" dirty="0"/>
              <a:t>합니다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00B0F0"/>
                </a:solidFill>
              </a:rPr>
              <a:t>except:</a:t>
            </a:r>
            <a:r>
              <a:rPr lang="en-US" altLang="ko-KR" sz="1300" dirty="0"/>
              <a:t> </a:t>
            </a:r>
            <a:r>
              <a:rPr lang="ko-KR" altLang="en-US" sz="1300" dirty="0"/>
              <a:t>블록에서 </a:t>
            </a:r>
            <a:r>
              <a:rPr lang="en-US" altLang="ko-KR" sz="1300" dirty="0" err="1"/>
              <a:t>portnum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portnum</a:t>
            </a:r>
            <a:r>
              <a:rPr lang="en-US" altLang="ko-KR" sz="1300" dirty="0"/>
              <a:t> + 1</a:t>
            </a:r>
            <a:r>
              <a:rPr lang="ko-KR" altLang="en-US" sz="1300" dirty="0"/>
              <a:t>을 실행하여 </a:t>
            </a:r>
            <a:r>
              <a:rPr lang="en-US" altLang="ko-KR" sz="1300" dirty="0" err="1"/>
              <a:t>portnum</a:t>
            </a:r>
            <a:r>
              <a:rPr lang="ko-KR" altLang="en-US" sz="1300" dirty="0"/>
              <a:t>을 </a:t>
            </a:r>
            <a:r>
              <a:rPr lang="en-US" altLang="ko-KR" sz="1300" dirty="0"/>
              <a:t>1</a:t>
            </a:r>
            <a:r>
              <a:rPr lang="ko-KR" altLang="en-US" sz="1300" dirty="0"/>
              <a:t>만큼 증가시킵니다</a:t>
            </a:r>
            <a:r>
              <a:rPr lang="en-US" altLang="ko-KR" sz="1300" dirty="0"/>
              <a:t>. </a:t>
            </a:r>
            <a:r>
              <a:rPr lang="ko-KR" altLang="en-US" sz="1300" dirty="0"/>
              <a:t>이것은 다음 포트 번호로 시도를 이동합니다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FF0000"/>
                </a:solidFill>
              </a:rPr>
              <a:t>while </a:t>
            </a:r>
            <a:r>
              <a:rPr lang="ko-KR" altLang="en-US" sz="1300" dirty="0">
                <a:solidFill>
                  <a:srgbClr val="FF0000"/>
                </a:solidFill>
              </a:rPr>
              <a:t>루프는 </a:t>
            </a:r>
            <a:r>
              <a:rPr lang="en-US" altLang="ko-KR" sz="1300" dirty="0"/>
              <a:t>connection </a:t>
            </a:r>
            <a:r>
              <a:rPr lang="ko-KR" altLang="en-US" sz="1300" dirty="0"/>
              <a:t>변수가 </a:t>
            </a:r>
            <a:r>
              <a:rPr lang="en-US" altLang="ko-KR" sz="1300" b="1" dirty="0">
                <a:solidFill>
                  <a:srgbClr val="FF0000"/>
                </a:solidFill>
              </a:rPr>
              <a:t>1</a:t>
            </a:r>
            <a:r>
              <a:rPr lang="ko-KR" altLang="en-US" sz="1300" dirty="0"/>
              <a:t>로 설정될 때까지 계속 실행됩니다</a:t>
            </a:r>
            <a:r>
              <a:rPr lang="en-US" altLang="ko-KR" sz="1300" dirty="0"/>
              <a:t>. </a:t>
            </a:r>
            <a:r>
              <a:rPr lang="ko-KR" altLang="en-US" sz="1300" dirty="0"/>
              <a:t>이것은 올바른 포트 번호를 찾거나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portnum</a:t>
            </a:r>
            <a:r>
              <a:rPr lang="ko-KR" altLang="en-US" sz="1300" dirty="0"/>
              <a:t>이 </a:t>
            </a:r>
            <a:r>
              <a:rPr lang="en-US" altLang="ko-KR" sz="1300" dirty="0"/>
              <a:t>100</a:t>
            </a:r>
            <a:r>
              <a:rPr lang="ko-KR" altLang="en-US" sz="1300" dirty="0"/>
              <a:t>을 초과할 때까지 계속됩니다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이 코드는 </a:t>
            </a:r>
            <a:r>
              <a:rPr lang="ko-KR" altLang="en-US" sz="1300" dirty="0" err="1"/>
              <a:t>아두이노가</a:t>
            </a:r>
            <a:r>
              <a:rPr lang="ko-KR" altLang="en-US" sz="1300" dirty="0"/>
              <a:t> 연결되지 않은 상태에서 시작될 경우</a:t>
            </a:r>
            <a:r>
              <a:rPr lang="en-US" altLang="ko-KR" sz="1300" dirty="0"/>
              <a:t>, </a:t>
            </a:r>
            <a:r>
              <a:rPr lang="ko-KR" altLang="en-US" sz="1300" b="1" dirty="0">
                <a:solidFill>
                  <a:srgbClr val="008000"/>
                </a:solidFill>
              </a:rPr>
              <a:t>사용 가능한 모든 포트를 시도</a:t>
            </a:r>
            <a:r>
              <a:rPr lang="ko-KR" altLang="en-US" sz="1300" dirty="0"/>
              <a:t>하여 </a:t>
            </a:r>
            <a:r>
              <a:rPr lang="ko-KR" altLang="en-US" sz="1300" b="1" dirty="0" err="1">
                <a:solidFill>
                  <a:srgbClr val="FF00FF"/>
                </a:solidFill>
              </a:rPr>
              <a:t>아두이노를</a:t>
            </a:r>
            <a:r>
              <a:rPr lang="ko-KR" altLang="en-US" sz="1300" b="1" dirty="0">
                <a:solidFill>
                  <a:srgbClr val="FF00FF"/>
                </a:solidFill>
              </a:rPr>
              <a:t> </a:t>
            </a:r>
            <a:r>
              <a:rPr lang="ko-KR" altLang="en-US" sz="1300" b="1" dirty="0">
                <a:solidFill>
                  <a:srgbClr val="C00000"/>
                </a:solidFill>
              </a:rPr>
              <a:t>자동</a:t>
            </a:r>
            <a:r>
              <a:rPr lang="ko-KR" altLang="en-US" sz="1300" b="1" dirty="0">
                <a:solidFill>
                  <a:srgbClr val="FF00FF"/>
                </a:solidFill>
              </a:rPr>
              <a:t>으로 찾는 방법을 제공</a:t>
            </a:r>
            <a:r>
              <a:rPr lang="ko-KR" altLang="en-US" sz="1300" dirty="0"/>
              <a:t>합니다</a:t>
            </a:r>
            <a:r>
              <a:rPr lang="en-US" altLang="ko-KR" sz="1300" dirty="0"/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5E9232-7F60-E2B0-A31A-DC929212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5397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AE94C2-F3CF-9B0F-C0DF-3C9ED4A6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90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3CB27-2C57-3D93-3C55-5B12D8BDB8FD}"/>
              </a:ext>
            </a:extLst>
          </p:cNvPr>
          <p:cNvSpPr txBox="1"/>
          <p:nvPr/>
        </p:nvSpPr>
        <p:spPr>
          <a:xfrm>
            <a:off x="45651" y="236078"/>
            <a:ext cx="6096000" cy="6190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아두이노의 </a:t>
            </a:r>
            <a:r>
              <a:rPr lang="en-US" altLang="ko-KR" sz="1400" b="1">
                <a:solidFill>
                  <a:srgbClr val="0000FF"/>
                </a:solidFill>
              </a:rPr>
              <a:t>Serial.read() </a:t>
            </a:r>
            <a:r>
              <a:rPr lang="ko-KR" altLang="en-US" sz="1400" b="1">
                <a:solidFill>
                  <a:srgbClr val="0000FF"/>
                </a:solidFill>
              </a:rPr>
              <a:t>함수</a:t>
            </a:r>
            <a:r>
              <a:rPr lang="ko-KR" altLang="en-US" sz="1400"/>
              <a:t>를 사용하는 과정과 데이터 유형 변환에 대해 자세히 다루어 보겠습니다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바이트</a:t>
            </a:r>
            <a:r>
              <a:rPr lang="en-US" altLang="ko-KR" sz="1400" b="1">
                <a:solidFill>
                  <a:srgbClr val="0000FF"/>
                </a:solidFill>
              </a:rPr>
              <a:t>(byte) </a:t>
            </a:r>
            <a:r>
              <a:rPr lang="en-US" altLang="ko-KR" sz="1400"/>
              <a:t>→ </a:t>
            </a:r>
            <a:r>
              <a:rPr lang="ko-KR" altLang="en-US" sz="1400" b="1">
                <a:solidFill>
                  <a:srgbClr val="FF0000"/>
                </a:solidFill>
              </a:rPr>
              <a:t>정수</a:t>
            </a:r>
            <a:r>
              <a:rPr lang="en-US" altLang="ko-KR" sz="1400" b="1">
                <a:solidFill>
                  <a:srgbClr val="FF0000"/>
                </a:solidFill>
              </a:rPr>
              <a:t>(int):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아두이노에서 </a:t>
            </a:r>
            <a:r>
              <a:rPr lang="en-US" altLang="ko-KR" sz="1400"/>
              <a:t>Serial.read() </a:t>
            </a:r>
            <a:r>
              <a:rPr lang="ko-KR" altLang="en-US" sz="1400"/>
              <a:t>함수는 시리얼 버퍼에서 </a:t>
            </a:r>
            <a:r>
              <a:rPr lang="en-US" altLang="ko-KR" sz="1400"/>
              <a:t>1</a:t>
            </a:r>
            <a:r>
              <a:rPr lang="ko-KR" altLang="en-US" sz="1400"/>
              <a:t>바이트의 데이터를 읽어 들입니다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함수가 반환하는 값은 읽은 바이트에 해당하는 정수</a:t>
            </a:r>
            <a:r>
              <a:rPr lang="en-US" altLang="ko-KR" sz="1400"/>
              <a:t>(int)</a:t>
            </a:r>
            <a:r>
              <a:rPr lang="ko-KR" altLang="en-US" sz="1400"/>
              <a:t>입니다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예를 들어</a:t>
            </a:r>
            <a:r>
              <a:rPr lang="en-US" altLang="ko-KR" sz="1400"/>
              <a:t>, </a:t>
            </a:r>
            <a:r>
              <a:rPr lang="ko-KR" altLang="en-US" sz="1400"/>
              <a:t>만약 시리얼 통신을 통해 문자 </a:t>
            </a:r>
            <a:r>
              <a:rPr lang="en-US" altLang="ko-KR" sz="1400"/>
              <a:t>'A'</a:t>
            </a:r>
            <a:r>
              <a:rPr lang="ko-KR" altLang="en-US" sz="1400"/>
              <a:t>가 전송된다면</a:t>
            </a:r>
            <a:r>
              <a:rPr lang="en-US" altLang="ko-KR" sz="1400"/>
              <a:t>, 'A'</a:t>
            </a:r>
            <a:r>
              <a:rPr lang="ko-KR" altLang="en-US" sz="1400"/>
              <a:t>의 </a:t>
            </a:r>
            <a:r>
              <a:rPr lang="en-US" altLang="ko-KR" sz="1400"/>
              <a:t>ASCII </a:t>
            </a:r>
            <a:r>
              <a:rPr lang="ko-KR" altLang="en-US" sz="1400"/>
              <a:t>코드는 </a:t>
            </a:r>
            <a:r>
              <a:rPr lang="en-US" altLang="ko-KR" sz="1400"/>
              <a:t>65</a:t>
            </a:r>
            <a:r>
              <a:rPr lang="ko-KR" altLang="en-US" sz="1400"/>
              <a:t>이므로 </a:t>
            </a:r>
            <a:r>
              <a:rPr lang="en-US" altLang="ko-KR" sz="1400"/>
              <a:t>Serial.read()</a:t>
            </a:r>
            <a:r>
              <a:rPr lang="ko-KR" altLang="en-US" sz="1400"/>
              <a:t>는 정수 </a:t>
            </a:r>
            <a:r>
              <a:rPr lang="en-US" altLang="ko-KR" sz="1400"/>
              <a:t>65</a:t>
            </a:r>
            <a:r>
              <a:rPr lang="ko-KR" altLang="en-US" sz="1400"/>
              <a:t>를 반환합니다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과정은 실제로 메모리에 저장된 바이트 값을 </a:t>
            </a:r>
            <a:r>
              <a:rPr lang="en-US" altLang="ko-KR" sz="1400"/>
              <a:t>ASCII </a:t>
            </a:r>
            <a:r>
              <a:rPr lang="ko-KR" altLang="en-US" sz="1400"/>
              <a:t>코드에 따라 정수로 해석하는 것입니다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정수</a:t>
            </a:r>
            <a:r>
              <a:rPr lang="en-US" altLang="ko-KR" sz="1400" b="1">
                <a:solidFill>
                  <a:srgbClr val="0000FF"/>
                </a:solidFill>
              </a:rPr>
              <a:t>(int) </a:t>
            </a:r>
            <a:r>
              <a:rPr lang="en-US" altLang="ko-KR" sz="1400"/>
              <a:t>→ </a:t>
            </a:r>
            <a:r>
              <a:rPr lang="ko-KR" altLang="en-US" sz="1400" b="1">
                <a:solidFill>
                  <a:srgbClr val="FF0000"/>
                </a:solidFill>
              </a:rPr>
              <a:t>문자</a:t>
            </a:r>
            <a:r>
              <a:rPr lang="en-US" altLang="ko-KR" sz="1400" b="1">
                <a:solidFill>
                  <a:srgbClr val="FF0000"/>
                </a:solidFill>
              </a:rPr>
              <a:t>(char):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정수 값을 문자로 변환하는 과정은 아두이노 프로그래밍에서 매우 일반적입니다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예를 들어</a:t>
            </a:r>
            <a:r>
              <a:rPr lang="en-US" altLang="ko-KR" sz="1400"/>
              <a:t>, </a:t>
            </a:r>
            <a:r>
              <a:rPr lang="ko-KR" altLang="en-US" sz="1400"/>
              <a:t>정수 </a:t>
            </a:r>
            <a:r>
              <a:rPr lang="en-US" altLang="ko-KR" sz="1400"/>
              <a:t>65</a:t>
            </a:r>
            <a:r>
              <a:rPr lang="ko-KR" altLang="en-US" sz="1400"/>
              <a:t>를 문자로 변환하면 </a:t>
            </a:r>
            <a:r>
              <a:rPr lang="en-US" altLang="ko-KR" sz="1400"/>
              <a:t>ASCII </a:t>
            </a:r>
            <a:r>
              <a:rPr lang="ko-KR" altLang="en-US" sz="1400"/>
              <a:t>코드에 따라 </a:t>
            </a:r>
            <a:r>
              <a:rPr lang="en-US" altLang="ko-KR" sz="1400"/>
              <a:t>'A'</a:t>
            </a:r>
            <a:r>
              <a:rPr lang="ko-KR" altLang="en-US" sz="1400"/>
              <a:t>가 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이는 </a:t>
            </a:r>
            <a:r>
              <a:rPr lang="en-US" altLang="ko-KR" sz="1400"/>
              <a:t>C++</a:t>
            </a:r>
            <a:r>
              <a:rPr lang="ko-KR" altLang="en-US" sz="1400"/>
              <a:t>의 형변환을 사용하여 </a:t>
            </a:r>
            <a:r>
              <a:rPr lang="en-US" altLang="ko-KR" sz="1400"/>
              <a:t>char(65) </a:t>
            </a:r>
            <a:r>
              <a:rPr lang="ko-KR" altLang="en-US" sz="1400"/>
              <a:t>또는 간단히 </a:t>
            </a:r>
            <a:r>
              <a:rPr lang="en-US" altLang="ko-KR" sz="1400"/>
              <a:t>(char)65</a:t>
            </a:r>
            <a:r>
              <a:rPr lang="ko-KR" altLang="en-US" sz="1400"/>
              <a:t>로 작성할 수 있습니다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이러한 변환을 통해 정수 값이 다시 사람이 인식할 수 있는 문자로 표현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문자</a:t>
            </a:r>
            <a:r>
              <a:rPr lang="en-US" altLang="ko-KR" sz="1400" b="1">
                <a:solidFill>
                  <a:srgbClr val="0000FF"/>
                </a:solidFill>
              </a:rPr>
              <a:t>(char) </a:t>
            </a:r>
            <a:r>
              <a:rPr lang="en-US" altLang="ko-KR" sz="1400"/>
              <a:t>→ </a:t>
            </a:r>
            <a:r>
              <a:rPr lang="ko-KR" altLang="en-US" sz="1400" b="1">
                <a:solidFill>
                  <a:srgbClr val="FF0000"/>
                </a:solidFill>
              </a:rPr>
              <a:t>문자열</a:t>
            </a:r>
            <a:r>
              <a:rPr lang="en-US" altLang="ko-KR" sz="1400" b="1">
                <a:solidFill>
                  <a:srgbClr val="FF0000"/>
                </a:solidFill>
              </a:rPr>
              <a:t>(String):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1F252-2121-FFFC-C45E-C0DEEE559531}"/>
              </a:ext>
            </a:extLst>
          </p:cNvPr>
          <p:cNvSpPr txBox="1"/>
          <p:nvPr/>
        </p:nvSpPr>
        <p:spPr>
          <a:xfrm>
            <a:off x="6096000" y="236078"/>
            <a:ext cx="6096000" cy="336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아두이노에서 문자를 문자열로 변환하는 것은 주로 데이터를 더 쉽게 처리하고 출력하기 위해 사용됩니다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단일 문자 </a:t>
            </a:r>
            <a:r>
              <a:rPr lang="en-US" altLang="ko-KR" sz="1400"/>
              <a:t>'A'</a:t>
            </a:r>
            <a:r>
              <a:rPr lang="ko-KR" altLang="en-US" sz="1400"/>
              <a:t>를 </a:t>
            </a:r>
            <a:r>
              <a:rPr lang="en-US" altLang="ko-KR" sz="1400"/>
              <a:t>String </a:t>
            </a:r>
            <a:r>
              <a:rPr lang="ko-KR" altLang="en-US" sz="1400"/>
              <a:t>객체로 변환할 때는 </a:t>
            </a:r>
            <a:r>
              <a:rPr lang="en-US" altLang="ko-KR" sz="1400"/>
              <a:t>String </a:t>
            </a:r>
            <a:r>
              <a:rPr lang="ko-KR" altLang="en-US" sz="1400"/>
              <a:t>클래스의 생성자를 사용하거나 </a:t>
            </a:r>
            <a:r>
              <a:rPr lang="en-US" altLang="ko-KR" sz="1400"/>
              <a:t>+ </a:t>
            </a:r>
            <a:r>
              <a:rPr lang="ko-KR" altLang="en-US" sz="1400"/>
              <a:t>연산자를 활용하여 더 큰 문자열에 쉽게 추가할 수 있습니다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예를 들어</a:t>
            </a:r>
            <a:r>
              <a:rPr lang="en-US" altLang="ko-KR" sz="1400"/>
              <a:t>, String('A')</a:t>
            </a:r>
            <a:r>
              <a:rPr lang="ko-KR" altLang="en-US" sz="1400"/>
              <a:t>는 문자 </a:t>
            </a:r>
            <a:r>
              <a:rPr lang="en-US" altLang="ko-KR" sz="1400"/>
              <a:t>'A'</a:t>
            </a:r>
            <a:r>
              <a:rPr lang="ko-KR" altLang="en-US" sz="1400"/>
              <a:t>를 담은 새로운 문자열 객체를 생성하며</a:t>
            </a:r>
            <a:r>
              <a:rPr lang="en-US" altLang="ko-KR" sz="1400"/>
              <a:t>, </a:t>
            </a:r>
            <a:r>
              <a:rPr lang="ko-KR" altLang="en-US" sz="1400"/>
              <a:t>이것은 </a:t>
            </a:r>
            <a:r>
              <a:rPr lang="en-US" altLang="ko-KR" sz="1400"/>
              <a:t>"A"</a:t>
            </a:r>
            <a:r>
              <a:rPr lang="ko-KR" altLang="en-US" sz="1400"/>
              <a:t>로 표현됩니다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이렇게 변환 과정을 거치면서 아두이노에서 데이터가 어떻게 읽히고</a:t>
            </a:r>
            <a:r>
              <a:rPr lang="en-US" altLang="ko-KR" sz="1400"/>
              <a:t>, </a:t>
            </a:r>
            <a:r>
              <a:rPr lang="ko-KR" altLang="en-US" sz="1400"/>
              <a:t>처리되며</a:t>
            </a:r>
            <a:r>
              <a:rPr lang="en-US" altLang="ko-KR" sz="1400"/>
              <a:t>, </a:t>
            </a:r>
            <a:r>
              <a:rPr lang="ko-KR" altLang="en-US" sz="1400"/>
              <a:t>사용자에게 다시 표현되는지를 볼 수 있습니다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이러한 기본적인 데이터 유형 변환을 이해하는 것은 아두이노 프로그래밍의 핵심 요소 중 하나입니다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71259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5ADF5D-CC02-3C24-2EF6-475176BA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91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5C3B75-79DB-BA8B-7961-FB729D3AD076}"/>
              </a:ext>
            </a:extLst>
          </p:cNvPr>
          <p:cNvSpPr txBox="1"/>
          <p:nvPr/>
        </p:nvSpPr>
        <p:spPr>
          <a:xfrm>
            <a:off x="128630" y="92148"/>
            <a:ext cx="5397500" cy="489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변수 선언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char receivedChar;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변수는 시리얼 포트로부터 받은 단일 문자를 저장하기 위해 사용됩니다</a:t>
            </a:r>
            <a:r>
              <a:rPr lang="en-US" altLang="ko-KR" sz="1400"/>
              <a:t>. char</a:t>
            </a:r>
            <a:r>
              <a:rPr lang="ko-KR" altLang="en-US" sz="1400"/>
              <a:t>는 문자 데이터 타입으로</a:t>
            </a:r>
            <a:r>
              <a:rPr lang="en-US" altLang="ko-KR" sz="1400"/>
              <a:t>, </a:t>
            </a:r>
            <a:r>
              <a:rPr lang="ko-KR" altLang="en-US" sz="1400"/>
              <a:t>하나의 문자만을 저장할 수 있습니다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String receivedString;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이 변수는 문자 데이터를 문자열</a:t>
            </a:r>
            <a:r>
              <a:rPr lang="en-US" altLang="ko-KR" sz="1400"/>
              <a:t>(String </a:t>
            </a:r>
            <a:r>
              <a:rPr lang="ko-KR" altLang="en-US" sz="1400"/>
              <a:t>타입</a:t>
            </a:r>
            <a:r>
              <a:rPr lang="en-US" altLang="ko-KR" sz="1400"/>
              <a:t>)</a:t>
            </a:r>
            <a:r>
              <a:rPr lang="ko-KR" altLang="en-US" sz="1400"/>
              <a:t>로 변환하여 저장하기 위해 사용됩니다</a:t>
            </a:r>
            <a:r>
              <a:rPr lang="en-US" altLang="ko-KR" sz="1400"/>
              <a:t>. Arduino</a:t>
            </a:r>
            <a:r>
              <a:rPr lang="ko-KR" altLang="en-US" sz="1400"/>
              <a:t>에서 </a:t>
            </a:r>
            <a:r>
              <a:rPr lang="en-US" altLang="ko-KR" sz="1400"/>
              <a:t>String</a:t>
            </a:r>
            <a:r>
              <a:rPr lang="ko-KR" altLang="en-US" sz="1400"/>
              <a:t>은 문자열을 쉽게 다룰 수 있게 해주는 클래스입니다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setup() </a:t>
            </a:r>
            <a:r>
              <a:rPr lang="ko-KR" altLang="en-US" sz="1400" b="1">
                <a:solidFill>
                  <a:srgbClr val="0000FF"/>
                </a:solidFill>
              </a:rPr>
              <a:t>함수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Serial.begin(9600);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setup() </a:t>
            </a:r>
            <a:r>
              <a:rPr lang="ko-KR" altLang="en-US" sz="1400"/>
              <a:t>함수는 프로그램이 시작될 때 한 번만 실행됩니다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Serial.begin(9600);</a:t>
            </a:r>
            <a:r>
              <a:rPr lang="ko-KR" altLang="en-US" sz="1400"/>
              <a:t>는 시리얼 통신을 시작하며</a:t>
            </a:r>
            <a:r>
              <a:rPr lang="en-US" altLang="ko-KR" sz="1400"/>
              <a:t>, 9600</a:t>
            </a:r>
            <a:r>
              <a:rPr lang="ko-KR" altLang="en-US" sz="1400"/>
              <a:t>은 통신 속도를 의미하는 보드레이트</a:t>
            </a:r>
            <a:r>
              <a:rPr lang="en-US" altLang="ko-KR" sz="1400"/>
              <a:t>(baud rate)</a:t>
            </a:r>
            <a:r>
              <a:rPr lang="ko-KR" altLang="en-US" sz="1400"/>
              <a:t>입니다</a:t>
            </a:r>
            <a:r>
              <a:rPr lang="en-US" altLang="ko-KR" sz="1400"/>
              <a:t>. </a:t>
            </a:r>
            <a:r>
              <a:rPr lang="ko-KR" altLang="en-US" sz="1400"/>
              <a:t>이는 초당 전송되는 비트 수를 나타내며</a:t>
            </a:r>
            <a:r>
              <a:rPr lang="en-US" altLang="ko-KR" sz="1400"/>
              <a:t>, </a:t>
            </a:r>
            <a:r>
              <a:rPr lang="ko-KR" altLang="en-US" sz="1400"/>
              <a:t>여기서는 </a:t>
            </a:r>
            <a:r>
              <a:rPr lang="en-US" altLang="ko-KR" sz="1400"/>
              <a:t>9600</a:t>
            </a:r>
            <a:r>
              <a:rPr lang="ko-KR" altLang="en-US" sz="1400"/>
              <a:t>비트</a:t>
            </a:r>
            <a:r>
              <a:rPr lang="en-US" altLang="ko-KR" sz="1400"/>
              <a:t>/</a:t>
            </a:r>
            <a:r>
              <a:rPr lang="ko-KR" altLang="en-US" sz="1400"/>
              <a:t>초를 사용합니다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B24D8-1D77-322E-9E3C-E49B350D3604}"/>
              </a:ext>
            </a:extLst>
          </p:cNvPr>
          <p:cNvSpPr txBox="1"/>
          <p:nvPr/>
        </p:nvSpPr>
        <p:spPr>
          <a:xfrm>
            <a:off x="5656734" y="333569"/>
            <a:ext cx="6332151" cy="6190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receivedChar = Serial.read();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Serial.read() </a:t>
            </a:r>
            <a:r>
              <a:rPr lang="ko-KR" altLang="en-US" sz="1400"/>
              <a:t>함수는 시리얼 버퍼에서 다음 바이트</a:t>
            </a:r>
            <a:r>
              <a:rPr lang="en-US" altLang="ko-KR" sz="1400"/>
              <a:t>(</a:t>
            </a:r>
            <a:r>
              <a:rPr lang="ko-KR" altLang="en-US" sz="1400"/>
              <a:t>여기서는 문자</a:t>
            </a:r>
            <a:r>
              <a:rPr lang="en-US" altLang="ko-KR" sz="1400"/>
              <a:t>)</a:t>
            </a:r>
            <a:r>
              <a:rPr lang="ko-KR" altLang="en-US" sz="1400"/>
              <a:t>를 읽어 </a:t>
            </a:r>
            <a:r>
              <a:rPr lang="en-US" altLang="ko-KR" sz="1400"/>
              <a:t>receivedChar </a:t>
            </a:r>
            <a:r>
              <a:rPr lang="ko-KR" altLang="en-US" sz="1400"/>
              <a:t>변수에 저장합니다</a:t>
            </a:r>
            <a:r>
              <a:rPr lang="en-US" altLang="ko-KR" sz="1400"/>
              <a:t>. </a:t>
            </a:r>
            <a:r>
              <a:rPr lang="ko-KR" altLang="en-US" sz="1400"/>
              <a:t>이 함수는 읽은 바이트를 반환하며</a:t>
            </a:r>
            <a:r>
              <a:rPr lang="en-US" altLang="ko-KR" sz="1400"/>
              <a:t>, </a:t>
            </a:r>
            <a:r>
              <a:rPr lang="ko-KR" altLang="en-US" sz="1400"/>
              <a:t>버퍼에 데이터가 없으면 </a:t>
            </a:r>
            <a:r>
              <a:rPr lang="en-US" altLang="ko-KR" sz="1400"/>
              <a:t>-1</a:t>
            </a:r>
            <a:r>
              <a:rPr lang="ko-KR" altLang="en-US" sz="1400"/>
              <a:t>을 반환합니다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receivedString = String(receivedChar);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읽은 문자를 </a:t>
            </a:r>
            <a:r>
              <a:rPr lang="en-US" altLang="ko-KR" sz="1400"/>
              <a:t>String </a:t>
            </a:r>
            <a:r>
              <a:rPr lang="ko-KR" altLang="en-US" sz="1400"/>
              <a:t>객체로 변환하여 </a:t>
            </a:r>
            <a:r>
              <a:rPr lang="en-US" altLang="ko-KR" sz="1400"/>
              <a:t>receivedString </a:t>
            </a:r>
            <a:r>
              <a:rPr lang="ko-KR" altLang="en-US" sz="1400"/>
              <a:t>변수에 저장합니다</a:t>
            </a:r>
            <a:r>
              <a:rPr lang="en-US" altLang="ko-KR" sz="1400"/>
              <a:t>. </a:t>
            </a:r>
            <a:r>
              <a:rPr lang="ko-KR" altLang="en-US" sz="1400"/>
              <a:t>이 변환 과정을 통해 문자 데이터를 문자열 데이터로 쉽게 다룰 수 있게 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FF"/>
                </a:solidFill>
              </a:rPr>
              <a:t>출력 부분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Serial.print("Received char: ");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"Received char: " </a:t>
            </a:r>
            <a:r>
              <a:rPr lang="ko-KR" altLang="en-US" sz="1400"/>
              <a:t>문자열을 시리얼 포트로 보냅니다</a:t>
            </a:r>
            <a:r>
              <a:rPr lang="en-US" altLang="ko-KR" sz="1400"/>
              <a:t>. </a:t>
            </a:r>
            <a:r>
              <a:rPr lang="ko-KR" altLang="en-US" sz="1400"/>
              <a:t>이는 컴퓨터의 시리얼 모니터 창에 출력됩니다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Serial.println(receivedChar);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println </a:t>
            </a:r>
            <a:r>
              <a:rPr lang="ko-KR" altLang="en-US" sz="1400"/>
              <a:t>함수는 인자로 받은 데이터를 시리얼 포트로 출력하고 줄바꿈을 추가합니다</a:t>
            </a:r>
            <a:r>
              <a:rPr lang="en-US" altLang="ko-KR" sz="1400"/>
              <a:t>. </a:t>
            </a:r>
            <a:r>
              <a:rPr lang="ko-KR" altLang="en-US" sz="1400"/>
              <a:t>여기서는 </a:t>
            </a:r>
            <a:r>
              <a:rPr lang="en-US" altLang="ko-KR" sz="1400"/>
              <a:t>receivedChar</a:t>
            </a:r>
            <a:r>
              <a:rPr lang="ko-KR" altLang="en-US" sz="1400"/>
              <a:t>가 출력됩니다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Serial.print("Received string: ");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"Received string: " </a:t>
            </a:r>
            <a:r>
              <a:rPr lang="ko-KR" altLang="en-US" sz="1400"/>
              <a:t>문자열을 시리얼 포트로 보냅니다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Serial.println(receivedString);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receivedString </a:t>
            </a:r>
            <a:r>
              <a:rPr lang="ko-KR" altLang="en-US" sz="1400"/>
              <a:t>변수의 내용을 시리얼 포트로 출력하고 줄바꿈을 추가합니다</a:t>
            </a:r>
            <a:r>
              <a:rPr lang="en-US" altLang="ko-KR" sz="1400"/>
              <a:t>. </a:t>
            </a:r>
            <a:r>
              <a:rPr lang="ko-KR" altLang="en-US" sz="1400"/>
              <a:t>이렇게 해서 문자와 문자열 형태 모두를 확인할 수 있습니다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69E31C-3E78-B571-C69D-EFECF4B3CC9D}"/>
              </a:ext>
            </a:extLst>
          </p:cNvPr>
          <p:cNvSpPr txBox="1"/>
          <p:nvPr/>
        </p:nvSpPr>
        <p:spPr>
          <a:xfrm>
            <a:off x="54361" y="4905593"/>
            <a:ext cx="5528104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00FF"/>
                </a:solidFill>
              </a:rPr>
              <a:t>loop() </a:t>
            </a:r>
            <a:r>
              <a:rPr lang="ko-KR" altLang="en-US" sz="1400" b="1">
                <a:solidFill>
                  <a:srgbClr val="0000FF"/>
                </a:solidFill>
              </a:rPr>
              <a:t>함수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if (Serial.available() &gt; 0) {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loop() </a:t>
            </a:r>
            <a:r>
              <a:rPr lang="ko-KR" altLang="en-US" sz="1400"/>
              <a:t>함수는 프로그램이 실행되는 동안 계속해서 반복 실행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Serial.available()</a:t>
            </a:r>
            <a:r>
              <a:rPr lang="ko-KR" altLang="en-US" sz="1400"/>
              <a:t>는 시리얼 버퍼에 읽을 수 있는 데이터의 바이트 수를 반환합니다</a:t>
            </a:r>
            <a:r>
              <a:rPr lang="en-US" altLang="ko-KR" sz="1400"/>
              <a:t>. </a:t>
            </a:r>
            <a:r>
              <a:rPr lang="ko-KR" altLang="en-US" sz="1400"/>
              <a:t>데이터가 있으면 </a:t>
            </a:r>
            <a:r>
              <a:rPr lang="en-US" altLang="ko-KR" sz="1400"/>
              <a:t>0</a:t>
            </a:r>
            <a:r>
              <a:rPr lang="ko-KR" altLang="en-US" sz="1400"/>
              <a:t>보다 큰 값을 반환합니다</a:t>
            </a:r>
            <a:r>
              <a:rPr lang="en-US" altLang="ko-KR" sz="14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2870707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3ACDC7-CB27-7DFE-6C71-7CCDD51D6D59}"/>
              </a:ext>
            </a:extLst>
          </p:cNvPr>
          <p:cNvSpPr txBox="1"/>
          <p:nvPr/>
        </p:nvSpPr>
        <p:spPr>
          <a:xfrm>
            <a:off x="531339" y="507812"/>
            <a:ext cx="10497065" cy="4846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0070C0"/>
                </a:solidFill>
              </a:rPr>
              <a:t>함수 호출</a:t>
            </a:r>
            <a:r>
              <a:rPr lang="en-US" altLang="ko-KR" sz="1600" b="1" dirty="0">
                <a:solidFill>
                  <a:srgbClr val="0070C0"/>
                </a:solidFill>
              </a:rPr>
              <a:t>: </a:t>
            </a:r>
            <a:r>
              <a:rPr lang="en-US" altLang="ko-KR" sz="1600" dirty="0" err="1"/>
              <a:t>Serial.read</a:t>
            </a:r>
            <a:r>
              <a:rPr lang="en-US" altLang="ko-KR" sz="1600" dirty="0"/>
              <a:t>()</a:t>
            </a:r>
            <a:r>
              <a:rPr lang="ko-KR" altLang="en-US" sz="1600" dirty="0"/>
              <a:t>는 </a:t>
            </a:r>
            <a:r>
              <a:rPr lang="en-US" altLang="ko-KR" sz="1600" b="1" dirty="0">
                <a:solidFill>
                  <a:srgbClr val="FF00FF"/>
                </a:solidFill>
              </a:rPr>
              <a:t>Serial </a:t>
            </a:r>
            <a:r>
              <a:rPr lang="ko-KR" altLang="en-US" sz="1600" b="1" dirty="0">
                <a:solidFill>
                  <a:srgbClr val="FF00FF"/>
                </a:solidFill>
              </a:rPr>
              <a:t>객체</a:t>
            </a:r>
            <a:r>
              <a:rPr lang="ko-KR" altLang="en-US" sz="1600" dirty="0"/>
              <a:t>의 </a:t>
            </a:r>
            <a:r>
              <a:rPr lang="en-US" altLang="ko-KR" sz="1600" b="1" dirty="0">
                <a:solidFill>
                  <a:srgbClr val="C00000"/>
                </a:solidFill>
              </a:rPr>
              <a:t>read </a:t>
            </a:r>
            <a:r>
              <a:rPr lang="ko-KR" altLang="en-US" sz="1600" b="1" dirty="0">
                <a:solidFill>
                  <a:srgbClr val="C00000"/>
                </a:solidFill>
              </a:rPr>
              <a:t>메소드</a:t>
            </a:r>
            <a:r>
              <a:rPr lang="ko-KR" altLang="en-US" sz="1600" dirty="0"/>
              <a:t>를 호출합니다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Serial </a:t>
            </a:r>
            <a:r>
              <a:rPr lang="ko-KR" altLang="en-US" sz="1600" dirty="0"/>
              <a:t>객체는 </a:t>
            </a:r>
            <a:r>
              <a:rPr lang="en-US" altLang="ko-KR" sz="1600" dirty="0"/>
              <a:t>Arduino</a:t>
            </a:r>
            <a:r>
              <a:rPr lang="ko-KR" altLang="en-US" sz="1600" dirty="0"/>
              <a:t>의 </a:t>
            </a:r>
            <a:r>
              <a:rPr lang="ko-KR" altLang="en-US" sz="1600" b="1" dirty="0">
                <a:solidFill>
                  <a:srgbClr val="00B050"/>
                </a:solidFill>
              </a:rPr>
              <a:t>내장 객체</a:t>
            </a:r>
            <a:r>
              <a:rPr lang="ko-KR" altLang="en-US" sz="1600" dirty="0"/>
              <a:t>로</a:t>
            </a:r>
            <a:r>
              <a:rPr lang="en-US" altLang="ko-KR" sz="1600" dirty="0"/>
              <a:t>, </a:t>
            </a:r>
            <a:r>
              <a:rPr lang="ko-KR" altLang="en-US" sz="1600" dirty="0"/>
              <a:t>시리얼 통신 기능을 제공합니다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0070C0"/>
                </a:solidFill>
              </a:rPr>
              <a:t>데이터 읽기</a:t>
            </a:r>
            <a:r>
              <a:rPr lang="en-US" altLang="ko-KR" sz="1600" b="1" dirty="0">
                <a:solidFill>
                  <a:srgbClr val="0070C0"/>
                </a:solidFill>
              </a:rPr>
              <a:t>: </a:t>
            </a:r>
            <a:r>
              <a:rPr lang="en-US" altLang="ko-KR" sz="1600" dirty="0"/>
              <a:t>read </a:t>
            </a:r>
            <a:r>
              <a:rPr lang="ko-KR" altLang="en-US" sz="1600" dirty="0"/>
              <a:t>메소드는 시리얼 버퍼에서 가장 먼저 들어온 </a:t>
            </a:r>
            <a:r>
              <a:rPr lang="ko-KR" altLang="en-US" sz="1600" b="1" dirty="0">
                <a:solidFill>
                  <a:srgbClr val="FF0000"/>
                </a:solidFill>
              </a:rPr>
              <a:t>바이트</a:t>
            </a:r>
            <a:r>
              <a:rPr lang="ko-KR" altLang="en-US" sz="1600" dirty="0"/>
              <a:t>를 읽습니다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시리얼 버퍼는 시리얼 포트를 통해 들어오는 데이터가 임시로 저장되는 메모리 공간입니다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0070C0"/>
                </a:solidFill>
              </a:rPr>
              <a:t>반환 값</a:t>
            </a:r>
            <a:r>
              <a:rPr lang="en-US" altLang="ko-KR" sz="1600" b="1" dirty="0">
                <a:solidFill>
                  <a:srgbClr val="0070C0"/>
                </a:solidFill>
              </a:rPr>
              <a:t>: </a:t>
            </a:r>
            <a:r>
              <a:rPr lang="en-US" altLang="ko-KR" sz="1600" dirty="0"/>
              <a:t>read </a:t>
            </a:r>
            <a:r>
              <a:rPr lang="ko-KR" altLang="en-US" sz="1600" dirty="0"/>
              <a:t>메소드는 읽은 바이트를 반환합니다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데이터는 정수형</a:t>
            </a:r>
            <a:r>
              <a:rPr lang="en-US" altLang="ko-KR" sz="1600" dirty="0"/>
              <a:t>(int)</a:t>
            </a:r>
            <a:r>
              <a:rPr lang="ko-KR" altLang="en-US" sz="1600" dirty="0"/>
              <a:t>으로 반환되며</a:t>
            </a:r>
            <a:r>
              <a:rPr lang="en-US" altLang="ko-KR" sz="1600" dirty="0"/>
              <a:t>, </a:t>
            </a:r>
            <a:r>
              <a:rPr lang="ko-KR" altLang="en-US" sz="1600" dirty="0"/>
              <a:t>읽을 데이터가 없으면 </a:t>
            </a:r>
            <a:r>
              <a:rPr lang="en-US" altLang="ko-KR" sz="1600" dirty="0"/>
              <a:t>-1</a:t>
            </a:r>
            <a:r>
              <a:rPr lang="ko-KR" altLang="en-US" sz="1600" dirty="0"/>
              <a:t>을 반환합니다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0070C0"/>
                </a:solidFill>
              </a:rPr>
              <a:t>변수 할당</a:t>
            </a:r>
            <a:r>
              <a:rPr lang="en-US" altLang="ko-KR" sz="1600" b="1" dirty="0">
                <a:solidFill>
                  <a:srgbClr val="0070C0"/>
                </a:solidFill>
              </a:rPr>
              <a:t>: </a:t>
            </a:r>
            <a:r>
              <a:rPr lang="ko-KR" altLang="en-US" sz="1600" dirty="0"/>
              <a:t>읽은 데이터는 </a:t>
            </a:r>
            <a:r>
              <a:rPr lang="en-US" altLang="ko-KR" sz="1600" b="1" dirty="0">
                <a:solidFill>
                  <a:srgbClr val="00B050"/>
                </a:solidFill>
              </a:rPr>
              <a:t>gap</a:t>
            </a:r>
            <a:r>
              <a:rPr lang="ko-KR" altLang="en-US" sz="1600" b="1" dirty="0">
                <a:solidFill>
                  <a:srgbClr val="00B050"/>
                </a:solidFill>
              </a:rPr>
              <a:t>이라는 변수에 저장</a:t>
            </a:r>
            <a:r>
              <a:rPr lang="ko-KR" altLang="en-US" sz="1600" dirty="0"/>
              <a:t>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변수는 읽은 바이트 값을 저장하기 위해 사용됩니다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결과적으로</a:t>
            </a:r>
            <a:r>
              <a:rPr lang="en-US" altLang="ko-KR" sz="1600" dirty="0"/>
              <a:t>, gap = </a:t>
            </a:r>
            <a:r>
              <a:rPr lang="en-US" altLang="ko-KR" sz="1600" dirty="0" err="1"/>
              <a:t>Serial.read</a:t>
            </a:r>
            <a:r>
              <a:rPr lang="en-US" altLang="ko-KR" sz="1600" dirty="0"/>
              <a:t>(); </a:t>
            </a:r>
            <a:r>
              <a:rPr lang="ko-KR" altLang="en-US" sz="1600" dirty="0"/>
              <a:t>구문은 시리얼 포트를 통해 들어온 다음 바이트를 읽어서 </a:t>
            </a:r>
            <a:r>
              <a:rPr lang="en-US" altLang="ko-KR" sz="1600" dirty="0"/>
              <a:t>gap </a:t>
            </a:r>
            <a:r>
              <a:rPr lang="ko-KR" altLang="en-US" sz="1600" dirty="0"/>
              <a:t>변수에 저장하는 과정입니다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과정은 시리얼 통신을 통해 외부 장치로부터 데이터를 받을 때 매우 중요합니다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B25547-6EBA-6B36-0889-09633F7A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8053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E27921-55BE-40D0-7387-0B21879621BF}"/>
              </a:ext>
            </a:extLst>
          </p:cNvPr>
          <p:cNvSpPr txBox="1"/>
          <p:nvPr/>
        </p:nvSpPr>
        <p:spPr>
          <a:xfrm>
            <a:off x="724929" y="616968"/>
            <a:ext cx="10266406" cy="3738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비교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0070C0"/>
                </a:solidFill>
              </a:rPr>
              <a:t>구문 차이</a:t>
            </a:r>
            <a:r>
              <a:rPr lang="en-US" altLang="ko-KR" sz="1600" dirty="0"/>
              <a:t>: C++ (Arduino)</a:t>
            </a:r>
            <a:r>
              <a:rPr lang="ko-KR" altLang="en-US" sz="1600" dirty="0"/>
              <a:t>에서는 객체 생성 시 클래스 이름 뒤에 객체 이름을 명시하며</a:t>
            </a:r>
            <a:r>
              <a:rPr lang="en-US" altLang="ko-KR" sz="1600" dirty="0"/>
              <a:t>, </a:t>
            </a:r>
            <a:r>
              <a:rPr lang="ko-KR" altLang="en-US" sz="1600" dirty="0"/>
              <a:t>필요에 따라 생성자에 인자를 전달합니다</a:t>
            </a:r>
            <a:r>
              <a:rPr lang="en-US" altLang="ko-KR" sz="1600" dirty="0"/>
              <a:t>. Python</a:t>
            </a:r>
            <a:r>
              <a:rPr lang="ko-KR" altLang="en-US" sz="1600" dirty="0"/>
              <a:t>에서도 비슷한 구문을 사용하지만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변수 할당 방식이 다르다는 점에 주목해야 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0070C0"/>
                </a:solidFill>
              </a:rPr>
              <a:t>타입 안정성</a:t>
            </a:r>
            <a:r>
              <a:rPr lang="en-US" altLang="ko-KR" sz="1600" b="1" dirty="0">
                <a:solidFill>
                  <a:srgbClr val="0070C0"/>
                </a:solidFill>
              </a:rPr>
              <a:t>: </a:t>
            </a:r>
            <a:r>
              <a:rPr lang="en-US" altLang="ko-KR" sz="1600" dirty="0"/>
              <a:t>C++</a:t>
            </a:r>
            <a:r>
              <a:rPr lang="ko-KR" altLang="en-US" sz="1600" dirty="0"/>
              <a:t>은 </a:t>
            </a:r>
            <a:r>
              <a:rPr lang="ko-KR" altLang="en-US" sz="1600" dirty="0" err="1"/>
              <a:t>강타입</a:t>
            </a:r>
            <a:r>
              <a:rPr lang="en-US" altLang="ko-KR" sz="1600" dirty="0"/>
              <a:t>(strongly-typed) </a:t>
            </a:r>
            <a:r>
              <a:rPr lang="ko-KR" altLang="en-US" sz="1600" dirty="0"/>
              <a:t>언어로</a:t>
            </a:r>
            <a:r>
              <a:rPr lang="en-US" altLang="ko-KR" sz="1600" dirty="0"/>
              <a:t>, </a:t>
            </a:r>
            <a:r>
              <a:rPr lang="ko-KR" altLang="en-US" sz="1600" dirty="0"/>
              <a:t>변수의 타입이 명확하게 정의되어야 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반면</a:t>
            </a:r>
            <a:r>
              <a:rPr lang="en-US" altLang="ko-KR" sz="1600" dirty="0"/>
              <a:t>, Python</a:t>
            </a:r>
            <a:r>
              <a:rPr lang="ko-KR" altLang="en-US" sz="1600" dirty="0"/>
              <a:t>은 동적 타이핑</a:t>
            </a:r>
            <a:r>
              <a:rPr lang="en-US" altLang="ko-KR" sz="1600" dirty="0"/>
              <a:t>(dynamic typing) </a:t>
            </a:r>
            <a:r>
              <a:rPr lang="ko-KR" altLang="en-US" sz="1600" dirty="0"/>
              <a:t>언어로</a:t>
            </a:r>
            <a:r>
              <a:rPr lang="en-US" altLang="ko-KR" sz="1600" dirty="0"/>
              <a:t>, </a:t>
            </a:r>
            <a:r>
              <a:rPr lang="ko-KR" altLang="en-US" sz="1600" dirty="0"/>
              <a:t>변수 타입이 실행 시간에 결정되고 변경될 수 있습니다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0070C0"/>
                </a:solidFill>
              </a:rPr>
              <a:t>문법 간소화</a:t>
            </a:r>
            <a:r>
              <a:rPr lang="en-US" altLang="ko-KR" sz="1600" b="1" dirty="0">
                <a:solidFill>
                  <a:srgbClr val="0070C0"/>
                </a:solidFill>
              </a:rPr>
              <a:t>: </a:t>
            </a:r>
            <a:r>
              <a:rPr lang="en-US" altLang="ko-KR" sz="1600" dirty="0"/>
              <a:t>Python</a:t>
            </a:r>
            <a:r>
              <a:rPr lang="ko-KR" altLang="en-US" sz="1600" dirty="0"/>
              <a:t>은 보다 간결하고 이해하기 쉬운 문법을 가지고 있어</a:t>
            </a:r>
            <a:r>
              <a:rPr lang="en-US" altLang="ko-KR" sz="1600" dirty="0"/>
              <a:t>, </a:t>
            </a:r>
            <a:r>
              <a:rPr lang="ko-KR" altLang="en-US" sz="1600" dirty="0"/>
              <a:t>객체 생성과 관련된 코드가 더 직관적입니다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각 언어의 객체 생성 방식은 해당 언어의 특성과 설계 철학을 반영합니다</a:t>
            </a:r>
            <a:r>
              <a:rPr lang="en-US" altLang="ko-KR" sz="1600" dirty="0"/>
              <a:t>. C++</a:t>
            </a:r>
            <a:r>
              <a:rPr lang="ko-KR" altLang="en-US" sz="1600" dirty="0"/>
              <a:t>는 성능과 메모리 제어에 중점을 둔 반면</a:t>
            </a:r>
            <a:r>
              <a:rPr lang="en-US" altLang="ko-KR" sz="1600" dirty="0"/>
              <a:t>, Python</a:t>
            </a:r>
            <a:r>
              <a:rPr lang="ko-KR" altLang="en-US" sz="1600" dirty="0"/>
              <a:t>은 사용자 편의성과 코드의 가독성에 더 중점을 두고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973E71-6ED7-59F9-A46B-2B8C434F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950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C98CFE-764A-14AD-6862-1712BE809F13}"/>
              </a:ext>
            </a:extLst>
          </p:cNvPr>
          <p:cNvSpPr txBox="1"/>
          <p:nvPr/>
        </p:nvSpPr>
        <p:spPr>
          <a:xfrm>
            <a:off x="584199" y="255350"/>
            <a:ext cx="10769601" cy="6231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Arduino </a:t>
            </a:r>
            <a:r>
              <a:rPr lang="ko-KR" altLang="en-US" sz="1400" dirty="0"/>
              <a:t>프로그래밍에서 </a:t>
            </a:r>
            <a:r>
              <a:rPr lang="en-US" altLang="ko-KR" sz="1400" b="1" dirty="0">
                <a:solidFill>
                  <a:srgbClr val="0070C0"/>
                </a:solidFill>
              </a:rPr>
              <a:t>Serial</a:t>
            </a:r>
            <a:r>
              <a:rPr lang="ko-KR" altLang="en-US" sz="1400" b="1" dirty="0">
                <a:solidFill>
                  <a:srgbClr val="0070C0"/>
                </a:solidFill>
              </a:rPr>
              <a:t>은</a:t>
            </a:r>
            <a:r>
              <a:rPr lang="ko-KR" altLang="en-US" sz="1400" dirty="0"/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클래스</a:t>
            </a:r>
            <a:r>
              <a:rPr lang="ko-KR" altLang="en-US" sz="1400" dirty="0"/>
              <a:t>와 </a:t>
            </a:r>
            <a:r>
              <a:rPr lang="ko-KR" altLang="en-US" sz="1400" b="1" dirty="0">
                <a:solidFill>
                  <a:srgbClr val="00B050"/>
                </a:solidFill>
              </a:rPr>
              <a:t>객체</a:t>
            </a:r>
            <a:r>
              <a:rPr lang="ko-KR" altLang="en-US" sz="1400" dirty="0"/>
              <a:t> 둘 다의 특성을 가지고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이를 이해하기 위해서는 클래스와 객체의 개념을 먼저 알아야 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클래스</a:t>
            </a:r>
            <a:r>
              <a:rPr lang="en-US" altLang="ko-KR" sz="1400" b="1" dirty="0">
                <a:solidFill>
                  <a:srgbClr val="0070C0"/>
                </a:solidFill>
              </a:rPr>
              <a:t>(Class): </a:t>
            </a:r>
            <a:r>
              <a:rPr lang="ko-KR" altLang="en-US" sz="1400" dirty="0"/>
              <a:t>클래스는 객체를 생성하기 위한 템플릿입니다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클래스는 데이터</a:t>
            </a:r>
            <a:r>
              <a:rPr lang="en-US" altLang="ko-KR" sz="1400" dirty="0"/>
              <a:t>(</a:t>
            </a:r>
            <a:r>
              <a:rPr lang="ko-KR" altLang="en-US" sz="1400" dirty="0"/>
              <a:t>속성</a:t>
            </a:r>
            <a:r>
              <a:rPr lang="en-US" altLang="ko-KR" sz="1400" dirty="0"/>
              <a:t>)</a:t>
            </a:r>
            <a:r>
              <a:rPr lang="ko-KR" altLang="en-US" sz="1400" dirty="0"/>
              <a:t>와 그 데이터를 조작할 수 있는 함수</a:t>
            </a:r>
            <a:r>
              <a:rPr lang="en-US" altLang="ko-KR" sz="1400" dirty="0"/>
              <a:t>(</a:t>
            </a:r>
            <a:r>
              <a:rPr lang="ko-KR" altLang="en-US" sz="1400" dirty="0"/>
              <a:t>메소드</a:t>
            </a:r>
            <a:r>
              <a:rPr lang="en-US" altLang="ko-KR" sz="1400" dirty="0"/>
              <a:t>)</a:t>
            </a:r>
            <a:r>
              <a:rPr lang="ko-KR" altLang="en-US" sz="1400" dirty="0"/>
              <a:t>를 정의합니다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객체</a:t>
            </a:r>
            <a:r>
              <a:rPr lang="en-US" altLang="ko-KR" sz="1400" b="1" dirty="0">
                <a:solidFill>
                  <a:srgbClr val="0070C0"/>
                </a:solidFill>
              </a:rPr>
              <a:t>(Object): </a:t>
            </a:r>
            <a:r>
              <a:rPr lang="ko-KR" altLang="en-US" sz="1400" dirty="0"/>
              <a:t>객체는 클래스의 인스턴스입니다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클래스를 기반으로 생성되며</a:t>
            </a:r>
            <a:r>
              <a:rPr lang="en-US" altLang="ko-KR" sz="1400" dirty="0"/>
              <a:t>, </a:t>
            </a:r>
            <a:r>
              <a:rPr lang="ko-KR" altLang="en-US" sz="1400" dirty="0"/>
              <a:t>클래스에 정의된 속성과 메소드를 가집니다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Arduino</a:t>
            </a:r>
            <a:r>
              <a:rPr lang="ko-KR" altLang="en-US" sz="1400" dirty="0"/>
              <a:t>에서 </a:t>
            </a:r>
            <a:r>
              <a:rPr lang="en-US" altLang="ko-KR" sz="1400" dirty="0"/>
              <a:t>Serial</a:t>
            </a:r>
            <a:r>
              <a:rPr lang="ko-KR" altLang="en-US" sz="1400" dirty="0"/>
              <a:t>은 다음과 같은 방식으로 작동합니다</a:t>
            </a:r>
            <a:r>
              <a:rPr lang="en-US" altLang="ko-KR" sz="1400" dirty="0"/>
              <a:t>: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srgbClr val="0070C0"/>
                </a:solidFill>
              </a:rPr>
              <a:t>클래스로서의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Serial: </a:t>
            </a:r>
            <a:r>
              <a:rPr lang="en-US" altLang="ko-KR" sz="1400" dirty="0"/>
              <a:t>Serial</a:t>
            </a:r>
            <a:r>
              <a:rPr lang="ko-KR" altLang="en-US" sz="1400" dirty="0"/>
              <a:t>은 시리얼 통신을 위한 </a:t>
            </a:r>
            <a:r>
              <a:rPr lang="ko-KR" altLang="en-US" sz="1400" b="1" dirty="0">
                <a:solidFill>
                  <a:srgbClr val="FF0000"/>
                </a:solidFill>
              </a:rPr>
              <a:t>메소드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read(), write(), begin(), end())</a:t>
            </a:r>
            <a:r>
              <a:rPr lang="ko-KR" altLang="en-US" sz="1400" dirty="0"/>
              <a:t>와 </a:t>
            </a:r>
            <a:r>
              <a:rPr lang="ko-KR" altLang="en-US" sz="1400" b="1" dirty="0">
                <a:solidFill>
                  <a:srgbClr val="FF00FF"/>
                </a:solidFill>
              </a:rPr>
              <a:t>속성</a:t>
            </a:r>
            <a:r>
              <a:rPr lang="ko-KR" altLang="en-US" sz="1400" dirty="0"/>
              <a:t>을 포함하는 클래스입니다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srgbClr val="0070C0"/>
                </a:solidFill>
              </a:rPr>
              <a:t>객체로서의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Serial: </a:t>
            </a:r>
            <a:r>
              <a:rPr lang="en-US" altLang="ko-KR" sz="1400" dirty="0"/>
              <a:t>Arduino </a:t>
            </a:r>
            <a:r>
              <a:rPr lang="ko-KR" altLang="en-US" sz="1400" dirty="0"/>
              <a:t>환경에서 </a:t>
            </a:r>
            <a:r>
              <a:rPr lang="en-US" altLang="ko-KR" sz="1400" dirty="0"/>
              <a:t>Serial</a:t>
            </a:r>
            <a:r>
              <a:rPr lang="ko-KR" altLang="en-US" sz="1400" dirty="0"/>
              <a:t>은 </a:t>
            </a:r>
            <a:r>
              <a:rPr lang="ko-KR" altLang="en-US" sz="1400" dirty="0">
                <a:solidFill>
                  <a:srgbClr val="00B050"/>
                </a:solidFill>
              </a:rPr>
              <a:t>이미 생성되어 사용 가능한 객체의 형태로 존재</a:t>
            </a:r>
            <a:r>
              <a:rPr lang="ko-KR" altLang="en-US" sz="1400" dirty="0"/>
              <a:t>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</a:t>
            </a:r>
            <a:r>
              <a:rPr lang="en-US" altLang="ko-KR" sz="1400" dirty="0"/>
              <a:t>"</a:t>
            </a:r>
            <a:r>
              <a:rPr lang="ko-KR" altLang="en-US" sz="1400" dirty="0"/>
              <a:t>시리얼 통신</a:t>
            </a:r>
            <a:r>
              <a:rPr lang="en-US" altLang="ko-KR" sz="1400" dirty="0"/>
              <a:t>"</a:t>
            </a:r>
            <a:r>
              <a:rPr lang="ko-KR" altLang="en-US" sz="1400" dirty="0"/>
              <a:t>이라는 특정 기능을 수행하기 위해 사전에 정의되고 초기화된 </a:t>
            </a:r>
            <a:r>
              <a:rPr lang="en-US" altLang="ko-KR" sz="1400" dirty="0"/>
              <a:t>Serial </a:t>
            </a:r>
            <a:r>
              <a:rPr lang="ko-KR" altLang="en-US" sz="1400" dirty="0"/>
              <a:t>클래스의 인스턴스입니다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따라서 </a:t>
            </a:r>
            <a:r>
              <a:rPr lang="en-US" altLang="ko-KR" sz="1400" dirty="0"/>
              <a:t>Serial</a:t>
            </a:r>
            <a:r>
              <a:rPr lang="ko-KR" altLang="en-US" sz="1400" dirty="0"/>
              <a:t>을 클래스라고 부르기도 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이미 초기화되어 사용 가능한 객체</a:t>
            </a:r>
            <a:r>
              <a:rPr lang="en-US" altLang="ko-KR" sz="1400" dirty="0"/>
              <a:t>(</a:t>
            </a:r>
            <a:r>
              <a:rPr lang="ko-KR" altLang="en-US" sz="1400" dirty="0"/>
              <a:t>인스턴스</a:t>
            </a:r>
            <a:r>
              <a:rPr lang="en-US" altLang="ko-KR" sz="1400" dirty="0"/>
              <a:t>)</a:t>
            </a:r>
            <a:r>
              <a:rPr lang="ko-KR" altLang="en-US" sz="1400" dirty="0"/>
              <a:t>로서 부르기도 합니다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이는 </a:t>
            </a:r>
            <a:r>
              <a:rPr lang="en-US" altLang="ko-KR" sz="1400" dirty="0"/>
              <a:t>Arduino</a:t>
            </a:r>
            <a:r>
              <a:rPr lang="ko-KR" altLang="en-US" sz="1400" dirty="0"/>
              <a:t>의 특별한 케이스로</a:t>
            </a:r>
            <a:r>
              <a:rPr lang="en-US" altLang="ko-KR" sz="1400" dirty="0"/>
              <a:t>, </a:t>
            </a:r>
            <a:r>
              <a:rPr lang="ko-KR" altLang="en-US" sz="1400" dirty="0"/>
              <a:t>일반적인 객체 지향 프로그래밍 언어에서 클래스와 객체는 명확하게 구분되지만</a:t>
            </a:r>
            <a:r>
              <a:rPr lang="en-US" altLang="ko-KR" sz="1400" dirty="0"/>
              <a:t>, Arduino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Serial </a:t>
            </a:r>
            <a:r>
              <a:rPr lang="ko-KR" altLang="en-US" sz="1400" dirty="0"/>
              <a:t>같은 경우 둘 다의 역할을 수행합니다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AA37FD-3398-FE9C-52FD-AF611E2B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125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EA1C68-F51F-8EB9-99D1-B26FC244273B}"/>
              </a:ext>
            </a:extLst>
          </p:cNvPr>
          <p:cNvSpPr txBox="1"/>
          <p:nvPr/>
        </p:nvSpPr>
        <p:spPr>
          <a:xfrm>
            <a:off x="500449" y="481552"/>
            <a:ext cx="10911016" cy="558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아두이노</a:t>
            </a:r>
            <a:r>
              <a:rPr lang="ko-KR" altLang="en-US" sz="1600" dirty="0"/>
              <a:t> 프로그래밍 언어는 </a:t>
            </a:r>
            <a:r>
              <a:rPr lang="en-US" altLang="ko-KR" sz="1600" dirty="0"/>
              <a:t>C</a:t>
            </a:r>
            <a:r>
              <a:rPr lang="ko-KR" altLang="en-US" sz="1600" dirty="0"/>
              <a:t>와 </a:t>
            </a:r>
            <a:r>
              <a:rPr lang="en-US" altLang="ko-KR" sz="1600" dirty="0"/>
              <a:t>C++</a:t>
            </a:r>
            <a:r>
              <a:rPr lang="ko-KR" altLang="en-US" sz="1600" dirty="0"/>
              <a:t>를 기반으로 합니다</a:t>
            </a:r>
            <a:r>
              <a:rPr lang="en-US" altLang="ko-KR" sz="1600" dirty="0"/>
              <a:t>. Arduino IDE</a:t>
            </a:r>
            <a:r>
              <a:rPr lang="ko-KR" altLang="en-US" sz="1600" dirty="0"/>
              <a:t>에서 작성하는 코드는 실제로 </a:t>
            </a:r>
            <a:r>
              <a:rPr lang="en-US" altLang="ko-KR" sz="1600" dirty="0"/>
              <a:t>C/C++ </a:t>
            </a:r>
            <a:r>
              <a:rPr lang="ko-KR" altLang="en-US" sz="1600" dirty="0"/>
              <a:t>코드이며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아두이노</a:t>
            </a:r>
            <a:r>
              <a:rPr lang="ko-KR" altLang="en-US" sz="1600" dirty="0"/>
              <a:t> 라이브러리는 </a:t>
            </a:r>
            <a:r>
              <a:rPr lang="en-US" altLang="ko-KR" sz="1600" dirty="0"/>
              <a:t>C</a:t>
            </a:r>
            <a:r>
              <a:rPr lang="ko-KR" altLang="en-US" sz="1600" dirty="0"/>
              <a:t>와 </a:t>
            </a:r>
            <a:r>
              <a:rPr lang="en-US" altLang="ko-KR" sz="1600" dirty="0"/>
              <a:t>C++ </a:t>
            </a:r>
            <a:r>
              <a:rPr lang="ko-KR" altLang="en-US" sz="1600" dirty="0"/>
              <a:t>양쪽에서 사용되는 함수와 클래스를 제공합니다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C</a:t>
            </a:r>
            <a:r>
              <a:rPr lang="ko-KR" altLang="en-US" sz="1600" dirty="0"/>
              <a:t>와 </a:t>
            </a:r>
            <a:r>
              <a:rPr lang="en-US" altLang="ko-KR" sz="1600" dirty="0"/>
              <a:t>C++</a:t>
            </a:r>
            <a:r>
              <a:rPr lang="ko-KR" altLang="en-US" sz="1600" dirty="0"/>
              <a:t>의 비중을 특정 퍼센티지로 정확히 나누는 것은 어렵습니다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왜냐하면 </a:t>
            </a:r>
            <a:r>
              <a:rPr lang="ko-KR" altLang="en-US" sz="1600" dirty="0" err="1"/>
              <a:t>아두이노</a:t>
            </a:r>
            <a:r>
              <a:rPr lang="ko-KR" altLang="en-US" sz="1600" dirty="0"/>
              <a:t> 코드는 두 언어의 특성을 혼합하여 사용하기 때문입니다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몇 가지 기준으로 어느 정도 구분할 수 있습니다</a:t>
            </a:r>
            <a:r>
              <a:rPr lang="en-US" altLang="ko-KR" sz="1600" dirty="0"/>
              <a:t>: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B050"/>
                </a:solidFill>
              </a:rPr>
              <a:t>C</a:t>
            </a:r>
            <a:r>
              <a:rPr lang="ko-KR" altLang="en-US" sz="1600" b="1" dirty="0">
                <a:solidFill>
                  <a:srgbClr val="00B050"/>
                </a:solidFill>
              </a:rPr>
              <a:t>의 특징</a:t>
            </a:r>
            <a:r>
              <a:rPr lang="en-US" altLang="ko-KR" sz="1600" b="1" dirty="0">
                <a:solidFill>
                  <a:srgbClr val="00B050"/>
                </a:solidFill>
              </a:rPr>
              <a:t>: </a:t>
            </a:r>
            <a:r>
              <a:rPr lang="ko-KR" altLang="en-US" sz="1600" dirty="0" err="1"/>
              <a:t>아두이노에서의</a:t>
            </a:r>
            <a:r>
              <a:rPr lang="ko-KR" altLang="en-US" sz="1600" dirty="0"/>
              <a:t> 많은 기본적인 구조와 문법은 </a:t>
            </a:r>
            <a:r>
              <a:rPr lang="en-US" altLang="ko-KR" sz="1600" dirty="0"/>
              <a:t>C </a:t>
            </a:r>
            <a:r>
              <a:rPr lang="ko-KR" altLang="en-US" sz="1600" dirty="0"/>
              <a:t>언어에서 유래했습니다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함수</a:t>
            </a:r>
            <a:r>
              <a:rPr lang="en-US" altLang="ko-KR" sz="1600" dirty="0"/>
              <a:t>, </a:t>
            </a:r>
            <a:r>
              <a:rPr lang="ko-KR" altLang="en-US" sz="1600" dirty="0"/>
              <a:t>조건문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반복문</a:t>
            </a:r>
            <a:r>
              <a:rPr lang="en-US" altLang="ko-KR" sz="1600" dirty="0"/>
              <a:t>, </a:t>
            </a:r>
            <a:r>
              <a:rPr lang="ko-KR" altLang="en-US" sz="1600" dirty="0"/>
              <a:t>기본 데이터 타입 등은 </a:t>
            </a:r>
            <a:r>
              <a:rPr lang="en-US" altLang="ko-KR" sz="1600" dirty="0"/>
              <a:t>C </a:t>
            </a:r>
            <a:r>
              <a:rPr lang="ko-KR" altLang="en-US" sz="1600" dirty="0"/>
              <a:t>언어의 영향을 받았습니다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C++</a:t>
            </a:r>
            <a:r>
              <a:rPr lang="ko-KR" altLang="en-US" sz="1600" b="1" dirty="0">
                <a:solidFill>
                  <a:srgbClr val="0070C0"/>
                </a:solidFill>
              </a:rPr>
              <a:t>의 특징</a:t>
            </a:r>
            <a:r>
              <a:rPr lang="en-US" altLang="ko-KR" sz="1600" b="1" dirty="0">
                <a:solidFill>
                  <a:srgbClr val="0070C0"/>
                </a:solidFill>
              </a:rPr>
              <a:t>: </a:t>
            </a:r>
            <a:r>
              <a:rPr lang="ko-KR" altLang="en-US" sz="1600" dirty="0"/>
              <a:t>클래스와 객체 지향 프로그래밍은 </a:t>
            </a:r>
            <a:r>
              <a:rPr lang="ko-KR" altLang="en-US" sz="1600" dirty="0" err="1"/>
              <a:t>아두이노에서</a:t>
            </a:r>
            <a:r>
              <a:rPr lang="ko-KR" altLang="en-US" sz="1600" dirty="0"/>
              <a:t> </a:t>
            </a:r>
            <a:r>
              <a:rPr lang="en-US" altLang="ko-KR" sz="1600" dirty="0"/>
              <a:t>C++</a:t>
            </a:r>
            <a:r>
              <a:rPr lang="ko-KR" altLang="en-US" sz="1600" dirty="0"/>
              <a:t>의 영향을 받았습니다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라이브러리와 사용자 정의 타입을 정의할 때 </a:t>
            </a:r>
            <a:r>
              <a:rPr lang="en-US" altLang="ko-KR" sz="1600" dirty="0"/>
              <a:t>C++</a:t>
            </a:r>
            <a:r>
              <a:rPr lang="ko-KR" altLang="en-US" sz="1600" dirty="0"/>
              <a:t>의 클래스 문법이 사용됩니다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아두이노</a:t>
            </a:r>
            <a:r>
              <a:rPr lang="ko-KR" altLang="en-US" sz="1600" dirty="0"/>
              <a:t> 프로젝트나 라이브러리에 따라 </a:t>
            </a:r>
            <a:r>
              <a:rPr lang="en-US" altLang="ko-KR" sz="1600" dirty="0"/>
              <a:t>C++</a:t>
            </a:r>
            <a:r>
              <a:rPr lang="ko-KR" altLang="en-US" sz="1600" dirty="0"/>
              <a:t>의 객체 지향적인 특징을 더 많이 사용할 수도 있고</a:t>
            </a:r>
            <a:r>
              <a:rPr lang="en-US" altLang="ko-KR" sz="1600" dirty="0"/>
              <a:t>, </a:t>
            </a:r>
            <a:r>
              <a:rPr lang="ko-KR" altLang="en-US" sz="1600" dirty="0"/>
              <a:t>간단한 스케치에서는 </a:t>
            </a:r>
            <a:r>
              <a:rPr lang="en-US" altLang="ko-KR" sz="1600" dirty="0"/>
              <a:t>C </a:t>
            </a:r>
            <a:r>
              <a:rPr lang="ko-KR" altLang="en-US" sz="1600" dirty="0"/>
              <a:t>언어 스타일의 코드가 더 많이 사용될 수도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결국</a:t>
            </a:r>
            <a:r>
              <a:rPr lang="en-US" altLang="ko-KR" sz="1600" dirty="0"/>
              <a:t>, C</a:t>
            </a:r>
            <a:r>
              <a:rPr lang="ko-KR" altLang="en-US" sz="1600" dirty="0"/>
              <a:t>와 </a:t>
            </a:r>
            <a:r>
              <a:rPr lang="en-US" altLang="ko-KR" sz="1600" dirty="0"/>
              <a:t>C++</a:t>
            </a:r>
            <a:r>
              <a:rPr lang="ko-KR" altLang="en-US" sz="1600" dirty="0"/>
              <a:t>의 비중은 개별 프로젝트나 작성하는 코드의 스타일에 따라 달라질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D537B8B-9401-2219-50FA-F7049CA7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597DD-714E-4830-821F-D8F295103F7B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76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13243</TotalTime>
  <Words>20968</Words>
  <Application>Microsoft Office PowerPoint</Application>
  <PresentationFormat>와이드스크린</PresentationFormat>
  <Paragraphs>1803</Paragraphs>
  <Slides>95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95</vt:i4>
      </vt:variant>
    </vt:vector>
  </HeadingPairs>
  <TitlesOfParts>
    <vt:vector size="99" baseType="lpstr">
      <vt:lpstr>맑은 고딕</vt:lpstr>
      <vt:lpstr>Arial</vt:lpstr>
      <vt:lpstr>Office 테마</vt:lpstr>
      <vt:lpstr>7_디자인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while(Serial.read() != 's'){};: 시리얼 통신으로 문자 's’가 올 때까지 기다립니다. </vt:lpstr>
      <vt:lpstr>PowerPoint 프레젠테이션</vt:lpstr>
      <vt:lpstr>시리얼에서 읽어온 값이 's’가 아닐 때까지 반복합니다. </vt:lpstr>
      <vt:lpstr>추가설명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용락 김</dc:creator>
  <cp:lastModifiedBy>용락 김</cp:lastModifiedBy>
  <cp:revision>40</cp:revision>
  <dcterms:created xsi:type="dcterms:W3CDTF">2023-12-23T12:50:00Z</dcterms:created>
  <dcterms:modified xsi:type="dcterms:W3CDTF">2024-04-28T16:43:52Z</dcterms:modified>
</cp:coreProperties>
</file>