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17408DC6-73F0-411B-A175-E619C7AB50C0}">
      <dgm:prSet/>
      <dgm:spPr/>
      <dgm:t>
        <a:bodyPr/>
        <a:lstStyle/>
        <a:p>
          <a:r>
            <a:rPr lang="ru-RU" dirty="0"/>
            <a:t>Прогноз котировок для формирования торгово-инвестиционного портфеля</a:t>
          </a:r>
        </a:p>
      </dgm:t>
    </dgm:pt>
    <dgm:pt modelId="{0F568912-83C3-4ECB-8CA3-101CE4C90EF9}" type="parTrans" cxnId="{0C443A57-6B9D-4DF3-A45E-73E050E5BF24}">
      <dgm:prSet/>
      <dgm:spPr/>
      <dgm:t>
        <a:bodyPr/>
        <a:lstStyle/>
        <a:p>
          <a:endParaRPr lang="ru-RU"/>
        </a:p>
      </dgm:t>
    </dgm:pt>
    <dgm:pt modelId="{FBC1024F-3544-4A01-B754-B609D7FBDDBE}" type="sibTrans" cxnId="{0C443A57-6B9D-4DF3-A45E-73E050E5BF24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7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7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7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7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7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7">
        <dgm:presLayoutVars>
          <dgm:bulletEnabled val="1"/>
        </dgm:presLayoutVars>
      </dgm:prSet>
      <dgm:spPr/>
    </dgm:pt>
    <dgm:pt modelId="{45E3C951-551F-4CAE-9783-BA2F121B83C5}" type="pres">
      <dgm:prSet presAssocID="{B72AAC5D-3316-4A1A-B4A3-443AA8BAEA40}" presName="sibTrans" presStyleCnt="0"/>
      <dgm:spPr/>
    </dgm:pt>
    <dgm:pt modelId="{A731730D-048F-4216-B470-97F171206C30}" type="pres">
      <dgm:prSet presAssocID="{17408DC6-73F0-411B-A175-E619C7AB50C0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09318E5C-77CD-4F99-A41C-2FE42EA2577B}" type="presOf" srcId="{17408DC6-73F0-411B-A175-E619C7AB50C0}" destId="{A731730D-048F-4216-B470-97F171206C30}" srcOrd="0" destOrd="0" presId="urn:microsoft.com/office/officeart/2005/8/layout/default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0C443A57-6B9D-4DF3-A45E-73E050E5BF24}" srcId="{C51B9061-CAEE-4C81-82DC-0A0F5D799D96}" destId="{17408DC6-73F0-411B-A175-E619C7AB50C0}" srcOrd="6" destOrd="0" parTransId="{0F568912-83C3-4ECB-8CA3-101CE4C90EF9}" sibTransId="{FBC1024F-3544-4A01-B754-B609D7FBDDBE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  <dgm:cxn modelId="{038C3FCF-AE41-4DA9-930A-87391B2744CD}" type="presParOf" srcId="{5F99AC4C-192B-4D25-ADDF-F75CE0C2C6F7}" destId="{45E3C951-551F-4CAE-9783-BA2F121B83C5}" srcOrd="11" destOrd="0" presId="urn:microsoft.com/office/officeart/2005/8/layout/default"/>
    <dgm:cxn modelId="{12BC36C5-8A06-435A-98A4-A640CF8DFC96}" type="presParOf" srcId="{5F99AC4C-192B-4D25-ADDF-F75CE0C2C6F7}" destId="{A731730D-048F-4216-B470-97F171206C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BD90DF5-816E-45F0-AD42-248C23AFBCA7}">
      <dgm:prSet/>
      <dgm:spPr/>
      <dgm:t>
        <a:bodyPr/>
        <a:lstStyle/>
        <a:p>
          <a:r>
            <a:rPr lang="ru-RU" dirty="0" err="1"/>
            <a:t>Воззможность</a:t>
          </a:r>
          <a:r>
            <a:rPr lang="ru-RU" dirty="0"/>
            <a:t> кастомизации создания стратегий на всех этапах</a:t>
          </a:r>
        </a:p>
      </dgm:t>
    </dgm:pt>
    <dgm:pt modelId="{0F7279B7-58FA-4600-B737-1EF8EFF59802}" type="parTrans" cxnId="{6B6540F1-5F74-41AA-90D4-9A8F9F7E73FB}">
      <dgm:prSet/>
      <dgm:spPr/>
      <dgm:t>
        <a:bodyPr/>
        <a:lstStyle/>
        <a:p>
          <a:endParaRPr lang="ru-RU"/>
        </a:p>
      </dgm:t>
    </dgm:pt>
    <dgm:pt modelId="{061E1E73-D6AB-46AE-814B-CEC64F5212BF}" type="sibTrans" cxnId="{6B6540F1-5F74-41AA-90D4-9A8F9F7E73FB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4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4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4">
        <dgm:presLayoutVars>
          <dgm:bulletEnabled val="1"/>
        </dgm:presLayoutVars>
      </dgm:prSet>
      <dgm:spPr/>
    </dgm:pt>
    <dgm:pt modelId="{14527F7D-1E55-4F6E-A75B-47D9672ED2CB}" type="pres">
      <dgm:prSet presAssocID="{8A4A1D0B-36E7-41BA-B043-1258FA3FBE74}" presName="sibTrans" presStyleCnt="0"/>
      <dgm:spPr/>
    </dgm:pt>
    <dgm:pt modelId="{25FEA833-239D-407B-B25B-1C3D88EA03CC}" type="pres">
      <dgm:prSet presAssocID="{7BD90DF5-816E-45F0-AD42-248C23AFB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CAB39510-B024-44DF-98C1-885C95265D64}" type="presOf" srcId="{7BD90DF5-816E-45F0-AD42-248C23AFBCA7}" destId="{25FEA833-239D-407B-B25B-1C3D88EA03CC}" srcOrd="0" destOrd="0" presId="urn:microsoft.com/office/officeart/2005/8/layout/default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6B6540F1-5F74-41AA-90D4-9A8F9F7E73FB}" srcId="{9F49E12F-D875-4593-BD89-3A130A5242C5}" destId="{7BD90DF5-816E-45F0-AD42-248C23AFBCA7}" srcOrd="3" destOrd="0" parTransId="{0F7279B7-58FA-4600-B737-1EF8EFF59802}" sibTransId="{061E1E73-D6AB-46AE-814B-CEC64F5212BF}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  <dgm:cxn modelId="{ED5EA884-C603-463C-8CE6-5C159980CA25}" type="presParOf" srcId="{78782C01-E453-4B62-843B-BF078B799EF4}" destId="{14527F7D-1E55-4F6E-A75B-47D9672ED2CB}" srcOrd="5" destOrd="0" presId="urn:microsoft.com/office/officeart/2005/8/layout/default"/>
    <dgm:cxn modelId="{126D93C4-04DA-4B97-86ED-FEA92D8D42AE}" type="presParOf" srcId="{78782C01-E453-4B62-843B-BF078B799EF4}" destId="{25FEA833-239D-407B-B25B-1C3D88EA03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516836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Тестирование потенциальной доходности разметки данных стратегии </a:t>
          </a:r>
        </a:p>
      </dsp:txBody>
      <dsp:txXfrm>
        <a:off x="516836" y="743"/>
        <a:ext cx="1791074" cy="1074644"/>
      </dsp:txXfrm>
    </dsp:sp>
    <dsp:sp modelId="{E26E6C5B-B1FD-43E2-9E61-79B453B61184}">
      <dsp:nvSpPr>
        <dsp:cNvPr id="0" name=""/>
        <dsp:cNvSpPr/>
      </dsp:nvSpPr>
      <dsp:spPr>
        <a:xfrm>
          <a:off x="2487018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</a:t>
          </a:r>
          <a:r>
            <a:rPr lang="ru-RU" sz="1300" kern="1200" dirty="0" err="1"/>
            <a:t>датасета</a:t>
          </a:r>
          <a:r>
            <a:rPr lang="ru-RU" sz="1300" kern="1200" dirty="0"/>
            <a:t> для обучения стратегии</a:t>
          </a:r>
        </a:p>
      </dsp:txBody>
      <dsp:txXfrm>
        <a:off x="2487018" y="743"/>
        <a:ext cx="1791074" cy="1074644"/>
      </dsp:txXfrm>
    </dsp:sp>
    <dsp:sp modelId="{E9BF7B00-14D3-40EB-A388-64CB64AA335C}">
      <dsp:nvSpPr>
        <dsp:cNvPr id="0" name=""/>
        <dsp:cNvSpPr/>
      </dsp:nvSpPr>
      <dsp:spPr>
        <a:xfrm>
          <a:off x="516836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Обучение нейронных сетей стратегии</a:t>
          </a:r>
        </a:p>
      </dsp:txBody>
      <dsp:txXfrm>
        <a:off x="516836" y="1254496"/>
        <a:ext cx="1791074" cy="1074644"/>
      </dsp:txXfrm>
    </dsp:sp>
    <dsp:sp modelId="{1628DAB9-70B0-40D7-9DC7-F3DC81A566B5}">
      <dsp:nvSpPr>
        <dsp:cNvPr id="0" name=""/>
        <dsp:cNvSpPr/>
      </dsp:nvSpPr>
      <dsp:spPr>
        <a:xfrm>
          <a:off x="2487018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Бек тесты стратегий</a:t>
          </a:r>
        </a:p>
      </dsp:txBody>
      <dsp:txXfrm>
        <a:off x="2487018" y="1254496"/>
        <a:ext cx="1791074" cy="1074644"/>
      </dsp:txXfrm>
    </dsp:sp>
    <dsp:sp modelId="{FAD0FD17-680C-4760-A30F-C2AA06A81373}">
      <dsp:nvSpPr>
        <dsp:cNvPr id="0" name=""/>
        <dsp:cNvSpPr/>
      </dsp:nvSpPr>
      <dsp:spPr>
        <a:xfrm>
          <a:off x="516836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сигналов стратегии</a:t>
          </a:r>
        </a:p>
      </dsp:txBody>
      <dsp:txXfrm>
        <a:off x="516836" y="2508248"/>
        <a:ext cx="1791074" cy="1074644"/>
      </dsp:txXfrm>
    </dsp:sp>
    <dsp:sp modelId="{A3223C67-02A4-4213-80D4-E343439687F9}">
      <dsp:nvSpPr>
        <dsp:cNvPr id="0" name=""/>
        <dsp:cNvSpPr/>
      </dsp:nvSpPr>
      <dsp:spPr>
        <a:xfrm>
          <a:off x="2487018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Торговля на бирже с использованием стратегии</a:t>
          </a:r>
        </a:p>
      </dsp:txBody>
      <dsp:txXfrm>
        <a:off x="2487018" y="2508248"/>
        <a:ext cx="1791074" cy="1074644"/>
      </dsp:txXfrm>
    </dsp:sp>
    <dsp:sp modelId="{A731730D-048F-4216-B470-97F171206C30}">
      <dsp:nvSpPr>
        <dsp:cNvPr id="0" name=""/>
        <dsp:cNvSpPr/>
      </dsp:nvSpPr>
      <dsp:spPr>
        <a:xfrm>
          <a:off x="1501927" y="3762000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Прогноз котировок для формирования торгово-инвестиционного портфеля</a:t>
          </a:r>
        </a:p>
      </dsp:txBody>
      <dsp:txXfrm>
        <a:off x="1501927" y="3762000"/>
        <a:ext cx="1791074" cy="107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2000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2000" y="99169"/>
        <a:ext cx="1587157" cy="952294"/>
      </dsp:txXfrm>
    </dsp:sp>
    <dsp:sp modelId="{DF92D594-F9AC-4033-972D-63746099D6DA}">
      <dsp:nvSpPr>
        <dsp:cNvPr id="0" name=""/>
        <dsp:cNvSpPr/>
      </dsp:nvSpPr>
      <dsp:spPr>
        <a:xfrm>
          <a:off x="1747873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1747873" y="99169"/>
        <a:ext cx="1587157" cy="952294"/>
      </dsp:txXfrm>
    </dsp:sp>
    <dsp:sp modelId="{153A2CFF-FC60-42F3-B931-365DAB89DB6C}">
      <dsp:nvSpPr>
        <dsp:cNvPr id="0" name=""/>
        <dsp:cNvSpPr/>
      </dsp:nvSpPr>
      <dsp:spPr>
        <a:xfrm>
          <a:off x="3493746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493746" y="99169"/>
        <a:ext cx="1587157" cy="952294"/>
      </dsp:txXfrm>
    </dsp:sp>
    <dsp:sp modelId="{25FEA833-239D-407B-B25B-1C3D88EA03CC}">
      <dsp:nvSpPr>
        <dsp:cNvPr id="0" name=""/>
        <dsp:cNvSpPr/>
      </dsp:nvSpPr>
      <dsp:spPr>
        <a:xfrm>
          <a:off x="5239619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 err="1"/>
            <a:t>Воззможность</a:t>
          </a:r>
          <a:r>
            <a:rPr lang="ru-RU" sz="1200" kern="1200" dirty="0"/>
            <a:t> кастомизации создания стратегий на всех этапах</a:t>
          </a:r>
        </a:p>
      </dsp:txBody>
      <dsp:txXfrm>
        <a:off x="5239619" y="99169"/>
        <a:ext cx="1587157" cy="95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F44E-283A-4460-B925-41E8DAD6B39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0153-5DD1-4484-A6C7-4E914427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722-9A0D-4BC1-8327-DCA81E73DF0D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B599-0C27-49D2-B8DB-D073EDDA75A1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93E-D765-4B8C-993D-9792ECE704CF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4DF-95A3-4440-8C92-70183A8B271B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FD3-8D3F-4D70-810C-C3BAB130620C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065C-6440-4ADD-9661-2BC858116C36}" type="datetime1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2781-6084-4967-8B27-EFD45617B623}" type="datetime1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5A13-C093-4814-9337-1B1624BE83A9}" type="datetime1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3B5-CA10-40A1-8AFF-ACF6793E6DE9}" type="datetime1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419-F479-4EF7-BD8A-052207687194}" type="datetime1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061-9FC4-4FC1-A9FE-D0609EFC237C}" type="datetime1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6050-A59A-406A-8488-78CA896E19D3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ilVdovin/GO.ALGO.Neur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rgeycommit/AlgoPack_time_series" TargetMode="External"/><Relationship Id="rId3" Type="http://schemas.openxmlformats.org/officeDocument/2006/relationships/hyperlink" Target="https://github.com/DaniilVdovin/GO.ALGO.Neuro" TargetMode="External"/><Relationship Id="rId7" Type="http://schemas.openxmlformats.org/officeDocument/2006/relationships/hyperlink" Target="https://github.com/powerlife000/moex_trading_system" TargetMode="External"/><Relationship Id="rId2" Type="http://schemas.openxmlformats.org/officeDocument/2006/relationships/hyperlink" Target="https://www.figma.com/file/5EyUOzpstPbvbuEsBEyCsR/GO.ALGO.Neuro?type=design&amp;node-id=0-1&amp;mode=design&amp;t=uUqxC9P9ql2VfCfe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nosan/go_algo_web" TargetMode="External"/><Relationship Id="rId5" Type="http://schemas.openxmlformats.org/officeDocument/2006/relationships/hyperlink" Target="https://github.com/DaniilVdovin/goalgomoex_master_server" TargetMode="External"/><Relationship Id="rId10" Type="http://schemas.openxmlformats.org/officeDocument/2006/relationships/hyperlink" Target="https://sensational-licorice-a3b0e5.netlify.app/strategy/1-Buy%E2%80%99n%20Hold" TargetMode="External"/><Relationship Id="rId4" Type="http://schemas.openxmlformats.org/officeDocument/2006/relationships/hyperlink" Target="https://github.com/powerlife000/moex_hackaton" TargetMode="External"/><Relationship Id="rId9" Type="http://schemas.openxmlformats.org/officeDocument/2006/relationships/hyperlink" Target="http://213.171.14.97:8080/swagger-u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«Чтобы иметь деньги, нужно их делать. Чтобы делать большие деньги, нужно вовремя делать правильные вещи»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Эдвин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Лефевр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7E597-7980-48B7-9098-99089D322832}"/>
              </a:ext>
            </a:extLst>
          </p:cNvPr>
          <p:cNvSpPr txBox="1"/>
          <p:nvPr/>
        </p:nvSpPr>
        <p:spPr>
          <a:xfrm>
            <a:off x="449802" y="55301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https://github.com/DaniilVdovin/GO.ALGO.Neuro</a:t>
            </a:r>
            <a:r>
              <a:rPr lang="ru-RU" sz="18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3684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1037"/>
              </p:ext>
            </p:extLst>
          </p:nvPr>
        </p:nvGraphicFramePr>
        <p:xfrm>
          <a:off x="336364" y="1848693"/>
          <a:ext cx="4794929" cy="48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429304" y="1448583"/>
            <a:ext cx="279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СЕРВИСЫ ПЛАТФОРМЫ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242694"/>
              </p:ext>
            </p:extLst>
          </p:nvPr>
        </p:nvGraphicFramePr>
        <p:xfrm>
          <a:off x="5131293" y="5535449"/>
          <a:ext cx="6828778" cy="115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6513698" y="3068170"/>
            <a:ext cx="478501" cy="1052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16200000" flipV="1">
            <a:off x="7488607" y="3145265"/>
            <a:ext cx="466018" cy="885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B602F730-31BE-4F01-98C8-CBC332FD4152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 flipV="1">
            <a:off x="8059447" y="4507471"/>
            <a:ext cx="1764869" cy="3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3ACA621-267F-4000-A102-12063D5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252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90%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6C8E4-AD7C-424E-8D35-EE088A2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324" y="6429636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793326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770389"/>
            <a:ext cx="524670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Слой 1: </a:t>
            </a:r>
            <a:r>
              <a:rPr lang="en-US" sz="1600" dirty="0"/>
              <a:t>Dropout(0.2)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2</a:t>
            </a:r>
            <a:r>
              <a:rPr lang="ru-RU" sz="1600" dirty="0"/>
              <a:t>: </a:t>
            </a:r>
            <a:r>
              <a:rPr lang="en-US" sz="1600" dirty="0"/>
              <a:t>MLP | LSTM (1000, </a:t>
            </a:r>
            <a:r>
              <a:rPr lang="ru-RU" sz="1600" dirty="0"/>
              <a:t>регуляризация 0.001-0.05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3</a:t>
            </a:r>
            <a:r>
              <a:rPr lang="ru-RU" sz="1600" dirty="0"/>
              <a:t>: </a:t>
            </a:r>
            <a:r>
              <a:rPr lang="en-US" sz="1600" dirty="0"/>
              <a:t>MLP (</a:t>
            </a:r>
            <a:r>
              <a:rPr lang="ru-RU" sz="1600" dirty="0"/>
              <a:t>500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4: </a:t>
            </a:r>
            <a:r>
              <a:rPr lang="en-US" sz="1600" dirty="0"/>
              <a:t>MLP (</a:t>
            </a:r>
            <a:r>
              <a:rPr lang="ru-RU" sz="1600" dirty="0"/>
              <a:t>250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5: </a:t>
            </a:r>
            <a:r>
              <a:rPr lang="en-US" sz="1600" dirty="0"/>
              <a:t>MLP (</a:t>
            </a:r>
            <a:r>
              <a:rPr lang="ru-RU" sz="1600" dirty="0"/>
              <a:t>75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6: </a:t>
            </a:r>
            <a:r>
              <a:rPr lang="en-US" sz="1600" dirty="0"/>
              <a:t>MLP (</a:t>
            </a:r>
            <a:r>
              <a:rPr lang="ru-RU" sz="1600" dirty="0"/>
              <a:t>3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3599388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48263" y="4010286"/>
            <a:ext cx="174163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0 – </a:t>
            </a:r>
            <a:r>
              <a:rPr lang="en-US" sz="1400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 – buy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224988" y="4030759"/>
            <a:ext cx="30574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Скорость обучения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эпох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тренировочной выборки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</a:t>
            </a:r>
            <a:r>
              <a:rPr lang="ru-RU" sz="1400" dirty="0" err="1"/>
              <a:t>валидационной</a:t>
            </a:r>
            <a:r>
              <a:rPr lang="ru-RU" sz="1400" dirty="0"/>
              <a:t> выборки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6" y="1197261"/>
            <a:ext cx="2538105" cy="138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6933460" y="13019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47" y="1197261"/>
            <a:ext cx="2663300" cy="142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9291876" y="1295348"/>
            <a:ext cx="2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628363"/>
            <a:ext cx="4736988" cy="2411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6787171" y="2788317"/>
            <a:ext cx="31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  <p:pic>
        <p:nvPicPr>
          <p:cNvPr id="1026" name="Picture 2" descr="Failure to learn after modernising Keras model from CNTK to Tensorflow -  Keras - TensorFlow Forum">
            <a:extLst>
              <a:ext uri="{FF2B5EF4-FFF2-40B4-BE49-F238E27FC236}">
                <a16:creationId xmlns:a16="http://schemas.microsoft.com/office/drawing/2014/main" id="{03ADB277-0187-4F82-A85A-CA6352E0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" y="5040267"/>
            <a:ext cx="213391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948C-C307-4532-B469-B857AF256FB3}"/>
              </a:ext>
            </a:extLst>
          </p:cNvPr>
          <p:cNvSpPr txBox="1"/>
          <p:nvPr/>
        </p:nvSpPr>
        <p:spPr>
          <a:xfrm>
            <a:off x="2221831" y="5693236"/>
            <a:ext cx="305740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результатам обучения нейронной сети доступна возможность анализа точности и процесса обучения по </a:t>
            </a:r>
            <a:r>
              <a:rPr lang="en-US" sz="1400" dirty="0"/>
              <a:t>loss.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E390-F9A1-4D78-9742-29D7C0D33126}"/>
              </a:ext>
            </a:extLst>
          </p:cNvPr>
          <p:cNvSpPr txBox="1"/>
          <p:nvPr/>
        </p:nvSpPr>
        <p:spPr>
          <a:xfrm>
            <a:off x="199154" y="1325183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Возможна </a:t>
            </a:r>
            <a:r>
              <a:rPr lang="ru-RU" dirty="0" err="1"/>
              <a:t>кастомная</a:t>
            </a:r>
            <a:r>
              <a:rPr lang="ru-RU" dirty="0"/>
              <a:t> настройка нейронных сетей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48EC580-961D-4062-9353-CB271D3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876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304255" y="657640"/>
            <a:ext cx="590446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926238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828190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620422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4233811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cxnSpLocks/>
            <a:stCxn id="21" idx="0"/>
            <a:endCxn id="34" idx="2"/>
          </p:cNvCxnSpPr>
          <p:nvPr/>
        </p:nvCxnSpPr>
        <p:spPr>
          <a:xfrm rot="16200000" flipV="1">
            <a:off x="1354104" y="2765993"/>
            <a:ext cx="472996" cy="766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2249403"/>
            <a:ext cx="936506" cy="253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698203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465370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54639" y="4109606"/>
            <a:ext cx="244057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50CE2F06-D802-44BB-ACBB-E2513A6A4E43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1868989" y="4414648"/>
            <a:ext cx="1764869" cy="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A68E0-F038-4F0D-8D45-7FAA30123DF2}"/>
              </a:ext>
            </a:extLst>
          </p:cNvPr>
          <p:cNvSpPr/>
          <p:nvPr/>
        </p:nvSpPr>
        <p:spPr>
          <a:xfrm>
            <a:off x="213064" y="1469148"/>
            <a:ext cx="3177549" cy="252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CCD4C0-466E-43A2-A441-38CA01D368FF}"/>
              </a:ext>
            </a:extLst>
          </p:cNvPr>
          <p:cNvSpPr/>
          <p:nvPr/>
        </p:nvSpPr>
        <p:spPr>
          <a:xfrm>
            <a:off x="3475846" y="1469148"/>
            <a:ext cx="3177549" cy="198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Windows </a:t>
            </a:r>
            <a:r>
              <a:rPr lang="ru-RU" sz="1400" dirty="0">
                <a:solidFill>
                  <a:schemeClr val="tx1"/>
                </a:solidFill>
              </a:rPr>
              <a:t>машина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DE636-9DA4-4A0F-A0B7-4C5CAD2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29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5</a:t>
            </a:fld>
            <a:endParaRPr lang="ru-RU" sz="180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708E126-0343-4B62-8EA7-67B7860C579D}"/>
              </a:ext>
            </a:extLst>
          </p:cNvPr>
          <p:cNvSpPr/>
          <p:nvPr/>
        </p:nvSpPr>
        <p:spPr>
          <a:xfrm>
            <a:off x="462397" y="2495463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90222AB4-5510-4DD8-A293-7E0E4A6C3797}"/>
              </a:ext>
            </a:extLst>
          </p:cNvPr>
          <p:cNvCxnSpPr>
            <a:stCxn id="34" idx="3"/>
            <a:endCxn id="22" idx="2"/>
          </p:cNvCxnSpPr>
          <p:nvPr/>
        </p:nvCxnSpPr>
        <p:spPr>
          <a:xfrm>
            <a:off x="1952367" y="2704089"/>
            <a:ext cx="265591" cy="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7A6E-DB96-45C4-84B2-D49DB2795D06}"/>
              </a:ext>
            </a:extLst>
          </p:cNvPr>
          <p:cNvSpPr txBox="1"/>
          <p:nvPr/>
        </p:nvSpPr>
        <p:spPr>
          <a:xfrm>
            <a:off x="304256" y="657640"/>
            <a:ext cx="50045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Исходные коды в </a:t>
            </a:r>
            <a:r>
              <a:rPr lang="en-US" sz="2000" b="1" dirty="0"/>
              <a:t>git</a:t>
            </a:r>
            <a:endParaRPr lang="ru-R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C0E-266A-407B-BDA5-BDBFF6E4821A}"/>
              </a:ext>
            </a:extLst>
          </p:cNvPr>
          <p:cNvSpPr txBox="1"/>
          <p:nvPr/>
        </p:nvSpPr>
        <p:spPr>
          <a:xfrm>
            <a:off x="304255" y="3917269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Прототип вёрстки в </a:t>
            </a:r>
            <a:r>
              <a:rPr lang="en-US" sz="2000" b="1" dirty="0" err="1"/>
              <a:t>figma</a:t>
            </a:r>
            <a:endParaRPr lang="ru-RU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E2C93-C19E-4C69-B4C4-32A4867B8C8A}"/>
              </a:ext>
            </a:extLst>
          </p:cNvPr>
          <p:cNvSpPr txBox="1"/>
          <p:nvPr/>
        </p:nvSpPr>
        <p:spPr>
          <a:xfrm>
            <a:off x="304255" y="4456561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https://www.figma.com/file/5EyUOzpstPbvbuEsBEyCsR/GO.ALGO.Neuro?type=design&amp;node-id=0-1&amp;mode=design&amp;t=uUqxC9P9ql2VfCfe-0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9676F4-0019-49F1-8C0E-25A93EA51E4E}"/>
              </a:ext>
            </a:extLst>
          </p:cNvPr>
          <p:cNvSpPr txBox="1"/>
          <p:nvPr/>
        </p:nvSpPr>
        <p:spPr>
          <a:xfrm>
            <a:off x="6591126" y="65764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Сервера </a:t>
            </a:r>
            <a:r>
              <a:rPr lang="en-US" sz="2000" b="1" dirty="0"/>
              <a:t>back-end</a:t>
            </a:r>
            <a:endParaRPr lang="ru-R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48387-5631-4639-B681-2EAB17C3B554}"/>
              </a:ext>
            </a:extLst>
          </p:cNvPr>
          <p:cNvSpPr txBox="1"/>
          <p:nvPr/>
        </p:nvSpPr>
        <p:spPr>
          <a:xfrm>
            <a:off x="6591125" y="3917269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Front-end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A591A-5163-48E2-A536-94290C34F931}"/>
              </a:ext>
            </a:extLst>
          </p:cNvPr>
          <p:cNvSpPr txBox="1"/>
          <p:nvPr/>
        </p:nvSpPr>
        <p:spPr>
          <a:xfrm>
            <a:off x="304254" y="5594145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How-to-guide</a:t>
            </a:r>
            <a:endParaRPr lang="ru-R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152CF-2FE6-494E-856B-516787B6B7A7}"/>
              </a:ext>
            </a:extLst>
          </p:cNvPr>
          <p:cNvSpPr txBox="1"/>
          <p:nvPr/>
        </p:nvSpPr>
        <p:spPr>
          <a:xfrm>
            <a:off x="190325" y="1218022"/>
            <a:ext cx="51185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 в одном: </a:t>
            </a:r>
            <a:r>
              <a:rPr lang="en-US" sz="1400" dirty="0">
                <a:hlinkClick r:id="rId3"/>
              </a:rPr>
              <a:t>https://github.com/DaniilVdovin/GO.ALGO.Neuro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ML|AI: </a:t>
            </a:r>
            <a:r>
              <a:rPr lang="en-US" sz="1400" dirty="0">
                <a:hlinkClick r:id="rId4"/>
              </a:rPr>
              <a:t>https://github.com/powerlife000/moex_hackaton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 (API): </a:t>
            </a:r>
            <a:r>
              <a:rPr lang="en-US" sz="1400" dirty="0">
                <a:hlinkClick r:id="rId5"/>
              </a:rPr>
              <a:t>https://github.com/DaniilVdovin/goalgomoex_master_server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Front: </a:t>
            </a:r>
            <a:r>
              <a:rPr lang="en-US" sz="1400" dirty="0">
                <a:hlinkClick r:id="rId6"/>
              </a:rPr>
              <a:t>https://github.com/Innosan/go_algo_web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Торговая система (</a:t>
            </a:r>
            <a:r>
              <a:rPr lang="en-US" sz="1400" dirty="0"/>
              <a:t>python+MT5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https://github.com/powerlife000/moex_trading_system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Подбор портфеля: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https://github.com/sergeycommit/AlgoPack_time_series</a:t>
            </a:r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62493-D356-4BFB-8DE1-9F7FA7412EF3}"/>
              </a:ext>
            </a:extLst>
          </p:cNvPr>
          <p:cNvSpPr txBox="1"/>
          <p:nvPr/>
        </p:nvSpPr>
        <p:spPr>
          <a:xfrm>
            <a:off x="6591125" y="1183721"/>
            <a:ext cx="500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213.171.14.97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БД (</a:t>
            </a:r>
            <a:r>
              <a:rPr lang="en-US" sz="1400" dirty="0" err="1"/>
              <a:t>postgresql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212.113.123.107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A304B-4B7C-4584-A0F2-55F45ED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6</a:t>
            </a:fld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6493-A1BF-4BAD-9A3F-09DC7A006C09}"/>
              </a:ext>
            </a:extLst>
          </p:cNvPr>
          <p:cNvSpPr txBox="1"/>
          <p:nvPr/>
        </p:nvSpPr>
        <p:spPr>
          <a:xfrm>
            <a:off x="6591125" y="6134552"/>
            <a:ext cx="4807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9"/>
              </a:rPr>
              <a:t>http://213.171.14.97:8080/swagger-ui/index.html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402BB-1C12-4094-94F9-42409FC02DE9}"/>
              </a:ext>
            </a:extLst>
          </p:cNvPr>
          <p:cNvSpPr txBox="1"/>
          <p:nvPr/>
        </p:nvSpPr>
        <p:spPr>
          <a:xfrm>
            <a:off x="6591125" y="5594145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Back-end (</a:t>
            </a:r>
            <a:r>
              <a:rPr lang="ru-RU" sz="2000" b="1" dirty="0"/>
              <a:t>методы </a:t>
            </a:r>
            <a:r>
              <a:rPr lang="en-US" sz="2000" b="1" dirty="0"/>
              <a:t>API)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AD612-C1DA-44BD-89D5-CF9356FA9906}"/>
              </a:ext>
            </a:extLst>
          </p:cNvPr>
          <p:cNvSpPr txBox="1"/>
          <p:nvPr/>
        </p:nvSpPr>
        <p:spPr>
          <a:xfrm>
            <a:off x="6487357" y="4457654"/>
            <a:ext cx="491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10"/>
              </a:rPr>
              <a:t>https://sensational-licorice-a3b0e5.netlify.app/strategy/1-Buy%E2%80%99n%20Hold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6154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708</Words>
  <Application>Microsoft Office PowerPoint</Application>
  <PresentationFormat>Широкоэкранный</PresentationFormat>
  <Paragraphs>129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Manrope-Light</vt:lpstr>
      <vt:lpstr>Stem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59</cp:revision>
  <dcterms:created xsi:type="dcterms:W3CDTF">2023-11-27T16:21:15Z</dcterms:created>
  <dcterms:modified xsi:type="dcterms:W3CDTF">2023-12-07T15:51:59Z</dcterms:modified>
</cp:coreProperties>
</file>