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116B-9185-4529-A6C8-DEDBEE5FF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87190C-FD10-409E-9AB0-66C0FC884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973F05-B66C-4594-8D45-902E87F849C4}"/>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5" name="Footer Placeholder 4">
            <a:extLst>
              <a:ext uri="{FF2B5EF4-FFF2-40B4-BE49-F238E27FC236}">
                <a16:creationId xmlns:a16="http://schemas.microsoft.com/office/drawing/2014/main" id="{141AFF82-2634-4F88-9258-35ED4FE09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8080E-90C7-49D9-8015-77D8E4FBBC5A}"/>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4092535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AFB6-11EE-47CF-AC01-ADBE03605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BE8E0-7D4C-4E8F-B9C8-ADDBC054F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8FD71-C83B-42E7-B75A-7602B4EBFBB5}"/>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5" name="Footer Placeholder 4">
            <a:extLst>
              <a:ext uri="{FF2B5EF4-FFF2-40B4-BE49-F238E27FC236}">
                <a16:creationId xmlns:a16="http://schemas.microsoft.com/office/drawing/2014/main" id="{41F95C79-D6A4-428C-BB2B-FFD78CBA9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FB4F7-54C8-4F5C-8BDF-A7E7F2FAFD00}"/>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1674132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3357A6-DE13-432A-A02C-DBA7A37343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28DEE7-ACFD-47A0-9073-9B70ADEB74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1CA56-5F8A-4427-A9A8-454FE265BA82}"/>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5" name="Footer Placeholder 4">
            <a:extLst>
              <a:ext uri="{FF2B5EF4-FFF2-40B4-BE49-F238E27FC236}">
                <a16:creationId xmlns:a16="http://schemas.microsoft.com/office/drawing/2014/main" id="{4E30C780-DBD8-43BA-AC32-A9D1C16009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6A11B-C860-45D3-BBC9-A64D9186470A}"/>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189708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B608-A185-447F-8F85-24076BF968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66414-28E5-4415-8533-A856C2B6C2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9A1ACF-7A4C-4BE5-964B-190CCCAF9381}"/>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5" name="Footer Placeholder 4">
            <a:extLst>
              <a:ext uri="{FF2B5EF4-FFF2-40B4-BE49-F238E27FC236}">
                <a16:creationId xmlns:a16="http://schemas.microsoft.com/office/drawing/2014/main" id="{0FAA6934-72ED-4ED2-8D21-4FF6C9E4F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76F54-6F6E-4736-8D3B-6734AA414D38}"/>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287547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F634-3321-4CE8-A9EB-45A0792F7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E24B4F-D3D3-458D-9224-A7499395E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DEC97F-6634-45DF-982B-3A90C25D2CB8}"/>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5" name="Footer Placeholder 4">
            <a:extLst>
              <a:ext uri="{FF2B5EF4-FFF2-40B4-BE49-F238E27FC236}">
                <a16:creationId xmlns:a16="http://schemas.microsoft.com/office/drawing/2014/main" id="{490FFB44-9F49-4F5A-AD2C-D634F6E0C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E8338-5B10-49AB-9A5D-05B6782C71C9}"/>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423856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620E-6851-4A3E-B30C-CCCD69B5E4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3AC49C-2880-4D03-A59C-E361A5ED97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BCC22F-DF13-4AA8-80E5-45EAA355A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A1175A-801A-4259-BA06-B1D6DC297F23}"/>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6" name="Footer Placeholder 5">
            <a:extLst>
              <a:ext uri="{FF2B5EF4-FFF2-40B4-BE49-F238E27FC236}">
                <a16:creationId xmlns:a16="http://schemas.microsoft.com/office/drawing/2014/main" id="{383BA6F5-F491-4D18-A2FA-55BD77C16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0837B-0BC4-4ED0-9C90-5241A09AAC93}"/>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58738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2735A-2798-4D27-B535-C46963E7A8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E7F4CA-DF63-4240-88D4-BA9748648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CE1CB3-5372-4902-BA59-3E48D505AB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036515-7AA0-456A-95AC-638A82F557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2F5F96-C35A-4544-BF78-AC2118E11E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E5128A-E868-49B7-B86F-C55BBBC3E9C8}"/>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8" name="Footer Placeholder 7">
            <a:extLst>
              <a:ext uri="{FF2B5EF4-FFF2-40B4-BE49-F238E27FC236}">
                <a16:creationId xmlns:a16="http://schemas.microsoft.com/office/drawing/2014/main" id="{730F489C-3484-40CF-9F01-2DF17C4534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1136-D69E-46CD-87DD-556028350197}"/>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314585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6E70-6649-4E58-97EA-D80F24F2C8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0F0D09-12BF-4973-AFA7-A67D32E3651F}"/>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4" name="Footer Placeholder 3">
            <a:extLst>
              <a:ext uri="{FF2B5EF4-FFF2-40B4-BE49-F238E27FC236}">
                <a16:creationId xmlns:a16="http://schemas.microsoft.com/office/drawing/2014/main" id="{A2E239AC-572A-4145-8120-9E83B45965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79C292-DBBC-4327-82F0-40AAAF9DCF0D}"/>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410589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621945-C133-4C74-BA92-03244389F0A9}"/>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3" name="Footer Placeholder 2">
            <a:extLst>
              <a:ext uri="{FF2B5EF4-FFF2-40B4-BE49-F238E27FC236}">
                <a16:creationId xmlns:a16="http://schemas.microsoft.com/office/drawing/2014/main" id="{34D002B0-4467-424D-85E8-EBBB3EBA0B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94C0BF-DF64-46F5-A714-8F670A415F85}"/>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185905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EC84-D497-4206-A243-626B22E71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01FCB2-DCD0-461C-B93F-BEEA02634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C69453-7866-429A-9172-D75FD0867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E39F2-7511-4137-8CA4-FEA783DAB6D1}"/>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6" name="Footer Placeholder 5">
            <a:extLst>
              <a:ext uri="{FF2B5EF4-FFF2-40B4-BE49-F238E27FC236}">
                <a16:creationId xmlns:a16="http://schemas.microsoft.com/office/drawing/2014/main" id="{EC19E149-06A6-49CA-B394-23D0DD11D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67789-6CE0-4BBE-A40F-CF387B8A3F18}"/>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1773790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1EFC-E3C7-4F4B-AFFD-17E10200F8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81D10-0AB5-482A-BB13-411643F163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264ABA-4924-43DF-BC6D-6B70ECC03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D52B9-DC02-4812-8CFC-966A9D1A3094}"/>
              </a:ext>
            </a:extLst>
          </p:cNvPr>
          <p:cNvSpPr>
            <a:spLocks noGrp="1"/>
          </p:cNvSpPr>
          <p:nvPr>
            <p:ph type="dt" sz="half" idx="10"/>
          </p:nvPr>
        </p:nvSpPr>
        <p:spPr/>
        <p:txBody>
          <a:bodyPr/>
          <a:lstStyle/>
          <a:p>
            <a:fld id="{AFBF3B61-8048-4F74-BF24-5C7FCE6C0D55}" type="datetimeFigureOut">
              <a:rPr lang="en-US" smtClean="0"/>
              <a:t>10/25/2020</a:t>
            </a:fld>
            <a:endParaRPr lang="en-US"/>
          </a:p>
        </p:txBody>
      </p:sp>
      <p:sp>
        <p:nvSpPr>
          <p:cNvPr id="6" name="Footer Placeholder 5">
            <a:extLst>
              <a:ext uri="{FF2B5EF4-FFF2-40B4-BE49-F238E27FC236}">
                <a16:creationId xmlns:a16="http://schemas.microsoft.com/office/drawing/2014/main" id="{606B7B58-73CD-4E74-91E8-7A93771BA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04FC5-96F8-4472-85FE-54F708010E76}"/>
              </a:ext>
            </a:extLst>
          </p:cNvPr>
          <p:cNvSpPr>
            <a:spLocks noGrp="1"/>
          </p:cNvSpPr>
          <p:nvPr>
            <p:ph type="sldNum" sz="quarter" idx="12"/>
          </p:nvPr>
        </p:nvSpPr>
        <p:spPr/>
        <p:txBody>
          <a:bodyPr/>
          <a:lstStyle/>
          <a:p>
            <a:fld id="{0B4AA25E-E08C-415F-B122-760F7281DA88}" type="slidenum">
              <a:rPr lang="en-US" smtClean="0"/>
              <a:t>‹#›</a:t>
            </a:fld>
            <a:endParaRPr lang="en-US"/>
          </a:p>
        </p:txBody>
      </p:sp>
    </p:spTree>
    <p:extLst>
      <p:ext uri="{BB962C8B-B14F-4D97-AF65-F5344CB8AC3E}">
        <p14:creationId xmlns:p14="http://schemas.microsoft.com/office/powerpoint/2010/main" val="4092692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8AB6B7-552F-49E2-9C9A-BB2D3BA01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1E5D71-77EC-4B7E-A287-77E7073581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3012E-0D38-41FF-BDDF-A735AB62B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BF3B61-8048-4F74-BF24-5C7FCE6C0D55}" type="datetimeFigureOut">
              <a:rPr lang="en-US" smtClean="0"/>
              <a:t>10/25/2020</a:t>
            </a:fld>
            <a:endParaRPr lang="en-US"/>
          </a:p>
        </p:txBody>
      </p:sp>
      <p:sp>
        <p:nvSpPr>
          <p:cNvPr id="5" name="Footer Placeholder 4">
            <a:extLst>
              <a:ext uri="{FF2B5EF4-FFF2-40B4-BE49-F238E27FC236}">
                <a16:creationId xmlns:a16="http://schemas.microsoft.com/office/drawing/2014/main" id="{CD8ECCF6-FE04-4A3C-9882-CB55EB4C91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803AAC-403F-4795-B89E-CBE28ECAD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4AA25E-E08C-415F-B122-760F7281DA88}" type="slidenum">
              <a:rPr lang="en-US" smtClean="0"/>
              <a:t>‹#›</a:t>
            </a:fld>
            <a:endParaRPr lang="en-US"/>
          </a:p>
        </p:txBody>
      </p:sp>
    </p:spTree>
    <p:extLst>
      <p:ext uri="{BB962C8B-B14F-4D97-AF65-F5344CB8AC3E}">
        <p14:creationId xmlns:p14="http://schemas.microsoft.com/office/powerpoint/2010/main" val="1765328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mailto:zhoxu@ucmail.uc.edu"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mailto:kapoorrn@mail.uc.edu" TargetMode="External"/><Relationship Id="rId5" Type="http://schemas.openxmlformats.org/officeDocument/2006/relationships/hyperlink" Target="mailto:hannahdubusker@gmail.com" TargetMode="Externa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3F6F567-FDE1-498B-8F71-1A7DFCA61B04}"/>
              </a:ext>
            </a:extLst>
          </p:cNvPr>
          <p:cNvSpPr>
            <a:spLocks noGrp="1"/>
          </p:cNvSpPr>
          <p:nvPr>
            <p:ph type="ctrTitle"/>
          </p:nvPr>
        </p:nvSpPr>
        <p:spPr>
          <a:xfrm>
            <a:off x="3045368" y="2043663"/>
            <a:ext cx="6105194" cy="2031055"/>
          </a:xfrm>
        </p:spPr>
        <p:txBody>
          <a:bodyPr>
            <a:normAutofit/>
          </a:bodyPr>
          <a:lstStyle/>
          <a:p>
            <a:r>
              <a:rPr lang="en-US" dirty="0">
                <a:solidFill>
                  <a:srgbClr val="FFFFFF"/>
                </a:solidFill>
              </a:rPr>
              <a:t>Senior Design</a:t>
            </a:r>
          </a:p>
        </p:txBody>
      </p:sp>
      <p:sp>
        <p:nvSpPr>
          <p:cNvPr id="3" name="Subtitle 2">
            <a:extLst>
              <a:ext uri="{FF2B5EF4-FFF2-40B4-BE49-F238E27FC236}">
                <a16:creationId xmlns:a16="http://schemas.microsoft.com/office/drawing/2014/main" id="{289798F6-4B01-4A18-931A-7ACD092B0FA6}"/>
              </a:ext>
            </a:extLst>
          </p:cNvPr>
          <p:cNvSpPr>
            <a:spLocks noGrp="1"/>
          </p:cNvSpPr>
          <p:nvPr>
            <p:ph type="subTitle" idx="1"/>
          </p:nvPr>
        </p:nvSpPr>
        <p:spPr>
          <a:xfrm>
            <a:off x="3045368" y="4074718"/>
            <a:ext cx="6105194" cy="682079"/>
          </a:xfrm>
        </p:spPr>
        <p:txBody>
          <a:bodyPr>
            <a:normAutofit/>
          </a:bodyPr>
          <a:lstStyle/>
          <a:p>
            <a:r>
              <a:rPr lang="en-US" dirty="0">
                <a:solidFill>
                  <a:srgbClr val="FFFFFF"/>
                </a:solidFill>
              </a:rPr>
              <a:t>https://github.com/powermad80/web-rubric</a:t>
            </a:r>
          </a:p>
        </p:txBody>
      </p:sp>
    </p:spTree>
    <p:extLst>
      <p:ext uri="{BB962C8B-B14F-4D97-AF65-F5344CB8AC3E}">
        <p14:creationId xmlns:p14="http://schemas.microsoft.com/office/powerpoint/2010/main" val="1358658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D32F466-8091-40CA-A033-AD2CEA1A8D7E}"/>
              </a:ext>
            </a:extLst>
          </p:cNvPr>
          <p:cNvSpPr>
            <a:spLocks noGrp="1"/>
          </p:cNvSpPr>
          <p:nvPr>
            <p:ph type="title"/>
          </p:nvPr>
        </p:nvSpPr>
        <p:spPr>
          <a:xfrm>
            <a:off x="640079" y="2053641"/>
            <a:ext cx="3669161" cy="2760098"/>
          </a:xfrm>
        </p:spPr>
        <p:txBody>
          <a:bodyPr>
            <a:normAutofit/>
          </a:bodyPr>
          <a:lstStyle/>
          <a:p>
            <a:r>
              <a:rPr lang="en-US">
                <a:solidFill>
                  <a:srgbClr val="FFFFFF"/>
                </a:solidFill>
              </a:rPr>
              <a:t>Demo at Expo</a:t>
            </a:r>
          </a:p>
        </p:txBody>
      </p:sp>
      <p:sp>
        <p:nvSpPr>
          <p:cNvPr id="3" name="Content Placeholder 2">
            <a:extLst>
              <a:ext uri="{FF2B5EF4-FFF2-40B4-BE49-F238E27FC236}">
                <a16:creationId xmlns:a16="http://schemas.microsoft.com/office/drawing/2014/main" id="{DF8C1CB4-A21F-4B65-9640-C46FC13DEA58}"/>
              </a:ext>
            </a:extLst>
          </p:cNvPr>
          <p:cNvSpPr>
            <a:spLocks noGrp="1"/>
          </p:cNvSpPr>
          <p:nvPr>
            <p:ph idx="1"/>
          </p:nvPr>
        </p:nvSpPr>
        <p:spPr>
          <a:xfrm>
            <a:off x="6090574" y="801866"/>
            <a:ext cx="5306084" cy="5230634"/>
          </a:xfrm>
        </p:spPr>
        <p:txBody>
          <a:bodyPr anchor="ctr">
            <a:normAutofit/>
          </a:bodyPr>
          <a:lstStyle/>
          <a:p>
            <a:endParaRPr lang="en-US" sz="2400">
              <a:solidFill>
                <a:srgbClr val="000000"/>
              </a:solidFill>
            </a:endParaRPr>
          </a:p>
        </p:txBody>
      </p:sp>
    </p:spTree>
    <p:extLst>
      <p:ext uri="{BB962C8B-B14F-4D97-AF65-F5344CB8AC3E}">
        <p14:creationId xmlns:p14="http://schemas.microsoft.com/office/powerpoint/2010/main" val="301754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35C8276-DAED-442E-815F-CEF2C9F4CB0E}"/>
              </a:ext>
            </a:extLst>
          </p:cNvPr>
          <p:cNvSpPr>
            <a:spLocks noGrp="1"/>
          </p:cNvSpPr>
          <p:nvPr>
            <p:ph type="title"/>
          </p:nvPr>
        </p:nvSpPr>
        <p:spPr>
          <a:xfrm>
            <a:off x="6617740" y="802955"/>
            <a:ext cx="4766330" cy="1454051"/>
          </a:xfrm>
        </p:spPr>
        <p:txBody>
          <a:bodyPr>
            <a:normAutofit/>
          </a:bodyPr>
          <a:lstStyle/>
          <a:p>
            <a:r>
              <a:rPr lang="en-US" sz="3600" dirty="0">
                <a:solidFill>
                  <a:srgbClr val="000000"/>
                </a:solidFill>
              </a:rPr>
              <a:t>Group Member Information</a:t>
            </a:r>
          </a:p>
        </p:txBody>
      </p:sp>
      <p:sp>
        <p:nvSpPr>
          <p:cNvPr id="56"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8" name="Graphic 27" descr="Programmer">
            <a:extLst>
              <a:ext uri="{FF2B5EF4-FFF2-40B4-BE49-F238E27FC236}">
                <a16:creationId xmlns:a16="http://schemas.microsoft.com/office/drawing/2014/main" id="{F3A2877E-8956-42E5-B01A-275BC840A8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328" y="1819656"/>
            <a:ext cx="4142232" cy="4142232"/>
          </a:xfrm>
          <a:prstGeom prst="rect">
            <a:avLst/>
          </a:prstGeom>
        </p:spPr>
      </p:pic>
      <p:sp>
        <p:nvSpPr>
          <p:cNvPr id="3" name="Content Placeholder 2">
            <a:extLst>
              <a:ext uri="{FF2B5EF4-FFF2-40B4-BE49-F238E27FC236}">
                <a16:creationId xmlns:a16="http://schemas.microsoft.com/office/drawing/2014/main" id="{30AEDC76-EC1D-4E2E-96F3-181F3F669266}"/>
              </a:ext>
            </a:extLst>
          </p:cNvPr>
          <p:cNvSpPr>
            <a:spLocks noGrp="1"/>
          </p:cNvSpPr>
          <p:nvPr>
            <p:ph idx="1"/>
          </p:nvPr>
        </p:nvSpPr>
        <p:spPr>
          <a:xfrm>
            <a:off x="6621072" y="2421683"/>
            <a:ext cx="4765949" cy="3353476"/>
          </a:xfrm>
        </p:spPr>
        <p:txBody>
          <a:bodyPr anchor="t">
            <a:normAutofit/>
          </a:bodyPr>
          <a:lstStyle/>
          <a:p>
            <a:r>
              <a:rPr lang="en-US" sz="2400" dirty="0">
                <a:solidFill>
                  <a:srgbClr val="000000"/>
                </a:solidFill>
              </a:rPr>
              <a:t>Team</a:t>
            </a:r>
          </a:p>
          <a:p>
            <a:pPr lvl="1"/>
            <a:r>
              <a:rPr lang="en-US" sz="1800" dirty="0">
                <a:solidFill>
                  <a:srgbClr val="000000"/>
                </a:solidFill>
              </a:rPr>
              <a:t>Hannah </a:t>
            </a:r>
            <a:r>
              <a:rPr lang="en-US" sz="1800" dirty="0" err="1">
                <a:solidFill>
                  <a:srgbClr val="000000"/>
                </a:solidFill>
              </a:rPr>
              <a:t>Dubusker</a:t>
            </a:r>
            <a:r>
              <a:rPr lang="en-US" sz="1800" dirty="0">
                <a:solidFill>
                  <a:srgbClr val="000000"/>
                </a:solidFill>
              </a:rPr>
              <a:t> (CS) – </a:t>
            </a:r>
            <a:r>
              <a:rPr lang="en-US" sz="1800" dirty="0">
                <a:solidFill>
                  <a:srgbClr val="000000"/>
                </a:solidFill>
                <a:hlinkClick r:id="rId5"/>
              </a:rPr>
              <a:t>hannahdubusker@gmail.com</a:t>
            </a:r>
            <a:endParaRPr lang="en-US" sz="1800" dirty="0">
              <a:solidFill>
                <a:srgbClr val="000000"/>
              </a:solidFill>
            </a:endParaRPr>
          </a:p>
          <a:p>
            <a:pPr lvl="1"/>
            <a:r>
              <a:rPr lang="en-US" sz="1800" dirty="0">
                <a:solidFill>
                  <a:srgbClr val="000000"/>
                </a:solidFill>
              </a:rPr>
              <a:t>Rohan Kapoor (CS) – </a:t>
            </a:r>
            <a:r>
              <a:rPr lang="en-US" sz="1800" dirty="0">
                <a:solidFill>
                  <a:srgbClr val="000000"/>
                </a:solidFill>
                <a:hlinkClick r:id="rId6"/>
              </a:rPr>
              <a:t>kapoorrn@mail.uc.edu</a:t>
            </a:r>
            <a:endParaRPr lang="en-US" sz="1800" dirty="0">
              <a:solidFill>
                <a:srgbClr val="000000"/>
              </a:solidFill>
            </a:endParaRPr>
          </a:p>
          <a:p>
            <a:pPr marL="0" indent="0">
              <a:buNone/>
            </a:pPr>
            <a:endParaRPr lang="en-US" sz="2400" dirty="0">
              <a:solidFill>
                <a:srgbClr val="000000"/>
              </a:solidFill>
            </a:endParaRPr>
          </a:p>
          <a:p>
            <a:r>
              <a:rPr lang="en-US" sz="2400" dirty="0">
                <a:solidFill>
                  <a:srgbClr val="000000"/>
                </a:solidFill>
              </a:rPr>
              <a:t>Advisor</a:t>
            </a:r>
          </a:p>
          <a:p>
            <a:pPr lvl="1"/>
            <a:r>
              <a:rPr lang="en-US" sz="1800" dirty="0">
                <a:solidFill>
                  <a:srgbClr val="000000"/>
                </a:solidFill>
              </a:rPr>
              <a:t>Dr. </a:t>
            </a:r>
            <a:r>
              <a:rPr lang="en-US" sz="1800" dirty="0" err="1">
                <a:solidFill>
                  <a:srgbClr val="000000"/>
                </a:solidFill>
              </a:rPr>
              <a:t>Xuefu</a:t>
            </a:r>
            <a:r>
              <a:rPr lang="en-US" sz="1800" dirty="0">
                <a:solidFill>
                  <a:srgbClr val="000000"/>
                </a:solidFill>
              </a:rPr>
              <a:t>(Frank) Zhou – </a:t>
            </a:r>
            <a:r>
              <a:rPr lang="en-US" sz="1800" dirty="0">
                <a:solidFill>
                  <a:srgbClr val="000000"/>
                </a:solidFill>
                <a:hlinkClick r:id="rId7"/>
              </a:rPr>
              <a:t>zhoxu@ucmail.uc.edu</a:t>
            </a:r>
            <a:endParaRPr lang="en-US" sz="1800" dirty="0">
              <a:solidFill>
                <a:srgbClr val="000000"/>
              </a:solidFill>
            </a:endParaRPr>
          </a:p>
          <a:p>
            <a:pPr marL="457200" lvl="1" indent="0">
              <a:buNone/>
            </a:pPr>
            <a:endParaRPr lang="en-US" sz="1800" dirty="0">
              <a:solidFill>
                <a:srgbClr val="000000"/>
              </a:solidFill>
            </a:endParaRPr>
          </a:p>
          <a:p>
            <a:pPr marL="457200" lvl="1" indent="0">
              <a:buNone/>
            </a:pPr>
            <a:endParaRPr lang="en-US" sz="1800" dirty="0">
              <a:solidFill>
                <a:srgbClr val="000000"/>
              </a:solidFill>
            </a:endParaRPr>
          </a:p>
        </p:txBody>
      </p:sp>
    </p:spTree>
    <p:extLst>
      <p:ext uri="{BB962C8B-B14F-4D97-AF65-F5344CB8AC3E}">
        <p14:creationId xmlns:p14="http://schemas.microsoft.com/office/powerpoint/2010/main" val="2865022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5F3F7-C6B7-467B-AB56-3C148B955112}"/>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Project Abstract</a:t>
            </a:r>
          </a:p>
        </p:txBody>
      </p:sp>
      <p:sp>
        <p:nvSpPr>
          <p:cNvPr id="3" name="Content Placeholder 2">
            <a:extLst>
              <a:ext uri="{FF2B5EF4-FFF2-40B4-BE49-F238E27FC236}">
                <a16:creationId xmlns:a16="http://schemas.microsoft.com/office/drawing/2014/main" id="{AB46E69D-CC6B-483A-89CE-292B74298C79}"/>
              </a:ext>
            </a:extLst>
          </p:cNvPr>
          <p:cNvSpPr>
            <a:spLocks noGrp="1"/>
          </p:cNvSpPr>
          <p:nvPr>
            <p:ph idx="1"/>
          </p:nvPr>
        </p:nvSpPr>
        <p:spPr>
          <a:xfrm>
            <a:off x="1179226" y="3092969"/>
            <a:ext cx="9833548" cy="3184005"/>
          </a:xfrm>
        </p:spPr>
        <p:txBody>
          <a:bodyPr>
            <a:normAutofit/>
          </a:bodyPr>
          <a:lstStyle/>
          <a:p>
            <a:pPr marL="0" indent="0">
              <a:buNone/>
            </a:pPr>
            <a:r>
              <a:rPr lang="en-US" sz="2000" b="0" i="0" dirty="0">
                <a:solidFill>
                  <a:srgbClr val="000000"/>
                </a:solidFill>
                <a:effectLst/>
                <a:latin typeface="-apple-system"/>
              </a:rPr>
              <a:t>Web application that will present the instructor with a UI to grade a UC student’s senior design project. </a:t>
            </a:r>
          </a:p>
          <a:p>
            <a:pPr lvl="1"/>
            <a:r>
              <a:rPr lang="en-US" sz="2000" dirty="0">
                <a:solidFill>
                  <a:srgbClr val="000000"/>
                </a:solidFill>
              </a:rPr>
              <a:t>Instructor/Student can access the application using their UC 6+2 credentials</a:t>
            </a:r>
          </a:p>
          <a:p>
            <a:pPr lvl="1"/>
            <a:r>
              <a:rPr lang="en-US" sz="2000" dirty="0">
                <a:solidFill>
                  <a:srgbClr val="000000"/>
                </a:solidFill>
              </a:rPr>
              <a:t>Students can upload senior design project and review their grades</a:t>
            </a:r>
          </a:p>
          <a:p>
            <a:pPr lvl="1"/>
            <a:r>
              <a:rPr lang="en-US" sz="2000" dirty="0">
                <a:solidFill>
                  <a:srgbClr val="000000"/>
                </a:solidFill>
              </a:rPr>
              <a:t>Instructor can import, save and modify rubric as well as grade student’s projects </a:t>
            </a:r>
          </a:p>
        </p:txBody>
      </p:sp>
    </p:spTree>
    <p:extLst>
      <p:ext uri="{BB962C8B-B14F-4D97-AF65-F5344CB8AC3E}">
        <p14:creationId xmlns:p14="http://schemas.microsoft.com/office/powerpoint/2010/main" val="1869135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8CE5291-9F76-4E28-94EC-C7965D8DF6F9}"/>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Design Diagrams</a:t>
            </a:r>
            <a:endParaRPr lang="en-US" sz="4000" dirty="0">
              <a:solidFill>
                <a:srgbClr val="FFFFFF"/>
              </a:solidFill>
            </a:endParaRPr>
          </a:p>
        </p:txBody>
      </p:sp>
      <p:pic>
        <p:nvPicPr>
          <p:cNvPr id="5" name="Content Placeholder 4" descr="Diagram&#10;&#10;Description automatically generated">
            <a:extLst>
              <a:ext uri="{FF2B5EF4-FFF2-40B4-BE49-F238E27FC236}">
                <a16:creationId xmlns:a16="http://schemas.microsoft.com/office/drawing/2014/main" id="{163D44A0-1A3B-4F44-9963-966B29DF8F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35047" y="2978923"/>
            <a:ext cx="3326338" cy="2693988"/>
          </a:xfrm>
        </p:spPr>
      </p:pic>
      <p:pic>
        <p:nvPicPr>
          <p:cNvPr id="7" name="Picture 6" descr="Diagram&#10;&#10;Description automatically generated">
            <a:extLst>
              <a:ext uri="{FF2B5EF4-FFF2-40B4-BE49-F238E27FC236}">
                <a16:creationId xmlns:a16="http://schemas.microsoft.com/office/drawing/2014/main" id="{9A06B1AD-D4B9-4820-B75E-3DC052D60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0605" y="2621568"/>
            <a:ext cx="3873827" cy="3749040"/>
          </a:xfrm>
          <a:prstGeom prst="rect">
            <a:avLst/>
          </a:prstGeom>
        </p:spPr>
      </p:pic>
      <p:pic>
        <p:nvPicPr>
          <p:cNvPr id="11" name="Picture 10" descr="Diagram&#10;&#10;Description automatically generated">
            <a:extLst>
              <a:ext uri="{FF2B5EF4-FFF2-40B4-BE49-F238E27FC236}">
                <a16:creationId xmlns:a16="http://schemas.microsoft.com/office/drawing/2014/main" id="{DF670047-C4D5-4E1F-B071-2CDDC1E309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01" y="2468880"/>
            <a:ext cx="3130560" cy="4389120"/>
          </a:xfrm>
          <a:prstGeom prst="rect">
            <a:avLst/>
          </a:prstGeom>
        </p:spPr>
      </p:pic>
    </p:spTree>
    <p:extLst>
      <p:ext uri="{BB962C8B-B14F-4D97-AF65-F5344CB8AC3E}">
        <p14:creationId xmlns:p14="http://schemas.microsoft.com/office/powerpoint/2010/main" val="366468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114AD5-E23A-4603-A38F-D1835DE468D7}"/>
              </a:ext>
            </a:extLst>
          </p:cNvPr>
          <p:cNvSpPr>
            <a:spLocks noGrp="1"/>
          </p:cNvSpPr>
          <p:nvPr>
            <p:ph type="title"/>
          </p:nvPr>
        </p:nvSpPr>
        <p:spPr>
          <a:xfrm>
            <a:off x="1179226" y="448056"/>
            <a:ext cx="9833548" cy="1066802"/>
          </a:xfrm>
        </p:spPr>
        <p:txBody>
          <a:bodyPr>
            <a:normAutofit/>
          </a:bodyPr>
          <a:lstStyle/>
          <a:p>
            <a:r>
              <a:rPr lang="en-US" sz="4000" dirty="0">
                <a:solidFill>
                  <a:srgbClr val="3F3F3F"/>
                </a:solidFill>
              </a:rPr>
              <a:t>User Stories</a:t>
            </a:r>
          </a:p>
        </p:txBody>
      </p:sp>
      <p:sp>
        <p:nvSpPr>
          <p:cNvPr id="3" name="Content Placeholder 2">
            <a:extLst>
              <a:ext uri="{FF2B5EF4-FFF2-40B4-BE49-F238E27FC236}">
                <a16:creationId xmlns:a16="http://schemas.microsoft.com/office/drawing/2014/main" id="{AEF25348-311E-429F-833E-0BF78F69A0B5}"/>
              </a:ext>
            </a:extLst>
          </p:cNvPr>
          <p:cNvSpPr>
            <a:spLocks noGrp="1"/>
          </p:cNvSpPr>
          <p:nvPr>
            <p:ph idx="1"/>
          </p:nvPr>
        </p:nvSpPr>
        <p:spPr>
          <a:xfrm>
            <a:off x="1179226" y="2676525"/>
            <a:ext cx="9833548" cy="3899930"/>
          </a:xfrm>
        </p:spPr>
        <p:txBody>
          <a:bodyPr anchor="ctr">
            <a:normAutofit lnSpcReduction="10000"/>
          </a:bodyPr>
          <a:lstStyle/>
          <a:p>
            <a:pPr algn="l">
              <a:buFont typeface="Arial" panose="020B0604020202020204" pitchFamily="34" charset="0"/>
              <a:buChar char="•"/>
            </a:pPr>
            <a:r>
              <a:rPr lang="en-US" sz="1600" b="0" i="0" dirty="0">
                <a:effectLst/>
                <a:latin typeface="-apple-system"/>
              </a:rPr>
              <a:t>As a professor, I want to upload my student lists to the website so that I can easily manage info related to them and their projects.</a:t>
            </a:r>
          </a:p>
          <a:p>
            <a:pPr algn="l">
              <a:buFont typeface="Arial" panose="020B0604020202020204" pitchFamily="34" charset="0"/>
              <a:buChar char="•"/>
            </a:pPr>
            <a:r>
              <a:rPr lang="en-US" sz="1600" b="0" i="0" dirty="0">
                <a:effectLst/>
                <a:latin typeface="-apple-system"/>
              </a:rPr>
              <a:t>As a professor, I want to log into the website from any computer and see the info pertaining to my class and students, so that I can securely manage their info.</a:t>
            </a:r>
          </a:p>
          <a:p>
            <a:pPr algn="l">
              <a:buFont typeface="Arial" panose="020B0604020202020204" pitchFamily="34" charset="0"/>
              <a:buChar char="•"/>
            </a:pPr>
            <a:r>
              <a:rPr lang="en-US" sz="1600" b="0" i="0" dirty="0">
                <a:effectLst/>
                <a:latin typeface="-apple-system"/>
              </a:rPr>
              <a:t>As a professor, I want to upload my project rubric to the website so that I can interact with and make changes to it.</a:t>
            </a:r>
          </a:p>
          <a:p>
            <a:pPr algn="l">
              <a:buFont typeface="Arial" panose="020B0604020202020204" pitchFamily="34" charset="0"/>
              <a:buChar char="•"/>
            </a:pPr>
            <a:r>
              <a:rPr lang="en-US" sz="1600" b="0" i="0" dirty="0">
                <a:effectLst/>
                <a:latin typeface="-apple-system"/>
              </a:rPr>
              <a:t>As a professor, I want to fill out and assign scores based on the rubric I have uploaded to students, based on the criteria in the rubric.</a:t>
            </a:r>
          </a:p>
          <a:p>
            <a:pPr algn="l">
              <a:buFont typeface="Arial" panose="020B0604020202020204" pitchFamily="34" charset="0"/>
              <a:buChar char="•"/>
            </a:pPr>
            <a:r>
              <a:rPr lang="en-US" sz="1600" b="0" i="0" dirty="0">
                <a:effectLst/>
                <a:latin typeface="-apple-system"/>
              </a:rPr>
              <a:t>As a student, I want to log into the website from any computer and see the info pertaining to myself and my group (if applicable) so that I can manage my assignments and grades, if given.</a:t>
            </a:r>
          </a:p>
          <a:p>
            <a:pPr algn="l">
              <a:buFont typeface="Arial" panose="020B0604020202020204" pitchFamily="34" charset="0"/>
              <a:buChar char="•"/>
            </a:pPr>
            <a:r>
              <a:rPr lang="en-US" sz="1600" b="0" i="0" dirty="0">
                <a:effectLst/>
                <a:latin typeface="-apple-system"/>
              </a:rPr>
              <a:t>As a student, I want to upload my project and any related notes to the website so that submitted materials are clear and accessible to the professor</a:t>
            </a:r>
          </a:p>
          <a:p>
            <a:pPr algn="l">
              <a:buFont typeface="Arial" panose="020B0604020202020204" pitchFamily="34" charset="0"/>
              <a:buChar char="•"/>
            </a:pPr>
            <a:r>
              <a:rPr lang="en-US" sz="1600" b="0" i="0" dirty="0">
                <a:effectLst/>
                <a:latin typeface="-apple-system"/>
              </a:rPr>
              <a:t>As a student, I want to be able to view my graded rubric for a given project submission, to review and learn from how my work was judged.</a:t>
            </a:r>
          </a:p>
          <a:p>
            <a:endParaRPr lang="en-US" sz="2400" dirty="0"/>
          </a:p>
        </p:txBody>
      </p:sp>
    </p:spTree>
    <p:extLst>
      <p:ext uri="{BB962C8B-B14F-4D97-AF65-F5344CB8AC3E}">
        <p14:creationId xmlns:p14="http://schemas.microsoft.com/office/powerpoint/2010/main" val="40612114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2" name="Title 1">
            <a:extLst>
              <a:ext uri="{FF2B5EF4-FFF2-40B4-BE49-F238E27FC236}">
                <a16:creationId xmlns:a16="http://schemas.microsoft.com/office/drawing/2014/main" id="{49B81D7E-9001-44B9-BBF3-CD38FC991D6A}"/>
              </a:ext>
            </a:extLst>
          </p:cNvPr>
          <p:cNvSpPr>
            <a:spLocks noGrp="1"/>
          </p:cNvSpPr>
          <p:nvPr>
            <p:ph type="title"/>
          </p:nvPr>
        </p:nvSpPr>
        <p:spPr>
          <a:xfrm>
            <a:off x="2618437" y="991262"/>
            <a:ext cx="6955124" cy="1066802"/>
          </a:xfrm>
        </p:spPr>
        <p:txBody>
          <a:bodyPr>
            <a:normAutofit/>
          </a:bodyPr>
          <a:lstStyle/>
          <a:p>
            <a:pPr algn="ctr"/>
            <a:r>
              <a:rPr lang="en-US" sz="4000" dirty="0">
                <a:solidFill>
                  <a:srgbClr val="FFFFFF"/>
                </a:solidFill>
              </a:rPr>
              <a:t>Project Constraints	</a:t>
            </a:r>
          </a:p>
        </p:txBody>
      </p:sp>
      <p:sp>
        <p:nvSpPr>
          <p:cNvPr id="3" name="Content Placeholder 2">
            <a:extLst>
              <a:ext uri="{FF2B5EF4-FFF2-40B4-BE49-F238E27FC236}">
                <a16:creationId xmlns:a16="http://schemas.microsoft.com/office/drawing/2014/main" id="{4B5E6E25-609F-4F0A-870A-53A0F95BDCF8}"/>
              </a:ext>
            </a:extLst>
          </p:cNvPr>
          <p:cNvSpPr>
            <a:spLocks noGrp="1"/>
          </p:cNvSpPr>
          <p:nvPr>
            <p:ph idx="1"/>
          </p:nvPr>
        </p:nvSpPr>
        <p:spPr>
          <a:xfrm>
            <a:off x="2618437" y="1909762"/>
            <a:ext cx="6955124" cy="3038475"/>
          </a:xfrm>
        </p:spPr>
        <p:txBody>
          <a:bodyPr anchor="t">
            <a:noAutofit/>
          </a:bodyPr>
          <a:lstStyle/>
          <a:p>
            <a:pPr marL="0" indent="0">
              <a:buNone/>
            </a:pPr>
            <a:r>
              <a:rPr lang="en-US" sz="1600" b="1" i="0" dirty="0">
                <a:solidFill>
                  <a:srgbClr val="FFFFFF"/>
                </a:solidFill>
                <a:effectLst/>
                <a:latin typeface="-apple-system"/>
              </a:rPr>
              <a:t>Economic Cost</a:t>
            </a:r>
          </a:p>
          <a:p>
            <a:pPr lvl="1"/>
            <a:r>
              <a:rPr lang="en-US" sz="1400" b="0" i="0" dirty="0">
                <a:solidFill>
                  <a:srgbClr val="FFFFFF"/>
                </a:solidFill>
                <a:effectLst/>
                <a:latin typeface="-apple-system"/>
              </a:rPr>
              <a:t>While the project can be built entirely with free and open source tools, frameworks, and libraries, the nature of designing a web application means eventually the cost of server hosting will arise. This may not necessarily be a large expense depending on use and traffic to the web app, but it is one that exists.</a:t>
            </a:r>
          </a:p>
          <a:p>
            <a:pPr marL="0" indent="0">
              <a:buNone/>
            </a:pPr>
            <a:r>
              <a:rPr lang="en-US" sz="1600" b="1" i="0" dirty="0">
                <a:solidFill>
                  <a:srgbClr val="FFFFFF"/>
                </a:solidFill>
                <a:effectLst/>
                <a:latin typeface="-apple-system"/>
              </a:rPr>
              <a:t>Scope</a:t>
            </a:r>
            <a:endParaRPr lang="en-US" sz="1400" b="1" i="0" dirty="0">
              <a:solidFill>
                <a:srgbClr val="FFFFFF"/>
              </a:solidFill>
              <a:effectLst/>
              <a:latin typeface="-apple-system"/>
            </a:endParaRPr>
          </a:p>
          <a:p>
            <a:pPr lvl="1"/>
            <a:r>
              <a:rPr lang="en-US" sz="1400" b="0" i="0" dirty="0">
                <a:solidFill>
                  <a:srgbClr val="FFFFFF"/>
                </a:solidFill>
                <a:effectLst/>
                <a:latin typeface="-apple-system"/>
              </a:rPr>
              <a:t>There is some room for argument among our group and advisor on the exact scope of this project, how far tools should extend to professors and students.</a:t>
            </a:r>
          </a:p>
          <a:p>
            <a:pPr marL="0" indent="0">
              <a:buNone/>
            </a:pPr>
            <a:r>
              <a:rPr lang="en-US" sz="1600" b="1" i="0" dirty="0">
                <a:solidFill>
                  <a:srgbClr val="FFFFFF"/>
                </a:solidFill>
                <a:effectLst/>
                <a:latin typeface="-apple-system"/>
              </a:rPr>
              <a:t>Professional/Technical</a:t>
            </a:r>
          </a:p>
          <a:p>
            <a:pPr lvl="1"/>
            <a:r>
              <a:rPr lang="en-US" sz="1400" b="0" i="0" dirty="0">
                <a:solidFill>
                  <a:srgbClr val="FFFFFF"/>
                </a:solidFill>
                <a:effectLst/>
                <a:latin typeface="-apple-system"/>
              </a:rPr>
              <a:t>Members of our group may be confident in their abilities, but every major project contains its unexpected challenges, and it is possible that significant challenges may arise in technical implementation of concepts agreed to be within the scope of the project.</a:t>
            </a:r>
          </a:p>
          <a:p>
            <a:pPr marL="0" indent="0">
              <a:buNone/>
            </a:pPr>
            <a:r>
              <a:rPr lang="en-US" sz="1600" b="1" i="0" dirty="0">
                <a:solidFill>
                  <a:srgbClr val="FFFFFF"/>
                </a:solidFill>
                <a:effectLst/>
                <a:latin typeface="-apple-system"/>
              </a:rPr>
              <a:t>Security</a:t>
            </a:r>
          </a:p>
          <a:p>
            <a:pPr lvl="1"/>
            <a:r>
              <a:rPr lang="en-US" sz="1400" b="0" i="0" dirty="0">
                <a:solidFill>
                  <a:srgbClr val="FFFFFF"/>
                </a:solidFill>
                <a:effectLst/>
                <a:latin typeface="-apple-system"/>
              </a:rPr>
              <a:t>As this web application handles student and professor info regarding class details, project submissions, and grading, security concerns must be taken into account. Secure authentication and storage of sensitive data must be handled with great care and within modern standards.</a:t>
            </a:r>
          </a:p>
          <a:p>
            <a:endParaRPr lang="en-US" sz="1400" dirty="0">
              <a:solidFill>
                <a:srgbClr val="FFFFFF"/>
              </a:solidFill>
            </a:endParaRPr>
          </a:p>
        </p:txBody>
      </p:sp>
    </p:spTree>
    <p:extLst>
      <p:ext uri="{BB962C8B-B14F-4D97-AF65-F5344CB8AC3E}">
        <p14:creationId xmlns:p14="http://schemas.microsoft.com/office/powerpoint/2010/main" val="15013669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 name="Picture 2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3A6147-52A6-4C36-B2D7-1FDC6CB37C0F}"/>
              </a:ext>
            </a:extLst>
          </p:cNvPr>
          <p:cNvSpPr>
            <a:spLocks noGrp="1"/>
          </p:cNvSpPr>
          <p:nvPr>
            <p:ph type="title"/>
          </p:nvPr>
        </p:nvSpPr>
        <p:spPr>
          <a:xfrm>
            <a:off x="1179576" y="822960"/>
            <a:ext cx="9829800" cy="1325880"/>
          </a:xfrm>
        </p:spPr>
        <p:txBody>
          <a:bodyPr>
            <a:normAutofit/>
          </a:bodyPr>
          <a:lstStyle/>
          <a:p>
            <a:pPr algn="ctr"/>
            <a:r>
              <a:rPr lang="en-US" sz="4000" dirty="0">
                <a:solidFill>
                  <a:srgbClr val="FFFFFF"/>
                </a:solidFill>
              </a:rPr>
              <a:t>Division of Work</a:t>
            </a:r>
          </a:p>
        </p:txBody>
      </p:sp>
      <p:sp>
        <p:nvSpPr>
          <p:cNvPr id="3" name="Content Placeholder 2">
            <a:extLst>
              <a:ext uri="{FF2B5EF4-FFF2-40B4-BE49-F238E27FC236}">
                <a16:creationId xmlns:a16="http://schemas.microsoft.com/office/drawing/2014/main" id="{D8EB4399-5B66-45E3-8955-9C5215072DF8}"/>
              </a:ext>
            </a:extLst>
          </p:cNvPr>
          <p:cNvSpPr>
            <a:spLocks noGrp="1"/>
          </p:cNvSpPr>
          <p:nvPr>
            <p:ph idx="1"/>
          </p:nvPr>
        </p:nvSpPr>
        <p:spPr>
          <a:xfrm>
            <a:off x="804672" y="2827419"/>
            <a:ext cx="5126896" cy="3227626"/>
          </a:xfrm>
        </p:spPr>
        <p:txBody>
          <a:bodyPr anchor="ctr">
            <a:normAutofit/>
          </a:bodyPr>
          <a:lstStyle/>
          <a:p>
            <a:r>
              <a:rPr lang="en-US" sz="1900">
                <a:solidFill>
                  <a:srgbClr val="000000"/>
                </a:solidFill>
              </a:rPr>
              <a:t>Project is divided into 8 tasks</a:t>
            </a:r>
          </a:p>
          <a:p>
            <a:r>
              <a:rPr lang="en-US" sz="1900">
                <a:solidFill>
                  <a:srgbClr val="000000"/>
                </a:solidFill>
              </a:rPr>
              <a:t>Each task will be worked on a defined time frame with varying contributions from the team members. </a:t>
            </a:r>
          </a:p>
        </p:txBody>
      </p:sp>
      <p:graphicFrame>
        <p:nvGraphicFramePr>
          <p:cNvPr id="4" name="Table 3">
            <a:extLst>
              <a:ext uri="{FF2B5EF4-FFF2-40B4-BE49-F238E27FC236}">
                <a16:creationId xmlns:a16="http://schemas.microsoft.com/office/drawing/2014/main" id="{3CE11045-CF29-4195-9D97-ED9C9AC3BA86}"/>
              </a:ext>
            </a:extLst>
          </p:cNvPr>
          <p:cNvGraphicFramePr>
            <a:graphicFrameLocks noGrp="1"/>
          </p:cNvGraphicFramePr>
          <p:nvPr>
            <p:extLst>
              <p:ext uri="{D42A27DB-BD31-4B8C-83A1-F6EECF244321}">
                <p14:modId xmlns:p14="http://schemas.microsoft.com/office/powerpoint/2010/main" val="2757406092"/>
              </p:ext>
            </p:extLst>
          </p:nvPr>
        </p:nvGraphicFramePr>
        <p:xfrm>
          <a:off x="6096001" y="2971800"/>
          <a:ext cx="5740094" cy="3371850"/>
        </p:xfrm>
        <a:graphic>
          <a:graphicData uri="http://schemas.openxmlformats.org/drawingml/2006/table">
            <a:tbl>
              <a:tblPr>
                <a:tableStyleId>{5C22544A-7EE6-4342-B048-85BDC9FD1C3A}</a:tableStyleId>
              </a:tblPr>
              <a:tblGrid>
                <a:gridCol w="2237229">
                  <a:extLst>
                    <a:ext uri="{9D8B030D-6E8A-4147-A177-3AD203B41FA5}">
                      <a16:colId xmlns:a16="http://schemas.microsoft.com/office/drawing/2014/main" val="1514248301"/>
                    </a:ext>
                  </a:extLst>
                </a:gridCol>
                <a:gridCol w="1636375">
                  <a:extLst>
                    <a:ext uri="{9D8B030D-6E8A-4147-A177-3AD203B41FA5}">
                      <a16:colId xmlns:a16="http://schemas.microsoft.com/office/drawing/2014/main" val="2303797509"/>
                    </a:ext>
                  </a:extLst>
                </a:gridCol>
                <a:gridCol w="984381">
                  <a:extLst>
                    <a:ext uri="{9D8B030D-6E8A-4147-A177-3AD203B41FA5}">
                      <a16:colId xmlns:a16="http://schemas.microsoft.com/office/drawing/2014/main" val="3184208390"/>
                    </a:ext>
                  </a:extLst>
                </a:gridCol>
                <a:gridCol w="882109">
                  <a:extLst>
                    <a:ext uri="{9D8B030D-6E8A-4147-A177-3AD203B41FA5}">
                      <a16:colId xmlns:a16="http://schemas.microsoft.com/office/drawing/2014/main" val="3392767486"/>
                    </a:ext>
                  </a:extLst>
                </a:gridCol>
              </a:tblGrid>
              <a:tr h="337185">
                <a:tc gridSpan="4">
                  <a:txBody>
                    <a:bodyPr/>
                    <a:lstStyle/>
                    <a:p>
                      <a:pPr algn="ctr" fontAlgn="b"/>
                      <a:r>
                        <a:rPr lang="en-US" sz="1100" u="none" strike="noStrike" dirty="0">
                          <a:effectLst/>
                        </a:rPr>
                        <a:t>Timeline</a:t>
                      </a:r>
                      <a:endParaRPr lang="en-US" sz="11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0781518"/>
                  </a:ext>
                </a:extLst>
              </a:tr>
              <a:tr h="337185">
                <a:tc>
                  <a:txBody>
                    <a:bodyPr/>
                    <a:lstStyle/>
                    <a:p>
                      <a:pPr algn="l" fontAlgn="b"/>
                      <a:r>
                        <a:rPr lang="en-US" sz="1100" u="none" strike="noStrike" dirty="0">
                          <a:effectLst/>
                        </a:rPr>
                        <a:t>Task</a:t>
                      </a:r>
                      <a:endParaRPr lang="en-US" sz="1100" b="1"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Contributor(s)</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Start Date</a:t>
                      </a:r>
                      <a:endParaRPr lang="en-US" sz="1100" b="1"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End Date</a:t>
                      </a:r>
                      <a:endParaRPr lang="en-US" sz="11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28397104"/>
                  </a:ext>
                </a:extLst>
              </a:tr>
              <a:tr h="337185">
                <a:tc>
                  <a:txBody>
                    <a:bodyPr/>
                    <a:lstStyle/>
                    <a:p>
                      <a:pPr algn="l" fontAlgn="b"/>
                      <a:r>
                        <a:rPr lang="en-US" sz="1100" u="none" strike="noStrike">
                          <a:effectLst/>
                        </a:rPr>
                        <a:t>Functional Login Page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 &amp; Kapoor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6-Jan-21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15-Jan-21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49099596"/>
                  </a:ext>
                </a:extLst>
              </a:tr>
              <a:tr h="337185">
                <a:tc>
                  <a:txBody>
                    <a:bodyPr/>
                    <a:lstStyle/>
                    <a:p>
                      <a:pPr algn="l" fontAlgn="b"/>
                      <a:r>
                        <a:rPr lang="en-US" sz="1100" u="none" strike="noStrike">
                          <a:effectLst/>
                        </a:rPr>
                        <a:t>Professor landing page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15-Jan-21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22-Jan-21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28286976"/>
                  </a:ext>
                </a:extLst>
              </a:tr>
              <a:tr h="337185">
                <a:tc>
                  <a:txBody>
                    <a:bodyPr/>
                    <a:lstStyle/>
                    <a:p>
                      <a:pPr algn="l" fontAlgn="b"/>
                      <a:r>
                        <a:rPr lang="en-US" sz="1100" u="none" strike="noStrike">
                          <a:effectLst/>
                        </a:rPr>
                        <a:t>Rubric Upload and View</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 &amp; Kapoor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22-Jan-21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31-Jan-21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16042650"/>
                  </a:ext>
                </a:extLst>
              </a:tr>
              <a:tr h="337185">
                <a:tc>
                  <a:txBody>
                    <a:bodyPr/>
                    <a:lstStyle/>
                    <a:p>
                      <a:pPr algn="l" fontAlgn="b"/>
                      <a:r>
                        <a:rPr lang="en-US" sz="1100" u="none" strike="noStrike">
                          <a:effectLst/>
                        </a:rPr>
                        <a:t>Rubric Edit </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 &amp; Kapoor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31-Jan-21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14-Feb-21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58715567"/>
                  </a:ext>
                </a:extLst>
              </a:tr>
              <a:tr h="337185">
                <a:tc>
                  <a:txBody>
                    <a:bodyPr/>
                    <a:lstStyle/>
                    <a:p>
                      <a:pPr algn="l" fontAlgn="b"/>
                      <a:r>
                        <a:rPr lang="en-US" sz="1100" u="none" strike="noStrike">
                          <a:effectLst/>
                        </a:rPr>
                        <a:t>Rubric from-fill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 &amp; Kapoor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21-Feb-21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28-Feb-21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05416225"/>
                  </a:ext>
                </a:extLst>
              </a:tr>
              <a:tr h="337185">
                <a:tc>
                  <a:txBody>
                    <a:bodyPr/>
                    <a:lstStyle/>
                    <a:p>
                      <a:pPr algn="l" fontAlgn="b"/>
                      <a:r>
                        <a:rPr lang="en-US" sz="1100" u="none" strike="noStrike">
                          <a:effectLst/>
                        </a:rPr>
                        <a:t>Student landing page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28-Feb-21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7-Mar-21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4600279"/>
                  </a:ext>
                </a:extLst>
              </a:tr>
              <a:tr h="337185">
                <a:tc>
                  <a:txBody>
                    <a:bodyPr/>
                    <a:lstStyle/>
                    <a:p>
                      <a:pPr algn="l" fontAlgn="b"/>
                      <a:r>
                        <a:rPr lang="en-US" sz="1100" u="none" strike="noStrike" dirty="0">
                          <a:effectLst/>
                        </a:rPr>
                        <a:t>Student project upload </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 &amp; Kapoor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7-Mar-21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14-Mar-21</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9911996"/>
                  </a:ext>
                </a:extLst>
              </a:tr>
              <a:tr h="337185">
                <a:tc>
                  <a:txBody>
                    <a:bodyPr/>
                    <a:lstStyle/>
                    <a:p>
                      <a:pPr algn="l" fontAlgn="b"/>
                      <a:r>
                        <a:rPr lang="en-US" sz="1100" u="none" strike="noStrike">
                          <a:effectLst/>
                        </a:rPr>
                        <a:t>Student grade and feedback</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Dubusker &amp; Kapoor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14-Mar-21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21-Mar-21</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30157722"/>
                  </a:ext>
                </a:extLst>
              </a:tr>
            </a:tbl>
          </a:graphicData>
        </a:graphic>
      </p:graphicFrame>
    </p:spTree>
    <p:extLst>
      <p:ext uri="{BB962C8B-B14F-4D97-AF65-F5344CB8AC3E}">
        <p14:creationId xmlns:p14="http://schemas.microsoft.com/office/powerpoint/2010/main" val="313182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553FB-4F87-4A1E-8685-640412D11026}"/>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Review of Project Progress</a:t>
            </a:r>
          </a:p>
        </p:txBody>
      </p:sp>
      <p:pic>
        <p:nvPicPr>
          <p:cNvPr id="7" name="Graphic 6" descr="Checkmark">
            <a:extLst>
              <a:ext uri="{FF2B5EF4-FFF2-40B4-BE49-F238E27FC236}">
                <a16:creationId xmlns:a16="http://schemas.microsoft.com/office/drawing/2014/main" id="{943B86CB-B741-4D1B-892A-88EC3C4F70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Checkmark">
            <a:extLst>
              <a:ext uri="{FF2B5EF4-FFF2-40B4-BE49-F238E27FC236}">
                <a16:creationId xmlns:a16="http://schemas.microsoft.com/office/drawing/2014/main" id="{932EAC41-C5F3-4F3E-A3CC-1123923A5C0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795029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377332-36EE-4917-940C-AD6354C2DFC7}"/>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Expected Accomplishments (Fall 2020)</a:t>
            </a:r>
          </a:p>
        </p:txBody>
      </p:sp>
      <p:sp>
        <p:nvSpPr>
          <p:cNvPr id="3" name="Content Placeholder 2">
            <a:extLst>
              <a:ext uri="{FF2B5EF4-FFF2-40B4-BE49-F238E27FC236}">
                <a16:creationId xmlns:a16="http://schemas.microsoft.com/office/drawing/2014/main" id="{FDD48153-0C0B-4296-B3FC-492C24E6DCC7}"/>
              </a:ext>
            </a:extLst>
          </p:cNvPr>
          <p:cNvSpPr>
            <a:spLocks noGrp="1"/>
          </p:cNvSpPr>
          <p:nvPr>
            <p:ph idx="1"/>
          </p:nvPr>
        </p:nvSpPr>
        <p:spPr>
          <a:xfrm>
            <a:off x="1179226" y="3092970"/>
            <a:ext cx="9833548" cy="2693976"/>
          </a:xfrm>
        </p:spPr>
        <p:txBody>
          <a:bodyPr>
            <a:normAutofit/>
          </a:bodyPr>
          <a:lstStyle/>
          <a:p>
            <a:endParaRPr lang="en-US" sz="2000">
              <a:solidFill>
                <a:srgbClr val="000000"/>
              </a:solidFill>
            </a:endParaRPr>
          </a:p>
        </p:txBody>
      </p:sp>
    </p:spTree>
    <p:extLst>
      <p:ext uri="{BB962C8B-B14F-4D97-AF65-F5344CB8AC3E}">
        <p14:creationId xmlns:p14="http://schemas.microsoft.com/office/powerpoint/2010/main" val="1547878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633</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Senior Design</vt:lpstr>
      <vt:lpstr>Group Member Information</vt:lpstr>
      <vt:lpstr>Project Abstract</vt:lpstr>
      <vt:lpstr>Design Diagrams</vt:lpstr>
      <vt:lpstr>User Stories</vt:lpstr>
      <vt:lpstr>Project Constraints </vt:lpstr>
      <vt:lpstr>Division of Work</vt:lpstr>
      <vt:lpstr>Review of Project Progress</vt:lpstr>
      <vt:lpstr>Expected Accomplishments (Fall 2020)</vt:lpstr>
      <vt:lpstr>Demo at Expo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Design</dc:title>
  <dc:creator>Rohan Kapoor</dc:creator>
  <cp:lastModifiedBy>Rohan Kapoor</cp:lastModifiedBy>
  <cp:revision>1</cp:revision>
  <dcterms:created xsi:type="dcterms:W3CDTF">2020-10-26T01:07:42Z</dcterms:created>
  <dcterms:modified xsi:type="dcterms:W3CDTF">2020-10-26T01:11:04Z</dcterms:modified>
</cp:coreProperties>
</file>