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9" r:id="rId1"/>
  </p:sldMasterIdLst>
  <p:notesMasterIdLst>
    <p:notesMasterId r:id="rId11"/>
  </p:notesMasterIdLst>
  <p:handoutMasterIdLst>
    <p:handoutMasterId r:id="rId12"/>
  </p:handoutMasterIdLst>
  <p:sldIdLst>
    <p:sldId id="270" r:id="rId2"/>
    <p:sldId id="275" r:id="rId3"/>
    <p:sldId id="268" r:id="rId4"/>
    <p:sldId id="285" r:id="rId5"/>
    <p:sldId id="274" r:id="rId6"/>
    <p:sldId id="286" r:id="rId7"/>
    <p:sldId id="288" r:id="rId8"/>
    <p:sldId id="289" r:id="rId9"/>
    <p:sldId id="28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5C86E4"/>
    <a:srgbClr val="90A3D6"/>
    <a:srgbClr val="AEB8EC"/>
    <a:srgbClr val="98A1D3"/>
    <a:srgbClr val="0D38B1"/>
    <a:srgbClr val="3082BE"/>
    <a:srgbClr val="007FC5"/>
    <a:srgbClr val="292C48"/>
    <a:srgbClr val="2C2D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488" autoAdjust="0"/>
  </p:normalViewPr>
  <p:slideViewPr>
    <p:cSldViewPr snapToGrid="0" snapToObjects="1">
      <p:cViewPr varScale="1">
        <p:scale>
          <a:sx n="78" d="100"/>
          <a:sy n="78" d="100"/>
        </p:scale>
        <p:origin x="878" y="192"/>
      </p:cViewPr>
      <p:guideLst/>
    </p:cSldViewPr>
  </p:slideViewPr>
  <p:notesTextViewPr>
    <p:cViewPr>
      <p:scale>
        <a:sx n="1" d="1"/>
        <a:sy n="1" d="1"/>
      </p:scale>
      <p:origin x="0" y="0"/>
    </p:cViewPr>
  </p:notesTextViewPr>
  <p:notesViewPr>
    <p:cSldViewPr snapToGrid="0" snapToObjects="1">
      <p:cViewPr varScale="1">
        <p:scale>
          <a:sx n="60" d="100"/>
          <a:sy n="60" d="100"/>
        </p:scale>
        <p:origin x="2424" y="3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D5A2E05-2C6E-484E-9BB1-366C90717B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2043844-B7FE-EC43-89AA-8831B859F94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FB138B2-18CD-1D41-89B0-ADB5F3BA92A3}" type="datetimeFigureOut">
              <a:rPr lang="en-US" smtClean="0"/>
              <a:t>8/18/2024</a:t>
            </a:fld>
            <a:endParaRPr lang="en-US" dirty="0"/>
          </a:p>
        </p:txBody>
      </p:sp>
      <p:sp>
        <p:nvSpPr>
          <p:cNvPr id="4" name="Footer Placeholder 3">
            <a:extLst>
              <a:ext uri="{FF2B5EF4-FFF2-40B4-BE49-F238E27FC236}">
                <a16:creationId xmlns:a16="http://schemas.microsoft.com/office/drawing/2014/main" id="{BFAC2EDC-03FB-D147-9BAA-37FCFF988C7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8E195D-E935-D746-A5D1-61E2EBF7EF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57D167-9BB5-2048-9DDA-7DF8E5D94DC9}" type="slidenum">
              <a:rPr lang="en-US" smtClean="0"/>
              <a:t>‹#›</a:t>
            </a:fld>
            <a:endParaRPr lang="en-US" dirty="0"/>
          </a:p>
        </p:txBody>
      </p:sp>
    </p:spTree>
    <p:extLst>
      <p:ext uri="{BB962C8B-B14F-4D97-AF65-F5344CB8AC3E}">
        <p14:creationId xmlns:p14="http://schemas.microsoft.com/office/powerpoint/2010/main" val="29775121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E7A355-8776-CB43-838E-ED9EE2F8390B}" type="datetimeFigureOut">
              <a:rPr lang="en-US" smtClean="0"/>
              <a:t>8/18/2024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303FA8-A3F3-7640-B13D-36C73B3E5587}" type="slidenum">
              <a:rPr lang="en-US" smtClean="0"/>
              <a:t>‹#›</a:t>
            </a:fld>
            <a:endParaRPr lang="en-US" dirty="0"/>
          </a:p>
        </p:txBody>
      </p:sp>
    </p:spTree>
    <p:extLst>
      <p:ext uri="{BB962C8B-B14F-4D97-AF65-F5344CB8AC3E}">
        <p14:creationId xmlns:p14="http://schemas.microsoft.com/office/powerpoint/2010/main" val="32201785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B303FA8-A3F3-7640-B13D-36C73B3E5587}" type="slidenum">
              <a:rPr lang="en-US" smtClean="0"/>
              <a:t>2</a:t>
            </a:fld>
            <a:endParaRPr lang="en-US" dirty="0"/>
          </a:p>
        </p:txBody>
      </p:sp>
    </p:spTree>
    <p:extLst>
      <p:ext uri="{BB962C8B-B14F-4D97-AF65-F5344CB8AC3E}">
        <p14:creationId xmlns:p14="http://schemas.microsoft.com/office/powerpoint/2010/main" val="1567884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B303FA8-A3F3-7640-B13D-36C73B3E5587}" type="slidenum">
              <a:rPr lang="en-US" smtClean="0"/>
              <a:t>3</a:t>
            </a:fld>
            <a:endParaRPr lang="en-US" dirty="0"/>
          </a:p>
        </p:txBody>
      </p:sp>
    </p:spTree>
    <p:extLst>
      <p:ext uri="{BB962C8B-B14F-4D97-AF65-F5344CB8AC3E}">
        <p14:creationId xmlns:p14="http://schemas.microsoft.com/office/powerpoint/2010/main" val="3960180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B303FA8-A3F3-7640-B13D-36C73B3E5587}" type="slidenum">
              <a:rPr lang="en-US" smtClean="0"/>
              <a:t>4</a:t>
            </a:fld>
            <a:endParaRPr lang="en-US" dirty="0"/>
          </a:p>
        </p:txBody>
      </p:sp>
    </p:spTree>
    <p:extLst>
      <p:ext uri="{BB962C8B-B14F-4D97-AF65-F5344CB8AC3E}">
        <p14:creationId xmlns:p14="http://schemas.microsoft.com/office/powerpoint/2010/main" val="41616672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B303FA8-A3F3-7640-B13D-36C73B3E5587}" type="slidenum">
              <a:rPr lang="en-US" smtClean="0"/>
              <a:t>6</a:t>
            </a:fld>
            <a:endParaRPr lang="en-US" dirty="0"/>
          </a:p>
        </p:txBody>
      </p:sp>
    </p:spTree>
    <p:extLst>
      <p:ext uri="{BB962C8B-B14F-4D97-AF65-F5344CB8AC3E}">
        <p14:creationId xmlns:p14="http://schemas.microsoft.com/office/powerpoint/2010/main" val="3705415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B303FA8-A3F3-7640-B13D-36C73B3E5587}" type="slidenum">
              <a:rPr lang="en-US" smtClean="0"/>
              <a:t>7</a:t>
            </a:fld>
            <a:endParaRPr lang="en-US" dirty="0"/>
          </a:p>
        </p:txBody>
      </p:sp>
    </p:spTree>
    <p:extLst>
      <p:ext uri="{BB962C8B-B14F-4D97-AF65-F5344CB8AC3E}">
        <p14:creationId xmlns:p14="http://schemas.microsoft.com/office/powerpoint/2010/main" val="12814553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6">
            <a:alpha val="30000"/>
          </a:schemeClr>
        </a:solidFill>
        <a:effectLst/>
      </p:bgPr>
    </p:bg>
    <p:spTree>
      <p:nvGrpSpPr>
        <p:cNvPr id="1" name=""/>
        <p:cNvGrpSpPr/>
        <p:nvPr/>
      </p:nvGrpSpPr>
      <p:grpSpPr>
        <a:xfrm>
          <a:off x="0" y="0"/>
          <a:ext cx="0" cy="0"/>
          <a:chOff x="0" y="0"/>
          <a:chExt cx="0" cy="0"/>
        </a:xfrm>
      </p:grpSpPr>
      <p:sp>
        <p:nvSpPr>
          <p:cNvPr id="13" name="Freeform: Shape 20">
            <a:extLst>
              <a:ext uri="{FF2B5EF4-FFF2-40B4-BE49-F238E27FC236}">
                <a16:creationId xmlns:a16="http://schemas.microsoft.com/office/drawing/2014/main" id="{63B165D0-0594-9843-A653-74260F146AE5}"/>
              </a:ext>
            </a:extLst>
          </p:cNvPr>
          <p:cNvSpPr/>
          <p:nvPr userDrawn="1"/>
        </p:nvSpPr>
        <p:spPr>
          <a:xfrm rot="10800000">
            <a:off x="4516427" y="1"/>
            <a:ext cx="7675573" cy="2322894"/>
          </a:xfrm>
          <a:custGeom>
            <a:avLst/>
            <a:gdLst>
              <a:gd name="connsiteX0" fmla="*/ 3447958 w 5216859"/>
              <a:gd name="connsiteY0" fmla="*/ 463 h 1478847"/>
              <a:gd name="connsiteX1" fmla="*/ 3570648 w 5216859"/>
              <a:gd name="connsiteY1" fmla="*/ 11997 h 1478847"/>
              <a:gd name="connsiteX2" fmla="*/ 4142148 w 5216859"/>
              <a:gd name="connsiteY2" fmla="*/ 850197 h 1478847"/>
              <a:gd name="connsiteX3" fmla="*/ 4942248 w 5216859"/>
              <a:gd name="connsiteY3" fmla="*/ 1174047 h 1478847"/>
              <a:gd name="connsiteX4" fmla="*/ 5164151 w 5216859"/>
              <a:gd name="connsiteY4" fmla="*/ 1405605 h 1478847"/>
              <a:gd name="connsiteX5" fmla="*/ 5216859 w 5216859"/>
              <a:gd name="connsiteY5" fmla="*/ 1478847 h 1478847"/>
              <a:gd name="connsiteX6" fmla="*/ 0 w 5216859"/>
              <a:gd name="connsiteY6" fmla="*/ 1478847 h 1478847"/>
              <a:gd name="connsiteX7" fmla="*/ 28985 w 5216859"/>
              <a:gd name="connsiteY7" fmla="*/ 1403243 h 1478847"/>
              <a:gd name="connsiteX8" fmla="*/ 560748 w 5216859"/>
              <a:gd name="connsiteY8" fmla="*/ 640647 h 1478847"/>
              <a:gd name="connsiteX9" fmla="*/ 2294298 w 5216859"/>
              <a:gd name="connsiteY9" fmla="*/ 373947 h 1478847"/>
              <a:gd name="connsiteX10" fmla="*/ 3447958 w 5216859"/>
              <a:gd name="connsiteY10" fmla="*/ 463 h 14788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16859" h="1478847">
                <a:moveTo>
                  <a:pt x="3447958" y="463"/>
                </a:moveTo>
                <a:cubicBezTo>
                  <a:pt x="3491174" y="-1348"/>
                  <a:pt x="3532151" y="2075"/>
                  <a:pt x="3570648" y="11997"/>
                </a:cubicBezTo>
                <a:cubicBezTo>
                  <a:pt x="3878623" y="91372"/>
                  <a:pt x="3913548" y="656522"/>
                  <a:pt x="4142148" y="850197"/>
                </a:cubicBezTo>
                <a:cubicBezTo>
                  <a:pt x="4370748" y="1043872"/>
                  <a:pt x="4739048" y="1031172"/>
                  <a:pt x="4942248" y="1174047"/>
                </a:cubicBezTo>
                <a:cubicBezTo>
                  <a:pt x="5018448" y="1227625"/>
                  <a:pt x="5096434" y="1316029"/>
                  <a:pt x="5164151" y="1405605"/>
                </a:cubicBezTo>
                <a:lnTo>
                  <a:pt x="5216859" y="1478847"/>
                </a:lnTo>
                <a:lnTo>
                  <a:pt x="0" y="1478847"/>
                </a:lnTo>
                <a:lnTo>
                  <a:pt x="28985" y="1403243"/>
                </a:lnTo>
                <a:cubicBezTo>
                  <a:pt x="121408" y="1159760"/>
                  <a:pt x="267854" y="793047"/>
                  <a:pt x="560748" y="640647"/>
                </a:cubicBezTo>
                <a:cubicBezTo>
                  <a:pt x="951273" y="437447"/>
                  <a:pt x="1792648" y="478722"/>
                  <a:pt x="2294298" y="373947"/>
                </a:cubicBezTo>
                <a:cubicBezTo>
                  <a:pt x="2733242" y="282269"/>
                  <a:pt x="3145446" y="13138"/>
                  <a:pt x="3447958" y="463"/>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9">
            <a:extLst>
              <a:ext uri="{FF2B5EF4-FFF2-40B4-BE49-F238E27FC236}">
                <a16:creationId xmlns:a16="http://schemas.microsoft.com/office/drawing/2014/main" id="{31F8B615-0030-2047-8652-146BCEF22564}"/>
              </a:ext>
            </a:extLst>
          </p:cNvPr>
          <p:cNvSpPr/>
          <p:nvPr userDrawn="1"/>
        </p:nvSpPr>
        <p:spPr>
          <a:xfrm>
            <a:off x="0" y="3232602"/>
            <a:ext cx="7674963" cy="3625398"/>
          </a:xfrm>
          <a:custGeom>
            <a:avLst/>
            <a:gdLst>
              <a:gd name="connsiteX0" fmla="*/ 333366 w 2058995"/>
              <a:gd name="connsiteY0" fmla="*/ 940 h 972601"/>
              <a:gd name="connsiteX1" fmla="*/ 400050 w 2058995"/>
              <a:gd name="connsiteY1" fmla="*/ 1051 h 972601"/>
              <a:gd name="connsiteX2" fmla="*/ 952500 w 2058995"/>
              <a:gd name="connsiteY2" fmla="*/ 534451 h 972601"/>
              <a:gd name="connsiteX3" fmla="*/ 1924050 w 2058995"/>
              <a:gd name="connsiteY3" fmla="*/ 686851 h 972601"/>
              <a:gd name="connsiteX4" fmla="*/ 2054591 w 2058995"/>
              <a:gd name="connsiteY4" fmla="*/ 942966 h 972601"/>
              <a:gd name="connsiteX5" fmla="*/ 2058995 w 2058995"/>
              <a:gd name="connsiteY5" fmla="*/ 972601 h 972601"/>
              <a:gd name="connsiteX6" fmla="*/ 0 w 2058995"/>
              <a:gd name="connsiteY6" fmla="*/ 972601 h 972601"/>
              <a:gd name="connsiteX7" fmla="*/ 0 w 2058995"/>
              <a:gd name="connsiteY7" fmla="*/ 61952 h 972601"/>
              <a:gd name="connsiteX8" fmla="*/ 75605 w 2058995"/>
              <a:gd name="connsiteY8" fmla="*/ 42128 h 972601"/>
              <a:gd name="connsiteX9" fmla="*/ 333366 w 2058995"/>
              <a:gd name="connsiteY9" fmla="*/ 940 h 97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58995" h="972601">
                <a:moveTo>
                  <a:pt x="333366" y="940"/>
                </a:moveTo>
                <a:cubicBezTo>
                  <a:pt x="357485" y="-326"/>
                  <a:pt x="379809" y="-338"/>
                  <a:pt x="400050" y="1051"/>
                </a:cubicBezTo>
                <a:cubicBezTo>
                  <a:pt x="723900" y="23276"/>
                  <a:pt x="698500" y="420151"/>
                  <a:pt x="952500" y="534451"/>
                </a:cubicBezTo>
                <a:cubicBezTo>
                  <a:pt x="1206500" y="648751"/>
                  <a:pt x="1736725" y="556676"/>
                  <a:pt x="1924050" y="686851"/>
                </a:cubicBezTo>
                <a:cubicBezTo>
                  <a:pt x="1994297" y="735667"/>
                  <a:pt x="2033290" y="836275"/>
                  <a:pt x="2054591" y="942966"/>
                </a:cubicBezTo>
                <a:lnTo>
                  <a:pt x="2058995" y="972601"/>
                </a:lnTo>
                <a:lnTo>
                  <a:pt x="0" y="972601"/>
                </a:lnTo>
                <a:lnTo>
                  <a:pt x="0" y="61952"/>
                </a:lnTo>
                <a:lnTo>
                  <a:pt x="75605" y="42128"/>
                </a:lnTo>
                <a:cubicBezTo>
                  <a:pt x="172492" y="19804"/>
                  <a:pt x="261007" y="4735"/>
                  <a:pt x="333366" y="940"/>
                </a:cubicBez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Picture Placeholder 7">
            <a:extLst>
              <a:ext uri="{FF2B5EF4-FFF2-40B4-BE49-F238E27FC236}">
                <a16:creationId xmlns:a16="http://schemas.microsoft.com/office/drawing/2014/main" id="{05C21D6A-A628-2443-8075-ACD2B911C6DF}"/>
              </a:ext>
            </a:extLst>
          </p:cNvPr>
          <p:cNvSpPr>
            <a:spLocks noGrp="1"/>
          </p:cNvSpPr>
          <p:nvPr>
            <p:ph type="pic" sz="quarter" idx="14"/>
          </p:nvPr>
        </p:nvSpPr>
        <p:spPr>
          <a:xfrm>
            <a:off x="414338" y="481013"/>
            <a:ext cx="11368087" cy="5875337"/>
          </a:xfrm>
          <a:solidFill>
            <a:schemeClr val="bg1">
              <a:lumMod val="95000"/>
            </a:schemeClr>
          </a:solidFill>
        </p:spPr>
        <p:txBody>
          <a:bodyPr/>
          <a:lstStyle/>
          <a:p>
            <a:r>
              <a:rPr lang="en-US" noProof="0"/>
              <a:t>Click icon to add picture</a:t>
            </a:r>
            <a:endParaRPr lang="en-US" noProof="0" dirty="0"/>
          </a:p>
        </p:txBody>
      </p:sp>
      <p:sp>
        <p:nvSpPr>
          <p:cNvPr id="6" name="Title 1">
            <a:extLst>
              <a:ext uri="{FF2B5EF4-FFF2-40B4-BE49-F238E27FC236}">
                <a16:creationId xmlns:a16="http://schemas.microsoft.com/office/drawing/2014/main" id="{042BB51D-E7C1-3746-85E9-889CCB24F741}"/>
              </a:ext>
            </a:extLst>
          </p:cNvPr>
          <p:cNvSpPr>
            <a:spLocks noGrp="1"/>
          </p:cNvSpPr>
          <p:nvPr>
            <p:ph type="ctrTitle" hasCustomPrompt="1"/>
          </p:nvPr>
        </p:nvSpPr>
        <p:spPr>
          <a:xfrm>
            <a:off x="1701383" y="2552298"/>
            <a:ext cx="8789234" cy="1220477"/>
          </a:xfrm>
        </p:spPr>
        <p:txBody>
          <a:bodyPr anchor="b">
            <a:normAutofit/>
          </a:bodyPr>
          <a:lstStyle>
            <a:lvl1pPr marL="0" marR="0" indent="0" algn="ctr" defTabSz="914400" rtl="0" eaLnBrk="1" fontAlgn="auto" latinLnBrk="0" hangingPunct="1">
              <a:lnSpc>
                <a:spcPct val="90000"/>
              </a:lnSpc>
              <a:spcBef>
                <a:spcPct val="0"/>
              </a:spcBef>
              <a:spcAft>
                <a:spcPts val="0"/>
              </a:spcAft>
              <a:buClrTx/>
              <a:buSzTx/>
              <a:buFontTx/>
              <a:buNone/>
              <a:tabLst/>
              <a:defRPr sz="7200" b="1" i="0">
                <a:solidFill>
                  <a:schemeClr val="bg1"/>
                </a:solidFill>
                <a:latin typeface="+mj-lt"/>
                <a:ea typeface="Meiryo UI" panose="020B0604030504040204" pitchFamily="34" charset="-128"/>
              </a:defRPr>
            </a:lvl1pPr>
          </a:lstStyle>
          <a:p>
            <a:r>
              <a:rPr lang="en-US" noProof="0"/>
              <a:t>Title</a:t>
            </a:r>
          </a:p>
        </p:txBody>
      </p:sp>
      <p:sp>
        <p:nvSpPr>
          <p:cNvPr id="7" name="Subtitle 2">
            <a:extLst>
              <a:ext uri="{FF2B5EF4-FFF2-40B4-BE49-F238E27FC236}">
                <a16:creationId xmlns:a16="http://schemas.microsoft.com/office/drawing/2014/main" id="{7E016467-0564-6D4C-BF17-F4FA3991C1FD}"/>
              </a:ext>
            </a:extLst>
          </p:cNvPr>
          <p:cNvSpPr>
            <a:spLocks noGrp="1"/>
          </p:cNvSpPr>
          <p:nvPr>
            <p:ph type="subTitle" idx="1" hasCustomPrompt="1"/>
          </p:nvPr>
        </p:nvSpPr>
        <p:spPr>
          <a:xfrm>
            <a:off x="1701383" y="3919840"/>
            <a:ext cx="8789234" cy="846381"/>
          </a:xfrm>
        </p:spPr>
        <p:txBody>
          <a:bodyPr anchor="t">
            <a:norm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2000" b="1" i="0">
                <a:solidFill>
                  <a:schemeClr val="bg1"/>
                </a:solidFill>
                <a:latin typeface="+mn-lt"/>
                <a:ea typeface="Meiryo UI" panose="020B0604030504040204" pitchFamily="34" charset="-12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ja-JP" noProof="0" dirty="0"/>
              <a:t>Subtitle</a:t>
            </a:r>
          </a:p>
        </p:txBody>
      </p:sp>
    </p:spTree>
    <p:extLst>
      <p:ext uri="{BB962C8B-B14F-4D97-AF65-F5344CB8AC3E}">
        <p14:creationId xmlns:p14="http://schemas.microsoft.com/office/powerpoint/2010/main" val="18768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accent6">
            <a:alpha val="30000"/>
          </a:schemeClr>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FADF1099-92E5-4749-8E94-299FD6249EFD}"/>
              </a:ext>
            </a:extLst>
          </p:cNvPr>
          <p:cNvSpPr>
            <a:spLocks/>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5" name="Rectangle 4">
            <a:extLst>
              <a:ext uri="{FF2B5EF4-FFF2-40B4-BE49-F238E27FC236}">
                <a16:creationId xmlns:a16="http://schemas.microsoft.com/office/drawing/2014/main" id="{258940EE-A100-A74F-A549-CAD4DFFD1738}"/>
              </a:ext>
            </a:extLst>
          </p:cNvPr>
          <p:cNvSpPr/>
          <p:nvPr userDrawn="1"/>
        </p:nvSpPr>
        <p:spPr>
          <a:xfrm>
            <a:off x="413825" y="483781"/>
            <a:ext cx="11364350"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451E21C1-74BE-0348-B8AE-3174A9AAA08E}"/>
              </a:ext>
            </a:extLst>
          </p:cNvPr>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3" name="Straight Connector 2">
            <a:extLst>
              <a:ext uri="{FF2B5EF4-FFF2-40B4-BE49-F238E27FC236}">
                <a16:creationId xmlns:a16="http://schemas.microsoft.com/office/drawing/2014/main" id="{85852ED6-B7AC-5148-BC43-09B76E856F9F}"/>
              </a:ext>
            </a:extLst>
          </p:cNvPr>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C0776AF7-97C9-4365-B2B5-E20C6BB04B41}"/>
              </a:ext>
            </a:extLst>
          </p:cNvPr>
          <p:cNvSpPr>
            <a:spLocks noGrp="1"/>
          </p:cNvSpPr>
          <p:nvPr>
            <p:ph sz="quarter" idx="10"/>
          </p:nvPr>
        </p:nvSpPr>
        <p:spPr>
          <a:xfrm>
            <a:off x="838200" y="1265238"/>
            <a:ext cx="10524344" cy="4911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45148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ntent ">
    <p:bg>
      <p:bgPr>
        <a:solidFill>
          <a:schemeClr val="accent6">
            <a:alpha val="30000"/>
          </a:schemeClr>
        </a:solidFill>
        <a:effectLst/>
      </p:bgPr>
    </p:bg>
    <p:spTree>
      <p:nvGrpSpPr>
        <p:cNvPr id="1" name=""/>
        <p:cNvGrpSpPr/>
        <p:nvPr/>
      </p:nvGrpSpPr>
      <p:grpSpPr>
        <a:xfrm>
          <a:off x="0" y="0"/>
          <a:ext cx="0" cy="0"/>
          <a:chOff x="0" y="0"/>
          <a:chExt cx="0" cy="0"/>
        </a:xfrm>
      </p:grpSpPr>
      <p:sp>
        <p:nvSpPr>
          <p:cNvPr id="9" name="Freeform 5">
            <a:extLst>
              <a:ext uri="{FF2B5EF4-FFF2-40B4-BE49-F238E27FC236}">
                <a16:creationId xmlns:a16="http://schemas.microsoft.com/office/drawing/2014/main" id="{FADF1099-92E5-4749-8E94-299FD6249EFD}"/>
              </a:ext>
            </a:extLst>
          </p:cNvPr>
          <p:cNvSpPr>
            <a:spLocks/>
          </p:cNvSpPr>
          <p:nvPr userDrawn="1"/>
        </p:nvSpPr>
        <p:spPr bwMode="auto">
          <a:xfrm>
            <a:off x="-1587" y="0"/>
            <a:ext cx="12193587" cy="2840682"/>
          </a:xfrm>
          <a:custGeom>
            <a:avLst/>
            <a:gdLst>
              <a:gd name="T0" fmla="*/ 0 w 3296"/>
              <a:gd name="T1" fmla="*/ 0 h 934"/>
              <a:gd name="T2" fmla="*/ 0 w 3296"/>
              <a:gd name="T3" fmla="*/ 775 h 934"/>
              <a:gd name="T4" fmla="*/ 973 w 3296"/>
              <a:gd name="T5" fmla="*/ 825 h 934"/>
              <a:gd name="T6" fmla="*/ 1957 w 3296"/>
              <a:gd name="T7" fmla="*/ 408 h 934"/>
              <a:gd name="T8" fmla="*/ 3032 w 3296"/>
              <a:gd name="T9" fmla="*/ 426 h 934"/>
              <a:gd name="T10" fmla="*/ 3296 w 3296"/>
              <a:gd name="T11" fmla="*/ 257 h 934"/>
              <a:gd name="T12" fmla="*/ 3296 w 3296"/>
              <a:gd name="T13" fmla="*/ 0 h 934"/>
              <a:gd name="T14" fmla="*/ 0 w 3296"/>
              <a:gd name="T15" fmla="*/ 0 h 93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96" h="934">
                <a:moveTo>
                  <a:pt x="0" y="0"/>
                </a:moveTo>
                <a:cubicBezTo>
                  <a:pt x="0" y="775"/>
                  <a:pt x="0" y="775"/>
                  <a:pt x="0" y="775"/>
                </a:cubicBezTo>
                <a:cubicBezTo>
                  <a:pt x="302" y="913"/>
                  <a:pt x="658" y="934"/>
                  <a:pt x="973" y="825"/>
                </a:cubicBezTo>
                <a:cubicBezTo>
                  <a:pt x="1311" y="708"/>
                  <a:pt x="1602" y="453"/>
                  <a:pt x="1957" y="408"/>
                </a:cubicBezTo>
                <a:cubicBezTo>
                  <a:pt x="2315" y="363"/>
                  <a:pt x="2690" y="541"/>
                  <a:pt x="3032" y="426"/>
                </a:cubicBezTo>
                <a:cubicBezTo>
                  <a:pt x="3132" y="393"/>
                  <a:pt x="3223" y="334"/>
                  <a:pt x="3296" y="257"/>
                </a:cubicBezTo>
                <a:cubicBezTo>
                  <a:pt x="3296" y="0"/>
                  <a:pt x="3296" y="0"/>
                  <a:pt x="3296" y="0"/>
                </a:cubicBezTo>
                <a:lnTo>
                  <a:pt x="0" y="0"/>
                </a:lnTo>
                <a:close/>
              </a:path>
            </a:pathLst>
          </a:custGeom>
          <a:gradFill>
            <a:gsLst>
              <a:gs pos="0">
                <a:schemeClr val="accent1"/>
              </a:gs>
              <a:gs pos="100000">
                <a:schemeClr val="accent5">
                  <a:lumMod val="60000"/>
                  <a:lumOff val="40000"/>
                  <a:alpha val="90000"/>
                </a:schemeClr>
              </a:gs>
            </a:gsLst>
            <a:lin ang="3000000" scaled="0"/>
          </a:gra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0" name="Rectangle 9">
            <a:extLst>
              <a:ext uri="{FF2B5EF4-FFF2-40B4-BE49-F238E27FC236}">
                <a16:creationId xmlns:a16="http://schemas.microsoft.com/office/drawing/2014/main" id="{33168214-BA64-4247-995E-0238E9E404F7}"/>
              </a:ext>
            </a:extLst>
          </p:cNvPr>
          <p:cNvSpPr/>
          <p:nvPr userDrawn="1"/>
        </p:nvSpPr>
        <p:spPr>
          <a:xfrm>
            <a:off x="413824" y="483781"/>
            <a:ext cx="5682176" cy="5890438"/>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Picture Placeholder 14">
            <a:extLst>
              <a:ext uri="{FF2B5EF4-FFF2-40B4-BE49-F238E27FC236}">
                <a16:creationId xmlns:a16="http://schemas.microsoft.com/office/drawing/2014/main" id="{8745AAA3-09E3-4504-B3FD-611C81F41634}"/>
              </a:ext>
            </a:extLst>
          </p:cNvPr>
          <p:cNvSpPr>
            <a:spLocks noGrp="1"/>
          </p:cNvSpPr>
          <p:nvPr>
            <p:ph type="pic" sz="quarter" idx="11"/>
          </p:nvPr>
        </p:nvSpPr>
        <p:spPr>
          <a:xfrm>
            <a:off x="6655634" y="37553"/>
            <a:ext cx="5536366" cy="6820447"/>
          </a:xfrm>
          <a:custGeom>
            <a:avLst/>
            <a:gdLst>
              <a:gd name="connsiteX0" fmla="*/ 4141175 w 5285281"/>
              <a:gd name="connsiteY0" fmla="*/ 950 h 6525434"/>
              <a:gd name="connsiteX1" fmla="*/ 5222879 w 5285281"/>
              <a:gd name="connsiteY1" fmla="*/ 82101 h 6525434"/>
              <a:gd name="connsiteX2" fmla="*/ 5285281 w 5285281"/>
              <a:gd name="connsiteY2" fmla="*/ 86253 h 6525434"/>
              <a:gd name="connsiteX3" fmla="*/ 5285281 w 5285281"/>
              <a:gd name="connsiteY3" fmla="*/ 6525434 h 6525434"/>
              <a:gd name="connsiteX4" fmla="*/ 338864 w 5285281"/>
              <a:gd name="connsiteY4" fmla="*/ 6525434 h 6525434"/>
              <a:gd name="connsiteX5" fmla="*/ 355504 w 5285281"/>
              <a:gd name="connsiteY5" fmla="*/ 6284640 h 6525434"/>
              <a:gd name="connsiteX6" fmla="*/ 122536 w 5285281"/>
              <a:gd name="connsiteY6" fmla="*/ 5603772 h 6525434"/>
              <a:gd name="connsiteX7" fmla="*/ 197419 w 5285281"/>
              <a:gd name="connsiteY7" fmla="*/ 4013697 h 6525434"/>
              <a:gd name="connsiteX8" fmla="*/ 1395542 w 5285281"/>
              <a:gd name="connsiteY8" fmla="*/ 2963334 h 6525434"/>
              <a:gd name="connsiteX9" fmla="*/ 2431419 w 5285281"/>
              <a:gd name="connsiteY9" fmla="*/ 2618748 h 6525434"/>
              <a:gd name="connsiteX10" fmla="*/ 2868234 w 5285281"/>
              <a:gd name="connsiteY10" fmla="*/ 1805029 h 6525434"/>
              <a:gd name="connsiteX11" fmla="*/ 2780871 w 5285281"/>
              <a:gd name="connsiteY11" fmla="*/ 941489 h 6525434"/>
              <a:gd name="connsiteX12" fmla="*/ 3783467 w 5285281"/>
              <a:gd name="connsiteY12" fmla="*/ 36433 h 6525434"/>
              <a:gd name="connsiteX13" fmla="*/ 4141175 w 5285281"/>
              <a:gd name="connsiteY13" fmla="*/ 950 h 6525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85281" h="6525434">
                <a:moveTo>
                  <a:pt x="4141175" y="950"/>
                </a:moveTo>
                <a:cubicBezTo>
                  <a:pt x="4500573" y="-8197"/>
                  <a:pt x="4864065" y="50964"/>
                  <a:pt x="5222879" y="82101"/>
                </a:cubicBezTo>
                <a:cubicBezTo>
                  <a:pt x="5243679" y="82101"/>
                  <a:pt x="5264481" y="82101"/>
                  <a:pt x="5285281" y="86253"/>
                </a:cubicBezTo>
                <a:lnTo>
                  <a:pt x="5285281" y="6525434"/>
                </a:lnTo>
                <a:cubicBezTo>
                  <a:pt x="5285281" y="6525434"/>
                  <a:pt x="5285281" y="6525434"/>
                  <a:pt x="338864" y="6525434"/>
                </a:cubicBezTo>
                <a:cubicBezTo>
                  <a:pt x="355504" y="6446553"/>
                  <a:pt x="363825" y="6363521"/>
                  <a:pt x="355504" y="6284640"/>
                </a:cubicBezTo>
                <a:cubicBezTo>
                  <a:pt x="330543" y="6043845"/>
                  <a:pt x="205739" y="5827960"/>
                  <a:pt x="122536" y="5603772"/>
                </a:cubicBezTo>
                <a:cubicBezTo>
                  <a:pt x="-64671" y="5093121"/>
                  <a:pt x="-35550" y="4503589"/>
                  <a:pt x="197419" y="4013697"/>
                </a:cubicBezTo>
                <a:cubicBezTo>
                  <a:pt x="434547" y="3523804"/>
                  <a:pt x="875523" y="3137703"/>
                  <a:pt x="1395542" y="2963334"/>
                </a:cubicBezTo>
                <a:cubicBezTo>
                  <a:pt x="1740834" y="2851240"/>
                  <a:pt x="2127728" y="2822178"/>
                  <a:pt x="2431419" y="2618748"/>
                </a:cubicBezTo>
                <a:cubicBezTo>
                  <a:pt x="2693508" y="2436077"/>
                  <a:pt x="2864074" y="2124704"/>
                  <a:pt x="2868234" y="1805029"/>
                </a:cubicBezTo>
                <a:cubicBezTo>
                  <a:pt x="2872395" y="1514414"/>
                  <a:pt x="2747590" y="1232103"/>
                  <a:pt x="2780871" y="941489"/>
                </a:cubicBezTo>
                <a:cubicBezTo>
                  <a:pt x="2834953" y="464051"/>
                  <a:pt x="3309210" y="127769"/>
                  <a:pt x="3783467" y="36433"/>
                </a:cubicBezTo>
                <a:cubicBezTo>
                  <a:pt x="3902031" y="14637"/>
                  <a:pt x="4021376" y="3999"/>
                  <a:pt x="4141175" y="950"/>
                </a:cubicBezTo>
                <a:close/>
              </a:path>
            </a:pathLst>
          </a:custGeom>
          <a:solidFill>
            <a:schemeClr val="bg2">
              <a:lumMod val="95000"/>
            </a:schemeClr>
          </a:solidFill>
        </p:spPr>
        <p:txBody>
          <a:bodyPr wrap="square" anchor="ctr">
            <a:noAutofit/>
          </a:bodyPr>
          <a:lstStyle>
            <a:lvl1pPr marL="0" indent="0" algn="ctr">
              <a:buNone/>
              <a:defRPr sz="800"/>
            </a:lvl1pPr>
          </a:lstStyle>
          <a:p>
            <a:r>
              <a:rPr lang="en-US" noProof="0"/>
              <a:t>Click icon to add picture</a:t>
            </a:r>
            <a:endParaRPr lang="en-US" noProof="0" dirty="0"/>
          </a:p>
        </p:txBody>
      </p:sp>
      <p:sp>
        <p:nvSpPr>
          <p:cNvPr id="7" name="Title 1">
            <a:extLst>
              <a:ext uri="{FF2B5EF4-FFF2-40B4-BE49-F238E27FC236}">
                <a16:creationId xmlns:a16="http://schemas.microsoft.com/office/drawing/2014/main" id="{53703B7C-2DC4-C14C-A9CA-F1D21E7FC6AF}"/>
              </a:ext>
            </a:extLst>
          </p:cNvPr>
          <p:cNvSpPr>
            <a:spLocks noGrp="1"/>
          </p:cNvSpPr>
          <p:nvPr>
            <p:ph type="title"/>
          </p:nvPr>
        </p:nvSpPr>
        <p:spPr>
          <a:xfrm>
            <a:off x="838200" y="681037"/>
            <a:ext cx="4791637"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8" name="Straight Connector 7">
            <a:extLst>
              <a:ext uri="{FF2B5EF4-FFF2-40B4-BE49-F238E27FC236}">
                <a16:creationId xmlns:a16="http://schemas.microsoft.com/office/drawing/2014/main" id="{AD28B953-BDF8-6C47-ADCD-D3EAF78963C3}"/>
              </a:ext>
            </a:extLst>
          </p:cNvPr>
          <p:cNvCxnSpPr>
            <a:cxnSpLocks/>
          </p:cNvCxnSpPr>
          <p:nvPr userDrawn="1"/>
        </p:nvCxnSpPr>
        <p:spPr>
          <a:xfrm>
            <a:off x="838200" y="1264837"/>
            <a:ext cx="4791636"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B0C521-A2C1-48E6-B26C-DFF1B4FD4227}"/>
              </a:ext>
            </a:extLst>
          </p:cNvPr>
          <p:cNvSpPr>
            <a:spLocks noGrp="1"/>
          </p:cNvSpPr>
          <p:nvPr>
            <p:ph sz="quarter" idx="12"/>
          </p:nvPr>
        </p:nvSpPr>
        <p:spPr>
          <a:xfrm>
            <a:off x="838200" y="1265238"/>
            <a:ext cx="4791637" cy="4911725"/>
          </a:xfrm>
        </p:spPr>
        <p:txBody>
          <a:bodyPr/>
          <a:lstStyle/>
          <a:p>
            <a:pPr lvl="0"/>
            <a:r>
              <a:rPr lang="en-US"/>
              <a:t>Click to edit Master text styles</a:t>
            </a:r>
          </a:p>
        </p:txBody>
      </p:sp>
    </p:spTree>
    <p:extLst>
      <p:ext uri="{BB962C8B-B14F-4D97-AF65-F5344CB8AC3E}">
        <p14:creationId xmlns:p14="http://schemas.microsoft.com/office/powerpoint/2010/main" val="354854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alpha val="30000"/>
          </a:schemeClr>
        </a:solidFill>
        <a:effectLst/>
      </p:bgPr>
    </p:bg>
    <p:spTree>
      <p:nvGrpSpPr>
        <p:cNvPr id="1" name=""/>
        <p:cNvGrpSpPr/>
        <p:nvPr/>
      </p:nvGrpSpPr>
      <p:grpSpPr>
        <a:xfrm>
          <a:off x="0" y="0"/>
          <a:ext cx="0" cy="0"/>
          <a:chOff x="0" y="0"/>
          <a:chExt cx="0" cy="0"/>
        </a:xfrm>
      </p:grpSpPr>
      <p:sp>
        <p:nvSpPr>
          <p:cNvPr id="26" name="Freeform: Shape 8">
            <a:extLst>
              <a:ext uri="{FF2B5EF4-FFF2-40B4-BE49-F238E27FC236}">
                <a16:creationId xmlns:a16="http://schemas.microsoft.com/office/drawing/2014/main" id="{94B2908E-04B3-4B40-8DDD-1667E3F93DAE}"/>
              </a:ext>
            </a:extLst>
          </p:cNvPr>
          <p:cNvSpPr/>
          <p:nvPr userDrawn="1"/>
        </p:nvSpPr>
        <p:spPr>
          <a:xfrm rot="10800000">
            <a:off x="0" y="4362449"/>
            <a:ext cx="12192000" cy="2495550"/>
          </a:xfrm>
          <a:custGeom>
            <a:avLst/>
            <a:gdLst>
              <a:gd name="connsiteX0" fmla="*/ 0 w 12192000"/>
              <a:gd name="connsiteY0" fmla="*/ 0 h 2539624"/>
              <a:gd name="connsiteX1" fmla="*/ 12192000 w 12192000"/>
              <a:gd name="connsiteY1" fmla="*/ 0 h 2539624"/>
              <a:gd name="connsiteX2" fmla="*/ 12192000 w 12192000"/>
              <a:gd name="connsiteY2" fmla="*/ 1784674 h 2539624"/>
              <a:gd name="connsiteX3" fmla="*/ 12052232 w 12192000"/>
              <a:gd name="connsiteY3" fmla="*/ 1825247 h 2539624"/>
              <a:gd name="connsiteX4" fmla="*/ 10344150 w 12192000"/>
              <a:gd name="connsiteY4" fmla="*/ 2133600 h 2539624"/>
              <a:gd name="connsiteX5" fmla="*/ 7181850 w 12192000"/>
              <a:gd name="connsiteY5" fmla="*/ 1809750 h 2539624"/>
              <a:gd name="connsiteX6" fmla="*/ 2724150 w 12192000"/>
              <a:gd name="connsiteY6" fmla="*/ 2533650 h 2539624"/>
              <a:gd name="connsiteX7" fmla="*/ 64443 w 12192000"/>
              <a:gd name="connsiteY7" fmla="*/ 1610320 h 2539624"/>
              <a:gd name="connsiteX8" fmla="*/ 0 w 12192000"/>
              <a:gd name="connsiteY8" fmla="*/ 1575868 h 25396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2000" h="2539624">
                <a:moveTo>
                  <a:pt x="0" y="0"/>
                </a:moveTo>
                <a:lnTo>
                  <a:pt x="12192000" y="0"/>
                </a:lnTo>
                <a:lnTo>
                  <a:pt x="12192000" y="1784674"/>
                </a:lnTo>
                <a:lnTo>
                  <a:pt x="12052232" y="1825247"/>
                </a:lnTo>
                <a:cubicBezTo>
                  <a:pt x="11558836" y="1963688"/>
                  <a:pt x="10923588" y="2113756"/>
                  <a:pt x="10344150" y="2133600"/>
                </a:cubicBezTo>
                <a:cubicBezTo>
                  <a:pt x="9417050" y="2165350"/>
                  <a:pt x="8451850" y="1743075"/>
                  <a:pt x="7181850" y="1809750"/>
                </a:cubicBezTo>
                <a:cubicBezTo>
                  <a:pt x="5911850" y="1876425"/>
                  <a:pt x="3997325" y="2613025"/>
                  <a:pt x="2724150" y="2533650"/>
                </a:cubicBezTo>
                <a:cubicBezTo>
                  <a:pt x="1769269" y="2474119"/>
                  <a:pt x="728663" y="1962746"/>
                  <a:pt x="64443" y="1610320"/>
                </a:cubicBezTo>
                <a:lnTo>
                  <a:pt x="0" y="1575868"/>
                </a:lnTo>
                <a:close/>
              </a:path>
            </a:pathLst>
          </a:custGeom>
          <a:gradFill>
            <a:gsLst>
              <a:gs pos="0">
                <a:schemeClr val="accent1"/>
              </a:gs>
              <a:gs pos="100000">
                <a:schemeClr val="accent5">
                  <a:lumMod val="60000"/>
                  <a:lumOff val="40000"/>
                  <a:alpha val="9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id="{258940EE-A100-A74F-A549-CAD4DFFD1738}"/>
              </a:ext>
            </a:extLst>
          </p:cNvPr>
          <p:cNvSpPr/>
          <p:nvPr userDrawn="1"/>
        </p:nvSpPr>
        <p:spPr>
          <a:xfrm>
            <a:off x="838822" y="1721223"/>
            <a:ext cx="4857421"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Text Placeholder 2">
            <a:extLst>
              <a:ext uri="{FF2B5EF4-FFF2-40B4-BE49-F238E27FC236}">
                <a16:creationId xmlns:a16="http://schemas.microsoft.com/office/drawing/2014/main" id="{525A7DB0-14F0-B341-AEBA-0DC92D001E33}"/>
              </a:ext>
            </a:extLst>
          </p:cNvPr>
          <p:cNvSpPr>
            <a:spLocks noGrp="1"/>
          </p:cNvSpPr>
          <p:nvPr>
            <p:ph type="body" idx="1"/>
          </p:nvPr>
        </p:nvSpPr>
        <p:spPr>
          <a:xfrm>
            <a:off x="1263197" y="2038570"/>
            <a:ext cx="4086146" cy="703135"/>
          </a:xfrm>
        </p:spPr>
        <p:txBody>
          <a:bodyPr lIns="91440" rIns="91440" anchor="ctr">
            <a:normAutofit/>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3" name="Rectangle 22">
            <a:extLst>
              <a:ext uri="{FF2B5EF4-FFF2-40B4-BE49-F238E27FC236}">
                <a16:creationId xmlns:a16="http://schemas.microsoft.com/office/drawing/2014/main" id="{79D42B85-1179-7D46-AE33-2B64EEFC44B2}"/>
              </a:ext>
            </a:extLst>
          </p:cNvPr>
          <p:cNvSpPr/>
          <p:nvPr userDrawn="1"/>
        </p:nvSpPr>
        <p:spPr>
          <a:xfrm>
            <a:off x="6495759" y="1721223"/>
            <a:ext cx="4858040" cy="4652995"/>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Text Placeholder 2">
            <a:extLst>
              <a:ext uri="{FF2B5EF4-FFF2-40B4-BE49-F238E27FC236}">
                <a16:creationId xmlns:a16="http://schemas.microsoft.com/office/drawing/2014/main" id="{2197AEE6-BBEC-494F-985F-3855AE4B14B5}"/>
              </a:ext>
            </a:extLst>
          </p:cNvPr>
          <p:cNvSpPr>
            <a:spLocks noGrp="1"/>
          </p:cNvSpPr>
          <p:nvPr>
            <p:ph type="body" idx="11"/>
          </p:nvPr>
        </p:nvSpPr>
        <p:spPr>
          <a:xfrm>
            <a:off x="6854754" y="2038570"/>
            <a:ext cx="4086666" cy="703135"/>
          </a:xfrm>
        </p:spPr>
        <p:txBody>
          <a:bodyPr lIns="91440" rIns="91440" anchor="ctr">
            <a:normAutofit/>
          </a:bodyPr>
          <a:lstStyle>
            <a:lvl1pPr marL="0" indent="0" algn="l">
              <a:lnSpc>
                <a:spcPct val="150000"/>
              </a:lnSpc>
              <a:buNone/>
              <a:defRPr sz="1800" b="1" i="0" cap="all" spc="150" baseline="0">
                <a:solidFill>
                  <a:schemeClr val="tx1"/>
                </a:solidFill>
                <a:latin typeface="Meiryo UI" panose="020B0604030504040204" pitchFamily="34" charset="-128"/>
                <a:ea typeface="Meiryo UI" panose="020B0604030504040204" pitchFamily="34"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Title 1">
            <a:extLst>
              <a:ext uri="{FF2B5EF4-FFF2-40B4-BE49-F238E27FC236}">
                <a16:creationId xmlns:a16="http://schemas.microsoft.com/office/drawing/2014/main" id="{C2E270DF-A15A-D547-8882-6E5797B22CEA}"/>
              </a:ext>
            </a:extLst>
          </p:cNvPr>
          <p:cNvSpPr>
            <a:spLocks noGrp="1"/>
          </p:cNvSpPr>
          <p:nvPr>
            <p:ph type="title"/>
          </p:nvPr>
        </p:nvSpPr>
        <p:spPr>
          <a:xfrm>
            <a:off x="838200" y="681037"/>
            <a:ext cx="10515600"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p>
        </p:txBody>
      </p:sp>
      <p:cxnSp>
        <p:nvCxnSpPr>
          <p:cNvPr id="28" name="Straight Connector 27">
            <a:extLst>
              <a:ext uri="{FF2B5EF4-FFF2-40B4-BE49-F238E27FC236}">
                <a16:creationId xmlns:a16="http://schemas.microsoft.com/office/drawing/2014/main" id="{79B3613A-9294-EA43-9505-F156E86E6E10}"/>
              </a:ext>
            </a:extLst>
          </p:cNvPr>
          <p:cNvCxnSpPr/>
          <p:nvPr userDrawn="1"/>
        </p:nvCxnSpPr>
        <p:spPr>
          <a:xfrm>
            <a:off x="838200" y="1264837"/>
            <a:ext cx="10524344"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2E4B45-6E8A-44C6-9117-DF2BA9812882}"/>
              </a:ext>
            </a:extLst>
          </p:cNvPr>
          <p:cNvSpPr>
            <a:spLocks noGrp="1"/>
          </p:cNvSpPr>
          <p:nvPr>
            <p:ph sz="quarter" idx="12"/>
          </p:nvPr>
        </p:nvSpPr>
        <p:spPr>
          <a:xfrm>
            <a:off x="1263195" y="2885581"/>
            <a:ext cx="4086147" cy="3102469"/>
          </a:xfrm>
        </p:spPr>
        <p:txBody>
          <a:bodyPr/>
          <a:lstStyle/>
          <a:p>
            <a:pPr lvl="0"/>
            <a:r>
              <a:rPr lang="en-US"/>
              <a:t>Click to edit Master text styles</a:t>
            </a:r>
          </a:p>
        </p:txBody>
      </p:sp>
      <p:sp>
        <p:nvSpPr>
          <p:cNvPr id="13" name="Content Placeholder 2">
            <a:extLst>
              <a:ext uri="{FF2B5EF4-FFF2-40B4-BE49-F238E27FC236}">
                <a16:creationId xmlns:a16="http://schemas.microsoft.com/office/drawing/2014/main" id="{2B29B9FA-7273-4615-BD56-12D6427D024B}"/>
              </a:ext>
            </a:extLst>
          </p:cNvPr>
          <p:cNvSpPr>
            <a:spLocks noGrp="1"/>
          </p:cNvSpPr>
          <p:nvPr>
            <p:ph sz="quarter" idx="13"/>
          </p:nvPr>
        </p:nvSpPr>
        <p:spPr>
          <a:xfrm>
            <a:off x="6861067" y="2885581"/>
            <a:ext cx="4086667" cy="3102469"/>
          </a:xfrm>
        </p:spPr>
        <p:txBody>
          <a:bodyPr/>
          <a:lstStyle/>
          <a:p>
            <a:pPr lvl="0"/>
            <a:r>
              <a:rPr lang="en-US"/>
              <a:t>Click to edit Master text styles</a:t>
            </a:r>
          </a:p>
        </p:txBody>
      </p:sp>
      <p:sp>
        <p:nvSpPr>
          <p:cNvPr id="4" name="Date Placeholder 3">
            <a:extLst>
              <a:ext uri="{FF2B5EF4-FFF2-40B4-BE49-F238E27FC236}">
                <a16:creationId xmlns:a16="http://schemas.microsoft.com/office/drawing/2014/main" id="{1A093508-506F-4731-B6DA-F6E8F8B09553}"/>
              </a:ext>
            </a:extLst>
          </p:cNvPr>
          <p:cNvSpPr>
            <a:spLocks noGrp="1"/>
          </p:cNvSpPr>
          <p:nvPr>
            <p:ph type="dt" sz="half" idx="14"/>
          </p:nvPr>
        </p:nvSpPr>
        <p:spPr/>
        <p:txBody>
          <a:bodyPr/>
          <a:lstStyle>
            <a:lvl1pPr>
              <a:defRPr>
                <a:solidFill>
                  <a:schemeClr val="bg1"/>
                </a:solidFill>
              </a:defRPr>
            </a:lvl1pPr>
          </a:lstStyle>
          <a:p>
            <a:fld id="{906A8E3A-8DBF-0542-BC99-444DCA0CC2C2}" type="datetimeFigureOut">
              <a:rPr lang="en-US" smtClean="0"/>
              <a:pPr/>
              <a:t>8/18/2024</a:t>
            </a:fld>
            <a:endParaRPr lang="en-US" dirty="0"/>
          </a:p>
        </p:txBody>
      </p:sp>
      <p:sp>
        <p:nvSpPr>
          <p:cNvPr id="6" name="Footer Placeholder 5">
            <a:extLst>
              <a:ext uri="{FF2B5EF4-FFF2-40B4-BE49-F238E27FC236}">
                <a16:creationId xmlns:a16="http://schemas.microsoft.com/office/drawing/2014/main" id="{600CFF9F-3D1C-430B-BECE-49D87C7AE905}"/>
              </a:ext>
            </a:extLst>
          </p:cNvPr>
          <p:cNvSpPr>
            <a:spLocks noGrp="1"/>
          </p:cNvSpPr>
          <p:nvPr>
            <p:ph type="ftr" sz="quarter" idx="15"/>
          </p:nvPr>
        </p:nvSpPr>
        <p:spPr/>
        <p:txBody>
          <a:bodyPr/>
          <a:lstStyle>
            <a:lvl1pPr>
              <a:defRPr>
                <a:solidFill>
                  <a:schemeClr val="bg1"/>
                </a:solidFill>
              </a:defRPr>
            </a:lvl1pPr>
          </a:lstStyle>
          <a:p>
            <a:endParaRPr lang="en-US" dirty="0"/>
          </a:p>
        </p:txBody>
      </p:sp>
      <p:sp>
        <p:nvSpPr>
          <p:cNvPr id="7" name="Slide Number Placeholder 6">
            <a:extLst>
              <a:ext uri="{FF2B5EF4-FFF2-40B4-BE49-F238E27FC236}">
                <a16:creationId xmlns:a16="http://schemas.microsoft.com/office/drawing/2014/main" id="{3CD95F5F-990E-4917-82C6-FBFD4547AFB7}"/>
              </a:ext>
            </a:extLst>
          </p:cNvPr>
          <p:cNvSpPr>
            <a:spLocks noGrp="1"/>
          </p:cNvSpPr>
          <p:nvPr>
            <p:ph type="sldNum" sz="quarter" idx="16"/>
          </p:nvPr>
        </p:nvSpPr>
        <p:spPr/>
        <p:txBody>
          <a:bodyPr/>
          <a:lstStyle>
            <a:lvl1pPr>
              <a:defRPr>
                <a:solidFill>
                  <a:schemeClr val="bg1"/>
                </a:solidFill>
              </a:defRPr>
            </a:lvl1p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215403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age and Caption">
    <p:bg>
      <p:bgPr>
        <a:solidFill>
          <a:schemeClr val="accent6">
            <a:alpha val="30000"/>
          </a:schemeClr>
        </a:solidFill>
        <a:effectLst/>
      </p:bgPr>
    </p:bg>
    <p:spTree>
      <p:nvGrpSpPr>
        <p:cNvPr id="1" name=""/>
        <p:cNvGrpSpPr/>
        <p:nvPr/>
      </p:nvGrpSpPr>
      <p:grpSpPr>
        <a:xfrm>
          <a:off x="0" y="0"/>
          <a:ext cx="0" cy="0"/>
          <a:chOff x="0" y="0"/>
          <a:chExt cx="0" cy="0"/>
        </a:xfrm>
      </p:grpSpPr>
      <p:sp>
        <p:nvSpPr>
          <p:cNvPr id="8" name="Freeform: Shape 6">
            <a:extLst>
              <a:ext uri="{FF2B5EF4-FFF2-40B4-BE49-F238E27FC236}">
                <a16:creationId xmlns:a16="http://schemas.microsoft.com/office/drawing/2014/main" id="{E0728D6F-9DC1-CD49-A2D6-834724E8AF3F}"/>
              </a:ext>
            </a:extLst>
          </p:cNvPr>
          <p:cNvSpPr/>
          <p:nvPr userDrawn="1"/>
        </p:nvSpPr>
        <p:spPr>
          <a:xfrm>
            <a:off x="0" y="0"/>
            <a:ext cx="12181097" cy="4981942"/>
          </a:xfrm>
          <a:custGeom>
            <a:avLst/>
            <a:gdLst>
              <a:gd name="connsiteX0" fmla="*/ 0 w 2412595"/>
              <a:gd name="connsiteY0" fmla="*/ 0 h 1044036"/>
              <a:gd name="connsiteX1" fmla="*/ 2412595 w 2412595"/>
              <a:gd name="connsiteY1" fmla="*/ 0 h 1044036"/>
              <a:gd name="connsiteX2" fmla="*/ 2328863 w 2412595"/>
              <a:gd name="connsiteY2" fmla="*/ 69540 h 1044036"/>
              <a:gd name="connsiteX3" fmla="*/ 2000250 w 2412595"/>
              <a:gd name="connsiteY3" fmla="*/ 285750 h 1044036"/>
              <a:gd name="connsiteX4" fmla="*/ 1162050 w 2412595"/>
              <a:gd name="connsiteY4" fmla="*/ 400050 h 1044036"/>
              <a:gd name="connsiteX5" fmla="*/ 552450 w 2412595"/>
              <a:gd name="connsiteY5" fmla="*/ 952500 h 1044036"/>
              <a:gd name="connsiteX6" fmla="*/ 107640 w 2412595"/>
              <a:gd name="connsiteY6" fmla="*/ 1035825 h 1044036"/>
              <a:gd name="connsiteX7" fmla="*/ 0 w 2412595"/>
              <a:gd name="connsiteY7" fmla="*/ 1044036 h 1044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12595" h="1044036">
                <a:moveTo>
                  <a:pt x="0" y="0"/>
                </a:moveTo>
                <a:lnTo>
                  <a:pt x="2412595" y="0"/>
                </a:lnTo>
                <a:lnTo>
                  <a:pt x="2328863" y="69540"/>
                </a:lnTo>
                <a:cubicBezTo>
                  <a:pt x="2215753" y="160139"/>
                  <a:pt x="2095500" y="245269"/>
                  <a:pt x="2000250" y="285750"/>
                </a:cubicBezTo>
                <a:cubicBezTo>
                  <a:pt x="1746250" y="393700"/>
                  <a:pt x="1403350" y="288925"/>
                  <a:pt x="1162050" y="400050"/>
                </a:cubicBezTo>
                <a:cubicBezTo>
                  <a:pt x="920750" y="511175"/>
                  <a:pt x="844550" y="841375"/>
                  <a:pt x="552450" y="952500"/>
                </a:cubicBezTo>
                <a:cubicBezTo>
                  <a:pt x="442913" y="994172"/>
                  <a:pt x="278904" y="1019770"/>
                  <a:pt x="107640" y="1035825"/>
                </a:cubicBezTo>
                <a:lnTo>
                  <a:pt x="0" y="1044036"/>
                </a:lnTo>
                <a:close/>
              </a:path>
            </a:pathLst>
          </a:custGeom>
          <a:gradFill>
            <a:gsLst>
              <a:gs pos="0">
                <a:schemeClr val="accent1"/>
              </a:gs>
              <a:gs pos="100000">
                <a:schemeClr val="accent5">
                  <a:lumMod val="60000"/>
                  <a:lumOff val="40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Freeform 30">
            <a:extLst>
              <a:ext uri="{FF2B5EF4-FFF2-40B4-BE49-F238E27FC236}">
                <a16:creationId xmlns:a16="http://schemas.microsoft.com/office/drawing/2014/main" id="{2120EC90-BDC2-0E4B-9A3F-97CA90AA39F1}"/>
              </a:ext>
            </a:extLst>
          </p:cNvPr>
          <p:cNvSpPr>
            <a:spLocks noGrp="1"/>
          </p:cNvSpPr>
          <p:nvPr>
            <p:ph type="pic" sz="quarter" idx="14"/>
          </p:nvPr>
        </p:nvSpPr>
        <p:spPr>
          <a:xfrm>
            <a:off x="0" y="0"/>
            <a:ext cx="9298096" cy="6858000"/>
          </a:xfrm>
          <a:custGeom>
            <a:avLst/>
            <a:gdLst>
              <a:gd name="connsiteX0" fmla="*/ 0 w 9298096"/>
              <a:gd name="connsiteY0" fmla="*/ 0 h 6858000"/>
              <a:gd name="connsiteX1" fmla="*/ 8705997 w 9298096"/>
              <a:gd name="connsiteY1" fmla="*/ 0 h 6858000"/>
              <a:gd name="connsiteX2" fmla="*/ 8676710 w 9298096"/>
              <a:gd name="connsiteY2" fmla="*/ 366601 h 6858000"/>
              <a:gd name="connsiteX3" fmla="*/ 9086747 w 9298096"/>
              <a:gd name="connsiteY3" fmla="*/ 1403199 h 6858000"/>
              <a:gd name="connsiteX4" fmla="*/ 9297958 w 9298096"/>
              <a:gd name="connsiteY4" fmla="*/ 2314162 h 6858000"/>
              <a:gd name="connsiteX5" fmla="*/ 9298096 w 9298096"/>
              <a:gd name="connsiteY5" fmla="*/ 2513013 h 6858000"/>
              <a:gd name="connsiteX6" fmla="*/ 6405563 w 9298096"/>
              <a:gd name="connsiteY6" fmla="*/ 2513013 h 6858000"/>
              <a:gd name="connsiteX7" fmla="*/ 6405563 w 9298096"/>
              <a:gd name="connsiteY7" fmla="*/ 5528005 h 6858000"/>
              <a:gd name="connsiteX8" fmla="*/ 6380081 w 9298096"/>
              <a:gd name="connsiteY8" fmla="*/ 5533593 h 6858000"/>
              <a:gd name="connsiteX9" fmla="*/ 5022973 w 9298096"/>
              <a:gd name="connsiteY9" fmla="*/ 5947798 h 6858000"/>
              <a:gd name="connsiteX10" fmla="*/ 4312498 w 9298096"/>
              <a:gd name="connsiteY10" fmla="*/ 6826871 h 6858000"/>
              <a:gd name="connsiteX11" fmla="*/ 4305141 w 9298096"/>
              <a:gd name="connsiteY11" fmla="*/ 6858000 h 6858000"/>
              <a:gd name="connsiteX12" fmla="*/ 0 w 9298096"/>
              <a:gd name="connsiteY1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298096" h="6858000">
                <a:moveTo>
                  <a:pt x="0" y="0"/>
                </a:moveTo>
                <a:cubicBezTo>
                  <a:pt x="0" y="0"/>
                  <a:pt x="0" y="0"/>
                  <a:pt x="8705997" y="0"/>
                </a:cubicBezTo>
                <a:cubicBezTo>
                  <a:pt x="8676710" y="120093"/>
                  <a:pt x="8662063" y="246508"/>
                  <a:pt x="8676710" y="366601"/>
                </a:cubicBezTo>
                <a:cubicBezTo>
                  <a:pt x="8720642" y="733203"/>
                  <a:pt x="8940304" y="1061881"/>
                  <a:pt x="9086747" y="1403199"/>
                </a:cubicBezTo>
                <a:cubicBezTo>
                  <a:pt x="9210308" y="1694743"/>
                  <a:pt x="9280326" y="2003174"/>
                  <a:pt x="9297958" y="2314162"/>
                </a:cubicBezTo>
                <a:lnTo>
                  <a:pt x="9298096" y="2513013"/>
                </a:lnTo>
                <a:lnTo>
                  <a:pt x="6405563" y="2513013"/>
                </a:lnTo>
                <a:lnTo>
                  <a:pt x="6405563" y="5528005"/>
                </a:lnTo>
                <a:lnTo>
                  <a:pt x="6380081" y="5533593"/>
                </a:lnTo>
                <a:cubicBezTo>
                  <a:pt x="5907118" y="5632552"/>
                  <a:pt x="5423859" y="5715512"/>
                  <a:pt x="5022973" y="5947798"/>
                </a:cubicBezTo>
                <a:cubicBezTo>
                  <a:pt x="4677003" y="6156381"/>
                  <a:pt x="4421644" y="6475183"/>
                  <a:pt x="4312498" y="6826871"/>
                </a:cubicBezTo>
                <a:lnTo>
                  <a:pt x="4305141" y="6858000"/>
                </a:lnTo>
                <a:lnTo>
                  <a:pt x="0" y="6858000"/>
                </a:lnTo>
                <a:close/>
              </a:path>
            </a:pathLst>
          </a:custGeom>
          <a:solidFill>
            <a:schemeClr val="bg2">
              <a:lumMod val="95000"/>
            </a:schemeClr>
          </a:solidFill>
        </p:spPr>
        <p:txBody>
          <a:bodyPr wrap="square" anchor="ctr">
            <a:noAutofit/>
          </a:bodyPr>
          <a:lstStyle>
            <a:lvl1pPr marL="0" indent="0" algn="ctr">
              <a:buNone/>
              <a:defRPr sz="1800">
                <a:solidFill>
                  <a:schemeClr val="tx2"/>
                </a:solidFill>
              </a:defRPr>
            </a:lvl1pPr>
          </a:lstStyle>
          <a:p>
            <a:r>
              <a:rPr lang="en-US" noProof="0"/>
              <a:t>Click icon to add picture</a:t>
            </a:r>
            <a:endParaRPr lang="en-US" noProof="0" dirty="0"/>
          </a:p>
        </p:txBody>
      </p:sp>
      <p:sp>
        <p:nvSpPr>
          <p:cNvPr id="21" name="Rectangle 20">
            <a:extLst>
              <a:ext uri="{FF2B5EF4-FFF2-40B4-BE49-F238E27FC236}">
                <a16:creationId xmlns:a16="http://schemas.microsoft.com/office/drawing/2014/main" id="{F8985295-F0BC-9B4D-981C-D474C9EDECD0}"/>
              </a:ext>
            </a:extLst>
          </p:cNvPr>
          <p:cNvSpPr/>
          <p:nvPr userDrawn="1"/>
        </p:nvSpPr>
        <p:spPr>
          <a:xfrm>
            <a:off x="6405102" y="2512661"/>
            <a:ext cx="5284607" cy="4345339"/>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Title 1">
            <a:extLst>
              <a:ext uri="{FF2B5EF4-FFF2-40B4-BE49-F238E27FC236}">
                <a16:creationId xmlns:a16="http://schemas.microsoft.com/office/drawing/2014/main" id="{5CB02C94-6046-2E46-BE22-98A994B16607}"/>
              </a:ext>
            </a:extLst>
          </p:cNvPr>
          <p:cNvSpPr>
            <a:spLocks noGrp="1"/>
          </p:cNvSpPr>
          <p:nvPr>
            <p:ph type="title"/>
          </p:nvPr>
        </p:nvSpPr>
        <p:spPr>
          <a:xfrm>
            <a:off x="6767867" y="2763704"/>
            <a:ext cx="4559075" cy="583800"/>
          </a:xfrm>
        </p:spPr>
        <p:txBody>
          <a:bodyPr lIns="91440" rIns="91440">
            <a:noAutofit/>
          </a:bodyPr>
          <a:lstStyle>
            <a:lvl1pPr>
              <a:defRPr sz="2400" b="1" i="0" spc="150" baseline="0">
                <a:solidFill>
                  <a:schemeClr val="accent1"/>
                </a:solidFill>
                <a:latin typeface="Meiryo UI" panose="020B0604030504040204" pitchFamily="34" charset="-128"/>
                <a:ea typeface="Meiryo UI" panose="020B0604030504040204" pitchFamily="34" charset="-128"/>
              </a:defRPr>
            </a:lvl1pPr>
          </a:lstStyle>
          <a:p>
            <a:r>
              <a:rPr lang="en-US" noProof="0"/>
              <a:t>Click to edit Master title style</a:t>
            </a:r>
            <a:endParaRPr lang="en-US" noProof="0" dirty="0"/>
          </a:p>
        </p:txBody>
      </p:sp>
      <p:cxnSp>
        <p:nvCxnSpPr>
          <p:cNvPr id="24" name="Straight Connector 23">
            <a:extLst>
              <a:ext uri="{FF2B5EF4-FFF2-40B4-BE49-F238E27FC236}">
                <a16:creationId xmlns:a16="http://schemas.microsoft.com/office/drawing/2014/main" id="{E80620B5-CD54-A44A-A690-BB5E58FBDA77}"/>
              </a:ext>
            </a:extLst>
          </p:cNvPr>
          <p:cNvCxnSpPr>
            <a:cxnSpLocks/>
          </p:cNvCxnSpPr>
          <p:nvPr userDrawn="1"/>
        </p:nvCxnSpPr>
        <p:spPr>
          <a:xfrm>
            <a:off x="6767867" y="3347504"/>
            <a:ext cx="4443697" cy="0"/>
          </a:xfrm>
          <a:prstGeom prst="line">
            <a:avLst/>
          </a:prstGeom>
          <a:ln>
            <a:solidFill>
              <a:schemeClr val="bg2">
                <a:lumMod val="90000"/>
              </a:schemeClr>
            </a:solidFill>
            <a:prstDash val="dash"/>
          </a:ln>
        </p:spPr>
        <p:style>
          <a:lnRef idx="1">
            <a:schemeClr val="accent1"/>
          </a:lnRef>
          <a:fillRef idx="0">
            <a:schemeClr val="accent1"/>
          </a:fillRef>
          <a:effectRef idx="0">
            <a:schemeClr val="accent1"/>
          </a:effectRef>
          <a:fontRef idx="minor">
            <a:schemeClr val="tx1"/>
          </a:fontRef>
        </p:style>
      </p:cxnSp>
      <p:sp>
        <p:nvSpPr>
          <p:cNvPr id="6" name="Content Placeholder 5">
            <a:extLst>
              <a:ext uri="{FF2B5EF4-FFF2-40B4-BE49-F238E27FC236}">
                <a16:creationId xmlns:a16="http://schemas.microsoft.com/office/drawing/2014/main" id="{933D35FF-5668-47B8-A93C-30923509CC04}"/>
              </a:ext>
            </a:extLst>
          </p:cNvPr>
          <p:cNvSpPr>
            <a:spLocks noGrp="1"/>
          </p:cNvSpPr>
          <p:nvPr>
            <p:ph sz="quarter" idx="15"/>
          </p:nvPr>
        </p:nvSpPr>
        <p:spPr>
          <a:xfrm>
            <a:off x="6767513" y="3348038"/>
            <a:ext cx="4559074" cy="3008312"/>
          </a:xfrm>
        </p:spPr>
        <p:txBody>
          <a:bodyPr/>
          <a:lstStyle>
            <a:lvl1pPr marL="0" indent="0">
              <a:buNone/>
              <a:defRPr/>
            </a:lvl1pPr>
          </a:lstStyle>
          <a:p>
            <a:pPr lvl="0"/>
            <a:r>
              <a:rPr lang="en-US"/>
              <a:t>Click to edit Master text styles</a:t>
            </a:r>
          </a:p>
        </p:txBody>
      </p:sp>
    </p:spTree>
    <p:extLst>
      <p:ext uri="{BB962C8B-B14F-4D97-AF65-F5344CB8AC3E}">
        <p14:creationId xmlns:p14="http://schemas.microsoft.com/office/powerpoint/2010/main" val="1117143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AC4EB4B-30F5-5541-B2A0-6BD04D0109C9}"/>
              </a:ext>
            </a:extLst>
          </p:cNvPr>
          <p:cNvSpPr>
            <a:spLocks noGrp="1"/>
          </p:cNvSpPr>
          <p:nvPr>
            <p:ph type="dt" sz="half" idx="10"/>
          </p:nvPr>
        </p:nvSpPr>
        <p:spPr/>
        <p:txBody>
          <a:bodyPr/>
          <a:lstStyle/>
          <a:p>
            <a:fld id="{906A8E3A-8DBF-0542-BC99-444DCA0CC2C2}" type="datetimeFigureOut">
              <a:rPr lang="en-US" smtClean="0"/>
              <a:t>8/18/2024</a:t>
            </a:fld>
            <a:endParaRPr lang="en-US" dirty="0"/>
          </a:p>
        </p:txBody>
      </p:sp>
      <p:sp>
        <p:nvSpPr>
          <p:cNvPr id="3" name="Footer Placeholder 2">
            <a:extLst>
              <a:ext uri="{FF2B5EF4-FFF2-40B4-BE49-F238E27FC236}">
                <a16:creationId xmlns:a16="http://schemas.microsoft.com/office/drawing/2014/main" id="{72D97956-7D4F-5346-B8DD-3653B600E65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D5AB29D-BA7D-E743-8CA0-6953FF72B2BC}"/>
              </a:ext>
            </a:extLst>
          </p:cNvPr>
          <p:cNvSpPr>
            <a:spLocks noGrp="1"/>
          </p:cNvSpPr>
          <p:nvPr>
            <p:ph type="sldNum" sz="quarter" idx="12"/>
          </p:nvPr>
        </p:nvSpPr>
        <p:spPr/>
        <p:txBody>
          <a:bodyPr/>
          <a:lstStyle/>
          <a:p>
            <a:fld id="{A693002F-D6EA-CF48-8F44-2316036B2B87}" type="slidenum">
              <a:rPr lang="en-US" smtClean="0"/>
              <a:t>‹#›</a:t>
            </a:fld>
            <a:endParaRPr lang="en-US" dirty="0"/>
          </a:p>
        </p:txBody>
      </p:sp>
    </p:spTree>
    <p:extLst>
      <p:ext uri="{BB962C8B-B14F-4D97-AF65-F5344CB8AC3E}">
        <p14:creationId xmlns:p14="http://schemas.microsoft.com/office/powerpoint/2010/main" val="41129999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6">
            <a:alpha val="3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D9B7248-6025-0744-9C6E-BC6F9FDBD5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84367D3-6495-C045-872D-F4C6CB656C6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65CC2195-E771-AB42-B5A7-7832D8F418C4}"/>
              </a:ext>
            </a:extLst>
          </p:cNvPr>
          <p:cNvSpPr>
            <a:spLocks noGrp="1"/>
          </p:cNvSpPr>
          <p:nvPr>
            <p:ph type="dt" sz="half" idx="2"/>
          </p:nvPr>
        </p:nvSpPr>
        <p:spPr>
          <a:xfrm>
            <a:off x="838200" y="6492875"/>
            <a:ext cx="2743200" cy="228600"/>
          </a:xfrm>
          <a:prstGeom prst="rect">
            <a:avLst/>
          </a:prstGeom>
        </p:spPr>
        <p:txBody>
          <a:bodyPr vert="horz" lIns="91440" tIns="45720" rIns="91440" bIns="45720" rtlCol="0" anchor="ctr"/>
          <a:lstStyle>
            <a:lvl1pPr algn="l">
              <a:defRPr sz="800">
                <a:solidFill>
                  <a:schemeClr val="tx1">
                    <a:tint val="75000"/>
                  </a:schemeClr>
                </a:solidFill>
              </a:defRPr>
            </a:lvl1pPr>
          </a:lstStyle>
          <a:p>
            <a:fld id="{906A8E3A-8DBF-0542-BC99-444DCA0CC2C2}" type="datetimeFigureOut">
              <a:rPr lang="en-US" smtClean="0"/>
              <a:pPr/>
              <a:t>8/18/2024</a:t>
            </a:fld>
            <a:endParaRPr lang="en-US" dirty="0"/>
          </a:p>
        </p:txBody>
      </p:sp>
      <p:sp>
        <p:nvSpPr>
          <p:cNvPr id="5" name="Footer Placeholder 4">
            <a:extLst>
              <a:ext uri="{FF2B5EF4-FFF2-40B4-BE49-F238E27FC236}">
                <a16:creationId xmlns:a16="http://schemas.microsoft.com/office/drawing/2014/main" id="{737F28BA-DFC0-3946-9FE9-DE388CB020C0}"/>
              </a:ext>
            </a:extLst>
          </p:cNvPr>
          <p:cNvSpPr>
            <a:spLocks noGrp="1"/>
          </p:cNvSpPr>
          <p:nvPr>
            <p:ph type="ftr" sz="quarter" idx="3"/>
          </p:nvPr>
        </p:nvSpPr>
        <p:spPr>
          <a:xfrm>
            <a:off x="4038600" y="6492875"/>
            <a:ext cx="4114800" cy="228600"/>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BDDF77CB-EF35-DF4C-95FE-31419B6CA9E6}"/>
              </a:ext>
            </a:extLst>
          </p:cNvPr>
          <p:cNvSpPr>
            <a:spLocks noGrp="1"/>
          </p:cNvSpPr>
          <p:nvPr>
            <p:ph type="sldNum" sz="quarter" idx="4"/>
          </p:nvPr>
        </p:nvSpPr>
        <p:spPr>
          <a:xfrm>
            <a:off x="10936940" y="6492875"/>
            <a:ext cx="416859" cy="228600"/>
          </a:xfrm>
          <a:prstGeom prst="rect">
            <a:avLst/>
          </a:prstGeom>
        </p:spPr>
        <p:txBody>
          <a:bodyPr vert="horz" lIns="91440" tIns="45720" rIns="91440" bIns="45720" rtlCol="0" anchor="ctr"/>
          <a:lstStyle>
            <a:lvl1pPr algn="r">
              <a:defRPr sz="800">
                <a:solidFill>
                  <a:schemeClr val="tx1">
                    <a:tint val="75000"/>
                  </a:schemeClr>
                </a:solidFill>
              </a:defRPr>
            </a:lvl1pPr>
          </a:lstStyle>
          <a:p>
            <a:fld id="{A693002F-D6EA-CF48-8F44-2316036B2B87}" type="slidenum">
              <a:rPr lang="en-US" smtClean="0"/>
              <a:pPr/>
              <a:t>‹#›</a:t>
            </a:fld>
            <a:endParaRPr lang="en-US" dirty="0"/>
          </a:p>
        </p:txBody>
      </p:sp>
    </p:spTree>
    <p:extLst>
      <p:ext uri="{BB962C8B-B14F-4D97-AF65-F5344CB8AC3E}">
        <p14:creationId xmlns:p14="http://schemas.microsoft.com/office/powerpoint/2010/main" val="206674529"/>
      </p:ext>
    </p:extLst>
  </p:cSld>
  <p:clrMap bg1="lt1" tx1="dk1" bg2="lt2" tx2="dk2" accent1="accent1" accent2="accent2" accent3="accent3" accent4="accent4" accent5="accent5" accent6="accent6" hlink="hlink" folHlink="folHlink"/>
  <p:sldLayoutIdLst>
    <p:sldLayoutId id="2147483681" r:id="rId1"/>
    <p:sldLayoutId id="2147483683" r:id="rId2"/>
    <p:sldLayoutId id="2147483682" r:id="rId3"/>
    <p:sldLayoutId id="2147483687" r:id="rId4"/>
    <p:sldLayoutId id="2147483693" r:id="rId5"/>
    <p:sldLayoutId id="2147483676" r:id="rId6"/>
  </p:sldLayoutIdLst>
  <p:txStyles>
    <p:titleStyle>
      <a:lvl1pPr algn="l" defTabSz="914400" rtl="0" eaLnBrk="1" latinLnBrk="0" hangingPunct="1">
        <a:lnSpc>
          <a:spcPct val="90000"/>
        </a:lnSpc>
        <a:spcBef>
          <a:spcPct val="0"/>
        </a:spcBef>
        <a:buNone/>
        <a:defRPr sz="2400" b="1" kern="1200" spc="150" baseline="0">
          <a:solidFill>
            <a:schemeClr val="accent1"/>
          </a:solidFill>
          <a:latin typeface="+mj-lt"/>
          <a:ea typeface="Meiryo UI" panose="020B0604030504040204" pitchFamily="34" charset="-128"/>
          <a:cs typeface="+mj-cs"/>
        </a:defRPr>
      </a:lvl1pPr>
    </p:titleStyle>
    <p:bodyStyle>
      <a:lvl1pPr marL="2286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1pPr>
      <a:lvl2pPr marL="685800" indent="-228600" algn="l" defTabSz="914400" rtl="0" eaLnBrk="1" latinLnBrk="0" hangingPunct="1">
        <a:lnSpc>
          <a:spcPct val="150000"/>
        </a:lnSpc>
        <a:spcBef>
          <a:spcPts val="1500"/>
        </a:spcBef>
        <a:buFont typeface="Arial" panose="020B0604020202020204" pitchFamily="34" charset="0"/>
        <a:buChar char="•"/>
        <a:defRPr sz="1500" kern="1200" spc="150" baseline="0">
          <a:solidFill>
            <a:schemeClr val="tx1"/>
          </a:solidFill>
          <a:latin typeface="+mn-lt"/>
          <a:ea typeface="Meiryo UI" panose="020B0604030504040204" pitchFamily="34" charset="-128"/>
          <a:cs typeface="+mn-cs"/>
        </a:defRPr>
      </a:lvl2pPr>
      <a:lvl3pPr marL="11430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3pPr>
      <a:lvl4pPr marL="16002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4pPr>
      <a:lvl5pPr marL="2057400" indent="-228600" algn="l" defTabSz="914400" rtl="0" eaLnBrk="1" latinLnBrk="0" hangingPunct="1">
        <a:lnSpc>
          <a:spcPct val="150000"/>
        </a:lnSpc>
        <a:spcBef>
          <a:spcPts val="1500"/>
        </a:spcBef>
        <a:buFont typeface="Arial" panose="020B0604020202020204" pitchFamily="34" charset="0"/>
        <a:buChar char="•"/>
        <a:defRPr sz="1400" kern="1200" spc="150" baseline="0">
          <a:solidFill>
            <a:schemeClr val="tx1"/>
          </a:solidFill>
          <a:latin typeface="+mn-lt"/>
          <a:ea typeface="Meiryo UI" panose="020B0604030504040204" pitchFamily="34"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3.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 close up of a flowers">
            <a:extLst>
              <a:ext uri="{FF2B5EF4-FFF2-40B4-BE49-F238E27FC236}">
                <a16:creationId xmlns:a16="http://schemas.microsoft.com/office/drawing/2014/main" id="{5A8C014E-25AF-4B1A-85C4-1B34CBEC7EE8}"/>
              </a:ext>
            </a:extLst>
          </p:cNvPr>
          <p:cNvPicPr>
            <a:picLocks noGrp="1" noChangeAspect="1"/>
          </p:cNvPicPr>
          <p:nvPr>
            <p:ph type="pic" sz="quarter" idx="14"/>
          </p:nvPr>
        </p:nvPicPr>
        <p:blipFill>
          <a:blip r:embed="rId2">
            <a:duotone>
              <a:schemeClr val="accent1">
                <a:shade val="45000"/>
                <a:satMod val="135000"/>
              </a:schemeClr>
              <a:prstClr val="white"/>
            </a:duotone>
            <a:alphaModFix amt="5000"/>
            <a:extLst>
              <a:ext uri="{28A0092B-C50C-407E-A947-70E740481C1C}">
                <a14:useLocalDpi xmlns:a14="http://schemas.microsoft.com/office/drawing/2010/main"/>
              </a:ext>
            </a:extLst>
          </a:blip>
          <a:srcRect/>
          <a:stretch>
            <a:fillRect/>
          </a:stretch>
        </p:blipFill>
        <p:spPr>
          <a:xfrm>
            <a:off x="494838" y="361334"/>
            <a:ext cx="11202322" cy="6135329"/>
          </a:xfrm>
          <a:solidFill>
            <a:schemeClr val="accent1">
              <a:lumMod val="60000"/>
              <a:lumOff val="40000"/>
            </a:schemeClr>
          </a:solidFill>
        </p:spPr>
      </p:pic>
      <p:sp>
        <p:nvSpPr>
          <p:cNvPr id="4" name="Title 3">
            <a:extLst>
              <a:ext uri="{FF2B5EF4-FFF2-40B4-BE49-F238E27FC236}">
                <a16:creationId xmlns:a16="http://schemas.microsoft.com/office/drawing/2014/main" id="{4A2D73A5-4430-0F47-84CE-C3324CEBA797}"/>
              </a:ext>
            </a:extLst>
          </p:cNvPr>
          <p:cNvSpPr>
            <a:spLocks noGrp="1"/>
          </p:cNvSpPr>
          <p:nvPr>
            <p:ph type="ctrTitle"/>
          </p:nvPr>
        </p:nvSpPr>
        <p:spPr>
          <a:xfrm>
            <a:off x="-727386" y="-295669"/>
            <a:ext cx="9576217" cy="2819046"/>
          </a:xfrm>
        </p:spPr>
        <p:txBody>
          <a:bodyPr>
            <a:normAutofit/>
          </a:bodyPr>
          <a:lstStyle/>
          <a:p>
            <a:r>
              <a:rPr lang="en-US" sz="5400" dirty="0">
                <a:latin typeface="Arial Rounded MT Bold" panose="020F0704030504030204" pitchFamily="34" charset="0"/>
              </a:rPr>
              <a:t>Cisco </a:t>
            </a:r>
            <a:r>
              <a:rPr lang="en-US" sz="5400" dirty="0" err="1">
                <a:latin typeface="Arial Rounded MT Bold" panose="020F0704030504030204" pitchFamily="34" charset="0"/>
              </a:rPr>
              <a:t>Ideathon</a:t>
            </a:r>
            <a:r>
              <a:rPr lang="en-US" sz="5400" dirty="0">
                <a:latin typeface="Arial Rounded MT Bold" panose="020F0704030504030204" pitchFamily="34" charset="0"/>
              </a:rPr>
              <a:t> </a:t>
            </a:r>
            <a:br>
              <a:rPr lang="en-US" sz="5400" dirty="0">
                <a:latin typeface="Arial Rounded MT Bold" panose="020F0704030504030204" pitchFamily="34" charset="0"/>
              </a:rPr>
            </a:br>
            <a:r>
              <a:rPr lang="en-US" sz="5400" dirty="0">
                <a:latin typeface="Arial Rounded MT Bold" panose="020F0704030504030204" pitchFamily="34" charset="0"/>
              </a:rPr>
              <a:t>2024</a:t>
            </a:r>
          </a:p>
        </p:txBody>
      </p:sp>
      <p:sp>
        <p:nvSpPr>
          <p:cNvPr id="5" name="Subtitle 4">
            <a:extLst>
              <a:ext uri="{FF2B5EF4-FFF2-40B4-BE49-F238E27FC236}">
                <a16:creationId xmlns:a16="http://schemas.microsoft.com/office/drawing/2014/main" id="{9107CE13-DFD5-424B-B4BF-ADF75F3976E0}"/>
              </a:ext>
            </a:extLst>
          </p:cNvPr>
          <p:cNvSpPr>
            <a:spLocks noGrp="1"/>
          </p:cNvSpPr>
          <p:nvPr>
            <p:ph type="subTitle" idx="1"/>
          </p:nvPr>
        </p:nvSpPr>
        <p:spPr>
          <a:xfrm>
            <a:off x="884904" y="3180380"/>
            <a:ext cx="10402855" cy="1188987"/>
          </a:xfrm>
          <a:effectLst>
            <a:glow rad="228600">
              <a:schemeClr val="accent4">
                <a:satMod val="175000"/>
                <a:alpha val="40000"/>
              </a:schemeClr>
            </a:glow>
          </a:effectLst>
        </p:spPr>
        <p:txBody>
          <a:bodyPr>
            <a:normAutofit/>
          </a:bodyPr>
          <a:lstStyle/>
          <a:p>
            <a:r>
              <a:rPr lang="en-US" altLang="ja-JP" sz="7200" spc="0" dirty="0" err="1">
                <a:gradFill>
                  <a:gsLst>
                    <a:gs pos="6294">
                      <a:srgbClr val="FF0066"/>
                    </a:gs>
                    <a:gs pos="35000">
                      <a:srgbClr val="FF0066">
                        <a:lumMod val="84000"/>
                      </a:srgbClr>
                    </a:gs>
                    <a:gs pos="66000">
                      <a:srgbClr val="3082BE"/>
                    </a:gs>
                    <a:gs pos="83000">
                      <a:srgbClr val="3082BE"/>
                    </a:gs>
                    <a:gs pos="100000">
                      <a:srgbClr val="3082BE"/>
                    </a:gs>
                  </a:gsLst>
                  <a:lin ang="5400000" scaled="1"/>
                </a:gradFill>
                <a:latin typeface="Arial Rounded MT Bold" panose="020F0704030504030204" pitchFamily="34" charset="0"/>
              </a:rPr>
              <a:t>SkillC</a:t>
            </a:r>
            <a:endParaRPr lang="ja-JP" altLang="en-US" sz="7200" spc="0" dirty="0">
              <a:gradFill>
                <a:gsLst>
                  <a:gs pos="6294">
                    <a:srgbClr val="FF0066"/>
                  </a:gs>
                  <a:gs pos="35000">
                    <a:srgbClr val="FF0066">
                      <a:lumMod val="84000"/>
                    </a:srgbClr>
                  </a:gs>
                  <a:gs pos="66000">
                    <a:srgbClr val="3082BE"/>
                  </a:gs>
                  <a:gs pos="83000">
                    <a:srgbClr val="3082BE"/>
                  </a:gs>
                  <a:gs pos="100000">
                    <a:srgbClr val="3082BE"/>
                  </a:gs>
                </a:gsLst>
                <a:lin ang="5400000" scaled="1"/>
              </a:gradFill>
              <a:latin typeface="Arial Rounded MT Bold" panose="020F0704030504030204" pitchFamily="34" charset="0"/>
            </a:endParaRPr>
          </a:p>
        </p:txBody>
      </p:sp>
      <p:sp>
        <p:nvSpPr>
          <p:cNvPr id="2" name="TextBox 1">
            <a:extLst>
              <a:ext uri="{FF2B5EF4-FFF2-40B4-BE49-F238E27FC236}">
                <a16:creationId xmlns:a16="http://schemas.microsoft.com/office/drawing/2014/main" id="{4F9DBA31-2179-A3E9-4B9A-D0D450A71A3F}"/>
              </a:ext>
            </a:extLst>
          </p:cNvPr>
          <p:cNvSpPr txBox="1"/>
          <p:nvPr/>
        </p:nvSpPr>
        <p:spPr>
          <a:xfrm>
            <a:off x="884904" y="4742337"/>
            <a:ext cx="6351638" cy="1754326"/>
          </a:xfrm>
          <a:prstGeom prst="rect">
            <a:avLst/>
          </a:prstGeom>
          <a:noFill/>
        </p:spPr>
        <p:txBody>
          <a:bodyPr wrap="square" rtlCol="0">
            <a:spAutoFit/>
          </a:bodyPr>
          <a:lstStyle/>
          <a:p>
            <a:r>
              <a:rPr lang="en-US" b="1" dirty="0">
                <a:solidFill>
                  <a:srgbClr val="5C86E4"/>
                </a:solidFill>
                <a:latin typeface="Arial Rounded MT Bold" panose="020F0704030504030204" pitchFamily="34" charset="0"/>
              </a:rPr>
              <a:t>Name </a:t>
            </a:r>
            <a:r>
              <a:rPr lang="en-US" b="1" dirty="0">
                <a:solidFill>
                  <a:schemeClr val="bg1"/>
                </a:solidFill>
                <a:latin typeface="Arial Rounded MT Bold" panose="020F0704030504030204" pitchFamily="34" charset="0"/>
              </a:rPr>
              <a:t>: </a:t>
            </a:r>
            <a:r>
              <a:rPr lang="en-US" b="1" dirty="0">
                <a:solidFill>
                  <a:srgbClr val="FF0066"/>
                </a:solidFill>
                <a:latin typeface="Arial Rounded MT Bold" panose="020F0704030504030204" pitchFamily="34" charset="0"/>
              </a:rPr>
              <a:t>CHINTAGUNTA ESWARI NAGA SAI PRIYA</a:t>
            </a:r>
          </a:p>
          <a:p>
            <a:r>
              <a:rPr lang="en-IN" b="1" dirty="0">
                <a:solidFill>
                  <a:srgbClr val="5C86E4"/>
                </a:solidFill>
                <a:latin typeface="Arial Rounded MT Bold" panose="020F0704030504030204" pitchFamily="34" charset="0"/>
              </a:rPr>
              <a:t>Role</a:t>
            </a:r>
            <a:r>
              <a:rPr lang="en-IN" b="1" dirty="0">
                <a:solidFill>
                  <a:schemeClr val="bg1"/>
                </a:solidFill>
                <a:latin typeface="Arial Rounded MT Bold" panose="020F0704030504030204" pitchFamily="34" charset="0"/>
              </a:rPr>
              <a:t>: </a:t>
            </a:r>
            <a:r>
              <a:rPr lang="en-IN" b="1" dirty="0">
                <a:solidFill>
                  <a:srgbClr val="FF0066"/>
                </a:solidFill>
                <a:latin typeface="Arial Rounded MT Bold" panose="020F0704030504030204" pitchFamily="34" charset="0"/>
              </a:rPr>
              <a:t>Site Reliability Engineer</a:t>
            </a:r>
          </a:p>
          <a:p>
            <a:r>
              <a:rPr lang="en-IN" b="1" dirty="0">
                <a:solidFill>
                  <a:srgbClr val="5C86E4"/>
                </a:solidFill>
                <a:latin typeface="Arial Rounded MT Bold" panose="020F0704030504030204" pitchFamily="34" charset="0"/>
              </a:rPr>
              <a:t>College</a:t>
            </a:r>
            <a:r>
              <a:rPr lang="en-IN" b="1" dirty="0">
                <a:solidFill>
                  <a:schemeClr val="bg1"/>
                </a:solidFill>
                <a:latin typeface="Arial Rounded MT Bold" panose="020F0704030504030204" pitchFamily="34" charset="0"/>
              </a:rPr>
              <a:t>: </a:t>
            </a:r>
            <a:r>
              <a:rPr lang="en-IN" b="1" dirty="0">
                <a:solidFill>
                  <a:srgbClr val="FF0066"/>
                </a:solidFill>
                <a:latin typeface="Arial Rounded MT Bold" panose="020F0704030504030204" pitchFamily="34" charset="0"/>
              </a:rPr>
              <a:t>Pragati Engineering College</a:t>
            </a:r>
          </a:p>
          <a:p>
            <a:r>
              <a:rPr lang="en-IN" b="1" dirty="0">
                <a:solidFill>
                  <a:srgbClr val="5C86E4"/>
                </a:solidFill>
                <a:latin typeface="Arial Rounded MT Bold" panose="020F0704030504030204" pitchFamily="34" charset="0"/>
              </a:rPr>
              <a:t>Email</a:t>
            </a:r>
            <a:r>
              <a:rPr lang="en-IN" b="1" dirty="0">
                <a:solidFill>
                  <a:schemeClr val="bg1"/>
                </a:solidFill>
                <a:latin typeface="Arial Rounded MT Bold" panose="020F0704030504030204" pitchFamily="34" charset="0"/>
              </a:rPr>
              <a:t>:</a:t>
            </a:r>
            <a:r>
              <a:rPr lang="en-IN" b="1" dirty="0">
                <a:solidFill>
                  <a:srgbClr val="FF0066"/>
                </a:solidFill>
                <a:latin typeface="Arial Rounded MT Bold" panose="020F0704030504030204" pitchFamily="34" charset="0"/>
              </a:rPr>
              <a:t>priyachintagunta3@gmail.com</a:t>
            </a:r>
          </a:p>
          <a:p>
            <a:r>
              <a:rPr lang="en-IN" b="1" dirty="0">
                <a:solidFill>
                  <a:srgbClr val="5C86E4"/>
                </a:solidFill>
                <a:latin typeface="Arial Rounded MT Bold" panose="020F0704030504030204" pitchFamily="34" charset="0"/>
              </a:rPr>
              <a:t>Problem Statement Selected</a:t>
            </a:r>
            <a:r>
              <a:rPr lang="en-IN" b="1" dirty="0">
                <a:solidFill>
                  <a:schemeClr val="bg1"/>
                </a:solidFill>
                <a:latin typeface="Arial Rounded MT Bold" panose="020F0704030504030204" pitchFamily="34" charset="0"/>
              </a:rPr>
              <a:t>: </a:t>
            </a:r>
            <a:r>
              <a:rPr lang="en-IN" b="1" dirty="0">
                <a:solidFill>
                  <a:srgbClr val="FF0066"/>
                </a:solidFill>
                <a:latin typeface="Arial Rounded MT Bold" panose="020F0704030504030204" pitchFamily="34" charset="0"/>
              </a:rPr>
              <a:t>2</a:t>
            </a:r>
          </a:p>
          <a:p>
            <a:endParaRPr lang="en-IN" dirty="0"/>
          </a:p>
        </p:txBody>
      </p:sp>
      <p:pic>
        <p:nvPicPr>
          <p:cNvPr id="1030" name="Picture 6" descr="Cisco Logo Sketch freebie - Download ...">
            <a:extLst>
              <a:ext uri="{FF2B5EF4-FFF2-40B4-BE49-F238E27FC236}">
                <a16:creationId xmlns:a16="http://schemas.microsoft.com/office/drawing/2014/main" id="{CBD56931-969F-C483-986C-C695E67EC31C}"/>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10000" b="90000" l="10000" r="90000">
                        <a14:foregroundMark x1="22780" y1="43299" x2="22780" y2="43299"/>
                        <a14:foregroundMark x1="29730" y1="43814" x2="29730" y2="43814"/>
                        <a14:foregroundMark x1="36680" y1="44330" x2="36680" y2="44330"/>
                        <a14:foregroundMark x1="43243" y1="44330" x2="43243" y2="44330"/>
                        <a14:foregroundMark x1="49807" y1="45361" x2="49807" y2="45361"/>
                        <a14:foregroundMark x1="57143" y1="44330" x2="57143" y2="44330"/>
                        <a14:foregroundMark x1="64479" y1="45361" x2="64479" y2="45361"/>
                        <a14:foregroundMark x1="71042" y1="43814" x2="71042" y2="43814"/>
                        <a14:foregroundMark x1="77606" y1="46392" x2="77606" y2="46392"/>
                        <a14:foregroundMark x1="59073" y1="58763" x2="59073" y2="58763"/>
                        <a14:foregroundMark x1="45946" y1="62887" x2="45946" y2="62887"/>
                        <a14:foregroundMark x1="38224" y1="64948" x2="38224" y2="64948"/>
                        <a14:foregroundMark x1="27413" y1="65979" x2="27413" y2="65979"/>
                      </a14:backgroundRemoval>
                    </a14:imgEffect>
                  </a14:imgLayer>
                </a14:imgProps>
              </a:ext>
              <a:ext uri="{28A0092B-C50C-407E-A947-70E740481C1C}">
                <a14:useLocalDpi xmlns:a14="http://schemas.microsoft.com/office/drawing/2010/main" val="0"/>
              </a:ext>
            </a:extLst>
          </a:blip>
          <a:srcRect/>
          <a:stretch>
            <a:fillRect/>
          </a:stretch>
        </p:blipFill>
        <p:spPr bwMode="auto">
          <a:xfrm>
            <a:off x="6763258" y="-155639"/>
            <a:ext cx="4933902" cy="3695664"/>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69485643-ED7C-CCAA-36E5-9BDFC62D0BE0}"/>
              </a:ext>
            </a:extLst>
          </p:cNvPr>
          <p:cNvPicPr>
            <a:picLocks noChangeAspect="1"/>
          </p:cNvPicPr>
          <p:nvPr/>
        </p:nvPicPr>
        <p:blipFill>
          <a:blip r:embed="rId5"/>
          <a:stretch>
            <a:fillRect/>
          </a:stretch>
        </p:blipFill>
        <p:spPr>
          <a:xfrm>
            <a:off x="7626608" y="3802731"/>
            <a:ext cx="3470786" cy="2652212"/>
          </a:xfrm>
          <a:prstGeom prst="rect">
            <a:avLst/>
          </a:prstGeom>
        </p:spPr>
      </p:pic>
    </p:spTree>
    <p:extLst>
      <p:ext uri="{BB962C8B-B14F-4D97-AF65-F5344CB8AC3E}">
        <p14:creationId xmlns:p14="http://schemas.microsoft.com/office/powerpoint/2010/main" val="2221651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10FB232-4CB4-C34D-A688-C51B6E7CD2CF}"/>
              </a:ext>
            </a:extLst>
          </p:cNvPr>
          <p:cNvSpPr>
            <a:spLocks noGrp="1"/>
          </p:cNvSpPr>
          <p:nvPr>
            <p:ph type="title"/>
          </p:nvPr>
        </p:nvSpPr>
        <p:spPr>
          <a:xfrm>
            <a:off x="838200" y="554371"/>
            <a:ext cx="10515600" cy="583800"/>
          </a:xfrm>
          <a:effectLst>
            <a:glow rad="228600">
              <a:schemeClr val="accent4">
                <a:satMod val="175000"/>
                <a:alpha val="40000"/>
              </a:schemeClr>
            </a:glow>
          </a:effectLst>
        </p:spPr>
        <p:txBody>
          <a:bodyPr/>
          <a:lstStyle/>
          <a:p>
            <a:r>
              <a:rPr lang="en-US" sz="2000" dirty="0">
                <a:gradFill>
                  <a:gsLst>
                    <a:gs pos="6294">
                      <a:srgbClr val="FF0066"/>
                    </a:gs>
                    <a:gs pos="35000">
                      <a:srgbClr val="FF0066">
                        <a:lumMod val="84000"/>
                      </a:srgbClr>
                    </a:gs>
                    <a:gs pos="66000">
                      <a:srgbClr val="3082BE"/>
                    </a:gs>
                    <a:gs pos="83000">
                      <a:srgbClr val="3082BE"/>
                    </a:gs>
                    <a:gs pos="100000">
                      <a:srgbClr val="3082BE"/>
                    </a:gs>
                  </a:gsLst>
                  <a:lin ang="5400000" scaled="1"/>
                </a:gradFill>
                <a:effectLst>
                  <a:glow rad="228600">
                    <a:schemeClr val="accent1">
                      <a:satMod val="175000"/>
                      <a:alpha val="40000"/>
                    </a:schemeClr>
                  </a:glow>
                </a:effectLst>
                <a:latin typeface="Arial Rounded MT Bold" panose="020F0704030504030204" pitchFamily="34" charset="0"/>
              </a:rPr>
              <a:t>Problem Statement Taken</a:t>
            </a:r>
          </a:p>
        </p:txBody>
      </p:sp>
      <p:sp>
        <p:nvSpPr>
          <p:cNvPr id="2" name="Rectangle: Rounded Corners 1">
            <a:extLst>
              <a:ext uri="{FF2B5EF4-FFF2-40B4-BE49-F238E27FC236}">
                <a16:creationId xmlns:a16="http://schemas.microsoft.com/office/drawing/2014/main" id="{B3041A24-D64F-C382-4272-438392C19E9C}"/>
              </a:ext>
            </a:extLst>
          </p:cNvPr>
          <p:cNvSpPr/>
          <p:nvPr/>
        </p:nvSpPr>
        <p:spPr>
          <a:xfrm>
            <a:off x="838200" y="1138172"/>
            <a:ext cx="10515600" cy="583800"/>
          </a:xfrm>
          <a:prstGeom prst="roundRect">
            <a:avLst/>
          </a:prstGeom>
          <a:solidFill>
            <a:schemeClr val="accent1">
              <a:lumMod val="40000"/>
              <a:lumOff val="60000"/>
            </a:schemeClr>
          </a:solidFill>
          <a:ln/>
        </p:spPr>
        <p:style>
          <a:lnRef idx="2">
            <a:schemeClr val="accent1"/>
          </a:lnRef>
          <a:fillRef idx="1">
            <a:schemeClr val="lt1"/>
          </a:fillRef>
          <a:effectRef idx="0">
            <a:schemeClr val="accent1"/>
          </a:effectRef>
          <a:fontRef idx="minor">
            <a:schemeClr val="dk1"/>
          </a:fontRef>
        </p:style>
        <p:txBody>
          <a:bodyPr rtlCol="0" anchor="ctr"/>
          <a:lstStyle/>
          <a:p>
            <a:r>
              <a:rPr lang="en-US" sz="1400" b="1" dirty="0">
                <a:solidFill>
                  <a:schemeClr val="tx1"/>
                </a:solidFill>
                <a:latin typeface="Arial Rounded MT Bold" panose="020F0704030504030204" pitchFamily="34" charset="0"/>
              </a:rPr>
              <a:t>Job Matching: </a:t>
            </a:r>
            <a:r>
              <a:rPr lang="en-US" sz="1400" dirty="0">
                <a:solidFill>
                  <a:schemeClr val="tx1"/>
                </a:solidFill>
                <a:latin typeface="Arial Rounded MT Bold" panose="020F0704030504030204" pitchFamily="34" charset="0"/>
              </a:rPr>
              <a:t>Design a system that uses AI to match individuals with job opportunities and career paths tailored to their skills, interests, and the needs of the job market.</a:t>
            </a:r>
            <a:endParaRPr lang="en-IN" sz="1400" dirty="0">
              <a:solidFill>
                <a:schemeClr val="tx1"/>
              </a:solidFill>
              <a:latin typeface="Arial Rounded MT Bold" panose="020F0704030504030204" pitchFamily="34" charset="0"/>
            </a:endParaRPr>
          </a:p>
        </p:txBody>
      </p:sp>
      <p:sp>
        <p:nvSpPr>
          <p:cNvPr id="4" name="Title 10">
            <a:extLst>
              <a:ext uri="{FF2B5EF4-FFF2-40B4-BE49-F238E27FC236}">
                <a16:creationId xmlns:a16="http://schemas.microsoft.com/office/drawing/2014/main" id="{D1E93424-9D9B-7017-3E0B-E9CE6FC565A4}"/>
              </a:ext>
            </a:extLst>
          </p:cNvPr>
          <p:cNvSpPr txBox="1">
            <a:spLocks/>
          </p:cNvSpPr>
          <p:nvPr/>
        </p:nvSpPr>
        <p:spPr>
          <a:xfrm>
            <a:off x="838200" y="1721972"/>
            <a:ext cx="10515600" cy="583800"/>
          </a:xfrm>
          <a:prstGeom prst="rect">
            <a:avLst/>
          </a:prstGeom>
          <a:effectLst>
            <a:glow rad="228600">
              <a:schemeClr val="accent4">
                <a:satMod val="175000"/>
                <a:alpha val="40000"/>
              </a:schemeClr>
            </a:glow>
          </a:effectLst>
        </p:spPr>
        <p:txBody>
          <a:bodyPr vert="horz" lIns="91440" tIns="45720" rIns="91440" bIns="45720" rtlCol="0" anchor="ctr">
            <a:noAutofit/>
          </a:bodyPr>
          <a:lstStyle>
            <a:lvl1pPr algn="l" defTabSz="914400" rtl="0" eaLnBrk="1" latinLnBrk="0" hangingPunct="1">
              <a:lnSpc>
                <a:spcPct val="90000"/>
              </a:lnSpc>
              <a:spcBef>
                <a:spcPct val="0"/>
              </a:spcBef>
              <a:buNone/>
              <a:defRPr sz="2400" b="1" i="0" kern="1200" spc="150" baseline="0">
                <a:solidFill>
                  <a:schemeClr val="accent1"/>
                </a:solidFill>
                <a:latin typeface="Meiryo UI" panose="020B0604030504040204" pitchFamily="34" charset="-128"/>
                <a:ea typeface="Meiryo UI" panose="020B0604030504040204" pitchFamily="34" charset="-128"/>
                <a:cs typeface="+mj-cs"/>
              </a:defRPr>
            </a:lvl1pPr>
          </a:lstStyle>
          <a:p>
            <a:r>
              <a:rPr lang="en-US" sz="2000" dirty="0">
                <a:gradFill>
                  <a:gsLst>
                    <a:gs pos="6294">
                      <a:srgbClr val="FF0066"/>
                    </a:gs>
                    <a:gs pos="35000">
                      <a:srgbClr val="FF0066">
                        <a:lumMod val="84000"/>
                      </a:srgbClr>
                    </a:gs>
                    <a:gs pos="66000">
                      <a:srgbClr val="3082BE"/>
                    </a:gs>
                    <a:gs pos="83000">
                      <a:srgbClr val="3082BE"/>
                    </a:gs>
                    <a:gs pos="100000">
                      <a:srgbClr val="3082BE"/>
                    </a:gs>
                  </a:gsLst>
                  <a:lin ang="5400000" scaled="1"/>
                </a:gradFill>
                <a:effectLst>
                  <a:glow rad="228600">
                    <a:schemeClr val="accent1">
                      <a:satMod val="175000"/>
                      <a:alpha val="40000"/>
                    </a:schemeClr>
                  </a:glow>
                </a:effectLst>
                <a:latin typeface="Arial Rounded MT Bold" panose="020F0704030504030204" pitchFamily="34" charset="0"/>
              </a:rPr>
              <a:t>Suggested Proposal</a:t>
            </a:r>
          </a:p>
        </p:txBody>
      </p:sp>
      <p:sp>
        <p:nvSpPr>
          <p:cNvPr id="6" name="Rectangle 5">
            <a:extLst>
              <a:ext uri="{FF2B5EF4-FFF2-40B4-BE49-F238E27FC236}">
                <a16:creationId xmlns:a16="http://schemas.microsoft.com/office/drawing/2014/main" id="{3585F77C-0A9C-3486-BB49-0874595687D4}"/>
              </a:ext>
            </a:extLst>
          </p:cNvPr>
          <p:cNvSpPr/>
          <p:nvPr/>
        </p:nvSpPr>
        <p:spPr>
          <a:xfrm>
            <a:off x="838200" y="2384430"/>
            <a:ext cx="10515600" cy="3711569"/>
          </a:xfrm>
          <a:prstGeom prst="rect">
            <a:avLst/>
          </a:prstGeom>
          <a:solidFill>
            <a:schemeClr val="bg1"/>
          </a:solidFill>
          <a:ln>
            <a:solidFill>
              <a:schemeClr val="bg1"/>
            </a:solidFill>
          </a:ln>
          <a:effectLst>
            <a:glow rad="139700">
              <a:schemeClr val="accent1">
                <a:satMod val="175000"/>
                <a:alpha val="40000"/>
              </a:schemeClr>
            </a:glo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35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rPr>
              <a:t>Our app is designed to empower students and young professionals in navigating the rapidly evolving job market impacted by AI. It provides a comprehensive suite of tools to enhance career readiness and job matching, ensuring users are well-prepared for their desired roles.</a:t>
            </a:r>
          </a:p>
          <a:p>
            <a:endParaRPr lang="en-US" sz="1350" dirty="0">
              <a:ln w="0"/>
              <a:solidFill>
                <a:srgbClr val="5C86E4"/>
              </a:solidFill>
              <a:effectLst>
                <a:outerShdw blurRad="38100" dist="19050" dir="2700000" algn="tl" rotWithShape="0">
                  <a:schemeClr val="dk1">
                    <a:alpha val="40000"/>
                  </a:schemeClr>
                </a:outerShdw>
              </a:effectLst>
              <a:latin typeface="Arial Rounded MT Bold" panose="020F0704030504030204" pitchFamily="34" charset="0"/>
            </a:endParaRPr>
          </a:p>
          <a:p>
            <a:r>
              <a:rPr lang="en-US" sz="1350" b="1" dirty="0">
                <a:ln w="0"/>
                <a:solidFill>
                  <a:srgbClr val="0D38B1"/>
                </a:solidFill>
                <a:effectLst>
                  <a:outerShdw blurRad="38100" dist="19050" dir="2700000" algn="tl" rotWithShape="0">
                    <a:schemeClr val="dk1">
                      <a:alpha val="40000"/>
                    </a:schemeClr>
                  </a:outerShdw>
                </a:effectLst>
                <a:latin typeface="Arial Rounded MT Bold" panose="020F0704030504030204" pitchFamily="34" charset="0"/>
              </a:rPr>
              <a:t>Key Features:</a:t>
            </a:r>
          </a:p>
          <a:p>
            <a:pPr>
              <a:buFont typeface="+mj-lt"/>
              <a:buAutoNum type="arabicPeriod"/>
            </a:pPr>
            <a:r>
              <a:rPr lang="en-US" sz="1350" b="1" dirty="0" err="1">
                <a:ln w="0"/>
                <a:solidFill>
                  <a:srgbClr val="0D38B1"/>
                </a:solidFill>
                <a:effectLst>
                  <a:outerShdw blurRad="38100" dist="19050" dir="2700000" algn="tl" rotWithShape="0">
                    <a:schemeClr val="dk1">
                      <a:alpha val="40000"/>
                    </a:schemeClr>
                  </a:outerShdw>
                </a:effectLst>
                <a:latin typeface="Arial Rounded MT Bold" panose="020F0704030504030204" pitchFamily="34" charset="0"/>
              </a:rPr>
              <a:t>RoleRadar</a:t>
            </a:r>
            <a:r>
              <a:rPr lang="en-US" sz="1350" b="1" dirty="0">
                <a:ln w="0"/>
                <a:solidFill>
                  <a:srgbClr val="0D38B1"/>
                </a:solidFill>
                <a:effectLst>
                  <a:outerShdw blurRad="38100" dist="19050" dir="2700000" algn="tl" rotWithShape="0">
                    <a:schemeClr val="dk1">
                      <a:alpha val="40000"/>
                    </a:schemeClr>
                  </a:outerShdw>
                </a:effectLst>
                <a:latin typeface="Arial Rounded MT Bold" panose="020F0704030504030204" pitchFamily="34" charset="0"/>
              </a:rPr>
              <a:t>: </a:t>
            </a:r>
            <a:r>
              <a:rPr lang="en-US" sz="135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rPr>
              <a:t>This feature scans the user's resume and intelligently identifies the most suitable job roles based on the information provided, helping users understand where they fit best in the job market.</a:t>
            </a:r>
          </a:p>
          <a:p>
            <a:pPr>
              <a:buFont typeface="+mj-lt"/>
              <a:buAutoNum type="arabicPeriod"/>
            </a:pPr>
            <a:r>
              <a:rPr lang="en-US" sz="1350" b="1" dirty="0" err="1">
                <a:ln w="0"/>
                <a:solidFill>
                  <a:srgbClr val="0D38B1"/>
                </a:solidFill>
                <a:effectLst>
                  <a:outerShdw blurRad="38100" dist="19050" dir="2700000" algn="tl" rotWithShape="0">
                    <a:schemeClr val="dk1">
                      <a:alpha val="40000"/>
                    </a:schemeClr>
                  </a:outerShdw>
                </a:effectLst>
                <a:latin typeface="Arial Rounded MT Bold" panose="020F0704030504030204" pitchFamily="34" charset="0"/>
              </a:rPr>
              <a:t>SkillSet</a:t>
            </a:r>
            <a:r>
              <a:rPr lang="en-US" sz="1350" b="1" dirty="0">
                <a:ln w="0"/>
                <a:solidFill>
                  <a:srgbClr val="0D38B1"/>
                </a:solidFill>
                <a:effectLst>
                  <a:outerShdw blurRad="38100" dist="19050" dir="2700000" algn="tl" rotWithShape="0">
                    <a:schemeClr val="dk1">
                      <a:alpha val="40000"/>
                    </a:schemeClr>
                  </a:outerShdw>
                </a:effectLst>
                <a:latin typeface="Arial Rounded MT Bold" panose="020F0704030504030204" pitchFamily="34" charset="0"/>
              </a:rPr>
              <a:t> Navigator: </a:t>
            </a:r>
            <a:r>
              <a:rPr lang="en-US" sz="135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rPr>
              <a:t>Users can explore detailed information about various job roles, including the skills and competencies required for each position. This helps users align their skill sets with the demands of the market.</a:t>
            </a:r>
          </a:p>
          <a:p>
            <a:pPr>
              <a:buFont typeface="+mj-lt"/>
              <a:buAutoNum type="arabicPeriod"/>
            </a:pPr>
            <a:r>
              <a:rPr lang="en-US" sz="1350" b="1" dirty="0" err="1">
                <a:ln w="0"/>
                <a:solidFill>
                  <a:srgbClr val="0D38B1"/>
                </a:solidFill>
                <a:effectLst>
                  <a:outerShdw blurRad="38100" dist="19050" dir="2700000" algn="tl" rotWithShape="0">
                    <a:schemeClr val="dk1">
                      <a:alpha val="40000"/>
                    </a:schemeClr>
                  </a:outerShdw>
                </a:effectLst>
                <a:latin typeface="Arial Rounded MT Bold" panose="020F0704030504030204" pitchFamily="34" charset="0"/>
              </a:rPr>
              <a:t>MatchMaker</a:t>
            </a:r>
            <a:r>
              <a:rPr lang="en-US" sz="1350" b="1" dirty="0">
                <a:ln w="0"/>
                <a:solidFill>
                  <a:srgbClr val="0D38B1"/>
                </a:solidFill>
                <a:effectLst>
                  <a:outerShdw blurRad="38100" dist="19050" dir="2700000" algn="tl" rotWithShape="0">
                    <a:schemeClr val="dk1">
                      <a:alpha val="40000"/>
                    </a:schemeClr>
                  </a:outerShdw>
                </a:effectLst>
                <a:latin typeface="Arial Rounded MT Bold" panose="020F0704030504030204" pitchFamily="34" charset="0"/>
              </a:rPr>
              <a:t> AI: </a:t>
            </a:r>
            <a:r>
              <a:rPr lang="en-US" sz="135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rPr>
              <a:t>By analyzing the user's resume, this tool matches them with a curated list of job opportunities that align with their skills, experience, and career aspirations.</a:t>
            </a:r>
          </a:p>
          <a:p>
            <a:pPr>
              <a:buFont typeface="+mj-lt"/>
              <a:buAutoNum type="arabicPeriod"/>
            </a:pPr>
            <a:r>
              <a:rPr lang="en-US" sz="1350" b="1" dirty="0">
                <a:ln w="0"/>
                <a:solidFill>
                  <a:srgbClr val="0D38B1"/>
                </a:solidFill>
                <a:effectLst>
                  <a:outerShdw blurRad="38100" dist="19050" dir="2700000" algn="tl" rotWithShape="0">
                    <a:schemeClr val="dk1">
                      <a:alpha val="40000"/>
                    </a:schemeClr>
                  </a:outerShdw>
                </a:effectLst>
                <a:latin typeface="Arial Rounded MT Bold" panose="020F0704030504030204" pitchFamily="34" charset="0"/>
              </a:rPr>
              <a:t>Interview Insight: </a:t>
            </a:r>
            <a:r>
              <a:rPr lang="en-US" sz="135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rPr>
              <a:t>The app provides comprehensive details about the interview process for various job roles, including the number of rounds, the nature of the assessments, and the compensation packages offered for each role.</a:t>
            </a:r>
          </a:p>
          <a:p>
            <a:pPr>
              <a:buFont typeface="+mj-lt"/>
              <a:buAutoNum type="arabicPeriod"/>
            </a:pPr>
            <a:r>
              <a:rPr lang="en-US" sz="1350" b="1" dirty="0" err="1">
                <a:ln w="0"/>
                <a:solidFill>
                  <a:srgbClr val="0D38B1"/>
                </a:solidFill>
                <a:effectLst>
                  <a:outerShdw blurRad="38100" dist="19050" dir="2700000" algn="tl" rotWithShape="0">
                    <a:schemeClr val="dk1">
                      <a:alpha val="40000"/>
                    </a:schemeClr>
                  </a:outerShdw>
                </a:effectLst>
                <a:latin typeface="Arial Rounded MT Bold" panose="020F0704030504030204" pitchFamily="34" charset="0"/>
              </a:rPr>
              <a:t>ConnectX</a:t>
            </a:r>
            <a:r>
              <a:rPr lang="en-US" sz="1350" b="1" dirty="0">
                <a:ln w="0"/>
                <a:solidFill>
                  <a:srgbClr val="0D38B1"/>
                </a:solidFill>
                <a:effectLst>
                  <a:outerShdw blurRad="38100" dist="19050" dir="2700000" algn="tl" rotWithShape="0">
                    <a:schemeClr val="dk1">
                      <a:alpha val="40000"/>
                    </a:schemeClr>
                  </a:outerShdw>
                </a:effectLst>
                <a:latin typeface="Arial Rounded MT Bold" panose="020F0704030504030204" pitchFamily="34" charset="0"/>
              </a:rPr>
              <a:t>: </a:t>
            </a:r>
            <a:r>
              <a:rPr lang="en-US" sz="135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rPr>
              <a:t>Recruiters can use the app to specify the skills they are looking for in candidates and conduct assessments to evaluate their suitability. This feature bridges the gap between job seekers and recruiters, ensuring candidates meet employer expectations and are effectively shortlisted through automated assessments by AI.</a:t>
            </a:r>
          </a:p>
          <a:p>
            <a:pPr>
              <a:buFont typeface="+mj-lt"/>
              <a:buAutoNum type="arabicPeriod"/>
            </a:pPr>
            <a:r>
              <a:rPr lang="en-US" sz="1350" b="1" dirty="0" err="1">
                <a:ln w="0"/>
                <a:solidFill>
                  <a:srgbClr val="0D38B1"/>
                </a:solidFill>
                <a:effectLst>
                  <a:outerShdw blurRad="38100" dist="19050" dir="2700000" algn="tl" rotWithShape="0">
                    <a:schemeClr val="dk1">
                      <a:alpha val="40000"/>
                    </a:schemeClr>
                  </a:outerShdw>
                </a:effectLst>
                <a:latin typeface="Arial Rounded MT Bold" panose="020F0704030504030204" pitchFamily="34" charset="0"/>
              </a:rPr>
              <a:t>VirtuView</a:t>
            </a:r>
            <a:r>
              <a:rPr lang="en-US" sz="1350" b="1" dirty="0">
                <a:ln w="0"/>
                <a:solidFill>
                  <a:srgbClr val="0D38B1"/>
                </a:solidFill>
                <a:effectLst>
                  <a:outerShdw blurRad="38100" dist="19050" dir="2700000" algn="tl" rotWithShape="0">
                    <a:schemeClr val="dk1">
                      <a:alpha val="40000"/>
                    </a:schemeClr>
                  </a:outerShdw>
                </a:effectLst>
                <a:latin typeface="Arial Rounded MT Bold" panose="020F0704030504030204" pitchFamily="34" charset="0"/>
              </a:rPr>
              <a:t>: </a:t>
            </a:r>
            <a:r>
              <a:rPr lang="en-US" sz="135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rPr>
              <a:t>Users can practice their interview skills through a virtual GEN-AI-powered interview simulation. The human AI acts as an interviewer, providing realistic scenarios and feedback to help users prepare effectively</a:t>
            </a:r>
            <a:endParaRPr lang="en-IN" sz="1350" dirty="0">
              <a:ln w="0"/>
              <a:solidFill>
                <a:schemeClr val="tx1"/>
              </a:solidFill>
              <a:effectLst>
                <a:outerShdw blurRad="38100" dist="19050" dir="2700000" algn="tl" rotWithShape="0">
                  <a:schemeClr val="dk1">
                    <a:alpha val="40000"/>
                  </a:schemeClr>
                </a:outerShdw>
              </a:effectLst>
              <a:latin typeface="Arial Rounded MT Bold" panose="020F0704030504030204" pitchFamily="34" charset="0"/>
            </a:endParaRPr>
          </a:p>
        </p:txBody>
      </p:sp>
    </p:spTree>
    <p:extLst>
      <p:ext uri="{BB962C8B-B14F-4D97-AF65-F5344CB8AC3E}">
        <p14:creationId xmlns:p14="http://schemas.microsoft.com/office/powerpoint/2010/main" val="2348235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3BDD038-D401-D62B-EDEF-7A7513D0D2C8}"/>
              </a:ext>
            </a:extLst>
          </p:cNvPr>
          <p:cNvSpPr/>
          <p:nvPr/>
        </p:nvSpPr>
        <p:spPr>
          <a:xfrm>
            <a:off x="6508957" y="1573160"/>
            <a:ext cx="5791197" cy="4771104"/>
          </a:xfrm>
          <a:prstGeom prst="rect">
            <a:avLst/>
          </a:prstGeom>
          <a:effectLst>
            <a:outerShdw blurRad="50800" dist="38100" dir="5400000" algn="t" rotWithShape="0">
              <a:prstClr val="black">
                <a:alpha val="40000"/>
              </a:prstClr>
            </a:outerShdw>
          </a:effectLst>
          <a:scene3d>
            <a:camera prst="perspectiveRight"/>
            <a:lightRig rig="threePt" dir="t"/>
          </a:scene3d>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a:extLst>
              <a:ext uri="{FF2B5EF4-FFF2-40B4-BE49-F238E27FC236}">
                <a16:creationId xmlns:a16="http://schemas.microsoft.com/office/drawing/2014/main" id="{9080DC11-CFE0-F52A-3FD5-2BE626BB8BCB}"/>
              </a:ext>
            </a:extLst>
          </p:cNvPr>
          <p:cNvSpPr txBox="1"/>
          <p:nvPr/>
        </p:nvSpPr>
        <p:spPr>
          <a:xfrm>
            <a:off x="658762" y="1347018"/>
            <a:ext cx="5220928" cy="4843302"/>
          </a:xfrm>
          <a:prstGeom prst="rect">
            <a:avLst/>
          </a:prstGeom>
          <a:noFill/>
        </p:spPr>
        <p:txBody>
          <a:bodyPr wrap="square" rtlCol="0">
            <a:spAutoFit/>
          </a:bodyPr>
          <a:lstStyle/>
          <a:p>
            <a:pPr algn="just"/>
            <a:r>
              <a:rPr lang="en-US" sz="1200" b="1" dirty="0">
                <a:latin typeface="Arial Rounded MT Bold" panose="020F0704030504030204" pitchFamily="34" charset="0"/>
              </a:rPr>
              <a:t>Resume Upload: </a:t>
            </a:r>
            <a:r>
              <a:rPr lang="en-US" sz="1200" dirty="0">
                <a:latin typeface="Arial Rounded MT Bold" panose="020F0704030504030204" pitchFamily="34" charset="0"/>
              </a:rPr>
              <a:t>The user uploads their resume into the app. This can be done by directly uploading a file (e.g., PDF, DOCX) or by connecting with professional networks like LinkedIn to import resume data.</a:t>
            </a:r>
          </a:p>
          <a:p>
            <a:pPr algn="just"/>
            <a:endParaRPr lang="en-US" sz="1200" dirty="0">
              <a:latin typeface="Arial Rounded MT Bold" panose="020F0704030504030204" pitchFamily="34" charset="0"/>
            </a:endParaRPr>
          </a:p>
          <a:p>
            <a:pPr algn="just"/>
            <a:r>
              <a:rPr lang="en-US" sz="1200" b="1" dirty="0">
                <a:latin typeface="Arial Rounded MT Bold" panose="020F0704030504030204" pitchFamily="34" charset="0"/>
              </a:rPr>
              <a:t>Text Extraction and Parsing: </a:t>
            </a:r>
            <a:r>
              <a:rPr lang="en-US" sz="1200" dirty="0" err="1">
                <a:latin typeface="Arial Rounded MT Bold" panose="020F0704030504030204" pitchFamily="34" charset="0"/>
              </a:rPr>
              <a:t>RoleRadar</a:t>
            </a:r>
            <a:r>
              <a:rPr lang="en-US" sz="1200" dirty="0">
                <a:latin typeface="Arial Rounded MT Bold" panose="020F0704030504030204" pitchFamily="34" charset="0"/>
              </a:rPr>
              <a:t> extracts and parses key information from the resume, such as job titles, skills, experience, and education. Advanced natural language processing (NLP) algorithms analyze this data to understand the user's qualifications and professional background.</a:t>
            </a:r>
          </a:p>
          <a:p>
            <a:pPr algn="just"/>
            <a:endParaRPr lang="en-US" sz="1200" dirty="0">
              <a:latin typeface="Arial Rounded MT Bold" panose="020F0704030504030204" pitchFamily="34" charset="0"/>
            </a:endParaRPr>
          </a:p>
          <a:p>
            <a:pPr algn="just"/>
            <a:r>
              <a:rPr lang="en-US" sz="1200" b="1" dirty="0">
                <a:latin typeface="Arial Rounded MT Bold" panose="020F0704030504030204" pitchFamily="34" charset="0"/>
              </a:rPr>
              <a:t>Role Matching Algorithm: </a:t>
            </a:r>
            <a:r>
              <a:rPr lang="en-US" sz="1200" dirty="0">
                <a:latin typeface="Arial Rounded MT Bold" panose="020F0704030504030204" pitchFamily="34" charset="0"/>
              </a:rPr>
              <a:t>The extracted resume data is compared against a comprehensive database of job roles and descriptions. </a:t>
            </a:r>
            <a:r>
              <a:rPr lang="en-US" sz="1200" dirty="0" err="1">
                <a:latin typeface="Arial Rounded MT Bold" panose="020F0704030504030204" pitchFamily="34" charset="0"/>
              </a:rPr>
              <a:t>RoleRadar’s</a:t>
            </a:r>
            <a:r>
              <a:rPr lang="en-US" sz="1200" dirty="0">
                <a:latin typeface="Arial Rounded MT Bold" panose="020F0704030504030204" pitchFamily="34" charset="0"/>
              </a:rPr>
              <a:t> matching algorithm calculates the compatibility between the user’s profile and various job roles.</a:t>
            </a:r>
          </a:p>
          <a:p>
            <a:pPr algn="just"/>
            <a:endParaRPr lang="en-US" sz="1200" dirty="0">
              <a:latin typeface="Arial Rounded MT Bold" panose="020F0704030504030204" pitchFamily="34" charset="0"/>
            </a:endParaRPr>
          </a:p>
          <a:p>
            <a:pPr algn="just"/>
            <a:r>
              <a:rPr lang="en-US" sz="1200" b="1" dirty="0">
                <a:latin typeface="Arial Rounded MT Bold" panose="020F0704030504030204" pitchFamily="34" charset="0"/>
              </a:rPr>
              <a:t>Match Percentage Calculation: </a:t>
            </a:r>
            <a:r>
              <a:rPr lang="en-US" sz="1200" dirty="0">
                <a:latin typeface="Arial Rounded MT Bold" panose="020F0704030504030204" pitchFamily="34" charset="0"/>
              </a:rPr>
              <a:t>Based on the algorithm’s analysis, </a:t>
            </a:r>
            <a:r>
              <a:rPr lang="en-US" sz="1200" dirty="0" err="1">
                <a:latin typeface="Arial Rounded MT Bold" panose="020F0704030504030204" pitchFamily="34" charset="0"/>
              </a:rPr>
              <a:t>RoleRadar</a:t>
            </a:r>
            <a:r>
              <a:rPr lang="en-US" sz="1200" dirty="0">
                <a:latin typeface="Arial Rounded MT Bold" panose="020F0704030504030204" pitchFamily="34" charset="0"/>
              </a:rPr>
              <a:t> determines the percentage of compatibility between the user’s profile and different job roles. </a:t>
            </a:r>
            <a:r>
              <a:rPr lang="en-US" sz="1200" dirty="0">
                <a:solidFill>
                  <a:srgbClr val="FF0066"/>
                </a:solidFill>
                <a:latin typeface="Arial Rounded MT Bold" panose="020F0704030504030204" pitchFamily="34" charset="0"/>
              </a:rPr>
              <a:t>For example, it might calculate that the user’s profile is 83% compatible with the role of a Software Engineer.</a:t>
            </a:r>
          </a:p>
          <a:p>
            <a:pPr algn="just"/>
            <a:endParaRPr lang="en-US" sz="1200" dirty="0">
              <a:latin typeface="Arial Rounded MT Bold" panose="020F0704030504030204" pitchFamily="34" charset="0"/>
            </a:endParaRPr>
          </a:p>
          <a:p>
            <a:pPr algn="just"/>
            <a:r>
              <a:rPr lang="en-US" sz="1200" b="1" dirty="0">
                <a:latin typeface="Arial Rounded MT Bold" panose="020F0704030504030204" pitchFamily="34" charset="0"/>
              </a:rPr>
              <a:t>User Insight: </a:t>
            </a:r>
            <a:r>
              <a:rPr lang="en-US" sz="1200" dirty="0">
                <a:latin typeface="Arial Rounded MT Bold" panose="020F0704030504030204" pitchFamily="34" charset="0"/>
              </a:rPr>
              <a:t>In conclusion, users gain a clear understanding of which job roles their skill set is most suitable for, based on the compatibility percentages provided.</a:t>
            </a:r>
            <a:endParaRPr lang="en-IN" sz="1200" dirty="0">
              <a:latin typeface="Arial Rounded MT Bold" panose="020F0704030504030204" pitchFamily="34" charset="0"/>
            </a:endParaRPr>
          </a:p>
        </p:txBody>
      </p:sp>
      <p:sp>
        <p:nvSpPr>
          <p:cNvPr id="11" name="Rectangle 10">
            <a:extLst>
              <a:ext uri="{FF2B5EF4-FFF2-40B4-BE49-F238E27FC236}">
                <a16:creationId xmlns:a16="http://schemas.microsoft.com/office/drawing/2014/main" id="{A37E848E-CC4B-170F-4DC6-D11D60FC1410}"/>
              </a:ext>
            </a:extLst>
          </p:cNvPr>
          <p:cNvSpPr/>
          <p:nvPr/>
        </p:nvSpPr>
        <p:spPr>
          <a:xfrm>
            <a:off x="6874590" y="1823883"/>
            <a:ext cx="4965291" cy="4269658"/>
          </a:xfrm>
          <a:prstGeom prst="rect">
            <a:avLst/>
          </a:prstGeom>
          <a:solidFill>
            <a:schemeClr val="bg1"/>
          </a:solidFill>
          <a:ln>
            <a:solidFill>
              <a:schemeClr val="bg1"/>
            </a:solid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Title 10">
            <a:extLst>
              <a:ext uri="{FF2B5EF4-FFF2-40B4-BE49-F238E27FC236}">
                <a16:creationId xmlns:a16="http://schemas.microsoft.com/office/drawing/2014/main" id="{203E7917-6A7D-AD52-3D9B-29C4D7C50B65}"/>
              </a:ext>
            </a:extLst>
          </p:cNvPr>
          <p:cNvSpPr txBox="1">
            <a:spLocks/>
          </p:cNvSpPr>
          <p:nvPr/>
        </p:nvSpPr>
        <p:spPr>
          <a:xfrm>
            <a:off x="793955" y="720844"/>
            <a:ext cx="2475271" cy="583800"/>
          </a:xfrm>
          <a:prstGeom prst="rect">
            <a:avLst/>
          </a:prstGeom>
          <a:effectLst>
            <a:glow rad="228600">
              <a:schemeClr val="accent4">
                <a:satMod val="175000"/>
                <a:alpha val="40000"/>
              </a:schemeClr>
            </a:glow>
          </a:effectLst>
        </p:spPr>
        <p:txBody>
          <a:bodyPr vert="horz" lIns="91440" tIns="45720" rIns="91440" bIns="45720" rtlCol="0" anchor="ctr">
            <a:noAutofit/>
          </a:bodyPr>
          <a:lstStyle>
            <a:lvl1pPr algn="l" defTabSz="914400" rtl="0" eaLnBrk="1" latinLnBrk="0" hangingPunct="1">
              <a:lnSpc>
                <a:spcPct val="90000"/>
              </a:lnSpc>
              <a:spcBef>
                <a:spcPct val="0"/>
              </a:spcBef>
              <a:buNone/>
              <a:defRPr sz="2400" b="1" i="0" kern="1200" spc="150" baseline="0">
                <a:solidFill>
                  <a:schemeClr val="accent1"/>
                </a:solidFill>
                <a:latin typeface="Meiryo UI" panose="020B0604030504040204" pitchFamily="34" charset="-128"/>
                <a:ea typeface="Meiryo UI" panose="020B0604030504040204" pitchFamily="34" charset="-128"/>
                <a:cs typeface="+mj-cs"/>
              </a:defRPr>
            </a:lvl1pPr>
          </a:lstStyle>
          <a:p>
            <a:r>
              <a:rPr lang="en-US" sz="2000" dirty="0">
                <a:gradFill>
                  <a:gsLst>
                    <a:gs pos="6294">
                      <a:srgbClr val="FF0066"/>
                    </a:gs>
                    <a:gs pos="35000">
                      <a:srgbClr val="FF0066">
                        <a:lumMod val="84000"/>
                      </a:srgbClr>
                    </a:gs>
                    <a:gs pos="66000">
                      <a:srgbClr val="3082BE"/>
                    </a:gs>
                    <a:gs pos="83000">
                      <a:srgbClr val="3082BE"/>
                    </a:gs>
                    <a:gs pos="100000">
                      <a:srgbClr val="3082BE"/>
                    </a:gs>
                  </a:gsLst>
                  <a:lin ang="5400000" scaled="1"/>
                </a:gradFill>
                <a:effectLst>
                  <a:glow rad="228600">
                    <a:schemeClr val="accent1">
                      <a:satMod val="175000"/>
                      <a:alpha val="40000"/>
                    </a:schemeClr>
                  </a:glow>
                </a:effectLst>
                <a:latin typeface="Arial Rounded MT Bold" panose="020F0704030504030204" pitchFamily="34" charset="0"/>
              </a:rPr>
              <a:t>Role Radar</a:t>
            </a:r>
          </a:p>
        </p:txBody>
      </p:sp>
      <p:sp>
        <p:nvSpPr>
          <p:cNvPr id="13" name="Title 10">
            <a:extLst>
              <a:ext uri="{FF2B5EF4-FFF2-40B4-BE49-F238E27FC236}">
                <a16:creationId xmlns:a16="http://schemas.microsoft.com/office/drawing/2014/main" id="{090B6FD3-214C-6AC5-0E63-9242FB749DE2}"/>
              </a:ext>
            </a:extLst>
          </p:cNvPr>
          <p:cNvSpPr txBox="1">
            <a:spLocks/>
          </p:cNvSpPr>
          <p:nvPr/>
        </p:nvSpPr>
        <p:spPr>
          <a:xfrm>
            <a:off x="7109332" y="1992321"/>
            <a:ext cx="2804651" cy="583800"/>
          </a:xfrm>
          <a:prstGeom prst="rect">
            <a:avLst/>
          </a:prstGeom>
          <a:effectLst>
            <a:glow rad="228600">
              <a:schemeClr val="accent4">
                <a:satMod val="175000"/>
                <a:alpha val="40000"/>
              </a:schemeClr>
            </a:glow>
          </a:effectLst>
        </p:spPr>
        <p:txBody>
          <a:bodyPr vert="horz" lIns="91440" tIns="45720" rIns="91440" bIns="45720" rtlCol="0" anchor="ctr">
            <a:noAutofit/>
          </a:bodyPr>
          <a:lstStyle>
            <a:lvl1pPr algn="l" defTabSz="914400" rtl="0" eaLnBrk="1" latinLnBrk="0" hangingPunct="1">
              <a:lnSpc>
                <a:spcPct val="90000"/>
              </a:lnSpc>
              <a:spcBef>
                <a:spcPct val="0"/>
              </a:spcBef>
              <a:buNone/>
              <a:defRPr sz="2400" b="1" i="0" kern="1200" spc="150" baseline="0">
                <a:solidFill>
                  <a:schemeClr val="accent1"/>
                </a:solidFill>
                <a:latin typeface="Meiryo UI" panose="020B0604030504040204" pitchFamily="34" charset="-128"/>
                <a:ea typeface="Meiryo UI" panose="020B0604030504040204" pitchFamily="34" charset="-128"/>
                <a:cs typeface="+mj-cs"/>
              </a:defRPr>
            </a:lvl1pPr>
          </a:lstStyle>
          <a:p>
            <a:r>
              <a:rPr lang="en-US" sz="2000" dirty="0" err="1">
                <a:gradFill>
                  <a:gsLst>
                    <a:gs pos="6294">
                      <a:srgbClr val="FF0066"/>
                    </a:gs>
                    <a:gs pos="35000">
                      <a:srgbClr val="FF0066">
                        <a:lumMod val="84000"/>
                      </a:srgbClr>
                    </a:gs>
                    <a:gs pos="66000">
                      <a:srgbClr val="3082BE"/>
                    </a:gs>
                    <a:gs pos="83000">
                      <a:srgbClr val="3082BE"/>
                    </a:gs>
                    <a:gs pos="100000">
                      <a:srgbClr val="3082BE"/>
                    </a:gs>
                  </a:gsLst>
                  <a:lin ang="5400000" scaled="1"/>
                </a:gradFill>
                <a:effectLst>
                  <a:glow rad="228600">
                    <a:schemeClr val="accent1">
                      <a:satMod val="175000"/>
                      <a:alpha val="40000"/>
                    </a:schemeClr>
                  </a:glow>
                </a:effectLst>
                <a:latin typeface="Arial Rounded MT Bold" panose="020F0704030504030204" pitchFamily="34" charset="0"/>
              </a:rPr>
              <a:t>SkillSet</a:t>
            </a:r>
            <a:r>
              <a:rPr lang="en-US" sz="2000" dirty="0">
                <a:gradFill>
                  <a:gsLst>
                    <a:gs pos="6294">
                      <a:srgbClr val="FF0066"/>
                    </a:gs>
                    <a:gs pos="35000">
                      <a:srgbClr val="FF0066">
                        <a:lumMod val="84000"/>
                      </a:srgbClr>
                    </a:gs>
                    <a:gs pos="66000">
                      <a:srgbClr val="3082BE"/>
                    </a:gs>
                    <a:gs pos="83000">
                      <a:srgbClr val="3082BE"/>
                    </a:gs>
                    <a:gs pos="100000">
                      <a:srgbClr val="3082BE"/>
                    </a:gs>
                  </a:gsLst>
                  <a:lin ang="5400000" scaled="1"/>
                </a:gradFill>
                <a:effectLst>
                  <a:glow rad="228600">
                    <a:schemeClr val="accent1">
                      <a:satMod val="175000"/>
                      <a:alpha val="40000"/>
                    </a:schemeClr>
                  </a:glow>
                </a:effectLst>
                <a:latin typeface="Arial Rounded MT Bold" panose="020F0704030504030204" pitchFamily="34" charset="0"/>
              </a:rPr>
              <a:t> Navigator</a:t>
            </a:r>
          </a:p>
        </p:txBody>
      </p:sp>
      <p:sp>
        <p:nvSpPr>
          <p:cNvPr id="14" name="TextBox 13">
            <a:extLst>
              <a:ext uri="{FF2B5EF4-FFF2-40B4-BE49-F238E27FC236}">
                <a16:creationId xmlns:a16="http://schemas.microsoft.com/office/drawing/2014/main" id="{D1907F48-9B0F-4ABD-423D-8968B3370E2E}"/>
              </a:ext>
            </a:extLst>
          </p:cNvPr>
          <p:cNvSpPr txBox="1"/>
          <p:nvPr/>
        </p:nvSpPr>
        <p:spPr>
          <a:xfrm>
            <a:off x="7063238" y="2605618"/>
            <a:ext cx="4730549" cy="3046031"/>
          </a:xfrm>
          <a:prstGeom prst="rect">
            <a:avLst/>
          </a:prstGeom>
          <a:noFill/>
        </p:spPr>
        <p:txBody>
          <a:bodyPr wrap="square" rtlCol="0">
            <a:spAutoFit/>
          </a:bodyPr>
          <a:lstStyle/>
          <a:p>
            <a:pPr algn="just"/>
            <a:r>
              <a:rPr lang="en-US" sz="1200" b="1" dirty="0">
                <a:latin typeface="Arial Rounded MT Bold" panose="020F0704030504030204" pitchFamily="34" charset="0"/>
              </a:rPr>
              <a:t>Job Role Selection: </a:t>
            </a:r>
            <a:r>
              <a:rPr lang="en-US" sz="1200" dirty="0">
                <a:latin typeface="Arial Rounded MT Bold" panose="020F0704030504030204" pitchFamily="34" charset="0"/>
              </a:rPr>
              <a:t>Users start by selecting a job role they are interested in, or they can choose one suggested by the </a:t>
            </a:r>
            <a:r>
              <a:rPr lang="en-US" sz="1200" dirty="0" err="1">
                <a:latin typeface="Arial Rounded MT Bold" panose="020F0704030504030204" pitchFamily="34" charset="0"/>
              </a:rPr>
              <a:t>RoleRadar</a:t>
            </a:r>
            <a:r>
              <a:rPr lang="en-US" sz="1200" dirty="0">
                <a:latin typeface="Arial Rounded MT Bold" panose="020F0704030504030204" pitchFamily="34" charset="0"/>
              </a:rPr>
              <a:t> feature.</a:t>
            </a:r>
          </a:p>
          <a:p>
            <a:pPr algn="just"/>
            <a:endParaRPr lang="en-US" sz="1200" dirty="0">
              <a:latin typeface="Arial Rounded MT Bold" panose="020F0704030504030204" pitchFamily="34" charset="0"/>
            </a:endParaRPr>
          </a:p>
          <a:p>
            <a:pPr algn="just"/>
            <a:r>
              <a:rPr lang="en-US" sz="1200" b="1" dirty="0">
                <a:latin typeface="Arial Rounded MT Bold" panose="020F0704030504030204" pitchFamily="34" charset="0"/>
              </a:rPr>
              <a:t>Job Role Exploration: </a:t>
            </a:r>
            <a:r>
              <a:rPr lang="en-US" sz="1200" dirty="0" err="1">
                <a:latin typeface="Arial Rounded MT Bold" panose="020F0704030504030204" pitchFamily="34" charset="0"/>
              </a:rPr>
              <a:t>SkillSet</a:t>
            </a:r>
            <a:r>
              <a:rPr lang="en-US" sz="1200" dirty="0">
                <a:latin typeface="Arial Rounded MT Bold" panose="020F0704030504030204" pitchFamily="34" charset="0"/>
              </a:rPr>
              <a:t> Navigator provides detailed information about the selected job role, including an overview, typical responsibilities, and potential career growth.</a:t>
            </a:r>
          </a:p>
          <a:p>
            <a:pPr algn="just"/>
            <a:endParaRPr lang="en-US" sz="1200" b="1" dirty="0">
              <a:latin typeface="Arial Rounded MT Bold" panose="020F0704030504030204" pitchFamily="34" charset="0"/>
            </a:endParaRPr>
          </a:p>
          <a:p>
            <a:pPr algn="just"/>
            <a:r>
              <a:rPr lang="en-US" sz="1200" b="1" dirty="0">
                <a:latin typeface="Arial Rounded MT Bold" panose="020F0704030504030204" pitchFamily="34" charset="0"/>
              </a:rPr>
              <a:t>Skills Information: </a:t>
            </a:r>
            <a:r>
              <a:rPr lang="en-US" sz="1200" dirty="0">
                <a:latin typeface="Arial Rounded MT Bold" panose="020F0704030504030204" pitchFamily="34" charset="0"/>
              </a:rPr>
              <a:t>The app presents a list of the skills required for the selected job role, covering both technical and soft skills.</a:t>
            </a:r>
          </a:p>
          <a:p>
            <a:pPr algn="just"/>
            <a:endParaRPr lang="en-US" sz="1200" dirty="0">
              <a:latin typeface="Arial Rounded MT Bold" panose="020F0704030504030204" pitchFamily="34" charset="0"/>
            </a:endParaRPr>
          </a:p>
          <a:p>
            <a:pPr algn="just"/>
            <a:r>
              <a:rPr lang="en-US" sz="1200" b="1" dirty="0">
                <a:latin typeface="Arial Rounded MT Bold" panose="020F0704030504030204" pitchFamily="34" charset="0"/>
              </a:rPr>
              <a:t>User Insight: </a:t>
            </a:r>
            <a:r>
              <a:rPr lang="en-US" sz="1200" dirty="0">
                <a:latin typeface="Arial Rounded MT Bold" panose="020F0704030504030204" pitchFamily="34" charset="0"/>
              </a:rPr>
              <a:t>In conclusion</a:t>
            </a:r>
            <a:r>
              <a:rPr lang="en-US" sz="1200" dirty="0">
                <a:solidFill>
                  <a:srgbClr val="FF0066"/>
                </a:solidFill>
                <a:latin typeface="Arial Rounded MT Bold" panose="020F0704030504030204" pitchFamily="34" charset="0"/>
              </a:rPr>
              <a:t>, users gain a clear understanding of the job role and the specific skills needed to excel in it, </a:t>
            </a:r>
            <a:r>
              <a:rPr lang="en-US" sz="1200" dirty="0">
                <a:latin typeface="Arial Rounded MT Bold" panose="020F0704030504030204" pitchFamily="34" charset="0"/>
              </a:rPr>
              <a:t>helping them focus their efforts on relevant skill development.</a:t>
            </a:r>
            <a:endParaRPr lang="en-IN" sz="1200" dirty="0">
              <a:latin typeface="Arial Rounded MT Bold" panose="020F0704030504030204" pitchFamily="34" charset="0"/>
            </a:endParaRPr>
          </a:p>
        </p:txBody>
      </p:sp>
    </p:spTree>
    <p:extLst>
      <p:ext uri="{BB962C8B-B14F-4D97-AF65-F5344CB8AC3E}">
        <p14:creationId xmlns:p14="http://schemas.microsoft.com/office/powerpoint/2010/main" val="3224708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E48AFD1-C462-A402-4D43-321AFB3D1654}"/>
              </a:ext>
            </a:extLst>
          </p:cNvPr>
          <p:cNvSpPr/>
          <p:nvPr/>
        </p:nvSpPr>
        <p:spPr>
          <a:xfrm>
            <a:off x="0" y="304420"/>
            <a:ext cx="6096000" cy="6460174"/>
          </a:xfrm>
          <a:prstGeom prst="rect">
            <a:avLst/>
          </a:prstGeom>
          <a:solidFill>
            <a:srgbClr val="90A3D6"/>
          </a:solidFill>
          <a:scene3d>
            <a:camera prst="perspectiveLeft"/>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933D7524-2458-405B-8F69-F6F366F03032}"/>
              </a:ext>
            </a:extLst>
          </p:cNvPr>
          <p:cNvSpPr/>
          <p:nvPr/>
        </p:nvSpPr>
        <p:spPr>
          <a:xfrm>
            <a:off x="474814" y="648929"/>
            <a:ext cx="5316386" cy="578136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endParaRPr lang="en-IN" sz="1200" dirty="0">
              <a:solidFill>
                <a:srgbClr val="FF0066"/>
              </a:solidFill>
              <a:latin typeface="Arial Rounded MT Bold" panose="020F0704030504030204" pitchFamily="34" charset="0"/>
            </a:endParaRPr>
          </a:p>
        </p:txBody>
      </p:sp>
      <p:sp>
        <p:nvSpPr>
          <p:cNvPr id="8" name="Title 10">
            <a:extLst>
              <a:ext uri="{FF2B5EF4-FFF2-40B4-BE49-F238E27FC236}">
                <a16:creationId xmlns:a16="http://schemas.microsoft.com/office/drawing/2014/main" id="{6A4CA588-8A0D-7DBD-8E47-5637334A5024}"/>
              </a:ext>
            </a:extLst>
          </p:cNvPr>
          <p:cNvSpPr txBox="1">
            <a:spLocks/>
          </p:cNvSpPr>
          <p:nvPr/>
        </p:nvSpPr>
        <p:spPr>
          <a:xfrm>
            <a:off x="530733" y="745928"/>
            <a:ext cx="2602274" cy="583800"/>
          </a:xfrm>
          <a:prstGeom prst="rect">
            <a:avLst/>
          </a:prstGeom>
          <a:effectLst>
            <a:glow rad="228600">
              <a:schemeClr val="accent4">
                <a:satMod val="175000"/>
                <a:alpha val="40000"/>
              </a:schemeClr>
            </a:glow>
          </a:effectLst>
        </p:spPr>
        <p:txBody>
          <a:bodyPr vert="horz" lIns="91440" tIns="45720" rIns="91440" bIns="45720" rtlCol="0" anchor="ctr">
            <a:noAutofit/>
          </a:bodyPr>
          <a:lstStyle>
            <a:lvl1pPr algn="l" defTabSz="914400" rtl="0" eaLnBrk="1" latinLnBrk="0" hangingPunct="1">
              <a:lnSpc>
                <a:spcPct val="90000"/>
              </a:lnSpc>
              <a:spcBef>
                <a:spcPct val="0"/>
              </a:spcBef>
              <a:buNone/>
              <a:defRPr sz="2400" b="1" i="0" kern="1200" spc="150" baseline="0">
                <a:solidFill>
                  <a:schemeClr val="accent1"/>
                </a:solidFill>
                <a:latin typeface="Meiryo UI" panose="020B0604030504040204" pitchFamily="34" charset="-128"/>
                <a:ea typeface="Meiryo UI" panose="020B0604030504040204" pitchFamily="34" charset="-128"/>
                <a:cs typeface="+mj-cs"/>
              </a:defRPr>
            </a:lvl1pPr>
          </a:lstStyle>
          <a:p>
            <a:r>
              <a:rPr lang="en-US" sz="2000" dirty="0">
                <a:gradFill>
                  <a:gsLst>
                    <a:gs pos="6294">
                      <a:srgbClr val="FF0066"/>
                    </a:gs>
                    <a:gs pos="35000">
                      <a:srgbClr val="FF0066">
                        <a:lumMod val="84000"/>
                      </a:srgbClr>
                    </a:gs>
                    <a:gs pos="66000">
                      <a:srgbClr val="3082BE"/>
                    </a:gs>
                    <a:gs pos="83000">
                      <a:srgbClr val="3082BE"/>
                    </a:gs>
                    <a:gs pos="100000">
                      <a:srgbClr val="3082BE"/>
                    </a:gs>
                  </a:gsLst>
                  <a:lin ang="5400000" scaled="1"/>
                </a:gradFill>
                <a:effectLst>
                  <a:glow rad="228600">
                    <a:schemeClr val="accent1">
                      <a:satMod val="175000"/>
                      <a:alpha val="40000"/>
                    </a:schemeClr>
                  </a:glow>
                </a:effectLst>
                <a:latin typeface="Arial Rounded MT Bold" panose="020F0704030504030204" pitchFamily="34" charset="0"/>
              </a:rPr>
              <a:t>Interview Insight</a:t>
            </a:r>
          </a:p>
        </p:txBody>
      </p:sp>
      <p:sp>
        <p:nvSpPr>
          <p:cNvPr id="12" name="Title 10">
            <a:extLst>
              <a:ext uri="{FF2B5EF4-FFF2-40B4-BE49-F238E27FC236}">
                <a16:creationId xmlns:a16="http://schemas.microsoft.com/office/drawing/2014/main" id="{A5918023-F3B6-C890-3A57-2A8B54810B7B}"/>
              </a:ext>
            </a:extLst>
          </p:cNvPr>
          <p:cNvSpPr txBox="1">
            <a:spLocks/>
          </p:cNvSpPr>
          <p:nvPr/>
        </p:nvSpPr>
        <p:spPr>
          <a:xfrm>
            <a:off x="6359013" y="1983712"/>
            <a:ext cx="2475271" cy="583800"/>
          </a:xfrm>
          <a:prstGeom prst="rect">
            <a:avLst/>
          </a:prstGeom>
          <a:effectLst>
            <a:glow rad="228600">
              <a:schemeClr val="accent4">
                <a:satMod val="175000"/>
                <a:alpha val="40000"/>
              </a:schemeClr>
            </a:glow>
          </a:effectLst>
        </p:spPr>
        <p:txBody>
          <a:bodyPr vert="horz" lIns="91440" tIns="45720" rIns="91440" bIns="45720" rtlCol="0" anchor="ctr">
            <a:noAutofit/>
          </a:bodyPr>
          <a:lstStyle>
            <a:lvl1pPr algn="l" defTabSz="914400" rtl="0" eaLnBrk="1" latinLnBrk="0" hangingPunct="1">
              <a:lnSpc>
                <a:spcPct val="90000"/>
              </a:lnSpc>
              <a:spcBef>
                <a:spcPct val="0"/>
              </a:spcBef>
              <a:buNone/>
              <a:defRPr sz="2400" b="1" i="0" kern="1200" spc="150" baseline="0">
                <a:solidFill>
                  <a:schemeClr val="accent1"/>
                </a:solidFill>
                <a:latin typeface="Meiryo UI" panose="020B0604030504040204" pitchFamily="34" charset="-128"/>
                <a:ea typeface="Meiryo UI" panose="020B0604030504040204" pitchFamily="34" charset="-128"/>
                <a:cs typeface="+mj-cs"/>
              </a:defRPr>
            </a:lvl1pPr>
          </a:lstStyle>
          <a:p>
            <a:r>
              <a:rPr lang="en-US" sz="2000" dirty="0">
                <a:gradFill>
                  <a:gsLst>
                    <a:gs pos="6294">
                      <a:srgbClr val="FF0066"/>
                    </a:gs>
                    <a:gs pos="35000">
                      <a:srgbClr val="FF0066">
                        <a:lumMod val="84000"/>
                      </a:srgbClr>
                    </a:gs>
                    <a:gs pos="66000">
                      <a:srgbClr val="3082BE"/>
                    </a:gs>
                    <a:gs pos="83000">
                      <a:srgbClr val="3082BE"/>
                    </a:gs>
                    <a:gs pos="100000">
                      <a:srgbClr val="3082BE"/>
                    </a:gs>
                  </a:gsLst>
                  <a:lin ang="5400000" scaled="1"/>
                </a:gradFill>
                <a:effectLst>
                  <a:glow rad="228600">
                    <a:schemeClr val="accent1">
                      <a:satMod val="175000"/>
                      <a:alpha val="40000"/>
                    </a:schemeClr>
                  </a:glow>
                </a:effectLst>
                <a:latin typeface="Arial Rounded MT Bold" panose="020F0704030504030204" pitchFamily="34" charset="0"/>
              </a:rPr>
              <a:t>Match Maker AI</a:t>
            </a:r>
          </a:p>
        </p:txBody>
      </p:sp>
      <p:sp>
        <p:nvSpPr>
          <p:cNvPr id="17" name="TextBox 16">
            <a:extLst>
              <a:ext uri="{FF2B5EF4-FFF2-40B4-BE49-F238E27FC236}">
                <a16:creationId xmlns:a16="http://schemas.microsoft.com/office/drawing/2014/main" id="{C078F488-2F69-1E57-C7B3-DBE8A89FA156}"/>
              </a:ext>
            </a:extLst>
          </p:cNvPr>
          <p:cNvSpPr txBox="1"/>
          <p:nvPr/>
        </p:nvSpPr>
        <p:spPr>
          <a:xfrm>
            <a:off x="6472899" y="2567512"/>
            <a:ext cx="5093109" cy="4339650"/>
          </a:xfrm>
          <a:prstGeom prst="rect">
            <a:avLst/>
          </a:prstGeom>
          <a:noFill/>
        </p:spPr>
        <p:txBody>
          <a:bodyPr wrap="square" rtlCol="0">
            <a:spAutoFit/>
          </a:bodyPr>
          <a:lstStyle/>
          <a:p>
            <a:pPr algn="just"/>
            <a:r>
              <a:rPr lang="en-US" sz="1200" b="1" dirty="0">
                <a:solidFill>
                  <a:schemeClr val="tx1"/>
                </a:solidFill>
                <a:latin typeface="Arial Rounded MT Bold" panose="020F0704030504030204" pitchFamily="34" charset="0"/>
              </a:rPr>
              <a:t>Resume Upload: </a:t>
            </a:r>
            <a:r>
              <a:rPr lang="en-US" sz="1200" dirty="0">
                <a:solidFill>
                  <a:schemeClr val="tx1"/>
                </a:solidFill>
                <a:latin typeface="Arial Rounded MT Bold" panose="020F0704030504030204" pitchFamily="34" charset="0"/>
              </a:rPr>
              <a:t>Users begin by uploading their resume to the app. This can be done by directly uploading a file (e.g., PDF, DOCX) or by importing their profile from platforms like LinkedIn.</a:t>
            </a:r>
          </a:p>
          <a:p>
            <a:pPr algn="just"/>
            <a:endParaRPr lang="en-US" sz="1200" dirty="0">
              <a:solidFill>
                <a:schemeClr val="tx1"/>
              </a:solidFill>
              <a:latin typeface="Arial Rounded MT Bold" panose="020F0704030504030204" pitchFamily="34" charset="0"/>
            </a:endParaRPr>
          </a:p>
          <a:p>
            <a:pPr algn="just"/>
            <a:r>
              <a:rPr lang="en-US" sz="1200" b="1" dirty="0">
                <a:solidFill>
                  <a:schemeClr val="tx1"/>
                </a:solidFill>
                <a:latin typeface="Arial Rounded MT Bold" panose="020F0704030504030204" pitchFamily="34" charset="0"/>
              </a:rPr>
              <a:t>Resume Analysis: </a:t>
            </a:r>
            <a:r>
              <a:rPr lang="en-US" sz="1200" dirty="0">
                <a:solidFill>
                  <a:schemeClr val="tx1"/>
                </a:solidFill>
                <a:latin typeface="Arial Rounded MT Bold" panose="020F0704030504030204" pitchFamily="34" charset="0"/>
              </a:rPr>
              <a:t>Match Maker AI scans and analyzes the resume to extract key details such as job titles, skills, education, and experience using advanced natural language processing (NLP) techniques.</a:t>
            </a:r>
          </a:p>
          <a:p>
            <a:pPr algn="just"/>
            <a:endParaRPr lang="en-US" sz="1200" dirty="0">
              <a:solidFill>
                <a:schemeClr val="tx1"/>
              </a:solidFill>
              <a:latin typeface="Arial Rounded MT Bold" panose="020F0704030504030204" pitchFamily="34" charset="0"/>
            </a:endParaRPr>
          </a:p>
          <a:p>
            <a:pPr algn="just"/>
            <a:r>
              <a:rPr lang="en-US" sz="1200" b="1" dirty="0">
                <a:solidFill>
                  <a:schemeClr val="tx1"/>
                </a:solidFill>
                <a:latin typeface="Arial Rounded MT Bold" panose="020F0704030504030204" pitchFamily="34" charset="0"/>
              </a:rPr>
              <a:t>Job Database Comparison: </a:t>
            </a:r>
            <a:r>
              <a:rPr lang="en-US" sz="1200" dirty="0">
                <a:solidFill>
                  <a:schemeClr val="tx1"/>
                </a:solidFill>
                <a:latin typeface="Arial Rounded MT Bold" panose="020F0704030504030204" pitchFamily="34" charset="0"/>
              </a:rPr>
              <a:t>The app compares the user’s resume with a vast database of job listings to identify potential matches. It considers factors like required skills, experience, and job descriptions.</a:t>
            </a:r>
          </a:p>
          <a:p>
            <a:pPr algn="just"/>
            <a:endParaRPr lang="en-US" sz="1200" dirty="0">
              <a:solidFill>
                <a:schemeClr val="tx1"/>
              </a:solidFill>
              <a:latin typeface="Arial Rounded MT Bold" panose="020F0704030504030204" pitchFamily="34" charset="0"/>
            </a:endParaRPr>
          </a:p>
          <a:p>
            <a:pPr algn="just"/>
            <a:r>
              <a:rPr lang="en-US" sz="1200" b="1" dirty="0">
                <a:solidFill>
                  <a:schemeClr val="tx1"/>
                </a:solidFill>
                <a:latin typeface="Arial Rounded MT Bold" panose="020F0704030504030204" pitchFamily="34" charset="0"/>
              </a:rPr>
              <a:t>Job Recommendations: </a:t>
            </a:r>
            <a:r>
              <a:rPr lang="en-US" sz="1200" dirty="0">
                <a:solidFill>
                  <a:schemeClr val="tx1"/>
                </a:solidFill>
                <a:latin typeface="Arial Rounded MT Bold" panose="020F0704030504030204" pitchFamily="34" charset="0"/>
              </a:rPr>
              <a:t>Match Maker AI generates a list of job opportunities that closely align with the user’s profile. Each job is accompanied by a percentile score, indicating the user’s likelihood of getting selected for the role based on their qualifications and the job requirements.</a:t>
            </a:r>
          </a:p>
          <a:p>
            <a:pPr algn="just"/>
            <a:endParaRPr lang="en-US" sz="1200" b="1" dirty="0">
              <a:solidFill>
                <a:schemeClr val="tx1"/>
              </a:solidFill>
              <a:latin typeface="Arial Rounded MT Bold" panose="020F0704030504030204" pitchFamily="34" charset="0"/>
            </a:endParaRPr>
          </a:p>
          <a:p>
            <a:pPr algn="just"/>
            <a:r>
              <a:rPr lang="en-US" sz="1200" b="1" dirty="0">
                <a:solidFill>
                  <a:schemeClr val="tx1"/>
                </a:solidFill>
                <a:latin typeface="Arial Rounded MT Bold" panose="020F0704030504030204" pitchFamily="34" charset="0"/>
              </a:rPr>
              <a:t>User Insight: </a:t>
            </a:r>
            <a:r>
              <a:rPr lang="en-US" sz="1200" dirty="0">
                <a:solidFill>
                  <a:schemeClr val="tx1"/>
                </a:solidFill>
                <a:latin typeface="Arial Rounded MT Bold" panose="020F0704030504030204" pitchFamily="34" charset="0"/>
              </a:rPr>
              <a:t>In conclusion, </a:t>
            </a:r>
            <a:r>
              <a:rPr lang="en-US" sz="1200" dirty="0">
                <a:solidFill>
                  <a:srgbClr val="FF0066"/>
                </a:solidFill>
                <a:latin typeface="Arial Rounded MT Bold" panose="020F0704030504030204" pitchFamily="34" charset="0"/>
              </a:rPr>
              <a:t>users receive a curated list of job matches tailored to their resume, helping them identify opportunities where they have the highest chances of success.</a:t>
            </a:r>
            <a:endParaRPr lang="en-IN" sz="1200" dirty="0">
              <a:solidFill>
                <a:srgbClr val="FF0066"/>
              </a:solidFill>
              <a:latin typeface="Arial Rounded MT Bold" panose="020F0704030504030204" pitchFamily="34" charset="0"/>
            </a:endParaRPr>
          </a:p>
        </p:txBody>
      </p:sp>
      <p:sp>
        <p:nvSpPr>
          <p:cNvPr id="19" name="TextBox 18">
            <a:extLst>
              <a:ext uri="{FF2B5EF4-FFF2-40B4-BE49-F238E27FC236}">
                <a16:creationId xmlns:a16="http://schemas.microsoft.com/office/drawing/2014/main" id="{941ED4AB-367C-5D6E-9021-F5EEFF99BD3A}"/>
              </a:ext>
            </a:extLst>
          </p:cNvPr>
          <p:cNvSpPr txBox="1"/>
          <p:nvPr/>
        </p:nvSpPr>
        <p:spPr>
          <a:xfrm>
            <a:off x="530733" y="1426727"/>
            <a:ext cx="5162144" cy="4524315"/>
          </a:xfrm>
          <a:prstGeom prst="rect">
            <a:avLst/>
          </a:prstGeom>
          <a:noFill/>
        </p:spPr>
        <p:txBody>
          <a:bodyPr wrap="square" rtlCol="0">
            <a:spAutoFit/>
          </a:bodyPr>
          <a:lstStyle/>
          <a:p>
            <a:pPr algn="just"/>
            <a:r>
              <a:rPr lang="en-US" sz="1200" b="1" dirty="0">
                <a:latin typeface="Arial Rounded MT Bold" panose="020F0704030504030204" pitchFamily="34" charset="0"/>
              </a:rPr>
              <a:t>Job Role Selection: </a:t>
            </a:r>
            <a:r>
              <a:rPr lang="en-US" sz="1200" dirty="0">
                <a:latin typeface="Arial Rounded MT Bold" panose="020F0704030504030204" pitchFamily="34" charset="0"/>
              </a:rPr>
              <a:t>Users begin by selecting a job role they are interested in or one recommended by the Match Maker AI. This sets the context for the interview preparation process.</a:t>
            </a:r>
          </a:p>
          <a:p>
            <a:pPr algn="just"/>
            <a:endParaRPr lang="en-US" sz="1200" dirty="0">
              <a:latin typeface="Arial Rounded MT Bold" panose="020F0704030504030204" pitchFamily="34" charset="0"/>
            </a:endParaRPr>
          </a:p>
          <a:p>
            <a:pPr algn="just"/>
            <a:r>
              <a:rPr lang="en-US" sz="1200" b="1" dirty="0">
                <a:latin typeface="Arial Rounded MT Bold" panose="020F0704030504030204" pitchFamily="34" charset="0"/>
              </a:rPr>
              <a:t>Interview Process Overview: </a:t>
            </a:r>
            <a:r>
              <a:rPr lang="en-US" sz="1200" dirty="0">
                <a:latin typeface="Arial Rounded MT Bold" panose="020F0704030504030204" pitchFamily="34" charset="0"/>
              </a:rPr>
              <a:t>Interview Insight provides a detailed overview of the typical interview process for the selected job role. This includes information about the number of interview rounds, types of assessments (e.g., technical, </a:t>
            </a:r>
            <a:r>
              <a:rPr lang="en-US" sz="1200" dirty="0" err="1">
                <a:latin typeface="Arial Rounded MT Bold" panose="020F0704030504030204" pitchFamily="34" charset="0"/>
              </a:rPr>
              <a:t>behavioural</a:t>
            </a:r>
            <a:r>
              <a:rPr lang="en-US" sz="1200" dirty="0">
                <a:latin typeface="Arial Rounded MT Bold" panose="020F0704030504030204" pitchFamily="34" charset="0"/>
              </a:rPr>
              <a:t>, case studies), and the general format of each round.</a:t>
            </a:r>
          </a:p>
          <a:p>
            <a:pPr algn="just"/>
            <a:endParaRPr lang="en-US" sz="1200" dirty="0">
              <a:latin typeface="Arial Rounded MT Bold" panose="020F0704030504030204" pitchFamily="34" charset="0"/>
            </a:endParaRPr>
          </a:p>
          <a:p>
            <a:pPr algn="just"/>
            <a:r>
              <a:rPr lang="en-US" sz="1200" b="1" dirty="0">
                <a:latin typeface="Arial Rounded MT Bold" panose="020F0704030504030204" pitchFamily="34" charset="0"/>
              </a:rPr>
              <a:t>Round Details: </a:t>
            </a:r>
            <a:r>
              <a:rPr lang="en-US" sz="1200" dirty="0">
                <a:latin typeface="Arial Rounded MT Bold" panose="020F0704030504030204" pitchFamily="34" charset="0"/>
              </a:rPr>
              <a:t>For each interview round, Interview Insight breaks down the specifics, such as the skills and knowledge areas that will be assessed, common questions, and tips on how to prepare effectively.</a:t>
            </a:r>
          </a:p>
          <a:p>
            <a:pPr algn="just"/>
            <a:endParaRPr lang="en-US" sz="1200" b="1" dirty="0">
              <a:latin typeface="Arial Rounded MT Bold" panose="020F0704030504030204" pitchFamily="34" charset="0"/>
            </a:endParaRPr>
          </a:p>
          <a:p>
            <a:pPr algn="just"/>
            <a:r>
              <a:rPr lang="en-US" sz="1200" b="1" dirty="0">
                <a:latin typeface="Arial Rounded MT Bold" panose="020F0704030504030204" pitchFamily="34" charset="0"/>
              </a:rPr>
              <a:t>Package and Benefits Information: </a:t>
            </a:r>
            <a:r>
              <a:rPr lang="en-US" sz="1200" dirty="0">
                <a:latin typeface="Arial Rounded MT Bold" panose="020F0704030504030204" pitchFamily="34" charset="0"/>
              </a:rPr>
              <a:t>The app also provides users with details about the salary package, benefits, and other compensation-related aspects of the job role, helping users understand what they can expect if they succeed in the interview.</a:t>
            </a:r>
          </a:p>
          <a:p>
            <a:pPr algn="just"/>
            <a:endParaRPr lang="en-US" sz="1200" dirty="0">
              <a:latin typeface="Arial Rounded MT Bold" panose="020F0704030504030204" pitchFamily="34" charset="0"/>
            </a:endParaRPr>
          </a:p>
          <a:p>
            <a:pPr algn="just"/>
            <a:r>
              <a:rPr lang="en-US" sz="1200" b="1" dirty="0">
                <a:latin typeface="Arial Rounded MT Bold" panose="020F0704030504030204" pitchFamily="34" charset="0"/>
              </a:rPr>
              <a:t>User Insight: </a:t>
            </a:r>
            <a:r>
              <a:rPr lang="en-US" sz="1200" dirty="0">
                <a:latin typeface="Arial Rounded MT Bold" panose="020F0704030504030204" pitchFamily="34" charset="0"/>
              </a:rPr>
              <a:t>In conclusion, </a:t>
            </a:r>
            <a:r>
              <a:rPr lang="en-US" sz="1200" dirty="0">
                <a:solidFill>
                  <a:srgbClr val="FF0066"/>
                </a:solidFill>
                <a:latin typeface="Arial Rounded MT Bold" panose="020F0704030504030204" pitchFamily="34" charset="0"/>
              </a:rPr>
              <a:t>users gain a clear understanding of the entire interview process for their chosen job role</a:t>
            </a:r>
            <a:r>
              <a:rPr lang="en-US" sz="1200" dirty="0">
                <a:latin typeface="Arial Rounded MT Bold" panose="020F0704030504030204" pitchFamily="34" charset="0"/>
              </a:rPr>
              <a:t>, equipping them with the knowledge and confidence to perform well in their interviews.</a:t>
            </a:r>
          </a:p>
        </p:txBody>
      </p:sp>
    </p:spTree>
    <p:extLst>
      <p:ext uri="{BB962C8B-B14F-4D97-AF65-F5344CB8AC3E}">
        <p14:creationId xmlns:p14="http://schemas.microsoft.com/office/powerpoint/2010/main" val="3920020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0">
            <a:extLst>
              <a:ext uri="{FF2B5EF4-FFF2-40B4-BE49-F238E27FC236}">
                <a16:creationId xmlns:a16="http://schemas.microsoft.com/office/drawing/2014/main" id="{C8BAB302-DB51-B051-F68E-5F42632B814F}"/>
              </a:ext>
            </a:extLst>
          </p:cNvPr>
          <p:cNvSpPr txBox="1">
            <a:spLocks/>
          </p:cNvSpPr>
          <p:nvPr/>
        </p:nvSpPr>
        <p:spPr>
          <a:xfrm>
            <a:off x="875071" y="1059866"/>
            <a:ext cx="2602274" cy="583800"/>
          </a:xfrm>
          <a:prstGeom prst="rect">
            <a:avLst/>
          </a:prstGeom>
          <a:effectLst>
            <a:glow rad="228600">
              <a:schemeClr val="accent4">
                <a:satMod val="175000"/>
                <a:alpha val="40000"/>
              </a:schemeClr>
            </a:glow>
          </a:effectLst>
        </p:spPr>
        <p:txBody>
          <a:bodyPr vert="horz" lIns="91440" tIns="45720" rIns="91440" bIns="45720" rtlCol="0" anchor="ctr">
            <a:noAutofit/>
          </a:bodyPr>
          <a:lstStyle>
            <a:lvl1pPr algn="l" defTabSz="914400" rtl="0" eaLnBrk="1" latinLnBrk="0" hangingPunct="1">
              <a:lnSpc>
                <a:spcPct val="90000"/>
              </a:lnSpc>
              <a:spcBef>
                <a:spcPct val="0"/>
              </a:spcBef>
              <a:buNone/>
              <a:defRPr sz="2400" b="1" i="0" kern="1200" spc="150" baseline="0">
                <a:solidFill>
                  <a:schemeClr val="accent1"/>
                </a:solidFill>
                <a:latin typeface="Meiryo UI" panose="020B0604030504040204" pitchFamily="34" charset="-128"/>
                <a:ea typeface="Meiryo UI" panose="020B0604030504040204" pitchFamily="34" charset="-128"/>
                <a:cs typeface="+mj-cs"/>
              </a:defRPr>
            </a:lvl1pPr>
          </a:lstStyle>
          <a:p>
            <a:r>
              <a:rPr lang="en-US" sz="2000" dirty="0" err="1">
                <a:gradFill>
                  <a:gsLst>
                    <a:gs pos="6294">
                      <a:srgbClr val="FF0066"/>
                    </a:gs>
                    <a:gs pos="35000">
                      <a:srgbClr val="FF0066">
                        <a:lumMod val="84000"/>
                      </a:srgbClr>
                    </a:gs>
                    <a:gs pos="66000">
                      <a:srgbClr val="3082BE"/>
                    </a:gs>
                    <a:gs pos="83000">
                      <a:srgbClr val="3082BE"/>
                    </a:gs>
                    <a:gs pos="100000">
                      <a:srgbClr val="3082BE"/>
                    </a:gs>
                  </a:gsLst>
                  <a:lin ang="5400000" scaled="1"/>
                </a:gradFill>
                <a:effectLst>
                  <a:glow rad="228600">
                    <a:schemeClr val="accent1">
                      <a:satMod val="175000"/>
                      <a:alpha val="40000"/>
                    </a:schemeClr>
                  </a:glow>
                </a:effectLst>
                <a:latin typeface="Arial Rounded MT Bold" panose="020F0704030504030204" pitchFamily="34" charset="0"/>
              </a:rPr>
              <a:t>ConnectX</a:t>
            </a:r>
            <a:endParaRPr lang="en-US" sz="2000" dirty="0">
              <a:gradFill>
                <a:gsLst>
                  <a:gs pos="6294">
                    <a:srgbClr val="FF0066"/>
                  </a:gs>
                  <a:gs pos="35000">
                    <a:srgbClr val="FF0066">
                      <a:lumMod val="84000"/>
                    </a:srgbClr>
                  </a:gs>
                  <a:gs pos="66000">
                    <a:srgbClr val="3082BE"/>
                  </a:gs>
                  <a:gs pos="83000">
                    <a:srgbClr val="3082BE"/>
                  </a:gs>
                  <a:gs pos="100000">
                    <a:srgbClr val="3082BE"/>
                  </a:gs>
                </a:gsLst>
                <a:lin ang="5400000" scaled="1"/>
              </a:gradFill>
              <a:effectLst>
                <a:glow rad="228600">
                  <a:schemeClr val="accent1">
                    <a:satMod val="175000"/>
                    <a:alpha val="40000"/>
                  </a:schemeClr>
                </a:glow>
              </a:effectLst>
              <a:latin typeface="Arial Rounded MT Bold" panose="020F0704030504030204" pitchFamily="34" charset="0"/>
            </a:endParaRPr>
          </a:p>
        </p:txBody>
      </p:sp>
      <p:sp>
        <p:nvSpPr>
          <p:cNvPr id="18" name="Title 10">
            <a:extLst>
              <a:ext uri="{FF2B5EF4-FFF2-40B4-BE49-F238E27FC236}">
                <a16:creationId xmlns:a16="http://schemas.microsoft.com/office/drawing/2014/main" id="{C312EE67-CA6B-44DF-0A2F-2F496C7F0259}"/>
              </a:ext>
            </a:extLst>
          </p:cNvPr>
          <p:cNvSpPr txBox="1">
            <a:spLocks/>
          </p:cNvSpPr>
          <p:nvPr/>
        </p:nvSpPr>
        <p:spPr>
          <a:xfrm>
            <a:off x="6518789" y="1072071"/>
            <a:ext cx="2602274" cy="583800"/>
          </a:xfrm>
          <a:prstGeom prst="rect">
            <a:avLst/>
          </a:prstGeom>
          <a:effectLst>
            <a:glow rad="228600">
              <a:schemeClr val="accent4">
                <a:satMod val="175000"/>
                <a:alpha val="40000"/>
              </a:schemeClr>
            </a:glow>
          </a:effectLst>
        </p:spPr>
        <p:txBody>
          <a:bodyPr vert="horz" lIns="91440" tIns="45720" rIns="91440" bIns="45720" rtlCol="0" anchor="ctr">
            <a:noAutofit/>
          </a:bodyPr>
          <a:lstStyle>
            <a:lvl1pPr algn="l" defTabSz="914400" rtl="0" eaLnBrk="1" latinLnBrk="0" hangingPunct="1">
              <a:lnSpc>
                <a:spcPct val="90000"/>
              </a:lnSpc>
              <a:spcBef>
                <a:spcPct val="0"/>
              </a:spcBef>
              <a:buNone/>
              <a:defRPr sz="2400" b="1" i="0" kern="1200" spc="150" baseline="0">
                <a:solidFill>
                  <a:schemeClr val="accent1"/>
                </a:solidFill>
                <a:latin typeface="Meiryo UI" panose="020B0604030504040204" pitchFamily="34" charset="-128"/>
                <a:ea typeface="Meiryo UI" panose="020B0604030504040204" pitchFamily="34" charset="-128"/>
                <a:cs typeface="+mj-cs"/>
              </a:defRPr>
            </a:lvl1pPr>
          </a:lstStyle>
          <a:p>
            <a:r>
              <a:rPr lang="en-US" sz="2000" dirty="0" err="1">
                <a:gradFill>
                  <a:gsLst>
                    <a:gs pos="6294">
                      <a:srgbClr val="FF0066"/>
                    </a:gs>
                    <a:gs pos="35000">
                      <a:srgbClr val="FF0066">
                        <a:lumMod val="84000"/>
                      </a:srgbClr>
                    </a:gs>
                    <a:gs pos="66000">
                      <a:srgbClr val="3082BE"/>
                    </a:gs>
                    <a:gs pos="83000">
                      <a:srgbClr val="3082BE"/>
                    </a:gs>
                    <a:gs pos="100000">
                      <a:srgbClr val="3082BE"/>
                    </a:gs>
                  </a:gsLst>
                  <a:lin ang="5400000" scaled="1"/>
                </a:gradFill>
                <a:effectLst>
                  <a:glow rad="228600">
                    <a:schemeClr val="accent1">
                      <a:satMod val="175000"/>
                      <a:alpha val="40000"/>
                    </a:schemeClr>
                  </a:glow>
                </a:effectLst>
                <a:latin typeface="Arial Rounded MT Bold" panose="020F0704030504030204" pitchFamily="34" charset="0"/>
              </a:rPr>
              <a:t>VirtuView</a:t>
            </a:r>
            <a:endParaRPr lang="en-US" sz="2000" dirty="0">
              <a:gradFill>
                <a:gsLst>
                  <a:gs pos="6294">
                    <a:srgbClr val="FF0066"/>
                  </a:gs>
                  <a:gs pos="35000">
                    <a:srgbClr val="FF0066">
                      <a:lumMod val="84000"/>
                    </a:srgbClr>
                  </a:gs>
                  <a:gs pos="66000">
                    <a:srgbClr val="3082BE"/>
                  </a:gs>
                  <a:gs pos="83000">
                    <a:srgbClr val="3082BE"/>
                  </a:gs>
                  <a:gs pos="100000">
                    <a:srgbClr val="3082BE"/>
                  </a:gs>
                </a:gsLst>
                <a:lin ang="5400000" scaled="1"/>
              </a:gradFill>
              <a:effectLst>
                <a:glow rad="228600">
                  <a:schemeClr val="accent1">
                    <a:satMod val="175000"/>
                    <a:alpha val="40000"/>
                  </a:schemeClr>
                </a:glow>
              </a:effectLst>
              <a:latin typeface="Arial Rounded MT Bold" panose="020F0704030504030204" pitchFamily="34" charset="0"/>
            </a:endParaRPr>
          </a:p>
        </p:txBody>
      </p:sp>
      <p:sp>
        <p:nvSpPr>
          <p:cNvPr id="19" name="TextBox 18">
            <a:extLst>
              <a:ext uri="{FF2B5EF4-FFF2-40B4-BE49-F238E27FC236}">
                <a16:creationId xmlns:a16="http://schemas.microsoft.com/office/drawing/2014/main" id="{10D71831-8EDC-F902-D4A4-B553BF6474CD}"/>
              </a:ext>
            </a:extLst>
          </p:cNvPr>
          <p:cNvSpPr txBox="1"/>
          <p:nvPr/>
        </p:nvSpPr>
        <p:spPr>
          <a:xfrm>
            <a:off x="806243" y="1643666"/>
            <a:ext cx="4866968" cy="4832092"/>
          </a:xfrm>
          <a:prstGeom prst="rect">
            <a:avLst/>
          </a:prstGeom>
          <a:noFill/>
        </p:spPr>
        <p:txBody>
          <a:bodyPr wrap="square" rtlCol="0">
            <a:spAutoFit/>
          </a:bodyPr>
          <a:lstStyle/>
          <a:p>
            <a:pPr algn="just"/>
            <a:r>
              <a:rPr lang="en-US" sz="1100" b="1" dirty="0">
                <a:latin typeface="Arial Rounded MT Bold" panose="020F0704030504030204" pitchFamily="34" charset="0"/>
              </a:rPr>
              <a:t>Recruiter Profile Setup</a:t>
            </a:r>
            <a:r>
              <a:rPr lang="en-US" sz="1100" dirty="0">
                <a:latin typeface="Arial Rounded MT Bold" panose="020F0704030504030204" pitchFamily="34" charset="0"/>
              </a:rPr>
              <a:t>: Recruiters begin by setting up their profiles, specifying details such as their company, job roles they are hiring for, and the key skills they are looking for in candidates.</a:t>
            </a:r>
          </a:p>
          <a:p>
            <a:pPr algn="just"/>
            <a:endParaRPr lang="en-US" sz="1100" b="1" dirty="0">
              <a:latin typeface="Arial Rounded MT Bold" panose="020F0704030504030204" pitchFamily="34" charset="0"/>
            </a:endParaRPr>
          </a:p>
          <a:p>
            <a:pPr algn="just"/>
            <a:r>
              <a:rPr lang="en-US" sz="1100" b="1" dirty="0">
                <a:latin typeface="Arial Rounded MT Bold" panose="020F0704030504030204" pitchFamily="34" charset="0"/>
              </a:rPr>
              <a:t>Skill Requirements Specification: </a:t>
            </a:r>
            <a:r>
              <a:rPr lang="en-US" sz="1100" dirty="0">
                <a:latin typeface="Arial Rounded MT Bold" panose="020F0704030504030204" pitchFamily="34" charset="0"/>
              </a:rPr>
              <a:t>Recruiters list the specific skills, qualifications, and experience they need for the job roles they are hiring for. </a:t>
            </a:r>
          </a:p>
          <a:p>
            <a:pPr algn="just"/>
            <a:endParaRPr lang="en-US" sz="1100" b="1" dirty="0">
              <a:latin typeface="Arial Rounded MT Bold" panose="020F0704030504030204" pitchFamily="34" charset="0"/>
            </a:endParaRPr>
          </a:p>
          <a:p>
            <a:pPr algn="just"/>
            <a:r>
              <a:rPr lang="en-US" sz="1100" b="1" dirty="0">
                <a:latin typeface="Arial Rounded MT Bold" panose="020F0704030504030204" pitchFamily="34" charset="0"/>
              </a:rPr>
              <a:t>Candidate Matching</a:t>
            </a:r>
            <a:r>
              <a:rPr lang="en-US" sz="1100" dirty="0">
                <a:latin typeface="Arial Rounded MT Bold" panose="020F0704030504030204" pitchFamily="34" charset="0"/>
              </a:rPr>
              <a:t>: </a:t>
            </a:r>
            <a:r>
              <a:rPr lang="en-US" sz="1100" dirty="0" err="1">
                <a:latin typeface="Arial Rounded MT Bold" panose="020F0704030504030204" pitchFamily="34" charset="0"/>
              </a:rPr>
              <a:t>ConnectX</a:t>
            </a:r>
            <a:r>
              <a:rPr lang="en-US" sz="1100" dirty="0">
                <a:latin typeface="Arial Rounded MT Bold" panose="020F0704030504030204" pitchFamily="34" charset="0"/>
              </a:rPr>
              <a:t> uses advanced algorithms to match recruiters with candidates whose profiles align with the specified requirements. Recruiters receive a list of potential candidates, ranked by how well they match the desired skills and qualifications.</a:t>
            </a:r>
          </a:p>
          <a:p>
            <a:pPr algn="just"/>
            <a:endParaRPr lang="en-US" sz="1100" b="1" dirty="0">
              <a:latin typeface="Arial Rounded MT Bold" panose="020F0704030504030204" pitchFamily="34" charset="0"/>
            </a:endParaRPr>
          </a:p>
          <a:p>
            <a:pPr algn="just"/>
            <a:r>
              <a:rPr lang="en-US" sz="1100" b="1" dirty="0">
                <a:latin typeface="Arial Rounded MT Bold" panose="020F0704030504030204" pitchFamily="34" charset="0"/>
              </a:rPr>
              <a:t>Assessment and Shortlisting: </a:t>
            </a:r>
            <a:r>
              <a:rPr lang="en-US" sz="1100" dirty="0">
                <a:latin typeface="Arial Rounded MT Bold" panose="020F0704030504030204" pitchFamily="34" charset="0"/>
              </a:rPr>
              <a:t>Recruiters can conduct assessments for selected candidates by specifying the difficulty level and type of questions. The system automates the assessment process, evaluates candidates' responses, and generates a list of candidates who are shortlisted for further rounds.</a:t>
            </a:r>
          </a:p>
          <a:p>
            <a:pPr algn="just"/>
            <a:endParaRPr lang="en-US" sz="1100" b="1" dirty="0">
              <a:latin typeface="Arial Rounded MT Bold" panose="020F0704030504030204" pitchFamily="34" charset="0"/>
            </a:endParaRPr>
          </a:p>
          <a:p>
            <a:pPr algn="just"/>
            <a:r>
              <a:rPr lang="en-US" sz="1100" b="1" dirty="0">
                <a:latin typeface="Arial Rounded MT Bold" panose="020F0704030504030204" pitchFamily="34" charset="0"/>
              </a:rPr>
              <a:t>Direct Communication: </a:t>
            </a:r>
            <a:r>
              <a:rPr lang="en-US" sz="1100" dirty="0">
                <a:latin typeface="Arial Rounded MT Bold" panose="020F0704030504030204" pitchFamily="34" charset="0"/>
              </a:rPr>
              <a:t>Recruiters can directly connect with matched candidates through the platform, enabling seamless communication for interview scheduling, sharing job details, or discussing potential opportunities.</a:t>
            </a:r>
          </a:p>
          <a:p>
            <a:pPr algn="just"/>
            <a:endParaRPr lang="en-US" sz="1100" dirty="0">
              <a:latin typeface="Arial Rounded MT Bold" panose="020F0704030504030204" pitchFamily="34" charset="0"/>
            </a:endParaRPr>
          </a:p>
          <a:p>
            <a:pPr algn="just"/>
            <a:r>
              <a:rPr lang="en-US" sz="1100" b="1" dirty="0">
                <a:latin typeface="Arial Rounded MT Bold" panose="020F0704030504030204" pitchFamily="34" charset="0"/>
              </a:rPr>
              <a:t>User Insight: </a:t>
            </a:r>
            <a:r>
              <a:rPr lang="en-US" sz="1100" dirty="0">
                <a:latin typeface="Arial Rounded MT Bold" panose="020F0704030504030204" pitchFamily="34" charset="0"/>
              </a:rPr>
              <a:t>In conclusion, </a:t>
            </a:r>
            <a:r>
              <a:rPr lang="en-US" sz="1100" dirty="0">
                <a:solidFill>
                  <a:srgbClr val="FF0066"/>
                </a:solidFill>
                <a:latin typeface="Arial Rounded MT Bold" panose="020F0704030504030204" pitchFamily="34" charset="0"/>
              </a:rPr>
              <a:t>recruiters can efficiently find and connect with candidates who best meet their job requirements, streamline the hiring process, and improve the chances of finding the ideal candidate.</a:t>
            </a:r>
            <a:endParaRPr lang="en-IN" sz="1100" dirty="0">
              <a:solidFill>
                <a:srgbClr val="FF0066"/>
              </a:solidFill>
              <a:latin typeface="Arial Rounded MT Bold" panose="020F0704030504030204" pitchFamily="34" charset="0"/>
            </a:endParaRPr>
          </a:p>
        </p:txBody>
      </p:sp>
      <p:sp>
        <p:nvSpPr>
          <p:cNvPr id="20" name="TextBox 19">
            <a:extLst>
              <a:ext uri="{FF2B5EF4-FFF2-40B4-BE49-F238E27FC236}">
                <a16:creationId xmlns:a16="http://schemas.microsoft.com/office/drawing/2014/main" id="{F40495B4-B1DE-5D87-0A83-534969148E91}"/>
              </a:ext>
            </a:extLst>
          </p:cNvPr>
          <p:cNvSpPr txBox="1"/>
          <p:nvPr/>
        </p:nvSpPr>
        <p:spPr>
          <a:xfrm>
            <a:off x="6518789" y="1655871"/>
            <a:ext cx="4866968" cy="4662815"/>
          </a:xfrm>
          <a:prstGeom prst="rect">
            <a:avLst/>
          </a:prstGeom>
          <a:noFill/>
        </p:spPr>
        <p:txBody>
          <a:bodyPr wrap="square" rtlCol="0">
            <a:spAutoFit/>
          </a:bodyPr>
          <a:lstStyle/>
          <a:p>
            <a:r>
              <a:rPr lang="en-US" sz="1100" b="1" dirty="0">
                <a:latin typeface="Arial Rounded MT Bold" panose="020F0704030504030204" pitchFamily="34" charset="0"/>
              </a:rPr>
              <a:t>Interview Setup: </a:t>
            </a:r>
            <a:r>
              <a:rPr lang="en-US" sz="1100" dirty="0">
                <a:latin typeface="Arial Rounded MT Bold" panose="020F0704030504030204" pitchFamily="34" charset="0"/>
              </a:rPr>
              <a:t>Users start by selecting the job role they want to practice for. AI customizes the virtual interview experience based on the selected role, ensuring that the questions and scenarios are relevant.</a:t>
            </a:r>
          </a:p>
          <a:p>
            <a:endParaRPr lang="en-US" sz="1100" b="1" dirty="0">
              <a:latin typeface="Arial Rounded MT Bold" panose="020F0704030504030204" pitchFamily="34" charset="0"/>
            </a:endParaRPr>
          </a:p>
          <a:p>
            <a:r>
              <a:rPr lang="en-US" sz="1100" b="1" dirty="0">
                <a:latin typeface="Arial Rounded MT Bold" panose="020F0704030504030204" pitchFamily="34" charset="0"/>
              </a:rPr>
              <a:t>AI-Powered Mock Interview: </a:t>
            </a:r>
            <a:r>
              <a:rPr lang="en-US" sz="1100" dirty="0" err="1">
                <a:latin typeface="Arial Rounded MT Bold" panose="020F0704030504030204" pitchFamily="34" charset="0"/>
              </a:rPr>
              <a:t>VirtuView</a:t>
            </a:r>
            <a:r>
              <a:rPr lang="en-US" sz="1100" dirty="0">
                <a:latin typeface="Arial Rounded MT Bold" panose="020F0704030504030204" pitchFamily="34" charset="0"/>
              </a:rPr>
              <a:t> simulates a real interview environment using generative AI. The AI interviewer, designed to act and speak like a real human, acts like a real interviewer and asks a series of questions that reflect those typically encountered in actual interviews for the selected job role. The AI-generated interviewer’s appearance and </a:t>
            </a:r>
            <a:r>
              <a:rPr lang="en-US" sz="1100" dirty="0" err="1">
                <a:latin typeface="Arial Rounded MT Bold" panose="020F0704030504030204" pitchFamily="34" charset="0"/>
              </a:rPr>
              <a:t>behaviour</a:t>
            </a:r>
            <a:r>
              <a:rPr lang="en-US" sz="1100" dirty="0">
                <a:latin typeface="Arial Rounded MT Bold" panose="020F0704030504030204" pitchFamily="34" charset="0"/>
              </a:rPr>
              <a:t> mimic a real interviewer.</a:t>
            </a:r>
          </a:p>
          <a:p>
            <a:endParaRPr lang="en-US" sz="1100" b="1" dirty="0">
              <a:latin typeface="Arial Rounded MT Bold" panose="020F0704030504030204" pitchFamily="34" charset="0"/>
            </a:endParaRPr>
          </a:p>
          <a:p>
            <a:r>
              <a:rPr lang="en-US" sz="1100" b="1" dirty="0">
                <a:latin typeface="Arial Rounded MT Bold" panose="020F0704030504030204" pitchFamily="34" charset="0"/>
              </a:rPr>
              <a:t>Real-Time Interaction: </a:t>
            </a:r>
            <a:r>
              <a:rPr lang="en-US" sz="1100" dirty="0">
                <a:latin typeface="Arial Rounded MT Bold" panose="020F0704030504030204" pitchFamily="34" charset="0"/>
              </a:rPr>
              <a:t>During the mock interview, users respond to questions as they would in a real interview. The generative AI provides real-time interaction, creating a dynamic and realistic interview experience with human-like responses and feedback.</a:t>
            </a:r>
          </a:p>
          <a:p>
            <a:endParaRPr lang="en-US" sz="1100" dirty="0">
              <a:latin typeface="Arial Rounded MT Bold" panose="020F0704030504030204" pitchFamily="34" charset="0"/>
            </a:endParaRPr>
          </a:p>
          <a:p>
            <a:r>
              <a:rPr lang="en-US" sz="1100" b="1" dirty="0">
                <a:latin typeface="Arial Rounded MT Bold" panose="020F0704030504030204" pitchFamily="34" charset="0"/>
              </a:rPr>
              <a:t>Performance Feedback: </a:t>
            </a:r>
            <a:r>
              <a:rPr lang="en-US" sz="1100" dirty="0">
                <a:latin typeface="Arial Rounded MT Bold" panose="020F0704030504030204" pitchFamily="34" charset="0"/>
              </a:rPr>
              <a:t>After the mock interview, </a:t>
            </a:r>
            <a:r>
              <a:rPr lang="en-US" sz="1100" dirty="0" err="1">
                <a:latin typeface="Arial Rounded MT Bold" panose="020F0704030504030204" pitchFamily="34" charset="0"/>
              </a:rPr>
              <a:t>VirtuView</a:t>
            </a:r>
            <a:r>
              <a:rPr lang="en-US" sz="1100" dirty="0">
                <a:latin typeface="Arial Rounded MT Bold" panose="020F0704030504030204" pitchFamily="34" charset="0"/>
              </a:rPr>
              <a:t> offers detailed feedback on the user’s performance. This includes an assessment of their responses, communication style, body language (if applicable), and overall confidence, along with suggestions for improvement.</a:t>
            </a:r>
          </a:p>
          <a:p>
            <a:endParaRPr lang="en-US" sz="1100" b="1" dirty="0">
              <a:latin typeface="Arial Rounded MT Bold" panose="020F0704030504030204" pitchFamily="34" charset="0"/>
            </a:endParaRPr>
          </a:p>
          <a:p>
            <a:r>
              <a:rPr lang="en-US" sz="1100" b="1" dirty="0">
                <a:latin typeface="Arial Rounded MT Bold" panose="020F0704030504030204" pitchFamily="34" charset="0"/>
              </a:rPr>
              <a:t>User Insight: </a:t>
            </a:r>
            <a:r>
              <a:rPr lang="en-US" sz="1100" dirty="0">
                <a:latin typeface="Arial Rounded MT Bold" panose="020F0704030504030204" pitchFamily="34" charset="0"/>
              </a:rPr>
              <a:t>In conclusion, </a:t>
            </a:r>
            <a:r>
              <a:rPr lang="en-US" sz="1100" dirty="0">
                <a:solidFill>
                  <a:srgbClr val="FF0066"/>
                </a:solidFill>
                <a:latin typeface="Arial Rounded MT Bold" panose="020F0704030504030204" pitchFamily="34" charset="0"/>
              </a:rPr>
              <a:t>users gain a comprehensive understanding of their performance in a simulated interview setting with a human-like AI interviewer</a:t>
            </a:r>
            <a:r>
              <a:rPr lang="en-US" sz="1100" dirty="0">
                <a:latin typeface="Arial Rounded MT Bold" panose="020F0704030504030204" pitchFamily="34" charset="0"/>
              </a:rPr>
              <a:t>, receiving clear guidance on areas to improve before facing actual interviews</a:t>
            </a:r>
            <a:r>
              <a:rPr lang="en-US" sz="1100" b="1" dirty="0">
                <a:latin typeface="Arial Rounded MT Bold" panose="020F0704030504030204" pitchFamily="34" charset="0"/>
              </a:rPr>
              <a:t>.</a:t>
            </a:r>
            <a:endParaRPr lang="en-IN" sz="1100" dirty="0">
              <a:latin typeface="Arial Rounded MT Bold" panose="020F0704030504030204" pitchFamily="34" charset="0"/>
            </a:endParaRPr>
          </a:p>
        </p:txBody>
      </p:sp>
    </p:spTree>
    <p:extLst>
      <p:ext uri="{BB962C8B-B14F-4D97-AF65-F5344CB8AC3E}">
        <p14:creationId xmlns:p14="http://schemas.microsoft.com/office/powerpoint/2010/main" val="2656529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0">
            <a:extLst>
              <a:ext uri="{FF2B5EF4-FFF2-40B4-BE49-F238E27FC236}">
                <a16:creationId xmlns:a16="http://schemas.microsoft.com/office/drawing/2014/main" id="{71D3E95E-21F5-CBD9-9351-4F6FB789A58C}"/>
              </a:ext>
            </a:extLst>
          </p:cNvPr>
          <p:cNvSpPr txBox="1">
            <a:spLocks/>
          </p:cNvSpPr>
          <p:nvPr/>
        </p:nvSpPr>
        <p:spPr>
          <a:xfrm>
            <a:off x="4403623" y="691347"/>
            <a:ext cx="3384754" cy="583800"/>
          </a:xfrm>
          <a:prstGeom prst="rect">
            <a:avLst/>
          </a:prstGeom>
          <a:effectLst>
            <a:glow rad="228600">
              <a:schemeClr val="accent4">
                <a:satMod val="175000"/>
                <a:alpha val="40000"/>
              </a:schemeClr>
            </a:glow>
          </a:effectLst>
        </p:spPr>
        <p:txBody>
          <a:bodyPr vert="horz" lIns="91440" tIns="45720" rIns="91440" bIns="45720" rtlCol="0" anchor="ctr">
            <a:noAutofit/>
          </a:bodyPr>
          <a:lstStyle>
            <a:lvl1pPr algn="l" defTabSz="914400" rtl="0" eaLnBrk="1" latinLnBrk="0" hangingPunct="1">
              <a:lnSpc>
                <a:spcPct val="90000"/>
              </a:lnSpc>
              <a:spcBef>
                <a:spcPct val="0"/>
              </a:spcBef>
              <a:buNone/>
              <a:defRPr sz="2400" b="1" i="0" kern="1200" spc="150" baseline="0">
                <a:solidFill>
                  <a:schemeClr val="accent1"/>
                </a:solidFill>
                <a:latin typeface="Meiryo UI" panose="020B0604030504040204" pitchFamily="34" charset="-128"/>
                <a:ea typeface="Meiryo UI" panose="020B0604030504040204" pitchFamily="34" charset="-128"/>
                <a:cs typeface="+mj-cs"/>
              </a:defRPr>
            </a:lvl1pPr>
          </a:lstStyle>
          <a:p>
            <a:r>
              <a:rPr lang="en-US" sz="2000" dirty="0">
                <a:gradFill>
                  <a:gsLst>
                    <a:gs pos="6294">
                      <a:srgbClr val="FF0066"/>
                    </a:gs>
                    <a:gs pos="35000">
                      <a:srgbClr val="FF0066">
                        <a:lumMod val="84000"/>
                      </a:srgbClr>
                    </a:gs>
                    <a:gs pos="66000">
                      <a:srgbClr val="3082BE"/>
                    </a:gs>
                    <a:gs pos="83000">
                      <a:srgbClr val="3082BE"/>
                    </a:gs>
                    <a:gs pos="100000">
                      <a:srgbClr val="3082BE"/>
                    </a:gs>
                  </a:gsLst>
                  <a:lin ang="5400000" scaled="1"/>
                </a:gradFill>
                <a:effectLst>
                  <a:glow rad="228600">
                    <a:schemeClr val="accent1">
                      <a:satMod val="175000"/>
                      <a:alpha val="40000"/>
                    </a:schemeClr>
                  </a:glow>
                </a:effectLst>
                <a:latin typeface="Arial Rounded MT Bold" panose="020F0704030504030204" pitchFamily="34" charset="0"/>
              </a:rPr>
              <a:t>Technology  Stack </a:t>
            </a:r>
          </a:p>
        </p:txBody>
      </p:sp>
      <p:sp>
        <p:nvSpPr>
          <p:cNvPr id="10" name="Rectangle 9">
            <a:extLst>
              <a:ext uri="{FF2B5EF4-FFF2-40B4-BE49-F238E27FC236}">
                <a16:creationId xmlns:a16="http://schemas.microsoft.com/office/drawing/2014/main" id="{18E137D6-A572-936C-5E87-5AF17EB4322F}"/>
              </a:ext>
            </a:extLst>
          </p:cNvPr>
          <p:cNvSpPr/>
          <p:nvPr/>
        </p:nvSpPr>
        <p:spPr>
          <a:xfrm>
            <a:off x="644014" y="1465005"/>
            <a:ext cx="5378245" cy="4701647"/>
          </a:xfrm>
          <a:prstGeom prst="rect">
            <a:avLst/>
          </a:prstGeom>
          <a:gradFill flip="none" rotWithShape="1">
            <a:gsLst>
              <a:gs pos="6294">
                <a:srgbClr val="FF0066"/>
              </a:gs>
              <a:gs pos="35000">
                <a:srgbClr val="FF0066">
                  <a:lumMod val="84000"/>
                </a:srgbClr>
              </a:gs>
              <a:gs pos="66000">
                <a:srgbClr val="3082BE"/>
              </a:gs>
              <a:gs pos="83000">
                <a:srgbClr val="3082BE"/>
              </a:gs>
              <a:gs pos="100000">
                <a:srgbClr val="3082BE"/>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10">
            <a:extLst>
              <a:ext uri="{FF2B5EF4-FFF2-40B4-BE49-F238E27FC236}">
                <a16:creationId xmlns:a16="http://schemas.microsoft.com/office/drawing/2014/main" id="{51C780EA-8620-0A00-0A5F-A9483D03167E}"/>
              </a:ext>
            </a:extLst>
          </p:cNvPr>
          <p:cNvSpPr/>
          <p:nvPr/>
        </p:nvSpPr>
        <p:spPr>
          <a:xfrm>
            <a:off x="6169743" y="1465005"/>
            <a:ext cx="5378245" cy="4701647"/>
          </a:xfrm>
          <a:prstGeom prst="rect">
            <a:avLst/>
          </a:prstGeom>
          <a:gradFill flip="none" rotWithShape="1">
            <a:gsLst>
              <a:gs pos="6294">
                <a:srgbClr val="FF0066"/>
              </a:gs>
              <a:gs pos="35000">
                <a:srgbClr val="FF0066">
                  <a:lumMod val="84000"/>
                </a:srgbClr>
              </a:gs>
              <a:gs pos="66000">
                <a:srgbClr val="3082BE"/>
              </a:gs>
              <a:gs pos="83000">
                <a:srgbClr val="3082BE"/>
              </a:gs>
              <a:gs pos="100000">
                <a:srgbClr val="3082BE"/>
              </a:gs>
            </a:gsLst>
            <a:lin ang="135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Rectangle 11">
            <a:extLst>
              <a:ext uri="{FF2B5EF4-FFF2-40B4-BE49-F238E27FC236}">
                <a16:creationId xmlns:a16="http://schemas.microsoft.com/office/drawing/2014/main" id="{FBEBD302-1061-8029-1E5C-A0427BC49B65}"/>
              </a:ext>
            </a:extLst>
          </p:cNvPr>
          <p:cNvSpPr/>
          <p:nvPr/>
        </p:nvSpPr>
        <p:spPr>
          <a:xfrm>
            <a:off x="737420" y="1567515"/>
            <a:ext cx="5191432" cy="447932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D73C7F2E-29AF-CF95-B39D-2AA32254EEA9}"/>
              </a:ext>
            </a:extLst>
          </p:cNvPr>
          <p:cNvSpPr/>
          <p:nvPr/>
        </p:nvSpPr>
        <p:spPr>
          <a:xfrm>
            <a:off x="6263149" y="1567517"/>
            <a:ext cx="5191432" cy="447932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683CAF9E-325A-12F9-AA2F-92A0C5E9A3A4}"/>
              </a:ext>
            </a:extLst>
          </p:cNvPr>
          <p:cNvSpPr txBox="1"/>
          <p:nvPr/>
        </p:nvSpPr>
        <p:spPr>
          <a:xfrm>
            <a:off x="821128" y="2003576"/>
            <a:ext cx="4938253" cy="887744"/>
          </a:xfrm>
          <a:prstGeom prst="rect">
            <a:avLst/>
          </a:prstGeom>
          <a:noFill/>
        </p:spPr>
        <p:txBody>
          <a:bodyPr wrap="square" rtlCol="0">
            <a:spAutoFit/>
          </a:bodyPr>
          <a:lstStyle/>
          <a:p>
            <a:pPr marL="285750" indent="-285750">
              <a:lnSpc>
                <a:spcPct val="150000"/>
              </a:lnSpc>
              <a:buFont typeface="Wingdings" panose="05000000000000000000" pitchFamily="2" charset="2"/>
              <a:buChar char="v"/>
            </a:pPr>
            <a:r>
              <a:rPr lang="en-US" sz="1200" b="1" dirty="0" err="1">
                <a:latin typeface="Arial Rounded MT Bold" panose="020F0704030504030204" pitchFamily="34" charset="0"/>
              </a:rPr>
              <a:t>React.Js</a:t>
            </a:r>
            <a:r>
              <a:rPr lang="en-US" sz="1200" b="1" dirty="0">
                <a:latin typeface="Arial Rounded MT Bold" panose="020F0704030504030204" pitchFamily="34" charset="0"/>
              </a:rPr>
              <a:t>: </a:t>
            </a:r>
            <a:r>
              <a:rPr lang="en-US" sz="1200" dirty="0">
                <a:latin typeface="Arial Rounded MT Bold" panose="020F0704030504030204" pitchFamily="34" charset="0"/>
              </a:rPr>
              <a:t>User Interface</a:t>
            </a:r>
          </a:p>
          <a:p>
            <a:pPr marL="285750" indent="-285750">
              <a:lnSpc>
                <a:spcPct val="150000"/>
              </a:lnSpc>
              <a:buFont typeface="Wingdings" panose="05000000000000000000" pitchFamily="2" charset="2"/>
              <a:buChar char="v"/>
            </a:pPr>
            <a:r>
              <a:rPr lang="en-US" sz="1200" b="1" dirty="0">
                <a:latin typeface="Arial Rounded MT Bold" panose="020F0704030504030204" pitchFamily="34" charset="0"/>
              </a:rPr>
              <a:t>Redux</a:t>
            </a:r>
            <a:r>
              <a:rPr lang="en-US" sz="1200" dirty="0">
                <a:latin typeface="Arial Rounded MT Bold" panose="020F0704030504030204" pitchFamily="34" charset="0"/>
              </a:rPr>
              <a:t>: For state management.</a:t>
            </a:r>
          </a:p>
          <a:p>
            <a:pPr marL="285750" indent="-285750">
              <a:lnSpc>
                <a:spcPct val="150000"/>
              </a:lnSpc>
              <a:buFont typeface="Wingdings" panose="05000000000000000000" pitchFamily="2" charset="2"/>
              <a:buChar char="v"/>
            </a:pPr>
            <a:r>
              <a:rPr lang="en-US" sz="1200" b="1" dirty="0">
                <a:latin typeface="Arial Rounded MT Bold" panose="020F0704030504030204" pitchFamily="34" charset="0"/>
              </a:rPr>
              <a:t>Bootstrap</a:t>
            </a:r>
            <a:r>
              <a:rPr lang="en-US" sz="1200" dirty="0">
                <a:latin typeface="Arial Rounded MT Bold" panose="020F0704030504030204" pitchFamily="34" charset="0"/>
              </a:rPr>
              <a:t>: For responsive and styled-components</a:t>
            </a:r>
            <a:endParaRPr lang="en-IN" sz="1600" dirty="0">
              <a:latin typeface="Arial Rounded MT Bold" panose="020F0704030504030204" pitchFamily="34" charset="0"/>
            </a:endParaRPr>
          </a:p>
        </p:txBody>
      </p:sp>
      <p:sp>
        <p:nvSpPr>
          <p:cNvPr id="18" name="Title 10">
            <a:extLst>
              <a:ext uri="{FF2B5EF4-FFF2-40B4-BE49-F238E27FC236}">
                <a16:creationId xmlns:a16="http://schemas.microsoft.com/office/drawing/2014/main" id="{7CE10E55-7A30-F5E3-EE42-D82A6745E95D}"/>
              </a:ext>
            </a:extLst>
          </p:cNvPr>
          <p:cNvSpPr txBox="1">
            <a:spLocks/>
          </p:cNvSpPr>
          <p:nvPr/>
        </p:nvSpPr>
        <p:spPr>
          <a:xfrm>
            <a:off x="2461752" y="1567516"/>
            <a:ext cx="3384754" cy="583800"/>
          </a:xfrm>
          <a:prstGeom prst="rect">
            <a:avLst/>
          </a:prstGeom>
          <a:effectLst>
            <a:glow rad="228600">
              <a:schemeClr val="accent4">
                <a:satMod val="175000"/>
                <a:alpha val="40000"/>
              </a:schemeClr>
            </a:glow>
          </a:effectLst>
        </p:spPr>
        <p:txBody>
          <a:bodyPr vert="horz" lIns="91440" tIns="45720" rIns="91440" bIns="45720" rtlCol="0" anchor="ctr">
            <a:noAutofit/>
          </a:bodyPr>
          <a:lstStyle>
            <a:lvl1pPr algn="l" defTabSz="914400" rtl="0" eaLnBrk="1" latinLnBrk="0" hangingPunct="1">
              <a:lnSpc>
                <a:spcPct val="90000"/>
              </a:lnSpc>
              <a:spcBef>
                <a:spcPct val="0"/>
              </a:spcBef>
              <a:buNone/>
              <a:defRPr sz="2400" b="1" i="0" kern="1200" spc="150" baseline="0">
                <a:solidFill>
                  <a:schemeClr val="accent1"/>
                </a:solidFill>
                <a:latin typeface="Meiryo UI" panose="020B0604030504040204" pitchFamily="34" charset="-128"/>
                <a:ea typeface="Meiryo UI" panose="020B0604030504040204" pitchFamily="34" charset="-128"/>
                <a:cs typeface="+mj-cs"/>
              </a:defRPr>
            </a:lvl1pPr>
          </a:lstStyle>
          <a:p>
            <a:r>
              <a:rPr lang="en-US" sz="1800" dirty="0">
                <a:gradFill>
                  <a:gsLst>
                    <a:gs pos="6294">
                      <a:srgbClr val="FF0066"/>
                    </a:gs>
                    <a:gs pos="35000">
                      <a:srgbClr val="FF0066">
                        <a:lumMod val="84000"/>
                      </a:srgbClr>
                    </a:gs>
                    <a:gs pos="66000">
                      <a:srgbClr val="3082BE"/>
                    </a:gs>
                    <a:gs pos="83000">
                      <a:srgbClr val="3082BE"/>
                    </a:gs>
                    <a:gs pos="100000">
                      <a:srgbClr val="3082BE"/>
                    </a:gs>
                  </a:gsLst>
                  <a:lin ang="5400000" scaled="1"/>
                </a:gradFill>
                <a:effectLst>
                  <a:glow rad="228600">
                    <a:schemeClr val="accent1">
                      <a:satMod val="175000"/>
                      <a:alpha val="40000"/>
                    </a:schemeClr>
                  </a:glow>
                </a:effectLst>
                <a:latin typeface="Arial Rounded MT Bold" panose="020F0704030504030204" pitchFamily="34" charset="0"/>
              </a:rPr>
              <a:t>Front-End</a:t>
            </a:r>
            <a:endParaRPr lang="en-US" sz="2000" dirty="0">
              <a:gradFill>
                <a:gsLst>
                  <a:gs pos="6294">
                    <a:srgbClr val="FF0066"/>
                  </a:gs>
                  <a:gs pos="35000">
                    <a:srgbClr val="FF0066">
                      <a:lumMod val="84000"/>
                    </a:srgbClr>
                  </a:gs>
                  <a:gs pos="66000">
                    <a:srgbClr val="3082BE"/>
                  </a:gs>
                  <a:gs pos="83000">
                    <a:srgbClr val="3082BE"/>
                  </a:gs>
                  <a:gs pos="100000">
                    <a:srgbClr val="3082BE"/>
                  </a:gs>
                </a:gsLst>
                <a:lin ang="5400000" scaled="1"/>
              </a:gradFill>
              <a:effectLst>
                <a:glow rad="228600">
                  <a:schemeClr val="accent1">
                    <a:satMod val="175000"/>
                    <a:alpha val="40000"/>
                  </a:schemeClr>
                </a:glow>
              </a:effectLst>
              <a:latin typeface="Arial Rounded MT Bold" panose="020F0704030504030204" pitchFamily="34" charset="0"/>
            </a:endParaRPr>
          </a:p>
        </p:txBody>
      </p:sp>
      <p:sp>
        <p:nvSpPr>
          <p:cNvPr id="19" name="Title 10">
            <a:extLst>
              <a:ext uri="{FF2B5EF4-FFF2-40B4-BE49-F238E27FC236}">
                <a16:creationId xmlns:a16="http://schemas.microsoft.com/office/drawing/2014/main" id="{26A25639-741A-FC08-597C-334AF59D59B6}"/>
              </a:ext>
            </a:extLst>
          </p:cNvPr>
          <p:cNvSpPr txBox="1">
            <a:spLocks/>
          </p:cNvSpPr>
          <p:nvPr/>
        </p:nvSpPr>
        <p:spPr>
          <a:xfrm>
            <a:off x="2458335" y="2895122"/>
            <a:ext cx="3384754" cy="583800"/>
          </a:xfrm>
          <a:prstGeom prst="rect">
            <a:avLst/>
          </a:prstGeom>
          <a:effectLst>
            <a:glow rad="228600">
              <a:schemeClr val="accent4">
                <a:satMod val="175000"/>
                <a:alpha val="40000"/>
              </a:schemeClr>
            </a:glow>
          </a:effectLst>
        </p:spPr>
        <p:txBody>
          <a:bodyPr vert="horz" lIns="91440" tIns="45720" rIns="91440" bIns="45720" rtlCol="0" anchor="ctr">
            <a:noAutofit/>
          </a:bodyPr>
          <a:lstStyle>
            <a:lvl1pPr algn="l" defTabSz="914400" rtl="0" eaLnBrk="1" latinLnBrk="0" hangingPunct="1">
              <a:lnSpc>
                <a:spcPct val="90000"/>
              </a:lnSpc>
              <a:spcBef>
                <a:spcPct val="0"/>
              </a:spcBef>
              <a:buNone/>
              <a:defRPr sz="2400" b="1" i="0" kern="1200" spc="150" baseline="0">
                <a:solidFill>
                  <a:schemeClr val="accent1"/>
                </a:solidFill>
                <a:latin typeface="Meiryo UI" panose="020B0604030504040204" pitchFamily="34" charset="-128"/>
                <a:ea typeface="Meiryo UI" panose="020B0604030504040204" pitchFamily="34" charset="-128"/>
                <a:cs typeface="+mj-cs"/>
              </a:defRPr>
            </a:lvl1pPr>
          </a:lstStyle>
          <a:p>
            <a:r>
              <a:rPr lang="en-US" sz="1800" dirty="0">
                <a:gradFill>
                  <a:gsLst>
                    <a:gs pos="6294">
                      <a:srgbClr val="FF0066"/>
                    </a:gs>
                    <a:gs pos="35000">
                      <a:srgbClr val="FF0066">
                        <a:lumMod val="84000"/>
                      </a:srgbClr>
                    </a:gs>
                    <a:gs pos="66000">
                      <a:srgbClr val="3082BE"/>
                    </a:gs>
                    <a:gs pos="83000">
                      <a:srgbClr val="3082BE"/>
                    </a:gs>
                    <a:gs pos="100000">
                      <a:srgbClr val="3082BE"/>
                    </a:gs>
                  </a:gsLst>
                  <a:lin ang="5400000" scaled="1"/>
                </a:gradFill>
                <a:effectLst>
                  <a:glow rad="228600">
                    <a:schemeClr val="accent1">
                      <a:satMod val="175000"/>
                      <a:alpha val="40000"/>
                    </a:schemeClr>
                  </a:glow>
                </a:effectLst>
                <a:latin typeface="Arial Rounded MT Bold" panose="020F0704030504030204" pitchFamily="34" charset="0"/>
              </a:rPr>
              <a:t>Back-End</a:t>
            </a:r>
            <a:endParaRPr lang="en-US" sz="2000" dirty="0">
              <a:gradFill>
                <a:gsLst>
                  <a:gs pos="6294">
                    <a:srgbClr val="FF0066"/>
                  </a:gs>
                  <a:gs pos="35000">
                    <a:srgbClr val="FF0066">
                      <a:lumMod val="84000"/>
                    </a:srgbClr>
                  </a:gs>
                  <a:gs pos="66000">
                    <a:srgbClr val="3082BE"/>
                  </a:gs>
                  <a:gs pos="83000">
                    <a:srgbClr val="3082BE"/>
                  </a:gs>
                  <a:gs pos="100000">
                    <a:srgbClr val="3082BE"/>
                  </a:gs>
                </a:gsLst>
                <a:lin ang="5400000" scaled="1"/>
              </a:gradFill>
              <a:effectLst>
                <a:glow rad="228600">
                  <a:schemeClr val="accent1">
                    <a:satMod val="175000"/>
                    <a:alpha val="40000"/>
                  </a:schemeClr>
                </a:glow>
              </a:effectLst>
              <a:latin typeface="Arial Rounded MT Bold" panose="020F0704030504030204" pitchFamily="34" charset="0"/>
            </a:endParaRPr>
          </a:p>
        </p:txBody>
      </p:sp>
      <p:sp>
        <p:nvSpPr>
          <p:cNvPr id="21" name="TextBox 20">
            <a:extLst>
              <a:ext uri="{FF2B5EF4-FFF2-40B4-BE49-F238E27FC236}">
                <a16:creationId xmlns:a16="http://schemas.microsoft.com/office/drawing/2014/main" id="{8442BC58-0202-FA1A-F4CC-800185B8F71B}"/>
              </a:ext>
            </a:extLst>
          </p:cNvPr>
          <p:cNvSpPr txBox="1"/>
          <p:nvPr/>
        </p:nvSpPr>
        <p:spPr>
          <a:xfrm>
            <a:off x="813518" y="3375082"/>
            <a:ext cx="5123040" cy="2215991"/>
          </a:xfrm>
          <a:prstGeom prst="rect">
            <a:avLst/>
          </a:prstGeom>
          <a:noFill/>
        </p:spPr>
        <p:txBody>
          <a:bodyPr wrap="square" rtlCol="0">
            <a:spAutoFit/>
          </a:bodyPr>
          <a:lstStyle/>
          <a:p>
            <a:pPr marL="285750" indent="-285750">
              <a:buFont typeface="Wingdings" panose="05000000000000000000" pitchFamily="2" charset="2"/>
              <a:buChar char="v"/>
            </a:pPr>
            <a:r>
              <a:rPr lang="en-US" sz="1200" b="1" dirty="0">
                <a:latin typeface="Arial Rounded MT Bold" panose="020F0704030504030204" pitchFamily="34" charset="0"/>
              </a:rPr>
              <a:t>Node.js with Express</a:t>
            </a:r>
            <a:r>
              <a:rPr lang="en-US" sz="1200" dirty="0">
                <a:latin typeface="Arial Rounded MT Bold" panose="020F0704030504030204" pitchFamily="34" charset="0"/>
              </a:rPr>
              <a:t>: For building the server-side application and RESTful APIs.</a:t>
            </a:r>
          </a:p>
          <a:p>
            <a:pPr marL="285750" indent="-285750">
              <a:lnSpc>
                <a:spcPct val="150000"/>
              </a:lnSpc>
              <a:buFont typeface="Wingdings" panose="05000000000000000000" pitchFamily="2" charset="2"/>
              <a:buChar char="v"/>
            </a:pPr>
            <a:r>
              <a:rPr lang="en-US" sz="1200" b="1" dirty="0">
                <a:latin typeface="Arial Rounded MT Bold" panose="020F0704030504030204" pitchFamily="34" charset="0"/>
              </a:rPr>
              <a:t>MySQL: </a:t>
            </a:r>
            <a:r>
              <a:rPr lang="en-US" sz="1200" dirty="0">
                <a:latin typeface="Arial Rounded MT Bold" panose="020F0704030504030204" pitchFamily="34" charset="0"/>
              </a:rPr>
              <a:t>For relational data storage.</a:t>
            </a:r>
          </a:p>
          <a:p>
            <a:pPr marL="285750" indent="-285750">
              <a:lnSpc>
                <a:spcPct val="150000"/>
              </a:lnSpc>
              <a:buFont typeface="Wingdings" panose="05000000000000000000" pitchFamily="2" charset="2"/>
              <a:buChar char="v"/>
            </a:pPr>
            <a:r>
              <a:rPr lang="en-US" sz="1200" b="1" dirty="0">
                <a:latin typeface="Arial Rounded MT Bold" panose="020F0704030504030204" pitchFamily="34" charset="0"/>
              </a:rPr>
              <a:t>MongoDB: </a:t>
            </a:r>
            <a:r>
              <a:rPr lang="en-US" sz="1200" dirty="0">
                <a:latin typeface="Arial Rounded MT Bold" panose="020F0704030504030204" pitchFamily="34" charset="0"/>
              </a:rPr>
              <a:t>For handling unstructured data</a:t>
            </a:r>
          </a:p>
          <a:p>
            <a:pPr marL="285750" indent="-285750">
              <a:lnSpc>
                <a:spcPct val="150000"/>
              </a:lnSpc>
              <a:buFont typeface="Wingdings" panose="05000000000000000000" pitchFamily="2" charset="2"/>
              <a:buChar char="v"/>
            </a:pPr>
            <a:r>
              <a:rPr lang="en-US" sz="1200" b="1" dirty="0">
                <a:latin typeface="Arial Rounded MT Bold" panose="020F0704030504030204" pitchFamily="34" charset="0"/>
              </a:rPr>
              <a:t>OAuth2.0</a:t>
            </a:r>
            <a:r>
              <a:rPr lang="en-US" sz="1200" dirty="0">
                <a:latin typeface="Arial Rounded MT Bold" panose="020F0704030504030204" pitchFamily="34" charset="0"/>
              </a:rPr>
              <a:t>:For secure user authentication and authorization.</a:t>
            </a:r>
          </a:p>
          <a:p>
            <a:pPr marL="285750" indent="-285750">
              <a:lnSpc>
                <a:spcPct val="150000"/>
              </a:lnSpc>
              <a:buFont typeface="Wingdings" panose="05000000000000000000" pitchFamily="2" charset="2"/>
              <a:buChar char="v"/>
            </a:pPr>
            <a:r>
              <a:rPr lang="en-US" sz="1200" b="1" dirty="0">
                <a:latin typeface="Arial Rounded MT Bold" panose="020F0704030504030204" pitchFamily="34" charset="0"/>
              </a:rPr>
              <a:t>Generative AI: </a:t>
            </a:r>
            <a:r>
              <a:rPr lang="en-US" sz="1200" dirty="0">
                <a:latin typeface="Arial Rounded MT Bold" panose="020F0704030504030204" pitchFamily="34" charset="0"/>
              </a:rPr>
              <a:t>For generation of Virtual AI Interviewer</a:t>
            </a:r>
          </a:p>
          <a:p>
            <a:pPr marL="285750" indent="-285750">
              <a:lnSpc>
                <a:spcPct val="150000"/>
              </a:lnSpc>
              <a:buFont typeface="Wingdings" panose="05000000000000000000" pitchFamily="2" charset="2"/>
              <a:buChar char="v"/>
            </a:pPr>
            <a:r>
              <a:rPr lang="en-US" sz="1200" b="1" dirty="0">
                <a:latin typeface="Arial Rounded MT Bold" panose="020F0704030504030204" pitchFamily="34" charset="0"/>
              </a:rPr>
              <a:t>AI-ML Models: </a:t>
            </a:r>
            <a:r>
              <a:rPr lang="en-US" sz="1200" dirty="0">
                <a:latin typeface="Arial Rounded MT Bold" panose="020F0704030504030204" pitchFamily="34" charset="0"/>
              </a:rPr>
              <a:t>to perform all AIML tasks</a:t>
            </a:r>
          </a:p>
          <a:p>
            <a:pPr marL="285750" indent="-285750">
              <a:buFont typeface="Wingdings" panose="05000000000000000000" pitchFamily="2" charset="2"/>
              <a:buChar char="v"/>
            </a:pPr>
            <a:r>
              <a:rPr lang="en-US" sz="1200" b="1" dirty="0">
                <a:latin typeface="Arial Rounded MT Bold" panose="020F0704030504030204" pitchFamily="34" charset="0"/>
              </a:rPr>
              <a:t>AWS/Azure/Google Cloud: </a:t>
            </a:r>
            <a:r>
              <a:rPr lang="en-US" sz="1200" dirty="0">
                <a:latin typeface="Arial Rounded MT Bold" panose="020F0704030504030204" pitchFamily="34" charset="0"/>
              </a:rPr>
              <a:t>For scalable hosting and cloud services.</a:t>
            </a:r>
          </a:p>
        </p:txBody>
      </p:sp>
      <p:sp>
        <p:nvSpPr>
          <p:cNvPr id="23" name="Title 10">
            <a:extLst>
              <a:ext uri="{FF2B5EF4-FFF2-40B4-BE49-F238E27FC236}">
                <a16:creationId xmlns:a16="http://schemas.microsoft.com/office/drawing/2014/main" id="{F8131229-ED03-D4A9-52E6-19AC3A56A162}"/>
              </a:ext>
            </a:extLst>
          </p:cNvPr>
          <p:cNvSpPr txBox="1">
            <a:spLocks/>
          </p:cNvSpPr>
          <p:nvPr/>
        </p:nvSpPr>
        <p:spPr>
          <a:xfrm>
            <a:off x="7912510" y="1567515"/>
            <a:ext cx="3384754" cy="583800"/>
          </a:xfrm>
          <a:prstGeom prst="rect">
            <a:avLst/>
          </a:prstGeom>
          <a:effectLst>
            <a:glow rad="228600">
              <a:schemeClr val="accent4">
                <a:satMod val="175000"/>
                <a:alpha val="40000"/>
              </a:schemeClr>
            </a:glow>
          </a:effectLst>
        </p:spPr>
        <p:txBody>
          <a:bodyPr vert="horz" lIns="91440" tIns="45720" rIns="91440" bIns="45720" rtlCol="0" anchor="ctr">
            <a:noAutofit/>
          </a:bodyPr>
          <a:lstStyle>
            <a:lvl1pPr algn="l" defTabSz="914400" rtl="0" eaLnBrk="1" latinLnBrk="0" hangingPunct="1">
              <a:lnSpc>
                <a:spcPct val="90000"/>
              </a:lnSpc>
              <a:spcBef>
                <a:spcPct val="0"/>
              </a:spcBef>
              <a:buNone/>
              <a:defRPr sz="2400" b="1" i="0" kern="1200" spc="150" baseline="0">
                <a:solidFill>
                  <a:schemeClr val="accent1"/>
                </a:solidFill>
                <a:latin typeface="Meiryo UI" panose="020B0604030504040204" pitchFamily="34" charset="-128"/>
                <a:ea typeface="Meiryo UI" panose="020B0604030504040204" pitchFamily="34" charset="-128"/>
                <a:cs typeface="+mj-cs"/>
              </a:defRPr>
            </a:lvl1pPr>
          </a:lstStyle>
          <a:p>
            <a:r>
              <a:rPr lang="en-US" sz="1800" dirty="0">
                <a:gradFill>
                  <a:gsLst>
                    <a:gs pos="6294">
                      <a:srgbClr val="FF0066"/>
                    </a:gs>
                    <a:gs pos="35000">
                      <a:srgbClr val="FF0066">
                        <a:lumMod val="84000"/>
                      </a:srgbClr>
                    </a:gs>
                    <a:gs pos="66000">
                      <a:srgbClr val="3082BE"/>
                    </a:gs>
                    <a:gs pos="83000">
                      <a:srgbClr val="3082BE"/>
                    </a:gs>
                    <a:gs pos="100000">
                      <a:srgbClr val="3082BE"/>
                    </a:gs>
                  </a:gsLst>
                  <a:lin ang="5400000" scaled="1"/>
                </a:gradFill>
                <a:effectLst>
                  <a:glow rad="228600">
                    <a:schemeClr val="accent1">
                      <a:satMod val="175000"/>
                      <a:alpha val="40000"/>
                    </a:schemeClr>
                  </a:glow>
                </a:effectLst>
                <a:latin typeface="Arial Rounded MT Bold" panose="020F0704030504030204" pitchFamily="34" charset="0"/>
              </a:rPr>
              <a:t>AI-ML Models</a:t>
            </a:r>
          </a:p>
        </p:txBody>
      </p:sp>
      <p:sp>
        <p:nvSpPr>
          <p:cNvPr id="24" name="TextBox 23">
            <a:extLst>
              <a:ext uri="{FF2B5EF4-FFF2-40B4-BE49-F238E27FC236}">
                <a16:creationId xmlns:a16="http://schemas.microsoft.com/office/drawing/2014/main" id="{24FF7DDE-849C-70C7-003D-A151CB1A4CB0}"/>
              </a:ext>
            </a:extLst>
          </p:cNvPr>
          <p:cNvSpPr txBox="1"/>
          <p:nvPr/>
        </p:nvSpPr>
        <p:spPr>
          <a:xfrm>
            <a:off x="6231686" y="2041235"/>
            <a:ext cx="5254358" cy="3970318"/>
          </a:xfrm>
          <a:prstGeom prst="rect">
            <a:avLst/>
          </a:prstGeom>
          <a:noFill/>
        </p:spPr>
        <p:txBody>
          <a:bodyPr wrap="square" rtlCol="0">
            <a:spAutoFit/>
          </a:bodyPr>
          <a:lstStyle/>
          <a:p>
            <a:pPr marL="285750" indent="-285750" algn="just">
              <a:buFont typeface="Wingdings" panose="05000000000000000000" pitchFamily="2" charset="2"/>
              <a:buChar char="v"/>
            </a:pPr>
            <a:r>
              <a:rPr lang="en-US" sz="1200" b="1" dirty="0">
                <a:latin typeface="Arial Rounded MT Bold" panose="020F0704030504030204" pitchFamily="34" charset="0"/>
              </a:rPr>
              <a:t>Natural Language Processing (NLP): </a:t>
            </a:r>
            <a:r>
              <a:rPr lang="en-US" sz="1200" dirty="0">
                <a:latin typeface="Arial Rounded MT Bold" panose="020F0704030504030204" pitchFamily="34" charset="0"/>
              </a:rPr>
              <a:t>For parsing and analyzing resumes (</a:t>
            </a:r>
            <a:r>
              <a:rPr lang="en-US" sz="1200" dirty="0" err="1">
                <a:latin typeface="Arial Rounded MT Bold" panose="020F0704030504030204" pitchFamily="34" charset="0"/>
              </a:rPr>
              <a:t>spaCy</a:t>
            </a:r>
            <a:r>
              <a:rPr lang="en-US" sz="1200" dirty="0">
                <a:latin typeface="Arial Rounded MT Bold" panose="020F0704030504030204" pitchFamily="34" charset="0"/>
              </a:rPr>
              <a:t>, BERT, or custom models).</a:t>
            </a:r>
          </a:p>
          <a:p>
            <a:pPr marL="285750" indent="-285750" algn="just">
              <a:buFont typeface="Wingdings" panose="05000000000000000000" pitchFamily="2" charset="2"/>
              <a:buChar char="v"/>
            </a:pPr>
            <a:endParaRPr lang="en-US" sz="1200" dirty="0">
              <a:latin typeface="Arial Rounded MT Bold" panose="020F0704030504030204" pitchFamily="34" charset="0"/>
            </a:endParaRPr>
          </a:p>
          <a:p>
            <a:pPr marL="285750" indent="-285750" algn="just">
              <a:buFont typeface="Wingdings" panose="05000000000000000000" pitchFamily="2" charset="2"/>
              <a:buChar char="v"/>
            </a:pPr>
            <a:r>
              <a:rPr lang="en-US" sz="1200" b="1" dirty="0">
                <a:latin typeface="Arial Rounded MT Bold" panose="020F0704030504030204" pitchFamily="34" charset="0"/>
              </a:rPr>
              <a:t>OpenAI GPT Models: </a:t>
            </a:r>
            <a:r>
              <a:rPr lang="en-US" sz="1200" dirty="0">
                <a:latin typeface="Arial Rounded MT Bold" panose="020F0704030504030204" pitchFamily="34" charset="0"/>
              </a:rPr>
              <a:t>For AI-driven interview question generation and interaction.</a:t>
            </a:r>
          </a:p>
          <a:p>
            <a:pPr marL="285750" indent="-285750" algn="just">
              <a:buFont typeface="Wingdings" panose="05000000000000000000" pitchFamily="2" charset="2"/>
              <a:buChar char="v"/>
            </a:pPr>
            <a:endParaRPr lang="en-US" sz="1200" dirty="0">
              <a:latin typeface="Arial Rounded MT Bold" panose="020F0704030504030204" pitchFamily="34" charset="0"/>
            </a:endParaRPr>
          </a:p>
          <a:p>
            <a:pPr marL="285750" indent="-285750" algn="just">
              <a:buFont typeface="Wingdings" panose="05000000000000000000" pitchFamily="2" charset="2"/>
              <a:buChar char="v"/>
            </a:pPr>
            <a:r>
              <a:rPr lang="en-US" sz="1200" b="1" dirty="0">
                <a:latin typeface="Arial Rounded MT Bold" panose="020F0704030504030204" pitchFamily="34" charset="0"/>
              </a:rPr>
              <a:t>Speech Recognition APIs: </a:t>
            </a:r>
            <a:r>
              <a:rPr lang="en-US" sz="1200" dirty="0">
                <a:latin typeface="Arial Rounded MT Bold" panose="020F0704030504030204" pitchFamily="34" charset="0"/>
              </a:rPr>
              <a:t>For real-time response analysis (Google Cloud Speech-to-Text). </a:t>
            </a:r>
          </a:p>
          <a:p>
            <a:pPr algn="just"/>
            <a:endParaRPr lang="en-US" sz="1200" dirty="0">
              <a:latin typeface="Arial Rounded MT Bold" panose="020F0704030504030204" pitchFamily="34" charset="0"/>
            </a:endParaRPr>
          </a:p>
          <a:p>
            <a:pPr marL="285750" indent="-285750" algn="just">
              <a:buFont typeface="Wingdings" panose="05000000000000000000" pitchFamily="2" charset="2"/>
              <a:buChar char="v"/>
            </a:pPr>
            <a:r>
              <a:rPr lang="en-US" sz="1200" b="1" dirty="0">
                <a:latin typeface="Arial Rounded MT Bold" panose="020F0704030504030204" pitchFamily="34" charset="0"/>
              </a:rPr>
              <a:t>Machine Learning Models: </a:t>
            </a:r>
            <a:r>
              <a:rPr lang="en-US" sz="1200" dirty="0">
                <a:latin typeface="Arial Rounded MT Bold" panose="020F0704030504030204" pitchFamily="34" charset="0"/>
              </a:rPr>
              <a:t>For generating performance feedback and improvement suggestions.(BERT, GPT-4, VADER, LSTM, Random Forests).For job matching algorithms and percentile predictions (e.g. SVM, Naive Bayes, Content-Based Filtering, Logistic Regression).</a:t>
            </a:r>
          </a:p>
          <a:p>
            <a:pPr marL="285750" indent="-285750" algn="just">
              <a:buFont typeface="Wingdings" panose="05000000000000000000" pitchFamily="2" charset="2"/>
              <a:buChar char="v"/>
            </a:pPr>
            <a:endParaRPr lang="en-US" sz="1200" b="1" dirty="0">
              <a:latin typeface="Arial Rounded MT Bold" panose="020F0704030504030204" pitchFamily="34" charset="0"/>
            </a:endParaRPr>
          </a:p>
          <a:p>
            <a:pPr marL="285750" indent="-285750" algn="just">
              <a:buFont typeface="Wingdings" panose="05000000000000000000" pitchFamily="2" charset="2"/>
              <a:buChar char="v"/>
            </a:pPr>
            <a:r>
              <a:rPr lang="en-US" sz="1200" b="1" dirty="0">
                <a:latin typeface="Arial Rounded MT Bold" panose="020F0704030504030204" pitchFamily="34" charset="0"/>
              </a:rPr>
              <a:t>Generative AI Models (e.g., GPT-4 or GPT-5): </a:t>
            </a:r>
            <a:r>
              <a:rPr lang="en-US" sz="1200" dirty="0">
                <a:latin typeface="Arial Rounded MT Bold" panose="020F0704030504030204" pitchFamily="34" charset="0"/>
              </a:rPr>
              <a:t>For generating human-like interviewer responses and interactions.</a:t>
            </a:r>
          </a:p>
          <a:p>
            <a:pPr marL="285750" indent="-285750" algn="just">
              <a:buFont typeface="Wingdings" panose="05000000000000000000" pitchFamily="2" charset="2"/>
              <a:buChar char="v"/>
            </a:pPr>
            <a:endParaRPr lang="en-US" sz="1200" dirty="0">
              <a:latin typeface="Arial Rounded MT Bold" panose="020F0704030504030204" pitchFamily="34" charset="0"/>
            </a:endParaRPr>
          </a:p>
          <a:p>
            <a:pPr marL="285750" indent="-285750" algn="just">
              <a:buFont typeface="Wingdings" panose="05000000000000000000" pitchFamily="2" charset="2"/>
              <a:buChar char="v"/>
            </a:pPr>
            <a:r>
              <a:rPr lang="en-US" sz="1200" b="1" dirty="0">
                <a:latin typeface="Arial Rounded MT Bold" panose="020F0704030504030204" pitchFamily="34" charset="0"/>
              </a:rPr>
              <a:t>Computer Vision Models: </a:t>
            </a:r>
            <a:r>
              <a:rPr lang="en-US" sz="1200" dirty="0">
                <a:latin typeface="Arial Rounded MT Bold" panose="020F0704030504030204" pitchFamily="34" charset="0"/>
              </a:rPr>
              <a:t>For analyzing user expressions and body language, if applicable (e.g., OpenCV, TensorFlow, or </a:t>
            </a:r>
            <a:r>
              <a:rPr lang="en-US" sz="1200" dirty="0" err="1">
                <a:latin typeface="Arial Rounded MT Bold" panose="020F0704030504030204" pitchFamily="34" charset="0"/>
              </a:rPr>
              <a:t>PyTorch</a:t>
            </a:r>
            <a:r>
              <a:rPr lang="en-US" sz="1200" dirty="0">
                <a:latin typeface="Arial Rounded MT Bold" panose="020F0704030504030204" pitchFamily="34" charset="0"/>
              </a:rPr>
              <a:t>).</a:t>
            </a:r>
          </a:p>
        </p:txBody>
      </p:sp>
    </p:spTree>
    <p:extLst>
      <p:ext uri="{BB962C8B-B14F-4D97-AF65-F5344CB8AC3E}">
        <p14:creationId xmlns:p14="http://schemas.microsoft.com/office/powerpoint/2010/main" val="3441469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0">
            <a:extLst>
              <a:ext uri="{FF2B5EF4-FFF2-40B4-BE49-F238E27FC236}">
                <a16:creationId xmlns:a16="http://schemas.microsoft.com/office/drawing/2014/main" id="{647A9822-83FD-D883-523A-915A9CE0FD0E}"/>
              </a:ext>
            </a:extLst>
          </p:cNvPr>
          <p:cNvSpPr txBox="1">
            <a:spLocks/>
          </p:cNvSpPr>
          <p:nvPr/>
        </p:nvSpPr>
        <p:spPr>
          <a:xfrm>
            <a:off x="4336061" y="470567"/>
            <a:ext cx="3729880" cy="583800"/>
          </a:xfrm>
          <a:prstGeom prst="rect">
            <a:avLst/>
          </a:prstGeom>
          <a:effectLst>
            <a:glow rad="228600">
              <a:schemeClr val="accent4">
                <a:satMod val="175000"/>
                <a:alpha val="40000"/>
              </a:schemeClr>
            </a:glow>
          </a:effectLst>
        </p:spPr>
        <p:txBody>
          <a:bodyPr vert="horz" lIns="91440" tIns="45720" rIns="91440" bIns="45720" rtlCol="0" anchor="ctr">
            <a:noAutofit/>
          </a:bodyPr>
          <a:lstStyle>
            <a:lvl1pPr algn="l" defTabSz="914400" rtl="0" eaLnBrk="1" latinLnBrk="0" hangingPunct="1">
              <a:lnSpc>
                <a:spcPct val="90000"/>
              </a:lnSpc>
              <a:spcBef>
                <a:spcPct val="0"/>
              </a:spcBef>
              <a:buNone/>
              <a:defRPr sz="2400" b="1" i="0" kern="1200" spc="150" baseline="0">
                <a:solidFill>
                  <a:schemeClr val="accent1"/>
                </a:solidFill>
                <a:latin typeface="Meiryo UI" panose="020B0604030504040204" pitchFamily="34" charset="-128"/>
                <a:ea typeface="Meiryo UI" panose="020B0604030504040204" pitchFamily="34" charset="-128"/>
                <a:cs typeface="+mj-cs"/>
              </a:defRPr>
            </a:lvl1pPr>
          </a:lstStyle>
          <a:p>
            <a:r>
              <a:rPr lang="en-US" sz="2000" dirty="0">
                <a:gradFill>
                  <a:gsLst>
                    <a:gs pos="6294">
                      <a:srgbClr val="FF0066"/>
                    </a:gs>
                    <a:gs pos="35000">
                      <a:srgbClr val="FF0066">
                        <a:lumMod val="84000"/>
                      </a:srgbClr>
                    </a:gs>
                    <a:gs pos="66000">
                      <a:srgbClr val="3082BE"/>
                    </a:gs>
                    <a:gs pos="83000">
                      <a:srgbClr val="3082BE"/>
                    </a:gs>
                    <a:gs pos="100000">
                      <a:srgbClr val="3082BE"/>
                    </a:gs>
                  </a:gsLst>
                  <a:lin ang="5400000" scaled="1"/>
                </a:gradFill>
                <a:effectLst>
                  <a:glow rad="228600">
                    <a:schemeClr val="accent1">
                      <a:satMod val="175000"/>
                      <a:alpha val="40000"/>
                    </a:schemeClr>
                  </a:glow>
                </a:effectLst>
                <a:latin typeface="Arial Rounded MT Bold" panose="020F0704030504030204" pitchFamily="34" charset="0"/>
              </a:rPr>
              <a:t>Working Flow Diagram</a:t>
            </a:r>
          </a:p>
        </p:txBody>
      </p:sp>
      <p:sp>
        <p:nvSpPr>
          <p:cNvPr id="7" name="Rectangle 6">
            <a:extLst>
              <a:ext uri="{FF2B5EF4-FFF2-40B4-BE49-F238E27FC236}">
                <a16:creationId xmlns:a16="http://schemas.microsoft.com/office/drawing/2014/main" id="{4BE4D1C4-5161-B78D-5DCA-2A7E61074C73}"/>
              </a:ext>
            </a:extLst>
          </p:cNvPr>
          <p:cNvSpPr/>
          <p:nvPr/>
        </p:nvSpPr>
        <p:spPr>
          <a:xfrm>
            <a:off x="538480" y="1015352"/>
            <a:ext cx="11109960" cy="5275313"/>
          </a:xfrm>
          <a:prstGeom prst="rect">
            <a:avLst/>
          </a:prstGeom>
          <a:gradFill flip="none" rotWithShape="1">
            <a:gsLst>
              <a:gs pos="6294">
                <a:srgbClr val="FF0066"/>
              </a:gs>
              <a:gs pos="35000">
                <a:srgbClr val="FF0066">
                  <a:lumMod val="84000"/>
                </a:srgbClr>
              </a:gs>
              <a:gs pos="66000">
                <a:srgbClr val="3082BE"/>
              </a:gs>
              <a:gs pos="83000">
                <a:srgbClr val="3082BE"/>
              </a:gs>
              <a:gs pos="100000">
                <a:srgbClr val="3082BE"/>
              </a:gs>
            </a:gsLst>
            <a:lin ang="2700000" scaled="1"/>
            <a:tileRect/>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2D831210-8252-EEF6-EDEA-71016B67D331}"/>
              </a:ext>
            </a:extLst>
          </p:cNvPr>
          <p:cNvSpPr/>
          <p:nvPr/>
        </p:nvSpPr>
        <p:spPr>
          <a:xfrm>
            <a:off x="638738" y="1082056"/>
            <a:ext cx="10962640" cy="513307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solidFill>
                <a:schemeClr val="tx1"/>
              </a:solidFill>
              <a:latin typeface="Arial Rounded MT Bold" panose="020F0704030504030204" pitchFamily="34" charset="0"/>
            </a:endParaRPr>
          </a:p>
        </p:txBody>
      </p:sp>
      <p:pic>
        <p:nvPicPr>
          <p:cNvPr id="307" name="Graphic 306" descr="User with solid fill">
            <a:extLst>
              <a:ext uri="{FF2B5EF4-FFF2-40B4-BE49-F238E27FC236}">
                <a16:creationId xmlns:a16="http://schemas.microsoft.com/office/drawing/2014/main" id="{3E5A42FE-6D65-2751-0030-B91595397C9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87693" y="3115558"/>
            <a:ext cx="457200" cy="457200"/>
          </a:xfrm>
          <a:prstGeom prst="rect">
            <a:avLst/>
          </a:prstGeom>
        </p:spPr>
      </p:pic>
      <p:sp>
        <p:nvSpPr>
          <p:cNvPr id="308" name="TextBox 307">
            <a:extLst>
              <a:ext uri="{FF2B5EF4-FFF2-40B4-BE49-F238E27FC236}">
                <a16:creationId xmlns:a16="http://schemas.microsoft.com/office/drawing/2014/main" id="{E025B686-5777-1160-1F3C-CB45EA7EAD6D}"/>
              </a:ext>
            </a:extLst>
          </p:cNvPr>
          <p:cNvSpPr txBox="1"/>
          <p:nvPr/>
        </p:nvSpPr>
        <p:spPr>
          <a:xfrm>
            <a:off x="687693" y="3473569"/>
            <a:ext cx="766261" cy="230832"/>
          </a:xfrm>
          <a:prstGeom prst="rect">
            <a:avLst/>
          </a:prstGeom>
          <a:noFill/>
        </p:spPr>
        <p:txBody>
          <a:bodyPr wrap="square" rtlCol="0">
            <a:spAutoFit/>
          </a:bodyPr>
          <a:lstStyle/>
          <a:p>
            <a:r>
              <a:rPr lang="en-US" sz="900" dirty="0">
                <a:latin typeface="Arial Rounded MT Bold" panose="020F0704030504030204" pitchFamily="34" charset="0"/>
              </a:rPr>
              <a:t>User</a:t>
            </a:r>
            <a:endParaRPr lang="en-IN" sz="900" dirty="0">
              <a:latin typeface="Arial Rounded MT Bold" panose="020F0704030504030204" pitchFamily="34" charset="0"/>
            </a:endParaRPr>
          </a:p>
        </p:txBody>
      </p:sp>
      <p:sp>
        <p:nvSpPr>
          <p:cNvPr id="309" name="Rectangle: Rounded Corners 308">
            <a:extLst>
              <a:ext uri="{FF2B5EF4-FFF2-40B4-BE49-F238E27FC236}">
                <a16:creationId xmlns:a16="http://schemas.microsoft.com/office/drawing/2014/main" id="{D01DD932-2EA8-B584-4B28-931E8A58BC69}"/>
              </a:ext>
            </a:extLst>
          </p:cNvPr>
          <p:cNvSpPr/>
          <p:nvPr/>
        </p:nvSpPr>
        <p:spPr>
          <a:xfrm>
            <a:off x="1453954" y="1227046"/>
            <a:ext cx="766916" cy="3146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Rounded MT Bold" panose="020F0704030504030204" pitchFamily="34" charset="0"/>
              </a:rPr>
              <a:t>Role Radar</a:t>
            </a:r>
            <a:endParaRPr lang="en-IN" sz="900" dirty="0">
              <a:solidFill>
                <a:schemeClr val="tx1"/>
              </a:solidFill>
              <a:latin typeface="Arial Rounded MT Bold" panose="020F0704030504030204" pitchFamily="34" charset="0"/>
            </a:endParaRPr>
          </a:p>
        </p:txBody>
      </p:sp>
      <p:sp>
        <p:nvSpPr>
          <p:cNvPr id="310" name="Rectangle: Rounded Corners 309">
            <a:extLst>
              <a:ext uri="{FF2B5EF4-FFF2-40B4-BE49-F238E27FC236}">
                <a16:creationId xmlns:a16="http://schemas.microsoft.com/office/drawing/2014/main" id="{4D6D719D-45DD-6FC7-A7CC-3924D6FFCDC9}"/>
              </a:ext>
            </a:extLst>
          </p:cNvPr>
          <p:cNvSpPr/>
          <p:nvPr/>
        </p:nvSpPr>
        <p:spPr>
          <a:xfrm>
            <a:off x="1453954" y="2058394"/>
            <a:ext cx="766916" cy="3146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latin typeface="Arial Rounded MT Bold" panose="020F0704030504030204" pitchFamily="34" charset="0"/>
              </a:rPr>
              <a:t>SkillSet</a:t>
            </a:r>
            <a:r>
              <a:rPr lang="en-US" sz="900" dirty="0">
                <a:solidFill>
                  <a:schemeClr val="tx1"/>
                </a:solidFill>
                <a:latin typeface="Arial Rounded MT Bold" panose="020F0704030504030204" pitchFamily="34" charset="0"/>
              </a:rPr>
              <a:t> Navigator</a:t>
            </a:r>
            <a:endParaRPr lang="en-IN" sz="900" dirty="0">
              <a:solidFill>
                <a:schemeClr val="tx1"/>
              </a:solidFill>
              <a:latin typeface="Arial Rounded MT Bold" panose="020F0704030504030204" pitchFamily="34" charset="0"/>
            </a:endParaRPr>
          </a:p>
        </p:txBody>
      </p:sp>
      <p:sp>
        <p:nvSpPr>
          <p:cNvPr id="311" name="Rectangle: Rounded Corners 310">
            <a:extLst>
              <a:ext uri="{FF2B5EF4-FFF2-40B4-BE49-F238E27FC236}">
                <a16:creationId xmlns:a16="http://schemas.microsoft.com/office/drawing/2014/main" id="{5EFBBBA3-28C8-056C-BA1B-3CF261E29E72}"/>
              </a:ext>
            </a:extLst>
          </p:cNvPr>
          <p:cNvSpPr/>
          <p:nvPr/>
        </p:nvSpPr>
        <p:spPr>
          <a:xfrm>
            <a:off x="1466081" y="2885707"/>
            <a:ext cx="766916" cy="3146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Rounded MT Bold" panose="020F0704030504030204" pitchFamily="34" charset="0"/>
              </a:rPr>
              <a:t>Interview Insight</a:t>
            </a:r>
            <a:endParaRPr lang="en-IN" sz="900" dirty="0">
              <a:solidFill>
                <a:schemeClr val="tx1"/>
              </a:solidFill>
              <a:latin typeface="Arial Rounded MT Bold" panose="020F0704030504030204" pitchFamily="34" charset="0"/>
            </a:endParaRPr>
          </a:p>
        </p:txBody>
      </p:sp>
      <p:sp>
        <p:nvSpPr>
          <p:cNvPr id="312" name="Rectangle: Rounded Corners 311">
            <a:extLst>
              <a:ext uri="{FF2B5EF4-FFF2-40B4-BE49-F238E27FC236}">
                <a16:creationId xmlns:a16="http://schemas.microsoft.com/office/drawing/2014/main" id="{98E228BB-261D-84BE-6884-F2E7F3A91EFA}"/>
              </a:ext>
            </a:extLst>
          </p:cNvPr>
          <p:cNvSpPr/>
          <p:nvPr/>
        </p:nvSpPr>
        <p:spPr>
          <a:xfrm>
            <a:off x="1451006" y="3713020"/>
            <a:ext cx="766916" cy="3146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Rounded MT Bold" panose="020F0704030504030204" pitchFamily="34" charset="0"/>
              </a:rPr>
              <a:t>Match Maker AI</a:t>
            </a:r>
            <a:endParaRPr lang="en-IN" sz="900" dirty="0">
              <a:solidFill>
                <a:schemeClr val="tx1"/>
              </a:solidFill>
              <a:latin typeface="Arial Rounded MT Bold" panose="020F0704030504030204" pitchFamily="34" charset="0"/>
            </a:endParaRPr>
          </a:p>
        </p:txBody>
      </p:sp>
      <p:sp>
        <p:nvSpPr>
          <p:cNvPr id="313" name="Rectangle: Rounded Corners 312">
            <a:extLst>
              <a:ext uri="{FF2B5EF4-FFF2-40B4-BE49-F238E27FC236}">
                <a16:creationId xmlns:a16="http://schemas.microsoft.com/office/drawing/2014/main" id="{E4628AA9-007E-3B06-6AAA-FB0202CCFCCD}"/>
              </a:ext>
            </a:extLst>
          </p:cNvPr>
          <p:cNvSpPr/>
          <p:nvPr/>
        </p:nvSpPr>
        <p:spPr>
          <a:xfrm>
            <a:off x="1468376" y="4540333"/>
            <a:ext cx="766916" cy="3146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Rounded MT Bold" panose="020F0704030504030204" pitchFamily="34" charset="0"/>
              </a:rPr>
              <a:t>Connect X</a:t>
            </a:r>
            <a:endParaRPr lang="en-IN" sz="900" dirty="0">
              <a:solidFill>
                <a:schemeClr val="tx1"/>
              </a:solidFill>
              <a:latin typeface="Arial Rounded MT Bold" panose="020F0704030504030204" pitchFamily="34" charset="0"/>
            </a:endParaRPr>
          </a:p>
        </p:txBody>
      </p:sp>
      <p:sp>
        <p:nvSpPr>
          <p:cNvPr id="314" name="Rectangle: Rounded Corners 313">
            <a:extLst>
              <a:ext uri="{FF2B5EF4-FFF2-40B4-BE49-F238E27FC236}">
                <a16:creationId xmlns:a16="http://schemas.microsoft.com/office/drawing/2014/main" id="{57BAB754-ECDE-19AC-1C21-FDCCBBD243E4}"/>
              </a:ext>
            </a:extLst>
          </p:cNvPr>
          <p:cNvSpPr/>
          <p:nvPr/>
        </p:nvSpPr>
        <p:spPr>
          <a:xfrm>
            <a:off x="1468376" y="5367645"/>
            <a:ext cx="766916" cy="3146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latin typeface="Arial Rounded MT Bold" panose="020F0704030504030204" pitchFamily="34" charset="0"/>
              </a:rPr>
              <a:t>VirtuView</a:t>
            </a:r>
            <a:endParaRPr lang="en-IN" sz="900" dirty="0">
              <a:solidFill>
                <a:schemeClr val="tx1"/>
              </a:solidFill>
              <a:latin typeface="Arial Rounded MT Bold" panose="020F0704030504030204" pitchFamily="34" charset="0"/>
            </a:endParaRPr>
          </a:p>
        </p:txBody>
      </p:sp>
      <p:cxnSp>
        <p:nvCxnSpPr>
          <p:cNvPr id="315" name="Straight Arrow Connector 314">
            <a:extLst>
              <a:ext uri="{FF2B5EF4-FFF2-40B4-BE49-F238E27FC236}">
                <a16:creationId xmlns:a16="http://schemas.microsoft.com/office/drawing/2014/main" id="{1814418E-8AEF-5FE8-6CAE-69B877D4B91B}"/>
              </a:ext>
            </a:extLst>
          </p:cNvPr>
          <p:cNvCxnSpPr/>
          <p:nvPr/>
        </p:nvCxnSpPr>
        <p:spPr>
          <a:xfrm flipV="1">
            <a:off x="916293" y="2215710"/>
            <a:ext cx="534713" cy="12244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6" name="Straight Arrow Connector 315">
            <a:extLst>
              <a:ext uri="{FF2B5EF4-FFF2-40B4-BE49-F238E27FC236}">
                <a16:creationId xmlns:a16="http://schemas.microsoft.com/office/drawing/2014/main" id="{7522984D-3984-2ED1-0B8E-7AFFEAA3CC0A}"/>
              </a:ext>
            </a:extLst>
          </p:cNvPr>
          <p:cNvCxnSpPr/>
          <p:nvPr/>
        </p:nvCxnSpPr>
        <p:spPr>
          <a:xfrm flipV="1">
            <a:off x="913097" y="3032915"/>
            <a:ext cx="537909" cy="3090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7" name="Straight Arrow Connector 316">
            <a:extLst>
              <a:ext uri="{FF2B5EF4-FFF2-40B4-BE49-F238E27FC236}">
                <a16:creationId xmlns:a16="http://schemas.microsoft.com/office/drawing/2014/main" id="{8B25952E-07B7-54EB-536D-31A3F0A7F92C}"/>
              </a:ext>
            </a:extLst>
          </p:cNvPr>
          <p:cNvCxnSpPr>
            <a:cxnSpLocks/>
            <a:endCxn id="312" idx="1"/>
          </p:cNvCxnSpPr>
          <p:nvPr/>
        </p:nvCxnSpPr>
        <p:spPr>
          <a:xfrm>
            <a:off x="916293" y="3308955"/>
            <a:ext cx="534713" cy="56138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8" name="Straight Arrow Connector 317">
            <a:extLst>
              <a:ext uri="{FF2B5EF4-FFF2-40B4-BE49-F238E27FC236}">
                <a16:creationId xmlns:a16="http://schemas.microsoft.com/office/drawing/2014/main" id="{ED817C12-6CF1-FB23-4C79-6522820B6A11}"/>
              </a:ext>
            </a:extLst>
          </p:cNvPr>
          <p:cNvCxnSpPr>
            <a:cxnSpLocks/>
          </p:cNvCxnSpPr>
          <p:nvPr/>
        </p:nvCxnSpPr>
        <p:spPr>
          <a:xfrm>
            <a:off x="927436" y="3363924"/>
            <a:ext cx="526518" cy="135638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9" name="Straight Arrow Connector 318">
            <a:extLst>
              <a:ext uri="{FF2B5EF4-FFF2-40B4-BE49-F238E27FC236}">
                <a16:creationId xmlns:a16="http://schemas.microsoft.com/office/drawing/2014/main" id="{20B39D59-C010-3925-C3F9-DED70D5D93B3}"/>
              </a:ext>
            </a:extLst>
          </p:cNvPr>
          <p:cNvCxnSpPr>
            <a:cxnSpLocks/>
          </p:cNvCxnSpPr>
          <p:nvPr/>
        </p:nvCxnSpPr>
        <p:spPr>
          <a:xfrm>
            <a:off x="954311" y="3402260"/>
            <a:ext cx="514065" cy="21720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0" name="Straight Arrow Connector 319">
            <a:extLst>
              <a:ext uri="{FF2B5EF4-FFF2-40B4-BE49-F238E27FC236}">
                <a16:creationId xmlns:a16="http://schemas.microsoft.com/office/drawing/2014/main" id="{F6AE9D5C-81D3-BBAF-37AA-34C7403BC4C1}"/>
              </a:ext>
            </a:extLst>
          </p:cNvPr>
          <p:cNvCxnSpPr/>
          <p:nvPr/>
        </p:nvCxnSpPr>
        <p:spPr>
          <a:xfrm flipV="1">
            <a:off x="916293" y="1384362"/>
            <a:ext cx="534713" cy="196856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1" name="Rectangle: Rounded Corners 320">
            <a:extLst>
              <a:ext uri="{FF2B5EF4-FFF2-40B4-BE49-F238E27FC236}">
                <a16:creationId xmlns:a16="http://schemas.microsoft.com/office/drawing/2014/main" id="{EE79864D-4F98-BF38-3F74-7FBF5BD00BCF}"/>
              </a:ext>
            </a:extLst>
          </p:cNvPr>
          <p:cNvSpPr/>
          <p:nvPr/>
        </p:nvSpPr>
        <p:spPr>
          <a:xfrm>
            <a:off x="10187465" y="1222129"/>
            <a:ext cx="1221494" cy="3146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Rounded MT Bold" panose="020F0704030504030204" pitchFamily="34" charset="0"/>
              </a:rPr>
              <a:t>Percentage Of Role Match</a:t>
            </a:r>
            <a:endParaRPr lang="en-IN" sz="900" dirty="0">
              <a:solidFill>
                <a:schemeClr val="tx1"/>
              </a:solidFill>
              <a:latin typeface="Arial Rounded MT Bold" panose="020F0704030504030204" pitchFamily="34" charset="0"/>
            </a:endParaRPr>
          </a:p>
        </p:txBody>
      </p:sp>
      <p:sp>
        <p:nvSpPr>
          <p:cNvPr id="322" name="Rectangle: Rounded Corners 321">
            <a:extLst>
              <a:ext uri="{FF2B5EF4-FFF2-40B4-BE49-F238E27FC236}">
                <a16:creationId xmlns:a16="http://schemas.microsoft.com/office/drawing/2014/main" id="{84889925-7D94-72F8-A864-8F647966A611}"/>
              </a:ext>
            </a:extLst>
          </p:cNvPr>
          <p:cNvSpPr/>
          <p:nvPr/>
        </p:nvSpPr>
        <p:spPr>
          <a:xfrm>
            <a:off x="8253665" y="1230764"/>
            <a:ext cx="933365" cy="30599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Rounded MT Bold" panose="020F0704030504030204" pitchFamily="34" charset="0"/>
              </a:rPr>
              <a:t>% Calculation</a:t>
            </a:r>
            <a:endParaRPr lang="en-IN" sz="900" dirty="0">
              <a:solidFill>
                <a:schemeClr val="tx1"/>
              </a:solidFill>
              <a:latin typeface="Arial Rounded MT Bold" panose="020F0704030504030204" pitchFamily="34" charset="0"/>
            </a:endParaRPr>
          </a:p>
        </p:txBody>
      </p:sp>
      <p:sp>
        <p:nvSpPr>
          <p:cNvPr id="323" name="Rectangle: Rounded Corners 322">
            <a:extLst>
              <a:ext uri="{FF2B5EF4-FFF2-40B4-BE49-F238E27FC236}">
                <a16:creationId xmlns:a16="http://schemas.microsoft.com/office/drawing/2014/main" id="{6061C788-7624-FA10-7BA3-13F09D343D04}"/>
              </a:ext>
            </a:extLst>
          </p:cNvPr>
          <p:cNvSpPr/>
          <p:nvPr/>
        </p:nvSpPr>
        <p:spPr>
          <a:xfrm>
            <a:off x="6652763" y="1214600"/>
            <a:ext cx="766916" cy="3146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Rounded MT Bold" panose="020F0704030504030204" pitchFamily="34" charset="0"/>
              </a:rPr>
              <a:t>Role Matching</a:t>
            </a:r>
            <a:endParaRPr lang="en-IN" sz="900" dirty="0">
              <a:solidFill>
                <a:schemeClr val="tx1"/>
              </a:solidFill>
              <a:latin typeface="Arial Rounded MT Bold" panose="020F0704030504030204" pitchFamily="34" charset="0"/>
            </a:endParaRPr>
          </a:p>
        </p:txBody>
      </p:sp>
      <p:sp>
        <p:nvSpPr>
          <p:cNvPr id="324" name="Rectangle: Rounded Corners 323">
            <a:extLst>
              <a:ext uri="{FF2B5EF4-FFF2-40B4-BE49-F238E27FC236}">
                <a16:creationId xmlns:a16="http://schemas.microsoft.com/office/drawing/2014/main" id="{30CB8494-FA59-8AD0-3A06-21CE4561021B}"/>
              </a:ext>
            </a:extLst>
          </p:cNvPr>
          <p:cNvSpPr/>
          <p:nvPr/>
        </p:nvSpPr>
        <p:spPr>
          <a:xfrm>
            <a:off x="4885412" y="1229023"/>
            <a:ext cx="766916" cy="3146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Rounded MT Bold" panose="020F0704030504030204" pitchFamily="34" charset="0"/>
              </a:rPr>
              <a:t>Text Parsing</a:t>
            </a:r>
            <a:endParaRPr lang="en-IN" sz="900" dirty="0">
              <a:solidFill>
                <a:schemeClr val="tx1"/>
              </a:solidFill>
              <a:latin typeface="Arial Rounded MT Bold" panose="020F0704030504030204" pitchFamily="34" charset="0"/>
            </a:endParaRPr>
          </a:p>
        </p:txBody>
      </p:sp>
      <p:sp>
        <p:nvSpPr>
          <p:cNvPr id="325" name="Rectangle: Rounded Corners 324">
            <a:extLst>
              <a:ext uri="{FF2B5EF4-FFF2-40B4-BE49-F238E27FC236}">
                <a16:creationId xmlns:a16="http://schemas.microsoft.com/office/drawing/2014/main" id="{25DA34B8-341C-F9ED-DA71-B4DC2FF3690D}"/>
              </a:ext>
            </a:extLst>
          </p:cNvPr>
          <p:cNvSpPr/>
          <p:nvPr/>
        </p:nvSpPr>
        <p:spPr>
          <a:xfrm>
            <a:off x="3169683" y="1227046"/>
            <a:ext cx="766916" cy="3146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Rounded MT Bold" panose="020F0704030504030204" pitchFamily="34" charset="0"/>
              </a:rPr>
              <a:t>Resume</a:t>
            </a:r>
            <a:endParaRPr lang="en-IN" sz="900" dirty="0">
              <a:solidFill>
                <a:schemeClr val="tx1"/>
              </a:solidFill>
              <a:latin typeface="Arial Rounded MT Bold" panose="020F0704030504030204" pitchFamily="34" charset="0"/>
            </a:endParaRPr>
          </a:p>
        </p:txBody>
      </p:sp>
      <p:sp>
        <p:nvSpPr>
          <p:cNvPr id="326" name="Rectangle: Rounded Corners 325">
            <a:extLst>
              <a:ext uri="{FF2B5EF4-FFF2-40B4-BE49-F238E27FC236}">
                <a16:creationId xmlns:a16="http://schemas.microsoft.com/office/drawing/2014/main" id="{1FBC111D-EE35-8A06-2753-E77D94B68BF4}"/>
              </a:ext>
            </a:extLst>
          </p:cNvPr>
          <p:cNvSpPr/>
          <p:nvPr/>
        </p:nvSpPr>
        <p:spPr>
          <a:xfrm>
            <a:off x="2707567" y="2058394"/>
            <a:ext cx="766916" cy="3146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Rounded MT Bold" panose="020F0704030504030204" pitchFamily="34" charset="0"/>
              </a:rPr>
              <a:t>Search</a:t>
            </a:r>
            <a:endParaRPr lang="en-IN" sz="900" dirty="0">
              <a:solidFill>
                <a:schemeClr val="tx1"/>
              </a:solidFill>
              <a:latin typeface="Arial Rounded MT Bold" panose="020F0704030504030204" pitchFamily="34" charset="0"/>
            </a:endParaRPr>
          </a:p>
        </p:txBody>
      </p:sp>
      <p:sp>
        <p:nvSpPr>
          <p:cNvPr id="327" name="Rectangle: Rounded Corners 326">
            <a:extLst>
              <a:ext uri="{FF2B5EF4-FFF2-40B4-BE49-F238E27FC236}">
                <a16:creationId xmlns:a16="http://schemas.microsoft.com/office/drawing/2014/main" id="{43207770-0092-37EB-C2DC-B7750F5A8477}"/>
              </a:ext>
            </a:extLst>
          </p:cNvPr>
          <p:cNvSpPr/>
          <p:nvPr/>
        </p:nvSpPr>
        <p:spPr>
          <a:xfrm>
            <a:off x="4885412" y="2460827"/>
            <a:ext cx="766916" cy="3146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Rounded MT Bold" panose="020F0704030504030204" pitchFamily="34" charset="0"/>
              </a:rPr>
              <a:t>Skills</a:t>
            </a:r>
            <a:endParaRPr lang="en-IN" sz="900" dirty="0">
              <a:solidFill>
                <a:schemeClr val="tx1"/>
              </a:solidFill>
              <a:latin typeface="Arial Rounded MT Bold" panose="020F0704030504030204" pitchFamily="34" charset="0"/>
            </a:endParaRPr>
          </a:p>
        </p:txBody>
      </p:sp>
      <p:sp>
        <p:nvSpPr>
          <p:cNvPr id="328" name="Rectangle: Rounded Corners 327">
            <a:extLst>
              <a:ext uri="{FF2B5EF4-FFF2-40B4-BE49-F238E27FC236}">
                <a16:creationId xmlns:a16="http://schemas.microsoft.com/office/drawing/2014/main" id="{C9116324-24EB-8D11-8EAC-9FAC06C29A8F}"/>
              </a:ext>
            </a:extLst>
          </p:cNvPr>
          <p:cNvSpPr/>
          <p:nvPr/>
        </p:nvSpPr>
        <p:spPr>
          <a:xfrm>
            <a:off x="4885412" y="2075074"/>
            <a:ext cx="766916" cy="3146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Rounded MT Bold" panose="020F0704030504030204" pitchFamily="34" charset="0"/>
              </a:rPr>
              <a:t>Company</a:t>
            </a:r>
            <a:endParaRPr lang="en-IN" sz="900" dirty="0">
              <a:solidFill>
                <a:schemeClr val="tx1"/>
              </a:solidFill>
              <a:latin typeface="Arial Rounded MT Bold" panose="020F0704030504030204" pitchFamily="34" charset="0"/>
            </a:endParaRPr>
          </a:p>
        </p:txBody>
      </p:sp>
      <p:sp>
        <p:nvSpPr>
          <p:cNvPr id="329" name="Rectangle: Rounded Corners 328">
            <a:extLst>
              <a:ext uri="{FF2B5EF4-FFF2-40B4-BE49-F238E27FC236}">
                <a16:creationId xmlns:a16="http://schemas.microsoft.com/office/drawing/2014/main" id="{1DC09241-00D6-2AA6-DC21-2C15D96E57B5}"/>
              </a:ext>
            </a:extLst>
          </p:cNvPr>
          <p:cNvSpPr/>
          <p:nvPr/>
        </p:nvSpPr>
        <p:spPr>
          <a:xfrm>
            <a:off x="4885412" y="1667269"/>
            <a:ext cx="766916" cy="3146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Rounded MT Bold" panose="020F0704030504030204" pitchFamily="34" charset="0"/>
              </a:rPr>
              <a:t>Role Name</a:t>
            </a:r>
            <a:endParaRPr lang="en-IN" sz="900" dirty="0">
              <a:solidFill>
                <a:schemeClr val="tx1"/>
              </a:solidFill>
              <a:latin typeface="Arial Rounded MT Bold" panose="020F0704030504030204" pitchFamily="34" charset="0"/>
            </a:endParaRPr>
          </a:p>
        </p:txBody>
      </p:sp>
      <p:sp>
        <p:nvSpPr>
          <p:cNvPr id="330" name="Rectangle: Rounded Corners 329">
            <a:extLst>
              <a:ext uri="{FF2B5EF4-FFF2-40B4-BE49-F238E27FC236}">
                <a16:creationId xmlns:a16="http://schemas.microsoft.com/office/drawing/2014/main" id="{F9F5C8BD-9A39-7436-4AF5-A582C6D8B0F0}"/>
              </a:ext>
            </a:extLst>
          </p:cNvPr>
          <p:cNvSpPr/>
          <p:nvPr/>
        </p:nvSpPr>
        <p:spPr>
          <a:xfrm>
            <a:off x="10187465" y="1667269"/>
            <a:ext cx="766916" cy="3146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Rounded MT Bold" panose="020F0704030504030204" pitchFamily="34" charset="0"/>
              </a:rPr>
              <a:t>Skills</a:t>
            </a:r>
            <a:endParaRPr lang="en-IN" sz="900" dirty="0">
              <a:solidFill>
                <a:schemeClr val="tx1"/>
              </a:solidFill>
              <a:latin typeface="Arial Rounded MT Bold" panose="020F0704030504030204" pitchFamily="34" charset="0"/>
            </a:endParaRPr>
          </a:p>
        </p:txBody>
      </p:sp>
      <p:sp>
        <p:nvSpPr>
          <p:cNvPr id="331" name="Rectangle: Rounded Corners 330">
            <a:extLst>
              <a:ext uri="{FF2B5EF4-FFF2-40B4-BE49-F238E27FC236}">
                <a16:creationId xmlns:a16="http://schemas.microsoft.com/office/drawing/2014/main" id="{62B5E2F1-2281-3CD4-FD9B-F176A82879F3}"/>
              </a:ext>
            </a:extLst>
          </p:cNvPr>
          <p:cNvSpPr/>
          <p:nvPr/>
        </p:nvSpPr>
        <p:spPr>
          <a:xfrm>
            <a:off x="8420114" y="1981902"/>
            <a:ext cx="766916" cy="3146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Rounded MT Bold" panose="020F0704030504030204" pitchFamily="34" charset="0"/>
              </a:rPr>
              <a:t>Job Role</a:t>
            </a:r>
            <a:endParaRPr lang="en-IN" sz="900" dirty="0">
              <a:solidFill>
                <a:schemeClr val="tx1"/>
              </a:solidFill>
              <a:latin typeface="Arial Rounded MT Bold" panose="020F0704030504030204" pitchFamily="34" charset="0"/>
            </a:endParaRPr>
          </a:p>
        </p:txBody>
      </p:sp>
      <p:sp>
        <p:nvSpPr>
          <p:cNvPr id="332" name="Rectangle: Rounded Corners 331">
            <a:extLst>
              <a:ext uri="{FF2B5EF4-FFF2-40B4-BE49-F238E27FC236}">
                <a16:creationId xmlns:a16="http://schemas.microsoft.com/office/drawing/2014/main" id="{7278B06F-6816-C3EC-59B2-326A6705EBE4}"/>
              </a:ext>
            </a:extLst>
          </p:cNvPr>
          <p:cNvSpPr/>
          <p:nvPr/>
        </p:nvSpPr>
        <p:spPr>
          <a:xfrm>
            <a:off x="6652763" y="1887761"/>
            <a:ext cx="766916" cy="57306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Rounded MT Bold" panose="020F0704030504030204" pitchFamily="34" charset="0"/>
              </a:rPr>
              <a:t>List of Job roles</a:t>
            </a:r>
            <a:endParaRPr lang="en-IN" sz="900" dirty="0">
              <a:solidFill>
                <a:schemeClr val="tx1"/>
              </a:solidFill>
              <a:latin typeface="Arial Rounded MT Bold" panose="020F0704030504030204" pitchFamily="34" charset="0"/>
            </a:endParaRPr>
          </a:p>
        </p:txBody>
      </p:sp>
      <p:sp>
        <p:nvSpPr>
          <p:cNvPr id="333" name="Rectangle: Rounded Corners 332">
            <a:extLst>
              <a:ext uri="{FF2B5EF4-FFF2-40B4-BE49-F238E27FC236}">
                <a16:creationId xmlns:a16="http://schemas.microsoft.com/office/drawing/2014/main" id="{4CDCE345-458B-C46D-59C2-189A5CFBBB46}"/>
              </a:ext>
            </a:extLst>
          </p:cNvPr>
          <p:cNvSpPr/>
          <p:nvPr/>
        </p:nvSpPr>
        <p:spPr>
          <a:xfrm>
            <a:off x="10642042" y="2078396"/>
            <a:ext cx="929315" cy="3146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latin typeface="Arial Rounded MT Bold" panose="020F0704030504030204" pitchFamily="34" charset="0"/>
              </a:rPr>
              <a:t>Behavioural</a:t>
            </a:r>
            <a:endParaRPr lang="en-IN" sz="900" dirty="0">
              <a:solidFill>
                <a:schemeClr val="tx1"/>
              </a:solidFill>
              <a:latin typeface="Arial Rounded MT Bold" panose="020F0704030504030204" pitchFamily="34" charset="0"/>
            </a:endParaRPr>
          </a:p>
        </p:txBody>
      </p:sp>
      <p:sp>
        <p:nvSpPr>
          <p:cNvPr id="334" name="Rectangle: Rounded Corners 333">
            <a:extLst>
              <a:ext uri="{FF2B5EF4-FFF2-40B4-BE49-F238E27FC236}">
                <a16:creationId xmlns:a16="http://schemas.microsoft.com/office/drawing/2014/main" id="{815CF9C5-F25E-2857-043C-A09ACE8D0F95}"/>
              </a:ext>
            </a:extLst>
          </p:cNvPr>
          <p:cNvSpPr/>
          <p:nvPr/>
        </p:nvSpPr>
        <p:spPr>
          <a:xfrm>
            <a:off x="9804007" y="2081563"/>
            <a:ext cx="766916" cy="3146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Rounded MT Bold" panose="020F0704030504030204" pitchFamily="34" charset="0"/>
              </a:rPr>
              <a:t>Technical</a:t>
            </a:r>
            <a:endParaRPr lang="en-IN" sz="900" dirty="0">
              <a:solidFill>
                <a:schemeClr val="tx1"/>
              </a:solidFill>
              <a:latin typeface="Arial Rounded MT Bold" panose="020F0704030504030204" pitchFamily="34" charset="0"/>
            </a:endParaRPr>
          </a:p>
        </p:txBody>
      </p:sp>
      <p:cxnSp>
        <p:nvCxnSpPr>
          <p:cNvPr id="335" name="Straight Arrow Connector 334">
            <a:extLst>
              <a:ext uri="{FF2B5EF4-FFF2-40B4-BE49-F238E27FC236}">
                <a16:creationId xmlns:a16="http://schemas.microsoft.com/office/drawing/2014/main" id="{20CE0632-853D-5251-60C0-C28195EDDF93}"/>
              </a:ext>
            </a:extLst>
          </p:cNvPr>
          <p:cNvCxnSpPr>
            <a:cxnSpLocks/>
            <a:endCxn id="325" idx="1"/>
          </p:cNvCxnSpPr>
          <p:nvPr/>
        </p:nvCxnSpPr>
        <p:spPr>
          <a:xfrm>
            <a:off x="2235292" y="1384362"/>
            <a:ext cx="934391" cy="19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6" name="Straight Arrow Connector 335">
            <a:extLst>
              <a:ext uri="{FF2B5EF4-FFF2-40B4-BE49-F238E27FC236}">
                <a16:creationId xmlns:a16="http://schemas.microsoft.com/office/drawing/2014/main" id="{27214362-C1F0-3B50-8990-C2ECDD379236}"/>
              </a:ext>
            </a:extLst>
          </p:cNvPr>
          <p:cNvCxnSpPr/>
          <p:nvPr/>
        </p:nvCxnSpPr>
        <p:spPr>
          <a:xfrm>
            <a:off x="3943810" y="1377468"/>
            <a:ext cx="934391" cy="19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7" name="Straight Arrow Connector 336">
            <a:extLst>
              <a:ext uri="{FF2B5EF4-FFF2-40B4-BE49-F238E27FC236}">
                <a16:creationId xmlns:a16="http://schemas.microsoft.com/office/drawing/2014/main" id="{2D2C0CF5-DC01-AA4C-8944-712F928E540D}"/>
              </a:ext>
            </a:extLst>
          </p:cNvPr>
          <p:cNvCxnSpPr>
            <a:cxnSpLocks/>
          </p:cNvCxnSpPr>
          <p:nvPr/>
        </p:nvCxnSpPr>
        <p:spPr>
          <a:xfrm>
            <a:off x="5685350" y="1388316"/>
            <a:ext cx="9724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8" name="Straight Arrow Connector 337">
            <a:extLst>
              <a:ext uri="{FF2B5EF4-FFF2-40B4-BE49-F238E27FC236}">
                <a16:creationId xmlns:a16="http://schemas.microsoft.com/office/drawing/2014/main" id="{EA904340-D73D-D034-4711-ABA3D559DCD7}"/>
              </a:ext>
            </a:extLst>
          </p:cNvPr>
          <p:cNvCxnSpPr>
            <a:cxnSpLocks/>
            <a:endCxn id="322" idx="1"/>
          </p:cNvCxnSpPr>
          <p:nvPr/>
        </p:nvCxnSpPr>
        <p:spPr>
          <a:xfrm flipV="1">
            <a:off x="7419679" y="1383763"/>
            <a:ext cx="833986" cy="5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9" name="Straight Arrow Connector 338">
            <a:extLst>
              <a:ext uri="{FF2B5EF4-FFF2-40B4-BE49-F238E27FC236}">
                <a16:creationId xmlns:a16="http://schemas.microsoft.com/office/drawing/2014/main" id="{692F845C-F00D-D444-BF26-F0DCAC0B9020}"/>
              </a:ext>
            </a:extLst>
          </p:cNvPr>
          <p:cNvCxnSpPr>
            <a:cxnSpLocks/>
            <a:stCxn id="322" idx="3"/>
            <a:endCxn id="321" idx="1"/>
          </p:cNvCxnSpPr>
          <p:nvPr/>
        </p:nvCxnSpPr>
        <p:spPr>
          <a:xfrm flipV="1">
            <a:off x="9187030" y="1379446"/>
            <a:ext cx="1000435" cy="43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0" name="Straight Arrow Connector 339">
            <a:extLst>
              <a:ext uri="{FF2B5EF4-FFF2-40B4-BE49-F238E27FC236}">
                <a16:creationId xmlns:a16="http://schemas.microsoft.com/office/drawing/2014/main" id="{192ECDB7-840A-47DB-D0DF-0B10BD8FECBA}"/>
              </a:ext>
            </a:extLst>
          </p:cNvPr>
          <p:cNvCxnSpPr>
            <a:cxnSpLocks/>
            <a:endCxn id="326" idx="1"/>
          </p:cNvCxnSpPr>
          <p:nvPr/>
        </p:nvCxnSpPr>
        <p:spPr>
          <a:xfrm>
            <a:off x="2232997" y="2215710"/>
            <a:ext cx="47457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1" name="Straight Arrow Connector 340">
            <a:extLst>
              <a:ext uri="{FF2B5EF4-FFF2-40B4-BE49-F238E27FC236}">
                <a16:creationId xmlns:a16="http://schemas.microsoft.com/office/drawing/2014/main" id="{9827E4D8-482C-AF8A-F7FE-837C3C9A6F77}"/>
              </a:ext>
            </a:extLst>
          </p:cNvPr>
          <p:cNvCxnSpPr/>
          <p:nvPr/>
        </p:nvCxnSpPr>
        <p:spPr>
          <a:xfrm flipV="1">
            <a:off x="3474483" y="1824585"/>
            <a:ext cx="1403718" cy="3497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2" name="Straight Arrow Connector 341">
            <a:extLst>
              <a:ext uri="{FF2B5EF4-FFF2-40B4-BE49-F238E27FC236}">
                <a16:creationId xmlns:a16="http://schemas.microsoft.com/office/drawing/2014/main" id="{3AAFDFA2-782C-6BD7-7189-ED300D843A0F}"/>
              </a:ext>
            </a:extLst>
          </p:cNvPr>
          <p:cNvCxnSpPr>
            <a:cxnSpLocks/>
            <a:stCxn id="326" idx="3"/>
          </p:cNvCxnSpPr>
          <p:nvPr/>
        </p:nvCxnSpPr>
        <p:spPr>
          <a:xfrm flipV="1">
            <a:off x="3474483" y="2215710"/>
            <a:ext cx="1403718"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3" name="Straight Arrow Connector 342">
            <a:extLst>
              <a:ext uri="{FF2B5EF4-FFF2-40B4-BE49-F238E27FC236}">
                <a16:creationId xmlns:a16="http://schemas.microsoft.com/office/drawing/2014/main" id="{B08BC611-FA2B-360E-38AE-0E31FB317291}"/>
              </a:ext>
            </a:extLst>
          </p:cNvPr>
          <p:cNvCxnSpPr>
            <a:cxnSpLocks/>
          </p:cNvCxnSpPr>
          <p:nvPr/>
        </p:nvCxnSpPr>
        <p:spPr>
          <a:xfrm>
            <a:off x="3462397" y="2201298"/>
            <a:ext cx="1415804" cy="41684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4" name="Straight Arrow Connector 343">
            <a:extLst>
              <a:ext uri="{FF2B5EF4-FFF2-40B4-BE49-F238E27FC236}">
                <a16:creationId xmlns:a16="http://schemas.microsoft.com/office/drawing/2014/main" id="{81AD7EAF-5C98-F79B-BB7A-F4B8E9F56CC5}"/>
              </a:ext>
            </a:extLst>
          </p:cNvPr>
          <p:cNvCxnSpPr>
            <a:cxnSpLocks/>
            <a:endCxn id="332" idx="1"/>
          </p:cNvCxnSpPr>
          <p:nvPr/>
        </p:nvCxnSpPr>
        <p:spPr>
          <a:xfrm flipV="1">
            <a:off x="5685350" y="2232390"/>
            <a:ext cx="967413" cy="3857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5" name="Straight Arrow Connector 344">
            <a:extLst>
              <a:ext uri="{FF2B5EF4-FFF2-40B4-BE49-F238E27FC236}">
                <a16:creationId xmlns:a16="http://schemas.microsoft.com/office/drawing/2014/main" id="{3BB95797-A9C1-9D27-B058-5F29A619D401}"/>
              </a:ext>
            </a:extLst>
          </p:cNvPr>
          <p:cNvCxnSpPr/>
          <p:nvPr/>
        </p:nvCxnSpPr>
        <p:spPr>
          <a:xfrm>
            <a:off x="5668839" y="1824585"/>
            <a:ext cx="983924" cy="3767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6" name="Straight Arrow Connector 345">
            <a:extLst>
              <a:ext uri="{FF2B5EF4-FFF2-40B4-BE49-F238E27FC236}">
                <a16:creationId xmlns:a16="http://schemas.microsoft.com/office/drawing/2014/main" id="{1EE81749-A728-7858-8850-F7D384FB33C3}"/>
              </a:ext>
            </a:extLst>
          </p:cNvPr>
          <p:cNvCxnSpPr>
            <a:cxnSpLocks/>
            <a:stCxn id="328" idx="3"/>
          </p:cNvCxnSpPr>
          <p:nvPr/>
        </p:nvCxnSpPr>
        <p:spPr>
          <a:xfrm>
            <a:off x="5652328" y="2232391"/>
            <a:ext cx="1000435" cy="648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7" name="Straight Arrow Connector 346">
            <a:extLst>
              <a:ext uri="{FF2B5EF4-FFF2-40B4-BE49-F238E27FC236}">
                <a16:creationId xmlns:a16="http://schemas.microsoft.com/office/drawing/2014/main" id="{3A8625F0-13AE-BD89-63A6-031323F3D5C6}"/>
              </a:ext>
            </a:extLst>
          </p:cNvPr>
          <p:cNvCxnSpPr/>
          <p:nvPr/>
        </p:nvCxnSpPr>
        <p:spPr>
          <a:xfrm flipV="1">
            <a:off x="7419679" y="2174294"/>
            <a:ext cx="1000435" cy="27004"/>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48" name="Straight Arrow Connector 347">
            <a:extLst>
              <a:ext uri="{FF2B5EF4-FFF2-40B4-BE49-F238E27FC236}">
                <a16:creationId xmlns:a16="http://schemas.microsoft.com/office/drawing/2014/main" id="{91934803-CEAD-3AA1-D4D7-D4DD2109EF05}"/>
              </a:ext>
            </a:extLst>
          </p:cNvPr>
          <p:cNvCxnSpPr>
            <a:cxnSpLocks/>
            <a:endCxn id="330" idx="1"/>
          </p:cNvCxnSpPr>
          <p:nvPr/>
        </p:nvCxnSpPr>
        <p:spPr>
          <a:xfrm flipV="1">
            <a:off x="9187030" y="1824586"/>
            <a:ext cx="1000435" cy="3497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9" name="Straight Arrow Connector 348">
            <a:extLst>
              <a:ext uri="{FF2B5EF4-FFF2-40B4-BE49-F238E27FC236}">
                <a16:creationId xmlns:a16="http://schemas.microsoft.com/office/drawing/2014/main" id="{50C54F50-6964-73DE-A44D-3FB5D0F895E1}"/>
              </a:ext>
            </a:extLst>
          </p:cNvPr>
          <p:cNvCxnSpPr>
            <a:cxnSpLocks/>
            <a:endCxn id="334" idx="0"/>
          </p:cNvCxnSpPr>
          <p:nvPr/>
        </p:nvCxnSpPr>
        <p:spPr>
          <a:xfrm flipH="1">
            <a:off x="10187465" y="1973267"/>
            <a:ext cx="243684" cy="1082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0" name="Straight Arrow Connector 349">
            <a:extLst>
              <a:ext uri="{FF2B5EF4-FFF2-40B4-BE49-F238E27FC236}">
                <a16:creationId xmlns:a16="http://schemas.microsoft.com/office/drawing/2014/main" id="{C0765A15-622C-39A1-DED7-E599CA37612B}"/>
              </a:ext>
            </a:extLst>
          </p:cNvPr>
          <p:cNvCxnSpPr>
            <a:cxnSpLocks/>
          </p:cNvCxnSpPr>
          <p:nvPr/>
        </p:nvCxnSpPr>
        <p:spPr>
          <a:xfrm>
            <a:off x="10725773" y="1973267"/>
            <a:ext cx="219751" cy="10180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1" name="Rectangle: Rounded Corners 350">
            <a:extLst>
              <a:ext uri="{FF2B5EF4-FFF2-40B4-BE49-F238E27FC236}">
                <a16:creationId xmlns:a16="http://schemas.microsoft.com/office/drawing/2014/main" id="{76109A9F-8AE0-53CF-1966-2AC1D1819F4D}"/>
              </a:ext>
            </a:extLst>
          </p:cNvPr>
          <p:cNvSpPr/>
          <p:nvPr/>
        </p:nvSpPr>
        <p:spPr>
          <a:xfrm>
            <a:off x="10200245" y="2860772"/>
            <a:ext cx="766916" cy="3146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Rounded MT Bold" panose="020F0704030504030204" pitchFamily="34" charset="0"/>
              </a:rPr>
              <a:t>Interview Rounds</a:t>
            </a:r>
            <a:endParaRPr lang="en-IN" sz="900" dirty="0">
              <a:solidFill>
                <a:schemeClr val="tx1"/>
              </a:solidFill>
              <a:latin typeface="Arial Rounded MT Bold" panose="020F0704030504030204" pitchFamily="34" charset="0"/>
            </a:endParaRPr>
          </a:p>
        </p:txBody>
      </p:sp>
      <p:sp>
        <p:nvSpPr>
          <p:cNvPr id="352" name="Rectangle: Rounded Corners 351">
            <a:extLst>
              <a:ext uri="{FF2B5EF4-FFF2-40B4-BE49-F238E27FC236}">
                <a16:creationId xmlns:a16="http://schemas.microsoft.com/office/drawing/2014/main" id="{A096B84F-1A6A-1858-F10B-C3C39ACADA11}"/>
              </a:ext>
            </a:extLst>
          </p:cNvPr>
          <p:cNvSpPr/>
          <p:nvPr/>
        </p:nvSpPr>
        <p:spPr>
          <a:xfrm>
            <a:off x="8432894" y="2869407"/>
            <a:ext cx="766916" cy="3146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Rounded MT Bold" panose="020F0704030504030204" pitchFamily="34" charset="0"/>
              </a:rPr>
              <a:t>Details</a:t>
            </a:r>
            <a:endParaRPr lang="en-IN" sz="900" dirty="0">
              <a:solidFill>
                <a:schemeClr val="tx1"/>
              </a:solidFill>
              <a:latin typeface="Arial Rounded MT Bold" panose="020F0704030504030204" pitchFamily="34" charset="0"/>
            </a:endParaRPr>
          </a:p>
        </p:txBody>
      </p:sp>
      <p:sp>
        <p:nvSpPr>
          <p:cNvPr id="353" name="Rectangle: Rounded Corners 352">
            <a:extLst>
              <a:ext uri="{FF2B5EF4-FFF2-40B4-BE49-F238E27FC236}">
                <a16:creationId xmlns:a16="http://schemas.microsoft.com/office/drawing/2014/main" id="{C508772B-87AE-3686-F62C-B7B0D104835B}"/>
              </a:ext>
            </a:extLst>
          </p:cNvPr>
          <p:cNvSpPr/>
          <p:nvPr/>
        </p:nvSpPr>
        <p:spPr>
          <a:xfrm>
            <a:off x="6665543" y="2853243"/>
            <a:ext cx="766916" cy="3146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Rounded MT Bold" panose="020F0704030504030204" pitchFamily="34" charset="0"/>
              </a:rPr>
              <a:t>Role </a:t>
            </a:r>
            <a:endParaRPr lang="en-IN" sz="900" dirty="0">
              <a:solidFill>
                <a:schemeClr val="tx1"/>
              </a:solidFill>
              <a:latin typeface="Arial Rounded MT Bold" panose="020F0704030504030204" pitchFamily="34" charset="0"/>
            </a:endParaRPr>
          </a:p>
        </p:txBody>
      </p:sp>
      <p:sp>
        <p:nvSpPr>
          <p:cNvPr id="354" name="Rectangle: Rounded Corners 353">
            <a:extLst>
              <a:ext uri="{FF2B5EF4-FFF2-40B4-BE49-F238E27FC236}">
                <a16:creationId xmlns:a16="http://schemas.microsoft.com/office/drawing/2014/main" id="{6472BAAB-9A0D-96C2-D7AB-A694CEBDD678}"/>
              </a:ext>
            </a:extLst>
          </p:cNvPr>
          <p:cNvSpPr/>
          <p:nvPr/>
        </p:nvSpPr>
        <p:spPr>
          <a:xfrm>
            <a:off x="4898192" y="2867666"/>
            <a:ext cx="766916" cy="3146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Rounded MT Bold" panose="020F0704030504030204" pitchFamily="34" charset="0"/>
              </a:rPr>
              <a:t>Company</a:t>
            </a:r>
            <a:endParaRPr lang="en-IN" sz="900" dirty="0">
              <a:solidFill>
                <a:schemeClr val="tx1"/>
              </a:solidFill>
              <a:latin typeface="Arial Rounded MT Bold" panose="020F0704030504030204" pitchFamily="34" charset="0"/>
            </a:endParaRPr>
          </a:p>
        </p:txBody>
      </p:sp>
      <p:sp>
        <p:nvSpPr>
          <p:cNvPr id="355" name="Rectangle: Rounded Corners 354">
            <a:extLst>
              <a:ext uri="{FF2B5EF4-FFF2-40B4-BE49-F238E27FC236}">
                <a16:creationId xmlns:a16="http://schemas.microsoft.com/office/drawing/2014/main" id="{8E035211-2F93-42D1-C398-4F69EADB7681}"/>
              </a:ext>
            </a:extLst>
          </p:cNvPr>
          <p:cNvSpPr/>
          <p:nvPr/>
        </p:nvSpPr>
        <p:spPr>
          <a:xfrm>
            <a:off x="3182463" y="2865689"/>
            <a:ext cx="766916" cy="3146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Rounded MT Bold" panose="020F0704030504030204" pitchFamily="34" charset="0"/>
              </a:rPr>
              <a:t>Search</a:t>
            </a:r>
            <a:endParaRPr lang="en-IN" sz="900" dirty="0">
              <a:solidFill>
                <a:schemeClr val="tx1"/>
              </a:solidFill>
              <a:latin typeface="Arial Rounded MT Bold" panose="020F0704030504030204" pitchFamily="34" charset="0"/>
            </a:endParaRPr>
          </a:p>
        </p:txBody>
      </p:sp>
      <p:cxnSp>
        <p:nvCxnSpPr>
          <p:cNvPr id="356" name="Straight Arrow Connector 355">
            <a:extLst>
              <a:ext uri="{FF2B5EF4-FFF2-40B4-BE49-F238E27FC236}">
                <a16:creationId xmlns:a16="http://schemas.microsoft.com/office/drawing/2014/main" id="{6D9653F7-F984-CDDE-2447-32EC177F2576}"/>
              </a:ext>
            </a:extLst>
          </p:cNvPr>
          <p:cNvCxnSpPr>
            <a:cxnSpLocks/>
            <a:endCxn id="355" idx="1"/>
          </p:cNvCxnSpPr>
          <p:nvPr/>
        </p:nvCxnSpPr>
        <p:spPr>
          <a:xfrm>
            <a:off x="2248072" y="3023005"/>
            <a:ext cx="934391" cy="19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7" name="Straight Arrow Connector 356">
            <a:extLst>
              <a:ext uri="{FF2B5EF4-FFF2-40B4-BE49-F238E27FC236}">
                <a16:creationId xmlns:a16="http://schemas.microsoft.com/office/drawing/2014/main" id="{A2439555-2803-67BD-B011-478FB17C6EB4}"/>
              </a:ext>
            </a:extLst>
          </p:cNvPr>
          <p:cNvCxnSpPr/>
          <p:nvPr/>
        </p:nvCxnSpPr>
        <p:spPr>
          <a:xfrm>
            <a:off x="3956590" y="3016111"/>
            <a:ext cx="934391" cy="19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8" name="Straight Arrow Connector 357">
            <a:extLst>
              <a:ext uri="{FF2B5EF4-FFF2-40B4-BE49-F238E27FC236}">
                <a16:creationId xmlns:a16="http://schemas.microsoft.com/office/drawing/2014/main" id="{4455848F-50D9-146B-785B-F09766F8F24C}"/>
              </a:ext>
            </a:extLst>
          </p:cNvPr>
          <p:cNvCxnSpPr>
            <a:cxnSpLocks/>
          </p:cNvCxnSpPr>
          <p:nvPr/>
        </p:nvCxnSpPr>
        <p:spPr>
          <a:xfrm>
            <a:off x="5698130" y="3026959"/>
            <a:ext cx="9724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9" name="Straight Arrow Connector 358">
            <a:extLst>
              <a:ext uri="{FF2B5EF4-FFF2-40B4-BE49-F238E27FC236}">
                <a16:creationId xmlns:a16="http://schemas.microsoft.com/office/drawing/2014/main" id="{AB9839DA-20B9-FC60-1B84-18F77BE0C939}"/>
              </a:ext>
            </a:extLst>
          </p:cNvPr>
          <p:cNvCxnSpPr>
            <a:cxnSpLocks/>
            <a:endCxn id="352" idx="1"/>
          </p:cNvCxnSpPr>
          <p:nvPr/>
        </p:nvCxnSpPr>
        <p:spPr>
          <a:xfrm>
            <a:off x="7432459" y="3023005"/>
            <a:ext cx="1000435" cy="37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0" name="Straight Arrow Connector 359">
            <a:extLst>
              <a:ext uri="{FF2B5EF4-FFF2-40B4-BE49-F238E27FC236}">
                <a16:creationId xmlns:a16="http://schemas.microsoft.com/office/drawing/2014/main" id="{2317A071-F51F-25B6-405D-FD0FBECB2383}"/>
              </a:ext>
            </a:extLst>
          </p:cNvPr>
          <p:cNvCxnSpPr>
            <a:cxnSpLocks/>
            <a:stCxn id="352" idx="3"/>
            <a:endCxn id="351" idx="1"/>
          </p:cNvCxnSpPr>
          <p:nvPr/>
        </p:nvCxnSpPr>
        <p:spPr>
          <a:xfrm>
            <a:off x="9199810" y="3026724"/>
            <a:ext cx="1000435" cy="2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1" name="Rectangle: Rounded Corners 360">
            <a:extLst>
              <a:ext uri="{FF2B5EF4-FFF2-40B4-BE49-F238E27FC236}">
                <a16:creationId xmlns:a16="http://schemas.microsoft.com/office/drawing/2014/main" id="{2199DB3F-43A3-0D8E-CDD9-515C4E44F3D1}"/>
              </a:ext>
            </a:extLst>
          </p:cNvPr>
          <p:cNvSpPr/>
          <p:nvPr/>
        </p:nvSpPr>
        <p:spPr>
          <a:xfrm>
            <a:off x="10187465" y="3218656"/>
            <a:ext cx="766916" cy="3146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Rounded MT Bold" panose="020F0704030504030204" pitchFamily="34" charset="0"/>
              </a:rPr>
              <a:t>Important Question</a:t>
            </a:r>
            <a:endParaRPr lang="en-IN" sz="900" dirty="0">
              <a:solidFill>
                <a:schemeClr val="tx1"/>
              </a:solidFill>
              <a:latin typeface="Arial Rounded MT Bold" panose="020F0704030504030204" pitchFamily="34" charset="0"/>
            </a:endParaRPr>
          </a:p>
        </p:txBody>
      </p:sp>
      <p:sp>
        <p:nvSpPr>
          <p:cNvPr id="362" name="Rectangle: Rounded Corners 361">
            <a:extLst>
              <a:ext uri="{FF2B5EF4-FFF2-40B4-BE49-F238E27FC236}">
                <a16:creationId xmlns:a16="http://schemas.microsoft.com/office/drawing/2014/main" id="{F407A3A2-606C-515D-8371-C0D3D17B56E6}"/>
              </a:ext>
            </a:extLst>
          </p:cNvPr>
          <p:cNvSpPr/>
          <p:nvPr/>
        </p:nvSpPr>
        <p:spPr>
          <a:xfrm>
            <a:off x="10200245" y="2502888"/>
            <a:ext cx="766916" cy="3146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Rounded MT Bold" panose="020F0704030504030204" pitchFamily="34" charset="0"/>
              </a:rPr>
              <a:t>Company Details</a:t>
            </a:r>
            <a:endParaRPr lang="en-IN" sz="900" dirty="0">
              <a:solidFill>
                <a:schemeClr val="tx1"/>
              </a:solidFill>
              <a:latin typeface="Arial Rounded MT Bold" panose="020F0704030504030204" pitchFamily="34" charset="0"/>
            </a:endParaRPr>
          </a:p>
        </p:txBody>
      </p:sp>
      <p:sp>
        <p:nvSpPr>
          <p:cNvPr id="363" name="Rectangle: Rounded Corners 362">
            <a:extLst>
              <a:ext uri="{FF2B5EF4-FFF2-40B4-BE49-F238E27FC236}">
                <a16:creationId xmlns:a16="http://schemas.microsoft.com/office/drawing/2014/main" id="{8C166369-68B0-DB5C-A573-DFA9B3357D3F}"/>
              </a:ext>
            </a:extLst>
          </p:cNvPr>
          <p:cNvSpPr/>
          <p:nvPr/>
        </p:nvSpPr>
        <p:spPr>
          <a:xfrm>
            <a:off x="10200245" y="3660538"/>
            <a:ext cx="766916" cy="3146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Rounded MT Bold" panose="020F0704030504030204" pitchFamily="34" charset="0"/>
              </a:rPr>
              <a:t>Job Links</a:t>
            </a:r>
            <a:endParaRPr lang="en-IN" sz="900" dirty="0">
              <a:solidFill>
                <a:schemeClr val="tx1"/>
              </a:solidFill>
              <a:latin typeface="Arial Rounded MT Bold" panose="020F0704030504030204" pitchFamily="34" charset="0"/>
            </a:endParaRPr>
          </a:p>
        </p:txBody>
      </p:sp>
      <p:sp>
        <p:nvSpPr>
          <p:cNvPr id="364" name="Rectangle: Rounded Corners 363">
            <a:extLst>
              <a:ext uri="{FF2B5EF4-FFF2-40B4-BE49-F238E27FC236}">
                <a16:creationId xmlns:a16="http://schemas.microsoft.com/office/drawing/2014/main" id="{DD9B8714-B7DA-9F8A-8C7C-B342F46954CC}"/>
              </a:ext>
            </a:extLst>
          </p:cNvPr>
          <p:cNvSpPr/>
          <p:nvPr/>
        </p:nvSpPr>
        <p:spPr>
          <a:xfrm>
            <a:off x="8343508" y="3669173"/>
            <a:ext cx="856302" cy="3146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Rounded MT Bold" panose="020F0704030504030204" pitchFamily="34" charset="0"/>
              </a:rPr>
              <a:t>List of Job Application</a:t>
            </a:r>
            <a:endParaRPr lang="en-IN" sz="900" dirty="0">
              <a:solidFill>
                <a:schemeClr val="tx1"/>
              </a:solidFill>
              <a:latin typeface="Arial Rounded MT Bold" panose="020F0704030504030204" pitchFamily="34" charset="0"/>
            </a:endParaRPr>
          </a:p>
        </p:txBody>
      </p:sp>
      <p:sp>
        <p:nvSpPr>
          <p:cNvPr id="365" name="Rectangle: Rounded Corners 364">
            <a:extLst>
              <a:ext uri="{FF2B5EF4-FFF2-40B4-BE49-F238E27FC236}">
                <a16:creationId xmlns:a16="http://schemas.microsoft.com/office/drawing/2014/main" id="{28766F9E-537C-531F-79A6-ADBDD925D8BA}"/>
              </a:ext>
            </a:extLst>
          </p:cNvPr>
          <p:cNvSpPr/>
          <p:nvPr/>
        </p:nvSpPr>
        <p:spPr>
          <a:xfrm>
            <a:off x="6665543" y="3653009"/>
            <a:ext cx="766916" cy="3146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Rounded MT Bold" panose="020F0704030504030204" pitchFamily="34" charset="0"/>
              </a:rPr>
              <a:t>Role Matching</a:t>
            </a:r>
            <a:endParaRPr lang="en-IN" sz="900" dirty="0">
              <a:solidFill>
                <a:schemeClr val="tx1"/>
              </a:solidFill>
              <a:latin typeface="Arial Rounded MT Bold" panose="020F0704030504030204" pitchFamily="34" charset="0"/>
            </a:endParaRPr>
          </a:p>
        </p:txBody>
      </p:sp>
      <p:sp>
        <p:nvSpPr>
          <p:cNvPr id="366" name="Rectangle: Rounded Corners 365">
            <a:extLst>
              <a:ext uri="{FF2B5EF4-FFF2-40B4-BE49-F238E27FC236}">
                <a16:creationId xmlns:a16="http://schemas.microsoft.com/office/drawing/2014/main" id="{3AF4B790-39F5-7862-6332-F2FADE59ADE2}"/>
              </a:ext>
            </a:extLst>
          </p:cNvPr>
          <p:cNvSpPr/>
          <p:nvPr/>
        </p:nvSpPr>
        <p:spPr>
          <a:xfrm>
            <a:off x="4898192" y="3667432"/>
            <a:ext cx="766916" cy="3146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Rounded MT Bold" panose="020F0704030504030204" pitchFamily="34" charset="0"/>
              </a:rPr>
              <a:t>Text Parsing</a:t>
            </a:r>
            <a:endParaRPr lang="en-IN" sz="900" dirty="0">
              <a:solidFill>
                <a:schemeClr val="tx1"/>
              </a:solidFill>
              <a:latin typeface="Arial Rounded MT Bold" panose="020F0704030504030204" pitchFamily="34" charset="0"/>
            </a:endParaRPr>
          </a:p>
        </p:txBody>
      </p:sp>
      <p:sp>
        <p:nvSpPr>
          <p:cNvPr id="367" name="Rectangle: Rounded Corners 366">
            <a:extLst>
              <a:ext uri="{FF2B5EF4-FFF2-40B4-BE49-F238E27FC236}">
                <a16:creationId xmlns:a16="http://schemas.microsoft.com/office/drawing/2014/main" id="{B558E1D5-0311-67A4-2176-07B70E846F28}"/>
              </a:ext>
            </a:extLst>
          </p:cNvPr>
          <p:cNvSpPr/>
          <p:nvPr/>
        </p:nvSpPr>
        <p:spPr>
          <a:xfrm>
            <a:off x="3182463" y="3665455"/>
            <a:ext cx="766916" cy="3146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Rounded MT Bold" panose="020F0704030504030204" pitchFamily="34" charset="0"/>
              </a:rPr>
              <a:t>Resume</a:t>
            </a:r>
            <a:endParaRPr lang="en-IN" sz="900" dirty="0">
              <a:solidFill>
                <a:schemeClr val="tx1"/>
              </a:solidFill>
              <a:latin typeface="Arial Rounded MT Bold" panose="020F0704030504030204" pitchFamily="34" charset="0"/>
            </a:endParaRPr>
          </a:p>
        </p:txBody>
      </p:sp>
      <p:cxnSp>
        <p:nvCxnSpPr>
          <p:cNvPr id="368" name="Straight Arrow Connector 367">
            <a:extLst>
              <a:ext uri="{FF2B5EF4-FFF2-40B4-BE49-F238E27FC236}">
                <a16:creationId xmlns:a16="http://schemas.microsoft.com/office/drawing/2014/main" id="{8B5F1F90-8B21-E7CE-4B53-0D2548765CE9}"/>
              </a:ext>
            </a:extLst>
          </p:cNvPr>
          <p:cNvCxnSpPr>
            <a:cxnSpLocks/>
            <a:endCxn id="367" idx="1"/>
          </p:cNvCxnSpPr>
          <p:nvPr/>
        </p:nvCxnSpPr>
        <p:spPr>
          <a:xfrm>
            <a:off x="2248072" y="3822771"/>
            <a:ext cx="934391" cy="19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9" name="Straight Arrow Connector 368">
            <a:extLst>
              <a:ext uri="{FF2B5EF4-FFF2-40B4-BE49-F238E27FC236}">
                <a16:creationId xmlns:a16="http://schemas.microsoft.com/office/drawing/2014/main" id="{AC6BF06B-AA40-4BE7-20CC-C9F8DD59E289}"/>
              </a:ext>
            </a:extLst>
          </p:cNvPr>
          <p:cNvCxnSpPr/>
          <p:nvPr/>
        </p:nvCxnSpPr>
        <p:spPr>
          <a:xfrm>
            <a:off x="3956590" y="3815877"/>
            <a:ext cx="934391" cy="19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0" name="Straight Arrow Connector 369">
            <a:extLst>
              <a:ext uri="{FF2B5EF4-FFF2-40B4-BE49-F238E27FC236}">
                <a16:creationId xmlns:a16="http://schemas.microsoft.com/office/drawing/2014/main" id="{BFA6D0EA-EFCB-6DCD-10CA-7A659FAA5371}"/>
              </a:ext>
            </a:extLst>
          </p:cNvPr>
          <p:cNvCxnSpPr>
            <a:cxnSpLocks/>
          </p:cNvCxnSpPr>
          <p:nvPr/>
        </p:nvCxnSpPr>
        <p:spPr>
          <a:xfrm>
            <a:off x="5698130" y="3826725"/>
            <a:ext cx="97248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1" name="Straight Arrow Connector 370">
            <a:extLst>
              <a:ext uri="{FF2B5EF4-FFF2-40B4-BE49-F238E27FC236}">
                <a16:creationId xmlns:a16="http://schemas.microsoft.com/office/drawing/2014/main" id="{8F27EE51-0488-BD82-635D-A07C6754C11A}"/>
              </a:ext>
            </a:extLst>
          </p:cNvPr>
          <p:cNvCxnSpPr>
            <a:cxnSpLocks/>
            <a:endCxn id="364" idx="1"/>
          </p:cNvCxnSpPr>
          <p:nvPr/>
        </p:nvCxnSpPr>
        <p:spPr>
          <a:xfrm>
            <a:off x="7432459" y="3804099"/>
            <a:ext cx="911049" cy="2239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72" name="Straight Arrow Connector 371">
            <a:extLst>
              <a:ext uri="{FF2B5EF4-FFF2-40B4-BE49-F238E27FC236}">
                <a16:creationId xmlns:a16="http://schemas.microsoft.com/office/drawing/2014/main" id="{4EC81E48-EA41-23DC-CE7A-F7D09D9BABB1}"/>
              </a:ext>
            </a:extLst>
          </p:cNvPr>
          <p:cNvCxnSpPr>
            <a:cxnSpLocks/>
            <a:stCxn id="364" idx="3"/>
            <a:endCxn id="363" idx="1"/>
          </p:cNvCxnSpPr>
          <p:nvPr/>
        </p:nvCxnSpPr>
        <p:spPr>
          <a:xfrm flipV="1">
            <a:off x="9199810" y="3817855"/>
            <a:ext cx="1000435" cy="863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3" name="Rectangle: Rounded Corners 372">
            <a:extLst>
              <a:ext uri="{FF2B5EF4-FFF2-40B4-BE49-F238E27FC236}">
                <a16:creationId xmlns:a16="http://schemas.microsoft.com/office/drawing/2014/main" id="{4EAEFB1B-F117-F91F-C9D4-99CAC69B152D}"/>
              </a:ext>
            </a:extLst>
          </p:cNvPr>
          <p:cNvSpPr/>
          <p:nvPr/>
        </p:nvSpPr>
        <p:spPr>
          <a:xfrm>
            <a:off x="2702487" y="4562990"/>
            <a:ext cx="766916" cy="3146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Rounded MT Bold" panose="020F0704030504030204" pitchFamily="34" charset="0"/>
              </a:rPr>
              <a:t>Job Details</a:t>
            </a:r>
            <a:endParaRPr lang="en-IN" sz="900" dirty="0">
              <a:solidFill>
                <a:schemeClr val="tx1"/>
              </a:solidFill>
              <a:latin typeface="Arial Rounded MT Bold" panose="020F0704030504030204" pitchFamily="34" charset="0"/>
            </a:endParaRPr>
          </a:p>
        </p:txBody>
      </p:sp>
      <p:cxnSp>
        <p:nvCxnSpPr>
          <p:cNvPr id="374" name="Straight Arrow Connector 373">
            <a:extLst>
              <a:ext uri="{FF2B5EF4-FFF2-40B4-BE49-F238E27FC236}">
                <a16:creationId xmlns:a16="http://schemas.microsoft.com/office/drawing/2014/main" id="{63952F29-711B-BB8E-7F71-178363C25B62}"/>
              </a:ext>
            </a:extLst>
          </p:cNvPr>
          <p:cNvCxnSpPr>
            <a:cxnSpLocks/>
          </p:cNvCxnSpPr>
          <p:nvPr/>
        </p:nvCxnSpPr>
        <p:spPr>
          <a:xfrm flipV="1">
            <a:off x="2255283" y="4713413"/>
            <a:ext cx="459495" cy="68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5" name="Rectangle: Rounded Corners 374">
            <a:extLst>
              <a:ext uri="{FF2B5EF4-FFF2-40B4-BE49-F238E27FC236}">
                <a16:creationId xmlns:a16="http://schemas.microsoft.com/office/drawing/2014/main" id="{A6307629-2383-1B76-1A7D-8B98255CCC68}"/>
              </a:ext>
            </a:extLst>
          </p:cNvPr>
          <p:cNvSpPr/>
          <p:nvPr/>
        </p:nvSpPr>
        <p:spPr>
          <a:xfrm>
            <a:off x="3916607" y="4546807"/>
            <a:ext cx="766916" cy="4366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Rounded MT Bold" panose="020F0704030504030204" pitchFamily="34" charset="0"/>
              </a:rPr>
              <a:t>List of Matched Students</a:t>
            </a:r>
            <a:endParaRPr lang="en-IN" sz="900" dirty="0">
              <a:solidFill>
                <a:schemeClr val="tx1"/>
              </a:solidFill>
              <a:latin typeface="Arial Rounded MT Bold" panose="020F0704030504030204" pitchFamily="34" charset="0"/>
            </a:endParaRPr>
          </a:p>
        </p:txBody>
      </p:sp>
      <p:cxnSp>
        <p:nvCxnSpPr>
          <p:cNvPr id="376" name="Straight Arrow Connector 375">
            <a:extLst>
              <a:ext uri="{FF2B5EF4-FFF2-40B4-BE49-F238E27FC236}">
                <a16:creationId xmlns:a16="http://schemas.microsoft.com/office/drawing/2014/main" id="{BCBF081F-E39A-F4A2-FD60-F5B562B8D2F1}"/>
              </a:ext>
            </a:extLst>
          </p:cNvPr>
          <p:cNvCxnSpPr>
            <a:cxnSpLocks/>
          </p:cNvCxnSpPr>
          <p:nvPr/>
        </p:nvCxnSpPr>
        <p:spPr>
          <a:xfrm flipV="1">
            <a:off x="3469403" y="4744396"/>
            <a:ext cx="459495" cy="68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7" name="Rectangle: Rounded Corners 376">
            <a:extLst>
              <a:ext uri="{FF2B5EF4-FFF2-40B4-BE49-F238E27FC236}">
                <a16:creationId xmlns:a16="http://schemas.microsoft.com/office/drawing/2014/main" id="{66627C5A-8EDA-B3DB-018D-FFAEDDFB52C7}"/>
              </a:ext>
            </a:extLst>
          </p:cNvPr>
          <p:cNvSpPr/>
          <p:nvPr/>
        </p:nvSpPr>
        <p:spPr>
          <a:xfrm>
            <a:off x="5150718" y="4582463"/>
            <a:ext cx="969340" cy="3146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Rounded MT Bold" panose="020F0704030504030204" pitchFamily="34" charset="0"/>
              </a:rPr>
              <a:t>Assessment criteria</a:t>
            </a:r>
            <a:endParaRPr lang="en-IN" sz="900" dirty="0">
              <a:solidFill>
                <a:schemeClr val="tx1"/>
              </a:solidFill>
              <a:latin typeface="Arial Rounded MT Bold" panose="020F0704030504030204" pitchFamily="34" charset="0"/>
            </a:endParaRPr>
          </a:p>
        </p:txBody>
      </p:sp>
      <p:cxnSp>
        <p:nvCxnSpPr>
          <p:cNvPr id="378" name="Straight Arrow Connector 377">
            <a:extLst>
              <a:ext uri="{FF2B5EF4-FFF2-40B4-BE49-F238E27FC236}">
                <a16:creationId xmlns:a16="http://schemas.microsoft.com/office/drawing/2014/main" id="{8A1518E1-6A2D-A8F3-E61D-66368CB3631C}"/>
              </a:ext>
            </a:extLst>
          </p:cNvPr>
          <p:cNvCxnSpPr>
            <a:cxnSpLocks/>
          </p:cNvCxnSpPr>
          <p:nvPr/>
        </p:nvCxnSpPr>
        <p:spPr>
          <a:xfrm flipV="1">
            <a:off x="4703514" y="4732886"/>
            <a:ext cx="459495" cy="68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79" name="Rectangle: Rounded Corners 378">
            <a:extLst>
              <a:ext uri="{FF2B5EF4-FFF2-40B4-BE49-F238E27FC236}">
                <a16:creationId xmlns:a16="http://schemas.microsoft.com/office/drawing/2014/main" id="{02867B58-CF1F-1B66-1D29-D0DF226FC0CC}"/>
              </a:ext>
            </a:extLst>
          </p:cNvPr>
          <p:cNvSpPr/>
          <p:nvPr/>
        </p:nvSpPr>
        <p:spPr>
          <a:xfrm>
            <a:off x="6384829" y="4522887"/>
            <a:ext cx="766916" cy="4146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Rounded MT Bold" panose="020F0704030504030204" pitchFamily="34" charset="0"/>
              </a:rPr>
              <a:t>Mails to Matched Students</a:t>
            </a:r>
            <a:endParaRPr lang="en-IN" sz="900" dirty="0">
              <a:solidFill>
                <a:schemeClr val="tx1"/>
              </a:solidFill>
              <a:latin typeface="Arial Rounded MT Bold" panose="020F0704030504030204" pitchFamily="34" charset="0"/>
            </a:endParaRPr>
          </a:p>
        </p:txBody>
      </p:sp>
      <p:cxnSp>
        <p:nvCxnSpPr>
          <p:cNvPr id="380" name="Straight Arrow Connector 379">
            <a:extLst>
              <a:ext uri="{FF2B5EF4-FFF2-40B4-BE49-F238E27FC236}">
                <a16:creationId xmlns:a16="http://schemas.microsoft.com/office/drawing/2014/main" id="{C09C1FC5-CF4F-CB1E-B58B-010C4DCA9EF3}"/>
              </a:ext>
            </a:extLst>
          </p:cNvPr>
          <p:cNvCxnSpPr>
            <a:cxnSpLocks/>
          </p:cNvCxnSpPr>
          <p:nvPr/>
        </p:nvCxnSpPr>
        <p:spPr>
          <a:xfrm flipV="1">
            <a:off x="6120058" y="4732886"/>
            <a:ext cx="277062" cy="149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1" name="Rectangle: Rounded Corners 380">
            <a:extLst>
              <a:ext uri="{FF2B5EF4-FFF2-40B4-BE49-F238E27FC236}">
                <a16:creationId xmlns:a16="http://schemas.microsoft.com/office/drawing/2014/main" id="{05525BD1-CBD2-1EFC-1230-E3914823B8D7}"/>
              </a:ext>
            </a:extLst>
          </p:cNvPr>
          <p:cNvSpPr/>
          <p:nvPr/>
        </p:nvSpPr>
        <p:spPr>
          <a:xfrm>
            <a:off x="7598949" y="4557552"/>
            <a:ext cx="914763" cy="42593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Rounded MT Bold" panose="020F0704030504030204" pitchFamily="34" charset="0"/>
              </a:rPr>
              <a:t>Online Assessment</a:t>
            </a:r>
            <a:endParaRPr lang="en-IN" sz="900" dirty="0">
              <a:solidFill>
                <a:schemeClr val="tx1"/>
              </a:solidFill>
              <a:latin typeface="Arial Rounded MT Bold" panose="020F0704030504030204" pitchFamily="34" charset="0"/>
            </a:endParaRPr>
          </a:p>
        </p:txBody>
      </p:sp>
      <p:cxnSp>
        <p:nvCxnSpPr>
          <p:cNvPr id="382" name="Straight Arrow Connector 381">
            <a:extLst>
              <a:ext uri="{FF2B5EF4-FFF2-40B4-BE49-F238E27FC236}">
                <a16:creationId xmlns:a16="http://schemas.microsoft.com/office/drawing/2014/main" id="{83A5E281-5D64-D117-E3A4-5CCBB2ED98A6}"/>
              </a:ext>
            </a:extLst>
          </p:cNvPr>
          <p:cNvCxnSpPr>
            <a:cxnSpLocks/>
          </p:cNvCxnSpPr>
          <p:nvPr/>
        </p:nvCxnSpPr>
        <p:spPr>
          <a:xfrm flipV="1">
            <a:off x="7151746" y="4756795"/>
            <a:ext cx="459495" cy="68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3" name="Rectangle: Rounded Corners 382">
            <a:extLst>
              <a:ext uri="{FF2B5EF4-FFF2-40B4-BE49-F238E27FC236}">
                <a16:creationId xmlns:a16="http://schemas.microsoft.com/office/drawing/2014/main" id="{F433B5D3-8791-8E23-7339-350649F379D8}"/>
              </a:ext>
            </a:extLst>
          </p:cNvPr>
          <p:cNvSpPr/>
          <p:nvPr/>
        </p:nvSpPr>
        <p:spPr>
          <a:xfrm>
            <a:off x="8833061" y="4362611"/>
            <a:ext cx="970946" cy="66607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Rounded MT Bold" panose="020F0704030504030204" pitchFamily="34" charset="0"/>
              </a:rPr>
              <a:t>Shortlisted Students From Assessment</a:t>
            </a:r>
            <a:endParaRPr lang="en-IN" sz="900" dirty="0">
              <a:solidFill>
                <a:schemeClr val="tx1"/>
              </a:solidFill>
              <a:latin typeface="Arial Rounded MT Bold" panose="020F0704030504030204" pitchFamily="34" charset="0"/>
            </a:endParaRPr>
          </a:p>
        </p:txBody>
      </p:sp>
      <p:cxnSp>
        <p:nvCxnSpPr>
          <p:cNvPr id="384" name="Straight Arrow Connector 383">
            <a:extLst>
              <a:ext uri="{FF2B5EF4-FFF2-40B4-BE49-F238E27FC236}">
                <a16:creationId xmlns:a16="http://schemas.microsoft.com/office/drawing/2014/main" id="{0CB84363-758E-6566-6A54-209793FDCB9F}"/>
              </a:ext>
            </a:extLst>
          </p:cNvPr>
          <p:cNvCxnSpPr>
            <a:cxnSpLocks/>
            <a:stCxn id="381" idx="3"/>
          </p:cNvCxnSpPr>
          <p:nvPr/>
        </p:nvCxnSpPr>
        <p:spPr>
          <a:xfrm flipV="1">
            <a:off x="8513712" y="4744396"/>
            <a:ext cx="331640" cy="26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5" name="Rectangle: Rounded Corners 384">
            <a:extLst>
              <a:ext uri="{FF2B5EF4-FFF2-40B4-BE49-F238E27FC236}">
                <a16:creationId xmlns:a16="http://schemas.microsoft.com/office/drawing/2014/main" id="{24C77ACF-AB85-36C7-B0E6-1C4E570D629F}"/>
              </a:ext>
            </a:extLst>
          </p:cNvPr>
          <p:cNvSpPr/>
          <p:nvPr/>
        </p:nvSpPr>
        <p:spPr>
          <a:xfrm>
            <a:off x="10200245" y="4546806"/>
            <a:ext cx="766916" cy="3146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Rounded MT Bold" panose="020F0704030504030204" pitchFamily="34" charset="0"/>
              </a:rPr>
              <a:t>Further Rounds</a:t>
            </a:r>
            <a:endParaRPr lang="en-IN" sz="900" dirty="0">
              <a:solidFill>
                <a:schemeClr val="tx1"/>
              </a:solidFill>
              <a:latin typeface="Arial Rounded MT Bold" panose="020F0704030504030204" pitchFamily="34" charset="0"/>
            </a:endParaRPr>
          </a:p>
        </p:txBody>
      </p:sp>
      <p:cxnSp>
        <p:nvCxnSpPr>
          <p:cNvPr id="386" name="Straight Arrow Connector 385">
            <a:extLst>
              <a:ext uri="{FF2B5EF4-FFF2-40B4-BE49-F238E27FC236}">
                <a16:creationId xmlns:a16="http://schemas.microsoft.com/office/drawing/2014/main" id="{B982C9A9-C8B8-EB8A-2016-27B8CCB08218}"/>
              </a:ext>
            </a:extLst>
          </p:cNvPr>
          <p:cNvCxnSpPr>
            <a:cxnSpLocks/>
            <a:stCxn id="383" idx="3"/>
            <a:endCxn id="385" idx="1"/>
          </p:cNvCxnSpPr>
          <p:nvPr/>
        </p:nvCxnSpPr>
        <p:spPr>
          <a:xfrm>
            <a:off x="9804007" y="4695650"/>
            <a:ext cx="396238" cy="84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87" name="Rectangle: Rounded Corners 386">
            <a:extLst>
              <a:ext uri="{FF2B5EF4-FFF2-40B4-BE49-F238E27FC236}">
                <a16:creationId xmlns:a16="http://schemas.microsoft.com/office/drawing/2014/main" id="{67C31599-9911-ED70-526F-9BEA62D0B8BE}"/>
              </a:ext>
            </a:extLst>
          </p:cNvPr>
          <p:cNvSpPr/>
          <p:nvPr/>
        </p:nvSpPr>
        <p:spPr>
          <a:xfrm>
            <a:off x="5149255" y="4994682"/>
            <a:ext cx="766916" cy="3146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Rounded MT Bold" panose="020F0704030504030204" pitchFamily="34" charset="0"/>
              </a:rPr>
              <a:t>Type of </a:t>
            </a:r>
            <a:r>
              <a:rPr lang="en-US" sz="900" dirty="0" err="1">
                <a:solidFill>
                  <a:schemeClr val="tx1"/>
                </a:solidFill>
                <a:latin typeface="Arial Rounded MT Bold" panose="020F0704030504030204" pitchFamily="34" charset="0"/>
              </a:rPr>
              <a:t>Questios</a:t>
            </a:r>
            <a:endParaRPr lang="en-IN" sz="900" dirty="0">
              <a:solidFill>
                <a:schemeClr val="tx1"/>
              </a:solidFill>
              <a:latin typeface="Arial Rounded MT Bold" panose="020F0704030504030204" pitchFamily="34" charset="0"/>
            </a:endParaRPr>
          </a:p>
        </p:txBody>
      </p:sp>
      <p:sp>
        <p:nvSpPr>
          <p:cNvPr id="388" name="Rectangle: Rounded Corners 387">
            <a:extLst>
              <a:ext uri="{FF2B5EF4-FFF2-40B4-BE49-F238E27FC236}">
                <a16:creationId xmlns:a16="http://schemas.microsoft.com/office/drawing/2014/main" id="{D693F9F5-34AA-061D-939A-166E8653CD39}"/>
              </a:ext>
            </a:extLst>
          </p:cNvPr>
          <p:cNvSpPr/>
          <p:nvPr/>
        </p:nvSpPr>
        <p:spPr>
          <a:xfrm>
            <a:off x="5483874" y="4173646"/>
            <a:ext cx="766916" cy="3146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Rounded MT Bold" panose="020F0704030504030204" pitchFamily="34" charset="0"/>
              </a:rPr>
              <a:t>Time Limit</a:t>
            </a:r>
            <a:endParaRPr lang="en-IN" sz="900" dirty="0">
              <a:solidFill>
                <a:schemeClr val="tx1"/>
              </a:solidFill>
              <a:latin typeface="Arial Rounded MT Bold" panose="020F0704030504030204" pitchFamily="34" charset="0"/>
            </a:endParaRPr>
          </a:p>
        </p:txBody>
      </p:sp>
      <p:sp>
        <p:nvSpPr>
          <p:cNvPr id="389" name="Rectangle: Rounded Corners 388">
            <a:extLst>
              <a:ext uri="{FF2B5EF4-FFF2-40B4-BE49-F238E27FC236}">
                <a16:creationId xmlns:a16="http://schemas.microsoft.com/office/drawing/2014/main" id="{AF0365EF-1D2B-2C6B-1B16-E58410F99167}"/>
              </a:ext>
            </a:extLst>
          </p:cNvPr>
          <p:cNvSpPr/>
          <p:nvPr/>
        </p:nvSpPr>
        <p:spPr>
          <a:xfrm>
            <a:off x="4663124" y="4175624"/>
            <a:ext cx="766916" cy="3146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Rounded MT Bold" panose="020F0704030504030204" pitchFamily="34" charset="0"/>
              </a:rPr>
              <a:t>Difficulty Level</a:t>
            </a:r>
            <a:endParaRPr lang="en-IN" sz="900" dirty="0">
              <a:solidFill>
                <a:schemeClr val="tx1"/>
              </a:solidFill>
              <a:latin typeface="Arial Rounded MT Bold" panose="020F0704030504030204" pitchFamily="34" charset="0"/>
            </a:endParaRPr>
          </a:p>
        </p:txBody>
      </p:sp>
      <p:cxnSp>
        <p:nvCxnSpPr>
          <p:cNvPr id="390" name="Straight Arrow Connector 389">
            <a:extLst>
              <a:ext uri="{FF2B5EF4-FFF2-40B4-BE49-F238E27FC236}">
                <a16:creationId xmlns:a16="http://schemas.microsoft.com/office/drawing/2014/main" id="{4B6C905C-EF45-384A-2D5C-6D23699DC677}"/>
              </a:ext>
            </a:extLst>
          </p:cNvPr>
          <p:cNvCxnSpPr>
            <a:cxnSpLocks/>
            <a:endCxn id="389" idx="2"/>
          </p:cNvCxnSpPr>
          <p:nvPr/>
        </p:nvCxnSpPr>
        <p:spPr>
          <a:xfrm flipH="1" flipV="1">
            <a:off x="5046582" y="4490257"/>
            <a:ext cx="292841" cy="727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1" name="Straight Arrow Connector 390">
            <a:extLst>
              <a:ext uri="{FF2B5EF4-FFF2-40B4-BE49-F238E27FC236}">
                <a16:creationId xmlns:a16="http://schemas.microsoft.com/office/drawing/2014/main" id="{1A8170B8-69AC-85CD-D8BB-904E17274113}"/>
              </a:ext>
            </a:extLst>
          </p:cNvPr>
          <p:cNvCxnSpPr>
            <a:cxnSpLocks/>
            <a:endCxn id="388" idx="2"/>
          </p:cNvCxnSpPr>
          <p:nvPr/>
        </p:nvCxnSpPr>
        <p:spPr>
          <a:xfrm flipV="1">
            <a:off x="5652328" y="4488279"/>
            <a:ext cx="215004" cy="1056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2" name="Straight Arrow Connector 391">
            <a:extLst>
              <a:ext uri="{FF2B5EF4-FFF2-40B4-BE49-F238E27FC236}">
                <a16:creationId xmlns:a16="http://schemas.microsoft.com/office/drawing/2014/main" id="{072B57A6-9185-9B4F-270A-530EB925B988}"/>
              </a:ext>
            </a:extLst>
          </p:cNvPr>
          <p:cNvCxnSpPr>
            <a:cxnSpLocks/>
            <a:stCxn id="377" idx="2"/>
            <a:endCxn id="387" idx="0"/>
          </p:cNvCxnSpPr>
          <p:nvPr/>
        </p:nvCxnSpPr>
        <p:spPr>
          <a:xfrm flipH="1">
            <a:off x="5532713" y="4897096"/>
            <a:ext cx="102675" cy="97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3" name="Rectangle: Rounded Corners 392">
            <a:extLst>
              <a:ext uri="{FF2B5EF4-FFF2-40B4-BE49-F238E27FC236}">
                <a16:creationId xmlns:a16="http://schemas.microsoft.com/office/drawing/2014/main" id="{646C4320-92E4-9AAC-D969-21A4D1776160}"/>
              </a:ext>
            </a:extLst>
          </p:cNvPr>
          <p:cNvSpPr/>
          <p:nvPr/>
        </p:nvSpPr>
        <p:spPr>
          <a:xfrm>
            <a:off x="2709859" y="4944355"/>
            <a:ext cx="766916" cy="3146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Rounded MT Bold" panose="020F0704030504030204" pitchFamily="34" charset="0"/>
              </a:rPr>
              <a:t>Job Role</a:t>
            </a:r>
            <a:endParaRPr lang="en-IN" sz="900" dirty="0">
              <a:solidFill>
                <a:schemeClr val="tx1"/>
              </a:solidFill>
              <a:latin typeface="Arial Rounded MT Bold" panose="020F0704030504030204" pitchFamily="34" charset="0"/>
            </a:endParaRPr>
          </a:p>
        </p:txBody>
      </p:sp>
      <p:sp>
        <p:nvSpPr>
          <p:cNvPr id="394" name="Rectangle: Rounded Corners 393">
            <a:extLst>
              <a:ext uri="{FF2B5EF4-FFF2-40B4-BE49-F238E27FC236}">
                <a16:creationId xmlns:a16="http://schemas.microsoft.com/office/drawing/2014/main" id="{CA91AAF8-5D57-720B-D537-A5A21D499C2E}"/>
              </a:ext>
            </a:extLst>
          </p:cNvPr>
          <p:cNvSpPr/>
          <p:nvPr/>
        </p:nvSpPr>
        <p:spPr>
          <a:xfrm>
            <a:off x="2714778" y="5328511"/>
            <a:ext cx="766916" cy="3146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Rounded MT Bold" panose="020F0704030504030204" pitchFamily="34" charset="0"/>
              </a:rPr>
              <a:t>Type of </a:t>
            </a:r>
            <a:r>
              <a:rPr lang="en-US" sz="900" dirty="0" err="1">
                <a:solidFill>
                  <a:schemeClr val="tx1"/>
                </a:solidFill>
                <a:latin typeface="Arial Rounded MT Bold" panose="020F0704030504030204" pitchFamily="34" charset="0"/>
              </a:rPr>
              <a:t>Inteview</a:t>
            </a:r>
            <a:endParaRPr lang="en-IN" sz="900" dirty="0">
              <a:solidFill>
                <a:schemeClr val="tx1"/>
              </a:solidFill>
              <a:latin typeface="Arial Rounded MT Bold" panose="020F0704030504030204" pitchFamily="34" charset="0"/>
            </a:endParaRPr>
          </a:p>
        </p:txBody>
      </p:sp>
      <p:sp>
        <p:nvSpPr>
          <p:cNvPr id="395" name="Rectangle: Rounded Corners 394">
            <a:extLst>
              <a:ext uri="{FF2B5EF4-FFF2-40B4-BE49-F238E27FC236}">
                <a16:creationId xmlns:a16="http://schemas.microsoft.com/office/drawing/2014/main" id="{EA99BBD7-7025-F773-63F5-A99B1385688F}"/>
              </a:ext>
            </a:extLst>
          </p:cNvPr>
          <p:cNvSpPr/>
          <p:nvPr/>
        </p:nvSpPr>
        <p:spPr>
          <a:xfrm>
            <a:off x="2714778" y="5715735"/>
            <a:ext cx="766916" cy="3146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Rounded MT Bold" panose="020F0704030504030204" pitchFamily="34" charset="0"/>
              </a:rPr>
              <a:t>Difficulty Level</a:t>
            </a:r>
            <a:endParaRPr lang="en-IN" sz="900" dirty="0">
              <a:solidFill>
                <a:schemeClr val="tx1"/>
              </a:solidFill>
              <a:latin typeface="Arial Rounded MT Bold" panose="020F0704030504030204" pitchFamily="34" charset="0"/>
            </a:endParaRPr>
          </a:p>
        </p:txBody>
      </p:sp>
      <p:sp>
        <p:nvSpPr>
          <p:cNvPr id="396" name="Rectangle: Rounded Corners 395">
            <a:extLst>
              <a:ext uri="{FF2B5EF4-FFF2-40B4-BE49-F238E27FC236}">
                <a16:creationId xmlns:a16="http://schemas.microsoft.com/office/drawing/2014/main" id="{9888914C-1F7B-BCF5-125A-99BE0C187CED}"/>
              </a:ext>
            </a:extLst>
          </p:cNvPr>
          <p:cNvSpPr/>
          <p:nvPr/>
        </p:nvSpPr>
        <p:spPr>
          <a:xfrm>
            <a:off x="3956590" y="5367645"/>
            <a:ext cx="766916" cy="3146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Rounded MT Bold" panose="020F0704030504030204" pitchFamily="34" charset="0"/>
              </a:rPr>
              <a:t>Interview Settings</a:t>
            </a:r>
            <a:endParaRPr lang="en-IN" sz="900" dirty="0">
              <a:solidFill>
                <a:schemeClr val="tx1"/>
              </a:solidFill>
              <a:latin typeface="Arial Rounded MT Bold" panose="020F0704030504030204" pitchFamily="34" charset="0"/>
            </a:endParaRPr>
          </a:p>
        </p:txBody>
      </p:sp>
      <p:sp>
        <p:nvSpPr>
          <p:cNvPr id="397" name="Rectangle: Rounded Corners 396">
            <a:extLst>
              <a:ext uri="{FF2B5EF4-FFF2-40B4-BE49-F238E27FC236}">
                <a16:creationId xmlns:a16="http://schemas.microsoft.com/office/drawing/2014/main" id="{8A658A23-27C4-0BE9-7266-D6FD0A20BBFB}"/>
              </a:ext>
            </a:extLst>
          </p:cNvPr>
          <p:cNvSpPr/>
          <p:nvPr/>
        </p:nvSpPr>
        <p:spPr>
          <a:xfrm>
            <a:off x="5128779" y="5367644"/>
            <a:ext cx="810168" cy="38772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tx1"/>
                </a:solidFill>
                <a:latin typeface="Arial Rounded MT Bold" panose="020F0704030504030204" pitchFamily="34" charset="0"/>
              </a:rPr>
              <a:t>AI Interviewer</a:t>
            </a:r>
            <a:endParaRPr lang="en-IN" sz="800" dirty="0">
              <a:solidFill>
                <a:schemeClr val="tx1"/>
              </a:solidFill>
              <a:latin typeface="Arial Rounded MT Bold" panose="020F0704030504030204" pitchFamily="34" charset="0"/>
            </a:endParaRPr>
          </a:p>
        </p:txBody>
      </p:sp>
      <p:sp>
        <p:nvSpPr>
          <p:cNvPr id="398" name="Rectangle: Rounded Corners 397">
            <a:extLst>
              <a:ext uri="{FF2B5EF4-FFF2-40B4-BE49-F238E27FC236}">
                <a16:creationId xmlns:a16="http://schemas.microsoft.com/office/drawing/2014/main" id="{B0275CAE-D911-73CB-12E3-2ADF8CD6FD45}"/>
              </a:ext>
            </a:extLst>
          </p:cNvPr>
          <p:cNvSpPr/>
          <p:nvPr/>
        </p:nvSpPr>
        <p:spPr>
          <a:xfrm>
            <a:off x="6402872" y="5375063"/>
            <a:ext cx="766916" cy="3146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Rounded MT Bold" panose="020F0704030504030204" pitchFamily="34" charset="0"/>
              </a:rPr>
              <a:t>Interview</a:t>
            </a:r>
            <a:endParaRPr lang="en-IN" sz="900" dirty="0">
              <a:solidFill>
                <a:schemeClr val="tx1"/>
              </a:solidFill>
              <a:latin typeface="Arial Rounded MT Bold" panose="020F0704030504030204" pitchFamily="34" charset="0"/>
            </a:endParaRPr>
          </a:p>
        </p:txBody>
      </p:sp>
      <p:cxnSp>
        <p:nvCxnSpPr>
          <p:cNvPr id="399" name="Straight Arrow Connector 398">
            <a:extLst>
              <a:ext uri="{FF2B5EF4-FFF2-40B4-BE49-F238E27FC236}">
                <a16:creationId xmlns:a16="http://schemas.microsoft.com/office/drawing/2014/main" id="{F43985C0-A704-3614-4C47-35F507F2094F}"/>
              </a:ext>
            </a:extLst>
          </p:cNvPr>
          <p:cNvCxnSpPr>
            <a:cxnSpLocks/>
          </p:cNvCxnSpPr>
          <p:nvPr/>
        </p:nvCxnSpPr>
        <p:spPr>
          <a:xfrm flipV="1">
            <a:off x="5955668" y="5525486"/>
            <a:ext cx="459495" cy="68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0" name="Rectangle: Rounded Corners 399">
            <a:extLst>
              <a:ext uri="{FF2B5EF4-FFF2-40B4-BE49-F238E27FC236}">
                <a16:creationId xmlns:a16="http://schemas.microsoft.com/office/drawing/2014/main" id="{3928AD93-78A7-339D-F641-80A3F7E7E4F7}"/>
              </a:ext>
            </a:extLst>
          </p:cNvPr>
          <p:cNvSpPr/>
          <p:nvPr/>
        </p:nvSpPr>
        <p:spPr>
          <a:xfrm>
            <a:off x="7616993" y="5398972"/>
            <a:ext cx="766916" cy="3146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Rounded MT Bold" panose="020F0704030504030204" pitchFamily="34" charset="0"/>
              </a:rPr>
              <a:t>Score</a:t>
            </a:r>
            <a:endParaRPr lang="en-IN" sz="900" dirty="0">
              <a:solidFill>
                <a:schemeClr val="tx1"/>
              </a:solidFill>
              <a:latin typeface="Arial Rounded MT Bold" panose="020F0704030504030204" pitchFamily="34" charset="0"/>
            </a:endParaRPr>
          </a:p>
        </p:txBody>
      </p:sp>
      <p:cxnSp>
        <p:nvCxnSpPr>
          <p:cNvPr id="401" name="Straight Arrow Connector 400">
            <a:extLst>
              <a:ext uri="{FF2B5EF4-FFF2-40B4-BE49-F238E27FC236}">
                <a16:creationId xmlns:a16="http://schemas.microsoft.com/office/drawing/2014/main" id="{6CBB8A4D-3C16-FB6F-D39F-7D6D410685E4}"/>
              </a:ext>
            </a:extLst>
          </p:cNvPr>
          <p:cNvCxnSpPr>
            <a:cxnSpLocks/>
          </p:cNvCxnSpPr>
          <p:nvPr/>
        </p:nvCxnSpPr>
        <p:spPr>
          <a:xfrm flipV="1">
            <a:off x="7169789" y="5549395"/>
            <a:ext cx="459495" cy="68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2" name="Rectangle: Rounded Corners 401">
            <a:extLst>
              <a:ext uri="{FF2B5EF4-FFF2-40B4-BE49-F238E27FC236}">
                <a16:creationId xmlns:a16="http://schemas.microsoft.com/office/drawing/2014/main" id="{9CA39E8C-338C-E744-85E2-B1E6B099F3E6}"/>
              </a:ext>
            </a:extLst>
          </p:cNvPr>
          <p:cNvSpPr/>
          <p:nvPr/>
        </p:nvSpPr>
        <p:spPr>
          <a:xfrm>
            <a:off x="8851104" y="5386573"/>
            <a:ext cx="766916" cy="3146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Rounded MT Bold" panose="020F0704030504030204" pitchFamily="34" charset="0"/>
              </a:rPr>
              <a:t>Analysis</a:t>
            </a:r>
            <a:endParaRPr lang="en-IN" sz="900" dirty="0">
              <a:solidFill>
                <a:schemeClr val="tx1"/>
              </a:solidFill>
              <a:latin typeface="Arial Rounded MT Bold" panose="020F0704030504030204" pitchFamily="34" charset="0"/>
            </a:endParaRPr>
          </a:p>
        </p:txBody>
      </p:sp>
      <p:cxnSp>
        <p:nvCxnSpPr>
          <p:cNvPr id="403" name="Straight Arrow Connector 402">
            <a:extLst>
              <a:ext uri="{FF2B5EF4-FFF2-40B4-BE49-F238E27FC236}">
                <a16:creationId xmlns:a16="http://schemas.microsoft.com/office/drawing/2014/main" id="{7EC61998-0F59-42BA-5958-DBDEE373751E}"/>
              </a:ext>
            </a:extLst>
          </p:cNvPr>
          <p:cNvCxnSpPr>
            <a:cxnSpLocks/>
          </p:cNvCxnSpPr>
          <p:nvPr/>
        </p:nvCxnSpPr>
        <p:spPr>
          <a:xfrm flipV="1">
            <a:off x="8403900" y="5536996"/>
            <a:ext cx="459495" cy="689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04" name="Rectangle: Rounded Corners 403">
            <a:extLst>
              <a:ext uri="{FF2B5EF4-FFF2-40B4-BE49-F238E27FC236}">
                <a16:creationId xmlns:a16="http://schemas.microsoft.com/office/drawing/2014/main" id="{FBFE0F95-05D1-09F4-AFCE-FB1353D0B79C}"/>
              </a:ext>
            </a:extLst>
          </p:cNvPr>
          <p:cNvSpPr/>
          <p:nvPr/>
        </p:nvSpPr>
        <p:spPr>
          <a:xfrm>
            <a:off x="10187465" y="5116777"/>
            <a:ext cx="766916" cy="3146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Rounded MT Bold" panose="020F0704030504030204" pitchFamily="34" charset="0"/>
              </a:rPr>
              <a:t>Good Feedback</a:t>
            </a:r>
            <a:endParaRPr lang="en-IN" sz="900" dirty="0">
              <a:solidFill>
                <a:schemeClr val="tx1"/>
              </a:solidFill>
              <a:latin typeface="Arial Rounded MT Bold" panose="020F0704030504030204" pitchFamily="34" charset="0"/>
            </a:endParaRPr>
          </a:p>
        </p:txBody>
      </p:sp>
      <p:sp>
        <p:nvSpPr>
          <p:cNvPr id="405" name="Rectangle: Rounded Corners 404">
            <a:extLst>
              <a:ext uri="{FF2B5EF4-FFF2-40B4-BE49-F238E27FC236}">
                <a16:creationId xmlns:a16="http://schemas.microsoft.com/office/drawing/2014/main" id="{BBEC5BFB-43C0-0D4D-64DD-BE0829AA01D9}"/>
              </a:ext>
            </a:extLst>
          </p:cNvPr>
          <p:cNvSpPr/>
          <p:nvPr/>
        </p:nvSpPr>
        <p:spPr>
          <a:xfrm>
            <a:off x="10200443" y="5631978"/>
            <a:ext cx="766916" cy="3146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Rounded MT Bold" panose="020F0704030504030204" pitchFamily="34" charset="0"/>
              </a:rPr>
              <a:t>Improve-</a:t>
            </a:r>
            <a:r>
              <a:rPr lang="en-US" sz="900" dirty="0" err="1">
                <a:solidFill>
                  <a:schemeClr val="tx1"/>
                </a:solidFill>
                <a:latin typeface="Arial Rounded MT Bold" panose="020F0704030504030204" pitchFamily="34" charset="0"/>
              </a:rPr>
              <a:t>ments</a:t>
            </a:r>
            <a:endParaRPr lang="en-IN" sz="900" dirty="0">
              <a:solidFill>
                <a:schemeClr val="tx1"/>
              </a:solidFill>
              <a:latin typeface="Arial Rounded MT Bold" panose="020F0704030504030204" pitchFamily="34" charset="0"/>
            </a:endParaRPr>
          </a:p>
        </p:txBody>
      </p:sp>
      <p:cxnSp>
        <p:nvCxnSpPr>
          <p:cNvPr id="406" name="Straight Arrow Connector 405">
            <a:extLst>
              <a:ext uri="{FF2B5EF4-FFF2-40B4-BE49-F238E27FC236}">
                <a16:creationId xmlns:a16="http://schemas.microsoft.com/office/drawing/2014/main" id="{AF833540-0D60-5965-CEF0-BB4663D1F981}"/>
              </a:ext>
            </a:extLst>
          </p:cNvPr>
          <p:cNvCxnSpPr>
            <a:cxnSpLocks/>
            <a:stCxn id="402" idx="3"/>
            <a:endCxn id="404" idx="1"/>
          </p:cNvCxnSpPr>
          <p:nvPr/>
        </p:nvCxnSpPr>
        <p:spPr>
          <a:xfrm flipV="1">
            <a:off x="9618020" y="5274094"/>
            <a:ext cx="569445" cy="2697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7" name="Straight Arrow Connector 406">
            <a:extLst>
              <a:ext uri="{FF2B5EF4-FFF2-40B4-BE49-F238E27FC236}">
                <a16:creationId xmlns:a16="http://schemas.microsoft.com/office/drawing/2014/main" id="{53EBED43-654D-3E63-7272-D5F91D1A855B}"/>
              </a:ext>
            </a:extLst>
          </p:cNvPr>
          <p:cNvCxnSpPr>
            <a:cxnSpLocks/>
            <a:stCxn id="402" idx="3"/>
            <a:endCxn id="405" idx="1"/>
          </p:cNvCxnSpPr>
          <p:nvPr/>
        </p:nvCxnSpPr>
        <p:spPr>
          <a:xfrm>
            <a:off x="9618020" y="5543890"/>
            <a:ext cx="582423" cy="2454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8" name="Straight Arrow Connector 407">
            <a:extLst>
              <a:ext uri="{FF2B5EF4-FFF2-40B4-BE49-F238E27FC236}">
                <a16:creationId xmlns:a16="http://schemas.microsoft.com/office/drawing/2014/main" id="{631586F9-0698-E451-9341-C3269EB55112}"/>
              </a:ext>
            </a:extLst>
          </p:cNvPr>
          <p:cNvCxnSpPr>
            <a:cxnSpLocks/>
            <a:stCxn id="393" idx="3"/>
            <a:endCxn id="396" idx="1"/>
          </p:cNvCxnSpPr>
          <p:nvPr/>
        </p:nvCxnSpPr>
        <p:spPr>
          <a:xfrm>
            <a:off x="3476775" y="5101672"/>
            <a:ext cx="479815" cy="4232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9" name="Straight Arrow Connector 408">
            <a:extLst>
              <a:ext uri="{FF2B5EF4-FFF2-40B4-BE49-F238E27FC236}">
                <a16:creationId xmlns:a16="http://schemas.microsoft.com/office/drawing/2014/main" id="{5BA43E08-9628-A6E5-A7B2-A5EF70F3B44F}"/>
              </a:ext>
            </a:extLst>
          </p:cNvPr>
          <p:cNvCxnSpPr>
            <a:cxnSpLocks/>
            <a:stCxn id="394" idx="3"/>
            <a:endCxn id="396" idx="1"/>
          </p:cNvCxnSpPr>
          <p:nvPr/>
        </p:nvCxnSpPr>
        <p:spPr>
          <a:xfrm>
            <a:off x="3481694" y="5485828"/>
            <a:ext cx="474896" cy="391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0" name="Straight Arrow Connector 409">
            <a:extLst>
              <a:ext uri="{FF2B5EF4-FFF2-40B4-BE49-F238E27FC236}">
                <a16:creationId xmlns:a16="http://schemas.microsoft.com/office/drawing/2014/main" id="{1743A3AC-C5D7-28C6-0321-08D81B3C3C53}"/>
              </a:ext>
            </a:extLst>
          </p:cNvPr>
          <p:cNvCxnSpPr>
            <a:cxnSpLocks/>
            <a:stCxn id="395" idx="3"/>
            <a:endCxn id="396" idx="1"/>
          </p:cNvCxnSpPr>
          <p:nvPr/>
        </p:nvCxnSpPr>
        <p:spPr>
          <a:xfrm flipV="1">
            <a:off x="3481694" y="5524962"/>
            <a:ext cx="474896" cy="3480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1" name="Straight Arrow Connector 410">
            <a:extLst>
              <a:ext uri="{FF2B5EF4-FFF2-40B4-BE49-F238E27FC236}">
                <a16:creationId xmlns:a16="http://schemas.microsoft.com/office/drawing/2014/main" id="{636D9BCF-EC1E-4662-06BF-E0CC4F93602A}"/>
              </a:ext>
            </a:extLst>
          </p:cNvPr>
          <p:cNvCxnSpPr>
            <a:cxnSpLocks/>
            <a:stCxn id="314" idx="3"/>
            <a:endCxn id="393" idx="1"/>
          </p:cNvCxnSpPr>
          <p:nvPr/>
        </p:nvCxnSpPr>
        <p:spPr>
          <a:xfrm flipV="1">
            <a:off x="2235292" y="5101672"/>
            <a:ext cx="474567" cy="4232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2" name="Straight Arrow Connector 411">
            <a:extLst>
              <a:ext uri="{FF2B5EF4-FFF2-40B4-BE49-F238E27FC236}">
                <a16:creationId xmlns:a16="http://schemas.microsoft.com/office/drawing/2014/main" id="{F1C8BF96-F10B-FD04-3F35-E4CAEF33D66B}"/>
              </a:ext>
            </a:extLst>
          </p:cNvPr>
          <p:cNvCxnSpPr>
            <a:cxnSpLocks/>
            <a:stCxn id="314" idx="3"/>
            <a:endCxn id="394" idx="1"/>
          </p:cNvCxnSpPr>
          <p:nvPr/>
        </p:nvCxnSpPr>
        <p:spPr>
          <a:xfrm flipV="1">
            <a:off x="2235292" y="5485828"/>
            <a:ext cx="479486" cy="3913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3" name="Straight Arrow Connector 412">
            <a:extLst>
              <a:ext uri="{FF2B5EF4-FFF2-40B4-BE49-F238E27FC236}">
                <a16:creationId xmlns:a16="http://schemas.microsoft.com/office/drawing/2014/main" id="{8B914830-59D4-6E0A-70A8-A906001C13A2}"/>
              </a:ext>
            </a:extLst>
          </p:cNvPr>
          <p:cNvCxnSpPr>
            <a:cxnSpLocks/>
            <a:stCxn id="314" idx="3"/>
            <a:endCxn id="395" idx="1"/>
          </p:cNvCxnSpPr>
          <p:nvPr/>
        </p:nvCxnSpPr>
        <p:spPr>
          <a:xfrm>
            <a:off x="2235292" y="5524962"/>
            <a:ext cx="479486" cy="3480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4" name="TextBox 413">
            <a:extLst>
              <a:ext uri="{FF2B5EF4-FFF2-40B4-BE49-F238E27FC236}">
                <a16:creationId xmlns:a16="http://schemas.microsoft.com/office/drawing/2014/main" id="{0E40C107-F02E-13A6-53C4-5730AA7C0913}"/>
              </a:ext>
            </a:extLst>
          </p:cNvPr>
          <p:cNvSpPr txBox="1"/>
          <p:nvPr/>
        </p:nvSpPr>
        <p:spPr>
          <a:xfrm>
            <a:off x="2443245" y="1371916"/>
            <a:ext cx="1161517" cy="230832"/>
          </a:xfrm>
          <a:prstGeom prst="rect">
            <a:avLst/>
          </a:prstGeom>
          <a:noFill/>
        </p:spPr>
        <p:txBody>
          <a:bodyPr wrap="square" rtlCol="0">
            <a:spAutoFit/>
          </a:bodyPr>
          <a:lstStyle/>
          <a:p>
            <a:r>
              <a:rPr lang="en-US" sz="900" b="1" dirty="0">
                <a:latin typeface="Arial Rounded MT Bold" panose="020F0704030504030204" pitchFamily="34" charset="0"/>
              </a:rPr>
              <a:t>User</a:t>
            </a:r>
            <a:endParaRPr lang="en-IN" sz="900" b="1" dirty="0">
              <a:latin typeface="Arial Rounded MT Bold" panose="020F0704030504030204" pitchFamily="34" charset="0"/>
            </a:endParaRPr>
          </a:p>
        </p:txBody>
      </p:sp>
      <p:sp>
        <p:nvSpPr>
          <p:cNvPr id="415" name="TextBox 414">
            <a:extLst>
              <a:ext uri="{FF2B5EF4-FFF2-40B4-BE49-F238E27FC236}">
                <a16:creationId xmlns:a16="http://schemas.microsoft.com/office/drawing/2014/main" id="{C2F163D5-94B0-38AC-1583-7ABF9AFCCAA4}"/>
              </a:ext>
            </a:extLst>
          </p:cNvPr>
          <p:cNvSpPr txBox="1"/>
          <p:nvPr/>
        </p:nvSpPr>
        <p:spPr>
          <a:xfrm>
            <a:off x="2207520" y="2184127"/>
            <a:ext cx="467026" cy="230832"/>
          </a:xfrm>
          <a:prstGeom prst="rect">
            <a:avLst/>
          </a:prstGeom>
          <a:noFill/>
        </p:spPr>
        <p:txBody>
          <a:bodyPr wrap="square" rtlCol="0">
            <a:spAutoFit/>
          </a:bodyPr>
          <a:lstStyle/>
          <a:p>
            <a:r>
              <a:rPr lang="en-US" sz="900" b="1" dirty="0">
                <a:latin typeface="Arial Rounded MT Bold" panose="020F0704030504030204" pitchFamily="34" charset="0"/>
              </a:rPr>
              <a:t>User</a:t>
            </a:r>
            <a:endParaRPr lang="en-IN" sz="900" b="1" dirty="0">
              <a:latin typeface="Arial Rounded MT Bold" panose="020F0704030504030204" pitchFamily="34" charset="0"/>
            </a:endParaRPr>
          </a:p>
        </p:txBody>
      </p:sp>
      <p:sp>
        <p:nvSpPr>
          <p:cNvPr id="416" name="TextBox 415">
            <a:extLst>
              <a:ext uri="{FF2B5EF4-FFF2-40B4-BE49-F238E27FC236}">
                <a16:creationId xmlns:a16="http://schemas.microsoft.com/office/drawing/2014/main" id="{59DAE189-1031-FA05-36AB-23F06B6F8C76}"/>
              </a:ext>
            </a:extLst>
          </p:cNvPr>
          <p:cNvSpPr txBox="1"/>
          <p:nvPr/>
        </p:nvSpPr>
        <p:spPr>
          <a:xfrm>
            <a:off x="2419154" y="2980019"/>
            <a:ext cx="1161517" cy="230832"/>
          </a:xfrm>
          <a:prstGeom prst="rect">
            <a:avLst/>
          </a:prstGeom>
          <a:noFill/>
        </p:spPr>
        <p:txBody>
          <a:bodyPr wrap="square" rtlCol="0">
            <a:spAutoFit/>
          </a:bodyPr>
          <a:lstStyle/>
          <a:p>
            <a:r>
              <a:rPr lang="en-US" sz="900" b="1" dirty="0">
                <a:latin typeface="Arial Rounded MT Bold" panose="020F0704030504030204" pitchFamily="34" charset="0"/>
              </a:rPr>
              <a:t>User</a:t>
            </a:r>
            <a:endParaRPr lang="en-IN" sz="900" b="1" dirty="0">
              <a:latin typeface="Arial Rounded MT Bold" panose="020F0704030504030204" pitchFamily="34" charset="0"/>
            </a:endParaRPr>
          </a:p>
        </p:txBody>
      </p:sp>
      <p:sp>
        <p:nvSpPr>
          <p:cNvPr id="417" name="TextBox 416">
            <a:extLst>
              <a:ext uri="{FF2B5EF4-FFF2-40B4-BE49-F238E27FC236}">
                <a16:creationId xmlns:a16="http://schemas.microsoft.com/office/drawing/2014/main" id="{5E7D3A40-69C1-4906-EE37-5F9CC8CC7C9A}"/>
              </a:ext>
            </a:extLst>
          </p:cNvPr>
          <p:cNvSpPr txBox="1"/>
          <p:nvPr/>
        </p:nvSpPr>
        <p:spPr>
          <a:xfrm>
            <a:off x="2424654" y="3824748"/>
            <a:ext cx="1161517" cy="230832"/>
          </a:xfrm>
          <a:prstGeom prst="rect">
            <a:avLst/>
          </a:prstGeom>
          <a:noFill/>
        </p:spPr>
        <p:txBody>
          <a:bodyPr wrap="square" rtlCol="0">
            <a:spAutoFit/>
          </a:bodyPr>
          <a:lstStyle/>
          <a:p>
            <a:r>
              <a:rPr lang="en-US" sz="900" b="1" dirty="0">
                <a:latin typeface="Arial Rounded MT Bold" panose="020F0704030504030204" pitchFamily="34" charset="0"/>
              </a:rPr>
              <a:t>User</a:t>
            </a:r>
            <a:endParaRPr lang="en-IN" sz="900" b="1" dirty="0">
              <a:latin typeface="Arial Rounded MT Bold" panose="020F0704030504030204" pitchFamily="34" charset="0"/>
            </a:endParaRPr>
          </a:p>
        </p:txBody>
      </p:sp>
      <p:sp>
        <p:nvSpPr>
          <p:cNvPr id="418" name="TextBox 417">
            <a:extLst>
              <a:ext uri="{FF2B5EF4-FFF2-40B4-BE49-F238E27FC236}">
                <a16:creationId xmlns:a16="http://schemas.microsoft.com/office/drawing/2014/main" id="{5A3FD0FD-6ACC-5F8F-E092-692A03D7DC08}"/>
              </a:ext>
            </a:extLst>
          </p:cNvPr>
          <p:cNvSpPr txBox="1"/>
          <p:nvPr/>
        </p:nvSpPr>
        <p:spPr>
          <a:xfrm>
            <a:off x="2154823" y="4680887"/>
            <a:ext cx="706962" cy="215444"/>
          </a:xfrm>
          <a:prstGeom prst="rect">
            <a:avLst/>
          </a:prstGeom>
          <a:noFill/>
        </p:spPr>
        <p:txBody>
          <a:bodyPr wrap="square" rtlCol="0">
            <a:spAutoFit/>
          </a:bodyPr>
          <a:lstStyle/>
          <a:p>
            <a:r>
              <a:rPr lang="en-US" sz="800" b="1" dirty="0" err="1">
                <a:latin typeface="Arial Rounded MT Bold" panose="020F0704030504030204" pitchFamily="34" charset="0"/>
              </a:rPr>
              <a:t>Recuiter</a:t>
            </a:r>
            <a:endParaRPr lang="en-IN" sz="900" b="1" dirty="0">
              <a:latin typeface="Arial Rounded MT Bold" panose="020F0704030504030204" pitchFamily="34" charset="0"/>
            </a:endParaRPr>
          </a:p>
        </p:txBody>
      </p:sp>
      <p:sp>
        <p:nvSpPr>
          <p:cNvPr id="419" name="TextBox 418">
            <a:extLst>
              <a:ext uri="{FF2B5EF4-FFF2-40B4-BE49-F238E27FC236}">
                <a16:creationId xmlns:a16="http://schemas.microsoft.com/office/drawing/2014/main" id="{1DCF0CDA-EDE3-863F-ABD7-5740F80944B9}"/>
              </a:ext>
            </a:extLst>
          </p:cNvPr>
          <p:cNvSpPr txBox="1"/>
          <p:nvPr/>
        </p:nvSpPr>
        <p:spPr>
          <a:xfrm>
            <a:off x="2271589" y="5482137"/>
            <a:ext cx="1161517" cy="230832"/>
          </a:xfrm>
          <a:prstGeom prst="rect">
            <a:avLst/>
          </a:prstGeom>
          <a:noFill/>
        </p:spPr>
        <p:txBody>
          <a:bodyPr wrap="square" rtlCol="0">
            <a:spAutoFit/>
          </a:bodyPr>
          <a:lstStyle/>
          <a:p>
            <a:r>
              <a:rPr lang="en-US" sz="900" b="1" dirty="0">
                <a:latin typeface="Arial Rounded MT Bold" panose="020F0704030504030204" pitchFamily="34" charset="0"/>
              </a:rPr>
              <a:t>User</a:t>
            </a:r>
            <a:endParaRPr lang="en-IN" sz="900" b="1" dirty="0">
              <a:latin typeface="Arial Rounded MT Bold" panose="020F0704030504030204" pitchFamily="34" charset="0"/>
            </a:endParaRPr>
          </a:p>
        </p:txBody>
      </p:sp>
      <p:sp>
        <p:nvSpPr>
          <p:cNvPr id="420" name="TextBox 419">
            <a:extLst>
              <a:ext uri="{FF2B5EF4-FFF2-40B4-BE49-F238E27FC236}">
                <a16:creationId xmlns:a16="http://schemas.microsoft.com/office/drawing/2014/main" id="{93859CC2-09C7-EC9C-1102-99A1B8BB29E7}"/>
              </a:ext>
            </a:extLst>
          </p:cNvPr>
          <p:cNvSpPr txBox="1"/>
          <p:nvPr/>
        </p:nvSpPr>
        <p:spPr>
          <a:xfrm>
            <a:off x="2507587" y="1214374"/>
            <a:ext cx="497383" cy="230832"/>
          </a:xfrm>
          <a:prstGeom prst="rect">
            <a:avLst/>
          </a:prstGeom>
          <a:noFill/>
        </p:spPr>
        <p:txBody>
          <a:bodyPr wrap="square" rtlCol="0">
            <a:spAutoFit/>
          </a:bodyPr>
          <a:lstStyle/>
          <a:p>
            <a:r>
              <a:rPr lang="en-US" sz="900" b="1" dirty="0">
                <a:latin typeface="Arial Rounded MT Bold" panose="020F0704030504030204" pitchFamily="34" charset="0"/>
              </a:rPr>
              <a:t>UI</a:t>
            </a:r>
            <a:endParaRPr lang="en-IN" sz="900" b="1" dirty="0">
              <a:latin typeface="Arial Rounded MT Bold" panose="020F0704030504030204" pitchFamily="34" charset="0"/>
            </a:endParaRPr>
          </a:p>
        </p:txBody>
      </p:sp>
      <p:sp>
        <p:nvSpPr>
          <p:cNvPr id="422" name="TextBox 421">
            <a:extLst>
              <a:ext uri="{FF2B5EF4-FFF2-40B4-BE49-F238E27FC236}">
                <a16:creationId xmlns:a16="http://schemas.microsoft.com/office/drawing/2014/main" id="{B5DA668D-FC3C-A503-47CC-300E3F52D2C5}"/>
              </a:ext>
            </a:extLst>
          </p:cNvPr>
          <p:cNvSpPr txBox="1"/>
          <p:nvPr/>
        </p:nvSpPr>
        <p:spPr>
          <a:xfrm>
            <a:off x="2266919" y="2016460"/>
            <a:ext cx="337410" cy="230832"/>
          </a:xfrm>
          <a:prstGeom prst="rect">
            <a:avLst/>
          </a:prstGeom>
          <a:noFill/>
        </p:spPr>
        <p:txBody>
          <a:bodyPr wrap="square" rtlCol="0">
            <a:spAutoFit/>
          </a:bodyPr>
          <a:lstStyle/>
          <a:p>
            <a:r>
              <a:rPr lang="en-US" sz="900" b="1" dirty="0">
                <a:latin typeface="Arial Rounded MT Bold" panose="020F0704030504030204" pitchFamily="34" charset="0"/>
              </a:rPr>
              <a:t>UI</a:t>
            </a:r>
            <a:endParaRPr lang="en-IN" sz="900" b="1" dirty="0">
              <a:latin typeface="Arial Rounded MT Bold" panose="020F0704030504030204" pitchFamily="34" charset="0"/>
            </a:endParaRPr>
          </a:p>
        </p:txBody>
      </p:sp>
      <p:sp>
        <p:nvSpPr>
          <p:cNvPr id="423" name="TextBox 422">
            <a:extLst>
              <a:ext uri="{FF2B5EF4-FFF2-40B4-BE49-F238E27FC236}">
                <a16:creationId xmlns:a16="http://schemas.microsoft.com/office/drawing/2014/main" id="{367B0A8F-9755-E1B3-BCBD-CA4BC4365798}"/>
              </a:ext>
            </a:extLst>
          </p:cNvPr>
          <p:cNvSpPr txBox="1"/>
          <p:nvPr/>
        </p:nvSpPr>
        <p:spPr>
          <a:xfrm>
            <a:off x="2492814" y="2802083"/>
            <a:ext cx="1161517" cy="230832"/>
          </a:xfrm>
          <a:prstGeom prst="rect">
            <a:avLst/>
          </a:prstGeom>
          <a:noFill/>
        </p:spPr>
        <p:txBody>
          <a:bodyPr wrap="square" rtlCol="0">
            <a:spAutoFit/>
          </a:bodyPr>
          <a:lstStyle/>
          <a:p>
            <a:r>
              <a:rPr lang="en-US" sz="900" b="1" dirty="0">
                <a:latin typeface="Arial Rounded MT Bold" panose="020F0704030504030204" pitchFamily="34" charset="0"/>
              </a:rPr>
              <a:t>UI</a:t>
            </a:r>
            <a:endParaRPr lang="en-IN" sz="900" b="1" dirty="0">
              <a:latin typeface="Arial Rounded MT Bold" panose="020F0704030504030204" pitchFamily="34" charset="0"/>
            </a:endParaRPr>
          </a:p>
        </p:txBody>
      </p:sp>
      <p:sp>
        <p:nvSpPr>
          <p:cNvPr id="424" name="TextBox 423">
            <a:extLst>
              <a:ext uri="{FF2B5EF4-FFF2-40B4-BE49-F238E27FC236}">
                <a16:creationId xmlns:a16="http://schemas.microsoft.com/office/drawing/2014/main" id="{EA56392D-023B-28E2-A731-92C96E668A21}"/>
              </a:ext>
            </a:extLst>
          </p:cNvPr>
          <p:cNvSpPr txBox="1"/>
          <p:nvPr/>
        </p:nvSpPr>
        <p:spPr>
          <a:xfrm>
            <a:off x="2492814" y="3617928"/>
            <a:ext cx="1161517" cy="230832"/>
          </a:xfrm>
          <a:prstGeom prst="rect">
            <a:avLst/>
          </a:prstGeom>
          <a:noFill/>
        </p:spPr>
        <p:txBody>
          <a:bodyPr wrap="square" rtlCol="0">
            <a:spAutoFit/>
          </a:bodyPr>
          <a:lstStyle/>
          <a:p>
            <a:r>
              <a:rPr lang="en-US" sz="900" b="1" dirty="0">
                <a:latin typeface="Arial Rounded MT Bold" panose="020F0704030504030204" pitchFamily="34" charset="0"/>
              </a:rPr>
              <a:t>UI</a:t>
            </a:r>
            <a:endParaRPr lang="en-IN" sz="900" b="1" dirty="0">
              <a:latin typeface="Arial Rounded MT Bold" panose="020F0704030504030204" pitchFamily="34" charset="0"/>
            </a:endParaRPr>
          </a:p>
        </p:txBody>
      </p:sp>
      <p:sp>
        <p:nvSpPr>
          <p:cNvPr id="425" name="TextBox 424">
            <a:extLst>
              <a:ext uri="{FF2B5EF4-FFF2-40B4-BE49-F238E27FC236}">
                <a16:creationId xmlns:a16="http://schemas.microsoft.com/office/drawing/2014/main" id="{8C1B7568-D2C8-76BB-8A28-F73FDF87A5D2}"/>
              </a:ext>
            </a:extLst>
          </p:cNvPr>
          <p:cNvSpPr txBox="1"/>
          <p:nvPr/>
        </p:nvSpPr>
        <p:spPr>
          <a:xfrm>
            <a:off x="2277721" y="4522887"/>
            <a:ext cx="396826" cy="230832"/>
          </a:xfrm>
          <a:prstGeom prst="rect">
            <a:avLst/>
          </a:prstGeom>
          <a:noFill/>
        </p:spPr>
        <p:txBody>
          <a:bodyPr wrap="square" rtlCol="0">
            <a:spAutoFit/>
          </a:bodyPr>
          <a:lstStyle/>
          <a:p>
            <a:r>
              <a:rPr lang="en-US" sz="900" b="1" dirty="0">
                <a:latin typeface="Arial Rounded MT Bold" panose="020F0704030504030204" pitchFamily="34" charset="0"/>
              </a:rPr>
              <a:t>UI</a:t>
            </a:r>
            <a:endParaRPr lang="en-IN" sz="900" b="1" dirty="0">
              <a:latin typeface="Arial Rounded MT Bold" panose="020F0704030504030204" pitchFamily="34" charset="0"/>
            </a:endParaRPr>
          </a:p>
        </p:txBody>
      </p:sp>
      <p:sp>
        <p:nvSpPr>
          <p:cNvPr id="426" name="TextBox 425">
            <a:extLst>
              <a:ext uri="{FF2B5EF4-FFF2-40B4-BE49-F238E27FC236}">
                <a16:creationId xmlns:a16="http://schemas.microsoft.com/office/drawing/2014/main" id="{5A0CCE31-08A0-C308-980F-367F2C19F972}"/>
              </a:ext>
            </a:extLst>
          </p:cNvPr>
          <p:cNvSpPr txBox="1"/>
          <p:nvPr/>
        </p:nvSpPr>
        <p:spPr>
          <a:xfrm>
            <a:off x="2338954" y="5300889"/>
            <a:ext cx="447105" cy="230832"/>
          </a:xfrm>
          <a:prstGeom prst="rect">
            <a:avLst/>
          </a:prstGeom>
          <a:noFill/>
        </p:spPr>
        <p:txBody>
          <a:bodyPr wrap="square" rtlCol="0">
            <a:spAutoFit/>
          </a:bodyPr>
          <a:lstStyle/>
          <a:p>
            <a:r>
              <a:rPr lang="en-US" sz="900" b="1" dirty="0">
                <a:latin typeface="Arial Rounded MT Bold" panose="020F0704030504030204" pitchFamily="34" charset="0"/>
              </a:rPr>
              <a:t>UI</a:t>
            </a:r>
            <a:endParaRPr lang="en-IN" sz="900" b="1" dirty="0">
              <a:latin typeface="Arial Rounded MT Bold" panose="020F0704030504030204" pitchFamily="34" charset="0"/>
            </a:endParaRPr>
          </a:p>
        </p:txBody>
      </p:sp>
      <p:cxnSp>
        <p:nvCxnSpPr>
          <p:cNvPr id="440" name="Straight Arrow Connector 439">
            <a:extLst>
              <a:ext uri="{FF2B5EF4-FFF2-40B4-BE49-F238E27FC236}">
                <a16:creationId xmlns:a16="http://schemas.microsoft.com/office/drawing/2014/main" id="{B742E224-71C3-B02B-B2CE-8DCE64A957A5}"/>
              </a:ext>
            </a:extLst>
          </p:cNvPr>
          <p:cNvCxnSpPr>
            <a:endCxn id="397" idx="1"/>
          </p:cNvCxnSpPr>
          <p:nvPr/>
        </p:nvCxnSpPr>
        <p:spPr>
          <a:xfrm>
            <a:off x="4723506" y="5525486"/>
            <a:ext cx="405273" cy="360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41" name="TextBox 440">
            <a:extLst>
              <a:ext uri="{FF2B5EF4-FFF2-40B4-BE49-F238E27FC236}">
                <a16:creationId xmlns:a16="http://schemas.microsoft.com/office/drawing/2014/main" id="{2D327E06-510F-69FB-5F2A-FD215339C779}"/>
              </a:ext>
            </a:extLst>
          </p:cNvPr>
          <p:cNvSpPr txBox="1"/>
          <p:nvPr/>
        </p:nvSpPr>
        <p:spPr>
          <a:xfrm>
            <a:off x="4478446" y="5764348"/>
            <a:ext cx="1019035" cy="215444"/>
          </a:xfrm>
          <a:prstGeom prst="rect">
            <a:avLst/>
          </a:prstGeom>
          <a:noFill/>
        </p:spPr>
        <p:txBody>
          <a:bodyPr wrap="square" rtlCol="0">
            <a:spAutoFit/>
          </a:bodyPr>
          <a:lstStyle/>
          <a:p>
            <a:r>
              <a:rPr lang="en-US" sz="800" b="1" dirty="0"/>
              <a:t>Generative AI</a:t>
            </a:r>
            <a:endParaRPr lang="en-IN" sz="800" b="1" dirty="0"/>
          </a:p>
        </p:txBody>
      </p:sp>
      <p:sp>
        <p:nvSpPr>
          <p:cNvPr id="442" name="TextBox 441">
            <a:extLst>
              <a:ext uri="{FF2B5EF4-FFF2-40B4-BE49-F238E27FC236}">
                <a16:creationId xmlns:a16="http://schemas.microsoft.com/office/drawing/2014/main" id="{A46E12CD-0FD7-088B-4632-1A341FF6065F}"/>
              </a:ext>
            </a:extLst>
          </p:cNvPr>
          <p:cNvSpPr txBox="1"/>
          <p:nvPr/>
        </p:nvSpPr>
        <p:spPr>
          <a:xfrm>
            <a:off x="6000954" y="5582703"/>
            <a:ext cx="1019035" cy="215444"/>
          </a:xfrm>
          <a:prstGeom prst="rect">
            <a:avLst/>
          </a:prstGeom>
          <a:noFill/>
        </p:spPr>
        <p:txBody>
          <a:bodyPr wrap="square" rtlCol="0">
            <a:spAutoFit/>
          </a:bodyPr>
          <a:lstStyle/>
          <a:p>
            <a:r>
              <a:rPr lang="en-US" sz="800" b="1" dirty="0"/>
              <a:t>GPT</a:t>
            </a:r>
            <a:endParaRPr lang="en-IN" sz="800" b="1" dirty="0"/>
          </a:p>
        </p:txBody>
      </p:sp>
      <p:sp>
        <p:nvSpPr>
          <p:cNvPr id="444" name="TextBox 443">
            <a:extLst>
              <a:ext uri="{FF2B5EF4-FFF2-40B4-BE49-F238E27FC236}">
                <a16:creationId xmlns:a16="http://schemas.microsoft.com/office/drawing/2014/main" id="{FB8C71B4-B1FD-FB29-7B5A-B3E4760A4FCB}"/>
              </a:ext>
            </a:extLst>
          </p:cNvPr>
          <p:cNvSpPr txBox="1"/>
          <p:nvPr/>
        </p:nvSpPr>
        <p:spPr>
          <a:xfrm>
            <a:off x="7146568" y="5341155"/>
            <a:ext cx="473695" cy="461665"/>
          </a:xfrm>
          <a:prstGeom prst="rect">
            <a:avLst/>
          </a:prstGeom>
          <a:noFill/>
        </p:spPr>
        <p:txBody>
          <a:bodyPr wrap="square" rtlCol="0">
            <a:spAutoFit/>
          </a:bodyPr>
          <a:lstStyle/>
          <a:p>
            <a:r>
              <a:rPr lang="en-US" sz="800" b="1" dirty="0"/>
              <a:t>Bert,</a:t>
            </a:r>
          </a:p>
          <a:p>
            <a:endParaRPr lang="en-US" sz="800" b="1" dirty="0"/>
          </a:p>
          <a:p>
            <a:r>
              <a:rPr lang="en-US" sz="800" b="1" dirty="0"/>
              <a:t>LSTM</a:t>
            </a:r>
            <a:endParaRPr lang="en-IN" sz="800" b="1" dirty="0"/>
          </a:p>
        </p:txBody>
      </p:sp>
      <p:sp>
        <p:nvSpPr>
          <p:cNvPr id="445" name="TextBox 444">
            <a:extLst>
              <a:ext uri="{FF2B5EF4-FFF2-40B4-BE49-F238E27FC236}">
                <a16:creationId xmlns:a16="http://schemas.microsoft.com/office/drawing/2014/main" id="{097FD9ED-DFDF-22BD-279C-07FFD9A54DB6}"/>
              </a:ext>
            </a:extLst>
          </p:cNvPr>
          <p:cNvSpPr txBox="1"/>
          <p:nvPr/>
        </p:nvSpPr>
        <p:spPr>
          <a:xfrm>
            <a:off x="10076103" y="5429479"/>
            <a:ext cx="1161846" cy="215444"/>
          </a:xfrm>
          <a:prstGeom prst="rect">
            <a:avLst/>
          </a:prstGeom>
          <a:noFill/>
        </p:spPr>
        <p:txBody>
          <a:bodyPr wrap="square" rtlCol="0">
            <a:spAutoFit/>
          </a:bodyPr>
          <a:lstStyle/>
          <a:p>
            <a:r>
              <a:rPr lang="en-US" sz="800" b="1" dirty="0"/>
              <a:t>Random Forests</a:t>
            </a:r>
            <a:endParaRPr lang="en-IN" sz="800" b="1" dirty="0"/>
          </a:p>
        </p:txBody>
      </p:sp>
      <p:sp>
        <p:nvSpPr>
          <p:cNvPr id="446" name="TextBox 445">
            <a:extLst>
              <a:ext uri="{FF2B5EF4-FFF2-40B4-BE49-F238E27FC236}">
                <a16:creationId xmlns:a16="http://schemas.microsoft.com/office/drawing/2014/main" id="{44BA26A3-1C1D-DB11-BFBC-4236FBE1C640}"/>
              </a:ext>
            </a:extLst>
          </p:cNvPr>
          <p:cNvSpPr txBox="1"/>
          <p:nvPr/>
        </p:nvSpPr>
        <p:spPr>
          <a:xfrm>
            <a:off x="3399717" y="4546806"/>
            <a:ext cx="1019035" cy="415498"/>
          </a:xfrm>
          <a:prstGeom prst="rect">
            <a:avLst/>
          </a:prstGeom>
          <a:noFill/>
        </p:spPr>
        <p:txBody>
          <a:bodyPr wrap="square" rtlCol="0">
            <a:spAutoFit/>
          </a:bodyPr>
          <a:lstStyle/>
          <a:p>
            <a:r>
              <a:rPr lang="en-US" sz="700" b="1" dirty="0"/>
              <a:t>Resume</a:t>
            </a:r>
          </a:p>
          <a:p>
            <a:endParaRPr lang="en-US" sz="700" b="1" dirty="0"/>
          </a:p>
          <a:p>
            <a:r>
              <a:rPr lang="en-US" sz="700" b="1" dirty="0"/>
              <a:t>Compare</a:t>
            </a:r>
            <a:endParaRPr lang="en-IN" sz="700" b="1" dirty="0"/>
          </a:p>
        </p:txBody>
      </p:sp>
      <p:sp>
        <p:nvSpPr>
          <p:cNvPr id="454" name="TextBox 453">
            <a:extLst>
              <a:ext uri="{FF2B5EF4-FFF2-40B4-BE49-F238E27FC236}">
                <a16:creationId xmlns:a16="http://schemas.microsoft.com/office/drawing/2014/main" id="{6A727745-8EB1-2CC4-45CC-D4D74E365E07}"/>
              </a:ext>
            </a:extLst>
          </p:cNvPr>
          <p:cNvSpPr txBox="1"/>
          <p:nvPr/>
        </p:nvSpPr>
        <p:spPr>
          <a:xfrm>
            <a:off x="4639737" y="4731979"/>
            <a:ext cx="1019035" cy="215444"/>
          </a:xfrm>
          <a:prstGeom prst="rect">
            <a:avLst/>
          </a:prstGeom>
          <a:noFill/>
        </p:spPr>
        <p:txBody>
          <a:bodyPr wrap="square" rtlCol="0">
            <a:spAutoFit/>
          </a:bodyPr>
          <a:lstStyle/>
          <a:p>
            <a:r>
              <a:rPr lang="en-US" sz="800" b="1" dirty="0"/>
              <a:t>Round1</a:t>
            </a:r>
            <a:endParaRPr lang="en-IN" sz="800" b="1" dirty="0"/>
          </a:p>
        </p:txBody>
      </p:sp>
      <p:sp>
        <p:nvSpPr>
          <p:cNvPr id="466" name="TextBox 465">
            <a:extLst>
              <a:ext uri="{FF2B5EF4-FFF2-40B4-BE49-F238E27FC236}">
                <a16:creationId xmlns:a16="http://schemas.microsoft.com/office/drawing/2014/main" id="{3C849855-FEC8-729C-504C-645C45F9ABBF}"/>
              </a:ext>
            </a:extLst>
          </p:cNvPr>
          <p:cNvSpPr txBox="1"/>
          <p:nvPr/>
        </p:nvSpPr>
        <p:spPr>
          <a:xfrm>
            <a:off x="4196731" y="1191603"/>
            <a:ext cx="1019035" cy="215444"/>
          </a:xfrm>
          <a:prstGeom prst="rect">
            <a:avLst/>
          </a:prstGeom>
          <a:noFill/>
        </p:spPr>
        <p:txBody>
          <a:bodyPr wrap="square" rtlCol="0">
            <a:spAutoFit/>
          </a:bodyPr>
          <a:lstStyle/>
          <a:p>
            <a:r>
              <a:rPr lang="en-US" sz="800" b="1" dirty="0"/>
              <a:t>NLP</a:t>
            </a:r>
            <a:endParaRPr lang="en-IN" sz="800" b="1" dirty="0"/>
          </a:p>
        </p:txBody>
      </p:sp>
      <p:sp>
        <p:nvSpPr>
          <p:cNvPr id="467" name="TextBox 466">
            <a:extLst>
              <a:ext uri="{FF2B5EF4-FFF2-40B4-BE49-F238E27FC236}">
                <a16:creationId xmlns:a16="http://schemas.microsoft.com/office/drawing/2014/main" id="{8AF672CC-4E16-3DBE-CC34-B33D4D22D855}"/>
              </a:ext>
            </a:extLst>
          </p:cNvPr>
          <p:cNvSpPr txBox="1"/>
          <p:nvPr/>
        </p:nvSpPr>
        <p:spPr>
          <a:xfrm>
            <a:off x="5661524" y="1173262"/>
            <a:ext cx="1016434" cy="461665"/>
          </a:xfrm>
          <a:prstGeom prst="rect">
            <a:avLst/>
          </a:prstGeom>
          <a:noFill/>
        </p:spPr>
        <p:txBody>
          <a:bodyPr wrap="square" rtlCol="0">
            <a:spAutoFit/>
          </a:bodyPr>
          <a:lstStyle/>
          <a:p>
            <a:r>
              <a:rPr lang="en-US" sz="800" b="1" dirty="0"/>
              <a:t>Content-Based</a:t>
            </a:r>
          </a:p>
          <a:p>
            <a:endParaRPr lang="en-US" sz="800" b="1" dirty="0"/>
          </a:p>
          <a:p>
            <a:r>
              <a:rPr lang="en-US" sz="800" b="1" dirty="0"/>
              <a:t> Filtering</a:t>
            </a:r>
            <a:endParaRPr lang="en-IN" sz="800" b="1" dirty="0"/>
          </a:p>
        </p:txBody>
      </p:sp>
      <p:sp>
        <p:nvSpPr>
          <p:cNvPr id="468" name="TextBox 467">
            <a:extLst>
              <a:ext uri="{FF2B5EF4-FFF2-40B4-BE49-F238E27FC236}">
                <a16:creationId xmlns:a16="http://schemas.microsoft.com/office/drawing/2014/main" id="{09BCB6A5-9A2B-1F8C-4F10-F07D53FF76CC}"/>
              </a:ext>
            </a:extLst>
          </p:cNvPr>
          <p:cNvSpPr txBox="1"/>
          <p:nvPr/>
        </p:nvSpPr>
        <p:spPr>
          <a:xfrm>
            <a:off x="7695915" y="1202158"/>
            <a:ext cx="998392" cy="215444"/>
          </a:xfrm>
          <a:prstGeom prst="rect">
            <a:avLst/>
          </a:prstGeom>
          <a:noFill/>
        </p:spPr>
        <p:txBody>
          <a:bodyPr wrap="square" rtlCol="0">
            <a:spAutoFit/>
          </a:bodyPr>
          <a:lstStyle/>
          <a:p>
            <a:r>
              <a:rPr lang="en-US" sz="800" b="1" dirty="0"/>
              <a:t>SVM</a:t>
            </a:r>
            <a:endParaRPr lang="en-IN" sz="800" b="1" dirty="0"/>
          </a:p>
        </p:txBody>
      </p:sp>
      <p:sp>
        <p:nvSpPr>
          <p:cNvPr id="469" name="TextBox 468">
            <a:extLst>
              <a:ext uri="{FF2B5EF4-FFF2-40B4-BE49-F238E27FC236}">
                <a16:creationId xmlns:a16="http://schemas.microsoft.com/office/drawing/2014/main" id="{C4890C11-1874-B01D-C447-3ECFE6553BBC}"/>
              </a:ext>
            </a:extLst>
          </p:cNvPr>
          <p:cNvSpPr txBox="1"/>
          <p:nvPr/>
        </p:nvSpPr>
        <p:spPr>
          <a:xfrm>
            <a:off x="9405975" y="1212638"/>
            <a:ext cx="1019035" cy="215444"/>
          </a:xfrm>
          <a:prstGeom prst="rect">
            <a:avLst/>
          </a:prstGeom>
          <a:noFill/>
        </p:spPr>
        <p:txBody>
          <a:bodyPr wrap="square" rtlCol="0">
            <a:spAutoFit/>
          </a:bodyPr>
          <a:lstStyle/>
          <a:p>
            <a:r>
              <a:rPr lang="en-US" sz="800" b="1" dirty="0"/>
              <a:t>Output</a:t>
            </a:r>
            <a:endParaRPr lang="en-IN" sz="800" b="1" dirty="0"/>
          </a:p>
        </p:txBody>
      </p:sp>
      <p:sp>
        <p:nvSpPr>
          <p:cNvPr id="478" name="TextBox 477">
            <a:extLst>
              <a:ext uri="{FF2B5EF4-FFF2-40B4-BE49-F238E27FC236}">
                <a16:creationId xmlns:a16="http://schemas.microsoft.com/office/drawing/2014/main" id="{62648C33-7E51-F7FC-A271-BD005BC2F3AC}"/>
              </a:ext>
            </a:extLst>
          </p:cNvPr>
          <p:cNvSpPr txBox="1"/>
          <p:nvPr/>
        </p:nvSpPr>
        <p:spPr>
          <a:xfrm>
            <a:off x="4017471" y="2038452"/>
            <a:ext cx="1019035" cy="215444"/>
          </a:xfrm>
          <a:prstGeom prst="rect">
            <a:avLst/>
          </a:prstGeom>
          <a:noFill/>
        </p:spPr>
        <p:txBody>
          <a:bodyPr wrap="square" rtlCol="0">
            <a:spAutoFit/>
          </a:bodyPr>
          <a:lstStyle/>
          <a:p>
            <a:r>
              <a:rPr lang="en-US" sz="800" b="1" dirty="0"/>
              <a:t>Database</a:t>
            </a:r>
            <a:endParaRPr lang="en-IN" sz="800" b="1" dirty="0"/>
          </a:p>
        </p:txBody>
      </p:sp>
      <p:sp>
        <p:nvSpPr>
          <p:cNvPr id="481" name="TextBox 480">
            <a:extLst>
              <a:ext uri="{FF2B5EF4-FFF2-40B4-BE49-F238E27FC236}">
                <a16:creationId xmlns:a16="http://schemas.microsoft.com/office/drawing/2014/main" id="{DE643813-7517-7687-53DB-61F05831C700}"/>
              </a:ext>
            </a:extLst>
          </p:cNvPr>
          <p:cNvSpPr txBox="1"/>
          <p:nvPr/>
        </p:nvSpPr>
        <p:spPr>
          <a:xfrm>
            <a:off x="4080022" y="2827953"/>
            <a:ext cx="1019035" cy="215444"/>
          </a:xfrm>
          <a:prstGeom prst="rect">
            <a:avLst/>
          </a:prstGeom>
          <a:noFill/>
        </p:spPr>
        <p:txBody>
          <a:bodyPr wrap="square" rtlCol="0">
            <a:spAutoFit/>
          </a:bodyPr>
          <a:lstStyle/>
          <a:p>
            <a:r>
              <a:rPr lang="en-US" sz="800" b="1" dirty="0"/>
              <a:t>Database</a:t>
            </a:r>
            <a:endParaRPr lang="en-IN" sz="800" b="1" dirty="0"/>
          </a:p>
        </p:txBody>
      </p:sp>
      <p:sp>
        <p:nvSpPr>
          <p:cNvPr id="482" name="TextBox 481">
            <a:extLst>
              <a:ext uri="{FF2B5EF4-FFF2-40B4-BE49-F238E27FC236}">
                <a16:creationId xmlns:a16="http://schemas.microsoft.com/office/drawing/2014/main" id="{7241D414-10B3-4BC9-108D-0ED119120383}"/>
              </a:ext>
            </a:extLst>
          </p:cNvPr>
          <p:cNvSpPr txBox="1"/>
          <p:nvPr/>
        </p:nvSpPr>
        <p:spPr>
          <a:xfrm>
            <a:off x="5793711" y="2861085"/>
            <a:ext cx="1019035" cy="215444"/>
          </a:xfrm>
          <a:prstGeom prst="rect">
            <a:avLst/>
          </a:prstGeom>
          <a:noFill/>
        </p:spPr>
        <p:txBody>
          <a:bodyPr wrap="square" rtlCol="0">
            <a:spAutoFit/>
          </a:bodyPr>
          <a:lstStyle/>
          <a:p>
            <a:r>
              <a:rPr lang="en-US" sz="800" b="1" dirty="0"/>
              <a:t>Selection</a:t>
            </a:r>
            <a:endParaRPr lang="en-IN" sz="800" b="1" dirty="0"/>
          </a:p>
        </p:txBody>
      </p:sp>
      <p:sp>
        <p:nvSpPr>
          <p:cNvPr id="483" name="TextBox 482">
            <a:extLst>
              <a:ext uri="{FF2B5EF4-FFF2-40B4-BE49-F238E27FC236}">
                <a16:creationId xmlns:a16="http://schemas.microsoft.com/office/drawing/2014/main" id="{6A5D8B7F-BA41-EB13-99AE-C6E641C76E3D}"/>
              </a:ext>
            </a:extLst>
          </p:cNvPr>
          <p:cNvSpPr txBox="1"/>
          <p:nvPr/>
        </p:nvSpPr>
        <p:spPr>
          <a:xfrm>
            <a:off x="7567599" y="2846359"/>
            <a:ext cx="1019035" cy="215444"/>
          </a:xfrm>
          <a:prstGeom prst="rect">
            <a:avLst/>
          </a:prstGeom>
          <a:noFill/>
        </p:spPr>
        <p:txBody>
          <a:bodyPr wrap="square" rtlCol="0">
            <a:spAutoFit/>
          </a:bodyPr>
          <a:lstStyle/>
          <a:p>
            <a:r>
              <a:rPr lang="en-US" sz="800" b="1" dirty="0"/>
              <a:t>Selection</a:t>
            </a:r>
            <a:endParaRPr lang="en-IN" sz="800" b="1" dirty="0"/>
          </a:p>
        </p:txBody>
      </p:sp>
      <p:cxnSp>
        <p:nvCxnSpPr>
          <p:cNvPr id="485" name="Straight Arrow Connector 484">
            <a:extLst>
              <a:ext uri="{FF2B5EF4-FFF2-40B4-BE49-F238E27FC236}">
                <a16:creationId xmlns:a16="http://schemas.microsoft.com/office/drawing/2014/main" id="{86965858-F6B7-492C-F895-E0B2805BAC9B}"/>
              </a:ext>
            </a:extLst>
          </p:cNvPr>
          <p:cNvCxnSpPr>
            <a:stCxn id="352" idx="3"/>
            <a:endCxn id="362" idx="1"/>
          </p:cNvCxnSpPr>
          <p:nvPr/>
        </p:nvCxnSpPr>
        <p:spPr>
          <a:xfrm flipV="1">
            <a:off x="9199810" y="2660205"/>
            <a:ext cx="1000435" cy="3665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87" name="Straight Arrow Connector 486">
            <a:extLst>
              <a:ext uri="{FF2B5EF4-FFF2-40B4-BE49-F238E27FC236}">
                <a16:creationId xmlns:a16="http://schemas.microsoft.com/office/drawing/2014/main" id="{8410175D-19C4-D870-B3FF-073EA8B0B484}"/>
              </a:ext>
            </a:extLst>
          </p:cNvPr>
          <p:cNvCxnSpPr>
            <a:cxnSpLocks/>
            <a:endCxn id="361" idx="1"/>
          </p:cNvCxnSpPr>
          <p:nvPr/>
        </p:nvCxnSpPr>
        <p:spPr>
          <a:xfrm>
            <a:off x="9234562" y="3061803"/>
            <a:ext cx="952903" cy="3141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8" name="TextBox 487">
            <a:extLst>
              <a:ext uri="{FF2B5EF4-FFF2-40B4-BE49-F238E27FC236}">
                <a16:creationId xmlns:a16="http://schemas.microsoft.com/office/drawing/2014/main" id="{701FC620-3153-FADE-6B67-93FD0D1F9BD1}"/>
              </a:ext>
            </a:extLst>
          </p:cNvPr>
          <p:cNvSpPr txBox="1"/>
          <p:nvPr/>
        </p:nvSpPr>
        <p:spPr>
          <a:xfrm>
            <a:off x="5583528" y="2064450"/>
            <a:ext cx="1042873" cy="338554"/>
          </a:xfrm>
          <a:prstGeom prst="rect">
            <a:avLst/>
          </a:prstGeom>
          <a:noFill/>
        </p:spPr>
        <p:txBody>
          <a:bodyPr wrap="square" rtlCol="0">
            <a:spAutoFit/>
          </a:bodyPr>
          <a:lstStyle/>
          <a:p>
            <a:r>
              <a:rPr lang="en-US" sz="800" dirty="0">
                <a:latin typeface="Arial Rounded MT Bold" panose="020F0704030504030204" pitchFamily="34" charset="0"/>
              </a:rPr>
              <a:t>Content –Based Filtering</a:t>
            </a:r>
            <a:endParaRPr lang="en-IN" sz="800" dirty="0">
              <a:latin typeface="Arial Rounded MT Bold" panose="020F0704030504030204" pitchFamily="34" charset="0"/>
            </a:endParaRPr>
          </a:p>
        </p:txBody>
      </p:sp>
      <p:sp>
        <p:nvSpPr>
          <p:cNvPr id="490" name="TextBox 489">
            <a:extLst>
              <a:ext uri="{FF2B5EF4-FFF2-40B4-BE49-F238E27FC236}">
                <a16:creationId xmlns:a16="http://schemas.microsoft.com/office/drawing/2014/main" id="{5393E37E-F068-BA97-501F-174800CA6F88}"/>
              </a:ext>
            </a:extLst>
          </p:cNvPr>
          <p:cNvSpPr txBox="1"/>
          <p:nvPr/>
        </p:nvSpPr>
        <p:spPr>
          <a:xfrm>
            <a:off x="7602108" y="1967352"/>
            <a:ext cx="1019035" cy="215444"/>
          </a:xfrm>
          <a:prstGeom prst="rect">
            <a:avLst/>
          </a:prstGeom>
          <a:noFill/>
        </p:spPr>
        <p:txBody>
          <a:bodyPr wrap="square" rtlCol="0">
            <a:spAutoFit/>
          </a:bodyPr>
          <a:lstStyle/>
          <a:p>
            <a:r>
              <a:rPr lang="en-US" sz="800" b="1" dirty="0"/>
              <a:t>Selection</a:t>
            </a:r>
            <a:endParaRPr lang="en-IN" sz="800" b="1" dirty="0"/>
          </a:p>
        </p:txBody>
      </p:sp>
      <p:sp>
        <p:nvSpPr>
          <p:cNvPr id="492" name="Rectangle: Rounded Corners 491">
            <a:extLst>
              <a:ext uri="{FF2B5EF4-FFF2-40B4-BE49-F238E27FC236}">
                <a16:creationId xmlns:a16="http://schemas.microsoft.com/office/drawing/2014/main" id="{F01E4A87-A06B-41EE-9DD9-AFCA42BF6CFD}"/>
              </a:ext>
            </a:extLst>
          </p:cNvPr>
          <p:cNvSpPr/>
          <p:nvPr/>
        </p:nvSpPr>
        <p:spPr>
          <a:xfrm>
            <a:off x="8863395" y="2476116"/>
            <a:ext cx="890932" cy="31463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Arial Rounded MT Bold" panose="020F0704030504030204" pitchFamily="34" charset="0"/>
              </a:rPr>
              <a:t>Experience</a:t>
            </a:r>
            <a:endParaRPr lang="en-IN" sz="900" dirty="0">
              <a:solidFill>
                <a:schemeClr val="tx1"/>
              </a:solidFill>
              <a:latin typeface="Arial Rounded MT Bold" panose="020F0704030504030204" pitchFamily="34" charset="0"/>
            </a:endParaRPr>
          </a:p>
        </p:txBody>
      </p:sp>
      <p:cxnSp>
        <p:nvCxnSpPr>
          <p:cNvPr id="494" name="Straight Arrow Connector 493">
            <a:extLst>
              <a:ext uri="{FF2B5EF4-FFF2-40B4-BE49-F238E27FC236}">
                <a16:creationId xmlns:a16="http://schemas.microsoft.com/office/drawing/2014/main" id="{82924046-F8FC-61FF-FBF7-C049D396BCCC}"/>
              </a:ext>
            </a:extLst>
          </p:cNvPr>
          <p:cNvCxnSpPr>
            <a:endCxn id="492" idx="0"/>
          </p:cNvCxnSpPr>
          <p:nvPr/>
        </p:nvCxnSpPr>
        <p:spPr>
          <a:xfrm>
            <a:off x="8833061" y="2296535"/>
            <a:ext cx="475800" cy="1795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95" name="TextBox 494">
            <a:extLst>
              <a:ext uri="{FF2B5EF4-FFF2-40B4-BE49-F238E27FC236}">
                <a16:creationId xmlns:a16="http://schemas.microsoft.com/office/drawing/2014/main" id="{D41963C7-ACB1-167F-961E-A4CA9EF24DDC}"/>
              </a:ext>
            </a:extLst>
          </p:cNvPr>
          <p:cNvSpPr txBox="1"/>
          <p:nvPr/>
        </p:nvSpPr>
        <p:spPr>
          <a:xfrm>
            <a:off x="4211681" y="3605298"/>
            <a:ext cx="1019035" cy="215444"/>
          </a:xfrm>
          <a:prstGeom prst="rect">
            <a:avLst/>
          </a:prstGeom>
          <a:noFill/>
        </p:spPr>
        <p:txBody>
          <a:bodyPr wrap="square" rtlCol="0">
            <a:spAutoFit/>
          </a:bodyPr>
          <a:lstStyle/>
          <a:p>
            <a:r>
              <a:rPr lang="en-US" sz="800" b="1" dirty="0"/>
              <a:t>NLP</a:t>
            </a:r>
            <a:endParaRPr lang="en-IN" sz="800" b="1" dirty="0"/>
          </a:p>
        </p:txBody>
      </p:sp>
      <p:sp>
        <p:nvSpPr>
          <p:cNvPr id="496" name="TextBox 495">
            <a:extLst>
              <a:ext uri="{FF2B5EF4-FFF2-40B4-BE49-F238E27FC236}">
                <a16:creationId xmlns:a16="http://schemas.microsoft.com/office/drawing/2014/main" id="{C3499E69-0364-0070-AA6E-60B827FC2A71}"/>
              </a:ext>
            </a:extLst>
          </p:cNvPr>
          <p:cNvSpPr txBox="1"/>
          <p:nvPr/>
        </p:nvSpPr>
        <p:spPr>
          <a:xfrm>
            <a:off x="5834827" y="3648593"/>
            <a:ext cx="1019035" cy="215444"/>
          </a:xfrm>
          <a:prstGeom prst="rect">
            <a:avLst/>
          </a:prstGeom>
          <a:noFill/>
        </p:spPr>
        <p:txBody>
          <a:bodyPr wrap="square" rtlCol="0">
            <a:spAutoFit/>
          </a:bodyPr>
          <a:lstStyle/>
          <a:p>
            <a:r>
              <a:rPr lang="en-US" sz="800" b="1" dirty="0"/>
              <a:t>Database</a:t>
            </a:r>
            <a:endParaRPr lang="en-IN" sz="800" b="1" dirty="0"/>
          </a:p>
        </p:txBody>
      </p:sp>
      <p:sp>
        <p:nvSpPr>
          <p:cNvPr id="497" name="TextBox 496">
            <a:extLst>
              <a:ext uri="{FF2B5EF4-FFF2-40B4-BE49-F238E27FC236}">
                <a16:creationId xmlns:a16="http://schemas.microsoft.com/office/drawing/2014/main" id="{BEE59791-F946-A4FF-02A5-5EE8119EEACE}"/>
              </a:ext>
            </a:extLst>
          </p:cNvPr>
          <p:cNvSpPr txBox="1"/>
          <p:nvPr/>
        </p:nvSpPr>
        <p:spPr>
          <a:xfrm>
            <a:off x="5704845" y="3779809"/>
            <a:ext cx="1042873" cy="338554"/>
          </a:xfrm>
          <a:prstGeom prst="rect">
            <a:avLst/>
          </a:prstGeom>
          <a:noFill/>
        </p:spPr>
        <p:txBody>
          <a:bodyPr wrap="square" rtlCol="0">
            <a:spAutoFit/>
          </a:bodyPr>
          <a:lstStyle/>
          <a:p>
            <a:r>
              <a:rPr lang="en-US" sz="800" dirty="0">
                <a:latin typeface="Arial Rounded MT Bold" panose="020F0704030504030204" pitchFamily="34" charset="0"/>
              </a:rPr>
              <a:t>Content –Based Filtering</a:t>
            </a:r>
            <a:endParaRPr lang="en-IN" sz="800" dirty="0">
              <a:latin typeface="Arial Rounded MT Bold" panose="020F0704030504030204" pitchFamily="34" charset="0"/>
            </a:endParaRPr>
          </a:p>
        </p:txBody>
      </p:sp>
      <p:sp>
        <p:nvSpPr>
          <p:cNvPr id="500" name="TextBox 499">
            <a:extLst>
              <a:ext uri="{FF2B5EF4-FFF2-40B4-BE49-F238E27FC236}">
                <a16:creationId xmlns:a16="http://schemas.microsoft.com/office/drawing/2014/main" id="{A86F82C0-624A-9BB5-0D9D-552F1676F88F}"/>
              </a:ext>
            </a:extLst>
          </p:cNvPr>
          <p:cNvSpPr txBox="1"/>
          <p:nvPr/>
        </p:nvSpPr>
        <p:spPr>
          <a:xfrm>
            <a:off x="7488984" y="3630582"/>
            <a:ext cx="1019035" cy="338554"/>
          </a:xfrm>
          <a:prstGeom prst="rect">
            <a:avLst/>
          </a:prstGeom>
          <a:noFill/>
        </p:spPr>
        <p:txBody>
          <a:bodyPr wrap="square" rtlCol="0">
            <a:spAutoFit/>
          </a:bodyPr>
          <a:lstStyle/>
          <a:p>
            <a:r>
              <a:rPr lang="en-US" sz="800" b="1" dirty="0"/>
              <a:t>Logistic Regression</a:t>
            </a:r>
            <a:endParaRPr lang="en-IN" sz="800" b="1" dirty="0"/>
          </a:p>
        </p:txBody>
      </p:sp>
    </p:spTree>
    <p:extLst>
      <p:ext uri="{BB962C8B-B14F-4D97-AF65-F5344CB8AC3E}">
        <p14:creationId xmlns:p14="http://schemas.microsoft.com/office/powerpoint/2010/main" val="3535184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0">
            <a:extLst>
              <a:ext uri="{FF2B5EF4-FFF2-40B4-BE49-F238E27FC236}">
                <a16:creationId xmlns:a16="http://schemas.microsoft.com/office/drawing/2014/main" id="{FFDE2469-632E-A57F-5B9B-569481C71120}"/>
              </a:ext>
            </a:extLst>
          </p:cNvPr>
          <p:cNvSpPr txBox="1">
            <a:spLocks/>
          </p:cNvSpPr>
          <p:nvPr/>
        </p:nvSpPr>
        <p:spPr>
          <a:xfrm>
            <a:off x="833120" y="639736"/>
            <a:ext cx="7192181" cy="583800"/>
          </a:xfrm>
          <a:prstGeom prst="rect">
            <a:avLst/>
          </a:prstGeom>
          <a:effectLst>
            <a:glow rad="228600">
              <a:schemeClr val="accent4">
                <a:satMod val="175000"/>
                <a:alpha val="40000"/>
              </a:schemeClr>
            </a:glow>
          </a:effectLst>
        </p:spPr>
        <p:txBody>
          <a:bodyPr vert="horz" lIns="91440" tIns="45720" rIns="91440" bIns="45720" rtlCol="0" anchor="ctr">
            <a:noAutofit/>
          </a:bodyPr>
          <a:lstStyle>
            <a:lvl1pPr algn="l" defTabSz="914400" rtl="0" eaLnBrk="1" latinLnBrk="0" hangingPunct="1">
              <a:lnSpc>
                <a:spcPct val="90000"/>
              </a:lnSpc>
              <a:spcBef>
                <a:spcPct val="0"/>
              </a:spcBef>
              <a:buNone/>
              <a:defRPr sz="2400" b="1" i="0" kern="1200" spc="150" baseline="0">
                <a:solidFill>
                  <a:schemeClr val="accent1"/>
                </a:solidFill>
                <a:latin typeface="Meiryo UI" panose="020B0604030504040204" pitchFamily="34" charset="-128"/>
                <a:ea typeface="Meiryo UI" panose="020B0604030504040204" pitchFamily="34" charset="-128"/>
                <a:cs typeface="+mj-cs"/>
              </a:defRPr>
            </a:lvl1pPr>
          </a:lstStyle>
          <a:p>
            <a:r>
              <a:rPr lang="en-US" dirty="0">
                <a:gradFill>
                  <a:gsLst>
                    <a:gs pos="6294">
                      <a:srgbClr val="FF0066"/>
                    </a:gs>
                    <a:gs pos="35000">
                      <a:srgbClr val="FF0066">
                        <a:lumMod val="84000"/>
                      </a:srgbClr>
                    </a:gs>
                    <a:gs pos="66000">
                      <a:srgbClr val="3082BE"/>
                    </a:gs>
                    <a:gs pos="83000">
                      <a:srgbClr val="3082BE"/>
                    </a:gs>
                    <a:gs pos="100000">
                      <a:srgbClr val="3082BE"/>
                    </a:gs>
                  </a:gsLst>
                  <a:lin ang="5400000" scaled="1"/>
                </a:gradFill>
                <a:effectLst>
                  <a:glow rad="228600">
                    <a:schemeClr val="accent1">
                      <a:satMod val="175000"/>
                      <a:alpha val="40000"/>
                    </a:schemeClr>
                  </a:glow>
                </a:effectLst>
                <a:latin typeface="Arial Rounded MT Bold" panose="020F0704030504030204" pitchFamily="34" charset="0"/>
              </a:rPr>
              <a:t>What Makes </a:t>
            </a:r>
            <a:r>
              <a:rPr lang="en-US" dirty="0" err="1">
                <a:gradFill>
                  <a:gsLst>
                    <a:gs pos="6294">
                      <a:srgbClr val="FF0066"/>
                    </a:gs>
                    <a:gs pos="35000">
                      <a:srgbClr val="FF0066">
                        <a:lumMod val="84000"/>
                      </a:srgbClr>
                    </a:gs>
                    <a:gs pos="66000">
                      <a:srgbClr val="3082BE"/>
                    </a:gs>
                    <a:gs pos="83000">
                      <a:srgbClr val="3082BE"/>
                    </a:gs>
                    <a:gs pos="100000">
                      <a:srgbClr val="3082BE"/>
                    </a:gs>
                  </a:gsLst>
                  <a:lin ang="5400000" scaled="1"/>
                </a:gradFill>
                <a:effectLst>
                  <a:glow rad="228600">
                    <a:schemeClr val="accent1">
                      <a:satMod val="175000"/>
                      <a:alpha val="40000"/>
                    </a:schemeClr>
                  </a:glow>
                </a:effectLst>
                <a:latin typeface="Arial Rounded MT Bold" panose="020F0704030504030204" pitchFamily="34" charset="0"/>
              </a:rPr>
              <a:t>SkillC</a:t>
            </a:r>
            <a:r>
              <a:rPr lang="en-US" dirty="0">
                <a:gradFill>
                  <a:gsLst>
                    <a:gs pos="6294">
                      <a:srgbClr val="FF0066"/>
                    </a:gs>
                    <a:gs pos="35000">
                      <a:srgbClr val="FF0066">
                        <a:lumMod val="84000"/>
                      </a:srgbClr>
                    </a:gs>
                    <a:gs pos="66000">
                      <a:srgbClr val="3082BE"/>
                    </a:gs>
                    <a:gs pos="83000">
                      <a:srgbClr val="3082BE"/>
                    </a:gs>
                    <a:gs pos="100000">
                      <a:srgbClr val="3082BE"/>
                    </a:gs>
                  </a:gsLst>
                  <a:lin ang="5400000" scaled="1"/>
                </a:gradFill>
                <a:effectLst>
                  <a:glow rad="228600">
                    <a:schemeClr val="accent1">
                      <a:satMod val="175000"/>
                      <a:alpha val="40000"/>
                    </a:schemeClr>
                  </a:glow>
                </a:effectLst>
                <a:latin typeface="Arial Rounded MT Bold" panose="020F0704030504030204" pitchFamily="34" charset="0"/>
              </a:rPr>
              <a:t> Unique?</a:t>
            </a:r>
          </a:p>
        </p:txBody>
      </p:sp>
      <p:sp>
        <p:nvSpPr>
          <p:cNvPr id="7" name="Rectangle: Rounded Corners 6">
            <a:extLst>
              <a:ext uri="{FF2B5EF4-FFF2-40B4-BE49-F238E27FC236}">
                <a16:creationId xmlns:a16="http://schemas.microsoft.com/office/drawing/2014/main" id="{9B787079-21A0-61ED-D04E-084392C20315}"/>
              </a:ext>
            </a:extLst>
          </p:cNvPr>
          <p:cNvSpPr/>
          <p:nvPr/>
        </p:nvSpPr>
        <p:spPr>
          <a:xfrm>
            <a:off x="838200" y="1430072"/>
            <a:ext cx="10515600" cy="589328"/>
          </a:xfrm>
          <a:prstGeom prst="roundRect">
            <a:avLst/>
          </a:prstGeom>
          <a:solidFill>
            <a:schemeClr val="accent1">
              <a:lumMod val="40000"/>
              <a:lumOff val="60000"/>
            </a:schemeClr>
          </a:solidFill>
          <a:ln>
            <a:solidFill>
              <a:srgbClr val="FF00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b="1" dirty="0">
                <a:solidFill>
                  <a:schemeClr val="tx1"/>
                </a:solidFill>
                <a:latin typeface="Arial Rounded MT Bold" panose="020F0704030504030204" pitchFamily="34" charset="0"/>
              </a:rPr>
              <a:t>Role Radar</a:t>
            </a:r>
            <a:r>
              <a:rPr lang="en-US" sz="1100" dirty="0">
                <a:solidFill>
                  <a:schemeClr val="tx1"/>
                </a:solidFill>
                <a:latin typeface="Arial Rounded MT Bold" panose="020F0704030504030204" pitchFamily="34" charset="0"/>
              </a:rPr>
              <a:t>: its ability to tailor resumes specifically for different job roles and provide students with insights into their suitability for various positions. By offering a match percentile, </a:t>
            </a:r>
            <a:r>
              <a:rPr lang="en-US" sz="1100" dirty="0" err="1">
                <a:solidFill>
                  <a:schemeClr val="tx1"/>
                </a:solidFill>
                <a:latin typeface="Arial Rounded MT Bold" panose="020F0704030504030204" pitchFamily="34" charset="0"/>
              </a:rPr>
              <a:t>RoleRadar</a:t>
            </a:r>
            <a:r>
              <a:rPr lang="en-US" sz="1100" dirty="0">
                <a:solidFill>
                  <a:schemeClr val="tx1"/>
                </a:solidFill>
                <a:latin typeface="Arial Rounded MT Bold" panose="020F0704030504030204" pitchFamily="34" charset="0"/>
              </a:rPr>
              <a:t> not only helps users customize their resumes to align with the requirements of a specific job but also helps them understand which job roles best fit their skills and qualifications.</a:t>
            </a:r>
            <a:endParaRPr lang="en-IN" sz="1100" dirty="0">
              <a:solidFill>
                <a:schemeClr val="tx1"/>
              </a:solidFill>
              <a:latin typeface="Arial Rounded MT Bold" panose="020F0704030504030204" pitchFamily="34" charset="0"/>
            </a:endParaRPr>
          </a:p>
        </p:txBody>
      </p:sp>
      <p:sp>
        <p:nvSpPr>
          <p:cNvPr id="8" name="Rectangle: Rounded Corners 7">
            <a:extLst>
              <a:ext uri="{FF2B5EF4-FFF2-40B4-BE49-F238E27FC236}">
                <a16:creationId xmlns:a16="http://schemas.microsoft.com/office/drawing/2014/main" id="{1861434B-3F82-665C-D015-23ACB2C5D7A6}"/>
              </a:ext>
            </a:extLst>
          </p:cNvPr>
          <p:cNvSpPr/>
          <p:nvPr/>
        </p:nvSpPr>
        <p:spPr>
          <a:xfrm>
            <a:off x="833120" y="2225936"/>
            <a:ext cx="10515600" cy="583800"/>
          </a:xfrm>
          <a:prstGeom prst="roundRect">
            <a:avLst/>
          </a:prstGeom>
          <a:solidFill>
            <a:schemeClr val="accent1">
              <a:lumMod val="40000"/>
              <a:lumOff val="60000"/>
            </a:schemeClr>
          </a:solidFill>
          <a:ln>
            <a:solidFill>
              <a:srgbClr val="FF00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b="1" dirty="0" err="1">
                <a:solidFill>
                  <a:schemeClr val="tx1"/>
                </a:solidFill>
                <a:latin typeface="Arial Rounded MT Bold" panose="020F0704030504030204" pitchFamily="34" charset="0"/>
              </a:rPr>
              <a:t>SkillSet</a:t>
            </a:r>
            <a:r>
              <a:rPr lang="en-US" sz="1100" b="1" dirty="0">
                <a:solidFill>
                  <a:schemeClr val="tx1"/>
                </a:solidFill>
                <a:latin typeface="Arial Rounded MT Bold" panose="020F0704030504030204" pitchFamily="34" charset="0"/>
              </a:rPr>
              <a:t> Navigator: </a:t>
            </a:r>
            <a:r>
              <a:rPr lang="en-US" sz="1100" dirty="0">
                <a:solidFill>
                  <a:schemeClr val="tx1"/>
                </a:solidFill>
                <a:latin typeface="Arial Rounded MT Bold" panose="020F0704030504030204" pitchFamily="34" charset="0"/>
              </a:rPr>
              <a:t>It helps students understand the specific skills and qualifications needed for their target job positions, offering a clear roadmap of what they need to learn and develop to meet industry standards and secure their desired job.</a:t>
            </a:r>
            <a:endParaRPr lang="en-IN" sz="1100" dirty="0">
              <a:solidFill>
                <a:schemeClr val="tx1"/>
              </a:solidFill>
              <a:latin typeface="Arial Rounded MT Bold" panose="020F0704030504030204" pitchFamily="34" charset="0"/>
            </a:endParaRPr>
          </a:p>
        </p:txBody>
      </p:sp>
      <p:sp>
        <p:nvSpPr>
          <p:cNvPr id="9" name="Rectangle: Rounded Corners 8">
            <a:extLst>
              <a:ext uri="{FF2B5EF4-FFF2-40B4-BE49-F238E27FC236}">
                <a16:creationId xmlns:a16="http://schemas.microsoft.com/office/drawing/2014/main" id="{B500E94A-C24F-8D27-5B9A-A0E453250DE5}"/>
              </a:ext>
            </a:extLst>
          </p:cNvPr>
          <p:cNvSpPr/>
          <p:nvPr/>
        </p:nvSpPr>
        <p:spPr>
          <a:xfrm>
            <a:off x="838200" y="3016272"/>
            <a:ext cx="10515600" cy="583800"/>
          </a:xfrm>
          <a:prstGeom prst="roundRect">
            <a:avLst/>
          </a:prstGeom>
          <a:solidFill>
            <a:schemeClr val="accent1">
              <a:lumMod val="40000"/>
              <a:lumOff val="60000"/>
            </a:schemeClr>
          </a:solidFill>
          <a:ln>
            <a:solidFill>
              <a:srgbClr val="FF00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b="1" dirty="0">
                <a:solidFill>
                  <a:schemeClr val="tx1"/>
                </a:solidFill>
                <a:latin typeface="Arial Rounded MT Bold" panose="020F0704030504030204" pitchFamily="34" charset="0"/>
              </a:rPr>
              <a:t>Interview Insight: </a:t>
            </a:r>
            <a:r>
              <a:rPr lang="en-US" sz="1100" dirty="0">
                <a:solidFill>
                  <a:schemeClr val="tx1"/>
                </a:solidFill>
                <a:latin typeface="Arial Rounded MT Bold" panose="020F0704030504030204" pitchFamily="34" charset="0"/>
              </a:rPr>
              <a:t>A comprehensive platform where users can explore company cultures, understand detailed job roles and navigate the interview process, all in one place. This integrated approach ensures thorough preparation for both the company and the interview. </a:t>
            </a:r>
            <a:endParaRPr lang="en-IN" sz="1100" dirty="0">
              <a:solidFill>
                <a:schemeClr val="tx1"/>
              </a:solidFill>
              <a:latin typeface="Arial Rounded MT Bold" panose="020F0704030504030204" pitchFamily="34" charset="0"/>
            </a:endParaRPr>
          </a:p>
        </p:txBody>
      </p:sp>
      <p:sp>
        <p:nvSpPr>
          <p:cNvPr id="10" name="Rectangle: Rounded Corners 9">
            <a:extLst>
              <a:ext uri="{FF2B5EF4-FFF2-40B4-BE49-F238E27FC236}">
                <a16:creationId xmlns:a16="http://schemas.microsoft.com/office/drawing/2014/main" id="{B6BCE42B-B8D4-4DF9-3E9C-57498E872611}"/>
              </a:ext>
            </a:extLst>
          </p:cNvPr>
          <p:cNvSpPr/>
          <p:nvPr/>
        </p:nvSpPr>
        <p:spPr>
          <a:xfrm>
            <a:off x="833120" y="3806608"/>
            <a:ext cx="10515600" cy="583800"/>
          </a:xfrm>
          <a:prstGeom prst="roundRect">
            <a:avLst/>
          </a:prstGeom>
          <a:solidFill>
            <a:schemeClr val="accent1">
              <a:lumMod val="40000"/>
              <a:lumOff val="60000"/>
            </a:schemeClr>
          </a:solidFill>
          <a:ln>
            <a:solidFill>
              <a:srgbClr val="FF00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b="1" dirty="0">
                <a:solidFill>
                  <a:schemeClr val="tx1"/>
                </a:solidFill>
                <a:latin typeface="Arial Rounded MT Bold" panose="020F0704030504030204" pitchFamily="34" charset="0"/>
              </a:rPr>
              <a:t>Match Maker AI: </a:t>
            </a:r>
            <a:r>
              <a:rPr lang="en-US" sz="1100" dirty="0">
                <a:solidFill>
                  <a:schemeClr val="tx1"/>
                </a:solidFill>
                <a:latin typeface="Arial Rounded MT Bold" panose="020F0704030504030204" pitchFamily="34" charset="0"/>
              </a:rPr>
              <a:t>It not only provides users with a curated list of job opportunities that closely align with their selected resume but also keeps users continuously updated with the latest job postings. This ensures that users are always aware of new opportunities that are a perfect match for their qualifications and preferences</a:t>
            </a:r>
            <a:r>
              <a:rPr lang="en-US" sz="1100" b="1" dirty="0">
                <a:solidFill>
                  <a:schemeClr val="tx1"/>
                </a:solidFill>
                <a:latin typeface="Arial Rounded MT Bold" panose="020F0704030504030204" pitchFamily="34" charset="0"/>
              </a:rPr>
              <a:t>.</a:t>
            </a:r>
            <a:endParaRPr lang="en-IN" sz="1100" b="1" dirty="0">
              <a:solidFill>
                <a:schemeClr val="tx1"/>
              </a:solidFill>
              <a:latin typeface="Arial Rounded MT Bold" panose="020F0704030504030204" pitchFamily="34" charset="0"/>
            </a:endParaRPr>
          </a:p>
        </p:txBody>
      </p:sp>
      <p:sp>
        <p:nvSpPr>
          <p:cNvPr id="11" name="Rectangle: Rounded Corners 10">
            <a:extLst>
              <a:ext uri="{FF2B5EF4-FFF2-40B4-BE49-F238E27FC236}">
                <a16:creationId xmlns:a16="http://schemas.microsoft.com/office/drawing/2014/main" id="{A3A57080-DF78-803A-15FF-28474D2E1C9A}"/>
              </a:ext>
            </a:extLst>
          </p:cNvPr>
          <p:cNvSpPr/>
          <p:nvPr/>
        </p:nvSpPr>
        <p:spPr>
          <a:xfrm>
            <a:off x="838200" y="4596944"/>
            <a:ext cx="10515600" cy="583800"/>
          </a:xfrm>
          <a:prstGeom prst="roundRect">
            <a:avLst/>
          </a:prstGeom>
          <a:solidFill>
            <a:schemeClr val="accent1">
              <a:lumMod val="40000"/>
              <a:lumOff val="60000"/>
            </a:schemeClr>
          </a:solidFill>
          <a:ln>
            <a:solidFill>
              <a:srgbClr val="FF00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b="1" dirty="0" err="1">
                <a:solidFill>
                  <a:schemeClr val="tx1"/>
                </a:solidFill>
                <a:latin typeface="Arial Rounded MT Bold" panose="020F0704030504030204" pitchFamily="34" charset="0"/>
              </a:rPr>
              <a:t>ConnectX</a:t>
            </a:r>
            <a:r>
              <a:rPr lang="en-US" sz="1100" dirty="0">
                <a:solidFill>
                  <a:schemeClr val="tx1"/>
                </a:solidFill>
                <a:latin typeface="Arial Rounded MT Bold" panose="020F0704030504030204" pitchFamily="34" charset="0"/>
              </a:rPr>
              <a:t>:</a:t>
            </a:r>
            <a:r>
              <a:rPr lang="en-US" sz="1100" b="1" dirty="0">
                <a:solidFill>
                  <a:schemeClr val="tx1"/>
                </a:solidFill>
                <a:latin typeface="Arial Rounded MT Bold" panose="020F0704030504030204" pitchFamily="34" charset="0"/>
              </a:rPr>
              <a:t> </a:t>
            </a:r>
            <a:r>
              <a:rPr lang="en-US" sz="1100" dirty="0" err="1">
                <a:solidFill>
                  <a:schemeClr val="tx1"/>
                </a:solidFill>
                <a:latin typeface="Arial Rounded MT Bold" panose="020F0704030504030204" pitchFamily="34" charset="0"/>
              </a:rPr>
              <a:t>ConnectX</a:t>
            </a:r>
            <a:r>
              <a:rPr lang="en-US" sz="1100" dirty="0">
                <a:solidFill>
                  <a:schemeClr val="tx1"/>
                </a:solidFill>
                <a:latin typeface="Arial Rounded MT Bold" panose="020F0704030504030204" pitchFamily="34" charset="0"/>
              </a:rPr>
              <a:t> stands out by significantly reducing the burden on recruiters through automated candidate assessment. The platform not only matches candidates based on specified skills but also automates the assessment process according to the interviewer's criteria. This feature helps recruiters efficiently select candidates for further rounds, streamlining the hiring process by automating both candidate evaluation and shortlisting.</a:t>
            </a:r>
          </a:p>
        </p:txBody>
      </p:sp>
      <p:sp>
        <p:nvSpPr>
          <p:cNvPr id="12" name="Rectangle: Rounded Corners 11">
            <a:extLst>
              <a:ext uri="{FF2B5EF4-FFF2-40B4-BE49-F238E27FC236}">
                <a16:creationId xmlns:a16="http://schemas.microsoft.com/office/drawing/2014/main" id="{62A730C8-0CC4-455D-CFA1-DC6BD849D015}"/>
              </a:ext>
            </a:extLst>
          </p:cNvPr>
          <p:cNvSpPr/>
          <p:nvPr/>
        </p:nvSpPr>
        <p:spPr>
          <a:xfrm>
            <a:off x="838200" y="5387280"/>
            <a:ext cx="10515600" cy="583800"/>
          </a:xfrm>
          <a:prstGeom prst="roundRect">
            <a:avLst/>
          </a:prstGeom>
          <a:solidFill>
            <a:schemeClr val="accent1">
              <a:lumMod val="40000"/>
              <a:lumOff val="60000"/>
            </a:schemeClr>
          </a:solidFill>
          <a:ln>
            <a:solidFill>
              <a:srgbClr val="FF00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b="1" dirty="0" err="1">
                <a:solidFill>
                  <a:schemeClr val="tx1"/>
                </a:solidFill>
                <a:latin typeface="Arial Rounded MT Bold" panose="020F0704030504030204" pitchFamily="34" charset="0"/>
              </a:rPr>
              <a:t>VirtuView</a:t>
            </a:r>
            <a:r>
              <a:rPr lang="en-US" sz="1100" b="1" dirty="0">
                <a:solidFill>
                  <a:schemeClr val="tx1"/>
                </a:solidFill>
                <a:latin typeface="Arial Rounded MT Bold" panose="020F0704030504030204" pitchFamily="34" charset="0"/>
              </a:rPr>
              <a:t>: </a:t>
            </a:r>
            <a:r>
              <a:rPr lang="en-US" sz="1100" dirty="0" err="1">
                <a:solidFill>
                  <a:schemeClr val="tx1"/>
                </a:solidFill>
                <a:latin typeface="Arial Rounded MT Bold" panose="020F0704030504030204" pitchFamily="34" charset="0"/>
              </a:rPr>
              <a:t>VirtuView</a:t>
            </a:r>
            <a:r>
              <a:rPr lang="en-US" sz="1100" dirty="0">
                <a:solidFill>
                  <a:schemeClr val="tx1"/>
                </a:solidFill>
                <a:latin typeface="Arial Rounded MT Bold" panose="020F0704030504030204" pitchFamily="34" charset="0"/>
              </a:rPr>
              <a:t> stands out with its use of generative AI to create an interviewer that provides a highly realistic interview experience. The AI interviewer mimics the </a:t>
            </a:r>
            <a:r>
              <a:rPr lang="en-US" sz="1100" dirty="0" err="1">
                <a:solidFill>
                  <a:schemeClr val="tx1"/>
                </a:solidFill>
                <a:latin typeface="Arial Rounded MT Bold" panose="020F0704030504030204" pitchFamily="34" charset="0"/>
              </a:rPr>
              <a:t>behaviour</a:t>
            </a:r>
            <a:r>
              <a:rPr lang="en-US" sz="1100" dirty="0">
                <a:solidFill>
                  <a:schemeClr val="tx1"/>
                </a:solidFill>
                <a:latin typeface="Arial Rounded MT Bold" panose="020F0704030504030204" pitchFamily="34" charset="0"/>
              </a:rPr>
              <a:t>, speech, and appearance of a real human, complete with a generative AI-generated face. Additionally, users can customize the AI interviewer’s vocal tone to suit their preferences, enhancing the realism and personalization of the mock interview.</a:t>
            </a:r>
          </a:p>
        </p:txBody>
      </p:sp>
    </p:spTree>
    <p:extLst>
      <p:ext uri="{BB962C8B-B14F-4D97-AF65-F5344CB8AC3E}">
        <p14:creationId xmlns:p14="http://schemas.microsoft.com/office/powerpoint/2010/main" val="39691878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E23E6D7-DEB4-14BF-F086-8FA9DA0BB0C5}"/>
              </a:ext>
            </a:extLst>
          </p:cNvPr>
          <p:cNvSpPr/>
          <p:nvPr/>
        </p:nvSpPr>
        <p:spPr>
          <a:xfrm>
            <a:off x="802640" y="883920"/>
            <a:ext cx="10689139" cy="4998720"/>
          </a:xfrm>
          <a:prstGeom prst="rect">
            <a:avLst/>
          </a:prstGeom>
          <a:gradFill flip="none" rotWithShape="1">
            <a:gsLst>
              <a:gs pos="6294">
                <a:srgbClr val="FF0066"/>
              </a:gs>
              <a:gs pos="35000">
                <a:srgbClr val="FF0066">
                  <a:lumMod val="84000"/>
                </a:srgbClr>
              </a:gs>
              <a:gs pos="66000">
                <a:srgbClr val="3082BE"/>
              </a:gs>
              <a:gs pos="83000">
                <a:srgbClr val="3082BE"/>
              </a:gs>
              <a:gs pos="100000">
                <a:srgbClr val="3082BE"/>
              </a:gs>
            </a:gsLst>
            <a:lin ang="2700000" scaled="1"/>
            <a:tileRect/>
          </a:gradFill>
          <a:ln>
            <a:solidFill>
              <a:srgbClr val="FF0066"/>
            </a:solidFill>
          </a:ln>
          <a:effectLst>
            <a:glow rad="228600">
              <a:schemeClr val="accent1">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90E45A8C-0D22-68BD-E2F0-434E5AE85A08}"/>
              </a:ext>
            </a:extLst>
          </p:cNvPr>
          <p:cNvSpPr txBox="1"/>
          <p:nvPr/>
        </p:nvSpPr>
        <p:spPr>
          <a:xfrm>
            <a:off x="1046889" y="1183640"/>
            <a:ext cx="10200640" cy="4399280"/>
          </a:xfrm>
          <a:prstGeom prst="rect">
            <a:avLst/>
          </a:prstGeom>
          <a:solidFill>
            <a:schemeClr val="bg1"/>
          </a:solidFill>
          <a:ln>
            <a:solidFill>
              <a:schemeClr val="bg1"/>
            </a:solidFill>
          </a:ln>
        </p:spPr>
        <p:style>
          <a:lnRef idx="2">
            <a:schemeClr val="dk1"/>
          </a:lnRef>
          <a:fillRef idx="1">
            <a:schemeClr val="lt1"/>
          </a:fillRef>
          <a:effectRef idx="0">
            <a:schemeClr val="dk1"/>
          </a:effectRef>
          <a:fontRef idx="minor">
            <a:schemeClr val="dk1"/>
          </a:fontRef>
        </p:style>
        <p:txBody>
          <a:bodyPr wrap="square" rtlCol="0">
            <a:spAutoFit/>
          </a:bodyPr>
          <a:lstStyle/>
          <a:p>
            <a:endParaRPr lang="en-IN" dirty="0"/>
          </a:p>
        </p:txBody>
      </p:sp>
      <p:sp>
        <p:nvSpPr>
          <p:cNvPr id="4" name="Title 10">
            <a:extLst>
              <a:ext uri="{FF2B5EF4-FFF2-40B4-BE49-F238E27FC236}">
                <a16:creationId xmlns:a16="http://schemas.microsoft.com/office/drawing/2014/main" id="{FA0A17DC-4A74-52D3-B7FC-DDF56BC5677D}"/>
              </a:ext>
            </a:extLst>
          </p:cNvPr>
          <p:cNvSpPr txBox="1">
            <a:spLocks/>
          </p:cNvSpPr>
          <p:nvPr/>
        </p:nvSpPr>
        <p:spPr>
          <a:xfrm>
            <a:off x="2576051" y="2584559"/>
            <a:ext cx="7295536" cy="1466331"/>
          </a:xfrm>
          <a:prstGeom prst="rect">
            <a:avLst/>
          </a:prstGeom>
          <a:effectLst>
            <a:glow rad="228600">
              <a:schemeClr val="accent4">
                <a:satMod val="175000"/>
                <a:alpha val="40000"/>
              </a:schemeClr>
            </a:glow>
          </a:effectLst>
        </p:spPr>
        <p:txBody>
          <a:bodyPr vert="horz" lIns="91440" tIns="45720" rIns="91440" bIns="45720" rtlCol="0" anchor="ctr">
            <a:noAutofit/>
          </a:bodyPr>
          <a:lstStyle>
            <a:lvl1pPr algn="l" defTabSz="914400" rtl="0" eaLnBrk="1" latinLnBrk="0" hangingPunct="1">
              <a:lnSpc>
                <a:spcPct val="90000"/>
              </a:lnSpc>
              <a:spcBef>
                <a:spcPct val="0"/>
              </a:spcBef>
              <a:buNone/>
              <a:defRPr sz="2400" b="1" i="0" kern="1200" spc="150" baseline="0">
                <a:solidFill>
                  <a:schemeClr val="accent1"/>
                </a:solidFill>
                <a:latin typeface="Meiryo UI" panose="020B0604030504040204" pitchFamily="34" charset="-128"/>
                <a:ea typeface="Meiryo UI" panose="020B0604030504040204" pitchFamily="34" charset="-128"/>
                <a:cs typeface="+mj-cs"/>
              </a:defRPr>
            </a:lvl1pPr>
          </a:lstStyle>
          <a:p>
            <a:r>
              <a:rPr lang="en-US" sz="13800" dirty="0">
                <a:gradFill>
                  <a:gsLst>
                    <a:gs pos="6294">
                      <a:srgbClr val="FF0066"/>
                    </a:gs>
                    <a:gs pos="35000">
                      <a:srgbClr val="FF0066">
                        <a:lumMod val="84000"/>
                      </a:srgbClr>
                    </a:gs>
                    <a:gs pos="66000">
                      <a:srgbClr val="3082BE"/>
                    </a:gs>
                    <a:gs pos="83000">
                      <a:srgbClr val="3082BE"/>
                    </a:gs>
                    <a:gs pos="100000">
                      <a:srgbClr val="3082BE"/>
                    </a:gs>
                  </a:gsLst>
                  <a:lin ang="5400000" scaled="1"/>
                </a:gradFill>
                <a:effectLst>
                  <a:glow rad="228600">
                    <a:schemeClr val="accent1">
                      <a:satMod val="175000"/>
                      <a:alpha val="40000"/>
                    </a:schemeClr>
                  </a:glow>
                </a:effectLst>
                <a:latin typeface="Edwardian Script ITC" panose="030303020407070D0804" pitchFamily="66" charset="0"/>
              </a:rPr>
              <a:t>Thank You</a:t>
            </a:r>
          </a:p>
        </p:txBody>
      </p:sp>
    </p:spTree>
    <p:extLst>
      <p:ext uri="{BB962C8B-B14F-4D97-AF65-F5344CB8AC3E}">
        <p14:creationId xmlns:p14="http://schemas.microsoft.com/office/powerpoint/2010/main" val="741879172"/>
      </p:ext>
    </p:extLst>
  </p:cSld>
  <p:clrMapOvr>
    <a:masterClrMapping/>
  </p:clrMapOvr>
</p:sld>
</file>

<file path=ppt/theme/theme1.xml><?xml version="1.0" encoding="utf-8"?>
<a:theme xmlns:a="http://schemas.openxmlformats.org/drawingml/2006/main" name="Creative Gradient ">
  <a:themeElements>
    <a:clrScheme name="Japan 1">
      <a:dk1>
        <a:srgbClr val="000000"/>
      </a:dk1>
      <a:lt1>
        <a:srgbClr val="FFFFFF"/>
      </a:lt1>
      <a:dk2>
        <a:srgbClr val="073A4B"/>
      </a:dk2>
      <a:lt2>
        <a:srgbClr val="E7E6E6"/>
      </a:lt2>
      <a:accent1>
        <a:srgbClr val="EE476E"/>
      </a:accent1>
      <a:accent2>
        <a:srgbClr val="E3B95A"/>
      </a:accent2>
      <a:accent3>
        <a:srgbClr val="07D69F"/>
      </a:accent3>
      <a:accent4>
        <a:srgbClr val="118AB1"/>
      </a:accent4>
      <a:accent5>
        <a:srgbClr val="073A4B"/>
      </a:accent5>
      <a:accent6>
        <a:srgbClr val="E7ECF2"/>
      </a:accent6>
      <a:hlink>
        <a:srgbClr val="E7456B"/>
      </a:hlink>
      <a:folHlink>
        <a:srgbClr val="F0C55F"/>
      </a:folHlink>
    </a:clrScheme>
    <a:fontScheme name="Japanese Template">
      <a:majorFont>
        <a:latin typeface="Meiryo UI"/>
        <a:ea typeface=""/>
        <a:cs typeface=""/>
      </a:majorFont>
      <a:minorFont>
        <a:latin typeface="Meiryo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1ED9C639-84DE-47D6-9311-DE22D096325C}" vid="{8897FD28-C2C5-4A9F-A28F-BC63F57A39B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Cherry blossom petals presentation</Template>
  <TotalTime>1825</TotalTime>
  <Words>2233</Words>
  <Application>Microsoft Office PowerPoint</Application>
  <PresentationFormat>Widescreen</PresentationFormat>
  <Paragraphs>210</Paragraphs>
  <Slides>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Meiryo UI</vt:lpstr>
      <vt:lpstr>Arial</vt:lpstr>
      <vt:lpstr>Arial Rounded MT Bold</vt:lpstr>
      <vt:lpstr>Calibri</vt:lpstr>
      <vt:lpstr>Edwardian Script ITC</vt:lpstr>
      <vt:lpstr>Wingdings</vt:lpstr>
      <vt:lpstr>Creative Gradient </vt:lpstr>
      <vt:lpstr>Cisco Ideathon  2024</vt:lpstr>
      <vt:lpstr>Problem Statement Taken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 Chintagunta</dc:creator>
  <cp:lastModifiedBy>Priya Chintagunta</cp:lastModifiedBy>
  <cp:revision>9</cp:revision>
  <dcterms:created xsi:type="dcterms:W3CDTF">2024-08-16T18:07:16Z</dcterms:created>
  <dcterms:modified xsi:type="dcterms:W3CDTF">2024-08-18T15:43:49Z</dcterms:modified>
</cp:coreProperties>
</file>