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6858000" cy="9144000"/>
  <p:embeddedFontLst>
    <p:embeddedFont>
      <p:font typeface="Libre Baskerville" panose="02010600030101010101" charset="0"/>
      <p:bold r:id="rId3"/>
    </p:embeddedFont>
    <p:embeddedFont>
      <p:font typeface="Montserrat Light" panose="02010600030101010101" charset="0"/>
      <p:regular r:id="rId4"/>
    </p:embeddedFont>
  </p:embeddedFontLst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6BC"/>
    <a:srgbClr val="438086"/>
    <a:srgbClr val="BCDCDE"/>
    <a:srgbClr val="ABD2D5"/>
    <a:srgbClr val="EAEAEA"/>
    <a:srgbClr val="87C5CB"/>
    <a:srgbClr val="5BFFFF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" d="100"/>
          <a:sy n="16" d="100"/>
        </p:scale>
        <p:origin x="1734" y="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intellectualsage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475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CDCDE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06F193C-8566-41B6-8625-E7C934BB073C}"/>
              </a:ext>
            </a:extLst>
          </p:cNvPr>
          <p:cNvSpPr/>
          <p:nvPr/>
        </p:nvSpPr>
        <p:spPr bwMode="auto">
          <a:xfrm>
            <a:off x="685800" y="685799"/>
            <a:ext cx="42519600" cy="6266743"/>
          </a:xfrm>
          <a:prstGeom prst="round2DiagRect">
            <a:avLst/>
          </a:prstGeom>
          <a:solidFill>
            <a:srgbClr val="438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1466143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0" dirty="0">
                <a:solidFill>
                  <a:schemeClr val="bg1"/>
                </a:solidFill>
                <a:latin typeface="Libre Baskerville" panose="02000000000000000000" pitchFamily="2" charset="0"/>
              </a:rPr>
              <a:t>Skip the dishes food preparation time challenge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4451806"/>
            <a:ext cx="41148000" cy="1034594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chemeClr val="bg1"/>
                </a:solidFill>
                <a:latin typeface="Montserrat Light" panose="00000400000000000000" pitchFamily="50" charset="0"/>
              </a:rPr>
              <a:t>Luo </a:t>
            </a:r>
            <a:r>
              <a:rPr lang="en-US" sz="56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Jiehao</a:t>
            </a:r>
            <a:r>
              <a:rPr lang="en-US" sz="5600" dirty="0">
                <a:solidFill>
                  <a:schemeClr val="bg1"/>
                </a:solidFill>
                <a:latin typeface="Montserrat Light" panose="00000400000000000000" pitchFamily="50" charset="0"/>
              </a:rPr>
              <a:t>, Qu </a:t>
            </a:r>
            <a:r>
              <a:rPr lang="en-US" sz="56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Shijun</a:t>
            </a:r>
            <a:r>
              <a:rPr lang="en-US" sz="5600" dirty="0">
                <a:solidFill>
                  <a:schemeClr val="bg1"/>
                </a:solidFill>
                <a:latin typeface="Montserrat Light" panose="00000400000000000000" pitchFamily="50" charset="0"/>
              </a:rPr>
              <a:t>, Wei Yidong</a:t>
            </a: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Montserrat Light" panose="00000400000000000000" pitchFamily="50" charset="0"/>
              </a:rPr>
              <a:t>Department of Computer Science, University of Manitoba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Raw data in a 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4AEC4-FDA9-4DCC-AB41-6178867E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2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Data transformation and cleaning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18890-DE76-4473-9E1E-3198CB43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6600" y="7825844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Data visualization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09B54-5040-4B8B-91C3-ED7FF3B1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7825844"/>
            <a:ext cx="10058400" cy="790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Selected Model: </a:t>
            </a:r>
            <a:r>
              <a:rPr lang="en-US" sz="3600" b="1" dirty="0" err="1">
                <a:solidFill>
                  <a:schemeClr val="bg1"/>
                </a:solidFill>
                <a:latin typeface="Libre Baskerville" panose="02000000000000000000" pitchFamily="2" charset="0"/>
              </a:rPr>
              <a:t>catBoost</a:t>
            </a:r>
            <a:endParaRPr lang="en-US" sz="3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3C6F59-1B0C-4EDA-8518-F88FAC8A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8" y="15382813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10-fold cross validation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59AB0E-37A8-4432-8FCF-494C0593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878" y="25089243"/>
            <a:ext cx="10058400" cy="87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F07799-E8D4-441B-8B9F-D7DA25DE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9247214"/>
            <a:ext cx="9698376" cy="5540592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FB3EDB30-D25E-46C8-B60E-1633FFB0D78F}"/>
              </a:ext>
            </a:extLst>
          </p:cNvPr>
          <p:cNvSpPr/>
          <p:nvPr/>
        </p:nvSpPr>
        <p:spPr bwMode="auto">
          <a:xfrm>
            <a:off x="10850880" y="11247048"/>
            <a:ext cx="777240" cy="8733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A4AAF-7A0D-4F91-81F0-81948B35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600" y="9247213"/>
            <a:ext cx="4794408" cy="2873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496E6D-F05F-4C7E-89AC-9D480BA8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5800" y="9247213"/>
            <a:ext cx="4794408" cy="2992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6CCCAF-9765-4D9D-9A5A-3F25D847F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600" y="12239620"/>
            <a:ext cx="4863099" cy="24439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7930FF-955E-4DD2-9AC1-CE3F916E7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3773" y="12213310"/>
            <a:ext cx="4796435" cy="24439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59DCC9-2064-456D-8DF3-6255353C0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2912" y="9247214"/>
            <a:ext cx="9698376" cy="54363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777364-C555-4E52-98E0-60684B561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66878" y="11990643"/>
            <a:ext cx="5562600" cy="27971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503B3E-6AB8-40BC-ABA2-24FB56EE838F}"/>
              </a:ext>
            </a:extLst>
          </p:cNvPr>
          <p:cNvSpPr txBox="1"/>
          <p:nvPr/>
        </p:nvSpPr>
        <p:spPr>
          <a:xfrm>
            <a:off x="33115526" y="14570700"/>
            <a:ext cx="6917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Image from https://avatars.mds.yandex.net/get-yablogs/47421/file_1548410151831/orig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A1CF9C-71B3-4C9B-A0FF-7C6C692C4F84}"/>
              </a:ext>
            </a:extLst>
          </p:cNvPr>
          <p:cNvSpPr txBox="1"/>
          <p:nvPr/>
        </p:nvSpPr>
        <p:spPr>
          <a:xfrm>
            <a:off x="33115526" y="9247213"/>
            <a:ext cx="10073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CatBoost</a:t>
            </a:r>
            <a:r>
              <a:rPr lang="en-CA" sz="2400" dirty="0"/>
              <a:t> is a state-of-the-art open-source gradient boosting on decision trees library.</a:t>
            </a:r>
          </a:p>
          <a:p>
            <a:r>
              <a:rPr lang="en-CA" sz="2400" dirty="0"/>
              <a:t>Developed by Yandex researchers and engineers, it is the successor of the </a:t>
            </a:r>
            <a:r>
              <a:rPr lang="en-CA" sz="2400" dirty="0" err="1"/>
              <a:t>MatrixNet</a:t>
            </a:r>
            <a:r>
              <a:rPr lang="en-CA" sz="2400" dirty="0"/>
              <a:t> algorithm that is widely used within the company for ranking tasks, forecasting and making recommendations. It is universal and can be applied across a wide range of areas and to a variety of problems.</a:t>
            </a:r>
          </a:p>
          <a:p>
            <a:endParaRPr lang="en-CA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2B2EAB-9B55-4808-9A37-9E11C45C3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48" y="18139577"/>
            <a:ext cx="4538652" cy="40346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A9D79F-5AAE-4521-81FE-63C6EFEC6B52}"/>
              </a:ext>
            </a:extLst>
          </p:cNvPr>
          <p:cNvSpPr txBox="1"/>
          <p:nvPr/>
        </p:nvSpPr>
        <p:spPr>
          <a:xfrm>
            <a:off x="1584712" y="17157116"/>
            <a:ext cx="2350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our model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DA2DF9-A130-4BB9-A3B7-5A57204201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800" y="18139576"/>
            <a:ext cx="4538652" cy="40346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13A8CE9-9749-4904-9161-E0103E26BA25}"/>
              </a:ext>
            </a:extLst>
          </p:cNvPr>
          <p:cNvSpPr txBox="1"/>
          <p:nvPr/>
        </p:nvSpPr>
        <p:spPr>
          <a:xfrm>
            <a:off x="5815819" y="17120311"/>
            <a:ext cx="57086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Skip the dishes; base line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ellectualsage|09-2018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134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Libre Baskerville</vt:lpstr>
      <vt:lpstr>Montserrat Light</vt:lpstr>
      <vt:lpstr>Default Design</vt:lpstr>
      <vt:lpstr>PowerPoint 演示文稿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Yidong Wei</cp:lastModifiedBy>
  <cp:revision>33</cp:revision>
  <dcterms:modified xsi:type="dcterms:W3CDTF">2019-11-04T02:03:22Z</dcterms:modified>
  <cp:category>templates for scientific poster</cp:category>
</cp:coreProperties>
</file>