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8"/>
  </p:notesMasterIdLst>
  <p:sldIdLst>
    <p:sldId id="256" r:id="rId2"/>
    <p:sldId id="264" r:id="rId3"/>
    <p:sldId id="265" r:id="rId4"/>
    <p:sldId id="257" r:id="rId5"/>
    <p:sldId id="258" r:id="rId6"/>
    <p:sldId id="259" r:id="rId7"/>
    <p:sldId id="261" r:id="rId8"/>
    <p:sldId id="260" r:id="rId9"/>
    <p:sldId id="262" r:id="rId10"/>
    <p:sldId id="263"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6" autoAdjust="0"/>
    <p:restoredTop sz="48038" autoAdjust="0"/>
  </p:normalViewPr>
  <p:slideViewPr>
    <p:cSldViewPr snapToGrid="0">
      <p:cViewPr varScale="1">
        <p:scale>
          <a:sx n="54" d="100"/>
          <a:sy n="54" d="100"/>
        </p:scale>
        <p:origin x="22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AA827-D49B-4EFB-BDEE-2C613B5E0BF1}" type="datetimeFigureOut">
              <a:rPr lang="en-US" smtClean="0"/>
              <a:t>3/20/2016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5FCB3-75F4-468B-A9F1-D780D7D587A1}" type="slidenum">
              <a:rPr lang="en-US" smtClean="0"/>
              <a:t>‹#›</a:t>
            </a:fld>
            <a:endParaRPr lang="en-US"/>
          </a:p>
        </p:txBody>
      </p:sp>
    </p:spTree>
    <p:extLst>
      <p:ext uri="{BB962C8B-B14F-4D97-AF65-F5344CB8AC3E}">
        <p14:creationId xmlns:p14="http://schemas.microsoft.com/office/powerpoint/2010/main" val="232096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IT since 2003</a:t>
            </a:r>
            <a:endParaRPr lang="en-US" dirty="0"/>
          </a:p>
        </p:txBody>
      </p:sp>
      <p:sp>
        <p:nvSpPr>
          <p:cNvPr id="4" name="Slide Number Placeholder 3"/>
          <p:cNvSpPr>
            <a:spLocks noGrp="1"/>
          </p:cNvSpPr>
          <p:nvPr>
            <p:ph type="sldNum" sz="quarter" idx="10"/>
          </p:nvPr>
        </p:nvSpPr>
        <p:spPr/>
        <p:txBody>
          <a:bodyPr/>
          <a:lstStyle/>
          <a:p>
            <a:fld id="{11F5FCB3-75F4-468B-A9F1-D780D7D587A1}" type="slidenum">
              <a:rPr lang="en-US" smtClean="0"/>
              <a:t>2</a:t>
            </a:fld>
            <a:endParaRPr lang="en-US"/>
          </a:p>
        </p:txBody>
      </p:sp>
    </p:spTree>
    <p:extLst>
      <p:ext uri="{BB962C8B-B14F-4D97-AF65-F5344CB8AC3E}">
        <p14:creationId xmlns:p14="http://schemas.microsoft.com/office/powerpoint/2010/main" val="3014968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t>
            </a:r>
            <a:r>
              <a:rPr lang="en-US" baseline="0" dirty="0" smtClean="0"/>
              <a:t> Hop is not allowed by default, you will get an error if you try to enter a second session.</a:t>
            </a:r>
          </a:p>
          <a:p>
            <a:r>
              <a:rPr lang="en-US" baseline="0" dirty="0" smtClean="0"/>
              <a:t>Remoting can not delegate your credentials a second time, which means you will be limited to connecting to the first machine.</a:t>
            </a:r>
          </a:p>
          <a:p>
            <a:endParaRPr lang="en-US" baseline="0" dirty="0" smtClean="0"/>
          </a:p>
          <a:p>
            <a:r>
              <a:rPr lang="en-US" baseline="0" dirty="0" smtClean="0"/>
              <a:t>This can be an issue when you want to remotely access a machine which is not directly accessible from your local machine, but is accessible from the [first] remote machine.</a:t>
            </a:r>
          </a:p>
          <a:p>
            <a:endParaRPr lang="en-US" baseline="0" dirty="0" smtClean="0"/>
          </a:p>
          <a:p>
            <a:r>
              <a:rPr lang="en-US" baseline="0" dirty="0" smtClean="0"/>
              <a:t>This can be resolved using </a:t>
            </a:r>
            <a:r>
              <a:rPr lang="en-US" baseline="0" dirty="0" err="1" smtClean="0"/>
              <a:t>CredSSP</a:t>
            </a:r>
            <a:r>
              <a:rPr lang="en-US" baseline="0" dirty="0" smtClean="0"/>
              <a:t> or PowerShell </a:t>
            </a:r>
            <a:r>
              <a:rPr lang="en-US" baseline="0" dirty="0" err="1" smtClean="0"/>
              <a:t>WebAccess</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CredSSP</a:t>
            </a:r>
            <a:r>
              <a:rPr lang="en-US" baseline="0" dirty="0" smtClean="0"/>
              <a:t> [Credential Security Support Provider] will need to be configured on both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Besides this, you will need to permit the delegation of “fresh credentials”, which can be done through Group Policy or through the Enable-</a:t>
            </a:r>
            <a:r>
              <a:rPr lang="en-US" baseline="0" dirty="0" err="1" smtClean="0"/>
              <a:t>WSManCredSSP</a:t>
            </a:r>
            <a:r>
              <a:rPr lang="en-US" baseline="0" dirty="0" smtClean="0"/>
              <a:t> cmdlet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Your local machine [</a:t>
            </a:r>
            <a:r>
              <a:rPr lang="en-US" baseline="0" dirty="0" smtClean="0"/>
              <a:t>Enable-</a:t>
            </a:r>
            <a:r>
              <a:rPr lang="en-US" baseline="0" dirty="0" err="1" smtClean="0"/>
              <a:t>WSManCredSSP</a:t>
            </a:r>
            <a:r>
              <a:rPr lang="en-US" baseline="0" dirty="0" smtClean="0"/>
              <a:t> –Role Client –Delegate &lt;name first remote machine&gt;</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the first remote machine [Enable-</a:t>
            </a:r>
            <a:r>
              <a:rPr lang="en-US" baseline="0" dirty="0" err="1" smtClean="0"/>
              <a:t>WSManCredSSP</a:t>
            </a:r>
            <a:r>
              <a:rPr lang="en-US" baseline="0" dirty="0" smtClean="0"/>
              <a:t> –Role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1F5FCB3-75F4-468B-A9F1-D780D7D587A1}" type="slidenum">
              <a:rPr lang="en-US" smtClean="0"/>
              <a:t>11</a:t>
            </a:fld>
            <a:endParaRPr lang="en-US"/>
          </a:p>
        </p:txBody>
      </p:sp>
    </p:spTree>
    <p:extLst>
      <p:ext uri="{BB962C8B-B14F-4D97-AF65-F5344CB8AC3E}">
        <p14:creationId xmlns:p14="http://schemas.microsoft.com/office/powerpoint/2010/main" val="3290822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Provides parallel</a:t>
            </a:r>
            <a:r>
              <a:rPr lang="en-US" baseline="0" dirty="0" smtClean="0"/>
              <a:t> access to the remote machines instead of sequential, reducing the execution time on your command.</a:t>
            </a:r>
            <a:endParaRPr lang="en-US" dirty="0" smtClean="0"/>
          </a:p>
          <a:p>
            <a:r>
              <a:rPr lang="en-US" dirty="0" smtClean="0"/>
              <a:t>Do note that by default</a:t>
            </a:r>
            <a:r>
              <a:rPr lang="en-US" baseline="0" dirty="0" smtClean="0"/>
              <a:t> Invoke-Command allows up to 32 simultaneous computers at once and will begin processing the extras as soon as the first 32 are finished.</a:t>
            </a:r>
          </a:p>
          <a:p>
            <a:r>
              <a:rPr lang="en-US" baseline="0" dirty="0" smtClean="0"/>
              <a:t>Using the –</a:t>
            </a:r>
            <a:r>
              <a:rPr lang="en-US" baseline="0" dirty="0" err="1" smtClean="0"/>
              <a:t>ThrottleLimit</a:t>
            </a:r>
            <a:r>
              <a:rPr lang="en-US" baseline="0" dirty="0" smtClean="0"/>
              <a:t> parameter you can raise this limit, at the expense of your own computer’s resources.</a:t>
            </a:r>
            <a:endParaRPr lang="en-US" dirty="0"/>
          </a:p>
        </p:txBody>
      </p:sp>
      <p:sp>
        <p:nvSpPr>
          <p:cNvPr id="4" name="Slide Number Placeholder 3"/>
          <p:cNvSpPr>
            <a:spLocks noGrp="1"/>
          </p:cNvSpPr>
          <p:nvPr>
            <p:ph type="sldNum" sz="quarter" idx="10"/>
          </p:nvPr>
        </p:nvSpPr>
        <p:spPr/>
        <p:txBody>
          <a:bodyPr/>
          <a:lstStyle/>
          <a:p>
            <a:fld id="{11F5FCB3-75F4-468B-A9F1-D780D7D587A1}" type="slidenum">
              <a:rPr lang="en-US" smtClean="0"/>
              <a:t>12</a:t>
            </a:fld>
            <a:endParaRPr lang="en-US"/>
          </a:p>
        </p:txBody>
      </p:sp>
    </p:spTree>
    <p:extLst>
      <p:ext uri="{BB962C8B-B14F-4D97-AF65-F5344CB8AC3E}">
        <p14:creationId xmlns:p14="http://schemas.microsoft.com/office/powerpoint/2010/main" val="2085637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Overhead on creation</a:t>
            </a:r>
            <a:r>
              <a:rPr lang="en-US" baseline="0" dirty="0" smtClean="0"/>
              <a:t> of set-up/tear-down of sessions causes a slight delay.</a:t>
            </a:r>
          </a:p>
          <a:p>
            <a:r>
              <a:rPr lang="en-US" baseline="0" dirty="0" smtClean="0"/>
              <a:t>Persistent sessions provide a speed increase, especially on “heavy” use of sessions</a:t>
            </a:r>
          </a:p>
          <a:p>
            <a:endParaRPr lang="en-US" baseline="0" dirty="0" smtClean="0"/>
          </a:p>
          <a:p>
            <a:r>
              <a:rPr lang="en-US" baseline="0" dirty="0" smtClean="0"/>
              <a:t>It also allows for the preservation of data entered in your sessions.</a:t>
            </a:r>
            <a:endParaRPr lang="en-US" dirty="0"/>
          </a:p>
        </p:txBody>
      </p:sp>
      <p:sp>
        <p:nvSpPr>
          <p:cNvPr id="4" name="Slide Number Placeholder 3"/>
          <p:cNvSpPr>
            <a:spLocks noGrp="1"/>
          </p:cNvSpPr>
          <p:nvPr>
            <p:ph type="sldNum" sz="quarter" idx="10"/>
          </p:nvPr>
        </p:nvSpPr>
        <p:spPr/>
        <p:txBody>
          <a:bodyPr/>
          <a:lstStyle/>
          <a:p>
            <a:fld id="{11F5FCB3-75F4-468B-A9F1-D780D7D587A1}" type="slidenum">
              <a:rPr lang="en-US" smtClean="0"/>
              <a:t>13</a:t>
            </a:fld>
            <a:endParaRPr lang="en-US"/>
          </a:p>
        </p:txBody>
      </p:sp>
    </p:spTree>
    <p:extLst>
      <p:ext uri="{BB962C8B-B14F-4D97-AF65-F5344CB8AC3E}">
        <p14:creationId xmlns:p14="http://schemas.microsoft.com/office/powerpoint/2010/main" val="3743995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a:t>
            </a:r>
            <a:r>
              <a:rPr lang="en-US" baseline="0" dirty="0" smtClean="0"/>
              <a:t> you to access remote modules on your local machine by adding proxy commands to your session</a:t>
            </a:r>
          </a:p>
          <a:p>
            <a:endParaRPr lang="en-US" baseline="0" dirty="0" smtClean="0"/>
          </a:p>
          <a:p>
            <a:r>
              <a:rPr lang="en-US" b="1" u="sng" baseline="0" dirty="0" smtClean="0"/>
              <a:t>Demo:</a:t>
            </a:r>
          </a:p>
          <a:p>
            <a:r>
              <a:rPr lang="en-US" baseline="0" dirty="0" smtClean="0"/>
              <a:t>SRV02</a:t>
            </a:r>
          </a:p>
          <a:p>
            <a:r>
              <a:rPr lang="en-US" baseline="0" dirty="0" smtClean="0"/>
              <a:t>$session = New-</a:t>
            </a:r>
            <a:r>
              <a:rPr lang="en-US" baseline="0" dirty="0" err="1" smtClean="0"/>
              <a:t>PSSession</a:t>
            </a:r>
            <a:r>
              <a:rPr lang="en-US" baseline="0" dirty="0" smtClean="0"/>
              <a:t> –</a:t>
            </a:r>
            <a:r>
              <a:rPr lang="en-US" baseline="0" dirty="0" err="1" smtClean="0"/>
              <a:t>ComputerName</a:t>
            </a:r>
            <a:r>
              <a:rPr lang="en-US" baseline="0" dirty="0" smtClean="0"/>
              <a:t> DC01</a:t>
            </a:r>
          </a:p>
          <a:p>
            <a:r>
              <a:rPr lang="en-US" baseline="0" dirty="0" smtClean="0"/>
              <a:t>Import-Module –Name </a:t>
            </a:r>
            <a:r>
              <a:rPr lang="en-US" baseline="0" dirty="0" err="1" smtClean="0"/>
              <a:t>ActiveDirectory</a:t>
            </a:r>
            <a:r>
              <a:rPr lang="en-US" baseline="0" dirty="0" smtClean="0"/>
              <a:t> –</a:t>
            </a:r>
            <a:r>
              <a:rPr lang="en-US" baseline="0" dirty="0" err="1" smtClean="0"/>
              <a:t>PSSession</a:t>
            </a:r>
            <a:r>
              <a:rPr lang="en-US" baseline="0" dirty="0" smtClean="0"/>
              <a:t> $session</a:t>
            </a:r>
          </a:p>
          <a:p>
            <a:r>
              <a:rPr lang="en-US" baseline="0" dirty="0" smtClean="0"/>
              <a:t>Get-</a:t>
            </a:r>
            <a:r>
              <a:rPr lang="en-US" baseline="0" dirty="0" err="1" smtClean="0"/>
              <a:t>ADUser</a:t>
            </a:r>
            <a:r>
              <a:rPr lang="en-US" baseline="0" dirty="0" smtClean="0"/>
              <a:t> –Filter * | Select-Object Name</a:t>
            </a:r>
          </a:p>
        </p:txBody>
      </p:sp>
      <p:sp>
        <p:nvSpPr>
          <p:cNvPr id="4" name="Slide Number Placeholder 3"/>
          <p:cNvSpPr>
            <a:spLocks noGrp="1"/>
          </p:cNvSpPr>
          <p:nvPr>
            <p:ph type="sldNum" sz="quarter" idx="10"/>
          </p:nvPr>
        </p:nvSpPr>
        <p:spPr/>
        <p:txBody>
          <a:bodyPr/>
          <a:lstStyle/>
          <a:p>
            <a:fld id="{11F5FCB3-75F4-468B-A9F1-D780D7D587A1}" type="slidenum">
              <a:rPr lang="en-US" smtClean="0"/>
              <a:t>14</a:t>
            </a:fld>
            <a:endParaRPr lang="en-US"/>
          </a:p>
        </p:txBody>
      </p:sp>
    </p:spTree>
    <p:extLst>
      <p:ext uri="{BB962C8B-B14F-4D97-AF65-F5344CB8AC3E}">
        <p14:creationId xmlns:p14="http://schemas.microsoft.com/office/powerpoint/2010/main" val="1584941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a:t>
            </a:r>
            <a:r>
              <a:rPr lang="en-US" baseline="0" dirty="0" smtClean="0"/>
              <a:t> to configure, provides access to PowerShell through a </a:t>
            </a:r>
            <a:r>
              <a:rPr lang="en-US" baseline="0" dirty="0" err="1" smtClean="0"/>
              <a:t>webbrowser</a:t>
            </a:r>
            <a:r>
              <a:rPr lang="en-US" baseline="0" dirty="0" smtClean="0"/>
              <a:t>, allowing you to connect remotely to systems.</a:t>
            </a:r>
          </a:p>
          <a:p>
            <a:r>
              <a:rPr lang="en-US" dirty="0" smtClean="0"/>
              <a:t>The PSWA machine acts as a gateway</a:t>
            </a:r>
            <a:r>
              <a:rPr lang="en-US" baseline="0" dirty="0" smtClean="0"/>
              <a:t> allowing you to connect to machines it’s authorized to connect to, thus being able to get around the second-hop issue discussed earlier.</a:t>
            </a:r>
          </a:p>
          <a:p>
            <a:endParaRPr lang="en-US" baseline="0" dirty="0" smtClean="0"/>
          </a:p>
          <a:p>
            <a:r>
              <a:rPr lang="en-US" baseline="0" dirty="0" smtClean="0"/>
              <a:t>https://PSP-CORE001/PSWA/en-US/logon.aspx</a:t>
            </a:r>
          </a:p>
          <a:p>
            <a:r>
              <a:rPr lang="en-US" baseline="0" dirty="0" smtClean="0"/>
              <a:t>Username [PSP-CORE creds]</a:t>
            </a:r>
          </a:p>
          <a:p>
            <a:r>
              <a:rPr lang="en-US" baseline="0" dirty="0" err="1" smtClean="0"/>
              <a:t>ComputerName</a:t>
            </a:r>
            <a:r>
              <a:rPr lang="en-US" baseline="0" dirty="0" smtClean="0"/>
              <a:t> DC01</a:t>
            </a:r>
          </a:p>
          <a:p>
            <a:r>
              <a:rPr lang="en-US" baseline="0" dirty="0" smtClean="0"/>
              <a:t>Optional connection settings</a:t>
            </a:r>
          </a:p>
          <a:p>
            <a:r>
              <a:rPr lang="en-US" baseline="0" dirty="0" smtClean="0"/>
              <a:t>Username [DC01 creds]</a:t>
            </a:r>
          </a:p>
          <a:p>
            <a:endParaRPr lang="en-US" baseline="0" dirty="0" smtClean="0"/>
          </a:p>
          <a:p>
            <a:r>
              <a:rPr lang="en-US" baseline="0" dirty="0" smtClean="0"/>
              <a:t>=============================================</a:t>
            </a:r>
          </a:p>
          <a:p>
            <a:endParaRPr lang="en-US" baseline="0" dirty="0" smtClean="0"/>
          </a:p>
          <a:p>
            <a:r>
              <a:rPr lang="en-US" sz="1200" b="0" i="0" kern="1200" dirty="0" smtClean="0">
                <a:solidFill>
                  <a:schemeClr val="tx1"/>
                </a:solidFill>
                <a:effectLst/>
                <a:latin typeface="+mn-lt"/>
                <a:ea typeface="+mn-ea"/>
                <a:cs typeface="+mn-cs"/>
              </a:rPr>
              <a:t>Sessions that offer fewer cmdlets, functions, and other language features that you normally see when using Windows PowerShell are called constrained endpoints. This means that the sessions are tightened up to prevent unauthorized use of commands that could potentially cause harm, or to prevent commands from being run accidently. These can be used to provide a means to run certain commands by a junior system administrator or a service desk.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Get-</a:t>
            </a:r>
            <a:r>
              <a:rPr lang="en-US" sz="1200" b="0" i="0" kern="1200" dirty="0" err="1" smtClean="0">
                <a:solidFill>
                  <a:schemeClr val="tx1"/>
                </a:solidFill>
                <a:effectLst/>
                <a:latin typeface="+mn-lt"/>
                <a:ea typeface="+mn-ea"/>
                <a:cs typeface="+mn-cs"/>
              </a:rPr>
              <a:t>PSSessionConfiguration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Examples where</a:t>
            </a:r>
            <a:r>
              <a:rPr lang="en-US" sz="1200" b="0" i="0" kern="1200" baseline="0" dirty="0" smtClean="0">
                <a:solidFill>
                  <a:schemeClr val="tx1"/>
                </a:solidFill>
                <a:effectLst/>
                <a:latin typeface="+mn-lt"/>
                <a:ea typeface="+mn-ea"/>
                <a:cs typeface="+mn-cs"/>
              </a:rPr>
              <a:t> you can connect with a constrained endpoint: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Office 365 [and all subparts]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Azure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Exchange</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F5FCB3-75F4-468B-A9F1-D780D7D587A1}" type="slidenum">
              <a:rPr lang="en-US" smtClean="0"/>
              <a:t>15</a:t>
            </a:fld>
            <a:endParaRPr lang="en-US"/>
          </a:p>
        </p:txBody>
      </p:sp>
    </p:spTree>
    <p:extLst>
      <p:ext uri="{BB962C8B-B14F-4D97-AF65-F5344CB8AC3E}">
        <p14:creationId xmlns:p14="http://schemas.microsoft.com/office/powerpoint/2010/main" val="339971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Thanks</a:t>
            </a:r>
            <a:r>
              <a:rPr lang="en-US" b="1" u="sng" baseline="0" dirty="0" smtClean="0"/>
              <a:t> to information from:</a:t>
            </a:r>
          </a:p>
          <a:p>
            <a:endParaRPr lang="en-US" baseline="0" dirty="0" smtClean="0"/>
          </a:p>
          <a:p>
            <a:r>
              <a:rPr lang="en-US" baseline="0" dirty="0" smtClean="0"/>
              <a:t>Secrets of PowerShell Remoting – powershell.org [by Don Jones and Dr. Tobias </a:t>
            </a:r>
            <a:r>
              <a:rPr lang="en-US" baseline="0" dirty="0" err="1" smtClean="0"/>
              <a:t>Weltner</a:t>
            </a:r>
            <a:r>
              <a:rPr lang="en-US" baseline="0" dirty="0" smtClean="0"/>
              <a:t>]</a:t>
            </a:r>
          </a:p>
          <a:p>
            <a:r>
              <a:rPr lang="en-US" baseline="0" dirty="0" smtClean="0"/>
              <a:t>https://www.penflip.com/powershellorg/secrets-of-powershell-remoting</a:t>
            </a:r>
          </a:p>
          <a:p>
            <a:endParaRPr lang="en-US" baseline="0" dirty="0" smtClean="0"/>
          </a:p>
          <a:p>
            <a:r>
              <a:rPr lang="en-US" baseline="0" dirty="0" smtClean="0"/>
              <a:t>Learn Windows PowerShell in a Month of Lunches – Second Edition [By Don Jones and Jeffery Hicks]</a:t>
            </a:r>
          </a:p>
          <a:p>
            <a:r>
              <a:rPr lang="en-US" baseline="0" dirty="0" smtClean="0"/>
              <a:t>https://www.manning.com/books/learn-windows-powershell-in-a-month-of-lunches-second-edition</a:t>
            </a:r>
          </a:p>
          <a:p>
            <a:endParaRPr lang="en-US" baseline="0" dirty="0" smtClean="0"/>
          </a:p>
          <a:p>
            <a:r>
              <a:rPr lang="en-US" baseline="0" dirty="0" smtClean="0"/>
              <a:t>Hey Scripting Guy! Blog</a:t>
            </a:r>
          </a:p>
          <a:p>
            <a:r>
              <a:rPr lang="en-US" dirty="0" smtClean="0"/>
              <a:t>https://blogs.technet.microsoft.com/heyscriptingguy/2013/09/08/remoting-the-implicit-way/</a:t>
            </a:r>
          </a:p>
          <a:p>
            <a:r>
              <a:rPr lang="en-US" dirty="0" smtClean="0"/>
              <a:t>https://blogs.technet.microsoft.com/heyscriptingguy/2014/03/31/introduction-to-powershell-endpoints/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not to forget, </a:t>
            </a:r>
            <a:r>
              <a:rPr lang="en-US" baseline="0" dirty="0" smtClean="0"/>
              <a:t> t</a:t>
            </a:r>
            <a:r>
              <a:rPr lang="en-US" dirty="0" smtClean="0"/>
              <a:t>oo much personal time</a:t>
            </a:r>
            <a:r>
              <a:rPr lang="en-US" baseline="0" dirty="0" smtClean="0"/>
              <a:t> spent on </a:t>
            </a:r>
            <a:r>
              <a:rPr lang="en-US" dirty="0" smtClean="0"/>
              <a:t>Google and console looking at red</a:t>
            </a:r>
            <a:r>
              <a:rPr lang="en-US" baseline="0" dirty="0" smtClean="0"/>
              <a:t> code ;)</a:t>
            </a:r>
            <a:endParaRPr lang="en-US" dirty="0" smtClean="0"/>
          </a:p>
          <a:p>
            <a:endParaRPr lang="en-US" dirty="0"/>
          </a:p>
        </p:txBody>
      </p:sp>
      <p:sp>
        <p:nvSpPr>
          <p:cNvPr id="4" name="Slide Number Placeholder 3"/>
          <p:cNvSpPr>
            <a:spLocks noGrp="1"/>
          </p:cNvSpPr>
          <p:nvPr>
            <p:ph type="sldNum" sz="quarter" idx="10"/>
          </p:nvPr>
        </p:nvSpPr>
        <p:spPr/>
        <p:txBody>
          <a:bodyPr/>
          <a:lstStyle/>
          <a:p>
            <a:fld id="{11F5FCB3-75F4-468B-A9F1-D780D7D587A1}" type="slidenum">
              <a:rPr lang="en-US" smtClean="0"/>
              <a:t>16</a:t>
            </a:fld>
            <a:endParaRPr lang="en-US"/>
          </a:p>
        </p:txBody>
      </p:sp>
    </p:spTree>
    <p:extLst>
      <p:ext uri="{BB962C8B-B14F-4D97-AF65-F5344CB8AC3E}">
        <p14:creationId xmlns:p14="http://schemas.microsoft.com/office/powerpoint/2010/main" val="414016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F5FCB3-75F4-468B-A9F1-D780D7D587A1}" type="slidenum">
              <a:rPr lang="en-US" smtClean="0"/>
              <a:t>3</a:t>
            </a:fld>
            <a:endParaRPr lang="en-US"/>
          </a:p>
        </p:txBody>
      </p:sp>
    </p:spTree>
    <p:extLst>
      <p:ext uri="{BB962C8B-B14F-4D97-AF65-F5344CB8AC3E}">
        <p14:creationId xmlns:p14="http://schemas.microsoft.com/office/powerpoint/2010/main" val="277225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F5FCB3-75F4-468B-A9F1-D780D7D587A1}" type="slidenum">
              <a:rPr lang="en-US" smtClean="0"/>
              <a:t>4</a:t>
            </a:fld>
            <a:endParaRPr lang="en-US"/>
          </a:p>
        </p:txBody>
      </p:sp>
    </p:spTree>
    <p:extLst>
      <p:ext uri="{BB962C8B-B14F-4D97-AF65-F5344CB8AC3E}">
        <p14:creationId xmlns:p14="http://schemas.microsoft.com/office/powerpoint/2010/main" val="92601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Remoting enables you to access remote machines across a network and retrieve data from or execute code on one or many remote computers</a:t>
            </a:r>
          </a:p>
          <a:p>
            <a:endParaRPr lang="nl-NL" sz="1200" kern="1200" dirty="0" smtClean="0">
              <a:solidFill>
                <a:schemeClr val="tx1"/>
              </a:solidFill>
              <a:effectLst/>
              <a:latin typeface="+mn-lt"/>
              <a:ea typeface="+mn-ea"/>
              <a:cs typeface="+mn-cs"/>
            </a:endParaRPr>
          </a:p>
          <a:p>
            <a:r>
              <a:rPr lang="nl-NL" sz="1200" kern="1200" dirty="0" err="1" smtClean="0">
                <a:solidFill>
                  <a:schemeClr val="tx1"/>
                </a:solidFill>
                <a:effectLst/>
                <a:latin typeface="+mn-lt"/>
                <a:ea typeface="+mn-ea"/>
                <a:cs typeface="+mn-cs"/>
              </a:rPr>
              <a:t>While</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PowerShell</a:t>
            </a:r>
            <a:r>
              <a:rPr lang="nl-NL" sz="1200" kern="1200" baseline="0" dirty="0" smtClean="0">
                <a:solidFill>
                  <a:schemeClr val="tx1"/>
                </a:solidFill>
                <a:effectLst/>
                <a:latin typeface="+mn-lt"/>
                <a:ea typeface="+mn-ea"/>
                <a:cs typeface="+mn-cs"/>
              </a:rPr>
              <a:t> v1 </a:t>
            </a:r>
            <a:r>
              <a:rPr lang="nl-NL" sz="1200" kern="1200" baseline="0" dirty="0" err="1" smtClean="0">
                <a:solidFill>
                  <a:schemeClr val="tx1"/>
                </a:solidFill>
                <a:effectLst/>
                <a:latin typeface="+mn-lt"/>
                <a:ea typeface="+mn-ea"/>
                <a:cs typeface="+mn-cs"/>
              </a:rPr>
              <a:t>brought</a:t>
            </a:r>
            <a:r>
              <a:rPr lang="nl-NL" sz="1200" kern="1200" baseline="0" dirty="0" smtClean="0">
                <a:solidFill>
                  <a:schemeClr val="tx1"/>
                </a:solidFill>
                <a:effectLst/>
                <a:latin typeface="+mn-lt"/>
                <a:ea typeface="+mn-ea"/>
                <a:cs typeface="+mn-cs"/>
              </a:rPr>
              <a:t> a few </a:t>
            </a:r>
            <a:r>
              <a:rPr lang="nl-NL" sz="1200" kern="1200" baseline="0" dirty="0" err="1" smtClean="0">
                <a:solidFill>
                  <a:schemeClr val="tx1"/>
                </a:solidFill>
                <a:effectLst/>
                <a:latin typeface="+mn-lt"/>
                <a:ea typeface="+mn-ea"/>
                <a:cs typeface="+mn-cs"/>
              </a:rPr>
              <a:t>cmdlets</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that</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contained</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the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ComputerName</a:t>
            </a:r>
            <a:r>
              <a:rPr lang="nl-NL" sz="1200" kern="1200" baseline="0" dirty="0" smtClean="0">
                <a:solidFill>
                  <a:schemeClr val="tx1"/>
                </a:solidFill>
                <a:effectLst/>
                <a:latin typeface="+mn-lt"/>
                <a:ea typeface="+mn-ea"/>
                <a:cs typeface="+mn-cs"/>
              </a:rPr>
              <a:t> parameter, v2 </a:t>
            </a:r>
            <a:r>
              <a:rPr lang="nl-NL" sz="1200" kern="1200" baseline="0" dirty="0" err="1" smtClean="0">
                <a:solidFill>
                  <a:schemeClr val="tx1"/>
                </a:solidFill>
                <a:effectLst/>
                <a:latin typeface="+mn-lt"/>
                <a:ea typeface="+mn-ea"/>
                <a:cs typeface="+mn-cs"/>
              </a:rPr>
              <a:t>introduced</a:t>
            </a:r>
            <a:r>
              <a:rPr lang="nl-NL" sz="1200" kern="1200" baseline="0" dirty="0" smtClean="0">
                <a:solidFill>
                  <a:schemeClr val="tx1"/>
                </a:solidFill>
                <a:effectLst/>
                <a:latin typeface="+mn-lt"/>
                <a:ea typeface="+mn-ea"/>
                <a:cs typeface="+mn-cs"/>
              </a:rPr>
              <a:t> a shell-</a:t>
            </a:r>
            <a:r>
              <a:rPr lang="nl-NL" sz="1200" kern="1200" baseline="0" dirty="0" err="1" smtClean="0">
                <a:solidFill>
                  <a:schemeClr val="tx1"/>
                </a:solidFill>
                <a:effectLst/>
                <a:latin typeface="+mn-lt"/>
                <a:ea typeface="+mn-ea"/>
                <a:cs typeface="+mn-cs"/>
              </a:rPr>
              <a:t>wide</a:t>
            </a:r>
            <a:r>
              <a:rPr lang="nl-NL" sz="1200" kern="1200" baseline="0" dirty="0" smtClean="0">
                <a:solidFill>
                  <a:schemeClr val="tx1"/>
                </a:solidFill>
                <a:effectLst/>
                <a:latin typeface="+mn-lt"/>
                <a:ea typeface="+mn-ea"/>
                <a:cs typeface="+mn-cs"/>
              </a:rPr>
              <a:t> system </a:t>
            </a:r>
            <a:r>
              <a:rPr lang="nl-NL" sz="1200" kern="1200" baseline="0" dirty="0" err="1" smtClean="0">
                <a:solidFill>
                  <a:schemeClr val="tx1"/>
                </a:solidFill>
                <a:effectLst/>
                <a:latin typeface="+mn-lt"/>
                <a:ea typeface="+mn-ea"/>
                <a:cs typeface="+mn-cs"/>
              </a:rPr>
              <a:t>called</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Remoting</a:t>
            </a:r>
            <a:r>
              <a:rPr lang="nl-NL" sz="1200" kern="1200" baseline="0" dirty="0" smtClean="0">
                <a:solidFill>
                  <a:schemeClr val="tx1"/>
                </a:solidFill>
                <a:effectLst/>
                <a:latin typeface="+mn-lt"/>
                <a:ea typeface="+mn-ea"/>
                <a:cs typeface="+mn-cs"/>
              </a:rPr>
              <a:t>.</a:t>
            </a:r>
          </a:p>
          <a:p>
            <a:r>
              <a:rPr lang="en-US" sz="1200" b="0" i="0" u="none" strike="noStrike" kern="1200" baseline="0" dirty="0" smtClean="0">
                <a:solidFill>
                  <a:schemeClr val="tx1"/>
                </a:solidFill>
                <a:latin typeface="+mn-lt"/>
                <a:ea typeface="+mn-ea"/>
                <a:cs typeface="+mn-cs"/>
              </a:rPr>
              <a:t>This system enables you to run any cmdlet on a remote computer. In fact, you can even run commands that exist on the remote computer but that don’t exist on your</a:t>
            </a:r>
          </a:p>
          <a:p>
            <a:r>
              <a:rPr lang="en-US" sz="1200" b="0" i="0" u="none" strike="noStrike" kern="1200" baseline="0" dirty="0" smtClean="0">
                <a:solidFill>
                  <a:schemeClr val="tx1"/>
                </a:solidFill>
                <a:latin typeface="+mn-lt"/>
                <a:ea typeface="+mn-ea"/>
                <a:cs typeface="+mn-cs"/>
              </a:rPr>
              <a:t>own computer—meaning you don’t always have to install every single administrative cmdlet on your workstation.</a:t>
            </a:r>
            <a:endParaRPr lang="nl-NL"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F5FCB3-75F4-468B-A9F1-D780D7D587A1}" type="slidenum">
              <a:rPr lang="en-US" smtClean="0"/>
              <a:t>5</a:t>
            </a:fld>
            <a:endParaRPr lang="en-US"/>
          </a:p>
        </p:txBody>
      </p:sp>
    </p:spTree>
    <p:extLst>
      <p:ext uri="{BB962C8B-B14F-4D97-AF65-F5344CB8AC3E}">
        <p14:creationId xmlns:p14="http://schemas.microsoft.com/office/powerpoint/2010/main" val="807170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Microsoft’s implementation of WS-MAN comes in the form of a background service, Windows Remote Management (</a:t>
            </a:r>
            <a:r>
              <a:rPr lang="en-US" sz="1200" b="0" i="0" u="none" strike="noStrike" kern="1200" baseline="0" dirty="0" err="1" smtClean="0">
                <a:solidFill>
                  <a:schemeClr val="tx1"/>
                </a:solidFill>
                <a:latin typeface="+mn-lt"/>
                <a:ea typeface="+mn-ea"/>
                <a:cs typeface="+mn-cs"/>
              </a:rPr>
              <a:t>WinRM</a:t>
            </a:r>
            <a:r>
              <a:rPr lang="en-US" sz="1200" b="0" i="0" u="none" strike="noStrike" kern="1200" baseline="0" dirty="0" smtClean="0">
                <a:solidFill>
                  <a:schemeClr val="tx1"/>
                </a:solidFill>
                <a:latin typeface="+mn-lt"/>
                <a:ea typeface="+mn-ea"/>
                <a:cs typeface="+mn-cs"/>
              </a:rPr>
              <a:t>).</a:t>
            </a:r>
          </a:p>
          <a:p>
            <a:r>
              <a:rPr lang="nl-NL" sz="1200" b="0" i="0" u="none" strike="noStrike" kern="1200" baseline="0" dirty="0" smtClean="0">
                <a:solidFill>
                  <a:schemeClr val="tx1"/>
                </a:solidFill>
                <a:latin typeface="+mn-lt"/>
                <a:ea typeface="+mn-ea"/>
                <a:cs typeface="+mn-cs"/>
              </a:rPr>
              <a:t>It is </a:t>
            </a:r>
            <a:r>
              <a:rPr lang="nl-NL" sz="1200" b="0" i="0" u="none" strike="noStrike" kern="1200" baseline="0" dirty="0" err="1" smtClean="0">
                <a:solidFill>
                  <a:schemeClr val="tx1"/>
                </a:solidFill>
                <a:latin typeface="+mn-lt"/>
                <a:ea typeface="+mn-ea"/>
                <a:cs typeface="+mn-cs"/>
              </a:rPr>
              <a:t>started</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by</a:t>
            </a:r>
            <a:r>
              <a:rPr lang="nl-NL" sz="1200" b="0" i="0" u="none" strike="noStrike" kern="1200" baseline="0" dirty="0" smtClean="0">
                <a:solidFill>
                  <a:schemeClr val="tx1"/>
                </a:solidFill>
                <a:latin typeface="+mn-lt"/>
                <a:ea typeface="+mn-ea"/>
                <a:cs typeface="+mn-cs"/>
              </a:rPr>
              <a:t> default on Server Operating Systems. It is </a:t>
            </a:r>
            <a:r>
              <a:rPr lang="nl-NL" sz="1200" b="0" i="0" u="none" strike="noStrike" kern="1200" baseline="0" dirty="0" err="1" smtClean="0">
                <a:solidFill>
                  <a:schemeClr val="tx1"/>
                </a:solidFill>
                <a:latin typeface="+mn-lt"/>
                <a:ea typeface="+mn-ea"/>
                <a:cs typeface="+mn-cs"/>
              </a:rPr>
              <a:t>installed</a:t>
            </a:r>
            <a:r>
              <a:rPr lang="nl-NL" sz="1200" b="0" i="0" u="none" strike="noStrike" kern="1200" baseline="0" dirty="0" smtClean="0">
                <a:solidFill>
                  <a:schemeClr val="tx1"/>
                </a:solidFill>
                <a:latin typeface="+mn-lt"/>
                <a:ea typeface="+mn-ea"/>
                <a:cs typeface="+mn-cs"/>
              </a:rPr>
              <a:t> on Client Operating Systems, but is </a:t>
            </a:r>
            <a:r>
              <a:rPr lang="nl-NL" sz="1200" b="0" i="0" u="none" strike="noStrike" kern="1200" baseline="0" dirty="0" err="1" smtClean="0">
                <a:solidFill>
                  <a:schemeClr val="tx1"/>
                </a:solidFill>
                <a:latin typeface="+mn-lt"/>
                <a:ea typeface="+mn-ea"/>
                <a:cs typeface="+mn-cs"/>
              </a:rPr>
              <a:t>disabled</a:t>
            </a:r>
            <a:r>
              <a:rPr lang="nl-NL" sz="1200" b="0" i="0" u="none" strike="noStrike" kern="1200" baseline="0" dirty="0" smtClean="0">
                <a:solidFill>
                  <a:schemeClr val="tx1"/>
                </a:solidFill>
                <a:latin typeface="+mn-lt"/>
                <a:ea typeface="+mn-ea"/>
                <a:cs typeface="+mn-cs"/>
              </a:rPr>
              <a:t>.</a:t>
            </a:r>
          </a:p>
          <a:p>
            <a:endParaRPr lang="nl-NL" sz="1200" b="0" i="0" u="none" strike="noStrike" kern="1200" baseline="0" dirty="0" smtClean="0">
              <a:solidFill>
                <a:schemeClr val="tx1"/>
              </a:solidFill>
              <a:latin typeface="+mn-lt"/>
              <a:ea typeface="+mn-ea"/>
              <a:cs typeface="+mn-cs"/>
            </a:endParaRPr>
          </a:p>
          <a:p>
            <a:r>
              <a:rPr lang="nl-NL" sz="1200" b="0" i="0" u="none" strike="noStrike" kern="1200" baseline="0" dirty="0" err="1" smtClean="0">
                <a:solidFill>
                  <a:schemeClr val="tx1"/>
                </a:solidFill>
                <a:latin typeface="+mn-lt"/>
                <a:ea typeface="+mn-ea"/>
                <a:cs typeface="+mn-cs"/>
              </a:rPr>
              <a:t>WinRM</a:t>
            </a:r>
            <a:r>
              <a:rPr lang="nl-NL" sz="1200" b="0" i="0" u="none" strike="noStrike" kern="1200" baseline="0" dirty="0" smtClean="0">
                <a:solidFill>
                  <a:schemeClr val="tx1"/>
                </a:solidFill>
                <a:latin typeface="+mn-lt"/>
                <a:ea typeface="+mn-ea"/>
                <a:cs typeface="+mn-cs"/>
              </a:rPr>
              <a:t> v2 [</a:t>
            </a:r>
            <a:r>
              <a:rPr lang="nl-NL" sz="1200" b="0" i="0" u="none" strike="noStrike" kern="1200" baseline="0" dirty="0" err="1" smtClean="0">
                <a:solidFill>
                  <a:schemeClr val="tx1"/>
                </a:solidFill>
                <a:latin typeface="+mn-lt"/>
                <a:ea typeface="+mn-ea"/>
                <a:cs typeface="+mn-cs"/>
              </a:rPr>
              <a:t>used</a:t>
            </a:r>
            <a:r>
              <a:rPr lang="nl-NL" sz="1200" b="0" i="0" u="none" strike="noStrike" kern="1200" baseline="0" dirty="0" smtClean="0">
                <a:solidFill>
                  <a:schemeClr val="tx1"/>
                </a:solidFill>
                <a:latin typeface="+mn-lt"/>
                <a:ea typeface="+mn-ea"/>
                <a:cs typeface="+mn-cs"/>
              </a:rPr>
              <a:t> in </a:t>
            </a:r>
            <a:r>
              <a:rPr lang="nl-NL" sz="1200" b="0" i="0" u="none" strike="noStrike" kern="1200" baseline="0" dirty="0" err="1" smtClean="0">
                <a:solidFill>
                  <a:schemeClr val="tx1"/>
                </a:solidFill>
                <a:latin typeface="+mn-lt"/>
                <a:ea typeface="+mn-ea"/>
                <a:cs typeface="+mn-cs"/>
              </a:rPr>
              <a:t>PowerShell</a:t>
            </a:r>
            <a:r>
              <a:rPr lang="nl-NL" sz="1200" b="0" i="0" u="none" strike="noStrike" kern="1200" baseline="0" dirty="0" smtClean="0">
                <a:solidFill>
                  <a:schemeClr val="tx1"/>
                </a:solidFill>
                <a:latin typeface="+mn-lt"/>
                <a:ea typeface="+mn-ea"/>
                <a:cs typeface="+mn-cs"/>
              </a:rPr>
              <a:t> v2 </a:t>
            </a:r>
            <a:r>
              <a:rPr lang="nl-NL" sz="1200" b="0" i="0" u="none" strike="noStrike" kern="1200" baseline="0" dirty="0" err="1" smtClean="0">
                <a:solidFill>
                  <a:schemeClr val="tx1"/>
                </a:solidFill>
                <a:latin typeface="+mn-lt"/>
                <a:ea typeface="+mn-ea"/>
                <a:cs typeface="+mn-cs"/>
              </a:rPr>
              <a:t>and</a:t>
            </a:r>
            <a:r>
              <a:rPr lang="nl-NL" sz="1200" b="0" i="0" u="none" strike="noStrike" kern="1200" baseline="0" dirty="0" smtClean="0">
                <a:solidFill>
                  <a:schemeClr val="tx1"/>
                </a:solidFill>
                <a:latin typeface="+mn-lt"/>
                <a:ea typeface="+mn-ea"/>
                <a:cs typeface="+mn-cs"/>
              </a:rPr>
              <a:t> up] </a:t>
            </a:r>
            <a:r>
              <a:rPr lang="nl-NL" sz="1200" b="0" i="0" u="none" strike="noStrike" kern="1200" baseline="0" dirty="0" err="1" smtClean="0">
                <a:solidFill>
                  <a:schemeClr val="tx1"/>
                </a:solidFill>
                <a:latin typeface="+mn-lt"/>
                <a:ea typeface="+mn-ea"/>
                <a:cs typeface="+mn-cs"/>
              </a:rPr>
              <a:t>uses</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ports</a:t>
            </a:r>
            <a:r>
              <a:rPr lang="nl-NL" sz="1200" b="0" i="0" u="none" strike="noStrike" kern="1200" baseline="0" dirty="0" smtClean="0">
                <a:solidFill>
                  <a:schemeClr val="tx1"/>
                </a:solidFill>
                <a:latin typeface="+mn-lt"/>
                <a:ea typeface="+mn-ea"/>
                <a:cs typeface="+mn-cs"/>
              </a:rPr>
              <a:t> 5985 </a:t>
            </a:r>
            <a:r>
              <a:rPr lang="nl-NL" sz="1200" b="0" i="0" u="none" strike="noStrike" kern="1200" baseline="0" dirty="0" err="1" smtClean="0">
                <a:solidFill>
                  <a:schemeClr val="tx1"/>
                </a:solidFill>
                <a:latin typeface="+mn-lt"/>
                <a:ea typeface="+mn-ea"/>
                <a:cs typeface="+mn-cs"/>
              </a:rPr>
              <a:t>for</a:t>
            </a:r>
            <a:r>
              <a:rPr lang="nl-NL" sz="1200" b="0" i="0" u="none" strike="noStrike" kern="1200" baseline="0" dirty="0" smtClean="0">
                <a:solidFill>
                  <a:schemeClr val="tx1"/>
                </a:solidFill>
                <a:latin typeface="+mn-lt"/>
                <a:ea typeface="+mn-ea"/>
                <a:cs typeface="+mn-cs"/>
              </a:rPr>
              <a:t> HTTP </a:t>
            </a:r>
            <a:r>
              <a:rPr lang="nl-NL" sz="1200" b="0" i="0" u="none" strike="noStrike" kern="1200" baseline="0" dirty="0" err="1" smtClean="0">
                <a:solidFill>
                  <a:schemeClr val="tx1"/>
                </a:solidFill>
                <a:latin typeface="+mn-lt"/>
                <a:ea typeface="+mn-ea"/>
                <a:cs typeface="+mn-cs"/>
              </a:rPr>
              <a:t>and</a:t>
            </a:r>
            <a:r>
              <a:rPr lang="nl-NL" sz="1200" b="0" i="0" u="none" strike="noStrike" kern="1200" baseline="0" dirty="0" smtClean="0">
                <a:solidFill>
                  <a:schemeClr val="tx1"/>
                </a:solidFill>
                <a:latin typeface="+mn-lt"/>
                <a:ea typeface="+mn-ea"/>
                <a:cs typeface="+mn-cs"/>
              </a:rPr>
              <a:t> 5986 </a:t>
            </a:r>
            <a:r>
              <a:rPr lang="nl-NL" sz="1200" b="0" i="0" u="none" strike="noStrike" kern="1200" baseline="0" dirty="0" err="1" smtClean="0">
                <a:solidFill>
                  <a:schemeClr val="tx1"/>
                </a:solidFill>
                <a:latin typeface="+mn-lt"/>
                <a:ea typeface="+mn-ea"/>
                <a:cs typeface="+mn-cs"/>
              </a:rPr>
              <a:t>for</a:t>
            </a:r>
            <a:r>
              <a:rPr lang="nl-NL" sz="1200" b="0" i="0" u="none" strike="noStrike" kern="1200" baseline="0" dirty="0" smtClean="0">
                <a:solidFill>
                  <a:schemeClr val="tx1"/>
                </a:solidFill>
                <a:latin typeface="+mn-lt"/>
                <a:ea typeface="+mn-ea"/>
                <a:cs typeface="+mn-cs"/>
              </a:rPr>
              <a:t> HTTPS, </a:t>
            </a:r>
            <a:r>
              <a:rPr lang="nl-NL" sz="1200" b="0" i="0" u="none" strike="noStrike" kern="1200" baseline="0" dirty="0" err="1" smtClean="0">
                <a:solidFill>
                  <a:schemeClr val="tx1"/>
                </a:solidFill>
                <a:latin typeface="+mn-lt"/>
                <a:ea typeface="+mn-ea"/>
                <a:cs typeface="+mn-cs"/>
              </a:rPr>
              <a:t>keeping</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it</a:t>
            </a:r>
            <a:r>
              <a:rPr lang="nl-NL" sz="1200" b="0" i="0" u="none" strike="noStrike" kern="1200" baseline="0" dirty="0" smtClean="0">
                <a:solidFill>
                  <a:schemeClr val="tx1"/>
                </a:solidFill>
                <a:latin typeface="+mn-lt"/>
                <a:ea typeface="+mn-ea"/>
                <a:cs typeface="+mn-cs"/>
              </a:rPr>
              <a:t> easy </a:t>
            </a:r>
            <a:r>
              <a:rPr lang="nl-NL" sz="1200" b="0" i="0" u="none" strike="noStrike" kern="1200" baseline="0" dirty="0" err="1" smtClean="0">
                <a:solidFill>
                  <a:schemeClr val="tx1"/>
                </a:solidFill>
                <a:latin typeface="+mn-lt"/>
                <a:ea typeface="+mn-ea"/>
                <a:cs typeface="+mn-cs"/>
              </a:rPr>
              <a:t>to</a:t>
            </a:r>
            <a:r>
              <a:rPr lang="nl-NL" sz="1200" b="0" i="0" u="none" strike="noStrike" kern="1200" baseline="0" dirty="0" smtClean="0">
                <a:solidFill>
                  <a:schemeClr val="tx1"/>
                </a:solidFill>
                <a:latin typeface="+mn-lt"/>
                <a:ea typeface="+mn-ea"/>
                <a:cs typeface="+mn-cs"/>
              </a:rPr>
              <a:t> manage </a:t>
            </a:r>
            <a:r>
              <a:rPr lang="nl-NL" sz="1200" b="0" i="0" u="none" strike="noStrike" kern="1200" baseline="0" dirty="0" err="1" smtClean="0">
                <a:solidFill>
                  <a:schemeClr val="tx1"/>
                </a:solidFill>
                <a:latin typeface="+mn-lt"/>
                <a:ea typeface="+mn-ea"/>
                <a:cs typeface="+mn-cs"/>
              </a:rPr>
              <a:t>through</a:t>
            </a:r>
            <a:r>
              <a:rPr lang="nl-NL" sz="1200" b="0" i="0" u="none" strike="noStrike" kern="1200" baseline="0" dirty="0" smtClean="0">
                <a:solidFill>
                  <a:schemeClr val="tx1"/>
                </a:solidFill>
                <a:latin typeface="+mn-lt"/>
                <a:ea typeface="+mn-ea"/>
                <a:cs typeface="+mn-cs"/>
              </a:rPr>
              <a:t> firewalls</a:t>
            </a:r>
          </a:p>
          <a:p>
            <a:endParaRPr lang="nl-NL" sz="1200" b="0" i="0" u="none" strike="noStrike" kern="1200" baseline="0" dirty="0" smtClean="0">
              <a:solidFill>
                <a:schemeClr val="tx1"/>
              </a:solidFill>
              <a:latin typeface="+mn-lt"/>
              <a:ea typeface="+mn-ea"/>
              <a:cs typeface="+mn-cs"/>
            </a:endParaRPr>
          </a:p>
          <a:p>
            <a:r>
              <a:rPr lang="nl-NL" sz="1200" b="0" i="0" u="none" strike="noStrike" kern="1200" baseline="0" dirty="0" err="1" smtClean="0">
                <a:solidFill>
                  <a:schemeClr val="tx1"/>
                </a:solidFill>
                <a:latin typeface="+mn-lt"/>
                <a:ea typeface="+mn-ea"/>
                <a:cs typeface="+mn-cs"/>
              </a:rPr>
              <a:t>Serialized</a:t>
            </a:r>
            <a:r>
              <a:rPr lang="nl-NL" sz="1200" b="0" i="0" u="none" strike="noStrike" kern="1200" baseline="0" dirty="0" smtClean="0">
                <a:solidFill>
                  <a:schemeClr val="tx1"/>
                </a:solidFill>
                <a:latin typeface="+mn-lt"/>
                <a:ea typeface="+mn-ea"/>
                <a:cs typeface="+mn-cs"/>
              </a:rPr>
              <a:t>/</a:t>
            </a:r>
            <a:r>
              <a:rPr lang="nl-NL" sz="1200" b="0" i="0" u="none" strike="noStrike" kern="1200" baseline="0" dirty="0" err="1" smtClean="0">
                <a:solidFill>
                  <a:schemeClr val="tx1"/>
                </a:solidFill>
                <a:latin typeface="+mn-lt"/>
                <a:ea typeface="+mn-ea"/>
                <a:cs typeface="+mn-cs"/>
              </a:rPr>
              <a:t>Deserialized</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objects</a:t>
            </a:r>
            <a:r>
              <a:rPr lang="nl-NL" sz="1200" b="0" i="0" u="none" strike="noStrike" kern="1200" baseline="0" dirty="0" smtClean="0">
                <a:solidFill>
                  <a:schemeClr val="tx1"/>
                </a:solidFill>
                <a:latin typeface="+mn-lt"/>
                <a:ea typeface="+mn-ea"/>
                <a:cs typeface="+mn-cs"/>
              </a:rPr>
              <a:t> are snapshots </a:t>
            </a:r>
            <a:r>
              <a:rPr lang="nl-NL" sz="1200" b="0" i="0" u="none" strike="noStrike" kern="1200" baseline="0" dirty="0" err="1" smtClean="0">
                <a:solidFill>
                  <a:schemeClr val="tx1"/>
                </a:solidFill>
                <a:latin typeface="+mn-lt"/>
                <a:ea typeface="+mn-ea"/>
                <a:cs typeface="+mn-cs"/>
              </a:rPr>
              <a:t>and</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don’t</a:t>
            </a:r>
            <a:r>
              <a:rPr lang="nl-NL" sz="1200" b="0" i="0" u="none" strike="noStrike" kern="1200" baseline="0" dirty="0" smtClean="0">
                <a:solidFill>
                  <a:schemeClr val="tx1"/>
                </a:solidFill>
                <a:latin typeface="+mn-lt"/>
                <a:ea typeface="+mn-ea"/>
                <a:cs typeface="+mn-cs"/>
              </a:rPr>
              <a:t> update </a:t>
            </a:r>
            <a:r>
              <a:rPr lang="nl-NL" sz="1200" b="0" i="0" u="none" strike="noStrike" kern="1200" baseline="0" dirty="0" err="1" smtClean="0">
                <a:solidFill>
                  <a:schemeClr val="tx1"/>
                </a:solidFill>
                <a:latin typeface="+mn-lt"/>
                <a:ea typeface="+mn-ea"/>
                <a:cs typeface="+mn-cs"/>
              </a:rPr>
              <a:t>anymore</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for</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example</a:t>
            </a:r>
            <a:r>
              <a:rPr lang="nl-NL" sz="1200" b="0" i="0" u="none" strike="noStrike" kern="1200" baseline="0" dirty="0" smtClean="0">
                <a:solidFill>
                  <a:schemeClr val="tx1"/>
                </a:solidFill>
                <a:latin typeface="+mn-lt"/>
                <a:ea typeface="+mn-ea"/>
                <a:cs typeface="+mn-cs"/>
              </a:rPr>
              <a:t> Get-</a:t>
            </a:r>
            <a:r>
              <a:rPr lang="nl-NL" sz="1200" b="0" i="0" u="none" strike="noStrike" kern="1200" baseline="0" dirty="0" err="1" smtClean="0">
                <a:solidFill>
                  <a:schemeClr val="tx1"/>
                </a:solidFill>
                <a:latin typeface="+mn-lt"/>
                <a:ea typeface="+mn-ea"/>
                <a:cs typeface="+mn-cs"/>
              </a:rPr>
              <a:t>Process</a:t>
            </a:r>
            <a:r>
              <a:rPr lang="nl-NL" sz="1200" b="0" i="0" u="none" strike="noStrike" kern="1200" baseline="0" dirty="0" smtClean="0">
                <a:solidFill>
                  <a:schemeClr val="tx1"/>
                </a:solidFill>
                <a:latin typeface="+mn-lt"/>
                <a:ea typeface="+mn-ea"/>
                <a:cs typeface="+mn-cs"/>
              </a:rPr>
              <a:t> data] </a:t>
            </a:r>
          </a:p>
          <a:p>
            <a:r>
              <a:rPr lang="nl-NL" sz="1200" b="0" i="0" u="none" strike="noStrike" kern="1200" baseline="0" dirty="0" err="1" smtClean="0">
                <a:solidFill>
                  <a:schemeClr val="tx1"/>
                </a:solidFill>
                <a:latin typeface="+mn-lt"/>
                <a:ea typeface="+mn-ea"/>
                <a:cs typeface="+mn-cs"/>
              </a:rPr>
              <a:t>Another</a:t>
            </a:r>
            <a:r>
              <a:rPr lang="nl-NL" sz="1200" b="0" i="0" u="none" strike="noStrike" kern="1200" baseline="0" dirty="0" smtClean="0">
                <a:solidFill>
                  <a:schemeClr val="tx1"/>
                </a:solidFill>
                <a:latin typeface="+mn-lt"/>
                <a:ea typeface="+mn-ea"/>
                <a:cs typeface="+mn-cs"/>
              </a:rPr>
              <a:t> big issue </a:t>
            </a:r>
            <a:r>
              <a:rPr lang="nl-NL" sz="1200" b="0" i="0" u="none" strike="noStrike" kern="1200" baseline="0" dirty="0" err="1" smtClean="0">
                <a:solidFill>
                  <a:schemeClr val="tx1"/>
                </a:solidFill>
                <a:latin typeface="+mn-lt"/>
                <a:ea typeface="+mn-ea"/>
                <a:cs typeface="+mn-cs"/>
              </a:rPr>
              <a:t>with</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serialized</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objects</a:t>
            </a:r>
            <a:r>
              <a:rPr lang="nl-NL" sz="1200" b="0" i="0" u="none" strike="noStrike" kern="1200" baseline="0" dirty="0" smtClean="0">
                <a:solidFill>
                  <a:schemeClr val="tx1"/>
                </a:solidFill>
                <a:latin typeface="+mn-lt"/>
                <a:ea typeface="+mn-ea"/>
                <a:cs typeface="+mn-cs"/>
              </a:rPr>
              <a:t> is </a:t>
            </a:r>
            <a:r>
              <a:rPr lang="nl-NL" sz="1200" b="0" i="0" u="none" strike="noStrike" kern="1200" baseline="0" dirty="0" err="1" smtClean="0">
                <a:solidFill>
                  <a:schemeClr val="tx1"/>
                </a:solidFill>
                <a:latin typeface="+mn-lt"/>
                <a:ea typeface="+mn-ea"/>
                <a:cs typeface="+mn-cs"/>
              </a:rPr>
              <a:t>that</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they</a:t>
            </a:r>
            <a:r>
              <a:rPr lang="nl-NL" sz="1200" b="0" i="0" u="none" strike="noStrike" kern="1200" baseline="0" dirty="0" smtClean="0">
                <a:solidFill>
                  <a:schemeClr val="tx1"/>
                </a:solidFill>
                <a:latin typeface="+mn-lt"/>
                <a:ea typeface="+mn-ea"/>
                <a:cs typeface="+mn-cs"/>
              </a:rPr>
              <a:t> no </a:t>
            </a:r>
            <a:r>
              <a:rPr lang="nl-NL" sz="1200" b="0" i="0" u="none" strike="noStrike" kern="1200" baseline="0" dirty="0" err="1" smtClean="0">
                <a:solidFill>
                  <a:schemeClr val="tx1"/>
                </a:solidFill>
                <a:latin typeface="+mn-lt"/>
                <a:ea typeface="+mn-ea"/>
                <a:cs typeface="+mn-cs"/>
              </a:rPr>
              <a:t>longer</a:t>
            </a:r>
            <a:r>
              <a:rPr lang="nl-NL" sz="1200" b="0" i="0" u="none" strike="noStrike" kern="1200" baseline="0" dirty="0" smtClean="0">
                <a:solidFill>
                  <a:schemeClr val="tx1"/>
                </a:solidFill>
                <a:latin typeface="+mn-lt"/>
                <a:ea typeface="+mn-ea"/>
                <a:cs typeface="+mn-cs"/>
              </a:rPr>
              <a:t> have access </a:t>
            </a:r>
            <a:r>
              <a:rPr lang="nl-NL" sz="1200" b="0" i="0" u="none" strike="noStrike" kern="1200" baseline="0" dirty="0" err="1" smtClean="0">
                <a:solidFill>
                  <a:schemeClr val="tx1"/>
                </a:solidFill>
                <a:latin typeface="+mn-lt"/>
                <a:ea typeface="+mn-ea"/>
                <a:cs typeface="+mn-cs"/>
              </a:rPr>
              <a:t>to</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Methods</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beside</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the</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universally</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available</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ToString</a:t>
            </a:r>
            <a:r>
              <a:rPr lang="nl-NL" sz="1200" b="0" i="0" u="none" strike="noStrike" kern="1200" baseline="0" dirty="0" smtClean="0">
                <a:solidFill>
                  <a:schemeClr val="tx1"/>
                </a:solidFill>
                <a:latin typeface="+mn-lt"/>
                <a:ea typeface="+mn-ea"/>
                <a:cs typeface="+mn-cs"/>
              </a:rPr>
              <a:t>() Method]</a:t>
            </a:r>
          </a:p>
          <a:p>
            <a:endParaRPr lang="en-US" dirty="0"/>
          </a:p>
        </p:txBody>
      </p:sp>
      <p:sp>
        <p:nvSpPr>
          <p:cNvPr id="4" name="Slide Number Placeholder 3"/>
          <p:cNvSpPr>
            <a:spLocks noGrp="1"/>
          </p:cNvSpPr>
          <p:nvPr>
            <p:ph type="sldNum" sz="quarter" idx="10"/>
          </p:nvPr>
        </p:nvSpPr>
        <p:spPr/>
        <p:txBody>
          <a:bodyPr/>
          <a:lstStyle/>
          <a:p>
            <a:fld id="{11F5FCB3-75F4-468B-A9F1-D780D7D587A1}" type="slidenum">
              <a:rPr lang="en-US" smtClean="0"/>
              <a:t>6</a:t>
            </a:fld>
            <a:endParaRPr lang="en-US"/>
          </a:p>
        </p:txBody>
      </p:sp>
    </p:spTree>
    <p:extLst>
      <p:ext uri="{BB962C8B-B14F-4D97-AF65-F5344CB8AC3E}">
        <p14:creationId xmlns:p14="http://schemas.microsoft.com/office/powerpoint/2010/main" val="75195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You</a:t>
            </a:r>
            <a:r>
              <a:rPr lang="nl-NL" dirty="0" smtClean="0"/>
              <a:t> start</a:t>
            </a:r>
            <a:r>
              <a:rPr lang="nl-NL" baseline="0" dirty="0" smtClean="0"/>
              <a:t> up </a:t>
            </a:r>
            <a:r>
              <a:rPr lang="nl-NL" baseline="0" dirty="0" err="1" smtClean="0"/>
              <a:t>whatever</a:t>
            </a:r>
            <a:r>
              <a:rPr lang="nl-NL" baseline="0" dirty="0" smtClean="0"/>
              <a:t> </a:t>
            </a:r>
            <a:r>
              <a:rPr lang="nl-NL" baseline="0" dirty="0" err="1" smtClean="0"/>
              <a:t>client</a:t>
            </a:r>
            <a:r>
              <a:rPr lang="nl-NL" baseline="0" dirty="0" smtClean="0"/>
              <a:t> </a:t>
            </a:r>
            <a:r>
              <a:rPr lang="nl-NL" baseline="0" dirty="0" err="1" smtClean="0"/>
              <a:t>you</a:t>
            </a:r>
            <a:r>
              <a:rPr lang="nl-NL" baseline="0" dirty="0" smtClean="0"/>
              <a:t> </a:t>
            </a:r>
            <a:r>
              <a:rPr lang="nl-NL" baseline="0" dirty="0" err="1" smtClean="0"/>
              <a:t>prefer</a:t>
            </a:r>
            <a:r>
              <a:rPr lang="nl-NL" baseline="0" dirty="0" smtClean="0"/>
              <a:t> </a:t>
            </a:r>
            <a:r>
              <a:rPr lang="nl-NL" baseline="0" dirty="0" err="1" smtClean="0"/>
              <a:t>to</a:t>
            </a:r>
            <a:r>
              <a:rPr lang="nl-NL" baseline="0" dirty="0" smtClean="0"/>
              <a:t> </a:t>
            </a:r>
            <a:r>
              <a:rPr lang="nl-NL" baseline="0" dirty="0" err="1" smtClean="0"/>
              <a:t>use</a:t>
            </a:r>
            <a:r>
              <a:rPr lang="nl-NL" baseline="0" dirty="0" smtClean="0"/>
              <a:t> </a:t>
            </a:r>
            <a:r>
              <a:rPr lang="nl-NL" baseline="0" dirty="0" err="1" smtClean="0"/>
              <a:t>and</a:t>
            </a:r>
            <a:r>
              <a:rPr lang="nl-NL" baseline="0" dirty="0" smtClean="0"/>
              <a:t> set up </a:t>
            </a:r>
            <a:r>
              <a:rPr lang="nl-NL" baseline="0" dirty="0" err="1" smtClean="0"/>
              <a:t>remoting</a:t>
            </a:r>
            <a:r>
              <a:rPr lang="nl-NL" baseline="0" dirty="0" smtClean="0"/>
              <a:t>.</a:t>
            </a:r>
          </a:p>
          <a:p>
            <a:r>
              <a:rPr lang="nl-NL" baseline="0" dirty="0" err="1" smtClean="0"/>
              <a:t>This</a:t>
            </a:r>
            <a:r>
              <a:rPr lang="nl-NL" baseline="0" dirty="0" smtClean="0"/>
              <a:t> </a:t>
            </a:r>
            <a:r>
              <a:rPr lang="nl-NL" baseline="0" dirty="0" err="1" smtClean="0"/>
              <a:t>will</a:t>
            </a:r>
            <a:r>
              <a:rPr lang="nl-NL" baseline="0" dirty="0" smtClean="0"/>
              <a:t> trigger WSMAN </a:t>
            </a:r>
            <a:r>
              <a:rPr lang="nl-NL" baseline="0" dirty="0" err="1" smtClean="0"/>
              <a:t>and</a:t>
            </a:r>
            <a:r>
              <a:rPr lang="nl-NL" baseline="0" dirty="0" smtClean="0"/>
              <a:t> </a:t>
            </a:r>
            <a:r>
              <a:rPr lang="nl-NL" baseline="0" dirty="0" err="1" smtClean="0"/>
              <a:t>will</a:t>
            </a:r>
            <a:r>
              <a:rPr lang="nl-NL" baseline="0" dirty="0" smtClean="0"/>
              <a:t> </a:t>
            </a:r>
            <a:r>
              <a:rPr lang="nl-NL" baseline="0" dirty="0" err="1" smtClean="0"/>
              <a:t>try</a:t>
            </a:r>
            <a:r>
              <a:rPr lang="nl-NL" baseline="0" dirty="0" smtClean="0"/>
              <a:t> </a:t>
            </a:r>
            <a:r>
              <a:rPr lang="nl-NL" baseline="0" dirty="0" err="1" smtClean="0"/>
              <a:t>to</a:t>
            </a:r>
            <a:r>
              <a:rPr lang="nl-NL" baseline="0" dirty="0" smtClean="0"/>
              <a:t> </a:t>
            </a:r>
            <a:r>
              <a:rPr lang="nl-NL" baseline="0" dirty="0" err="1" smtClean="0"/>
              <a:t>connect</a:t>
            </a:r>
            <a:r>
              <a:rPr lang="nl-NL" baseline="0" dirty="0" smtClean="0"/>
              <a:t> </a:t>
            </a:r>
            <a:r>
              <a:rPr lang="nl-NL" baseline="0" dirty="0" err="1" smtClean="0"/>
              <a:t>to</a:t>
            </a:r>
            <a:r>
              <a:rPr lang="nl-NL" baseline="0" dirty="0" smtClean="0"/>
              <a:t> </a:t>
            </a:r>
            <a:r>
              <a:rPr lang="nl-NL" baseline="0" dirty="0" err="1" smtClean="0"/>
              <a:t>the</a:t>
            </a:r>
            <a:r>
              <a:rPr lang="nl-NL" baseline="0" dirty="0" smtClean="0"/>
              <a:t> remote </a:t>
            </a:r>
            <a:r>
              <a:rPr lang="nl-NL" baseline="0" dirty="0" err="1" smtClean="0"/>
              <a:t>machine’s</a:t>
            </a:r>
            <a:r>
              <a:rPr lang="nl-NL" baseline="0" dirty="0" smtClean="0"/>
              <a:t> </a:t>
            </a:r>
            <a:r>
              <a:rPr lang="nl-NL" baseline="0" dirty="0" err="1" smtClean="0"/>
              <a:t>listener</a:t>
            </a:r>
            <a:r>
              <a:rPr lang="nl-NL" baseline="0" dirty="0" smtClean="0"/>
              <a:t>.</a:t>
            </a:r>
          </a:p>
          <a:p>
            <a:r>
              <a:rPr lang="nl-NL" baseline="0" dirty="0" smtClean="0"/>
              <a:t>It </a:t>
            </a:r>
            <a:r>
              <a:rPr lang="nl-NL" baseline="0" dirty="0" err="1" smtClean="0"/>
              <a:t>will</a:t>
            </a:r>
            <a:r>
              <a:rPr lang="nl-NL" baseline="0" dirty="0" smtClean="0"/>
              <a:t> check </a:t>
            </a:r>
            <a:r>
              <a:rPr lang="nl-NL" baseline="0" dirty="0" err="1" smtClean="0"/>
              <a:t>the</a:t>
            </a:r>
            <a:r>
              <a:rPr lang="nl-NL" baseline="0" dirty="0" smtClean="0"/>
              <a:t> </a:t>
            </a:r>
            <a:r>
              <a:rPr lang="nl-NL" baseline="0" dirty="0" err="1" smtClean="0"/>
              <a:t>configured</a:t>
            </a:r>
            <a:r>
              <a:rPr lang="nl-NL" baseline="0" dirty="0" smtClean="0"/>
              <a:t> </a:t>
            </a:r>
            <a:r>
              <a:rPr lang="nl-NL" baseline="0" dirty="0" err="1" smtClean="0"/>
              <a:t>Listeners</a:t>
            </a:r>
            <a:r>
              <a:rPr lang="nl-NL" baseline="0" dirty="0" smtClean="0"/>
              <a:t> </a:t>
            </a:r>
            <a:r>
              <a:rPr lang="nl-NL" baseline="0" dirty="0" err="1" smtClean="0"/>
              <a:t>to</a:t>
            </a:r>
            <a:r>
              <a:rPr lang="nl-NL" baseline="0" dirty="0" smtClean="0"/>
              <a:t> </a:t>
            </a:r>
            <a:r>
              <a:rPr lang="nl-NL" baseline="0" dirty="0" err="1" smtClean="0"/>
              <a:t>see</a:t>
            </a:r>
            <a:r>
              <a:rPr lang="nl-NL" baseline="0" dirty="0" smtClean="0"/>
              <a:t> </a:t>
            </a:r>
            <a:r>
              <a:rPr lang="nl-NL" baseline="0" dirty="0" err="1" smtClean="0"/>
              <a:t>if</a:t>
            </a:r>
            <a:r>
              <a:rPr lang="nl-NL" baseline="0" dirty="0" smtClean="0"/>
              <a:t> </a:t>
            </a:r>
            <a:r>
              <a:rPr lang="nl-NL" baseline="0" dirty="0" err="1" smtClean="0"/>
              <a:t>you’re</a:t>
            </a:r>
            <a:r>
              <a:rPr lang="nl-NL" baseline="0" dirty="0" smtClean="0"/>
              <a:t> </a:t>
            </a:r>
            <a:r>
              <a:rPr lang="nl-NL" baseline="0" dirty="0" err="1" smtClean="0"/>
              <a:t>allowed</a:t>
            </a:r>
            <a:r>
              <a:rPr lang="nl-NL" baseline="0" dirty="0" smtClean="0"/>
              <a:t> </a:t>
            </a:r>
            <a:r>
              <a:rPr lang="nl-NL" baseline="0" dirty="0" err="1" smtClean="0"/>
              <a:t>to</a:t>
            </a:r>
            <a:r>
              <a:rPr lang="nl-NL" baseline="0" dirty="0" smtClean="0"/>
              <a:t> </a:t>
            </a:r>
            <a:r>
              <a:rPr lang="nl-NL" baseline="0" dirty="0" err="1" smtClean="0"/>
              <a:t>connect</a:t>
            </a:r>
            <a:r>
              <a:rPr lang="nl-NL" baseline="0" dirty="0" smtClean="0"/>
              <a:t> </a:t>
            </a:r>
            <a:r>
              <a:rPr lang="nl-NL" baseline="0" dirty="0" err="1" smtClean="0"/>
              <a:t>and</a:t>
            </a:r>
            <a:r>
              <a:rPr lang="nl-NL" baseline="0" dirty="0" smtClean="0"/>
              <a:t> </a:t>
            </a:r>
            <a:r>
              <a:rPr lang="nl-NL" baseline="0" dirty="0" err="1" smtClean="0"/>
              <a:t>will</a:t>
            </a:r>
            <a:r>
              <a:rPr lang="nl-NL" baseline="0" dirty="0" smtClean="0"/>
              <a:t> pass </a:t>
            </a:r>
            <a:r>
              <a:rPr lang="nl-NL" baseline="0" dirty="0" err="1" smtClean="0"/>
              <a:t>the</a:t>
            </a:r>
            <a:r>
              <a:rPr lang="nl-NL" baseline="0" dirty="0" smtClean="0"/>
              <a:t> </a:t>
            </a:r>
            <a:r>
              <a:rPr lang="nl-NL" baseline="0" dirty="0" err="1" smtClean="0"/>
              <a:t>request</a:t>
            </a:r>
            <a:r>
              <a:rPr lang="nl-NL" baseline="0" dirty="0" smtClean="0"/>
              <a:t> on </a:t>
            </a:r>
            <a:r>
              <a:rPr lang="nl-NL" baseline="0" dirty="0" err="1" smtClean="0"/>
              <a:t>to</a:t>
            </a:r>
            <a:r>
              <a:rPr lang="nl-NL" baseline="0" dirty="0" smtClean="0"/>
              <a:t> </a:t>
            </a:r>
            <a:r>
              <a:rPr lang="nl-NL" baseline="0" dirty="0" err="1" smtClean="0"/>
              <a:t>WinRM</a:t>
            </a:r>
            <a:r>
              <a:rPr lang="nl-NL" baseline="0" dirty="0" smtClean="0"/>
              <a:t> service, </a:t>
            </a:r>
            <a:r>
              <a:rPr lang="nl-NL" baseline="0" dirty="0" err="1" smtClean="0"/>
              <a:t>who</a:t>
            </a:r>
            <a:r>
              <a:rPr lang="nl-NL" baseline="0" dirty="0" smtClean="0"/>
              <a:t> </a:t>
            </a:r>
            <a:r>
              <a:rPr lang="nl-NL" baseline="0" dirty="0" err="1" smtClean="0"/>
              <a:t>will</a:t>
            </a:r>
            <a:r>
              <a:rPr lang="nl-NL" baseline="0" dirty="0" smtClean="0"/>
              <a:t> in turn check </a:t>
            </a:r>
            <a:r>
              <a:rPr lang="nl-NL" baseline="0" dirty="0" err="1" smtClean="0"/>
              <a:t>which</a:t>
            </a:r>
            <a:r>
              <a:rPr lang="nl-NL" baseline="0" dirty="0" smtClean="0"/>
              <a:t> </a:t>
            </a:r>
            <a:r>
              <a:rPr lang="nl-NL" baseline="0" dirty="0" err="1" smtClean="0"/>
              <a:t>Endpoint</a:t>
            </a:r>
            <a:r>
              <a:rPr lang="nl-NL" baseline="0" dirty="0" smtClean="0"/>
              <a:t> </a:t>
            </a:r>
            <a:r>
              <a:rPr lang="nl-NL" baseline="0" dirty="0" err="1" smtClean="0"/>
              <a:t>the</a:t>
            </a:r>
            <a:r>
              <a:rPr lang="nl-NL" baseline="0" dirty="0" smtClean="0"/>
              <a:t> traffic is </a:t>
            </a:r>
            <a:r>
              <a:rPr lang="nl-NL" baseline="0" dirty="0" err="1" smtClean="0"/>
              <a:t>meant</a:t>
            </a:r>
            <a:r>
              <a:rPr lang="nl-NL" baseline="0" dirty="0" smtClean="0"/>
              <a:t> </a:t>
            </a:r>
            <a:r>
              <a:rPr lang="nl-NL" baseline="0" dirty="0" err="1" smtClean="0"/>
              <a:t>for</a:t>
            </a:r>
            <a:r>
              <a:rPr lang="nl-NL" baseline="0" dirty="0" smtClean="0"/>
              <a:t>.</a:t>
            </a:r>
          </a:p>
          <a:p>
            <a:r>
              <a:rPr lang="nl-NL" baseline="0" dirty="0" smtClean="0"/>
              <a:t>An </a:t>
            </a:r>
            <a:r>
              <a:rPr lang="nl-NL" baseline="0" dirty="0" err="1" smtClean="0"/>
              <a:t>Endpoint</a:t>
            </a:r>
            <a:r>
              <a:rPr lang="nl-NL" baseline="0" dirty="0" smtClean="0"/>
              <a:t> is </a:t>
            </a:r>
            <a:r>
              <a:rPr lang="nl-NL" baseline="0" dirty="0" err="1" smtClean="0"/>
              <a:t>also</a:t>
            </a:r>
            <a:r>
              <a:rPr lang="nl-NL" baseline="0" dirty="0" smtClean="0"/>
              <a:t> </a:t>
            </a:r>
            <a:r>
              <a:rPr lang="nl-NL" baseline="0" dirty="0" err="1" smtClean="0"/>
              <a:t>called</a:t>
            </a:r>
            <a:r>
              <a:rPr lang="nl-NL" baseline="0" dirty="0" smtClean="0"/>
              <a:t> a </a:t>
            </a:r>
            <a:r>
              <a:rPr lang="nl-NL" baseline="0" dirty="0" err="1" smtClean="0"/>
              <a:t>session</a:t>
            </a:r>
            <a:r>
              <a:rPr lang="nl-NL" baseline="0" dirty="0" smtClean="0"/>
              <a:t> </a:t>
            </a:r>
            <a:r>
              <a:rPr lang="nl-NL" baseline="0" dirty="0" err="1" smtClean="0"/>
              <a:t>configuration</a:t>
            </a:r>
            <a:r>
              <a:rPr lang="nl-NL" baseline="0" dirty="0" smtClean="0"/>
              <a:t>, </a:t>
            </a:r>
            <a:r>
              <a:rPr lang="nl-NL" baseline="0" dirty="0" err="1" smtClean="0"/>
              <a:t>which</a:t>
            </a:r>
            <a:r>
              <a:rPr lang="nl-NL" baseline="0" dirty="0" smtClean="0"/>
              <a:t> in </a:t>
            </a:r>
            <a:r>
              <a:rPr lang="nl-NL" baseline="0" dirty="0" err="1" smtClean="0"/>
              <a:t>addition</a:t>
            </a:r>
            <a:r>
              <a:rPr lang="nl-NL" baseline="0" dirty="0" smtClean="0"/>
              <a:t> </a:t>
            </a:r>
            <a:r>
              <a:rPr lang="nl-NL" baseline="0" dirty="0" err="1" smtClean="0"/>
              <a:t>to</a:t>
            </a:r>
            <a:r>
              <a:rPr lang="nl-NL" baseline="0" dirty="0" smtClean="0"/>
              <a:t> opening </a:t>
            </a:r>
            <a:r>
              <a:rPr lang="nl-NL" baseline="0" dirty="0" err="1" smtClean="0"/>
              <a:t>PowerShell</a:t>
            </a:r>
            <a:r>
              <a:rPr lang="nl-NL" baseline="0" dirty="0" smtClean="0"/>
              <a:t> </a:t>
            </a:r>
            <a:r>
              <a:rPr lang="nl-NL" baseline="0" dirty="0" err="1" smtClean="0"/>
              <a:t>can</a:t>
            </a:r>
            <a:r>
              <a:rPr lang="nl-NL" baseline="0" dirty="0" smtClean="0"/>
              <a:t> </a:t>
            </a:r>
            <a:r>
              <a:rPr lang="nl-NL" baseline="0" dirty="0" err="1" smtClean="0"/>
              <a:t>also</a:t>
            </a:r>
            <a:r>
              <a:rPr lang="nl-NL" baseline="0" dirty="0" smtClean="0"/>
              <a:t> auto-load scripts </a:t>
            </a:r>
            <a:r>
              <a:rPr lang="nl-NL" baseline="0" dirty="0" err="1" smtClean="0"/>
              <a:t>and</a:t>
            </a:r>
            <a:r>
              <a:rPr lang="nl-NL" baseline="0" dirty="0" smtClean="0"/>
              <a:t> modules </a:t>
            </a:r>
            <a:r>
              <a:rPr lang="nl-NL" baseline="0" dirty="0" err="1" smtClean="0"/>
              <a:t>and</a:t>
            </a:r>
            <a:r>
              <a:rPr lang="nl-NL" baseline="0" dirty="0" smtClean="0"/>
              <a:t> </a:t>
            </a:r>
            <a:r>
              <a:rPr lang="nl-NL" baseline="0" dirty="0" err="1" smtClean="0"/>
              <a:t>can</a:t>
            </a:r>
            <a:r>
              <a:rPr lang="nl-NL" baseline="0" dirty="0" smtClean="0"/>
              <a:t> </a:t>
            </a:r>
            <a:r>
              <a:rPr lang="nl-NL" baseline="0" dirty="0" err="1" smtClean="0"/>
              <a:t>place</a:t>
            </a:r>
            <a:r>
              <a:rPr lang="nl-NL" baseline="0" dirty="0" smtClean="0"/>
              <a:t> </a:t>
            </a:r>
            <a:r>
              <a:rPr lang="nl-NL" baseline="0" dirty="0" err="1" smtClean="0"/>
              <a:t>restrictions</a:t>
            </a:r>
            <a:r>
              <a:rPr lang="nl-NL" baseline="0" dirty="0" smtClean="0"/>
              <a:t> on </a:t>
            </a:r>
            <a:r>
              <a:rPr lang="nl-NL" baseline="0" dirty="0" err="1" smtClean="0"/>
              <a:t>what</a:t>
            </a:r>
            <a:r>
              <a:rPr lang="nl-NL" baseline="0" dirty="0" smtClean="0"/>
              <a:t> </a:t>
            </a:r>
            <a:r>
              <a:rPr lang="nl-NL" baseline="0" dirty="0" err="1" smtClean="0"/>
              <a:t>can</a:t>
            </a:r>
            <a:r>
              <a:rPr lang="nl-NL" baseline="0" dirty="0" smtClean="0"/>
              <a:t> </a:t>
            </a:r>
            <a:r>
              <a:rPr lang="nl-NL" baseline="0" dirty="0" err="1" smtClean="0"/>
              <a:t>be</a:t>
            </a:r>
            <a:r>
              <a:rPr lang="nl-NL" baseline="0" dirty="0" smtClean="0"/>
              <a:t> </a:t>
            </a:r>
            <a:r>
              <a:rPr lang="nl-NL" baseline="0" dirty="0" err="1" smtClean="0"/>
              <a:t>done</a:t>
            </a:r>
            <a:r>
              <a:rPr lang="nl-NL" baseline="0" dirty="0" smtClean="0"/>
              <a:t> </a:t>
            </a:r>
            <a:r>
              <a:rPr lang="nl-NL" baseline="0" dirty="0" err="1" smtClean="0"/>
              <a:t>by</a:t>
            </a:r>
            <a:r>
              <a:rPr lang="nl-NL" baseline="0" dirty="0" smtClean="0"/>
              <a:t> </a:t>
            </a:r>
            <a:r>
              <a:rPr lang="nl-NL" baseline="0" dirty="0" err="1" smtClean="0"/>
              <a:t>the</a:t>
            </a:r>
            <a:r>
              <a:rPr lang="nl-NL" baseline="0" dirty="0" smtClean="0"/>
              <a:t> </a:t>
            </a:r>
            <a:r>
              <a:rPr lang="nl-NL" baseline="0" dirty="0" err="1" smtClean="0"/>
              <a:t>connecting</a:t>
            </a:r>
            <a:r>
              <a:rPr lang="nl-NL" baseline="0" dirty="0" smtClean="0"/>
              <a:t> user.</a:t>
            </a:r>
          </a:p>
          <a:p>
            <a:endParaRPr lang="nl-NL" baseline="0" dirty="0" smtClean="0"/>
          </a:p>
          <a:p>
            <a:r>
              <a:rPr lang="nl-NL" baseline="0" dirty="0" smtClean="0"/>
              <a:t>Do </a:t>
            </a:r>
            <a:r>
              <a:rPr lang="nl-NL" baseline="0" dirty="0" err="1" smtClean="0"/>
              <a:t>note</a:t>
            </a:r>
            <a:r>
              <a:rPr lang="nl-NL" baseline="0" dirty="0" smtClean="0"/>
              <a:t> </a:t>
            </a:r>
            <a:r>
              <a:rPr lang="nl-NL" baseline="0" dirty="0" err="1" smtClean="0"/>
              <a:t>that</a:t>
            </a:r>
            <a:r>
              <a:rPr lang="nl-NL" baseline="0" dirty="0" smtClean="0"/>
              <a:t> </a:t>
            </a:r>
            <a:r>
              <a:rPr lang="nl-NL" baseline="0" dirty="0" err="1" smtClean="0"/>
              <a:t>while</a:t>
            </a:r>
            <a:r>
              <a:rPr lang="nl-NL" baseline="0" dirty="0" smtClean="0"/>
              <a:t> </a:t>
            </a:r>
            <a:r>
              <a:rPr lang="nl-NL" baseline="0" dirty="0" err="1" smtClean="0"/>
              <a:t>remoting</a:t>
            </a:r>
            <a:r>
              <a:rPr lang="nl-NL" baseline="0" dirty="0" smtClean="0"/>
              <a:t>, </a:t>
            </a:r>
            <a:r>
              <a:rPr lang="nl-NL" baseline="0" dirty="0" err="1" smtClean="0"/>
              <a:t>the</a:t>
            </a:r>
            <a:r>
              <a:rPr lang="nl-NL" baseline="0" dirty="0" smtClean="0"/>
              <a:t> </a:t>
            </a:r>
            <a:r>
              <a:rPr lang="nl-NL" baseline="0" dirty="0" err="1" smtClean="0"/>
              <a:t>process</a:t>
            </a:r>
            <a:r>
              <a:rPr lang="nl-NL" baseline="0" dirty="0" smtClean="0"/>
              <a:t> in </a:t>
            </a:r>
            <a:r>
              <a:rPr lang="nl-NL" baseline="0" dirty="0" err="1" smtClean="0"/>
              <a:t>the</a:t>
            </a:r>
            <a:r>
              <a:rPr lang="nl-NL" baseline="0" dirty="0" smtClean="0"/>
              <a:t> background </a:t>
            </a:r>
            <a:r>
              <a:rPr lang="nl-NL" baseline="0" dirty="0" err="1" smtClean="0"/>
              <a:t>won’t</a:t>
            </a:r>
            <a:r>
              <a:rPr lang="nl-NL" baseline="0" dirty="0" smtClean="0"/>
              <a:t> show up as powershell.exe, but </a:t>
            </a:r>
            <a:r>
              <a:rPr lang="nl-NL" baseline="0" dirty="0" err="1" smtClean="0"/>
              <a:t>actually</a:t>
            </a:r>
            <a:r>
              <a:rPr lang="nl-NL" baseline="0" dirty="0" smtClean="0"/>
              <a:t> </a:t>
            </a:r>
            <a:r>
              <a:rPr lang="nl-NL" baseline="0" dirty="0" err="1" smtClean="0"/>
              <a:t>uses</a:t>
            </a:r>
            <a:r>
              <a:rPr lang="nl-NL" baseline="0" dirty="0" smtClean="0"/>
              <a:t> wsmprovhost.exe </a:t>
            </a:r>
            <a:r>
              <a:rPr lang="nl-NL" baseline="0" dirty="0" err="1" smtClean="0"/>
              <a:t>instead</a:t>
            </a:r>
            <a:r>
              <a:rPr lang="nl-NL" baseline="0" dirty="0" smtClean="0"/>
              <a:t>.</a:t>
            </a:r>
            <a:endParaRPr lang="en-US" dirty="0"/>
          </a:p>
        </p:txBody>
      </p:sp>
      <p:sp>
        <p:nvSpPr>
          <p:cNvPr id="4" name="Slide Number Placeholder 3"/>
          <p:cNvSpPr>
            <a:spLocks noGrp="1"/>
          </p:cNvSpPr>
          <p:nvPr>
            <p:ph type="sldNum" sz="quarter" idx="10"/>
          </p:nvPr>
        </p:nvSpPr>
        <p:spPr/>
        <p:txBody>
          <a:bodyPr/>
          <a:lstStyle/>
          <a:p>
            <a:fld id="{11F5FCB3-75F4-468B-A9F1-D780D7D587A1}" type="slidenum">
              <a:rPr lang="en-US" smtClean="0"/>
              <a:t>7</a:t>
            </a:fld>
            <a:endParaRPr lang="en-US"/>
          </a:p>
        </p:txBody>
      </p:sp>
    </p:spTree>
    <p:extLst>
      <p:ext uri="{BB962C8B-B14F-4D97-AF65-F5344CB8AC3E}">
        <p14:creationId xmlns:p14="http://schemas.microsoft.com/office/powerpoint/2010/main" val="1437681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Remoting is possibly one of the most important aspects of PowerShell: Future Microsoft products will rely upon it almost entirely for administrative communications across the network</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effectLst/>
              </a:rPr>
              <a:t>Think</a:t>
            </a:r>
            <a:r>
              <a:rPr lang="nl-NL" baseline="0" dirty="0" smtClean="0">
                <a:effectLst/>
              </a:rPr>
              <a:t> </a:t>
            </a:r>
            <a:r>
              <a:rPr lang="nl-NL" baseline="0" dirty="0" err="1" smtClean="0">
                <a:effectLst/>
              </a:rPr>
              <a:t>about</a:t>
            </a:r>
            <a:r>
              <a:rPr lang="nl-NL" baseline="0" dirty="0" smtClean="0">
                <a:effectLst/>
              </a:rPr>
              <a:t> </a:t>
            </a:r>
            <a:r>
              <a:rPr lang="nl-NL" baseline="0" dirty="0" err="1" smtClean="0">
                <a:effectLst/>
              </a:rPr>
              <a:t>the</a:t>
            </a:r>
            <a:r>
              <a:rPr lang="nl-NL" baseline="0" dirty="0" smtClean="0">
                <a:effectLst/>
              </a:rPr>
              <a:t> </a:t>
            </a:r>
            <a:r>
              <a:rPr lang="nl-NL" baseline="0" dirty="0" err="1" smtClean="0">
                <a:effectLst/>
              </a:rPr>
              <a:t>current</a:t>
            </a:r>
            <a:r>
              <a:rPr lang="nl-NL" baseline="0" dirty="0" smtClean="0">
                <a:effectLst/>
              </a:rPr>
              <a:t> </a:t>
            </a:r>
            <a:r>
              <a:rPr lang="nl-NL" baseline="0" dirty="0" err="1" smtClean="0">
                <a:effectLst/>
              </a:rPr>
              <a:t>selection</a:t>
            </a:r>
            <a:r>
              <a:rPr lang="nl-NL" baseline="0" dirty="0" smtClean="0">
                <a:effectLst/>
              </a:rPr>
              <a:t> of solutions </a:t>
            </a:r>
            <a:r>
              <a:rPr lang="nl-NL" baseline="0" dirty="0" err="1" smtClean="0">
                <a:effectLst/>
              </a:rPr>
              <a:t>that</a:t>
            </a:r>
            <a:r>
              <a:rPr lang="nl-NL" baseline="0" dirty="0" smtClean="0">
                <a:effectLst/>
              </a:rPr>
              <a:t> </a:t>
            </a:r>
            <a:r>
              <a:rPr lang="nl-NL" baseline="0" dirty="0" err="1" smtClean="0">
                <a:effectLst/>
              </a:rPr>
              <a:t>can</a:t>
            </a:r>
            <a:r>
              <a:rPr lang="nl-NL" baseline="0" dirty="0" smtClean="0">
                <a:effectLst/>
              </a:rPr>
              <a:t> [or </a:t>
            </a:r>
            <a:r>
              <a:rPr lang="nl-NL" baseline="0" dirty="0" err="1" smtClean="0">
                <a:effectLst/>
              </a:rPr>
              <a:t>should</a:t>
            </a:r>
            <a:r>
              <a:rPr lang="nl-NL" baseline="0" dirty="0" smtClean="0">
                <a:effectLst/>
              </a:rPr>
              <a:t> ;)] </a:t>
            </a:r>
            <a:r>
              <a:rPr lang="nl-NL" baseline="0" dirty="0" err="1" smtClean="0">
                <a:effectLst/>
              </a:rPr>
              <a:t>almost</a:t>
            </a:r>
            <a:r>
              <a:rPr lang="nl-NL" baseline="0" dirty="0" smtClean="0">
                <a:effectLst/>
              </a:rPr>
              <a:t> </a:t>
            </a:r>
            <a:r>
              <a:rPr lang="nl-NL" baseline="0" dirty="0" err="1" smtClean="0">
                <a:effectLst/>
              </a:rPr>
              <a:t>exclusively</a:t>
            </a:r>
            <a:r>
              <a:rPr lang="nl-NL" baseline="0" dirty="0" smtClean="0">
                <a:effectLst/>
              </a:rPr>
              <a:t> </a:t>
            </a:r>
            <a:r>
              <a:rPr lang="nl-NL" baseline="0" dirty="0" err="1" smtClean="0">
                <a:effectLst/>
              </a:rPr>
              <a:t>only</a:t>
            </a:r>
            <a:r>
              <a:rPr lang="nl-NL" baseline="0" dirty="0" smtClean="0">
                <a:effectLst/>
              </a:rPr>
              <a:t> </a:t>
            </a:r>
            <a:r>
              <a:rPr lang="nl-NL" baseline="0" dirty="0" err="1" smtClean="0">
                <a:effectLst/>
              </a:rPr>
              <a:t>be</a:t>
            </a:r>
            <a:r>
              <a:rPr lang="nl-NL" baseline="0" dirty="0" smtClean="0">
                <a:effectLst/>
              </a:rPr>
              <a:t> </a:t>
            </a:r>
            <a:r>
              <a:rPr lang="nl-NL" baseline="0" dirty="0" err="1" smtClean="0">
                <a:effectLst/>
              </a:rPr>
              <a:t>managed</a:t>
            </a:r>
            <a:r>
              <a:rPr lang="nl-NL" baseline="0" dirty="0" smtClean="0">
                <a:effectLst/>
              </a:rPr>
              <a:t> </a:t>
            </a:r>
            <a:r>
              <a:rPr lang="nl-NL" baseline="0" dirty="0" err="1" smtClean="0">
                <a:effectLst/>
              </a:rPr>
              <a:t>through</a:t>
            </a:r>
            <a:r>
              <a:rPr lang="nl-NL" baseline="0" dirty="0" smtClean="0">
                <a:effectLst/>
              </a:rPr>
              <a:t> Windows </a:t>
            </a:r>
            <a:r>
              <a:rPr lang="nl-NL" baseline="0" dirty="0" err="1" smtClean="0">
                <a:effectLst/>
              </a:rPr>
              <a:t>PowerShell</a:t>
            </a:r>
            <a:endParaRPr lang="en-US" dirty="0" smtClean="0"/>
          </a:p>
          <a:p>
            <a:endParaRPr lang="en-US" dirty="0"/>
          </a:p>
        </p:txBody>
      </p:sp>
      <p:sp>
        <p:nvSpPr>
          <p:cNvPr id="4" name="Slide Number Placeholder 3"/>
          <p:cNvSpPr>
            <a:spLocks noGrp="1"/>
          </p:cNvSpPr>
          <p:nvPr>
            <p:ph type="sldNum" sz="quarter" idx="10"/>
          </p:nvPr>
        </p:nvSpPr>
        <p:spPr/>
        <p:txBody>
          <a:bodyPr/>
          <a:lstStyle/>
          <a:p>
            <a:fld id="{11F5FCB3-75F4-468B-A9F1-D780D7D587A1}" type="slidenum">
              <a:rPr lang="en-US" smtClean="0"/>
              <a:t>8</a:t>
            </a:fld>
            <a:endParaRPr lang="en-US"/>
          </a:p>
        </p:txBody>
      </p:sp>
    </p:spTree>
    <p:extLst>
      <p:ext uri="{BB962C8B-B14F-4D97-AF65-F5344CB8AC3E}">
        <p14:creationId xmlns:p14="http://schemas.microsoft.com/office/powerpoint/2010/main" val="328828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u="none" dirty="0" smtClean="0"/>
              <a:t>Run Test-</a:t>
            </a:r>
            <a:r>
              <a:rPr lang="nl-NL" b="1" u="none" dirty="0" err="1" smtClean="0"/>
              <a:t>Remoting</a:t>
            </a:r>
            <a:r>
              <a:rPr lang="nl-NL" b="1" u="none" dirty="0" smtClean="0"/>
              <a:t> on CLT01 – </a:t>
            </a:r>
            <a:r>
              <a:rPr lang="nl-NL" b="1" u="none" dirty="0" err="1" smtClean="0"/>
              <a:t>Manually</a:t>
            </a:r>
            <a:r>
              <a:rPr lang="nl-NL" b="1" u="none" dirty="0" smtClean="0"/>
              <a:t> </a:t>
            </a:r>
            <a:r>
              <a:rPr lang="nl-NL" b="1" u="none" dirty="0" err="1" smtClean="0"/>
              <a:t>configure</a:t>
            </a:r>
            <a:r>
              <a:rPr lang="nl-NL" b="1" u="none" baseline="0" dirty="0" smtClean="0"/>
              <a:t> on CLT02</a:t>
            </a:r>
            <a:endParaRPr lang="nl-NL" b="1" u="none" dirty="0" smtClean="0"/>
          </a:p>
          <a:p>
            <a:endParaRPr lang="nl-NL" b="1" u="sng" dirty="0" smtClean="0"/>
          </a:p>
          <a:p>
            <a:r>
              <a:rPr lang="nl-NL" b="1" u="sng" dirty="0" err="1" smtClean="0"/>
              <a:t>Local</a:t>
            </a:r>
            <a:r>
              <a:rPr lang="nl-NL" b="1" u="sng" dirty="0" smtClean="0"/>
              <a:t> </a:t>
            </a:r>
            <a:r>
              <a:rPr lang="nl-NL" b="1" u="sng" dirty="0" smtClean="0"/>
              <a:t>machine</a:t>
            </a:r>
          </a:p>
          <a:p>
            <a:pPr marL="171450" indent="-171450">
              <a:buFont typeface="Arial" panose="020B0604020202020204" pitchFamily="34" charset="0"/>
              <a:buChar char="•"/>
            </a:pPr>
            <a:r>
              <a:rPr lang="nl-NL" baseline="0" dirty="0" smtClean="0"/>
              <a:t>Be </a:t>
            </a:r>
            <a:r>
              <a:rPr lang="nl-NL" baseline="0" dirty="0" err="1" smtClean="0"/>
              <a:t>sure</a:t>
            </a:r>
            <a:r>
              <a:rPr lang="nl-NL" baseline="0" dirty="0" smtClean="0"/>
              <a:t> </a:t>
            </a:r>
            <a:r>
              <a:rPr lang="nl-NL" baseline="0" dirty="0" err="1" smtClean="0"/>
              <a:t>network</a:t>
            </a:r>
            <a:r>
              <a:rPr lang="nl-NL" baseline="0" dirty="0" smtClean="0"/>
              <a:t> </a:t>
            </a:r>
            <a:r>
              <a:rPr lang="nl-NL" baseline="0" dirty="0" err="1" smtClean="0"/>
              <a:t>connections</a:t>
            </a:r>
            <a:r>
              <a:rPr lang="nl-NL" baseline="0" dirty="0" smtClean="0"/>
              <a:t> are set </a:t>
            </a:r>
            <a:r>
              <a:rPr lang="nl-NL" baseline="0" dirty="0" err="1" smtClean="0"/>
              <a:t>to</a:t>
            </a:r>
            <a:r>
              <a:rPr lang="nl-NL" baseline="0" dirty="0" smtClean="0"/>
              <a:t> private or domain</a:t>
            </a:r>
          </a:p>
          <a:p>
            <a:pPr marL="171450" indent="-171450">
              <a:buFont typeface="Arial" panose="020B0604020202020204" pitchFamily="34" charset="0"/>
              <a:buChar char="•"/>
            </a:pPr>
            <a:r>
              <a:rPr lang="nl-NL" baseline="0" dirty="0" smtClean="0"/>
              <a:t>Be </a:t>
            </a:r>
            <a:r>
              <a:rPr lang="nl-NL" baseline="0" dirty="0" err="1" smtClean="0"/>
              <a:t>sure</a:t>
            </a:r>
            <a:r>
              <a:rPr lang="nl-NL" baseline="0" dirty="0" smtClean="0"/>
              <a:t> </a:t>
            </a:r>
            <a:r>
              <a:rPr lang="nl-NL" baseline="0" dirty="0" err="1" smtClean="0"/>
              <a:t>to</a:t>
            </a:r>
            <a:r>
              <a:rPr lang="nl-NL" baseline="0" dirty="0" smtClean="0"/>
              <a:t> run </a:t>
            </a:r>
            <a:r>
              <a:rPr lang="nl-NL" baseline="0" dirty="0" err="1" smtClean="0"/>
              <a:t>the</a:t>
            </a:r>
            <a:r>
              <a:rPr lang="nl-NL" baseline="0" dirty="0" smtClean="0"/>
              <a:t> </a:t>
            </a:r>
            <a:r>
              <a:rPr lang="nl-NL" baseline="0" dirty="0" err="1" smtClean="0"/>
              <a:t>command</a:t>
            </a:r>
            <a:r>
              <a:rPr lang="nl-NL" baseline="0" dirty="0" smtClean="0"/>
              <a:t> in </a:t>
            </a:r>
            <a:r>
              <a:rPr lang="nl-NL" baseline="0" dirty="0" err="1" smtClean="0"/>
              <a:t>PowerShell</a:t>
            </a:r>
            <a:r>
              <a:rPr lang="nl-NL" baseline="0" dirty="0" smtClean="0"/>
              <a:t> as Administrator</a:t>
            </a:r>
          </a:p>
          <a:p>
            <a:pPr marL="171450" indent="-171450">
              <a:buFont typeface="Arial" panose="020B0604020202020204" pitchFamily="34" charset="0"/>
              <a:buChar char="•"/>
            </a:pPr>
            <a:r>
              <a:rPr lang="nl-NL" baseline="0" dirty="0" err="1" smtClean="0"/>
              <a:t>Winrm</a:t>
            </a:r>
            <a:r>
              <a:rPr lang="nl-NL" baseline="0" dirty="0" smtClean="0"/>
              <a:t> </a:t>
            </a:r>
            <a:r>
              <a:rPr lang="nl-NL" baseline="0" dirty="0" err="1" smtClean="0"/>
              <a:t>qc</a:t>
            </a:r>
            <a:r>
              <a:rPr lang="nl-NL" baseline="0" dirty="0" smtClean="0"/>
              <a:t> / </a:t>
            </a:r>
            <a:r>
              <a:rPr lang="nl-NL" baseline="0" dirty="0" err="1" smtClean="0"/>
              <a:t>winrm</a:t>
            </a:r>
            <a:r>
              <a:rPr lang="nl-NL" baseline="0" dirty="0" smtClean="0"/>
              <a:t> </a:t>
            </a:r>
            <a:r>
              <a:rPr lang="nl-NL" baseline="0" dirty="0" err="1" smtClean="0"/>
              <a:t>quickconfig</a:t>
            </a:r>
            <a:r>
              <a:rPr lang="nl-NL" baseline="0" dirty="0" smtClean="0"/>
              <a:t> / </a:t>
            </a:r>
            <a:r>
              <a:rPr lang="nl-NL" baseline="0" dirty="0" err="1" smtClean="0"/>
              <a:t>Enable-PSRemoting</a:t>
            </a:r>
            <a:r>
              <a:rPr lang="nl-NL" baseline="0" dirty="0" smtClean="0"/>
              <a:t> [-</a:t>
            </a:r>
            <a:r>
              <a:rPr lang="nl-NL" baseline="0" dirty="0" err="1" smtClean="0"/>
              <a:t>SkipNetworkProfileCheck</a:t>
            </a:r>
            <a:r>
              <a:rPr lang="nl-NL" baseline="0" dirty="0" smtClean="0"/>
              <a:t>]</a:t>
            </a:r>
            <a:endParaRPr lang="nl-NL" baseline="0" dirty="0" smtClean="0"/>
          </a:p>
          <a:p>
            <a:pPr marL="171450" indent="-171450">
              <a:buFont typeface="Arial" panose="020B0604020202020204" pitchFamily="34" charset="0"/>
              <a:buChar char="•"/>
            </a:pPr>
            <a:endParaRPr lang="nl-NL" baseline="0" dirty="0" smtClean="0"/>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1. Start the </a:t>
            </a:r>
            <a:r>
              <a:rPr lang="en-US" sz="1200" kern="1200" dirty="0" err="1" smtClean="0">
                <a:solidFill>
                  <a:schemeClr val="tx1"/>
                </a:solidFill>
                <a:effectLst/>
                <a:latin typeface="+mn-lt"/>
                <a:ea typeface="+mn-ea"/>
                <a:cs typeface="+mn-cs"/>
              </a:rPr>
              <a:t>WinRM</a:t>
            </a:r>
            <a:r>
              <a:rPr lang="en-US" sz="1200" kern="1200" dirty="0" smtClean="0">
                <a:solidFill>
                  <a:schemeClr val="tx1"/>
                </a:solidFill>
                <a:effectLst/>
                <a:latin typeface="+mn-lt"/>
                <a:ea typeface="+mn-ea"/>
                <a:cs typeface="+mn-cs"/>
              </a:rPr>
              <a:t> service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2. Set the </a:t>
            </a:r>
            <a:r>
              <a:rPr lang="en-US" sz="1200" kern="1200" dirty="0" err="1" smtClean="0">
                <a:solidFill>
                  <a:schemeClr val="tx1"/>
                </a:solidFill>
                <a:effectLst/>
                <a:latin typeface="+mn-lt"/>
                <a:ea typeface="+mn-ea"/>
                <a:cs typeface="+mn-cs"/>
              </a:rPr>
              <a:t>WinRM</a:t>
            </a:r>
            <a:r>
              <a:rPr lang="en-US" sz="1200" kern="1200" dirty="0" smtClean="0">
                <a:solidFill>
                  <a:schemeClr val="tx1"/>
                </a:solidFill>
                <a:effectLst/>
                <a:latin typeface="+mn-lt"/>
                <a:ea typeface="+mn-ea"/>
                <a:cs typeface="+mn-cs"/>
              </a:rPr>
              <a:t> service type to auto start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3. Create a listener to accept request on any IP address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4. Enable firewall exception for WS-Management traffic (for http only)</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Enable-</a:t>
            </a:r>
            <a:r>
              <a:rPr lang="en-US" sz="1200" b="0" i="0" kern="1200" dirty="0" err="1" smtClean="0">
                <a:solidFill>
                  <a:schemeClr val="tx1"/>
                </a:solidFill>
                <a:effectLst/>
                <a:latin typeface="+mn-lt"/>
                <a:ea typeface="+mn-ea"/>
                <a:cs typeface="+mn-cs"/>
              </a:rPr>
              <a:t>PSRemoting</a:t>
            </a:r>
            <a:r>
              <a:rPr lang="en-US" sz="1200" b="0" i="0" kern="1200" dirty="0" smtClean="0">
                <a:solidFill>
                  <a:schemeClr val="tx1"/>
                </a:solidFill>
                <a:effectLst/>
                <a:latin typeface="+mn-lt"/>
                <a:ea typeface="+mn-ea"/>
                <a:cs typeface="+mn-cs"/>
              </a:rPr>
              <a:t> includes additional Windows PowerShell-specific environment changes. Long story short: If you run </a:t>
            </a:r>
            <a:r>
              <a:rPr lang="en-US" sz="1200" b="0" i="1" kern="1200" dirty="0" smtClean="0">
                <a:solidFill>
                  <a:schemeClr val="tx1"/>
                </a:solidFill>
                <a:effectLst/>
                <a:latin typeface="+mn-lt"/>
                <a:ea typeface="+mn-ea"/>
                <a:cs typeface="+mn-cs"/>
              </a:rPr>
              <a:t>Enable-</a:t>
            </a:r>
            <a:r>
              <a:rPr lang="en-US" sz="1200" b="0" i="1" kern="1200" dirty="0" err="1" smtClean="0">
                <a:solidFill>
                  <a:schemeClr val="tx1"/>
                </a:solidFill>
                <a:effectLst/>
                <a:latin typeface="+mn-lt"/>
                <a:ea typeface="+mn-ea"/>
                <a:cs typeface="+mn-cs"/>
              </a:rPr>
              <a:t>PSRemoting</a:t>
            </a:r>
            <a:r>
              <a:rPr lang="en-US" sz="1200" b="0" i="0" kern="1200" dirty="0" smtClean="0">
                <a:solidFill>
                  <a:schemeClr val="tx1"/>
                </a:solidFill>
                <a:effectLst/>
                <a:latin typeface="+mn-lt"/>
                <a:ea typeface="+mn-ea"/>
                <a:cs typeface="+mn-cs"/>
              </a:rPr>
              <a:t>, you don’t need to run </a:t>
            </a:r>
            <a:r>
              <a:rPr lang="en-US" sz="1200" b="0" i="1" kern="1200" dirty="0" err="1" smtClean="0">
                <a:solidFill>
                  <a:schemeClr val="tx1"/>
                </a:solidFill>
                <a:effectLst/>
                <a:latin typeface="+mn-lt"/>
                <a:ea typeface="+mn-ea"/>
                <a:cs typeface="+mn-cs"/>
              </a:rPr>
              <a:t>winrm</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quickconfig</a:t>
            </a:r>
            <a:endParaRPr lang="en-US" sz="1200" b="0" i="1"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nl-NL" sz="1200" b="0" i="1" kern="1200" dirty="0" smtClean="0">
              <a:solidFill>
                <a:schemeClr val="tx1"/>
              </a:solidFill>
              <a:effectLst/>
              <a:latin typeface="+mn-lt"/>
              <a:ea typeface="+mn-ea"/>
              <a:cs typeface="+mn-cs"/>
            </a:endParaRPr>
          </a:p>
          <a:p>
            <a:pPr marL="0" indent="0">
              <a:buFont typeface="Arial" panose="020B0604020202020204" pitchFamily="34" charset="0"/>
              <a:buNone/>
            </a:pPr>
            <a:r>
              <a:rPr lang="nl-NL" b="1" u="sng" dirty="0" smtClean="0"/>
              <a:t>Remote</a:t>
            </a:r>
            <a:r>
              <a:rPr lang="nl-NL" b="1" u="sng" baseline="0" dirty="0" smtClean="0"/>
              <a:t> Machine – Domain</a:t>
            </a:r>
          </a:p>
          <a:p>
            <a:pPr marL="0" indent="0">
              <a:buFont typeface="Arial" panose="020B0604020202020204" pitchFamily="34" charset="0"/>
              <a:buNone/>
            </a:pPr>
            <a:r>
              <a:rPr lang="nl-NL" baseline="0" dirty="0" smtClean="0"/>
              <a:t>Servers have </a:t>
            </a:r>
            <a:r>
              <a:rPr lang="nl-NL" baseline="0" dirty="0" err="1" smtClean="0"/>
              <a:t>remoting</a:t>
            </a:r>
            <a:r>
              <a:rPr lang="nl-NL" baseline="0" dirty="0" smtClean="0"/>
              <a:t> </a:t>
            </a:r>
            <a:r>
              <a:rPr lang="nl-NL" baseline="0" dirty="0" err="1" smtClean="0"/>
              <a:t>enabled</a:t>
            </a:r>
            <a:r>
              <a:rPr lang="nl-NL" baseline="0" dirty="0" smtClean="0"/>
              <a:t> </a:t>
            </a:r>
            <a:r>
              <a:rPr lang="nl-NL" baseline="0" dirty="0" err="1" smtClean="0"/>
              <a:t>by</a:t>
            </a:r>
            <a:r>
              <a:rPr lang="nl-NL" baseline="0" dirty="0" smtClean="0"/>
              <a:t> default </a:t>
            </a:r>
            <a:r>
              <a:rPr lang="nl-NL" baseline="0" dirty="0" err="1" smtClean="0"/>
              <a:t>starting</a:t>
            </a:r>
            <a:r>
              <a:rPr lang="nl-NL" baseline="0" dirty="0" smtClean="0"/>
              <a:t> Windows Server 2012 </a:t>
            </a:r>
            <a:r>
              <a:rPr lang="nl-NL" baseline="0" dirty="0" err="1" smtClean="0"/>
              <a:t>and</a:t>
            </a:r>
            <a:r>
              <a:rPr lang="nl-NL" baseline="0" dirty="0" smtClean="0"/>
              <a:t> up</a:t>
            </a:r>
          </a:p>
          <a:p>
            <a:pPr marL="0" indent="0">
              <a:buFont typeface="Arial" panose="020B0604020202020204" pitchFamily="34" charset="0"/>
              <a:buNone/>
            </a:pPr>
            <a:r>
              <a:rPr lang="nl-NL" baseline="0" dirty="0" err="1" smtClean="0"/>
              <a:t>Clients</a:t>
            </a:r>
            <a:r>
              <a:rPr lang="nl-NL" baseline="0" dirty="0" smtClean="0"/>
              <a:t> do NOT have </a:t>
            </a:r>
            <a:r>
              <a:rPr lang="nl-NL" baseline="0" dirty="0" err="1" smtClean="0"/>
              <a:t>remoting</a:t>
            </a:r>
            <a:r>
              <a:rPr lang="nl-NL" baseline="0" dirty="0" smtClean="0"/>
              <a:t> </a:t>
            </a:r>
            <a:r>
              <a:rPr lang="nl-NL" baseline="0" dirty="0" err="1" smtClean="0"/>
              <a:t>enabled</a:t>
            </a:r>
            <a:r>
              <a:rPr lang="nl-NL" baseline="0" dirty="0" smtClean="0"/>
              <a:t> </a:t>
            </a:r>
            <a:r>
              <a:rPr lang="nl-NL" baseline="0" dirty="0" err="1" smtClean="0"/>
              <a:t>by</a:t>
            </a:r>
            <a:r>
              <a:rPr lang="nl-NL" baseline="0" dirty="0" smtClean="0"/>
              <a:t> default</a:t>
            </a:r>
          </a:p>
          <a:p>
            <a:pPr marL="0" indent="0">
              <a:buFont typeface="Arial" panose="020B0604020202020204" pitchFamily="34" charset="0"/>
              <a:buNone/>
            </a:pPr>
            <a:r>
              <a:rPr lang="nl-NL" baseline="0" dirty="0" smtClean="0"/>
              <a:t>Group policy </a:t>
            </a:r>
            <a:r>
              <a:rPr lang="nl-NL" baseline="0" dirty="0" err="1" smtClean="0"/>
              <a:t>for</a:t>
            </a:r>
            <a:r>
              <a:rPr lang="nl-NL" baseline="0" dirty="0" smtClean="0"/>
              <a:t> </a:t>
            </a:r>
            <a:r>
              <a:rPr lang="nl-NL" baseline="0" dirty="0" err="1" smtClean="0"/>
              <a:t>the</a:t>
            </a:r>
            <a:r>
              <a:rPr lang="nl-NL" baseline="0" dirty="0" smtClean="0"/>
              <a:t> </a:t>
            </a:r>
            <a:r>
              <a:rPr lang="nl-NL" baseline="0" dirty="0" err="1" smtClean="0"/>
              <a:t>following</a:t>
            </a:r>
            <a:r>
              <a:rPr lang="nl-NL" baseline="0" dirty="0" smtClean="0"/>
              <a:t> items:</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Enable the Windows Remote Management [</a:t>
            </a:r>
            <a:r>
              <a:rPr lang="en-US" sz="1200" b="0" i="0" kern="1200" dirty="0" err="1" smtClean="0">
                <a:solidFill>
                  <a:schemeClr val="tx1"/>
                </a:solidFill>
                <a:effectLst/>
                <a:latin typeface="+mn-lt"/>
                <a:ea typeface="+mn-ea"/>
                <a:cs typeface="+mn-cs"/>
              </a:rPr>
              <a:t>WinRM</a:t>
            </a:r>
            <a:r>
              <a:rPr lang="en-US" sz="1200" b="0" i="0" kern="1200" dirty="0" smtClean="0">
                <a:solidFill>
                  <a:schemeClr val="tx1"/>
                </a:solidFill>
                <a:effectLst/>
                <a:latin typeface="+mn-lt"/>
                <a:ea typeface="+mn-ea"/>
                <a:cs typeface="+mn-cs"/>
              </a:rPr>
              <a:t>] Service and set startup mode to Automatic</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Enable the Windows Firewall to allow for WSMAN traffic [TCP 5985]</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Configure the </a:t>
            </a:r>
            <a:r>
              <a:rPr lang="en-US" sz="1200" b="0" i="0" kern="1200" dirty="0" err="1" smtClean="0">
                <a:solidFill>
                  <a:schemeClr val="tx1"/>
                </a:solidFill>
                <a:effectLst/>
                <a:latin typeface="+mn-lt"/>
                <a:ea typeface="+mn-ea"/>
                <a:cs typeface="+mn-cs"/>
              </a:rPr>
              <a:t>WinRM</a:t>
            </a:r>
            <a:r>
              <a:rPr lang="en-US" sz="1200" b="0" i="0" kern="1200" dirty="0" smtClean="0">
                <a:solidFill>
                  <a:schemeClr val="tx1"/>
                </a:solidFill>
                <a:effectLst/>
                <a:latin typeface="+mn-lt"/>
                <a:ea typeface="+mn-ea"/>
                <a:cs typeface="+mn-cs"/>
              </a:rPr>
              <a:t> service for listeners</a:t>
            </a:r>
          </a:p>
          <a:p>
            <a:pPr marL="0" indent="0">
              <a:buFont typeface="Arial" panose="020B0604020202020204" pitchFamily="34" charset="0"/>
              <a:buNone/>
            </a:pPr>
            <a:r>
              <a:rPr lang="en-US" sz="1200" b="0" i="0" kern="1200" dirty="0" smtClean="0">
                <a:solidFill>
                  <a:schemeClr val="tx1"/>
                </a:solidFill>
                <a:effectLst/>
                <a:latin typeface="+mn-lt"/>
                <a:ea typeface="+mn-ea"/>
                <a:cs typeface="+mn-cs"/>
              </a:rPr>
              <a:t>Now personally I’ve added the following 2 steps to my “template” GPO in order to make my life a bit easier:</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Configure the </a:t>
            </a:r>
            <a:r>
              <a:rPr lang="en-US" sz="1200" b="0" i="0" kern="1200" dirty="0" err="1" smtClean="0">
                <a:solidFill>
                  <a:schemeClr val="tx1"/>
                </a:solidFill>
                <a:effectLst/>
                <a:latin typeface="+mn-lt"/>
                <a:ea typeface="+mn-ea"/>
                <a:cs typeface="+mn-cs"/>
              </a:rPr>
              <a:t>WinRM</a:t>
            </a:r>
            <a:r>
              <a:rPr lang="en-US" sz="1200" b="0" i="0" kern="1200" dirty="0" smtClean="0">
                <a:solidFill>
                  <a:schemeClr val="tx1"/>
                </a:solidFill>
                <a:effectLst/>
                <a:latin typeface="+mn-lt"/>
                <a:ea typeface="+mn-ea"/>
                <a:cs typeface="+mn-cs"/>
              </a:rPr>
              <a:t> to automatically Restart the service on failure and start immediately [I hate having to wait for restarts]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Set the Script Execution Policy to </a:t>
            </a:r>
            <a:r>
              <a:rPr lang="en-US" sz="1200" b="0" i="0" kern="1200" dirty="0" err="1" smtClean="0">
                <a:solidFill>
                  <a:schemeClr val="tx1"/>
                </a:solidFill>
                <a:effectLst/>
                <a:latin typeface="+mn-lt"/>
                <a:ea typeface="+mn-ea"/>
                <a:cs typeface="+mn-cs"/>
              </a:rPr>
              <a:t>RemoteSigned</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1" i="0" u="sng" kern="1200" dirty="0" smtClean="0">
                <a:solidFill>
                  <a:schemeClr val="tx1"/>
                </a:solidFill>
                <a:effectLst/>
                <a:latin typeface="+mn-lt"/>
                <a:ea typeface="+mn-ea"/>
                <a:cs typeface="+mn-cs"/>
              </a:rPr>
              <a:t>Remote Machine – </a:t>
            </a:r>
            <a:r>
              <a:rPr lang="en-US" sz="1200" b="1" i="0" u="sng" kern="1200" dirty="0" smtClean="0">
                <a:solidFill>
                  <a:schemeClr val="tx1"/>
                </a:solidFill>
                <a:effectLst/>
                <a:latin typeface="+mn-lt"/>
                <a:ea typeface="+mn-ea"/>
                <a:cs typeface="+mn-cs"/>
              </a:rPr>
              <a:t>Workgroup</a:t>
            </a:r>
            <a:endParaRPr lang="en-US" sz="1200" b="1" i="0" u="sng"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Officially</a:t>
            </a:r>
            <a:r>
              <a:rPr lang="en-US" sz="1200" b="0" i="0" kern="1200" baseline="0" dirty="0" smtClean="0">
                <a:solidFill>
                  <a:schemeClr val="tx1"/>
                </a:solidFill>
                <a:effectLst/>
                <a:latin typeface="+mn-lt"/>
                <a:ea typeface="+mn-ea"/>
                <a:cs typeface="+mn-cs"/>
              </a:rPr>
              <a:t> recommended to use SSL [HTTPS] as a way of mutual authentication, by using a certificate which is issued by a Certification Authority [CA] which both machines trust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Alternatively disabling the need for mutual authentication you can set up </a:t>
            </a:r>
            <a:r>
              <a:rPr lang="en-US" sz="1200" b="0" i="0" kern="1200" baseline="0" dirty="0" err="1" smtClean="0">
                <a:solidFill>
                  <a:schemeClr val="tx1"/>
                </a:solidFill>
                <a:effectLst/>
                <a:latin typeface="+mn-lt"/>
                <a:ea typeface="+mn-ea"/>
                <a:cs typeface="+mn-cs"/>
              </a:rPr>
              <a:t>TrustedHosts</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Configure </a:t>
            </a:r>
            <a:r>
              <a:rPr lang="en-US" sz="1200" b="0" i="0" kern="1200" dirty="0" smtClean="0">
                <a:solidFill>
                  <a:schemeClr val="tx1"/>
                </a:solidFill>
                <a:effectLst/>
                <a:latin typeface="+mn-lt"/>
                <a:ea typeface="+mn-ea"/>
                <a:cs typeface="+mn-cs"/>
              </a:rPr>
              <a:t>HOSTS file in</a:t>
            </a:r>
            <a:r>
              <a:rPr lang="en-US" sz="1200" b="0" i="0" kern="1200" baseline="0" dirty="0" smtClean="0">
                <a:solidFill>
                  <a:schemeClr val="tx1"/>
                </a:solidFill>
                <a:effectLst/>
                <a:latin typeface="+mn-lt"/>
                <a:ea typeface="+mn-ea"/>
                <a:cs typeface="+mn-cs"/>
              </a:rPr>
              <a:t> case this is not configured properly through DNS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Configure </a:t>
            </a:r>
            <a:r>
              <a:rPr lang="en-US" sz="1200" b="0" i="0" kern="1200" baseline="0" dirty="0" err="1" smtClean="0">
                <a:solidFill>
                  <a:schemeClr val="tx1"/>
                </a:solidFill>
                <a:effectLst/>
                <a:latin typeface="+mn-lt"/>
                <a:ea typeface="+mn-ea"/>
                <a:cs typeface="+mn-cs"/>
              </a:rPr>
              <a:t>WinRM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TrustedHosts</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on local and remote machine</a:t>
            </a: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endParaRPr lang="nl-NL" dirty="0" smtClean="0"/>
          </a:p>
        </p:txBody>
      </p:sp>
      <p:sp>
        <p:nvSpPr>
          <p:cNvPr id="4" name="Slide Number Placeholder 3"/>
          <p:cNvSpPr>
            <a:spLocks noGrp="1"/>
          </p:cNvSpPr>
          <p:nvPr>
            <p:ph type="sldNum" sz="quarter" idx="10"/>
          </p:nvPr>
        </p:nvSpPr>
        <p:spPr/>
        <p:txBody>
          <a:bodyPr/>
          <a:lstStyle/>
          <a:p>
            <a:fld id="{11F5FCB3-75F4-468B-A9F1-D780D7D587A1}" type="slidenum">
              <a:rPr lang="en-US" smtClean="0"/>
              <a:t>9</a:t>
            </a:fld>
            <a:endParaRPr lang="en-US"/>
          </a:p>
        </p:txBody>
      </p:sp>
    </p:spTree>
    <p:extLst>
      <p:ext uri="{BB962C8B-B14F-4D97-AF65-F5344CB8AC3E}">
        <p14:creationId xmlns:p14="http://schemas.microsoft.com/office/powerpoint/2010/main" val="3514030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t>
            </a:r>
            <a:r>
              <a:rPr lang="en-US" dirty="0" smtClean="0"/>
              <a:t>2 main ways to use remoting within PowerShell</a:t>
            </a:r>
          </a:p>
          <a:p>
            <a:r>
              <a:rPr lang="en-US" dirty="0" smtClean="0"/>
              <a:t>1 to 1 remoting and 1 to many.</a:t>
            </a:r>
          </a:p>
          <a:p>
            <a:endParaRPr lang="en-US" dirty="0" smtClean="0"/>
          </a:p>
          <a:p>
            <a:r>
              <a:rPr lang="en-US" dirty="0" smtClean="0"/>
              <a:t>Both solutions make use of PowerShell Sessions, which in turn also has a few ways to be</a:t>
            </a:r>
            <a:r>
              <a:rPr lang="en-US" baseline="0" dirty="0" smtClean="0"/>
              <a:t> used </a:t>
            </a:r>
            <a:r>
              <a:rPr lang="en-US" baseline="0" dirty="0" err="1" smtClean="0"/>
              <a:t>Peristent</a:t>
            </a:r>
            <a:r>
              <a:rPr lang="en-US" baseline="0" dirty="0" smtClean="0"/>
              <a:t> Sessions and Implicit Remoting</a:t>
            </a:r>
            <a:endParaRPr lang="en-US" dirty="0"/>
          </a:p>
        </p:txBody>
      </p:sp>
      <p:sp>
        <p:nvSpPr>
          <p:cNvPr id="4" name="Slide Number Placeholder 3"/>
          <p:cNvSpPr>
            <a:spLocks noGrp="1"/>
          </p:cNvSpPr>
          <p:nvPr>
            <p:ph type="sldNum" sz="quarter" idx="10"/>
          </p:nvPr>
        </p:nvSpPr>
        <p:spPr/>
        <p:txBody>
          <a:bodyPr/>
          <a:lstStyle/>
          <a:p>
            <a:fld id="{11F5FCB3-75F4-468B-A9F1-D780D7D587A1}" type="slidenum">
              <a:rPr lang="en-US" smtClean="0"/>
              <a:t>10</a:t>
            </a:fld>
            <a:endParaRPr lang="en-US"/>
          </a:p>
        </p:txBody>
      </p:sp>
    </p:spTree>
    <p:extLst>
      <p:ext uri="{BB962C8B-B14F-4D97-AF65-F5344CB8AC3E}">
        <p14:creationId xmlns:p14="http://schemas.microsoft.com/office/powerpoint/2010/main" val="2832204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3/20/2016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49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101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2133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3935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1809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9787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4319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4667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747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305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468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472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11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909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55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949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280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3/20/2016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272038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smtClean="0"/>
              <a:t>PowerShell</a:t>
            </a:r>
            <a:r>
              <a:rPr lang="nl-NL" dirty="0" smtClean="0"/>
              <a:t> </a:t>
            </a:r>
            <a:r>
              <a:rPr lang="nl-NL" dirty="0" err="1" smtClean="0"/>
              <a:t>Remoting</a:t>
            </a:r>
            <a:r>
              <a:rPr lang="nl-NL" dirty="0"/>
              <a:t> </a:t>
            </a:r>
            <a:r>
              <a:rPr lang="nl-NL" dirty="0" smtClean="0"/>
              <a:t>– </a:t>
            </a:r>
            <a:r>
              <a:rPr lang="nl-NL" dirty="0" err="1" smtClean="0"/>
              <a:t>Theory</a:t>
            </a:r>
            <a:r>
              <a:rPr lang="nl-NL" dirty="0" smtClean="0"/>
              <a:t> &amp; </a:t>
            </a:r>
            <a:r>
              <a:rPr lang="nl-NL" dirty="0" err="1" smtClean="0"/>
              <a:t>Practice</a:t>
            </a:r>
            <a:endParaRPr lang="en-US" dirty="0"/>
          </a:p>
        </p:txBody>
      </p:sp>
      <p:sp>
        <p:nvSpPr>
          <p:cNvPr id="3" name="Subtitle 2"/>
          <p:cNvSpPr>
            <a:spLocks noGrp="1"/>
          </p:cNvSpPr>
          <p:nvPr>
            <p:ph type="subTitle" idx="1"/>
          </p:nvPr>
        </p:nvSpPr>
        <p:spPr/>
        <p:txBody>
          <a:bodyPr/>
          <a:lstStyle/>
          <a:p>
            <a:r>
              <a:rPr lang="nl-NL" dirty="0" smtClean="0"/>
              <a:t>Robert Prüst</a:t>
            </a:r>
            <a:endParaRPr lang="en-US" dirty="0"/>
          </a:p>
        </p:txBody>
      </p:sp>
    </p:spTree>
    <p:extLst>
      <p:ext uri="{BB962C8B-B14F-4D97-AF65-F5344CB8AC3E}">
        <p14:creationId xmlns:p14="http://schemas.microsoft.com/office/powerpoint/2010/main" val="4116404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Remoting</a:t>
            </a:r>
            <a:endParaRPr lang="en-US" dirty="0"/>
          </a:p>
        </p:txBody>
      </p:sp>
      <p:sp>
        <p:nvSpPr>
          <p:cNvPr id="3" name="Content Placeholder 2"/>
          <p:cNvSpPr>
            <a:spLocks noGrp="1"/>
          </p:cNvSpPr>
          <p:nvPr>
            <p:ph idx="1"/>
          </p:nvPr>
        </p:nvSpPr>
        <p:spPr/>
        <p:txBody>
          <a:bodyPr/>
          <a:lstStyle/>
          <a:p>
            <a:r>
              <a:rPr lang="en-US" dirty="0" smtClean="0"/>
              <a:t>1:1</a:t>
            </a:r>
          </a:p>
          <a:p>
            <a:r>
              <a:rPr lang="en-US" dirty="0" smtClean="0"/>
              <a:t>1:N</a:t>
            </a:r>
          </a:p>
          <a:p>
            <a:r>
              <a:rPr lang="en-US" dirty="0" smtClean="0"/>
              <a:t>Persistent Sessions</a:t>
            </a:r>
          </a:p>
          <a:p>
            <a:r>
              <a:rPr lang="en-US" dirty="0" smtClean="0"/>
              <a:t>Implicit Remoting</a:t>
            </a:r>
            <a:endParaRPr lang="en-US" dirty="0" smtClean="0"/>
          </a:p>
          <a:p>
            <a:pPr marL="0" indent="0">
              <a:buNone/>
            </a:pPr>
            <a:endParaRPr lang="en-US" dirty="0"/>
          </a:p>
        </p:txBody>
      </p:sp>
    </p:spTree>
    <p:extLst>
      <p:ext uri="{BB962C8B-B14F-4D97-AF65-F5344CB8AC3E}">
        <p14:creationId xmlns:p14="http://schemas.microsoft.com/office/powerpoint/2010/main" val="4085757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Remoting</a:t>
            </a:r>
            <a:endParaRPr lang="en-US" dirty="0"/>
          </a:p>
        </p:txBody>
      </p:sp>
      <p:sp>
        <p:nvSpPr>
          <p:cNvPr id="3" name="Content Placeholder 2"/>
          <p:cNvSpPr>
            <a:spLocks noGrp="1"/>
          </p:cNvSpPr>
          <p:nvPr>
            <p:ph idx="1"/>
          </p:nvPr>
        </p:nvSpPr>
        <p:spPr/>
        <p:txBody>
          <a:bodyPr/>
          <a:lstStyle/>
          <a:p>
            <a:r>
              <a:rPr lang="en-US" dirty="0" smtClean="0"/>
              <a:t>Interactive like Telnet/SSH</a:t>
            </a:r>
          </a:p>
          <a:p>
            <a:r>
              <a:rPr lang="en-US" dirty="0" smtClean="0"/>
              <a:t>Does not load or process profile scripts</a:t>
            </a:r>
          </a:p>
          <a:p>
            <a:r>
              <a:rPr lang="en-US" dirty="0" smtClean="0"/>
              <a:t>Enter-</a:t>
            </a:r>
            <a:r>
              <a:rPr lang="en-US" dirty="0" err="1" smtClean="0"/>
              <a:t>PSSession</a:t>
            </a:r>
            <a:r>
              <a:rPr lang="en-US" dirty="0" smtClean="0"/>
              <a:t> –</a:t>
            </a:r>
            <a:r>
              <a:rPr lang="en-US" dirty="0" err="1" smtClean="0"/>
              <a:t>ComputerName</a:t>
            </a:r>
            <a:endParaRPr lang="en-US" dirty="0" smtClean="0"/>
          </a:p>
          <a:p>
            <a:r>
              <a:rPr lang="en-US" dirty="0" smtClean="0"/>
              <a:t>BEWARE: second-hop remoting </a:t>
            </a:r>
          </a:p>
          <a:p>
            <a:r>
              <a:rPr lang="en-US" dirty="0" smtClean="0"/>
              <a:t>Demo</a:t>
            </a:r>
          </a:p>
        </p:txBody>
      </p:sp>
    </p:spTree>
    <p:extLst>
      <p:ext uri="{BB962C8B-B14F-4D97-AF65-F5344CB8AC3E}">
        <p14:creationId xmlns:p14="http://schemas.microsoft.com/office/powerpoint/2010/main" val="204717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 Remoting</a:t>
            </a:r>
            <a:endParaRPr lang="en-US" dirty="0"/>
          </a:p>
        </p:txBody>
      </p:sp>
      <p:sp>
        <p:nvSpPr>
          <p:cNvPr id="3" name="Content Placeholder 2"/>
          <p:cNvSpPr>
            <a:spLocks noGrp="1"/>
          </p:cNvSpPr>
          <p:nvPr>
            <p:ph idx="1"/>
          </p:nvPr>
        </p:nvSpPr>
        <p:spPr/>
        <p:txBody>
          <a:bodyPr/>
          <a:lstStyle/>
          <a:p>
            <a:r>
              <a:rPr lang="en-US" dirty="0" err="1" smtClean="0"/>
              <a:t>Focussed</a:t>
            </a:r>
            <a:r>
              <a:rPr lang="en-US" dirty="0" smtClean="0"/>
              <a:t> on Automation</a:t>
            </a:r>
          </a:p>
          <a:p>
            <a:r>
              <a:rPr lang="en-US" dirty="0" smtClean="0"/>
              <a:t>Invoke-Command –</a:t>
            </a:r>
            <a:r>
              <a:rPr lang="en-US" dirty="0" err="1" smtClean="0"/>
              <a:t>ComputerName</a:t>
            </a:r>
            <a:r>
              <a:rPr lang="en-US" dirty="0" smtClean="0"/>
              <a:t> –</a:t>
            </a:r>
            <a:r>
              <a:rPr lang="en-US" dirty="0" err="1" smtClean="0"/>
              <a:t>FilePath</a:t>
            </a:r>
            <a:r>
              <a:rPr lang="en-US" dirty="0" smtClean="0"/>
              <a:t> file.ps1</a:t>
            </a:r>
          </a:p>
          <a:p>
            <a:r>
              <a:rPr lang="en-US" dirty="0" smtClean="0"/>
              <a:t>Invoke-Command –</a:t>
            </a:r>
            <a:r>
              <a:rPr lang="en-US" dirty="0" err="1" smtClean="0"/>
              <a:t>ComputerName</a:t>
            </a:r>
            <a:r>
              <a:rPr lang="en-US" dirty="0" smtClean="0"/>
              <a:t> –</a:t>
            </a:r>
            <a:r>
              <a:rPr lang="en-US" dirty="0" err="1" smtClean="0"/>
              <a:t>ScriptBlock</a:t>
            </a:r>
            <a:r>
              <a:rPr lang="en-US" dirty="0" smtClean="0"/>
              <a:t> { }</a:t>
            </a:r>
          </a:p>
          <a:p>
            <a:r>
              <a:rPr lang="en-US" dirty="0" smtClean="0"/>
              <a:t>Demo</a:t>
            </a:r>
            <a:endParaRPr lang="en-US" dirty="0"/>
          </a:p>
        </p:txBody>
      </p:sp>
    </p:spTree>
    <p:extLst>
      <p:ext uri="{BB962C8B-B14F-4D97-AF65-F5344CB8AC3E}">
        <p14:creationId xmlns:p14="http://schemas.microsoft.com/office/powerpoint/2010/main" val="14845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Sessions</a:t>
            </a:r>
            <a:endParaRPr lang="en-US" dirty="0"/>
          </a:p>
        </p:txBody>
      </p:sp>
      <p:sp>
        <p:nvSpPr>
          <p:cNvPr id="3" name="Content Placeholder 2"/>
          <p:cNvSpPr>
            <a:spLocks noGrp="1"/>
          </p:cNvSpPr>
          <p:nvPr>
            <p:ph idx="1"/>
          </p:nvPr>
        </p:nvSpPr>
        <p:spPr/>
        <p:txBody>
          <a:bodyPr/>
          <a:lstStyle/>
          <a:p>
            <a:r>
              <a:rPr lang="en-US" dirty="0" smtClean="0"/>
              <a:t>Reduce overhead/Increase speed</a:t>
            </a:r>
          </a:p>
          <a:p>
            <a:r>
              <a:rPr lang="en-US" dirty="0" smtClean="0"/>
              <a:t>Preserve state</a:t>
            </a:r>
          </a:p>
          <a:p>
            <a:r>
              <a:rPr lang="en-US" dirty="0" smtClean="0"/>
              <a:t>Demo</a:t>
            </a:r>
            <a:endParaRPr lang="en-US" dirty="0"/>
          </a:p>
        </p:txBody>
      </p:sp>
    </p:spTree>
    <p:extLst>
      <p:ext uri="{BB962C8B-B14F-4D97-AF65-F5344CB8AC3E}">
        <p14:creationId xmlns:p14="http://schemas.microsoft.com/office/powerpoint/2010/main" val="3583099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Remoting</a:t>
            </a:r>
            <a:endParaRPr lang="en-US" dirty="0"/>
          </a:p>
        </p:txBody>
      </p:sp>
      <p:sp>
        <p:nvSpPr>
          <p:cNvPr id="3" name="Content Placeholder 2"/>
          <p:cNvSpPr>
            <a:spLocks noGrp="1"/>
          </p:cNvSpPr>
          <p:nvPr>
            <p:ph idx="1"/>
          </p:nvPr>
        </p:nvSpPr>
        <p:spPr/>
        <p:txBody>
          <a:bodyPr/>
          <a:lstStyle/>
          <a:p>
            <a:r>
              <a:rPr lang="en-US" dirty="0" smtClean="0"/>
              <a:t>Obtain access to remote modules </a:t>
            </a:r>
          </a:p>
          <a:p>
            <a:r>
              <a:rPr lang="en-US" dirty="0" smtClean="0"/>
              <a:t>Demo</a:t>
            </a:r>
            <a:endParaRPr lang="en-US" dirty="0"/>
          </a:p>
        </p:txBody>
      </p:sp>
    </p:spTree>
    <p:extLst>
      <p:ext uri="{BB962C8B-B14F-4D97-AF65-F5344CB8AC3E}">
        <p14:creationId xmlns:p14="http://schemas.microsoft.com/office/powerpoint/2010/main" val="3480298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Info </a:t>
            </a:r>
            <a:r>
              <a:rPr lang="en-US" dirty="0"/>
              <a:t/>
            </a:r>
            <a:br>
              <a:rPr lang="en-US" dirty="0"/>
            </a:br>
            <a:r>
              <a:rPr lang="en-US" dirty="0" smtClean="0"/>
              <a:t> </a:t>
            </a:r>
            <a:endParaRPr lang="en-US" dirty="0"/>
          </a:p>
        </p:txBody>
      </p:sp>
      <p:sp>
        <p:nvSpPr>
          <p:cNvPr id="3" name="Content Placeholder 2"/>
          <p:cNvSpPr>
            <a:spLocks noGrp="1"/>
          </p:cNvSpPr>
          <p:nvPr>
            <p:ph idx="1"/>
          </p:nvPr>
        </p:nvSpPr>
        <p:spPr/>
        <p:txBody>
          <a:bodyPr/>
          <a:lstStyle/>
          <a:p>
            <a:r>
              <a:rPr lang="en-US" dirty="0" smtClean="0"/>
              <a:t>PowerShell </a:t>
            </a:r>
            <a:r>
              <a:rPr lang="en-US" dirty="0" err="1" smtClean="0"/>
              <a:t>WebAccess</a:t>
            </a:r>
            <a:r>
              <a:rPr lang="en-US" dirty="0" smtClean="0"/>
              <a:t> </a:t>
            </a:r>
          </a:p>
          <a:p>
            <a:r>
              <a:rPr lang="en-US" dirty="0" smtClean="0"/>
              <a:t>Constrained Endpoints	</a:t>
            </a:r>
            <a:endParaRPr lang="en-US" dirty="0"/>
          </a:p>
        </p:txBody>
      </p:sp>
    </p:spTree>
    <p:extLst>
      <p:ext uri="{BB962C8B-B14F-4D97-AF65-F5344CB8AC3E}">
        <p14:creationId xmlns:p14="http://schemas.microsoft.com/office/powerpoint/2010/main" val="2472100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TextBox 3"/>
          <p:cNvSpPr txBox="1"/>
          <p:nvPr/>
        </p:nvSpPr>
        <p:spPr>
          <a:xfrm>
            <a:off x="4615235" y="3245224"/>
            <a:ext cx="2958353" cy="376518"/>
          </a:xfrm>
          <a:prstGeom prst="rect">
            <a:avLst/>
          </a:prstGeom>
          <a:noFill/>
        </p:spPr>
        <p:txBody>
          <a:bodyPr wrap="square" rtlCol="0">
            <a:spAutoFit/>
          </a:bodyPr>
          <a:lstStyle/>
          <a:p>
            <a:r>
              <a:rPr lang="en-US" dirty="0" smtClean="0"/>
              <a:t>Thank you for your attention!</a:t>
            </a:r>
            <a:endParaRPr lang="en-US" dirty="0"/>
          </a:p>
        </p:txBody>
      </p:sp>
    </p:spTree>
    <p:extLst>
      <p:ext uri="{BB962C8B-B14F-4D97-AF65-F5344CB8AC3E}">
        <p14:creationId xmlns:p14="http://schemas.microsoft.com/office/powerpoint/2010/main" val="2145602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pic>
        <p:nvPicPr>
          <p:cNvPr id="4" name="Picture 2" descr="http://www.bradley.edu/dotAsset/7232dd86-5ff1-4488-a549-bfa13e9d500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1413" y="227792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upload.wikimedia.org/wikipedia/commons/thumb/c/ca/LinkedIn_logo_initials.png/768px-LinkedIn_logo_initial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413" y="290276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http://www.findthatlogo.com/wp-content/uploads/2011/11/wordpress-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413" y="3527606"/>
            <a:ext cx="472440" cy="4724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613853" y="2277924"/>
            <a:ext cx="4033912" cy="369332"/>
          </a:xfrm>
          <a:prstGeom prst="rect">
            <a:avLst/>
          </a:prstGeom>
          <a:noFill/>
        </p:spPr>
        <p:txBody>
          <a:bodyPr wrap="square" rtlCol="0">
            <a:spAutoFit/>
          </a:bodyPr>
          <a:lstStyle/>
          <a:p>
            <a:r>
              <a:rPr lang="en-US" dirty="0" smtClean="0"/>
              <a:t>@</a:t>
            </a:r>
            <a:r>
              <a:rPr lang="en-US" dirty="0" err="1" smtClean="0"/>
              <a:t>r_prust</a:t>
            </a:r>
            <a:endParaRPr lang="en-US" dirty="0"/>
          </a:p>
        </p:txBody>
      </p:sp>
      <p:sp>
        <p:nvSpPr>
          <p:cNvPr id="8" name="TextBox 7"/>
          <p:cNvSpPr txBox="1"/>
          <p:nvPr/>
        </p:nvSpPr>
        <p:spPr>
          <a:xfrm>
            <a:off x="1613853" y="2902765"/>
            <a:ext cx="4033912" cy="369332"/>
          </a:xfrm>
          <a:prstGeom prst="rect">
            <a:avLst/>
          </a:prstGeom>
          <a:noFill/>
        </p:spPr>
        <p:txBody>
          <a:bodyPr wrap="square" rtlCol="0">
            <a:spAutoFit/>
          </a:bodyPr>
          <a:lstStyle/>
          <a:p>
            <a:r>
              <a:rPr lang="en-US" dirty="0"/>
              <a:t>https://www.linkedin.com/in/rprust</a:t>
            </a:r>
          </a:p>
        </p:txBody>
      </p:sp>
      <p:sp>
        <p:nvSpPr>
          <p:cNvPr id="9" name="TextBox 8"/>
          <p:cNvSpPr txBox="1"/>
          <p:nvPr/>
        </p:nvSpPr>
        <p:spPr>
          <a:xfrm>
            <a:off x="1598613" y="3527606"/>
            <a:ext cx="4033912" cy="369332"/>
          </a:xfrm>
          <a:prstGeom prst="rect">
            <a:avLst/>
          </a:prstGeom>
          <a:noFill/>
        </p:spPr>
        <p:txBody>
          <a:bodyPr wrap="square" rtlCol="0">
            <a:spAutoFit/>
          </a:bodyPr>
          <a:lstStyle/>
          <a:p>
            <a:r>
              <a:rPr lang="en-US" dirty="0" smtClean="0"/>
              <a:t>http://powershellpr0mpt.com</a:t>
            </a:r>
            <a:endParaRPr lang="en-US" dirty="0"/>
          </a:p>
        </p:txBody>
      </p:sp>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l="40766" t="26676" r="30018" b="20253"/>
          <a:stretch/>
        </p:blipFill>
        <p:spPr>
          <a:xfrm>
            <a:off x="7047807" y="1892437"/>
            <a:ext cx="2671483" cy="36396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2781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use PowerShell Remoting?</a:t>
            </a:r>
          </a:p>
          <a:p>
            <a:r>
              <a:rPr lang="en-US" dirty="0" smtClean="0"/>
              <a:t>Enable  PowerShell Remoting</a:t>
            </a:r>
          </a:p>
          <a:p>
            <a:r>
              <a:rPr lang="en-US" dirty="0" smtClean="0"/>
              <a:t>Using PowerShell Remoting</a:t>
            </a:r>
          </a:p>
          <a:p>
            <a:pPr marL="0" indent="0">
              <a:buNone/>
            </a:pPr>
            <a:endParaRPr lang="en-US" dirty="0"/>
          </a:p>
        </p:txBody>
      </p:sp>
    </p:spTree>
    <p:extLst>
      <p:ext uri="{BB962C8B-B14F-4D97-AF65-F5344CB8AC3E}">
        <p14:creationId xmlns:p14="http://schemas.microsoft.com/office/powerpoint/2010/main" val="762296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Why</a:t>
            </a:r>
            <a:r>
              <a:rPr lang="nl-NL" dirty="0" smtClean="0"/>
              <a:t> </a:t>
            </a:r>
            <a:r>
              <a:rPr lang="nl-NL" dirty="0" err="1" smtClean="0"/>
              <a:t>use</a:t>
            </a:r>
            <a:r>
              <a:rPr lang="nl-NL" dirty="0" smtClean="0"/>
              <a:t> </a:t>
            </a:r>
            <a:r>
              <a:rPr lang="nl-NL" dirty="0" err="1" smtClean="0"/>
              <a:t>PowerShell</a:t>
            </a:r>
            <a:r>
              <a:rPr lang="nl-NL" dirty="0" smtClean="0"/>
              <a:t> </a:t>
            </a:r>
            <a:r>
              <a:rPr lang="nl-NL" dirty="0" err="1" smtClean="0"/>
              <a:t>Remoting</a:t>
            </a:r>
            <a:endParaRPr lang="en-US" dirty="0"/>
          </a:p>
        </p:txBody>
      </p:sp>
      <p:sp>
        <p:nvSpPr>
          <p:cNvPr id="3" name="Content Placeholder 2"/>
          <p:cNvSpPr>
            <a:spLocks noGrp="1"/>
          </p:cNvSpPr>
          <p:nvPr>
            <p:ph idx="1"/>
          </p:nvPr>
        </p:nvSpPr>
        <p:spPr/>
        <p:txBody>
          <a:bodyPr/>
          <a:lstStyle/>
          <a:p>
            <a:r>
              <a:rPr lang="nl-NL" dirty="0" err="1" smtClean="0"/>
              <a:t>What</a:t>
            </a:r>
            <a:r>
              <a:rPr lang="nl-NL" dirty="0" smtClean="0"/>
              <a:t> is </a:t>
            </a:r>
            <a:r>
              <a:rPr lang="nl-NL" dirty="0" err="1" smtClean="0"/>
              <a:t>PowerShell</a:t>
            </a:r>
            <a:r>
              <a:rPr lang="nl-NL" dirty="0" smtClean="0"/>
              <a:t> </a:t>
            </a:r>
            <a:r>
              <a:rPr lang="nl-NL" dirty="0" err="1" smtClean="0"/>
              <a:t>remoting</a:t>
            </a:r>
            <a:r>
              <a:rPr lang="en-US" dirty="0" smtClean="0"/>
              <a:t>?</a:t>
            </a:r>
          </a:p>
          <a:p>
            <a:r>
              <a:rPr lang="nl-NL" dirty="0" smtClean="0"/>
              <a:t>How does </a:t>
            </a:r>
            <a:r>
              <a:rPr lang="nl-NL" dirty="0" err="1" smtClean="0"/>
              <a:t>it</a:t>
            </a:r>
            <a:r>
              <a:rPr lang="nl-NL" dirty="0" smtClean="0"/>
              <a:t> </a:t>
            </a:r>
            <a:r>
              <a:rPr lang="nl-NL" dirty="0" err="1" smtClean="0"/>
              <a:t>work</a:t>
            </a:r>
            <a:r>
              <a:rPr lang="nl-NL" dirty="0" smtClean="0"/>
              <a:t>?</a:t>
            </a:r>
          </a:p>
          <a:p>
            <a:r>
              <a:rPr lang="nl-NL" dirty="0" err="1" smtClean="0"/>
              <a:t>Why</a:t>
            </a:r>
            <a:r>
              <a:rPr lang="nl-NL" dirty="0" smtClean="0"/>
              <a:t> is </a:t>
            </a:r>
            <a:r>
              <a:rPr lang="nl-NL" dirty="0" err="1" smtClean="0"/>
              <a:t>it</a:t>
            </a:r>
            <a:r>
              <a:rPr lang="nl-NL" dirty="0" smtClean="0"/>
              <a:t> important?</a:t>
            </a:r>
            <a:endParaRPr lang="en-US" dirty="0" smtClean="0"/>
          </a:p>
          <a:p>
            <a:endParaRPr lang="nl-NL" dirty="0" smtClean="0"/>
          </a:p>
        </p:txBody>
      </p:sp>
    </p:spTree>
    <p:extLst>
      <p:ext uri="{BB962C8B-B14F-4D97-AF65-F5344CB8AC3E}">
        <p14:creationId xmlns:p14="http://schemas.microsoft.com/office/powerpoint/2010/main" val="3843278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What</a:t>
            </a:r>
            <a:r>
              <a:rPr lang="nl-NL" dirty="0" smtClean="0"/>
              <a:t> Is </a:t>
            </a:r>
            <a:r>
              <a:rPr lang="nl-NL" dirty="0" err="1" smtClean="0"/>
              <a:t>PowerShell</a:t>
            </a:r>
            <a:r>
              <a:rPr lang="nl-NL" dirty="0" smtClean="0"/>
              <a:t> </a:t>
            </a:r>
            <a:r>
              <a:rPr lang="nl-NL" dirty="0" err="1" smtClean="0"/>
              <a:t>Remoting</a:t>
            </a:r>
            <a:endParaRPr lang="en-US" dirty="0"/>
          </a:p>
        </p:txBody>
      </p:sp>
    </p:spTree>
    <p:extLst>
      <p:ext uri="{BB962C8B-B14F-4D97-AF65-F5344CB8AC3E}">
        <p14:creationId xmlns:p14="http://schemas.microsoft.com/office/powerpoint/2010/main" val="3590604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How does </a:t>
            </a:r>
            <a:r>
              <a:rPr lang="nl-NL" dirty="0" err="1" smtClean="0"/>
              <a:t>it</a:t>
            </a:r>
            <a:r>
              <a:rPr lang="nl-NL" dirty="0" smtClean="0"/>
              <a:t> </a:t>
            </a:r>
            <a:r>
              <a:rPr lang="nl-NL" dirty="0" err="1" smtClean="0"/>
              <a:t>work</a:t>
            </a:r>
            <a:endParaRPr lang="en-US" dirty="0"/>
          </a:p>
        </p:txBody>
      </p:sp>
      <p:sp>
        <p:nvSpPr>
          <p:cNvPr id="3" name="Content Placeholder 2"/>
          <p:cNvSpPr>
            <a:spLocks noGrp="1"/>
          </p:cNvSpPr>
          <p:nvPr>
            <p:ph idx="1"/>
          </p:nvPr>
        </p:nvSpPr>
        <p:spPr/>
        <p:txBody>
          <a:bodyPr/>
          <a:lstStyle/>
          <a:p>
            <a:r>
              <a:rPr lang="en-US" dirty="0"/>
              <a:t>Web </a:t>
            </a:r>
            <a:r>
              <a:rPr lang="en-US" dirty="0" smtClean="0"/>
              <a:t>Services for </a:t>
            </a:r>
            <a:r>
              <a:rPr lang="en-US" dirty="0"/>
              <a:t>Management (WS-MAN</a:t>
            </a:r>
            <a:r>
              <a:rPr lang="en-US" dirty="0" smtClean="0"/>
              <a:t>) and Windows Remote Management [</a:t>
            </a:r>
            <a:r>
              <a:rPr lang="en-US" dirty="0" err="1" smtClean="0"/>
              <a:t>WinRM</a:t>
            </a:r>
            <a:r>
              <a:rPr lang="en-US" dirty="0" smtClean="0"/>
              <a:t>]</a:t>
            </a:r>
          </a:p>
          <a:p>
            <a:r>
              <a:rPr lang="nl-NL" dirty="0" smtClean="0"/>
              <a:t>HTTP [5985, default] HTTPS [5986]</a:t>
            </a:r>
          </a:p>
          <a:p>
            <a:r>
              <a:rPr lang="nl-NL" dirty="0" err="1" smtClean="0"/>
              <a:t>Serialize</a:t>
            </a:r>
            <a:r>
              <a:rPr lang="nl-NL" dirty="0" smtClean="0"/>
              <a:t> </a:t>
            </a:r>
            <a:r>
              <a:rPr lang="nl-NL" dirty="0" err="1" smtClean="0"/>
              <a:t>objects</a:t>
            </a:r>
            <a:r>
              <a:rPr lang="nl-NL" dirty="0" smtClean="0"/>
              <a:t> output </a:t>
            </a:r>
            <a:r>
              <a:rPr lang="nl-NL" dirty="0" err="1" smtClean="0"/>
              <a:t>to</a:t>
            </a:r>
            <a:r>
              <a:rPr lang="nl-NL" dirty="0" smtClean="0"/>
              <a:t> XML on remote machine, </a:t>
            </a:r>
            <a:r>
              <a:rPr lang="nl-NL" dirty="0" err="1" smtClean="0"/>
              <a:t>deserialize</a:t>
            </a:r>
            <a:r>
              <a:rPr lang="nl-NL" dirty="0" smtClean="0"/>
              <a:t> XML back </a:t>
            </a:r>
            <a:r>
              <a:rPr lang="nl-NL" dirty="0" err="1" smtClean="0"/>
              <a:t>to</a:t>
            </a:r>
            <a:r>
              <a:rPr lang="nl-NL" dirty="0" smtClean="0"/>
              <a:t> </a:t>
            </a:r>
            <a:r>
              <a:rPr lang="nl-NL" dirty="0" err="1" smtClean="0"/>
              <a:t>objects</a:t>
            </a:r>
            <a:endParaRPr lang="nl-NL" dirty="0" smtClean="0"/>
          </a:p>
          <a:p>
            <a:endParaRPr lang="en-US" dirty="0"/>
          </a:p>
          <a:p>
            <a:endParaRPr lang="en-US" dirty="0"/>
          </a:p>
        </p:txBody>
      </p:sp>
    </p:spTree>
    <p:extLst>
      <p:ext uri="{BB962C8B-B14F-4D97-AF65-F5344CB8AC3E}">
        <p14:creationId xmlns:p14="http://schemas.microsoft.com/office/powerpoint/2010/main" val="3386373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702859" y="94129"/>
            <a:ext cx="6562165" cy="431650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nl-NL" sz="2000" dirty="0" smtClean="0"/>
              <a:t>Remote Computer</a:t>
            </a:r>
          </a:p>
          <a:p>
            <a:pPr algn="ctr"/>
            <a:endParaRPr lang="nl-NL" dirty="0"/>
          </a:p>
          <a:p>
            <a:pPr algn="ctr"/>
            <a:endParaRPr lang="nl-NL" dirty="0" smtClean="0"/>
          </a:p>
          <a:p>
            <a:pPr algn="ctr"/>
            <a:endParaRPr lang="nl-NL" dirty="0"/>
          </a:p>
          <a:p>
            <a:pPr algn="ctr"/>
            <a:endParaRPr lang="nl-NL" dirty="0" smtClean="0"/>
          </a:p>
          <a:p>
            <a:pPr algn="ctr"/>
            <a:endParaRPr lang="nl-NL" dirty="0"/>
          </a:p>
          <a:p>
            <a:pPr algn="ctr"/>
            <a:endParaRPr lang="nl-NL" dirty="0" smtClean="0"/>
          </a:p>
          <a:p>
            <a:pPr algn="ctr"/>
            <a:endParaRPr lang="nl-NL" dirty="0" smtClean="0"/>
          </a:p>
          <a:p>
            <a:pPr algn="ctr"/>
            <a:endParaRPr lang="nl-NL" dirty="0"/>
          </a:p>
          <a:p>
            <a:pPr algn="ctr"/>
            <a:endParaRPr lang="nl-NL" dirty="0" smtClean="0"/>
          </a:p>
          <a:p>
            <a:pPr algn="ctr"/>
            <a:endParaRPr lang="nl-NL" dirty="0"/>
          </a:p>
          <a:p>
            <a:pPr algn="ctr"/>
            <a:endParaRPr lang="nl-NL" dirty="0" smtClean="0"/>
          </a:p>
          <a:p>
            <a:pPr algn="ctr"/>
            <a:endParaRPr lang="nl-NL" dirty="0"/>
          </a:p>
          <a:p>
            <a:pPr algn="ctr"/>
            <a:endParaRPr lang="nl-NL" dirty="0" smtClean="0"/>
          </a:p>
          <a:p>
            <a:pPr algn="ctr"/>
            <a:endParaRPr lang="en-US" dirty="0"/>
          </a:p>
        </p:txBody>
      </p:sp>
      <p:sp>
        <p:nvSpPr>
          <p:cNvPr id="5" name="Rounded Rectangle 4"/>
          <p:cNvSpPr/>
          <p:nvPr/>
        </p:nvSpPr>
        <p:spPr>
          <a:xfrm>
            <a:off x="2712942" y="5082987"/>
            <a:ext cx="6562165" cy="166743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nl-NL" dirty="0" smtClean="0"/>
          </a:p>
          <a:p>
            <a:pPr algn="ctr"/>
            <a:endParaRPr lang="nl-NL" dirty="0"/>
          </a:p>
          <a:p>
            <a:pPr algn="ctr"/>
            <a:endParaRPr lang="nl-NL" dirty="0" smtClean="0"/>
          </a:p>
          <a:p>
            <a:pPr algn="ctr"/>
            <a:endParaRPr lang="nl-NL" dirty="0"/>
          </a:p>
          <a:p>
            <a:pPr algn="ctr"/>
            <a:endParaRPr lang="nl-NL" dirty="0" smtClean="0"/>
          </a:p>
          <a:p>
            <a:pPr algn="ctr"/>
            <a:r>
              <a:rPr lang="nl-NL" dirty="0" err="1" smtClean="0"/>
              <a:t>Your</a:t>
            </a:r>
            <a:r>
              <a:rPr lang="nl-NL" dirty="0" smtClean="0"/>
              <a:t> Computer</a:t>
            </a:r>
            <a:endParaRPr lang="en-US" dirty="0"/>
          </a:p>
        </p:txBody>
      </p:sp>
      <p:sp>
        <p:nvSpPr>
          <p:cNvPr id="6" name="Rounded Rectangle 5"/>
          <p:cNvSpPr/>
          <p:nvPr/>
        </p:nvSpPr>
        <p:spPr>
          <a:xfrm>
            <a:off x="3000932" y="5291438"/>
            <a:ext cx="1734671" cy="94129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nl-NL" dirty="0" smtClean="0"/>
              <a:t>PowerShell.exe</a:t>
            </a:r>
            <a:endParaRPr lang="en-US" dirty="0"/>
          </a:p>
        </p:txBody>
      </p:sp>
      <p:sp>
        <p:nvSpPr>
          <p:cNvPr id="7" name="Rounded Rectangle 6"/>
          <p:cNvSpPr/>
          <p:nvPr/>
        </p:nvSpPr>
        <p:spPr>
          <a:xfrm>
            <a:off x="5210734" y="5291438"/>
            <a:ext cx="1687607" cy="94129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nl-NL" dirty="0" smtClean="0"/>
              <a:t>PS_ISE</a:t>
            </a:r>
            <a:endParaRPr lang="en-US" dirty="0"/>
          </a:p>
        </p:txBody>
      </p:sp>
      <p:sp>
        <p:nvSpPr>
          <p:cNvPr id="8" name="Rounded Rectangle 7"/>
          <p:cNvSpPr/>
          <p:nvPr/>
        </p:nvSpPr>
        <p:spPr>
          <a:xfrm>
            <a:off x="7373472" y="5291438"/>
            <a:ext cx="1649504" cy="94129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nl-NL" dirty="0" smtClean="0"/>
              <a:t>PS Studio</a:t>
            </a:r>
            <a:endParaRPr lang="en-US" dirty="0"/>
          </a:p>
        </p:txBody>
      </p:sp>
      <p:sp>
        <p:nvSpPr>
          <p:cNvPr id="9" name="Oval 8"/>
          <p:cNvSpPr/>
          <p:nvPr/>
        </p:nvSpPr>
        <p:spPr>
          <a:xfrm>
            <a:off x="5210733" y="3309666"/>
            <a:ext cx="1687607" cy="6790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NL" dirty="0" smtClean="0"/>
              <a:t>HTTP</a:t>
            </a:r>
          </a:p>
          <a:p>
            <a:pPr algn="ctr"/>
            <a:r>
              <a:rPr lang="nl-NL" dirty="0" err="1" smtClean="0"/>
              <a:t>Listener</a:t>
            </a:r>
            <a:endParaRPr lang="en-US" dirty="0"/>
          </a:p>
        </p:txBody>
      </p:sp>
      <p:sp>
        <p:nvSpPr>
          <p:cNvPr id="10" name="Up Arrow 9"/>
          <p:cNvSpPr/>
          <p:nvPr/>
        </p:nvSpPr>
        <p:spPr>
          <a:xfrm>
            <a:off x="4973168" y="3926526"/>
            <a:ext cx="2162738" cy="1250624"/>
          </a:xfrm>
          <a:prstGeom prst="upArrow">
            <a:avLst/>
          </a:prstGeom>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nl-NL" dirty="0" smtClean="0"/>
              <a:t>WSMAN</a:t>
            </a:r>
          </a:p>
          <a:p>
            <a:pPr algn="ctr"/>
            <a:r>
              <a:rPr lang="nl-NL" dirty="0" smtClean="0"/>
              <a:t>[HTTP]</a:t>
            </a:r>
            <a:endParaRPr lang="en-US" dirty="0"/>
          </a:p>
        </p:txBody>
      </p:sp>
      <p:sp>
        <p:nvSpPr>
          <p:cNvPr id="11" name="Rounded Rectangle 10"/>
          <p:cNvSpPr/>
          <p:nvPr/>
        </p:nvSpPr>
        <p:spPr>
          <a:xfrm>
            <a:off x="2911288" y="2847932"/>
            <a:ext cx="6145305" cy="3788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nl-NL" dirty="0" smtClean="0"/>
              <a:t>Windows Remote Management [</a:t>
            </a:r>
            <a:r>
              <a:rPr lang="nl-NL" dirty="0" err="1" smtClean="0"/>
              <a:t>WinRM</a:t>
            </a:r>
            <a:r>
              <a:rPr lang="nl-NL" dirty="0" smtClean="0"/>
              <a:t>] Service</a:t>
            </a:r>
            <a:endParaRPr lang="en-US" dirty="0"/>
          </a:p>
        </p:txBody>
      </p:sp>
      <p:sp>
        <p:nvSpPr>
          <p:cNvPr id="20" name="Rounded Rectangle 19"/>
          <p:cNvSpPr/>
          <p:nvPr/>
        </p:nvSpPr>
        <p:spPr>
          <a:xfrm>
            <a:off x="2911288" y="632853"/>
            <a:ext cx="1734671" cy="941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PowerShell.exe</a:t>
            </a:r>
            <a:endParaRPr lang="en-US" dirty="0"/>
          </a:p>
        </p:txBody>
      </p:sp>
      <p:sp>
        <p:nvSpPr>
          <p:cNvPr id="21" name="Rounded Rectangle 20"/>
          <p:cNvSpPr/>
          <p:nvPr/>
        </p:nvSpPr>
        <p:spPr>
          <a:xfrm>
            <a:off x="2911288" y="1775831"/>
            <a:ext cx="1734671" cy="8615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NL" dirty="0" err="1" smtClean="0"/>
              <a:t>EndPoint</a:t>
            </a:r>
            <a:r>
              <a:rPr lang="nl-NL" dirty="0" smtClean="0"/>
              <a:t>:</a:t>
            </a:r>
          </a:p>
          <a:p>
            <a:pPr algn="ctr"/>
            <a:r>
              <a:rPr lang="nl-NL" dirty="0" err="1" smtClean="0"/>
              <a:t>PowerShell</a:t>
            </a:r>
            <a:r>
              <a:rPr lang="nl-NL" dirty="0" smtClean="0"/>
              <a:t> x64</a:t>
            </a:r>
            <a:endParaRPr lang="en-US" dirty="0"/>
          </a:p>
        </p:txBody>
      </p:sp>
      <p:sp>
        <p:nvSpPr>
          <p:cNvPr id="24" name="Rounded Rectangle 23"/>
          <p:cNvSpPr/>
          <p:nvPr/>
        </p:nvSpPr>
        <p:spPr>
          <a:xfrm>
            <a:off x="5163669" y="632853"/>
            <a:ext cx="1734671" cy="941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PowerShell.exe</a:t>
            </a:r>
            <a:endParaRPr lang="en-US" dirty="0"/>
          </a:p>
        </p:txBody>
      </p:sp>
      <p:sp>
        <p:nvSpPr>
          <p:cNvPr id="25" name="Rounded Rectangle 24"/>
          <p:cNvSpPr/>
          <p:nvPr/>
        </p:nvSpPr>
        <p:spPr>
          <a:xfrm>
            <a:off x="5163669" y="1775831"/>
            <a:ext cx="1734671" cy="8615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NL" dirty="0" err="1" smtClean="0"/>
              <a:t>EndPoint</a:t>
            </a:r>
            <a:r>
              <a:rPr lang="nl-NL" dirty="0" smtClean="0"/>
              <a:t>:</a:t>
            </a:r>
          </a:p>
          <a:p>
            <a:pPr algn="ctr"/>
            <a:r>
              <a:rPr lang="nl-NL" dirty="0" err="1" smtClean="0"/>
              <a:t>PowerShell</a:t>
            </a:r>
            <a:r>
              <a:rPr lang="nl-NL" dirty="0" smtClean="0"/>
              <a:t> x86</a:t>
            </a:r>
            <a:endParaRPr lang="en-US" dirty="0"/>
          </a:p>
        </p:txBody>
      </p:sp>
      <p:sp>
        <p:nvSpPr>
          <p:cNvPr id="26" name="Rounded Rectangle 25"/>
          <p:cNvSpPr/>
          <p:nvPr/>
        </p:nvSpPr>
        <p:spPr>
          <a:xfrm>
            <a:off x="7416050" y="633695"/>
            <a:ext cx="1734671" cy="941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Whatever</a:t>
            </a:r>
            <a:endParaRPr lang="en-US" dirty="0"/>
          </a:p>
        </p:txBody>
      </p:sp>
      <p:sp>
        <p:nvSpPr>
          <p:cNvPr id="27" name="Rounded Rectangle 26"/>
          <p:cNvSpPr/>
          <p:nvPr/>
        </p:nvSpPr>
        <p:spPr>
          <a:xfrm>
            <a:off x="7416050" y="1776673"/>
            <a:ext cx="1734671" cy="8615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NL" dirty="0" err="1" smtClean="0"/>
              <a:t>EndPoint</a:t>
            </a:r>
            <a:r>
              <a:rPr lang="nl-NL" dirty="0" smtClean="0"/>
              <a:t>:</a:t>
            </a:r>
          </a:p>
          <a:p>
            <a:pPr algn="ctr"/>
            <a:r>
              <a:rPr lang="nl-NL" dirty="0" err="1" smtClean="0"/>
              <a:t>Something</a:t>
            </a:r>
            <a:r>
              <a:rPr lang="nl-NL" dirty="0" smtClean="0"/>
              <a:t> </a:t>
            </a:r>
            <a:r>
              <a:rPr lang="nl-NL" dirty="0" err="1" smtClean="0"/>
              <a:t>else</a:t>
            </a:r>
            <a:endParaRPr lang="en-US" dirty="0"/>
          </a:p>
        </p:txBody>
      </p:sp>
    </p:spTree>
    <p:extLst>
      <p:ext uri="{BB962C8B-B14F-4D97-AF65-F5344CB8AC3E}">
        <p14:creationId xmlns:p14="http://schemas.microsoft.com/office/powerpoint/2010/main" val="1257785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Why</a:t>
            </a:r>
            <a:r>
              <a:rPr lang="nl-NL" dirty="0" smtClean="0"/>
              <a:t> is </a:t>
            </a:r>
            <a:r>
              <a:rPr lang="nl-NL" dirty="0" err="1" smtClean="0"/>
              <a:t>it</a:t>
            </a:r>
            <a:r>
              <a:rPr lang="nl-NL" dirty="0" smtClean="0"/>
              <a:t> important</a:t>
            </a:r>
            <a:endParaRPr lang="en-US" dirty="0"/>
          </a:p>
        </p:txBody>
      </p:sp>
      <p:sp>
        <p:nvSpPr>
          <p:cNvPr id="3" name="Content Placeholder 2"/>
          <p:cNvSpPr>
            <a:spLocks noGrp="1"/>
          </p:cNvSpPr>
          <p:nvPr>
            <p:ph idx="1"/>
          </p:nvPr>
        </p:nvSpPr>
        <p:spPr/>
        <p:txBody>
          <a:bodyPr/>
          <a:lstStyle/>
          <a:p>
            <a:r>
              <a:rPr lang="nl-NL" dirty="0" smtClean="0"/>
              <a:t>Automation</a:t>
            </a:r>
          </a:p>
          <a:p>
            <a:r>
              <a:rPr lang="nl-NL" dirty="0" smtClean="0"/>
              <a:t>Windows </a:t>
            </a:r>
            <a:r>
              <a:rPr lang="nl-NL" dirty="0" smtClean="0"/>
              <a:t>Server </a:t>
            </a:r>
            <a:r>
              <a:rPr lang="nl-NL" dirty="0" err="1" smtClean="0"/>
              <a:t>Core</a:t>
            </a:r>
            <a:endParaRPr lang="nl-NL" dirty="0" smtClean="0"/>
          </a:p>
          <a:p>
            <a:r>
              <a:rPr lang="nl-NL" dirty="0"/>
              <a:t>Windows Nano </a:t>
            </a:r>
            <a:r>
              <a:rPr lang="nl-NL" dirty="0" smtClean="0"/>
              <a:t>Server</a:t>
            </a:r>
          </a:p>
          <a:p>
            <a:r>
              <a:rPr lang="nl-NL" dirty="0" err="1" smtClean="0"/>
              <a:t>Azure</a:t>
            </a:r>
            <a:endParaRPr lang="nl-NL" dirty="0" smtClean="0"/>
          </a:p>
          <a:p>
            <a:r>
              <a:rPr lang="nl-NL" dirty="0" smtClean="0"/>
              <a:t>Office 365</a:t>
            </a:r>
            <a:endParaRPr lang="en-US" dirty="0"/>
          </a:p>
          <a:p>
            <a:endParaRPr lang="nl-NL" dirty="0" smtClean="0"/>
          </a:p>
          <a:p>
            <a:endParaRPr lang="nl-NL" dirty="0" smtClean="0"/>
          </a:p>
        </p:txBody>
      </p:sp>
    </p:spTree>
    <p:extLst>
      <p:ext uri="{BB962C8B-B14F-4D97-AF65-F5344CB8AC3E}">
        <p14:creationId xmlns:p14="http://schemas.microsoft.com/office/powerpoint/2010/main" val="385552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Enable</a:t>
            </a:r>
            <a:r>
              <a:rPr lang="nl-NL" dirty="0" smtClean="0"/>
              <a:t> </a:t>
            </a:r>
            <a:r>
              <a:rPr lang="nl-NL" dirty="0" err="1" smtClean="0"/>
              <a:t>Remoting</a:t>
            </a:r>
            <a:r>
              <a:rPr lang="nl-NL" dirty="0" smtClean="0"/>
              <a:t>	 - demo</a:t>
            </a:r>
            <a:endParaRPr lang="en-US" dirty="0"/>
          </a:p>
        </p:txBody>
      </p:sp>
      <p:sp>
        <p:nvSpPr>
          <p:cNvPr id="3" name="Content Placeholder 2"/>
          <p:cNvSpPr>
            <a:spLocks noGrp="1"/>
          </p:cNvSpPr>
          <p:nvPr>
            <p:ph idx="1"/>
          </p:nvPr>
        </p:nvSpPr>
        <p:spPr/>
        <p:txBody>
          <a:bodyPr/>
          <a:lstStyle/>
          <a:p>
            <a:r>
              <a:rPr lang="nl-NL" dirty="0" err="1" smtClean="0"/>
              <a:t>Local</a:t>
            </a:r>
            <a:r>
              <a:rPr lang="nl-NL" dirty="0" smtClean="0"/>
              <a:t> Machine</a:t>
            </a:r>
          </a:p>
          <a:p>
            <a:r>
              <a:rPr lang="nl-NL" dirty="0" smtClean="0"/>
              <a:t>Remote Server &amp; Client – in Domain environment</a:t>
            </a:r>
          </a:p>
          <a:p>
            <a:r>
              <a:rPr lang="nl-NL" dirty="0" smtClean="0"/>
              <a:t>Remote Server &amp; Client – in Workgroup environment</a:t>
            </a:r>
          </a:p>
          <a:p>
            <a:endParaRPr lang="nl-NL" dirty="0"/>
          </a:p>
          <a:p>
            <a:pPr marL="0" indent="0">
              <a:buNone/>
            </a:pPr>
            <a:endParaRPr lang="en-US" dirty="0"/>
          </a:p>
        </p:txBody>
      </p:sp>
    </p:spTree>
    <p:extLst>
      <p:ext uri="{BB962C8B-B14F-4D97-AF65-F5344CB8AC3E}">
        <p14:creationId xmlns:p14="http://schemas.microsoft.com/office/powerpoint/2010/main" val="31031142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815</TotalTime>
  <Words>1251</Words>
  <Application>Microsoft Office PowerPoint</Application>
  <PresentationFormat>Widescreen</PresentationFormat>
  <Paragraphs>221</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Tw Cen MT</vt:lpstr>
      <vt:lpstr>Circuit</vt:lpstr>
      <vt:lpstr>PowerShell Remoting – Theory &amp; Practice</vt:lpstr>
      <vt:lpstr>Who am I?</vt:lpstr>
      <vt:lpstr>Agenda</vt:lpstr>
      <vt:lpstr>Why use PowerShell Remoting</vt:lpstr>
      <vt:lpstr>What Is PowerShell Remoting</vt:lpstr>
      <vt:lpstr>How does it work</vt:lpstr>
      <vt:lpstr>PowerPoint Presentation</vt:lpstr>
      <vt:lpstr>Why is it important</vt:lpstr>
      <vt:lpstr>Enable Remoting  - demo</vt:lpstr>
      <vt:lpstr>Using Remoting</vt:lpstr>
      <vt:lpstr>1:1 Remoting</vt:lpstr>
      <vt:lpstr>1:N Remoting</vt:lpstr>
      <vt:lpstr>Persistent Sessions</vt:lpstr>
      <vt:lpstr>Implicit Remoting</vt:lpstr>
      <vt:lpstr>Extra Info   </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Remoting – Theory &amp; Practice</dc:title>
  <dc:creator>- -</dc:creator>
  <cp:lastModifiedBy>Robert Prüst</cp:lastModifiedBy>
  <cp:revision>54</cp:revision>
  <dcterms:created xsi:type="dcterms:W3CDTF">2016-03-18T19:09:44Z</dcterms:created>
  <dcterms:modified xsi:type="dcterms:W3CDTF">2016-03-20T19:15:42Z</dcterms:modified>
</cp:coreProperties>
</file>