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3" r:id="rId1"/>
  </p:sldMasterIdLst>
  <p:notesMasterIdLst>
    <p:notesMasterId r:id="rId19"/>
  </p:notesMasterIdLst>
  <p:sldIdLst>
    <p:sldId id="256" r:id="rId2"/>
    <p:sldId id="276" r:id="rId3"/>
    <p:sldId id="273" r:id="rId4"/>
    <p:sldId id="257" r:id="rId5"/>
    <p:sldId id="272" r:id="rId6"/>
    <p:sldId id="274" r:id="rId7"/>
    <p:sldId id="262" r:id="rId8"/>
    <p:sldId id="260" r:id="rId9"/>
    <p:sldId id="261" r:id="rId10"/>
    <p:sldId id="263" r:id="rId11"/>
    <p:sldId id="264" r:id="rId12"/>
    <p:sldId id="265" r:id="rId13"/>
    <p:sldId id="267" r:id="rId14"/>
    <p:sldId id="269" r:id="rId15"/>
    <p:sldId id="271" r:id="rId16"/>
    <p:sldId id="27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2034be6ab7208b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1" autoAdjust="0"/>
    <p:restoredTop sz="66428" autoAdjust="0"/>
  </p:normalViewPr>
  <p:slideViewPr>
    <p:cSldViewPr snapToGrid="0">
      <p:cViewPr varScale="1">
        <p:scale>
          <a:sx n="60" d="100"/>
          <a:sy n="60" d="100"/>
        </p:scale>
        <p:origin x="151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74334-9F31-4B1E-BBF0-8DC35A35240B}" type="datetimeFigureOut">
              <a:rPr lang="en-US" smtClean="0"/>
              <a:t>8/30/2016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CA7EC-5638-4422-A42D-67E11D327FEC}" type="slidenum">
              <a:rPr lang="en-US" smtClean="0"/>
              <a:t>‹nr.›</a:t>
            </a:fld>
            <a:endParaRPr lang="en-US"/>
          </a:p>
        </p:txBody>
      </p:sp>
    </p:spTree>
    <p:extLst>
      <p:ext uri="{BB962C8B-B14F-4D97-AF65-F5344CB8AC3E}">
        <p14:creationId xmlns:p14="http://schemas.microsoft.com/office/powerpoint/2010/main" val="829873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CA7EC-5638-4422-A42D-67E11D327FEC}" type="slidenum">
              <a:rPr lang="en-US" smtClean="0"/>
              <a:t>3</a:t>
            </a:fld>
            <a:endParaRPr lang="en-US"/>
          </a:p>
        </p:txBody>
      </p:sp>
    </p:spTree>
    <p:extLst>
      <p:ext uri="{BB962C8B-B14F-4D97-AF65-F5344CB8AC3E}">
        <p14:creationId xmlns:p14="http://schemas.microsoft.com/office/powerpoint/2010/main" val="35348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Het is </a:t>
            </a:r>
            <a:r>
              <a:rPr lang="en-US" sz="1200" b="0" i="0" kern="1200" dirty="0" err="1" smtClean="0">
                <a:solidFill>
                  <a:schemeClr val="tx1"/>
                </a:solidFill>
                <a:effectLst/>
                <a:latin typeface="+mn-lt"/>
                <a:ea typeface="+mn-ea"/>
                <a:cs typeface="+mn-cs"/>
              </a:rPr>
              <a:t>een</a:t>
            </a:r>
            <a:r>
              <a:rPr lang="en-US" sz="1200" b="0" i="0" kern="1200" dirty="0" smtClean="0">
                <a:solidFill>
                  <a:schemeClr val="tx1"/>
                </a:solidFill>
                <a:effectLst/>
                <a:latin typeface="+mn-lt"/>
                <a:ea typeface="+mn-ea"/>
                <a:cs typeface="+mn-cs"/>
              </a:rPr>
              <a:t> “Execution engine”</a:t>
            </a:r>
            <a:r>
              <a:rPr lang="en-US" sz="1200" b="0" i="0" kern="1200" baseline="0" dirty="0" smtClean="0">
                <a:solidFill>
                  <a:schemeClr val="tx1"/>
                </a:solidFill>
                <a:effectLst/>
                <a:latin typeface="+mn-lt"/>
                <a:ea typeface="+mn-ea"/>
                <a:cs typeface="+mn-cs"/>
              </a:rPr>
              <a:t> [https://youtu.be/kg1L0FdaYLQ?t=36 ] </a:t>
            </a:r>
            <a:r>
              <a:rPr lang="en-US" sz="1200" b="0" i="0" kern="1200" baseline="0" dirty="0" err="1" smtClean="0">
                <a:solidFill>
                  <a:schemeClr val="tx1"/>
                </a:solidFill>
                <a:effectLst/>
                <a:latin typeface="+mn-lt"/>
                <a:ea typeface="+mn-ea"/>
                <a:cs typeface="+mn-cs"/>
              </a:rPr>
              <a:t>geimplementeerd</a:t>
            </a:r>
            <a:r>
              <a:rPr lang="en-US" sz="1200" b="0" i="0" kern="1200" baseline="0" dirty="0" smtClean="0">
                <a:solidFill>
                  <a:schemeClr val="tx1"/>
                </a:solidFill>
                <a:effectLst/>
                <a:latin typeface="+mn-lt"/>
                <a:ea typeface="+mn-ea"/>
                <a:cs typeface="+mn-cs"/>
              </a:rPr>
              <a:t> op .NET Framework</a:t>
            </a:r>
            <a:r>
              <a:rPr lang="en-US" sz="1200" b="0" i="0" kern="1200" dirty="0" smtClean="0">
                <a:solidFill>
                  <a:schemeClr val="tx1"/>
                </a:solidFill>
                <a:effectLst/>
                <a:latin typeface="+mn-lt"/>
                <a:ea typeface="+mn-ea"/>
                <a:cs typeface="+mn-cs"/>
              </a:rPr>
              <a:t> [https://youtu.be/7zZU23rA0IA?list=PLtOqR49cOjTmAv2TNPVCE4WD422MaBa-2&amp;t=1768]</a:t>
            </a:r>
          </a:p>
          <a:p>
            <a:r>
              <a:rPr lang="en-US" sz="1200" b="0" i="0" kern="1200" dirty="0" err="1" smtClean="0">
                <a:solidFill>
                  <a:schemeClr val="tx1"/>
                </a:solidFill>
                <a:effectLst/>
                <a:latin typeface="+mn-lt"/>
                <a:ea typeface="+mn-ea"/>
                <a:cs typeface="+mn-cs"/>
              </a:rPr>
              <a:t>Er</a:t>
            </a:r>
            <a:r>
              <a:rPr lang="en-US" sz="1200" b="0" i="0" kern="1200" dirty="0" smtClean="0">
                <a:solidFill>
                  <a:schemeClr val="tx1"/>
                </a:solidFill>
                <a:effectLst/>
                <a:latin typeface="+mn-lt"/>
                <a:ea typeface="+mn-ea"/>
                <a:cs typeface="+mn-cs"/>
              </a:rPr>
              <a:t> zit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interactieve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command-line shell in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een</a:t>
            </a:r>
            <a:r>
              <a:rPr lang="en-US" sz="1200" b="0" i="0" kern="1200" dirty="0" smtClean="0">
                <a:solidFill>
                  <a:schemeClr val="tx1"/>
                </a:solidFill>
                <a:effectLst/>
                <a:latin typeface="+mn-lt"/>
                <a:ea typeface="+mn-ea"/>
                <a:cs typeface="+mn-cs"/>
              </a:rPr>
              <a:t> scripting </a:t>
            </a:r>
            <a:r>
              <a:rPr lang="en-US" sz="1200" b="0" i="0" kern="1200" dirty="0" err="1" smtClean="0">
                <a:solidFill>
                  <a:schemeClr val="tx1"/>
                </a:solidFill>
                <a:effectLst/>
                <a:latin typeface="+mn-lt"/>
                <a:ea typeface="+mn-ea"/>
                <a:cs typeface="+mn-cs"/>
              </a:rPr>
              <a:t>taal</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Het is </a:t>
            </a:r>
            <a:r>
              <a:rPr lang="en-US" sz="1200" b="0" i="0" kern="1200" dirty="0" err="1" smtClean="0">
                <a:solidFill>
                  <a:schemeClr val="tx1"/>
                </a:solidFill>
                <a:effectLst/>
                <a:latin typeface="+mn-lt"/>
                <a:ea typeface="+mn-ea"/>
                <a:cs typeface="+mn-cs"/>
              </a:rPr>
              <a:t>geen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echt</a:t>
            </a:r>
            <a:r>
              <a:rPr lang="en-US" sz="1200" b="0" i="0" kern="1200" baseline="0" dirty="0" err="1" smtClean="0">
                <a:solidFill>
                  <a:schemeClr val="tx1"/>
                </a:solidFill>
                <a:effectLst/>
                <a:latin typeface="+mn-lt"/>
                <a:ea typeface="+mn-ea"/>
                <a:cs typeface="+mn-cs"/>
              </a:rPr>
              <a: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vervanging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voor</a:t>
            </a:r>
            <a:r>
              <a:rPr lang="en-US" sz="1200" b="0" i="0" kern="1200" baseline="0" dirty="0" smtClean="0">
                <a:solidFill>
                  <a:schemeClr val="tx1"/>
                </a:solidFill>
                <a:effectLst/>
                <a:latin typeface="+mn-lt"/>
                <a:ea typeface="+mn-ea"/>
                <a:cs typeface="+mn-cs"/>
              </a:rPr>
              <a:t>, het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gewoon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zo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veel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meer</a:t>
            </a:r>
            <a:r>
              <a:rPr lang="en-US" sz="1200" b="0" i="0" kern="1200" baseline="0" dirty="0" smtClean="0">
                <a:solidFill>
                  <a:schemeClr val="tx1"/>
                </a:solidFill>
                <a:effectLst/>
                <a:latin typeface="+mn-lt"/>
                <a:ea typeface="+mn-ea"/>
                <a:cs typeface="+mn-cs"/>
              </a:rPr>
              <a:t>. Oude commando’s </a:t>
            </a:r>
            <a:r>
              <a:rPr lang="en-US" sz="1200" b="0" i="0" kern="1200" baseline="0" dirty="0" err="1" smtClean="0">
                <a:solidFill>
                  <a:schemeClr val="tx1"/>
                </a:solidFill>
                <a:effectLst/>
                <a:latin typeface="+mn-lt"/>
                <a:ea typeface="+mn-ea"/>
                <a:cs typeface="+mn-cs"/>
              </a:rPr>
              <a:t>zijn</a:t>
            </a:r>
            <a:r>
              <a:rPr lang="en-US" sz="1200" b="0" i="0" kern="1200" baseline="0" dirty="0" smtClean="0">
                <a:solidFill>
                  <a:schemeClr val="tx1"/>
                </a:solidFill>
                <a:effectLst/>
                <a:latin typeface="+mn-lt"/>
                <a:ea typeface="+mn-ea"/>
                <a:cs typeface="+mn-cs"/>
              </a:rPr>
              <a:t> nog </a:t>
            </a:r>
            <a:r>
              <a:rPr lang="en-US" sz="1200" b="0" i="0" kern="1200" baseline="0" dirty="0" err="1" smtClean="0">
                <a:solidFill>
                  <a:schemeClr val="tx1"/>
                </a:solidFill>
                <a:effectLst/>
                <a:latin typeface="+mn-lt"/>
                <a:ea typeface="+mn-ea"/>
                <a:cs typeface="+mn-cs"/>
              </a:rPr>
              <a:t>wel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beschikbaar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als</a:t>
            </a:r>
            <a:r>
              <a:rPr lang="en-US" sz="1200" b="0" i="0" kern="1200" baseline="0" dirty="0" smtClean="0">
                <a:solidFill>
                  <a:schemeClr val="tx1"/>
                </a:solidFill>
                <a:effectLst/>
                <a:latin typeface="+mn-lt"/>
                <a:ea typeface="+mn-ea"/>
                <a:cs typeface="+mn-cs"/>
              </a:rPr>
              <a:t> Alias </a:t>
            </a:r>
            <a:r>
              <a:rPr lang="en-US" sz="1200" b="0" i="0" kern="1200" baseline="0" dirty="0" err="1" smtClean="0">
                <a:solidFill>
                  <a:schemeClr val="tx1"/>
                </a:solidFill>
                <a:effectLst/>
                <a:latin typeface="+mn-lt"/>
                <a:ea typeface="+mn-ea"/>
                <a:cs typeface="+mn-cs"/>
              </a:rPr>
              <a:t>aangemaakt</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err="1" smtClean="0">
                <a:solidFill>
                  <a:schemeClr val="tx1"/>
                </a:solidFill>
                <a:effectLst/>
                <a:latin typeface="+mn-lt"/>
                <a:ea typeface="+mn-ea"/>
                <a:cs typeface="+mn-cs"/>
              </a:rPr>
              <a:t>Vanaf</a:t>
            </a:r>
            <a:r>
              <a:rPr lang="en-US" sz="1200" b="0" i="0" kern="1200" baseline="0" dirty="0" smtClean="0">
                <a:solidFill>
                  <a:schemeClr val="tx1"/>
                </a:solidFill>
                <a:effectLst/>
                <a:latin typeface="+mn-lt"/>
                <a:ea typeface="+mn-ea"/>
                <a:cs typeface="+mn-cs"/>
              </a:rPr>
              <a:t> PSv2 is </a:t>
            </a:r>
            <a:r>
              <a:rPr lang="en-US" sz="1200" b="0" i="0" kern="1200" baseline="0" dirty="0" err="1" smtClean="0">
                <a:solidFill>
                  <a:schemeClr val="tx1"/>
                </a:solidFill>
                <a:effectLst/>
                <a:latin typeface="+mn-lt"/>
                <a:ea typeface="+mn-ea"/>
                <a:cs typeface="+mn-cs"/>
              </a:rPr>
              <a: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ook</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uitgebreide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manier</a:t>
            </a:r>
            <a:r>
              <a:rPr lang="en-US" sz="1200" b="0" i="0" kern="1200" baseline="0" dirty="0" smtClean="0">
                <a:solidFill>
                  <a:schemeClr val="tx1"/>
                </a:solidFill>
                <a:effectLst/>
                <a:latin typeface="+mn-lt"/>
                <a:ea typeface="+mn-ea"/>
                <a:cs typeface="+mn-cs"/>
              </a:rPr>
              <a:t> van </a:t>
            </a:r>
            <a:r>
              <a:rPr lang="en-US" sz="1200" b="0" i="0" kern="1200" baseline="0" dirty="0" err="1" smtClean="0">
                <a:solidFill>
                  <a:schemeClr val="tx1"/>
                </a:solidFill>
                <a:effectLst/>
                <a:latin typeface="+mn-lt"/>
                <a:ea typeface="+mn-ea"/>
                <a:cs typeface="+mn-cs"/>
              </a:rPr>
              <a:t>remoting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beschikbaar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gekomen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dmv</a:t>
            </a:r>
            <a:r>
              <a:rPr lang="en-US" sz="1200" b="0" i="0" kern="1200" baseline="0" dirty="0" smtClean="0">
                <a:solidFill>
                  <a:schemeClr val="tx1"/>
                </a:solidFill>
                <a:effectLst/>
                <a:latin typeface="+mn-lt"/>
                <a:ea typeface="+mn-ea"/>
                <a:cs typeface="+mn-cs"/>
              </a:rPr>
              <a:t> standard WSMAN/</a:t>
            </a:r>
            <a:r>
              <a:rPr lang="en-US" sz="1200" b="0" i="0" kern="1200" baseline="0" dirty="0" err="1" smtClean="0">
                <a:solidFill>
                  <a:schemeClr val="tx1"/>
                </a:solidFill>
                <a:effectLst/>
                <a:latin typeface="+mn-lt"/>
                <a:ea typeface="+mn-ea"/>
                <a:cs typeface="+mn-cs"/>
              </a:rPr>
              <a:t>WinRM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poorten</a:t>
            </a:r>
            <a:r>
              <a:rPr lang="en-US" sz="1200" b="0" i="0" kern="1200" baseline="0" dirty="0" smtClean="0">
                <a:solidFill>
                  <a:schemeClr val="tx1"/>
                </a:solidFill>
                <a:effectLst/>
                <a:latin typeface="+mn-lt"/>
                <a:ea typeface="+mn-ea"/>
                <a:cs typeface="+mn-cs"/>
              </a:rPr>
              <a:t>: 5985(HTTP)/5986(HTTPS)]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Door het scripting component van PowerShell is het </a:t>
            </a:r>
            <a:r>
              <a:rPr lang="en-US" sz="1200" b="0" i="0" kern="1200" baseline="0" dirty="0" err="1" smtClean="0">
                <a:solidFill>
                  <a:schemeClr val="tx1"/>
                </a:solidFill>
                <a:effectLst/>
                <a:latin typeface="+mn-lt"/>
                <a:ea typeface="+mn-ea"/>
                <a:cs typeface="+mn-cs"/>
              </a:rPr>
              <a:t>makkelijk</a:t>
            </a:r>
            <a:r>
              <a:rPr lang="en-US" sz="1200" b="0" i="0" kern="1200" baseline="0" dirty="0" smtClean="0">
                <a:solidFill>
                  <a:schemeClr val="tx1"/>
                </a:solidFill>
                <a:effectLst/>
                <a:latin typeface="+mn-lt"/>
                <a:ea typeface="+mn-ea"/>
                <a:cs typeface="+mn-cs"/>
              </a:rPr>
              <a:t> om </a:t>
            </a:r>
            <a:r>
              <a:rPr lang="en-US" sz="1200" b="0" i="0" kern="1200" baseline="0" dirty="0" err="1" smtClean="0">
                <a:solidFill>
                  <a:schemeClr val="tx1"/>
                </a:solidFill>
                <a:effectLst/>
                <a:latin typeface="+mn-lt"/>
                <a:ea typeface="+mn-ea"/>
                <a:cs typeface="+mn-cs"/>
              </a:rPr>
              <a:t>bepaalde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opdrachten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standaardiseren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automatiseren</a:t>
            </a:r>
            <a:r>
              <a:rPr lang="en-US" sz="1200" b="0" i="0" kern="1200" baseline="0" dirty="0" smtClean="0">
                <a:solidFill>
                  <a:schemeClr val="tx1"/>
                </a:solidFill>
                <a:effectLst/>
                <a:latin typeface="+mn-lt"/>
                <a:ea typeface="+mn-ea"/>
                <a:cs typeface="+mn-cs"/>
              </a:rPr>
              <a:t>.</a:t>
            </a:r>
          </a:p>
          <a:p>
            <a:r>
              <a:rPr lang="en-US" sz="1200" b="0" i="0" kern="1200" baseline="0" dirty="0" err="1" smtClean="0">
                <a:solidFill>
                  <a:schemeClr val="tx1"/>
                </a:solidFill>
                <a:effectLst/>
                <a:latin typeface="+mn-lt"/>
                <a:ea typeface="+mn-ea"/>
                <a:cs typeface="+mn-cs"/>
              </a:rPr>
              <a:t>Dit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van </a:t>
            </a:r>
            <a:r>
              <a:rPr lang="en-US" sz="1200" b="0" i="0" kern="1200" baseline="0" dirty="0" err="1" smtClean="0">
                <a:solidFill>
                  <a:schemeClr val="tx1"/>
                </a:solidFill>
                <a:effectLst/>
                <a:latin typeface="+mn-lt"/>
                <a:ea typeface="+mn-ea"/>
                <a:cs typeface="+mn-cs"/>
              </a:rPr>
              <a:t>simpel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ingebouwd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cmdlet</a:t>
            </a:r>
            <a:r>
              <a:rPr lang="en-US" sz="1200" b="0" i="0" kern="1200" baseline="0" dirty="0" smtClean="0">
                <a:solidFill>
                  <a:schemeClr val="tx1"/>
                </a:solidFill>
                <a:effectLst/>
                <a:latin typeface="+mn-lt"/>
                <a:ea typeface="+mn-ea"/>
                <a:cs typeface="+mn-cs"/>
              </a:rPr>
              <a:t>, tot script, </a:t>
            </a:r>
            <a:r>
              <a:rPr lang="en-US" sz="1200" b="0" i="0" kern="1200" baseline="0" dirty="0" err="1" smtClean="0">
                <a:solidFill>
                  <a:schemeClr val="tx1"/>
                </a:solidFill>
                <a:effectLst/>
                <a:latin typeface="+mn-lt"/>
                <a:ea typeface="+mn-ea"/>
                <a:cs typeface="+mn-cs"/>
              </a:rPr>
              <a:t>functie</a:t>
            </a:r>
            <a:r>
              <a:rPr lang="en-US" sz="1200" b="0" i="0" kern="1200" baseline="0" dirty="0" smtClean="0">
                <a:solidFill>
                  <a:schemeClr val="tx1"/>
                </a:solidFill>
                <a:effectLst/>
                <a:latin typeface="+mn-lt"/>
                <a:ea typeface="+mn-ea"/>
                <a:cs typeface="+mn-cs"/>
              </a:rPr>
              <a:t> of </a:t>
            </a:r>
            <a:r>
              <a:rPr lang="en-US" sz="1200" b="0" i="0" kern="1200" baseline="0" dirty="0" err="1" smtClean="0">
                <a:solidFill>
                  <a:schemeClr val="tx1"/>
                </a:solidFill>
                <a:effectLst/>
                <a:latin typeface="+mn-lt"/>
                <a:ea typeface="+mn-ea"/>
                <a:cs typeface="+mn-cs"/>
              </a:rPr>
              <a:t>gebruik</a:t>
            </a:r>
            <a:r>
              <a:rPr lang="en-US" sz="1200" b="0" i="0" kern="1200" baseline="0" dirty="0" smtClean="0">
                <a:solidFill>
                  <a:schemeClr val="tx1"/>
                </a:solidFill>
                <a:effectLst/>
                <a:latin typeface="+mn-lt"/>
                <a:ea typeface="+mn-ea"/>
                <a:cs typeface="+mn-cs"/>
              </a:rPr>
              <a:t> van workflows.</a:t>
            </a:r>
          </a:p>
          <a:p>
            <a:endParaRPr lang="en-US" dirty="0"/>
          </a:p>
        </p:txBody>
      </p:sp>
      <p:sp>
        <p:nvSpPr>
          <p:cNvPr id="4" name="Slide Number Placeholder 3"/>
          <p:cNvSpPr>
            <a:spLocks noGrp="1"/>
          </p:cNvSpPr>
          <p:nvPr>
            <p:ph type="sldNum" sz="quarter" idx="10"/>
          </p:nvPr>
        </p:nvSpPr>
        <p:spPr/>
        <p:txBody>
          <a:bodyPr/>
          <a:lstStyle/>
          <a:p>
            <a:fld id="{086CA7EC-5638-4422-A42D-67E11D327FEC}" type="slidenum">
              <a:rPr lang="en-US" smtClean="0"/>
              <a:t>4</a:t>
            </a:fld>
            <a:endParaRPr lang="en-US"/>
          </a:p>
        </p:txBody>
      </p:sp>
    </p:spTree>
    <p:extLst>
      <p:ext uri="{BB962C8B-B14F-4D97-AF65-F5344CB8AC3E}">
        <p14:creationId xmlns:p14="http://schemas.microsoft.com/office/powerpoint/2010/main" val="299688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Het is </a:t>
            </a:r>
            <a:r>
              <a:rPr lang="en-US" sz="1200" b="0" i="0" kern="1200" dirty="0" err="1" smtClean="0">
                <a:solidFill>
                  <a:schemeClr val="tx1"/>
                </a:solidFill>
                <a:effectLst/>
                <a:latin typeface="+mn-lt"/>
                <a:ea typeface="+mn-ea"/>
                <a:cs typeface="+mn-cs"/>
              </a:rPr>
              <a:t>een</a:t>
            </a:r>
            <a:r>
              <a:rPr lang="en-US" sz="1200" b="0" i="0" kern="1200" dirty="0" smtClean="0">
                <a:solidFill>
                  <a:schemeClr val="tx1"/>
                </a:solidFill>
                <a:effectLst/>
                <a:latin typeface="+mn-lt"/>
                <a:ea typeface="+mn-ea"/>
                <a:cs typeface="+mn-cs"/>
              </a:rPr>
              <a:t> “Execution engine”</a:t>
            </a:r>
            <a:r>
              <a:rPr lang="en-US" sz="1200" b="0" i="0" kern="1200" baseline="0" dirty="0" smtClean="0">
                <a:solidFill>
                  <a:schemeClr val="tx1"/>
                </a:solidFill>
                <a:effectLst/>
                <a:latin typeface="+mn-lt"/>
                <a:ea typeface="+mn-ea"/>
                <a:cs typeface="+mn-cs"/>
              </a:rPr>
              <a:t> [https://youtu.be/kg1L0FdaYLQ?t=36 ] </a:t>
            </a:r>
            <a:r>
              <a:rPr lang="en-US" sz="1200" b="0" i="0" kern="1200" baseline="0" dirty="0" err="1" smtClean="0">
                <a:solidFill>
                  <a:schemeClr val="tx1"/>
                </a:solidFill>
                <a:effectLst/>
                <a:latin typeface="+mn-lt"/>
                <a:ea typeface="+mn-ea"/>
                <a:cs typeface="+mn-cs"/>
              </a:rPr>
              <a:t>geimplementeerd</a:t>
            </a:r>
            <a:r>
              <a:rPr lang="en-US" sz="1200" b="0" i="0" kern="1200" baseline="0" dirty="0" smtClean="0">
                <a:solidFill>
                  <a:schemeClr val="tx1"/>
                </a:solidFill>
                <a:effectLst/>
                <a:latin typeface="+mn-lt"/>
                <a:ea typeface="+mn-ea"/>
                <a:cs typeface="+mn-cs"/>
              </a:rPr>
              <a:t> op .NET Framework</a:t>
            </a:r>
            <a:r>
              <a:rPr lang="en-US" sz="1200" b="0" i="0" kern="1200" dirty="0" smtClean="0">
                <a:solidFill>
                  <a:schemeClr val="tx1"/>
                </a:solidFill>
                <a:effectLst/>
                <a:latin typeface="+mn-lt"/>
                <a:ea typeface="+mn-ea"/>
                <a:cs typeface="+mn-cs"/>
              </a:rPr>
              <a:t> [https://youtu.be/7zZU23rA0IA?list=PLtOqR49cOjTmAv2TNPVCE4WD422MaBa-2&amp;t=1768]</a:t>
            </a:r>
          </a:p>
          <a:p>
            <a:r>
              <a:rPr lang="en-US" sz="1200" b="0" i="0" kern="1200" dirty="0" err="1" smtClean="0">
                <a:solidFill>
                  <a:schemeClr val="tx1"/>
                </a:solidFill>
                <a:effectLst/>
                <a:latin typeface="+mn-lt"/>
                <a:ea typeface="+mn-ea"/>
                <a:cs typeface="+mn-cs"/>
              </a:rPr>
              <a:t>Er</a:t>
            </a:r>
            <a:r>
              <a:rPr lang="en-US" sz="1200" b="0" i="0" kern="1200" dirty="0" smtClean="0">
                <a:solidFill>
                  <a:schemeClr val="tx1"/>
                </a:solidFill>
                <a:effectLst/>
                <a:latin typeface="+mn-lt"/>
                <a:ea typeface="+mn-ea"/>
                <a:cs typeface="+mn-cs"/>
              </a:rPr>
              <a:t> zit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interactieve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command-line shell in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een</a:t>
            </a:r>
            <a:r>
              <a:rPr lang="en-US" sz="1200" b="0" i="0" kern="1200" dirty="0" smtClean="0">
                <a:solidFill>
                  <a:schemeClr val="tx1"/>
                </a:solidFill>
                <a:effectLst/>
                <a:latin typeface="+mn-lt"/>
                <a:ea typeface="+mn-ea"/>
                <a:cs typeface="+mn-cs"/>
              </a:rPr>
              <a:t> scripting </a:t>
            </a:r>
            <a:r>
              <a:rPr lang="en-US" sz="1200" b="0" i="0" kern="1200" dirty="0" err="1" smtClean="0">
                <a:solidFill>
                  <a:schemeClr val="tx1"/>
                </a:solidFill>
                <a:effectLst/>
                <a:latin typeface="+mn-lt"/>
                <a:ea typeface="+mn-ea"/>
                <a:cs typeface="+mn-cs"/>
              </a:rPr>
              <a:t>taal</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Het is </a:t>
            </a:r>
            <a:r>
              <a:rPr lang="en-US" sz="1200" b="0" i="0" kern="1200" dirty="0" err="1" smtClean="0">
                <a:solidFill>
                  <a:schemeClr val="tx1"/>
                </a:solidFill>
                <a:effectLst/>
                <a:latin typeface="+mn-lt"/>
                <a:ea typeface="+mn-ea"/>
                <a:cs typeface="+mn-cs"/>
              </a:rPr>
              <a:t>geen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echt</a:t>
            </a:r>
            <a:r>
              <a:rPr lang="en-US" sz="1200" b="0" i="0" kern="1200" baseline="0" dirty="0" err="1" smtClean="0">
                <a:solidFill>
                  <a:schemeClr val="tx1"/>
                </a:solidFill>
                <a:effectLst/>
                <a:latin typeface="+mn-lt"/>
                <a:ea typeface="+mn-ea"/>
                <a:cs typeface="+mn-cs"/>
              </a:rPr>
              <a: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vervanging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voor</a:t>
            </a:r>
            <a:r>
              <a:rPr lang="en-US" sz="1200" b="0" i="0" kern="1200" baseline="0" dirty="0" smtClean="0">
                <a:solidFill>
                  <a:schemeClr val="tx1"/>
                </a:solidFill>
                <a:effectLst/>
                <a:latin typeface="+mn-lt"/>
                <a:ea typeface="+mn-ea"/>
                <a:cs typeface="+mn-cs"/>
              </a:rPr>
              <a:t>, het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gewoon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zo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veel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meer</a:t>
            </a:r>
            <a:r>
              <a:rPr lang="en-US" sz="1200" b="0" i="0" kern="1200" baseline="0" dirty="0" smtClean="0">
                <a:solidFill>
                  <a:schemeClr val="tx1"/>
                </a:solidFill>
                <a:effectLst/>
                <a:latin typeface="+mn-lt"/>
                <a:ea typeface="+mn-ea"/>
                <a:cs typeface="+mn-cs"/>
              </a:rPr>
              <a:t>. Oude commando’s </a:t>
            </a:r>
            <a:r>
              <a:rPr lang="en-US" sz="1200" b="0" i="0" kern="1200" baseline="0" dirty="0" err="1" smtClean="0">
                <a:solidFill>
                  <a:schemeClr val="tx1"/>
                </a:solidFill>
                <a:effectLst/>
                <a:latin typeface="+mn-lt"/>
                <a:ea typeface="+mn-ea"/>
                <a:cs typeface="+mn-cs"/>
              </a:rPr>
              <a:t>zijn</a:t>
            </a:r>
            <a:r>
              <a:rPr lang="en-US" sz="1200" b="0" i="0" kern="1200" baseline="0" dirty="0" smtClean="0">
                <a:solidFill>
                  <a:schemeClr val="tx1"/>
                </a:solidFill>
                <a:effectLst/>
                <a:latin typeface="+mn-lt"/>
                <a:ea typeface="+mn-ea"/>
                <a:cs typeface="+mn-cs"/>
              </a:rPr>
              <a:t> nog </a:t>
            </a:r>
            <a:r>
              <a:rPr lang="en-US" sz="1200" b="0" i="0" kern="1200" baseline="0" dirty="0" err="1" smtClean="0">
                <a:solidFill>
                  <a:schemeClr val="tx1"/>
                </a:solidFill>
                <a:effectLst/>
                <a:latin typeface="+mn-lt"/>
                <a:ea typeface="+mn-ea"/>
                <a:cs typeface="+mn-cs"/>
              </a:rPr>
              <a:t>wel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beschikbaar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als</a:t>
            </a:r>
            <a:r>
              <a:rPr lang="en-US" sz="1200" b="0" i="0" kern="1200" baseline="0" dirty="0" smtClean="0">
                <a:solidFill>
                  <a:schemeClr val="tx1"/>
                </a:solidFill>
                <a:effectLst/>
                <a:latin typeface="+mn-lt"/>
                <a:ea typeface="+mn-ea"/>
                <a:cs typeface="+mn-cs"/>
              </a:rPr>
              <a:t> Alias </a:t>
            </a:r>
            <a:r>
              <a:rPr lang="en-US" sz="1200" b="0" i="0" kern="1200" baseline="0" dirty="0" err="1" smtClean="0">
                <a:solidFill>
                  <a:schemeClr val="tx1"/>
                </a:solidFill>
                <a:effectLst/>
                <a:latin typeface="+mn-lt"/>
                <a:ea typeface="+mn-ea"/>
                <a:cs typeface="+mn-cs"/>
              </a:rPr>
              <a:t>aangemaakt</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err="1" smtClean="0">
                <a:solidFill>
                  <a:schemeClr val="tx1"/>
                </a:solidFill>
                <a:effectLst/>
                <a:latin typeface="+mn-lt"/>
                <a:ea typeface="+mn-ea"/>
                <a:cs typeface="+mn-cs"/>
              </a:rPr>
              <a:t>Vanaf</a:t>
            </a:r>
            <a:r>
              <a:rPr lang="en-US" sz="1200" b="0" i="0" kern="1200" baseline="0" dirty="0" smtClean="0">
                <a:solidFill>
                  <a:schemeClr val="tx1"/>
                </a:solidFill>
                <a:effectLst/>
                <a:latin typeface="+mn-lt"/>
                <a:ea typeface="+mn-ea"/>
                <a:cs typeface="+mn-cs"/>
              </a:rPr>
              <a:t> PSv2 is </a:t>
            </a:r>
            <a:r>
              <a:rPr lang="en-US" sz="1200" b="0" i="0" kern="1200" baseline="0" dirty="0" err="1" smtClean="0">
                <a:solidFill>
                  <a:schemeClr val="tx1"/>
                </a:solidFill>
                <a:effectLst/>
                <a:latin typeface="+mn-lt"/>
                <a:ea typeface="+mn-ea"/>
                <a:cs typeface="+mn-cs"/>
              </a:rPr>
              <a: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ook</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uitgebreide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manier</a:t>
            </a:r>
            <a:r>
              <a:rPr lang="en-US" sz="1200" b="0" i="0" kern="1200" baseline="0" dirty="0" smtClean="0">
                <a:solidFill>
                  <a:schemeClr val="tx1"/>
                </a:solidFill>
                <a:effectLst/>
                <a:latin typeface="+mn-lt"/>
                <a:ea typeface="+mn-ea"/>
                <a:cs typeface="+mn-cs"/>
              </a:rPr>
              <a:t> van </a:t>
            </a:r>
            <a:r>
              <a:rPr lang="en-US" sz="1200" b="0" i="0" kern="1200" baseline="0" dirty="0" err="1" smtClean="0">
                <a:solidFill>
                  <a:schemeClr val="tx1"/>
                </a:solidFill>
                <a:effectLst/>
                <a:latin typeface="+mn-lt"/>
                <a:ea typeface="+mn-ea"/>
                <a:cs typeface="+mn-cs"/>
              </a:rPr>
              <a:t>remoting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beschikbaar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gekomen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dmv</a:t>
            </a:r>
            <a:r>
              <a:rPr lang="en-US" sz="1200" b="0" i="0" kern="1200" baseline="0" dirty="0" smtClean="0">
                <a:solidFill>
                  <a:schemeClr val="tx1"/>
                </a:solidFill>
                <a:effectLst/>
                <a:latin typeface="+mn-lt"/>
                <a:ea typeface="+mn-ea"/>
                <a:cs typeface="+mn-cs"/>
              </a:rPr>
              <a:t> standard WSMAN/</a:t>
            </a:r>
            <a:r>
              <a:rPr lang="en-US" sz="1200" b="0" i="0" kern="1200" baseline="0" dirty="0" err="1" smtClean="0">
                <a:solidFill>
                  <a:schemeClr val="tx1"/>
                </a:solidFill>
                <a:effectLst/>
                <a:latin typeface="+mn-lt"/>
                <a:ea typeface="+mn-ea"/>
                <a:cs typeface="+mn-cs"/>
              </a:rPr>
              <a:t>WinRM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poorten</a:t>
            </a:r>
            <a:r>
              <a:rPr lang="en-US" sz="1200" b="0" i="0" kern="1200" baseline="0" dirty="0" smtClean="0">
                <a:solidFill>
                  <a:schemeClr val="tx1"/>
                </a:solidFill>
                <a:effectLst/>
                <a:latin typeface="+mn-lt"/>
                <a:ea typeface="+mn-ea"/>
                <a:cs typeface="+mn-cs"/>
              </a:rPr>
              <a:t>: 5985(HTTP)/5986(HTTPS)]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Door het scripting component van PowerShell is het </a:t>
            </a:r>
            <a:r>
              <a:rPr lang="en-US" sz="1200" b="0" i="0" kern="1200" baseline="0" dirty="0" err="1" smtClean="0">
                <a:solidFill>
                  <a:schemeClr val="tx1"/>
                </a:solidFill>
                <a:effectLst/>
                <a:latin typeface="+mn-lt"/>
                <a:ea typeface="+mn-ea"/>
                <a:cs typeface="+mn-cs"/>
              </a:rPr>
              <a:t>makkelijk</a:t>
            </a:r>
            <a:r>
              <a:rPr lang="en-US" sz="1200" b="0" i="0" kern="1200" baseline="0" dirty="0" smtClean="0">
                <a:solidFill>
                  <a:schemeClr val="tx1"/>
                </a:solidFill>
                <a:effectLst/>
                <a:latin typeface="+mn-lt"/>
                <a:ea typeface="+mn-ea"/>
                <a:cs typeface="+mn-cs"/>
              </a:rPr>
              <a:t> om </a:t>
            </a:r>
            <a:r>
              <a:rPr lang="en-US" sz="1200" b="0" i="0" kern="1200" baseline="0" dirty="0" err="1" smtClean="0">
                <a:solidFill>
                  <a:schemeClr val="tx1"/>
                </a:solidFill>
                <a:effectLst/>
                <a:latin typeface="+mn-lt"/>
                <a:ea typeface="+mn-ea"/>
                <a:cs typeface="+mn-cs"/>
              </a:rPr>
              <a:t>bepaalde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opdrachten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standaardiseren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automatiseren</a:t>
            </a:r>
            <a:r>
              <a:rPr lang="en-US" sz="1200" b="0" i="0" kern="1200" baseline="0" dirty="0" smtClean="0">
                <a:solidFill>
                  <a:schemeClr val="tx1"/>
                </a:solidFill>
                <a:effectLst/>
                <a:latin typeface="+mn-lt"/>
                <a:ea typeface="+mn-ea"/>
                <a:cs typeface="+mn-cs"/>
              </a:rPr>
              <a:t>.</a:t>
            </a:r>
          </a:p>
          <a:p>
            <a:r>
              <a:rPr lang="en-US" sz="1200" b="0" i="0" kern="1200" baseline="0" dirty="0" err="1" smtClean="0">
                <a:solidFill>
                  <a:schemeClr val="tx1"/>
                </a:solidFill>
                <a:effectLst/>
                <a:latin typeface="+mn-lt"/>
                <a:ea typeface="+mn-ea"/>
                <a:cs typeface="+mn-cs"/>
              </a:rPr>
              <a:t>Dit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van </a:t>
            </a:r>
            <a:r>
              <a:rPr lang="en-US" sz="1200" b="0" i="0" kern="1200" baseline="0" dirty="0" err="1" smtClean="0">
                <a:solidFill>
                  <a:schemeClr val="tx1"/>
                </a:solidFill>
                <a:effectLst/>
                <a:latin typeface="+mn-lt"/>
                <a:ea typeface="+mn-ea"/>
                <a:cs typeface="+mn-cs"/>
              </a:rPr>
              <a:t>simpel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ingebouwd</a:t>
            </a:r>
            <a:r>
              <a:rPr lang="en-US" sz="1200" b="0" i="0" kern="1200" baseline="0" dirty="0" smtClean="0">
                <a:solidFill>
                  <a:schemeClr val="tx1"/>
                </a:solidFill>
                <a:effectLst/>
                <a:latin typeface="+mn-lt"/>
                <a:ea typeface="+mn-ea"/>
                <a:cs typeface="+mn-cs"/>
              </a:rPr>
              <a:t> cmdlet, tot script, </a:t>
            </a:r>
            <a:r>
              <a:rPr lang="en-US" sz="1200" b="0" i="0" kern="1200" baseline="0" dirty="0" err="1" smtClean="0">
                <a:solidFill>
                  <a:schemeClr val="tx1"/>
                </a:solidFill>
                <a:effectLst/>
                <a:latin typeface="+mn-lt"/>
                <a:ea typeface="+mn-ea"/>
                <a:cs typeface="+mn-cs"/>
              </a:rPr>
              <a:t>functie</a:t>
            </a:r>
            <a:r>
              <a:rPr lang="en-US" sz="1200" b="0" i="0" kern="1200" baseline="0" dirty="0" smtClean="0">
                <a:solidFill>
                  <a:schemeClr val="tx1"/>
                </a:solidFill>
                <a:effectLst/>
                <a:latin typeface="+mn-lt"/>
                <a:ea typeface="+mn-ea"/>
                <a:cs typeface="+mn-cs"/>
              </a:rPr>
              <a:t> of </a:t>
            </a:r>
            <a:r>
              <a:rPr lang="en-US" sz="1200" b="0" i="0" kern="1200" baseline="0" dirty="0" err="1" smtClean="0">
                <a:solidFill>
                  <a:schemeClr val="tx1"/>
                </a:solidFill>
                <a:effectLst/>
                <a:latin typeface="+mn-lt"/>
                <a:ea typeface="+mn-ea"/>
                <a:cs typeface="+mn-cs"/>
              </a:rPr>
              <a:t>gebruik</a:t>
            </a:r>
            <a:r>
              <a:rPr lang="en-US" sz="1200" b="0" i="0" kern="1200" baseline="0" dirty="0" smtClean="0">
                <a:solidFill>
                  <a:schemeClr val="tx1"/>
                </a:solidFill>
                <a:effectLst/>
                <a:latin typeface="+mn-lt"/>
                <a:ea typeface="+mn-ea"/>
                <a:cs typeface="+mn-cs"/>
              </a:rPr>
              <a:t> van workflows (PSv3).</a:t>
            </a:r>
          </a:p>
          <a:p>
            <a:endParaRPr lang="en-US" dirty="0"/>
          </a:p>
        </p:txBody>
      </p:sp>
      <p:sp>
        <p:nvSpPr>
          <p:cNvPr id="4" name="Slide Number Placeholder 3"/>
          <p:cNvSpPr>
            <a:spLocks noGrp="1"/>
          </p:cNvSpPr>
          <p:nvPr>
            <p:ph type="sldNum" sz="quarter" idx="10"/>
          </p:nvPr>
        </p:nvSpPr>
        <p:spPr/>
        <p:txBody>
          <a:bodyPr/>
          <a:lstStyle/>
          <a:p>
            <a:fld id="{086CA7EC-5638-4422-A42D-67E11D327FEC}" type="slidenum">
              <a:rPr lang="en-US" smtClean="0"/>
              <a:t>5</a:t>
            </a:fld>
            <a:endParaRPr lang="en-US"/>
          </a:p>
        </p:txBody>
      </p:sp>
    </p:spTree>
    <p:extLst>
      <p:ext uri="{BB962C8B-B14F-4D97-AF65-F5344CB8AC3E}">
        <p14:creationId xmlns:p14="http://schemas.microsoft.com/office/powerpoint/2010/main" val="142208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1: It's not going away any time soon</a:t>
            </a:r>
          </a:p>
          <a:p>
            <a:r>
              <a:rPr lang="en-US" dirty="0" smtClean="0"/>
              <a:t>2: Most Microsoft products will eventually use it</a:t>
            </a:r>
          </a:p>
          <a:p>
            <a:r>
              <a:rPr lang="en-US" dirty="0" smtClean="0"/>
              <a:t>3: You can't do everything from the GUI any more</a:t>
            </a:r>
          </a:p>
          <a:p>
            <a:r>
              <a:rPr lang="en-US" dirty="0" smtClean="0"/>
              <a:t>4: It can make your life easier</a:t>
            </a:r>
          </a:p>
          <a:p>
            <a:r>
              <a:rPr lang="en-US" dirty="0" smtClean="0"/>
              <a:t>5: Many GUIs are PowerShell front ends</a:t>
            </a:r>
          </a:p>
          <a:p>
            <a:r>
              <a:rPr lang="en-US" dirty="0" smtClean="0"/>
              <a:t>6: You can manage basically everything</a:t>
            </a:r>
          </a:p>
          <a:p>
            <a:r>
              <a:rPr lang="en-US" dirty="0" smtClean="0"/>
              <a:t>7: If you don't learn it, someone else will</a:t>
            </a:r>
            <a:endParaRPr lang="en-US" dirty="0"/>
          </a:p>
        </p:txBody>
      </p:sp>
      <p:sp>
        <p:nvSpPr>
          <p:cNvPr id="4" name="Tijdelijke aanduiding voor dianummer 3"/>
          <p:cNvSpPr>
            <a:spLocks noGrp="1"/>
          </p:cNvSpPr>
          <p:nvPr>
            <p:ph type="sldNum" sz="quarter" idx="10"/>
          </p:nvPr>
        </p:nvSpPr>
        <p:spPr/>
        <p:txBody>
          <a:bodyPr/>
          <a:lstStyle/>
          <a:p>
            <a:fld id="{086CA7EC-5638-4422-A42D-67E11D327FEC}" type="slidenum">
              <a:rPr lang="en-US" smtClean="0"/>
              <a:t>7</a:t>
            </a:fld>
            <a:endParaRPr lang="en-US"/>
          </a:p>
        </p:txBody>
      </p:sp>
    </p:spTree>
    <p:extLst>
      <p:ext uri="{BB962C8B-B14F-4D97-AF65-F5344CB8AC3E}">
        <p14:creationId xmlns:p14="http://schemas.microsoft.com/office/powerpoint/2010/main" val="333858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Vroeger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werd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applicatie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functionaliteit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ontworpen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werd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bovenop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grafische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administratie</a:t>
            </a:r>
            <a:r>
              <a:rPr lang="en-US" sz="1200" b="0" i="0" kern="1200" baseline="0" dirty="0" smtClean="0">
                <a:solidFill>
                  <a:schemeClr val="tx1"/>
                </a:solidFill>
                <a:effectLst/>
                <a:latin typeface="+mn-lt"/>
                <a:ea typeface="+mn-ea"/>
                <a:cs typeface="+mn-cs"/>
              </a:rPr>
              <a:t> tool </a:t>
            </a:r>
            <a:r>
              <a:rPr lang="en-US" sz="1200" b="0" i="0" kern="1200" baseline="0" dirty="0" err="1" smtClean="0">
                <a:solidFill>
                  <a:schemeClr val="tx1"/>
                </a:solidFill>
                <a:effectLst/>
                <a:latin typeface="+mn-lt"/>
                <a:ea typeface="+mn-ea"/>
                <a:cs typeface="+mn-cs"/>
              </a:rPr>
              <a:t>gebouwd</a:t>
            </a:r>
            <a:r>
              <a:rPr lang="en-US" sz="1200" b="0" i="0" kern="1200" baseline="0" dirty="0" smtClean="0">
                <a:solidFill>
                  <a:schemeClr val="tx1"/>
                </a:solidFill>
                <a:effectLst/>
                <a:latin typeface="+mn-lt"/>
                <a:ea typeface="+mn-ea"/>
                <a:cs typeface="+mn-cs"/>
              </a:rPr>
              <a:t> [in </a:t>
            </a:r>
            <a:r>
              <a:rPr lang="en-US" sz="1200" b="0" i="0" kern="1200" baseline="0" dirty="0" err="1" smtClean="0">
                <a:solidFill>
                  <a:schemeClr val="tx1"/>
                </a:solidFill>
                <a:effectLst/>
                <a:latin typeface="+mn-lt"/>
                <a:ea typeface="+mn-ea"/>
                <a:cs typeface="+mn-cs"/>
              </a:rPr>
              <a:t>vele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gevallen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een</a:t>
            </a:r>
            <a:r>
              <a:rPr lang="en-US" sz="1200" b="0" i="0" kern="1200" baseline="0" dirty="0" smtClean="0">
                <a:solidFill>
                  <a:schemeClr val="tx1"/>
                </a:solidFill>
                <a:effectLst/>
                <a:latin typeface="+mn-lt"/>
                <a:ea typeface="+mn-ea"/>
                <a:cs typeface="+mn-cs"/>
              </a:rPr>
              <a:t> snap-in </a:t>
            </a:r>
            <a:r>
              <a:rPr lang="en-US" sz="1200" b="0" i="0" kern="1200" baseline="0" dirty="0" err="1" smtClean="0">
                <a:solidFill>
                  <a:schemeClr val="tx1"/>
                </a:solidFill>
                <a:effectLst/>
                <a:latin typeface="+mn-lt"/>
                <a:ea typeface="+mn-ea"/>
                <a:cs typeface="+mn-cs"/>
              </a:rPr>
              <a:t>voor</a:t>
            </a:r>
            <a:r>
              <a:rPr lang="en-US" sz="1200" b="0" i="0" kern="1200" baseline="0" dirty="0" smtClean="0">
                <a:solidFill>
                  <a:schemeClr val="tx1"/>
                </a:solidFill>
                <a:effectLst/>
                <a:latin typeface="+mn-lt"/>
                <a:ea typeface="+mn-ea"/>
                <a:cs typeface="+mn-cs"/>
              </a:rPr>
              <a:t> MMC, Microsoft Management Console].</a:t>
            </a:r>
          </a:p>
          <a:p>
            <a:r>
              <a:rPr lang="en-US" sz="1200" b="0" i="0" kern="1200" baseline="0" dirty="0" smtClean="0">
                <a:solidFill>
                  <a:schemeClr val="tx1"/>
                </a:solidFill>
                <a:effectLst/>
                <a:latin typeface="+mn-lt"/>
                <a:ea typeface="+mn-ea"/>
                <a:cs typeface="+mn-cs"/>
              </a:rPr>
              <a:t>De MMC </a:t>
            </a:r>
            <a:r>
              <a:rPr lang="en-US" sz="1200" b="0" i="0" kern="1200" baseline="0" dirty="0" err="1" smtClean="0">
                <a:solidFill>
                  <a:schemeClr val="tx1"/>
                </a:solidFill>
                <a:effectLst/>
                <a:latin typeface="+mn-lt"/>
                <a:ea typeface="+mn-ea"/>
                <a:cs typeface="+mn-cs"/>
              </a:rPr>
              <a:t>kreeg</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volledige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functionaliteit</a:t>
            </a:r>
            <a:r>
              <a:rPr lang="en-US" sz="1200" b="0" i="0" kern="1200" baseline="0" dirty="0" smtClean="0">
                <a:solidFill>
                  <a:schemeClr val="tx1"/>
                </a:solidFill>
                <a:effectLst/>
                <a:latin typeface="+mn-lt"/>
                <a:ea typeface="+mn-ea"/>
                <a:cs typeface="+mn-cs"/>
              </a:rPr>
              <a:t> van het product tot </a:t>
            </a:r>
            <a:r>
              <a:rPr lang="en-US" sz="1200" b="0" i="0" kern="1200" baseline="0" dirty="0" err="1" smtClean="0">
                <a:solidFill>
                  <a:schemeClr val="tx1"/>
                </a:solidFill>
                <a:effectLst/>
                <a:latin typeface="+mn-lt"/>
                <a:ea typeface="+mn-ea"/>
                <a:cs typeface="+mn-cs"/>
              </a:rPr>
              <a:t>zijn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beschikking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ook</a:t>
            </a:r>
            <a:r>
              <a:rPr lang="en-US" sz="1200" b="0" i="0" kern="1200" baseline="0" dirty="0" smtClean="0">
                <a:solidFill>
                  <a:schemeClr val="tx1"/>
                </a:solidFill>
                <a:effectLst/>
                <a:latin typeface="+mn-lt"/>
                <a:ea typeface="+mn-ea"/>
                <a:cs typeface="+mn-cs"/>
              </a:rPr>
              <a:t> hoe </a:t>
            </a:r>
            <a:r>
              <a:rPr lang="en-US" sz="1200" b="0" i="0" kern="1200" baseline="0" dirty="0" err="1" smtClean="0">
                <a:solidFill>
                  <a:schemeClr val="tx1"/>
                </a:solidFill>
                <a:effectLst/>
                <a:latin typeface="+mn-lt"/>
                <a:ea typeface="+mn-ea"/>
                <a:cs typeface="+mn-cs"/>
              </a:rPr>
              <a:t>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verbinden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wel</a:t>
            </a:r>
            <a:r>
              <a:rPr lang="en-US" sz="1200" b="0" i="0" kern="1200" baseline="0" dirty="0" smtClean="0">
                <a:solidFill>
                  <a:schemeClr val="tx1"/>
                </a:solidFill>
                <a:effectLst/>
                <a:latin typeface="+mn-lt"/>
                <a:ea typeface="+mn-ea"/>
                <a:cs typeface="+mn-cs"/>
              </a:rPr>
              <a:t> of </a:t>
            </a:r>
            <a:r>
              <a:rPr lang="en-US" sz="1200" b="0" i="0" kern="1200" baseline="0" dirty="0" err="1" smtClean="0">
                <a:solidFill>
                  <a:schemeClr val="tx1"/>
                </a:solidFill>
                <a:effectLst/>
                <a:latin typeface="+mn-lt"/>
                <a:ea typeface="+mn-ea"/>
                <a:cs typeface="+mn-cs"/>
              </a:rPr>
              <a:t>niet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mogelijk</a:t>
            </a:r>
            <a:r>
              <a:rPr lang="en-US" sz="1200" b="0" i="0" kern="1200" baseline="0" dirty="0" smtClean="0">
                <a:solidFill>
                  <a:schemeClr val="tx1"/>
                </a:solidFill>
                <a:effectLst/>
                <a:latin typeface="+mn-lt"/>
                <a:ea typeface="+mn-ea"/>
                <a:cs typeface="+mn-cs"/>
              </a:rPr>
              <a:t> is etc.</a:t>
            </a:r>
          </a:p>
          <a:p>
            <a:r>
              <a:rPr lang="en-US" sz="1200" b="0" i="0" kern="1200" baseline="0" dirty="0" smtClean="0">
                <a:solidFill>
                  <a:schemeClr val="tx1"/>
                </a:solidFill>
                <a:effectLst/>
                <a:latin typeface="+mn-lt"/>
                <a:ea typeface="+mn-ea"/>
                <a:cs typeface="+mn-cs"/>
              </a:rPr>
              <a:t>De MMC is </a:t>
            </a:r>
            <a:r>
              <a:rPr lang="en-US" sz="1200" b="0" i="0" kern="1200" baseline="0" dirty="0" err="1" smtClean="0">
                <a:solidFill>
                  <a:schemeClr val="tx1"/>
                </a:solidFill>
                <a:effectLst/>
                <a:latin typeface="+mn-lt"/>
                <a:ea typeface="+mn-ea"/>
                <a:cs typeface="+mn-cs"/>
              </a:rPr>
              <a:t>alleen</a:t>
            </a:r>
            <a:r>
              <a:rPr lang="en-US" sz="1200" b="0" i="0" kern="1200" baseline="0" dirty="0" smtClean="0">
                <a:solidFill>
                  <a:schemeClr val="tx1"/>
                </a:solidFill>
                <a:effectLst/>
                <a:latin typeface="+mn-lt"/>
                <a:ea typeface="+mn-ea"/>
                <a:cs typeface="+mn-cs"/>
              </a:rPr>
              <a:t> erg </a:t>
            </a:r>
            <a:r>
              <a:rPr lang="en-US" sz="1200" b="0" i="0" kern="1200" baseline="0" dirty="0" err="1" smtClean="0">
                <a:solidFill>
                  <a:schemeClr val="tx1"/>
                </a:solidFill>
                <a:effectLst/>
                <a:latin typeface="+mn-lt"/>
                <a:ea typeface="+mn-ea"/>
                <a:cs typeface="+mn-cs"/>
              </a:rPr>
              <a:t>gelimiteerd</a:t>
            </a:r>
            <a:r>
              <a:rPr lang="en-US" sz="1200" b="0" i="0" kern="1200" baseline="0" dirty="0" smtClean="0">
                <a:solidFill>
                  <a:schemeClr val="tx1"/>
                </a:solidFill>
                <a:effectLst/>
                <a:latin typeface="+mn-lt"/>
                <a:ea typeface="+mn-ea"/>
                <a:cs typeface="+mn-cs"/>
              </a:rPr>
              <a:t> qua </a:t>
            </a:r>
            <a:r>
              <a:rPr lang="en-US" sz="1200" b="0" i="0" kern="1200" baseline="0" dirty="0" err="1" smtClean="0">
                <a:solidFill>
                  <a:schemeClr val="tx1"/>
                </a:solidFill>
                <a:effectLst/>
                <a:latin typeface="+mn-lt"/>
                <a:ea typeface="+mn-ea"/>
                <a:cs typeface="+mn-cs"/>
              </a:rPr>
              <a:t>automatisering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biedt</a:t>
            </a:r>
            <a:r>
              <a:rPr lang="en-US" sz="1200" b="0" i="0" kern="1200" baseline="0" dirty="0" smtClean="0">
                <a:solidFill>
                  <a:schemeClr val="tx1"/>
                </a:solidFill>
                <a:effectLst/>
                <a:latin typeface="+mn-lt"/>
                <a:ea typeface="+mn-ea"/>
                <a:cs typeface="+mn-cs"/>
              </a:rPr>
              <a:t> op de </a:t>
            </a:r>
            <a:r>
              <a:rPr lang="en-US" sz="1200" b="0" i="0" kern="1200" baseline="0" dirty="0" err="1" smtClean="0">
                <a:solidFill>
                  <a:schemeClr val="tx1"/>
                </a:solidFill>
                <a:effectLst/>
                <a:latin typeface="+mn-lt"/>
                <a:ea typeface="+mn-ea"/>
                <a:cs typeface="+mn-cs"/>
              </a:rPr>
              <a:t>lange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termijn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problemen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efficientie</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err="1" smtClean="0">
                <a:solidFill>
                  <a:schemeClr val="tx1"/>
                </a:solidFill>
                <a:effectLst/>
                <a:latin typeface="+mn-lt"/>
                <a:ea typeface="+mn-ea"/>
                <a:cs typeface="+mn-cs"/>
              </a:rPr>
              <a:t>Wanneer</a:t>
            </a:r>
            <a:r>
              <a:rPr lang="en-US" sz="1200" b="0" i="0" kern="1200" baseline="0" dirty="0" smtClean="0">
                <a:solidFill>
                  <a:schemeClr val="tx1"/>
                </a:solidFill>
                <a:effectLst/>
                <a:latin typeface="+mn-lt"/>
                <a:ea typeface="+mn-ea"/>
                <a:cs typeface="+mn-cs"/>
              </a:rPr>
              <a:t> het product team </a:t>
            </a:r>
            <a:r>
              <a:rPr lang="en-US" sz="1200" b="0" i="0" kern="1200" baseline="0" dirty="0" err="1" smtClean="0">
                <a:solidFill>
                  <a:schemeClr val="tx1"/>
                </a:solidFill>
                <a:effectLst/>
                <a:latin typeface="+mn-lt"/>
                <a:ea typeface="+mn-ea"/>
                <a:cs typeface="+mn-cs"/>
              </a:rPr>
              <a:t>tijd</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zin</a:t>
            </a:r>
            <a:r>
              <a:rPr lang="en-US" sz="1200" b="0" i="0" kern="1200" baseline="0" dirty="0" smtClean="0">
                <a:solidFill>
                  <a:schemeClr val="tx1"/>
                </a:solidFill>
                <a:effectLst/>
                <a:latin typeface="+mn-lt"/>
                <a:ea typeface="+mn-ea"/>
                <a:cs typeface="+mn-cs"/>
              </a:rPr>
              <a:t> had </a:t>
            </a:r>
            <a:r>
              <a:rPr lang="en-US" sz="1200" b="0" i="0" kern="1200" baseline="0" dirty="0" err="1" smtClean="0">
                <a:solidFill>
                  <a:schemeClr val="tx1"/>
                </a:solidFill>
                <a:effectLst/>
                <a:latin typeface="+mn-lt"/>
                <a:ea typeface="+mn-ea"/>
                <a:cs typeface="+mn-cs"/>
              </a:rPr>
              <a:t>werd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een</a:t>
            </a:r>
            <a:r>
              <a:rPr lang="en-US" sz="1200" b="0" i="0" kern="1200" baseline="0" dirty="0" smtClean="0">
                <a:solidFill>
                  <a:schemeClr val="tx1"/>
                </a:solidFill>
                <a:effectLst/>
                <a:latin typeface="+mn-lt"/>
                <a:ea typeface="+mn-ea"/>
                <a:cs typeface="+mn-cs"/>
              </a:rPr>
              <a:t> WMI provider </a:t>
            </a:r>
            <a:r>
              <a:rPr lang="en-US" sz="1200" b="0" i="0" kern="1200" baseline="0" dirty="0" err="1" smtClean="0">
                <a:solidFill>
                  <a:schemeClr val="tx1"/>
                </a:solidFill>
                <a:effectLst/>
                <a:latin typeface="+mn-lt"/>
                <a:ea typeface="+mn-ea"/>
                <a:cs typeface="+mn-cs"/>
              </a:rPr>
              <a:t>beschikbaar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gemaakt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voor</a:t>
            </a:r>
            <a:r>
              <a:rPr lang="en-US" sz="1200" b="0" i="0" kern="1200" baseline="0" dirty="0" smtClean="0">
                <a:solidFill>
                  <a:schemeClr val="tx1"/>
                </a:solidFill>
                <a:effectLst/>
                <a:latin typeface="+mn-lt"/>
                <a:ea typeface="+mn-ea"/>
                <a:cs typeface="+mn-cs"/>
              </a:rPr>
              <a:t> het </a:t>
            </a:r>
            <a:r>
              <a:rPr lang="en-US" sz="1200" b="0" i="0" kern="1200" baseline="0" dirty="0" err="1" smtClean="0">
                <a:solidFill>
                  <a:schemeClr val="tx1"/>
                </a:solidFill>
                <a:effectLst/>
                <a:latin typeface="+mn-lt"/>
                <a:ea typeface="+mn-ea"/>
                <a:cs typeface="+mn-cs"/>
              </a:rPr>
              <a:t>betreffende</a:t>
            </a:r>
            <a:r>
              <a:rPr lang="en-US" sz="1200" b="0" i="0" kern="1200" baseline="0" dirty="0" smtClean="0">
                <a:solidFill>
                  <a:schemeClr val="tx1"/>
                </a:solidFill>
                <a:effectLst/>
                <a:latin typeface="+mn-lt"/>
                <a:ea typeface="+mn-ea"/>
                <a:cs typeface="+mn-cs"/>
              </a:rPr>
              <a:t> product.</a:t>
            </a:r>
          </a:p>
          <a:p>
            <a:r>
              <a:rPr lang="en-US" sz="1200" b="0" i="0" kern="1200" baseline="0" dirty="0" err="1" smtClean="0">
                <a:solidFill>
                  <a:schemeClr val="tx1"/>
                </a:solidFill>
                <a:effectLst/>
                <a:latin typeface="+mn-lt"/>
                <a:ea typeface="+mn-ea"/>
                <a:cs typeface="+mn-cs"/>
              </a:rPr>
              <a:t>Soms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werd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commandline</a:t>
            </a:r>
            <a:r>
              <a:rPr lang="en-US" sz="1200" b="0" i="0" kern="1200" baseline="0" dirty="0" smtClean="0">
                <a:solidFill>
                  <a:schemeClr val="tx1"/>
                </a:solidFill>
                <a:effectLst/>
                <a:latin typeface="+mn-lt"/>
                <a:ea typeface="+mn-ea"/>
                <a:cs typeface="+mn-cs"/>
              </a:rPr>
              <a:t> utility </a:t>
            </a:r>
            <a:r>
              <a:rPr lang="en-US" sz="1200" b="0" i="0" kern="1200" baseline="0" dirty="0" err="1" smtClean="0">
                <a:solidFill>
                  <a:schemeClr val="tx1"/>
                </a:solidFill>
                <a:effectLst/>
                <a:latin typeface="+mn-lt"/>
                <a:ea typeface="+mn-ea"/>
                <a:cs typeface="+mn-cs"/>
              </a:rPr>
              <a:t>gemaakt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voor</a:t>
            </a:r>
            <a:r>
              <a:rPr lang="en-US" sz="1200" b="0" i="0" kern="1200" baseline="0" dirty="0" smtClean="0">
                <a:solidFill>
                  <a:schemeClr val="tx1"/>
                </a:solidFill>
                <a:effectLst/>
                <a:latin typeface="+mn-lt"/>
                <a:ea typeface="+mn-ea"/>
                <a:cs typeface="+mn-cs"/>
              </a:rPr>
              <a:t> het product om </a:t>
            </a:r>
            <a:r>
              <a:rPr lang="en-US" sz="1200" b="0" i="0" kern="1200" baseline="0" dirty="0" err="1" smtClean="0">
                <a:solidFill>
                  <a:schemeClr val="tx1"/>
                </a:solidFill>
                <a:effectLst/>
                <a:latin typeface="+mn-lt"/>
                <a:ea typeface="+mn-ea"/>
                <a:cs typeface="+mn-cs"/>
              </a:rPr>
              <a:t>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enige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vorm</a:t>
            </a:r>
            <a:r>
              <a:rPr lang="en-US" sz="1200" b="0" i="0" kern="1200" baseline="0" dirty="0" smtClean="0">
                <a:solidFill>
                  <a:schemeClr val="tx1"/>
                </a:solidFill>
                <a:effectLst/>
                <a:latin typeface="+mn-lt"/>
                <a:ea typeface="+mn-ea"/>
                <a:cs typeface="+mn-cs"/>
              </a:rPr>
              <a:t> van </a:t>
            </a:r>
            <a:r>
              <a:rPr lang="en-US" sz="1200" b="0" i="0" kern="1200" baseline="0" dirty="0" err="1" smtClean="0">
                <a:solidFill>
                  <a:schemeClr val="tx1"/>
                </a:solidFill>
                <a:effectLst/>
                <a:latin typeface="+mn-lt"/>
                <a:ea typeface="+mn-ea"/>
                <a:cs typeface="+mn-cs"/>
              </a:rPr>
              <a:t>automatisering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bieden</a:t>
            </a:r>
            <a:r>
              <a:rPr lang="en-US" sz="1200" b="0" i="0" kern="1200" baseline="0" dirty="0" smtClean="0">
                <a:solidFill>
                  <a:schemeClr val="tx1"/>
                </a:solidFill>
                <a:effectLst/>
                <a:latin typeface="+mn-lt"/>
                <a:ea typeface="+mn-ea"/>
                <a:cs typeface="+mn-cs"/>
              </a:rPr>
              <a:t>, maar </a:t>
            </a:r>
            <a:r>
              <a:rPr lang="en-US" sz="1200" b="0" i="0" kern="1200" baseline="0" dirty="0" err="1" smtClean="0">
                <a:solidFill>
                  <a:schemeClr val="tx1"/>
                </a:solidFill>
                <a:effectLst/>
                <a:latin typeface="+mn-lt"/>
                <a:ea typeface="+mn-ea"/>
                <a:cs typeface="+mn-cs"/>
              </a:rPr>
              <a:t>deze</a:t>
            </a:r>
            <a:r>
              <a:rPr lang="en-US" sz="1200" b="0" i="0" kern="1200" baseline="0" dirty="0" smtClean="0">
                <a:solidFill>
                  <a:schemeClr val="tx1"/>
                </a:solidFill>
                <a:effectLst/>
                <a:latin typeface="+mn-lt"/>
                <a:ea typeface="+mn-ea"/>
                <a:cs typeface="+mn-cs"/>
              </a:rPr>
              <a:t> tools </a:t>
            </a:r>
            <a:r>
              <a:rPr lang="en-US" sz="1200" b="0" i="0" kern="1200" baseline="0" dirty="0" err="1" smtClean="0">
                <a:solidFill>
                  <a:schemeClr val="tx1"/>
                </a:solidFill>
                <a:effectLst/>
                <a:latin typeface="+mn-lt"/>
                <a:ea typeface="+mn-ea"/>
                <a:cs typeface="+mn-cs"/>
              </a:rPr>
              <a:t>konden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nooit</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functionaliteit</a:t>
            </a:r>
            <a:r>
              <a:rPr lang="en-US" sz="1200" b="0" i="0" kern="1200" baseline="0" dirty="0" smtClean="0">
                <a:solidFill>
                  <a:schemeClr val="tx1"/>
                </a:solidFill>
                <a:effectLst/>
                <a:latin typeface="+mn-lt"/>
                <a:ea typeface="+mn-ea"/>
                <a:cs typeface="+mn-cs"/>
              </a:rPr>
              <a:t> van de GUI </a:t>
            </a:r>
            <a:r>
              <a:rPr lang="en-US" sz="1200" b="0" i="0" kern="1200" baseline="0" dirty="0" err="1" smtClean="0">
                <a:solidFill>
                  <a:schemeClr val="tx1"/>
                </a:solidFill>
                <a:effectLst/>
                <a:latin typeface="+mn-lt"/>
                <a:ea typeface="+mn-ea"/>
                <a:cs typeface="+mn-cs"/>
              </a:rPr>
              <a:t>oplossing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volledig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vervangen</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In </a:t>
            </a:r>
            <a:r>
              <a:rPr lang="en-US" sz="1200" b="0" i="0" kern="1200" baseline="0" dirty="0" err="1" smtClean="0">
                <a:solidFill>
                  <a:schemeClr val="tx1"/>
                </a:solidFill>
                <a:effectLst/>
                <a:latin typeface="+mn-lt"/>
                <a:ea typeface="+mn-ea"/>
                <a:cs typeface="+mn-cs"/>
              </a:rPr>
              <a:t>sommige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gevallen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werd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ook</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een</a:t>
            </a:r>
            <a:r>
              <a:rPr lang="en-US" sz="1200" b="0" i="0" kern="1200" baseline="0" dirty="0" smtClean="0">
                <a:solidFill>
                  <a:schemeClr val="tx1"/>
                </a:solidFill>
                <a:effectLst/>
                <a:latin typeface="+mn-lt"/>
                <a:ea typeface="+mn-ea"/>
                <a:cs typeface="+mn-cs"/>
              </a:rPr>
              <a:t> COM component </a:t>
            </a:r>
            <a:r>
              <a:rPr lang="en-US" sz="1200" b="0" i="0" kern="1200" baseline="0" dirty="0" err="1" smtClean="0">
                <a:solidFill>
                  <a:schemeClr val="tx1"/>
                </a:solidFill>
                <a:effectLst/>
                <a:latin typeface="+mn-lt"/>
                <a:ea typeface="+mn-ea"/>
                <a:cs typeface="+mn-cs"/>
              </a:rPr>
              <a:t>toegevoegd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zodat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bijvoorbeeld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d.m.v</a:t>
            </a:r>
            <a:r>
              <a:rPr lang="en-US" sz="1200" b="0" i="0" kern="1200" baseline="0" dirty="0" smtClean="0">
                <a:solidFill>
                  <a:schemeClr val="tx1"/>
                </a:solidFill>
                <a:effectLst/>
                <a:latin typeface="+mn-lt"/>
                <a:ea typeface="+mn-ea"/>
                <a:cs typeface="+mn-cs"/>
              </a:rPr>
              <a:t>. VBScript </a:t>
            </a:r>
            <a:r>
              <a:rPr lang="en-US" sz="1200" b="0" i="0" kern="1200" baseline="0" dirty="0" err="1" smtClean="0">
                <a:solidFill>
                  <a:schemeClr val="tx1"/>
                </a:solidFill>
                <a:effectLst/>
                <a:latin typeface="+mn-lt"/>
                <a:ea typeface="+mn-ea"/>
                <a:cs typeface="+mn-cs"/>
              </a:rPr>
              <a:t>geautomatiseerd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worden</a:t>
            </a:r>
            <a:r>
              <a:rPr lang="en-US" sz="1200" b="0" i="0" kern="1200" baseline="0" dirty="0" smtClean="0">
                <a:solidFill>
                  <a:schemeClr val="tx1"/>
                </a:solidFill>
                <a:effectLst/>
                <a:latin typeface="+mn-lt"/>
                <a:ea typeface="+mn-ea"/>
                <a:cs typeface="+mn-cs"/>
              </a:rPr>
              <a:t> met het product.</a:t>
            </a:r>
          </a:p>
          <a:p>
            <a:endParaRPr lang="en-US" sz="1200" b="0" i="0" kern="1200" baseline="0" dirty="0" smtClean="0">
              <a:solidFill>
                <a:schemeClr val="tx1"/>
              </a:solidFill>
              <a:effectLst/>
              <a:latin typeface="+mn-lt"/>
              <a:ea typeface="+mn-ea"/>
              <a:cs typeface="+mn-cs"/>
            </a:endParaRPr>
          </a:p>
          <a:p>
            <a:r>
              <a:rPr lang="en-US" sz="1200" b="0" i="0" kern="1200" baseline="0" dirty="0" err="1" smtClean="0">
                <a:solidFill>
                  <a:schemeClr val="tx1"/>
                </a:solidFill>
                <a:effectLst/>
                <a:latin typeface="+mn-lt"/>
                <a:ea typeface="+mn-ea"/>
                <a:cs typeface="+mn-cs"/>
              </a:rPr>
              <a:t>Dit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waren</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enige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manieren</a:t>
            </a:r>
            <a:r>
              <a:rPr lang="en-US" sz="1200" b="0" i="0" kern="1200" baseline="0" dirty="0" smtClean="0">
                <a:solidFill>
                  <a:schemeClr val="tx1"/>
                </a:solidFill>
                <a:effectLst/>
                <a:latin typeface="+mn-lt"/>
                <a:ea typeface="+mn-ea"/>
                <a:cs typeface="+mn-cs"/>
              </a:rPr>
              <a:t> van </a:t>
            </a:r>
            <a:r>
              <a:rPr lang="en-US" sz="1200" b="0" i="0" kern="1200" baseline="0" dirty="0" err="1" smtClean="0">
                <a:solidFill>
                  <a:schemeClr val="tx1"/>
                </a:solidFill>
                <a:effectLst/>
                <a:latin typeface="+mn-lt"/>
                <a:ea typeface="+mn-ea"/>
                <a:cs typeface="+mn-cs"/>
              </a:rPr>
              <a:t>automatiseren</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scripten</a:t>
            </a:r>
            <a:r>
              <a:rPr lang="en-US" sz="1200" b="0" i="0" kern="1200" baseline="0" dirty="0" smtClean="0">
                <a:solidFill>
                  <a:schemeClr val="tx1"/>
                </a:solidFill>
                <a:effectLst/>
                <a:latin typeface="+mn-lt"/>
                <a:ea typeface="+mn-ea"/>
                <a:cs typeface="+mn-cs"/>
              </a:rPr>
              <a:t> die </a:t>
            </a:r>
            <a:r>
              <a:rPr lang="en-US" sz="1200" b="0" i="0" kern="1200" baseline="0" dirty="0" err="1" smtClean="0">
                <a:solidFill>
                  <a:schemeClr val="tx1"/>
                </a:solidFill>
                <a:effectLst/>
                <a:latin typeface="+mn-lt"/>
                <a:ea typeface="+mn-ea"/>
                <a:cs typeface="+mn-cs"/>
              </a:rPr>
              <a:t>beschikbaar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waren</a:t>
            </a:r>
            <a:r>
              <a:rPr lang="en-US" sz="1200" b="0" i="0" kern="1200" baseline="0" dirty="0" smtClean="0">
                <a:solidFill>
                  <a:schemeClr val="tx1"/>
                </a:solidFill>
                <a:effectLst/>
                <a:latin typeface="+mn-lt"/>
                <a:ea typeface="+mn-ea"/>
                <a:cs typeface="+mn-cs"/>
              </a:rPr>
              <a:t>, maar </a:t>
            </a:r>
            <a:r>
              <a:rPr lang="en-US" sz="1200" b="0" i="0" kern="1200" baseline="0" dirty="0" err="1" smtClean="0">
                <a:solidFill>
                  <a:schemeClr val="tx1"/>
                </a:solidFill>
                <a:effectLst/>
                <a:latin typeface="+mn-lt"/>
                <a:ea typeface="+mn-ea"/>
                <a:cs typeface="+mn-cs"/>
              </a:rPr>
              <a:t>geen</a:t>
            </a:r>
            <a:r>
              <a:rPr lang="en-US" sz="1200" b="0" i="0" kern="1200" baseline="0" dirty="0" smtClean="0">
                <a:solidFill>
                  <a:schemeClr val="tx1"/>
                </a:solidFill>
                <a:effectLst/>
                <a:latin typeface="+mn-lt"/>
                <a:ea typeface="+mn-ea"/>
                <a:cs typeface="+mn-cs"/>
              </a:rPr>
              <a:t> van </a:t>
            </a:r>
            <a:r>
              <a:rPr lang="en-US" sz="1200" b="0" i="0" kern="1200" baseline="0" dirty="0" err="1" smtClean="0">
                <a:solidFill>
                  <a:schemeClr val="tx1"/>
                </a:solidFill>
                <a:effectLst/>
                <a:latin typeface="+mn-lt"/>
                <a:ea typeface="+mn-ea"/>
                <a:cs typeface="+mn-cs"/>
              </a:rPr>
              <a:t>deze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oplossingen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hadden</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volledige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functionaliteit</a:t>
            </a:r>
            <a:r>
              <a:rPr lang="en-US" sz="1200" b="0" i="0" kern="1200" baseline="0" dirty="0" smtClean="0">
                <a:solidFill>
                  <a:schemeClr val="tx1"/>
                </a:solidFill>
                <a:effectLst/>
                <a:latin typeface="+mn-lt"/>
                <a:ea typeface="+mn-ea"/>
                <a:cs typeface="+mn-cs"/>
              </a:rPr>
              <a:t> tot </a:t>
            </a:r>
            <a:r>
              <a:rPr lang="en-US" sz="1200" b="0" i="0" kern="1200" baseline="0" dirty="0" err="1" smtClean="0">
                <a:solidFill>
                  <a:schemeClr val="tx1"/>
                </a:solidFill>
                <a:effectLst/>
                <a:latin typeface="+mn-lt"/>
                <a:ea typeface="+mn-ea"/>
                <a:cs typeface="+mn-cs"/>
              </a:rPr>
              <a:t>hun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beschikking</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https://youtu.be/6VK4TN6Umfk?list=PLtOqR49cOjTmAv2TNPVCE4WD422MaBa-2&amp;t=143</a:t>
            </a:r>
          </a:p>
          <a:p>
            <a:endParaRPr lang="en-US" dirty="0"/>
          </a:p>
        </p:txBody>
      </p:sp>
      <p:sp>
        <p:nvSpPr>
          <p:cNvPr id="4" name="Slide Number Placeholder 3"/>
          <p:cNvSpPr>
            <a:spLocks noGrp="1"/>
          </p:cNvSpPr>
          <p:nvPr>
            <p:ph type="sldNum" sz="quarter" idx="10"/>
          </p:nvPr>
        </p:nvSpPr>
        <p:spPr/>
        <p:txBody>
          <a:bodyPr/>
          <a:lstStyle/>
          <a:p>
            <a:fld id="{086CA7EC-5638-4422-A42D-67E11D327FEC}" type="slidenum">
              <a:rPr lang="en-US" smtClean="0"/>
              <a:t>8</a:t>
            </a:fld>
            <a:endParaRPr lang="en-US"/>
          </a:p>
        </p:txBody>
      </p:sp>
    </p:spTree>
    <p:extLst>
      <p:ext uri="{BB962C8B-B14F-4D97-AF65-F5344CB8AC3E}">
        <p14:creationId xmlns:p14="http://schemas.microsoft.com/office/powerpoint/2010/main" val="324522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 </a:t>
            </a:r>
            <a:r>
              <a:rPr lang="en-US" dirty="0" err="1" smtClean="0"/>
              <a:t>wordt</a:t>
            </a:r>
            <a:r>
              <a:rPr lang="en-US" dirty="0" smtClean="0"/>
              <a:t> </a:t>
            </a:r>
            <a:r>
              <a:rPr lang="en-US" dirty="0" err="1" smtClean="0"/>
              <a:t>er</a:t>
            </a:r>
            <a:r>
              <a:rPr lang="en-US" dirty="0" smtClean="0"/>
              <a:t> op </a:t>
            </a:r>
            <a:r>
              <a:rPr lang="en-US" dirty="0" err="1" smtClean="0"/>
              <a:t>een</a:t>
            </a:r>
            <a:r>
              <a:rPr lang="en-US" dirty="0" smtClean="0"/>
              <a:t> product </a:t>
            </a:r>
            <a:r>
              <a:rPr lang="en-US" dirty="0" err="1" smtClean="0"/>
              <a:t>er</a:t>
            </a:r>
            <a:r>
              <a:rPr lang="en-US" baseline="0" dirty="0" smtClean="0"/>
              <a:t> </a:t>
            </a:r>
            <a:r>
              <a:rPr lang="en-US" baseline="0" dirty="0" err="1" smtClean="0"/>
              <a:t>geen</a:t>
            </a:r>
            <a:r>
              <a:rPr lang="en-US" baseline="0" dirty="0" smtClean="0"/>
              <a:t> GUI </a:t>
            </a:r>
            <a:r>
              <a:rPr lang="en-US" baseline="0" dirty="0" err="1" smtClean="0"/>
              <a:t>gebouwd</a:t>
            </a:r>
            <a:r>
              <a:rPr lang="en-US" baseline="0" dirty="0" smtClean="0"/>
              <a:t> op de </a:t>
            </a:r>
            <a:r>
              <a:rPr lang="en-US" baseline="0" dirty="0" err="1" smtClean="0"/>
              <a:t>applicatie</a:t>
            </a:r>
            <a:r>
              <a:rPr lang="en-US" baseline="0" dirty="0" smtClean="0"/>
              <a:t>, maar </a:t>
            </a:r>
            <a:r>
              <a:rPr lang="en-US" baseline="0" dirty="0" err="1" smtClean="0"/>
              <a:t>wordt</a:t>
            </a:r>
            <a:r>
              <a:rPr lang="en-US" baseline="0" dirty="0" smtClean="0"/>
              <a:t> </a:t>
            </a:r>
            <a:r>
              <a:rPr lang="en-US" baseline="0" dirty="0" err="1" smtClean="0"/>
              <a:t>deze</a:t>
            </a:r>
            <a:r>
              <a:rPr lang="en-US" baseline="0" dirty="0" smtClean="0"/>
              <a:t> in .NET Framework </a:t>
            </a:r>
            <a:r>
              <a:rPr lang="en-US" baseline="0" dirty="0" err="1" smtClean="0"/>
              <a:t>gemaakt</a:t>
            </a:r>
            <a:r>
              <a:rPr lang="en-US" baseline="0" dirty="0" smtClean="0"/>
              <a:t> </a:t>
            </a:r>
            <a:r>
              <a:rPr lang="en-US" baseline="0" dirty="0" err="1" smtClean="0"/>
              <a:t>en</a:t>
            </a:r>
            <a:r>
              <a:rPr lang="en-US" baseline="0" dirty="0" smtClean="0"/>
              <a:t> </a:t>
            </a:r>
            <a:r>
              <a:rPr lang="en-US" baseline="0" dirty="0" err="1" smtClean="0"/>
              <a:t>beschikbaar</a:t>
            </a:r>
            <a:r>
              <a:rPr lang="en-US" baseline="0" dirty="0" smtClean="0"/>
              <a:t> </a:t>
            </a:r>
            <a:r>
              <a:rPr lang="en-US" baseline="0" dirty="0" err="1" smtClean="0"/>
              <a:t>gesteld</a:t>
            </a:r>
            <a:r>
              <a:rPr lang="en-US" baseline="0" dirty="0" smtClean="0"/>
              <a:t> </a:t>
            </a:r>
            <a:r>
              <a:rPr lang="en-US" baseline="0" dirty="0" err="1" smtClean="0"/>
              <a:t>voor</a:t>
            </a:r>
            <a:r>
              <a:rPr lang="en-US" baseline="0" dirty="0" smtClean="0"/>
              <a:t> PowerShell.</a:t>
            </a:r>
          </a:p>
          <a:p>
            <a:r>
              <a:rPr lang="en-US" baseline="0" dirty="0" err="1" smtClean="0"/>
              <a:t>Vervolgens</a:t>
            </a:r>
            <a:r>
              <a:rPr lang="en-US" baseline="0" dirty="0" smtClean="0"/>
              <a:t> </a:t>
            </a:r>
            <a:r>
              <a:rPr lang="en-US" baseline="0" dirty="0" err="1" smtClean="0"/>
              <a:t>maken</a:t>
            </a:r>
            <a:r>
              <a:rPr lang="en-US" baseline="0" dirty="0" smtClean="0"/>
              <a:t> de GUI </a:t>
            </a:r>
            <a:r>
              <a:rPr lang="en-US" baseline="0" dirty="0" err="1" smtClean="0"/>
              <a:t>en</a:t>
            </a:r>
            <a:r>
              <a:rPr lang="en-US" baseline="0" dirty="0" smtClean="0"/>
              <a:t> Scripts </a:t>
            </a:r>
            <a:r>
              <a:rPr lang="en-US" baseline="0" dirty="0" err="1" smtClean="0"/>
              <a:t>gebruik</a:t>
            </a:r>
            <a:r>
              <a:rPr lang="en-US" baseline="0" dirty="0" smtClean="0"/>
              <a:t> van </a:t>
            </a:r>
            <a:r>
              <a:rPr lang="en-US" baseline="0" dirty="0" err="1" smtClean="0"/>
              <a:t>deze</a:t>
            </a:r>
            <a:r>
              <a:rPr lang="en-US" baseline="0" dirty="0" smtClean="0"/>
              <a:t> </a:t>
            </a:r>
            <a:r>
              <a:rPr lang="en-US" baseline="0" dirty="0" err="1" smtClean="0"/>
              <a:t>optie</a:t>
            </a:r>
            <a:r>
              <a:rPr lang="en-US" baseline="0" dirty="0" smtClean="0"/>
              <a:t>, </a:t>
            </a:r>
            <a:r>
              <a:rPr lang="en-US" baseline="0" dirty="0" err="1" smtClean="0"/>
              <a:t>zodat</a:t>
            </a:r>
            <a:r>
              <a:rPr lang="en-US" baseline="0" dirty="0" smtClean="0"/>
              <a:t> </a:t>
            </a:r>
            <a:r>
              <a:rPr lang="en-US" baseline="0" dirty="0" err="1" smtClean="0"/>
              <a:t>alle</a:t>
            </a:r>
            <a:r>
              <a:rPr lang="en-US" baseline="0" dirty="0" smtClean="0"/>
              <a:t> </a:t>
            </a:r>
            <a:r>
              <a:rPr lang="en-US" baseline="0" dirty="0" err="1" smtClean="0"/>
              <a:t>oplossingen</a:t>
            </a:r>
            <a:r>
              <a:rPr lang="en-US" baseline="0" dirty="0" smtClean="0"/>
              <a:t> de </a:t>
            </a:r>
            <a:r>
              <a:rPr lang="en-US" baseline="0" dirty="0" err="1" smtClean="0"/>
              <a:t>volledige</a:t>
            </a:r>
            <a:r>
              <a:rPr lang="en-US" baseline="0" dirty="0" smtClean="0"/>
              <a:t> </a:t>
            </a:r>
            <a:r>
              <a:rPr lang="en-US" baseline="0" dirty="0" err="1" smtClean="0"/>
              <a:t>functionaliteit</a:t>
            </a:r>
            <a:r>
              <a:rPr lang="en-US" baseline="0" dirty="0" smtClean="0"/>
              <a:t> van het </a:t>
            </a:r>
            <a:r>
              <a:rPr lang="en-US" baseline="0" dirty="0" err="1" smtClean="0"/>
              <a:t>volledige</a:t>
            </a:r>
            <a:r>
              <a:rPr lang="en-US" baseline="0" dirty="0" smtClean="0"/>
              <a:t> product tot </a:t>
            </a:r>
            <a:r>
              <a:rPr lang="en-US" baseline="0" dirty="0" err="1" smtClean="0"/>
              <a:t>hun</a:t>
            </a:r>
            <a:r>
              <a:rPr lang="en-US" baseline="0" dirty="0" smtClean="0"/>
              <a:t> </a:t>
            </a:r>
            <a:r>
              <a:rPr lang="en-US" baseline="0" dirty="0" err="1" smtClean="0"/>
              <a:t>beschikking</a:t>
            </a:r>
            <a:r>
              <a:rPr lang="en-US" baseline="0" dirty="0" smtClean="0"/>
              <a:t> </a:t>
            </a:r>
            <a:r>
              <a:rPr lang="en-US" baseline="0" dirty="0" err="1" smtClean="0"/>
              <a:t>heeft</a:t>
            </a:r>
            <a:r>
              <a:rPr lang="en-US" baseline="0" dirty="0" smtClean="0"/>
              <a:t>.</a:t>
            </a:r>
          </a:p>
          <a:p>
            <a:endParaRPr lang="en-US" baseline="0" dirty="0" smtClean="0"/>
          </a:p>
          <a:p>
            <a:r>
              <a:rPr lang="en-US" baseline="0" dirty="0" smtClean="0"/>
              <a:t>https://youtu.be/6VK4TN6Umfk?list=PLtOqR49cOjTmAv2TNPVCE4WD422MaBa-2&amp;t=288</a:t>
            </a:r>
          </a:p>
        </p:txBody>
      </p:sp>
      <p:sp>
        <p:nvSpPr>
          <p:cNvPr id="4" name="Slide Number Placeholder 3"/>
          <p:cNvSpPr>
            <a:spLocks noGrp="1"/>
          </p:cNvSpPr>
          <p:nvPr>
            <p:ph type="sldNum" sz="quarter" idx="10"/>
          </p:nvPr>
        </p:nvSpPr>
        <p:spPr/>
        <p:txBody>
          <a:bodyPr/>
          <a:lstStyle/>
          <a:p>
            <a:fld id="{086CA7EC-5638-4422-A42D-67E11D327FEC}" type="slidenum">
              <a:rPr lang="en-US" smtClean="0"/>
              <a:t>9</a:t>
            </a:fld>
            <a:endParaRPr lang="en-US"/>
          </a:p>
        </p:txBody>
      </p:sp>
    </p:spTree>
    <p:extLst>
      <p:ext uri="{BB962C8B-B14F-4D97-AF65-F5344CB8AC3E}">
        <p14:creationId xmlns:p14="http://schemas.microsoft.com/office/powerpoint/2010/main" val="38535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Het is </a:t>
            </a:r>
            <a:r>
              <a:rPr lang="en-US" dirty="0" err="1" smtClean="0"/>
              <a:t>misschien</a:t>
            </a:r>
            <a:r>
              <a:rPr lang="en-US" dirty="0" smtClean="0"/>
              <a:t> </a:t>
            </a:r>
            <a:r>
              <a:rPr lang="en-US" dirty="0" err="1" smtClean="0"/>
              <a:t>sneller</a:t>
            </a:r>
            <a:r>
              <a:rPr lang="en-US" dirty="0" smtClean="0"/>
              <a:t> om</a:t>
            </a:r>
            <a:r>
              <a:rPr lang="en-US" baseline="0" dirty="0" smtClean="0"/>
              <a:t> </a:t>
            </a:r>
            <a:r>
              <a:rPr lang="en-US" baseline="0" dirty="0" err="1" smtClean="0"/>
              <a:t>een</a:t>
            </a:r>
            <a:r>
              <a:rPr lang="en-US" baseline="0" dirty="0" smtClean="0"/>
              <a:t> </a:t>
            </a:r>
            <a:r>
              <a:rPr lang="en-US" baseline="0" dirty="0" err="1" smtClean="0"/>
              <a:t>simpele</a:t>
            </a:r>
            <a:r>
              <a:rPr lang="en-US" baseline="0" dirty="0" smtClean="0"/>
              <a:t> </a:t>
            </a:r>
            <a:r>
              <a:rPr lang="en-US" baseline="0" dirty="0" err="1" smtClean="0"/>
              <a:t>actie</a:t>
            </a:r>
            <a:r>
              <a:rPr lang="en-US" baseline="0" dirty="0" smtClean="0"/>
              <a:t> </a:t>
            </a:r>
            <a:r>
              <a:rPr lang="en-US" baseline="0" dirty="0" err="1" smtClean="0"/>
              <a:t>uit</a:t>
            </a:r>
            <a:r>
              <a:rPr lang="en-US" baseline="0" dirty="0" smtClean="0"/>
              <a:t> </a:t>
            </a:r>
            <a:r>
              <a:rPr lang="en-US" baseline="0" dirty="0" err="1" smtClean="0"/>
              <a:t>te</a:t>
            </a:r>
            <a:r>
              <a:rPr lang="en-US" baseline="0" dirty="0" smtClean="0"/>
              <a:t> </a:t>
            </a:r>
            <a:r>
              <a:rPr lang="en-US" baseline="0" dirty="0" err="1" smtClean="0"/>
              <a:t>voeren</a:t>
            </a:r>
            <a:r>
              <a:rPr lang="en-US" baseline="0" dirty="0" smtClean="0"/>
              <a:t> in de GUI, maar het </a:t>
            </a:r>
            <a:r>
              <a:rPr lang="en-US" baseline="0" dirty="0" err="1" smtClean="0"/>
              <a:t>leven</a:t>
            </a:r>
            <a:r>
              <a:rPr lang="en-US" baseline="0" dirty="0" smtClean="0"/>
              <a:t> van </a:t>
            </a:r>
            <a:r>
              <a:rPr lang="en-US" baseline="0" dirty="0" err="1" smtClean="0"/>
              <a:t>een</a:t>
            </a:r>
            <a:r>
              <a:rPr lang="en-US" baseline="0" dirty="0" smtClean="0"/>
              <a:t> IT Pro </a:t>
            </a:r>
            <a:r>
              <a:rPr lang="en-US" baseline="0" dirty="0" err="1" smtClean="0"/>
              <a:t>draait</a:t>
            </a:r>
            <a:r>
              <a:rPr lang="en-US" baseline="0" dirty="0" smtClean="0"/>
              <a:t> </a:t>
            </a:r>
            <a:r>
              <a:rPr lang="en-US" baseline="0" dirty="0" err="1" smtClean="0"/>
              <a:t>vaak</a:t>
            </a:r>
            <a:r>
              <a:rPr lang="en-US" baseline="0" dirty="0" smtClean="0"/>
              <a:t> om het </a:t>
            </a:r>
            <a:r>
              <a:rPr lang="en-US" baseline="0" dirty="0" err="1" smtClean="0"/>
              <a:t>uitvoeren</a:t>
            </a:r>
            <a:r>
              <a:rPr lang="en-US" baseline="0" dirty="0" smtClean="0"/>
              <a:t> van </a:t>
            </a:r>
            <a:r>
              <a:rPr lang="en-US" baseline="0" dirty="0" err="1" smtClean="0"/>
              <a:t>dezelfde</a:t>
            </a:r>
            <a:r>
              <a:rPr lang="en-US" baseline="0" dirty="0" smtClean="0"/>
              <a:t> taken.</a:t>
            </a:r>
          </a:p>
          <a:p>
            <a:pPr marL="171450" indent="-171450">
              <a:buFont typeface="Arial" panose="020B0604020202020204" pitchFamily="34" charset="0"/>
              <a:buChar char="•"/>
            </a:pPr>
            <a:r>
              <a:rPr lang="en-US" baseline="0" dirty="0" err="1" smtClean="0"/>
              <a:t>Hoewel</a:t>
            </a:r>
            <a:r>
              <a:rPr lang="en-US" baseline="0" dirty="0" smtClean="0"/>
              <a:t> de </a:t>
            </a:r>
            <a:r>
              <a:rPr lang="en-US" baseline="0" dirty="0" err="1" smtClean="0"/>
              <a:t>investering</a:t>
            </a:r>
            <a:r>
              <a:rPr lang="en-US" baseline="0" dirty="0" smtClean="0"/>
              <a:t> in </a:t>
            </a:r>
            <a:r>
              <a:rPr lang="en-US" baseline="0" dirty="0" err="1" smtClean="0"/>
              <a:t>eerste</a:t>
            </a:r>
            <a:r>
              <a:rPr lang="en-US" baseline="0" dirty="0" smtClean="0"/>
              <a:t> </a:t>
            </a:r>
            <a:r>
              <a:rPr lang="en-US" baseline="0" dirty="0" err="1" smtClean="0"/>
              <a:t>instantie</a:t>
            </a:r>
            <a:r>
              <a:rPr lang="en-US" baseline="0" dirty="0" smtClean="0"/>
              <a:t> </a:t>
            </a:r>
            <a:r>
              <a:rPr lang="en-US" baseline="0" dirty="0" err="1" smtClean="0"/>
              <a:t>groter</a:t>
            </a:r>
            <a:r>
              <a:rPr lang="en-US" baseline="0" dirty="0" smtClean="0"/>
              <a:t> </a:t>
            </a:r>
            <a:r>
              <a:rPr lang="en-US" baseline="0" dirty="0" err="1" smtClean="0"/>
              <a:t>kan</a:t>
            </a:r>
            <a:r>
              <a:rPr lang="en-US" baseline="0" dirty="0" smtClean="0"/>
              <a:t> </a:t>
            </a:r>
            <a:r>
              <a:rPr lang="en-US" baseline="0" dirty="0" err="1" smtClean="0"/>
              <a:t>zijn</a:t>
            </a:r>
            <a:r>
              <a:rPr lang="en-US" baseline="0" dirty="0" smtClean="0"/>
              <a:t> </a:t>
            </a:r>
            <a:r>
              <a:rPr lang="en-US" baseline="0" dirty="0" err="1" smtClean="0"/>
              <a:t>als</a:t>
            </a:r>
            <a:r>
              <a:rPr lang="en-US" baseline="0" dirty="0" smtClean="0"/>
              <a:t> het </a:t>
            </a:r>
            <a:r>
              <a:rPr lang="en-US" baseline="0" dirty="0" err="1" smtClean="0"/>
              <a:t>uitvoeren</a:t>
            </a:r>
            <a:r>
              <a:rPr lang="en-US" baseline="0" dirty="0" smtClean="0"/>
              <a:t> </a:t>
            </a:r>
            <a:r>
              <a:rPr lang="en-US" baseline="0" dirty="0" err="1" smtClean="0"/>
              <a:t>d.m.v</a:t>
            </a:r>
            <a:r>
              <a:rPr lang="en-US" baseline="0" dirty="0" smtClean="0"/>
              <a:t>. GUI, </a:t>
            </a:r>
            <a:r>
              <a:rPr lang="en-US" baseline="0" dirty="0" err="1" smtClean="0"/>
              <a:t>betaalt</a:t>
            </a:r>
            <a:r>
              <a:rPr lang="en-US" baseline="0" dirty="0" smtClean="0"/>
              <a:t> het </a:t>
            </a:r>
            <a:r>
              <a:rPr lang="en-US" baseline="0" dirty="0" err="1" smtClean="0"/>
              <a:t>zich</a:t>
            </a:r>
            <a:r>
              <a:rPr lang="en-US" baseline="0" dirty="0" smtClean="0"/>
              <a:t> direct </a:t>
            </a:r>
            <a:r>
              <a:rPr lang="en-US" baseline="0" dirty="0" err="1" smtClean="0"/>
              <a:t>terug</a:t>
            </a:r>
            <a:r>
              <a:rPr lang="en-US" baseline="0" dirty="0" smtClean="0"/>
              <a:t> </a:t>
            </a:r>
            <a:r>
              <a:rPr lang="en-US" baseline="0" dirty="0" err="1" smtClean="0"/>
              <a:t>bij</a:t>
            </a:r>
            <a:r>
              <a:rPr lang="en-US" baseline="0" dirty="0" smtClean="0"/>
              <a:t> </a:t>
            </a:r>
            <a:r>
              <a:rPr lang="en-US" baseline="0" dirty="0" err="1" smtClean="0"/>
              <a:t>meerdere</a:t>
            </a:r>
            <a:r>
              <a:rPr lang="en-US" baseline="0" dirty="0" smtClean="0"/>
              <a:t> </a:t>
            </a:r>
            <a:r>
              <a:rPr lang="en-US" baseline="0" dirty="0" err="1" smtClean="0"/>
              <a:t>keren</a:t>
            </a:r>
            <a:r>
              <a:rPr lang="en-US" baseline="0" dirty="0" smtClean="0"/>
              <a:t> </a:t>
            </a:r>
            <a:r>
              <a:rPr lang="en-US" baseline="0" dirty="0" err="1" smtClean="0"/>
              <a:t>uitvoeren</a:t>
            </a:r>
            <a:r>
              <a:rPr lang="en-US" baseline="0" dirty="0" smtClean="0"/>
              <a:t> van </a:t>
            </a:r>
            <a:r>
              <a:rPr lang="en-US" baseline="0" dirty="0" err="1" smtClean="0"/>
              <a:t>deze</a:t>
            </a:r>
            <a:r>
              <a:rPr lang="en-US" baseline="0" dirty="0" smtClean="0"/>
              <a:t> </a:t>
            </a:r>
            <a:r>
              <a:rPr lang="en-US" baseline="0" dirty="0" err="1" smtClean="0"/>
              <a:t>taak</a:t>
            </a:r>
            <a:r>
              <a:rPr lang="en-US" baseline="0" dirty="0" smtClean="0"/>
              <a:t>.</a:t>
            </a:r>
          </a:p>
          <a:p>
            <a:pPr marL="171450" indent="-171450">
              <a:buFont typeface="Arial" panose="020B0604020202020204" pitchFamily="34" charset="0"/>
              <a:buChar char="•"/>
            </a:pPr>
            <a:r>
              <a:rPr lang="en-US" baseline="0" dirty="0" smtClean="0"/>
              <a:t>PowerShell scripts </a:t>
            </a:r>
            <a:r>
              <a:rPr lang="en-US" baseline="0" dirty="0" err="1" smtClean="0"/>
              <a:t>zijn</a:t>
            </a:r>
            <a:r>
              <a:rPr lang="en-US" baseline="0" dirty="0" smtClean="0"/>
              <a:t> </a:t>
            </a:r>
            <a:r>
              <a:rPr lang="en-US" baseline="0" dirty="0" err="1" smtClean="0"/>
              <a:t>duidelijk</a:t>
            </a:r>
            <a:r>
              <a:rPr lang="en-US" baseline="0" dirty="0" smtClean="0"/>
              <a:t> </a:t>
            </a:r>
            <a:r>
              <a:rPr lang="en-US" baseline="0" dirty="0" err="1" smtClean="0"/>
              <a:t>te</a:t>
            </a:r>
            <a:r>
              <a:rPr lang="en-US" baseline="0" dirty="0" smtClean="0"/>
              <a:t> </a:t>
            </a:r>
            <a:r>
              <a:rPr lang="en-US" baseline="0" dirty="0" err="1" smtClean="0"/>
              <a:t>lezen</a:t>
            </a:r>
            <a:r>
              <a:rPr lang="en-US" baseline="0" dirty="0" smtClean="0"/>
              <a:t> </a:t>
            </a:r>
            <a:r>
              <a:rPr lang="en-US" baseline="0" dirty="0" err="1" smtClean="0"/>
              <a:t>en</a:t>
            </a:r>
            <a:r>
              <a:rPr lang="en-US" baseline="0" dirty="0" smtClean="0"/>
              <a:t> </a:t>
            </a:r>
            <a:r>
              <a:rPr lang="en-US" baseline="0" dirty="0" err="1" smtClean="0"/>
              <a:t>zijn</a:t>
            </a:r>
            <a:r>
              <a:rPr lang="en-US" baseline="0" dirty="0" smtClean="0"/>
              <a:t> over het </a:t>
            </a:r>
            <a:r>
              <a:rPr lang="en-US" baseline="0" dirty="0" err="1" smtClean="0"/>
              <a:t>algemeen</a:t>
            </a:r>
            <a:r>
              <a:rPr lang="en-US" baseline="0" dirty="0" smtClean="0"/>
              <a:t> </a:t>
            </a:r>
            <a:r>
              <a:rPr lang="en-US" baseline="0" dirty="0" err="1" smtClean="0"/>
              <a:t>documentatie</a:t>
            </a:r>
            <a:r>
              <a:rPr lang="en-US" baseline="0" dirty="0" smtClean="0"/>
              <a:t> op </a:t>
            </a:r>
            <a:r>
              <a:rPr lang="en-US" baseline="0" dirty="0" err="1" smtClean="0"/>
              <a:t>zich</a:t>
            </a:r>
            <a:r>
              <a:rPr lang="en-US" baseline="0" dirty="0" smtClean="0"/>
              <a:t>.</a:t>
            </a:r>
            <a:br>
              <a:rPr lang="en-US" baseline="0" dirty="0" smtClean="0"/>
            </a:br>
            <a:r>
              <a:rPr lang="en-US" baseline="0" dirty="0" smtClean="0"/>
              <a:t>Het </a:t>
            </a:r>
            <a:r>
              <a:rPr lang="en-US" baseline="0" dirty="0" err="1" smtClean="0"/>
              <a:t>kost</a:t>
            </a:r>
            <a:r>
              <a:rPr lang="en-US" baseline="0" dirty="0" smtClean="0"/>
              <a:t> </a:t>
            </a:r>
            <a:r>
              <a:rPr lang="en-US" baseline="0" dirty="0" err="1" smtClean="0"/>
              <a:t>dus</a:t>
            </a:r>
            <a:r>
              <a:rPr lang="en-US" baseline="0" dirty="0" smtClean="0"/>
              <a:t> </a:t>
            </a:r>
            <a:r>
              <a:rPr lang="en-US" baseline="0" dirty="0" err="1" smtClean="0"/>
              <a:t>geen</a:t>
            </a:r>
            <a:r>
              <a:rPr lang="en-US" baseline="0" dirty="0" smtClean="0"/>
              <a:t> extra </a:t>
            </a:r>
            <a:r>
              <a:rPr lang="en-US" baseline="0" dirty="0" err="1" smtClean="0"/>
              <a:t>tijd</a:t>
            </a:r>
            <a:r>
              <a:rPr lang="en-US" baseline="0" dirty="0" smtClean="0"/>
              <a:t> om </a:t>
            </a:r>
            <a:r>
              <a:rPr lang="en-US" baseline="0" dirty="0" err="1" smtClean="0"/>
              <a:t>documentatie</a:t>
            </a:r>
            <a:r>
              <a:rPr lang="en-US" baseline="0" dirty="0" smtClean="0"/>
              <a:t> </a:t>
            </a:r>
            <a:r>
              <a:rPr lang="en-US" baseline="0" dirty="0" err="1" smtClean="0"/>
              <a:t>bij</a:t>
            </a:r>
            <a:r>
              <a:rPr lang="en-US" baseline="0" dirty="0" smtClean="0"/>
              <a:t> </a:t>
            </a:r>
            <a:r>
              <a:rPr lang="en-US" baseline="0" dirty="0" err="1" smtClean="0"/>
              <a:t>te</a:t>
            </a:r>
            <a:r>
              <a:rPr lang="en-US" baseline="0" dirty="0" smtClean="0"/>
              <a:t> </a:t>
            </a:r>
            <a:r>
              <a:rPr lang="en-US" baseline="0" dirty="0" err="1" smtClean="0"/>
              <a:t>werken</a:t>
            </a:r>
            <a:r>
              <a:rPr lang="en-US" baseline="0" dirty="0" smtClean="0"/>
              <a:t>, </a:t>
            </a:r>
            <a:r>
              <a:rPr lang="en-US" baseline="0" dirty="0" err="1" smtClean="0"/>
              <a:t>alles</a:t>
            </a:r>
            <a:r>
              <a:rPr lang="en-US" baseline="0" dirty="0" smtClean="0"/>
              <a:t> is al </a:t>
            </a:r>
            <a:r>
              <a:rPr lang="en-US" baseline="0" dirty="0" err="1" smtClean="0"/>
              <a:t>gedocumenteerd</a:t>
            </a:r>
            <a:r>
              <a:rPr lang="en-US" baseline="0" dirty="0" smtClean="0"/>
              <a:t> </a:t>
            </a:r>
            <a:r>
              <a:rPr lang="en-US" baseline="0" dirty="0" err="1" smtClean="0"/>
              <a:t>en</a:t>
            </a:r>
            <a:r>
              <a:rPr lang="en-US" baseline="0" dirty="0" smtClean="0"/>
              <a:t> </a:t>
            </a:r>
            <a:r>
              <a:rPr lang="en-US" baseline="0" dirty="0" err="1" smtClean="0"/>
              <a:t>klaar</a:t>
            </a:r>
            <a:r>
              <a:rPr lang="en-US" baseline="0" dirty="0" smtClean="0"/>
              <a:t> om over </a:t>
            </a:r>
            <a:r>
              <a:rPr lang="en-US" baseline="0" dirty="0" err="1" smtClean="0"/>
              <a:t>te</a:t>
            </a:r>
            <a:r>
              <a:rPr lang="en-US" baseline="0" dirty="0" smtClean="0"/>
              <a:t> </a:t>
            </a:r>
            <a:r>
              <a:rPr lang="en-US" baseline="0" dirty="0" err="1" smtClean="0"/>
              <a:t>dragen</a:t>
            </a:r>
            <a:r>
              <a:rPr lang="en-US" baseline="0" dirty="0" smtClean="0"/>
              <a:t> </a:t>
            </a:r>
            <a:r>
              <a:rPr lang="en-US" baseline="0" dirty="0" err="1" smtClean="0"/>
              <a:t>waar</a:t>
            </a:r>
            <a:r>
              <a:rPr lang="en-US" baseline="0" dirty="0" smtClean="0"/>
              <a:t> </a:t>
            </a:r>
            <a:r>
              <a:rPr lang="en-US" baseline="0" dirty="0" err="1" smtClean="0"/>
              <a:t>nodig</a:t>
            </a:r>
            <a:r>
              <a:rPr lang="en-US" baseline="0" dirty="0" smtClean="0"/>
              <a:t>.</a:t>
            </a:r>
          </a:p>
          <a:p>
            <a:pPr marL="171450" indent="-171450">
              <a:buFont typeface="Arial" panose="020B0604020202020204" pitchFamily="34" charset="0"/>
              <a:buChar char="•"/>
            </a:pPr>
            <a:r>
              <a:rPr lang="en-US" baseline="0" dirty="0" smtClean="0"/>
              <a:t>Advanced Features – AD Recycle Bin, New-</a:t>
            </a:r>
            <a:r>
              <a:rPr lang="en-US" baseline="0" dirty="0" err="1" smtClean="0"/>
              <a:t>MailboxExportRequest</a:t>
            </a:r>
            <a:r>
              <a:rPr lang="en-US" baseline="0" dirty="0" smtClean="0"/>
              <a:t> etc.</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6CA7EC-5638-4422-A42D-67E11D327FEC}" type="slidenum">
              <a:rPr lang="en-US" smtClean="0"/>
              <a:t>10</a:t>
            </a:fld>
            <a:endParaRPr lang="en-US"/>
          </a:p>
        </p:txBody>
      </p:sp>
    </p:spTree>
    <p:extLst>
      <p:ext uri="{BB962C8B-B14F-4D97-AF65-F5344CB8AC3E}">
        <p14:creationId xmlns:p14="http://schemas.microsoft.com/office/powerpoint/2010/main" val="1954933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Werkwoord</a:t>
            </a:r>
            <a:r>
              <a:rPr lang="en-US" dirty="0" smtClean="0"/>
              <a:t> – </a:t>
            </a:r>
            <a:r>
              <a:rPr lang="en-US" dirty="0" err="1" smtClean="0"/>
              <a:t>Zelfstandig</a:t>
            </a:r>
            <a:r>
              <a:rPr lang="en-US" dirty="0" smtClean="0"/>
              <a:t> </a:t>
            </a:r>
            <a:r>
              <a:rPr lang="en-US" dirty="0" err="1" smtClean="0"/>
              <a:t>naamwoord</a:t>
            </a:r>
            <a:endParaRPr lang="en-US" dirty="0" smtClean="0"/>
          </a:p>
          <a:p>
            <a:r>
              <a:rPr lang="en-US" dirty="0" err="1" smtClean="0"/>
              <a:t>Lijst</a:t>
            </a:r>
            <a:r>
              <a:rPr lang="en-US" dirty="0" smtClean="0"/>
              <a:t> van </a:t>
            </a:r>
            <a:r>
              <a:rPr lang="en-US" dirty="0" err="1" smtClean="0"/>
              <a:t>toegestane</a:t>
            </a:r>
            <a:r>
              <a:rPr lang="en-US" baseline="0" dirty="0" smtClean="0"/>
              <a:t> </a:t>
            </a:r>
            <a:r>
              <a:rPr lang="en-US" baseline="0" dirty="0" err="1" smtClean="0"/>
              <a:t>werkwoorden</a:t>
            </a:r>
            <a:r>
              <a:rPr lang="en-US" baseline="0" dirty="0" smtClean="0"/>
              <a:t> </a:t>
            </a:r>
            <a:r>
              <a:rPr lang="en-US" baseline="0" dirty="0" err="1" smtClean="0"/>
              <a:t>te</a:t>
            </a:r>
            <a:r>
              <a:rPr lang="en-US" baseline="0" dirty="0" smtClean="0"/>
              <a:t> </a:t>
            </a:r>
            <a:r>
              <a:rPr lang="en-US" baseline="0" dirty="0" err="1" smtClean="0"/>
              <a:t>vinden</a:t>
            </a:r>
            <a:r>
              <a:rPr lang="en-US" baseline="0" dirty="0" smtClean="0"/>
              <a:t> </a:t>
            </a:r>
            <a:r>
              <a:rPr lang="en-US" baseline="0" dirty="0" err="1" smtClean="0"/>
              <a:t>d.m.v</a:t>
            </a:r>
            <a:r>
              <a:rPr lang="en-US" baseline="0" dirty="0" smtClean="0"/>
              <a:t>. Get-Verb</a:t>
            </a:r>
          </a:p>
          <a:p>
            <a:r>
              <a:rPr lang="en-US" baseline="0" dirty="0" smtClean="0"/>
              <a:t>Noun is </a:t>
            </a:r>
            <a:r>
              <a:rPr lang="en-US" b="1" baseline="0" dirty="0" smtClean="0"/>
              <a:t>ALTIJD </a:t>
            </a:r>
            <a:r>
              <a:rPr lang="en-US" baseline="0" dirty="0" smtClean="0"/>
              <a:t>singular/</a:t>
            </a:r>
            <a:r>
              <a:rPr lang="en-US" baseline="0" dirty="0" err="1" smtClean="0"/>
              <a:t>enkelvoudig</a:t>
            </a:r>
            <a:endParaRPr lang="en-US" dirty="0" smtClean="0"/>
          </a:p>
          <a:p>
            <a:endParaRPr lang="en-US" dirty="0"/>
          </a:p>
        </p:txBody>
      </p:sp>
      <p:sp>
        <p:nvSpPr>
          <p:cNvPr id="4" name="Slide Number Placeholder 3"/>
          <p:cNvSpPr>
            <a:spLocks noGrp="1"/>
          </p:cNvSpPr>
          <p:nvPr>
            <p:ph type="sldNum" sz="quarter" idx="10"/>
          </p:nvPr>
        </p:nvSpPr>
        <p:spPr/>
        <p:txBody>
          <a:bodyPr/>
          <a:lstStyle/>
          <a:p>
            <a:fld id="{086CA7EC-5638-4422-A42D-67E11D327FEC}" type="slidenum">
              <a:rPr lang="en-US" smtClean="0"/>
              <a:t>12</a:t>
            </a:fld>
            <a:endParaRPr lang="en-US"/>
          </a:p>
        </p:txBody>
      </p:sp>
    </p:spTree>
    <p:extLst>
      <p:ext uri="{BB962C8B-B14F-4D97-AF65-F5344CB8AC3E}">
        <p14:creationId xmlns:p14="http://schemas.microsoft.com/office/powerpoint/2010/main" val="3164331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086CA7EC-5638-4422-A42D-67E11D327FEC}" type="slidenum">
              <a:rPr lang="en-US" smtClean="0"/>
              <a:t>17</a:t>
            </a:fld>
            <a:endParaRPr lang="en-US"/>
          </a:p>
        </p:txBody>
      </p:sp>
    </p:spTree>
    <p:extLst>
      <p:ext uri="{BB962C8B-B14F-4D97-AF65-F5344CB8AC3E}">
        <p14:creationId xmlns:p14="http://schemas.microsoft.com/office/powerpoint/2010/main" val="352100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‹nr.›</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90002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02018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84716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3544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nl-NL" smtClean="0"/>
              <a:t>Klik om de stijl te bewerken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465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7344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smtClean="0"/>
              <a:t>Klik om de stijl te bewerken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nl-NL" smtClean="0"/>
              <a:t>Klik om de modelstijlen te bewerken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3422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07535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57427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nl-NL" smtClean="0"/>
              <a:t>Klik om de stijl te bewerken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46766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7511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nl-NL" smtClean="0"/>
              <a:t>Klik om de stijl te bewerken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980655891"/>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0576" y="4497859"/>
            <a:ext cx="5214724" cy="1953741"/>
          </a:xfrm>
        </p:spPr>
        <p:txBody>
          <a:bodyPr>
            <a:normAutofit fontScale="90000"/>
          </a:bodyPr>
          <a:lstStyle/>
          <a:p>
            <a:r>
              <a:rPr lang="en-US" sz="5400" dirty="0"/>
              <a:t/>
            </a:r>
            <a:br>
              <a:rPr lang="en-US" sz="5400" dirty="0"/>
            </a:br>
            <a:r>
              <a:rPr lang="en-US" sz="3600" dirty="0"/>
              <a:t>A journey into</a:t>
            </a:r>
            <a:r>
              <a:rPr lang="en-US" sz="3600" dirty="0" smtClean="0"/>
              <a:t>:</a:t>
            </a:r>
            <a:r>
              <a:rPr lang="en-US" sz="6700" dirty="0" smtClean="0"/>
              <a:t/>
            </a:r>
            <a:br>
              <a:rPr lang="en-US" sz="6700" dirty="0" smtClean="0"/>
            </a:br>
            <a:r>
              <a:rPr lang="en-US" sz="6700" dirty="0" smtClean="0"/>
              <a:t>PowerShell: </a:t>
            </a:r>
            <a:br>
              <a:rPr lang="en-US" sz="6700" dirty="0" smtClean="0"/>
            </a:br>
            <a:r>
              <a:rPr lang="en-US" sz="1600"/>
              <a:t>b</a:t>
            </a:r>
            <a:r>
              <a:rPr lang="en-US" sz="1600" smtClean="0"/>
              <a:t>y </a:t>
            </a:r>
            <a:r>
              <a:rPr lang="en-US" sz="1600" smtClean="0"/>
              <a:t>Robert </a:t>
            </a:r>
            <a:r>
              <a:rPr lang="en-US" sz="1600" dirty="0" err="1" smtClean="0"/>
              <a:t>Pr</a:t>
            </a:r>
            <a:r>
              <a:rPr lang="en-US" sz="1300" b="1" dirty="0" err="1" smtClean="0"/>
              <a:t>ü</a:t>
            </a:r>
            <a:r>
              <a:rPr lang="en-US" sz="1600" dirty="0" err="1" smtClean="0"/>
              <a:t>st</a:t>
            </a:r>
            <a:r>
              <a:rPr lang="en-US" sz="1600" dirty="0" smtClean="0"/>
              <a:t> &amp; Danny den Braver</a:t>
            </a:r>
            <a:r>
              <a:rPr lang="en-US" sz="5400" dirty="0" smtClean="0"/>
              <a:t/>
            </a:r>
            <a:br>
              <a:rPr lang="en-US" sz="5400" dirty="0" smtClean="0"/>
            </a:b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428" y="1516344"/>
            <a:ext cx="2857500" cy="2857500"/>
          </a:xfrm>
          <a:prstGeom prst="rect">
            <a:avLst/>
          </a:prstGeom>
        </p:spPr>
      </p:pic>
      <p:pic>
        <p:nvPicPr>
          <p:cNvPr id="3" name="Afbeelding 2"/>
          <p:cNvPicPr>
            <a:picLocks noChangeAspect="1"/>
          </p:cNvPicPr>
          <p:nvPr/>
        </p:nvPicPr>
        <p:blipFill>
          <a:blip r:embed="rId3"/>
          <a:stretch>
            <a:fillRect/>
          </a:stretch>
        </p:blipFill>
        <p:spPr>
          <a:xfrm>
            <a:off x="5164186" y="1621824"/>
            <a:ext cx="5762625" cy="2971800"/>
          </a:xfrm>
          <a:prstGeom prst="rect">
            <a:avLst/>
          </a:prstGeom>
        </p:spPr>
      </p:pic>
    </p:spTree>
    <p:extLst>
      <p:ext uri="{BB962C8B-B14F-4D97-AF65-F5344CB8AC3E}">
        <p14:creationId xmlns:p14="http://schemas.microsoft.com/office/powerpoint/2010/main" val="34207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out)">
                                      <p:cBhvr>
                                        <p:cTn id="11" dur="2000"/>
                                        <p:tgtEl>
                                          <p:spTgt spid="3"/>
                                        </p:tgtEl>
                                      </p:cBhvr>
                                    </p:animEffect>
                                  </p:childTnLst>
                                </p:cTn>
                              </p:par>
                            </p:childTnLst>
                          </p:cTn>
                        </p:par>
                        <p:par>
                          <p:cTn id="12" fill="hold">
                            <p:stCondLst>
                              <p:cond delay="2500"/>
                            </p:stCondLst>
                            <p:childTnLst>
                              <p:par>
                                <p:cTn id="13" presetID="22" presetClass="entr" presetSubtype="8" fill="hold" grpId="0" nodeType="afterEffect">
                                  <p:stCondLst>
                                    <p:cond delay="0"/>
                                  </p:stCondLst>
                                  <p:iterate type="wd">
                                    <p:tmPct val="10000"/>
                                  </p:iterate>
                                  <p:childTnLst>
                                    <p:set>
                                      <p:cBhvr>
                                        <p:cTn id="14" dur="1" fill="hold">
                                          <p:stCondLst>
                                            <p:cond delay="0"/>
                                          </p:stCondLst>
                                        </p:cTn>
                                        <p:tgtEl>
                                          <p:spTgt spid="2"/>
                                        </p:tgtEl>
                                        <p:attrNameLst>
                                          <p:attrName>style.visibility</p:attrName>
                                        </p:attrNameLst>
                                      </p:cBhvr>
                                      <p:to>
                                        <p:strVal val="visible"/>
                                      </p:to>
                                    </p:set>
                                    <p:animEffect transition="in" filter="wipe(left)">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74" y="399865"/>
            <a:ext cx="9720072" cy="1499616"/>
          </a:xfrm>
        </p:spPr>
        <p:txBody>
          <a:bodyPr/>
          <a:lstStyle/>
          <a:p>
            <a:r>
              <a:rPr lang="en-US" dirty="0" err="1" smtClean="0"/>
              <a:t>Belangrijke</a:t>
            </a:r>
            <a:r>
              <a:rPr lang="en-US" dirty="0" smtClean="0"/>
              <a:t> </a:t>
            </a:r>
            <a:r>
              <a:rPr lang="en-US" dirty="0" err="1" smtClean="0"/>
              <a:t>motivatie</a:t>
            </a:r>
            <a:r>
              <a:rPr lang="en-US" dirty="0" smtClean="0"/>
              <a:t> </a:t>
            </a:r>
            <a:r>
              <a:rPr lang="en-US" dirty="0" err="1" smtClean="0"/>
              <a:t>punten</a:t>
            </a:r>
            <a:endParaRPr lang="en-US" dirty="0"/>
          </a:p>
        </p:txBody>
      </p:sp>
      <p:sp>
        <p:nvSpPr>
          <p:cNvPr id="3" name="TextBox 2"/>
          <p:cNvSpPr txBox="1"/>
          <p:nvPr/>
        </p:nvSpPr>
        <p:spPr>
          <a:xfrm>
            <a:off x="1484311" y="2218544"/>
            <a:ext cx="10018713" cy="3062377"/>
          </a:xfrm>
          <a:prstGeom prst="rect">
            <a:avLst/>
          </a:prstGeom>
          <a:noFill/>
        </p:spPr>
        <p:txBody>
          <a:bodyPr wrap="square" rtlCol="0">
            <a:spAutoFit/>
          </a:bodyPr>
          <a:lstStyle/>
          <a:p>
            <a:pPr marL="285750" indent="-285750">
              <a:spcBef>
                <a:spcPct val="20000"/>
              </a:spcBef>
              <a:spcAft>
                <a:spcPts val="600"/>
              </a:spcAft>
              <a:buClr>
                <a:schemeClr val="accent1">
                  <a:lumMod val="75000"/>
                </a:schemeClr>
              </a:buClr>
              <a:buSzPct val="145000"/>
              <a:buFont typeface="Arial"/>
              <a:buChar char="•"/>
            </a:pPr>
            <a:r>
              <a:rPr lang="en-US" sz="2400" dirty="0" err="1"/>
              <a:t>Consitentie</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smtClean="0"/>
              <a:t>R.O.I.</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err="1"/>
              <a:t>Schaalbaar</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err="1"/>
              <a:t>Documentatie</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a:t>Advanced Features </a:t>
            </a:r>
            <a:r>
              <a:rPr lang="en-US" sz="2400" dirty="0" err="1"/>
              <a:t>zijn</a:t>
            </a:r>
            <a:r>
              <a:rPr lang="en-US" sz="2400" dirty="0"/>
              <a:t> </a:t>
            </a:r>
            <a:r>
              <a:rPr lang="en-US" sz="2400" dirty="0" err="1"/>
              <a:t>soms</a:t>
            </a:r>
            <a:r>
              <a:rPr lang="en-US" sz="2400" dirty="0"/>
              <a:t> </a:t>
            </a:r>
            <a:r>
              <a:rPr lang="en-US" sz="2400" dirty="0" err="1"/>
              <a:t>niet</a:t>
            </a:r>
            <a:r>
              <a:rPr lang="en-US" sz="2400" dirty="0"/>
              <a:t> </a:t>
            </a:r>
            <a:r>
              <a:rPr lang="en-US" sz="2400" dirty="0" err="1"/>
              <a:t>meer</a:t>
            </a:r>
            <a:r>
              <a:rPr lang="en-US" sz="2400" dirty="0"/>
              <a:t> </a:t>
            </a:r>
            <a:r>
              <a:rPr lang="en-US" sz="2400" dirty="0" err="1"/>
              <a:t>vindbaar</a:t>
            </a:r>
            <a:r>
              <a:rPr lang="en-US" sz="2400" dirty="0"/>
              <a:t>/</a:t>
            </a:r>
            <a:r>
              <a:rPr lang="en-US" sz="2400" dirty="0" err="1"/>
              <a:t>beschikbaar</a:t>
            </a:r>
            <a:r>
              <a:rPr lang="en-US" sz="2400" dirty="0"/>
              <a:t> in GUI</a:t>
            </a:r>
          </a:p>
          <a:p>
            <a:pPr marL="285750" indent="-285750">
              <a:spcBef>
                <a:spcPct val="20000"/>
              </a:spcBef>
              <a:spcAft>
                <a:spcPts val="600"/>
              </a:spcAft>
              <a:buClr>
                <a:schemeClr val="accent1">
                  <a:lumMod val="75000"/>
                </a:schemeClr>
              </a:buClr>
              <a:buSzPct val="145000"/>
              <a:buFont typeface="Arial"/>
              <a:buChar char="•"/>
            </a:pPr>
            <a:r>
              <a:rPr lang="en-US" sz="2400" dirty="0" err="1"/>
              <a:t>Toekomst</a:t>
            </a:r>
            <a:r>
              <a:rPr lang="en-US" sz="2400" dirty="0"/>
              <a:t> </a:t>
            </a:r>
            <a:r>
              <a:rPr lang="en-US" sz="2400" dirty="0" err="1"/>
              <a:t>voor</a:t>
            </a:r>
            <a:r>
              <a:rPr lang="en-US" sz="2400" dirty="0"/>
              <a:t> Microsoft </a:t>
            </a:r>
            <a:r>
              <a:rPr lang="en-US" sz="2400" dirty="0" err="1"/>
              <a:t>oplossingen</a:t>
            </a:r>
            <a:endParaRPr lang="en-US" sz="2400" dirty="0"/>
          </a:p>
        </p:txBody>
      </p:sp>
    </p:spTree>
    <p:extLst>
      <p:ext uri="{BB962C8B-B14F-4D97-AF65-F5344CB8AC3E}">
        <p14:creationId xmlns:p14="http://schemas.microsoft.com/office/powerpoint/2010/main" val="92926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1500"/>
                            </p:stCondLst>
                            <p:childTnLst>
                              <p:par>
                                <p:cTn id="18" presetID="22" presetClass="entr" presetSubtype="8" fill="hold" grpId="0" nodeType="afterEffect">
                                  <p:stCondLst>
                                    <p:cond delay="50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par>
                          <p:cTn id="21" fill="hold">
                            <p:stCondLst>
                              <p:cond delay="2500"/>
                            </p:stCondLst>
                            <p:childTnLst>
                              <p:par>
                                <p:cTn id="22" presetID="22" presetClass="entr" presetSubtype="8" fill="hold" grpId="0" nodeType="afterEffect">
                                  <p:stCondLst>
                                    <p:cond delay="50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childTnLst>
                          </p:cTn>
                        </p:par>
                        <p:par>
                          <p:cTn id="25" fill="hold">
                            <p:stCondLst>
                              <p:cond delay="3500"/>
                            </p:stCondLst>
                            <p:childTnLst>
                              <p:par>
                                <p:cTn id="26" presetID="22" presetClass="entr" presetSubtype="8" fill="hold" grpId="0" nodeType="afterEffect">
                                  <p:stCondLst>
                                    <p:cond delay="50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par>
                          <p:cTn id="29" fill="hold">
                            <p:stCondLst>
                              <p:cond delay="4500"/>
                            </p:stCondLst>
                            <p:childTnLst>
                              <p:par>
                                <p:cTn id="30" presetID="22" presetClass="entr" presetSubtype="8" fill="hold" grpId="0" nodeType="after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140" y="481583"/>
            <a:ext cx="9720072" cy="1499616"/>
          </a:xfrm>
        </p:spPr>
        <p:txBody>
          <a:bodyPr/>
          <a:lstStyle/>
          <a:p>
            <a:r>
              <a:rPr lang="en-US" dirty="0" smtClean="0"/>
              <a:t>PowerShell Basics</a:t>
            </a:r>
            <a:endParaRPr lang="en-US" dirty="0"/>
          </a:p>
        </p:txBody>
      </p:sp>
      <p:sp>
        <p:nvSpPr>
          <p:cNvPr id="3" name="TextBox 2"/>
          <p:cNvSpPr txBox="1"/>
          <p:nvPr/>
        </p:nvSpPr>
        <p:spPr>
          <a:xfrm>
            <a:off x="1484311" y="2438399"/>
            <a:ext cx="9293901" cy="1855893"/>
          </a:xfrm>
          <a:prstGeom prst="rect">
            <a:avLst/>
          </a:prstGeom>
          <a:noFill/>
        </p:spPr>
        <p:txBody>
          <a:bodyPr wrap="square" rtlCol="0">
            <a:spAutoFit/>
          </a:bodyPr>
          <a:lstStyle/>
          <a:p>
            <a:pPr marL="285750" indent="-285750">
              <a:spcBef>
                <a:spcPct val="20000"/>
              </a:spcBef>
              <a:spcAft>
                <a:spcPts val="600"/>
              </a:spcAft>
              <a:buClr>
                <a:schemeClr val="accent1">
                  <a:lumMod val="75000"/>
                </a:schemeClr>
              </a:buClr>
              <a:buSzPct val="145000"/>
              <a:buFont typeface="Arial"/>
              <a:buChar char="•"/>
            </a:pPr>
            <a:r>
              <a:rPr lang="en-US" sz="2400" dirty="0" err="1"/>
              <a:t>Opbouw</a:t>
            </a:r>
            <a:r>
              <a:rPr lang="en-US" sz="2400" dirty="0"/>
              <a:t> </a:t>
            </a:r>
            <a:r>
              <a:rPr lang="en-US" sz="2400" dirty="0" err="1"/>
              <a:t>Cmdlets</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err="1"/>
              <a:t>Belangrijkste</a:t>
            </a:r>
            <a:r>
              <a:rPr lang="en-US" sz="2400" dirty="0"/>
              <a:t> </a:t>
            </a:r>
            <a:r>
              <a:rPr lang="en-US" sz="2400" dirty="0" err="1"/>
              <a:t>Cmdlets</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smtClean="0"/>
              <a:t>Snap-ins </a:t>
            </a:r>
            <a:r>
              <a:rPr lang="en-US" sz="2400" dirty="0" err="1"/>
              <a:t>en</a:t>
            </a:r>
            <a:r>
              <a:rPr lang="en-US" sz="2400" dirty="0"/>
              <a:t> Modules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6963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1500"/>
                            </p:stCondLst>
                            <p:childTnLst>
                              <p:par>
                                <p:cTn id="18" presetID="22" presetClass="entr" presetSubtype="8" fill="hold" nodeType="afterEffect">
                                  <p:stCondLst>
                                    <p:cond delay="50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402282" y="3066907"/>
            <a:ext cx="2785862" cy="2542234"/>
          </a:xfrm>
          <a:prstGeom prst="rect">
            <a:avLst/>
          </a:prstGeom>
          <a:noFill/>
        </p:spPr>
        <p:txBody>
          <a:bodyPr wrap="square" rtlCol="0">
            <a:spAutoFit/>
          </a:bodyPr>
          <a:lstStyle>
            <a:defPPr>
              <a:defRPr lang="en-US"/>
            </a:defPPr>
            <a:lvl1pPr marL="285750" indent="-285750">
              <a:spcBef>
                <a:spcPct val="20000"/>
              </a:spcBef>
              <a:spcAft>
                <a:spcPts val="600"/>
              </a:spcAft>
              <a:buClr>
                <a:schemeClr val="accent1">
                  <a:lumMod val="75000"/>
                </a:schemeClr>
              </a:buClr>
              <a:buSzPct val="145000"/>
              <a:buFont typeface="Arial"/>
              <a:buChar char="•"/>
              <a:defRPr sz="2400"/>
            </a:lvl1pPr>
          </a:lstStyle>
          <a:p>
            <a:r>
              <a:rPr lang="en-US" dirty="0"/>
              <a:t>Get</a:t>
            </a:r>
          </a:p>
          <a:p>
            <a:r>
              <a:rPr lang="en-US" dirty="0"/>
              <a:t>New</a:t>
            </a:r>
          </a:p>
          <a:p>
            <a:r>
              <a:rPr lang="en-US" dirty="0"/>
              <a:t>Set</a:t>
            </a:r>
          </a:p>
          <a:p>
            <a:r>
              <a:rPr lang="en-US" dirty="0"/>
              <a:t>Remove</a:t>
            </a:r>
          </a:p>
          <a:p>
            <a:r>
              <a:rPr lang="en-US" dirty="0"/>
              <a:t>Connect</a:t>
            </a:r>
          </a:p>
        </p:txBody>
      </p:sp>
      <p:sp>
        <p:nvSpPr>
          <p:cNvPr id="11" name="TextBox 10"/>
          <p:cNvSpPr txBox="1"/>
          <p:nvPr/>
        </p:nvSpPr>
        <p:spPr>
          <a:xfrm>
            <a:off x="6188144" y="3066907"/>
            <a:ext cx="3447738" cy="3062377"/>
          </a:xfrm>
          <a:prstGeom prst="rect">
            <a:avLst/>
          </a:prstGeom>
          <a:noFill/>
        </p:spPr>
        <p:txBody>
          <a:bodyPr wrap="square" rtlCol="0">
            <a:spAutoFit/>
          </a:bodyPr>
          <a:lstStyle>
            <a:defPPr>
              <a:defRPr lang="en-US"/>
            </a:defPPr>
            <a:lvl1pPr marL="285750" indent="-285750">
              <a:spcBef>
                <a:spcPct val="20000"/>
              </a:spcBef>
              <a:spcAft>
                <a:spcPts val="600"/>
              </a:spcAft>
              <a:buClr>
                <a:schemeClr val="accent1">
                  <a:lumMod val="75000"/>
                </a:schemeClr>
              </a:buClr>
              <a:buSzPct val="145000"/>
              <a:buFont typeface="Arial"/>
              <a:buChar char="•"/>
              <a:defRPr sz="2400"/>
            </a:lvl1pPr>
          </a:lstStyle>
          <a:p>
            <a:r>
              <a:rPr lang="en-US" dirty="0" err="1"/>
              <a:t>ADUser</a:t>
            </a:r>
            <a:endParaRPr lang="en-US" dirty="0"/>
          </a:p>
          <a:p>
            <a:r>
              <a:rPr lang="en-US" dirty="0"/>
              <a:t>Mailbox</a:t>
            </a:r>
          </a:p>
          <a:p>
            <a:r>
              <a:rPr lang="en-US" dirty="0"/>
              <a:t>Process</a:t>
            </a:r>
          </a:p>
          <a:p>
            <a:r>
              <a:rPr lang="en-US" dirty="0" err="1"/>
              <a:t>PSDrive</a:t>
            </a:r>
            <a:endParaRPr lang="en-US" dirty="0"/>
          </a:p>
          <a:p>
            <a:r>
              <a:rPr lang="en-US" dirty="0" err="1"/>
              <a:t>ChildItem</a:t>
            </a:r>
            <a:endParaRPr lang="en-US" dirty="0"/>
          </a:p>
          <a:p>
            <a:endParaRPr lang="en-US" dirty="0"/>
          </a:p>
        </p:txBody>
      </p:sp>
      <p:sp>
        <p:nvSpPr>
          <p:cNvPr id="9" name="Title 1"/>
          <p:cNvSpPr>
            <a:spLocks noGrp="1"/>
          </p:cNvSpPr>
          <p:nvPr>
            <p:ph type="title"/>
          </p:nvPr>
        </p:nvSpPr>
        <p:spPr>
          <a:xfrm>
            <a:off x="900560" y="428151"/>
            <a:ext cx="9720072" cy="1499616"/>
          </a:xfrm>
        </p:spPr>
        <p:txBody>
          <a:bodyPr/>
          <a:lstStyle/>
          <a:p>
            <a:r>
              <a:rPr lang="en-US" dirty="0" smtClean="0"/>
              <a:t>Verbs &amp; nouns</a:t>
            </a:r>
            <a:endParaRPr lang="en-US" dirty="0"/>
          </a:p>
        </p:txBody>
      </p:sp>
      <p:sp>
        <p:nvSpPr>
          <p:cNvPr id="3" name="Tekstvak 2"/>
          <p:cNvSpPr txBox="1"/>
          <p:nvPr/>
        </p:nvSpPr>
        <p:spPr>
          <a:xfrm>
            <a:off x="3402282" y="2546764"/>
            <a:ext cx="3750514" cy="461665"/>
          </a:xfrm>
          <a:prstGeom prst="rect">
            <a:avLst/>
          </a:prstGeom>
          <a:noFill/>
        </p:spPr>
        <p:txBody>
          <a:bodyPr wrap="none" rtlCol="0">
            <a:spAutoFit/>
          </a:bodyPr>
          <a:lstStyle/>
          <a:p>
            <a:r>
              <a:rPr lang="en-US" sz="2400" dirty="0" smtClean="0"/>
              <a:t>Verb:                          Noun:</a:t>
            </a:r>
            <a:endParaRPr lang="en-US" sz="2400" dirty="0"/>
          </a:p>
        </p:txBody>
      </p:sp>
    </p:spTree>
    <p:extLst>
      <p:ext uri="{BB962C8B-B14F-4D97-AF65-F5344CB8AC3E}">
        <p14:creationId xmlns:p14="http://schemas.microsoft.com/office/powerpoint/2010/main" val="309042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572" y="649966"/>
            <a:ext cx="9692640" cy="1325562"/>
          </a:xfrm>
        </p:spPr>
        <p:txBody>
          <a:bodyPr/>
          <a:lstStyle/>
          <a:p>
            <a:r>
              <a:rPr lang="en-US" dirty="0" err="1" smtClean="0"/>
              <a:t>Belangrijkste</a:t>
            </a:r>
            <a:r>
              <a:rPr lang="en-US" dirty="0" smtClean="0"/>
              <a:t> </a:t>
            </a:r>
            <a:r>
              <a:rPr lang="en-US" dirty="0" err="1" smtClean="0"/>
              <a:t>Cmdlets</a:t>
            </a:r>
            <a:endParaRPr lang="en-US" dirty="0"/>
          </a:p>
        </p:txBody>
      </p:sp>
      <p:sp>
        <p:nvSpPr>
          <p:cNvPr id="3" name="TextBox 2"/>
          <p:cNvSpPr txBox="1"/>
          <p:nvPr/>
        </p:nvSpPr>
        <p:spPr>
          <a:xfrm>
            <a:off x="1484311" y="2438399"/>
            <a:ext cx="9293901" cy="1855893"/>
          </a:xfrm>
          <a:prstGeom prst="rect">
            <a:avLst/>
          </a:prstGeom>
          <a:noFill/>
        </p:spPr>
        <p:txBody>
          <a:bodyPr wrap="square" rtlCol="0">
            <a:spAutoFit/>
          </a:bodyPr>
          <a:lstStyle/>
          <a:p>
            <a:pPr marL="285750" indent="-285750">
              <a:spcBef>
                <a:spcPct val="20000"/>
              </a:spcBef>
              <a:spcAft>
                <a:spcPts val="600"/>
              </a:spcAft>
              <a:buClr>
                <a:schemeClr val="accent1">
                  <a:lumMod val="75000"/>
                </a:schemeClr>
              </a:buClr>
              <a:buSzPct val="145000"/>
              <a:buFont typeface="Arial"/>
              <a:buChar char="•"/>
            </a:pPr>
            <a:r>
              <a:rPr lang="en-US" sz="2400" dirty="0" smtClean="0"/>
              <a:t>Get-Help</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smtClean="0"/>
              <a:t>Get-Command</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smtClean="0"/>
              <a:t>Get-Member</a:t>
            </a: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0052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1500"/>
                            </p:stCondLst>
                            <p:childTnLst>
                              <p:par>
                                <p:cTn id="18" presetID="22" presetClass="entr" presetSubtype="8" fill="hold" grpId="0" nodeType="afterEffect">
                                  <p:stCondLst>
                                    <p:cond delay="50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32376" y="825843"/>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Hoe </a:t>
            </a:r>
            <a:r>
              <a:rPr lang="en-US" dirty="0" err="1"/>
              <a:t>gebruik</a:t>
            </a:r>
            <a:r>
              <a:rPr lang="en-US" dirty="0"/>
              <a:t> </a:t>
            </a:r>
            <a:r>
              <a:rPr lang="en-US" dirty="0" err="1"/>
              <a:t>ik</a:t>
            </a:r>
            <a:r>
              <a:rPr lang="en-US" dirty="0"/>
              <a:t> </a:t>
            </a:r>
            <a:r>
              <a:rPr lang="en-US" dirty="0" smtClean="0"/>
              <a:t>PowerShell? - DEMO!</a:t>
            </a:r>
            <a:endParaRPr lang="en-US" dirty="0"/>
          </a:p>
        </p:txBody>
      </p:sp>
      <p:pic>
        <p:nvPicPr>
          <p:cNvPr id="2" name="Afbeelding 1"/>
          <p:cNvPicPr>
            <a:picLocks noChangeAspect="1"/>
          </p:cNvPicPr>
          <p:nvPr/>
        </p:nvPicPr>
        <p:blipFill>
          <a:blip r:embed="rId2"/>
          <a:stretch>
            <a:fillRect/>
          </a:stretch>
        </p:blipFill>
        <p:spPr>
          <a:xfrm>
            <a:off x="4041494" y="2578442"/>
            <a:ext cx="3800475" cy="3657600"/>
          </a:xfrm>
          <a:prstGeom prst="rect">
            <a:avLst/>
          </a:prstGeom>
        </p:spPr>
      </p:pic>
    </p:spTree>
    <p:extLst>
      <p:ext uri="{BB962C8B-B14F-4D97-AF65-F5344CB8AC3E}">
        <p14:creationId xmlns:p14="http://schemas.microsoft.com/office/powerpoint/2010/main" val="195336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120" y="1390650"/>
            <a:ext cx="7223760" cy="4076700"/>
          </a:xfrm>
          <a:prstGeom prst="rect">
            <a:avLst/>
          </a:prstGeom>
        </p:spPr>
      </p:pic>
    </p:spTree>
    <p:extLst>
      <p:ext uri="{BB962C8B-B14F-4D97-AF65-F5344CB8AC3E}">
        <p14:creationId xmlns:p14="http://schemas.microsoft.com/office/powerpoint/2010/main" val="217340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78" y="625252"/>
            <a:ext cx="9692640" cy="1325562"/>
          </a:xfrm>
        </p:spPr>
        <p:txBody>
          <a:bodyPr/>
          <a:lstStyle/>
          <a:p>
            <a:r>
              <a:rPr lang="en-US" dirty="0" smtClean="0"/>
              <a:t>Wat is </a:t>
            </a:r>
            <a:r>
              <a:rPr lang="en-US" dirty="0" err="1" smtClean="0"/>
              <a:t>er</a:t>
            </a:r>
            <a:r>
              <a:rPr lang="en-US" dirty="0" smtClean="0"/>
              <a:t> nog </a:t>
            </a:r>
            <a:r>
              <a:rPr lang="en-US" dirty="0" err="1" smtClean="0"/>
              <a:t>meer</a:t>
            </a:r>
            <a:r>
              <a:rPr lang="en-US" dirty="0" smtClean="0"/>
              <a:t>!</a:t>
            </a:r>
            <a:endParaRPr lang="en-US" dirty="0"/>
          </a:p>
        </p:txBody>
      </p:sp>
      <p:sp>
        <p:nvSpPr>
          <p:cNvPr id="3" name="TextBox 2"/>
          <p:cNvSpPr txBox="1"/>
          <p:nvPr/>
        </p:nvSpPr>
        <p:spPr>
          <a:xfrm>
            <a:off x="1484311" y="2305042"/>
            <a:ext cx="10018713" cy="3582519"/>
          </a:xfrm>
          <a:prstGeom prst="rect">
            <a:avLst/>
          </a:prstGeom>
          <a:noFill/>
        </p:spPr>
        <p:txBody>
          <a:bodyPr wrap="square" rtlCol="0">
            <a:spAutoFit/>
          </a:bodyPr>
          <a:lstStyle/>
          <a:p>
            <a:pPr marL="285750" indent="-285750">
              <a:spcBef>
                <a:spcPct val="20000"/>
              </a:spcBef>
              <a:spcAft>
                <a:spcPts val="600"/>
              </a:spcAft>
              <a:buClr>
                <a:schemeClr val="accent1">
                  <a:lumMod val="75000"/>
                </a:schemeClr>
              </a:buClr>
              <a:buSzPct val="145000"/>
              <a:buFont typeface="Arial"/>
              <a:buChar char="•"/>
            </a:pPr>
            <a:r>
              <a:rPr lang="en-US" sz="2400" dirty="0" smtClean="0"/>
              <a:t>PowerShell Variables</a:t>
            </a:r>
          </a:p>
          <a:p>
            <a:pPr marL="285750" indent="-285750">
              <a:spcBef>
                <a:spcPct val="20000"/>
              </a:spcBef>
              <a:spcAft>
                <a:spcPts val="600"/>
              </a:spcAft>
              <a:buClr>
                <a:schemeClr val="accent1">
                  <a:lumMod val="75000"/>
                </a:schemeClr>
              </a:buClr>
              <a:buSzPct val="145000"/>
              <a:buFont typeface="Arial"/>
              <a:buChar char="•"/>
            </a:pPr>
            <a:r>
              <a:rPr lang="en-US" sz="2400" dirty="0" smtClean="0"/>
              <a:t>PowerShell advanced toolmaking</a:t>
            </a:r>
          </a:p>
          <a:p>
            <a:pPr marL="285750" indent="-285750">
              <a:spcBef>
                <a:spcPct val="20000"/>
              </a:spcBef>
              <a:spcAft>
                <a:spcPts val="600"/>
              </a:spcAft>
              <a:buClr>
                <a:schemeClr val="accent1">
                  <a:lumMod val="75000"/>
                </a:schemeClr>
              </a:buClr>
              <a:buSzPct val="145000"/>
              <a:buFont typeface="Arial"/>
              <a:buChar char="•"/>
            </a:pPr>
            <a:r>
              <a:rPr lang="en-US" sz="2400" dirty="0" smtClean="0"/>
              <a:t>PowerShell Package Management</a:t>
            </a:r>
          </a:p>
          <a:p>
            <a:pPr marL="285750" indent="-285750">
              <a:spcBef>
                <a:spcPct val="20000"/>
              </a:spcBef>
              <a:spcAft>
                <a:spcPts val="600"/>
              </a:spcAft>
              <a:buClr>
                <a:schemeClr val="accent1">
                  <a:lumMod val="75000"/>
                </a:schemeClr>
              </a:buClr>
              <a:buSzPct val="145000"/>
              <a:buFont typeface="Arial"/>
              <a:buChar char="•"/>
            </a:pPr>
            <a:r>
              <a:rPr lang="en-US" sz="2400" dirty="0" smtClean="0"/>
              <a:t>Desired State Configuration</a:t>
            </a:r>
          </a:p>
          <a:p>
            <a:pPr marL="285750" indent="-285750">
              <a:spcBef>
                <a:spcPct val="20000"/>
              </a:spcBef>
              <a:spcAft>
                <a:spcPts val="600"/>
              </a:spcAft>
              <a:buClr>
                <a:schemeClr val="accent1">
                  <a:lumMod val="75000"/>
                </a:schemeClr>
              </a:buClr>
              <a:buSzPct val="145000"/>
              <a:buFont typeface="Arial"/>
              <a:buChar char="•"/>
            </a:pPr>
            <a:r>
              <a:rPr lang="en-US" sz="2400" dirty="0" smtClean="0"/>
              <a:t>Pester (Unit testing)</a:t>
            </a:r>
          </a:p>
          <a:p>
            <a:pPr marL="285750" indent="-285750">
              <a:spcBef>
                <a:spcPct val="20000"/>
              </a:spcBef>
              <a:spcAft>
                <a:spcPts val="600"/>
              </a:spcAft>
              <a:buClr>
                <a:schemeClr val="accent1">
                  <a:lumMod val="75000"/>
                </a:schemeClr>
              </a:buClr>
              <a:buSzPct val="145000"/>
              <a:buFont typeface="Arial"/>
              <a:buChar char="•"/>
            </a:pPr>
            <a:r>
              <a:rPr lang="en-US" sz="2400" dirty="0" smtClean="0"/>
              <a:t>PowerShell </a:t>
            </a:r>
            <a:r>
              <a:rPr lang="en-US" sz="2400" dirty="0" err="1" smtClean="0"/>
              <a:t>OpenSource</a:t>
            </a:r>
            <a:r>
              <a:rPr lang="en-US" sz="2400" dirty="0" smtClean="0"/>
              <a:t>! (Windows, Linux &amp; OSX)</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smtClean="0"/>
              <a:t>Nano Server (powershell core)</a:t>
            </a:r>
          </a:p>
        </p:txBody>
      </p:sp>
    </p:spTree>
    <p:extLst>
      <p:ext uri="{BB962C8B-B14F-4D97-AF65-F5344CB8AC3E}">
        <p14:creationId xmlns:p14="http://schemas.microsoft.com/office/powerpoint/2010/main" val="201445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94160" y="91234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smtClean="0"/>
              <a:t>Vragen</a:t>
            </a:r>
            <a:r>
              <a:rPr lang="en-US" dirty="0" smtClean="0"/>
              <a:t>?</a:t>
            </a:r>
            <a:endParaRPr lang="en-US" dirty="0"/>
          </a:p>
        </p:txBody>
      </p:sp>
      <p:pic>
        <p:nvPicPr>
          <p:cNvPr id="1026" name="Picture 2" descr="http://www.drmossorganic.com/wp-content/uploads/2015/06/Questions-600x39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016" y="2281237"/>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03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1" presetClass="entr" presetSubtype="1" fill="hold" nodeType="withEffect">
                                  <p:stCondLst>
                                    <p:cond delay="500"/>
                                  </p:stCondLst>
                                  <p:childTnLst>
                                    <p:set>
                                      <p:cBhvr>
                                        <p:cTn id="9" dur="1" fill="hold">
                                          <p:stCondLst>
                                            <p:cond delay="0"/>
                                          </p:stCondLst>
                                        </p:cTn>
                                        <p:tgtEl>
                                          <p:spTgt spid="1026"/>
                                        </p:tgtEl>
                                        <p:attrNameLst>
                                          <p:attrName>style.visibility</p:attrName>
                                        </p:attrNameLst>
                                      </p:cBhvr>
                                      <p:to>
                                        <p:strVal val="visible"/>
                                      </p:to>
                                    </p:set>
                                    <p:animEffect transition="in" filter="wheel(1)">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3181350" y="4343400"/>
            <a:ext cx="2210904" cy="2200275"/>
          </a:xfrm>
          <a:prstGeom prst="rect">
            <a:avLst/>
          </a:prstGeom>
        </p:spPr>
      </p:pic>
      <p:sp>
        <p:nvSpPr>
          <p:cNvPr id="5" name="Tekstvak 4"/>
          <p:cNvSpPr txBox="1"/>
          <p:nvPr/>
        </p:nvSpPr>
        <p:spPr>
          <a:xfrm>
            <a:off x="6153148" y="4343400"/>
            <a:ext cx="2590800" cy="369332"/>
          </a:xfrm>
          <a:prstGeom prst="rect">
            <a:avLst/>
          </a:prstGeom>
          <a:noFill/>
        </p:spPr>
        <p:txBody>
          <a:bodyPr wrap="square" rtlCol="0">
            <a:spAutoFit/>
          </a:bodyPr>
          <a:lstStyle/>
          <a:p>
            <a:r>
              <a:rPr lang="en-US" dirty="0" smtClean="0"/>
              <a:t>@DdBraver</a:t>
            </a:r>
            <a:endParaRPr lang="en-US" dirty="0"/>
          </a:p>
        </p:txBody>
      </p:sp>
      <p:pic>
        <p:nvPicPr>
          <p:cNvPr id="6" name="Picture 2" descr="http://www.bradley.edu/dotAsset/7232dd86-5ff1-4488-a549-bfa13e9d50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5948" y="429946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a/LinkedIn_logo_initials.png/768px-LinkedIn_logo_initia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9399" y="6052131"/>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p:cNvSpPr txBox="1"/>
          <p:nvPr/>
        </p:nvSpPr>
        <p:spPr>
          <a:xfrm>
            <a:off x="6171838" y="6096065"/>
            <a:ext cx="4115161" cy="369332"/>
          </a:xfrm>
          <a:prstGeom prst="rect">
            <a:avLst/>
          </a:prstGeom>
          <a:noFill/>
        </p:spPr>
        <p:txBody>
          <a:bodyPr wrap="square" rtlCol="0">
            <a:spAutoFit/>
          </a:bodyPr>
          <a:lstStyle/>
          <a:p>
            <a:r>
              <a:rPr lang="en-US" dirty="0" smtClean="0"/>
              <a:t>http://nl.linkedin.com/in/ddbraver</a:t>
            </a:r>
            <a:endParaRPr lang="en-US" dirty="0"/>
          </a:p>
        </p:txBody>
      </p:sp>
      <p:pic>
        <p:nvPicPr>
          <p:cNvPr id="9" name="Picture 11" descr="http://www.findthatlogo.com/wp-content/uploads/2011/11/wordpress-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5948" y="4869272"/>
            <a:ext cx="472440" cy="472440"/>
          </a:xfrm>
          <a:prstGeom prst="rect">
            <a:avLst/>
          </a:prstGeom>
          <a:noFill/>
          <a:extLst>
            <a:ext uri="{909E8E84-426E-40DD-AFC4-6F175D3DCCD1}">
              <a14:hiddenFill xmlns:a14="http://schemas.microsoft.com/office/drawing/2010/main">
                <a:solidFill>
                  <a:srgbClr val="FFFFFF"/>
                </a:solidFill>
              </a14:hiddenFill>
            </a:ext>
          </a:extLst>
        </p:spPr>
      </p:pic>
      <p:sp>
        <p:nvSpPr>
          <p:cNvPr id="10" name="Tekstvak 9"/>
          <p:cNvSpPr txBox="1"/>
          <p:nvPr/>
        </p:nvSpPr>
        <p:spPr>
          <a:xfrm>
            <a:off x="6168388" y="4913206"/>
            <a:ext cx="3489960" cy="369332"/>
          </a:xfrm>
          <a:prstGeom prst="rect">
            <a:avLst/>
          </a:prstGeom>
          <a:noFill/>
        </p:spPr>
        <p:txBody>
          <a:bodyPr wrap="square" rtlCol="0">
            <a:spAutoFit/>
          </a:bodyPr>
          <a:lstStyle/>
          <a:p>
            <a:r>
              <a:rPr lang="en-US" dirty="0" smtClean="0"/>
              <a:t>http://www.denbraver.com</a:t>
            </a:r>
            <a:endParaRPr lang="en-US" dirty="0"/>
          </a:p>
        </p:txBody>
      </p:sp>
      <p:pic>
        <p:nvPicPr>
          <p:cNvPr id="11" name="Picture 2" descr="https://upload.wikimedia.org/wikipedia/commons/thumb/3/3f/Git_icon.svg/2000px-Git_icon.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5949" y="5458806"/>
            <a:ext cx="472440" cy="472440"/>
          </a:xfrm>
          <a:prstGeom prst="rect">
            <a:avLst/>
          </a:prstGeom>
          <a:noFill/>
          <a:extLst>
            <a:ext uri="{909E8E84-426E-40DD-AFC4-6F175D3DCCD1}">
              <a14:hiddenFill xmlns:a14="http://schemas.microsoft.com/office/drawing/2010/main">
                <a:solidFill>
                  <a:srgbClr val="FFFFFF"/>
                </a:solidFill>
              </a14:hiddenFill>
            </a:ext>
          </a:extLst>
        </p:spPr>
      </p:pic>
      <p:sp>
        <p:nvSpPr>
          <p:cNvPr id="12" name="Tekstvak 11"/>
          <p:cNvSpPr txBox="1"/>
          <p:nvPr/>
        </p:nvSpPr>
        <p:spPr>
          <a:xfrm>
            <a:off x="6153148" y="5506531"/>
            <a:ext cx="3489960" cy="369332"/>
          </a:xfrm>
          <a:prstGeom prst="rect">
            <a:avLst/>
          </a:prstGeom>
          <a:noFill/>
        </p:spPr>
        <p:txBody>
          <a:bodyPr wrap="square" rtlCol="0">
            <a:spAutoFit/>
          </a:bodyPr>
          <a:lstStyle/>
          <a:p>
            <a:r>
              <a:rPr lang="en-US" dirty="0" smtClean="0"/>
              <a:t>http://</a:t>
            </a:r>
            <a:r>
              <a:rPr lang="en-US" dirty="0"/>
              <a:t>github.com/DdenBraver</a:t>
            </a:r>
          </a:p>
        </p:txBody>
      </p:sp>
      <p:sp>
        <p:nvSpPr>
          <p:cNvPr id="14" name="Tekstvak 13"/>
          <p:cNvSpPr txBox="1"/>
          <p:nvPr/>
        </p:nvSpPr>
        <p:spPr>
          <a:xfrm>
            <a:off x="6134457" y="1544388"/>
            <a:ext cx="2590800" cy="369332"/>
          </a:xfrm>
          <a:prstGeom prst="rect">
            <a:avLst/>
          </a:prstGeom>
          <a:noFill/>
        </p:spPr>
        <p:txBody>
          <a:bodyPr wrap="square" rtlCol="0">
            <a:spAutoFit/>
          </a:bodyPr>
          <a:lstStyle/>
          <a:p>
            <a:r>
              <a:rPr lang="en-US" dirty="0" smtClean="0"/>
              <a:t>@</a:t>
            </a:r>
            <a:r>
              <a:rPr lang="en-US" dirty="0" err="1" smtClean="0"/>
              <a:t>R_Prust</a:t>
            </a:r>
            <a:endParaRPr lang="en-US" dirty="0"/>
          </a:p>
        </p:txBody>
      </p:sp>
      <p:pic>
        <p:nvPicPr>
          <p:cNvPr id="15" name="Picture 2" descr="http://www.bradley.edu/dotAsset/7232dd86-5ff1-4488-a549-bfa13e9d50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7257" y="15004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upload.wikimedia.org/wikipedia/commons/thumb/c/ca/LinkedIn_logo_initials.png/768px-LinkedIn_logo_initia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0708" y="3253119"/>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7" name="Tekstvak 16"/>
          <p:cNvSpPr txBox="1"/>
          <p:nvPr/>
        </p:nvSpPr>
        <p:spPr>
          <a:xfrm>
            <a:off x="6153148" y="3297053"/>
            <a:ext cx="4286252" cy="368945"/>
          </a:xfrm>
          <a:prstGeom prst="rect">
            <a:avLst/>
          </a:prstGeom>
          <a:noFill/>
        </p:spPr>
        <p:txBody>
          <a:bodyPr wrap="square" rtlCol="0">
            <a:spAutoFit/>
          </a:bodyPr>
          <a:lstStyle/>
          <a:p>
            <a:r>
              <a:rPr lang="en-US" dirty="0"/>
              <a:t>https://nl.linkedin.com/in/rprust</a:t>
            </a:r>
          </a:p>
        </p:txBody>
      </p:sp>
      <p:pic>
        <p:nvPicPr>
          <p:cNvPr id="18" name="Picture 11" descr="http://www.findthatlogo.com/wp-content/uploads/2011/11/wordpress-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7257" y="2070260"/>
            <a:ext cx="472440" cy="472440"/>
          </a:xfrm>
          <a:prstGeom prst="rect">
            <a:avLst/>
          </a:prstGeom>
          <a:noFill/>
          <a:extLst>
            <a:ext uri="{909E8E84-426E-40DD-AFC4-6F175D3DCCD1}">
              <a14:hiddenFill xmlns:a14="http://schemas.microsoft.com/office/drawing/2010/main">
                <a:solidFill>
                  <a:srgbClr val="FFFFFF"/>
                </a:solidFill>
              </a14:hiddenFill>
            </a:ext>
          </a:extLst>
        </p:spPr>
      </p:pic>
      <p:sp>
        <p:nvSpPr>
          <p:cNvPr id="19" name="Tekstvak 18"/>
          <p:cNvSpPr txBox="1"/>
          <p:nvPr/>
        </p:nvSpPr>
        <p:spPr>
          <a:xfrm>
            <a:off x="6149697" y="2114194"/>
            <a:ext cx="3489960" cy="369332"/>
          </a:xfrm>
          <a:prstGeom prst="rect">
            <a:avLst/>
          </a:prstGeom>
          <a:noFill/>
        </p:spPr>
        <p:txBody>
          <a:bodyPr wrap="square" rtlCol="0">
            <a:spAutoFit/>
          </a:bodyPr>
          <a:lstStyle/>
          <a:p>
            <a:r>
              <a:rPr lang="en-US" dirty="0"/>
              <a:t>http://powershellpr0mpt.com/</a:t>
            </a:r>
          </a:p>
        </p:txBody>
      </p:sp>
      <p:pic>
        <p:nvPicPr>
          <p:cNvPr id="20" name="Picture 2" descr="https://upload.wikimedia.org/wikipedia/commons/thumb/3/3f/Git_icon.svg/2000px-Git_icon.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77258" y="2659794"/>
            <a:ext cx="472440" cy="472440"/>
          </a:xfrm>
          <a:prstGeom prst="rect">
            <a:avLst/>
          </a:prstGeom>
          <a:noFill/>
          <a:extLst>
            <a:ext uri="{909E8E84-426E-40DD-AFC4-6F175D3DCCD1}">
              <a14:hiddenFill xmlns:a14="http://schemas.microsoft.com/office/drawing/2010/main">
                <a:solidFill>
                  <a:srgbClr val="FFFFFF"/>
                </a:solidFill>
              </a14:hiddenFill>
            </a:ext>
          </a:extLst>
        </p:spPr>
      </p:pic>
      <p:sp>
        <p:nvSpPr>
          <p:cNvPr id="21" name="Tekstvak 20"/>
          <p:cNvSpPr txBox="1"/>
          <p:nvPr/>
        </p:nvSpPr>
        <p:spPr>
          <a:xfrm>
            <a:off x="6134456" y="2707519"/>
            <a:ext cx="4495443" cy="369332"/>
          </a:xfrm>
          <a:prstGeom prst="rect">
            <a:avLst/>
          </a:prstGeom>
          <a:noFill/>
        </p:spPr>
        <p:txBody>
          <a:bodyPr wrap="square" rtlCol="0">
            <a:spAutoFit/>
          </a:bodyPr>
          <a:lstStyle/>
          <a:p>
            <a:r>
              <a:rPr lang="en-US" dirty="0"/>
              <a:t>https://github.com/powershellpr0mpt</a:t>
            </a:r>
          </a:p>
        </p:txBody>
      </p:sp>
      <p:pic>
        <p:nvPicPr>
          <p:cNvPr id="2050" name="Picture 2" descr="Robert Prü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1351" y="1500455"/>
            <a:ext cx="2210904" cy="221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par>
                          <p:cTn id="11" fill="hold">
                            <p:stCondLst>
                              <p:cond delay="2000"/>
                            </p:stCondLst>
                            <p:childTnLst>
                              <p:par>
                                <p:cTn id="12" presetID="47"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1000" fill="hold"/>
                                        <p:tgtEl>
                                          <p:spTgt spid="19"/>
                                        </p:tgtEl>
                                        <p:attrNameLst>
                                          <p:attrName>ppt_y</p:attrName>
                                        </p:attrNameLst>
                                      </p:cBhvr>
                                      <p:tavLst>
                                        <p:tav tm="0">
                                          <p:val>
                                            <p:strVal val="#ppt_y-.1"/>
                                          </p:val>
                                        </p:tav>
                                        <p:tav tm="100000">
                                          <p:val>
                                            <p:strVal val="#ppt_y"/>
                                          </p:val>
                                        </p:tav>
                                      </p:tavLst>
                                    </p:anim>
                                  </p:childTnLst>
                                </p:cTn>
                              </p:par>
                              <p:par>
                                <p:cTn id="82" presetID="47" presetClass="entr" presetSubtype="0" fill="hold"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1000"/>
                                        <p:tgtEl>
                                          <p:spTgt spid="21"/>
                                        </p:tgtEl>
                                      </p:cBhvr>
                                    </p:animEffect>
                                    <p:anim calcmode="lin" valueType="num">
                                      <p:cBhvr>
                                        <p:cTn id="90" dur="1000" fill="hold"/>
                                        <p:tgtEl>
                                          <p:spTgt spid="21"/>
                                        </p:tgtEl>
                                        <p:attrNameLst>
                                          <p:attrName>ppt_x</p:attrName>
                                        </p:attrNameLst>
                                      </p:cBhvr>
                                      <p:tavLst>
                                        <p:tav tm="0">
                                          <p:val>
                                            <p:strVal val="#ppt_x"/>
                                          </p:val>
                                        </p:tav>
                                        <p:tav tm="100000">
                                          <p:val>
                                            <p:strVal val="#ppt_x"/>
                                          </p:val>
                                        </p:tav>
                                      </p:tavLst>
                                    </p:anim>
                                    <p:anim calcmode="lin" valueType="num">
                                      <p:cBhvr>
                                        <p:cTn id="9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P spid="14" grpId="0"/>
      <p:bldP spid="17" grpId="0"/>
      <p:bldP spid="1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134" y="548145"/>
            <a:ext cx="9720072" cy="1499616"/>
          </a:xfrm>
        </p:spPr>
        <p:txBody>
          <a:bodyPr/>
          <a:lstStyle/>
          <a:p>
            <a:r>
              <a:rPr lang="en-US" dirty="0" err="1" smtClean="0"/>
              <a:t>Onderwerpen</a:t>
            </a:r>
            <a:endParaRPr lang="en-US" dirty="0"/>
          </a:p>
        </p:txBody>
      </p:sp>
      <p:sp>
        <p:nvSpPr>
          <p:cNvPr id="3" name="Content Placeholder 2"/>
          <p:cNvSpPr>
            <a:spLocks noGrp="1"/>
          </p:cNvSpPr>
          <p:nvPr>
            <p:ph idx="1"/>
          </p:nvPr>
        </p:nvSpPr>
        <p:spPr>
          <a:xfrm>
            <a:off x="1484311" y="2247274"/>
            <a:ext cx="10018713" cy="3124201"/>
          </a:xfrm>
        </p:spPr>
        <p:txBody>
          <a:bodyPr>
            <a:normAutofit lnSpcReduction="10000"/>
          </a:bodyPr>
          <a:lstStyle/>
          <a:p>
            <a:pPr>
              <a:buFont typeface="Arial" panose="020B0604020202020204" pitchFamily="34" charset="0"/>
              <a:buChar char="•"/>
            </a:pPr>
            <a:r>
              <a:rPr lang="en-US" dirty="0" err="1" smtClean="0"/>
              <a:t>Wat</a:t>
            </a:r>
            <a:r>
              <a:rPr lang="en-US" dirty="0" smtClean="0"/>
              <a:t> is PowerShell</a:t>
            </a:r>
          </a:p>
          <a:p>
            <a:pPr>
              <a:buFont typeface="Arial" panose="020B0604020202020204" pitchFamily="34" charset="0"/>
              <a:buChar char="•"/>
            </a:pPr>
            <a:r>
              <a:rPr lang="en-US" dirty="0" smtClean="0"/>
              <a:t>Wat </a:t>
            </a:r>
            <a:r>
              <a:rPr lang="en-US" dirty="0" err="1"/>
              <a:t>g</a:t>
            </a:r>
            <a:r>
              <a:rPr lang="en-US" dirty="0" err="1" smtClean="0"/>
              <a:t>eeft</a:t>
            </a:r>
            <a:r>
              <a:rPr lang="en-US" dirty="0" smtClean="0"/>
              <a:t> PowerShell</a:t>
            </a:r>
          </a:p>
          <a:p>
            <a:pPr>
              <a:buFont typeface="Arial" panose="020B0604020202020204" pitchFamily="34" charset="0"/>
              <a:buChar char="•"/>
            </a:pPr>
            <a:r>
              <a:rPr lang="en-US" dirty="0" err="1" smtClean="0"/>
              <a:t>Waarom</a:t>
            </a:r>
            <a:r>
              <a:rPr lang="en-US" dirty="0" smtClean="0"/>
              <a:t> PowerShell</a:t>
            </a:r>
          </a:p>
          <a:p>
            <a:pPr>
              <a:buFont typeface="Arial" panose="020B0604020202020204" pitchFamily="34" charset="0"/>
              <a:buChar char="•"/>
            </a:pPr>
            <a:r>
              <a:rPr lang="en-US" dirty="0" smtClean="0"/>
              <a:t>PowerShell Basics</a:t>
            </a:r>
          </a:p>
          <a:p>
            <a:pPr>
              <a:buFont typeface="Arial" panose="020B0604020202020204" pitchFamily="34" charset="0"/>
              <a:buChar char="•"/>
            </a:pPr>
            <a:r>
              <a:rPr lang="en-US" dirty="0" smtClean="0"/>
              <a:t>DEMO’s!</a:t>
            </a:r>
          </a:p>
          <a:p>
            <a:pPr>
              <a:buFont typeface="Arial" panose="020B0604020202020204" pitchFamily="34" charset="0"/>
              <a:buChar char="•"/>
            </a:pPr>
            <a:r>
              <a:rPr lang="en-US" dirty="0" smtClean="0"/>
              <a:t>Wat is </a:t>
            </a:r>
            <a:r>
              <a:rPr lang="en-US" dirty="0" err="1" smtClean="0"/>
              <a:t>er</a:t>
            </a:r>
            <a:r>
              <a:rPr lang="en-US" dirty="0" smtClean="0"/>
              <a:t> nog </a:t>
            </a:r>
            <a:r>
              <a:rPr lang="en-US" dirty="0" err="1" smtClean="0"/>
              <a:t>meer</a:t>
            </a:r>
            <a:endParaRPr lang="en-US" dirty="0" smtClean="0"/>
          </a:p>
          <a:p>
            <a:pPr>
              <a:buFont typeface="Arial" panose="020B0604020202020204" pitchFamily="34" charset="0"/>
              <a:buChar char="•"/>
            </a:pPr>
            <a:r>
              <a:rPr lang="en-US" dirty="0" err="1" smtClean="0"/>
              <a:t>Vragen</a:t>
            </a:r>
            <a:r>
              <a:rPr lang="en-US" dirty="0"/>
              <a:t>?</a:t>
            </a:r>
          </a:p>
        </p:txBody>
      </p:sp>
    </p:spTree>
    <p:extLst>
      <p:ext uri="{BB962C8B-B14F-4D97-AF65-F5344CB8AC3E}">
        <p14:creationId xmlns:p14="http://schemas.microsoft.com/office/powerpoint/2010/main" val="261686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847" y="456870"/>
            <a:ext cx="9720072" cy="1499616"/>
          </a:xfrm>
        </p:spPr>
        <p:txBody>
          <a:bodyPr/>
          <a:lstStyle/>
          <a:p>
            <a:r>
              <a:rPr lang="en-US" dirty="0" smtClean="0"/>
              <a:t>Wat is PowerShell</a:t>
            </a:r>
            <a:endParaRPr lang="en-US" dirty="0"/>
          </a:p>
        </p:txBody>
      </p:sp>
      <p:sp>
        <p:nvSpPr>
          <p:cNvPr id="3" name="TextBox 2"/>
          <p:cNvSpPr txBox="1"/>
          <p:nvPr/>
        </p:nvSpPr>
        <p:spPr>
          <a:xfrm>
            <a:off x="1484311" y="2438399"/>
            <a:ext cx="8319540" cy="2308324"/>
          </a:xfrm>
          <a:prstGeom prst="rect">
            <a:avLst/>
          </a:prstGeom>
          <a:noFill/>
        </p:spPr>
        <p:txBody>
          <a:bodyPr wrap="square" rtlCol="0">
            <a:spAutoFit/>
          </a:bodyPr>
          <a:lstStyle/>
          <a:p>
            <a:pPr marL="285750" indent="-285750">
              <a:spcBef>
                <a:spcPct val="20000"/>
              </a:spcBef>
              <a:spcAft>
                <a:spcPts val="600"/>
              </a:spcAft>
              <a:buClr>
                <a:schemeClr val="accent1">
                  <a:lumMod val="75000"/>
                </a:schemeClr>
              </a:buClr>
              <a:buSzPct val="145000"/>
              <a:buFont typeface="Arial"/>
              <a:buChar char="•"/>
            </a:pPr>
            <a:r>
              <a:rPr lang="en-US" sz="2400" dirty="0"/>
              <a:t>Windows PowerShell is an interactive object-oriented command environment with scripting language features that utilizes small programs called cmdlets to simplify configuration, administration, and management of heterogeneous environments in both standalone and networked typologies by utilizing standards-based remoting protocols.</a:t>
            </a:r>
          </a:p>
        </p:txBody>
      </p:sp>
    </p:spTree>
    <p:extLst>
      <p:ext uri="{BB962C8B-B14F-4D97-AF65-F5344CB8AC3E}">
        <p14:creationId xmlns:p14="http://schemas.microsoft.com/office/powerpoint/2010/main" val="157902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987" y="395086"/>
            <a:ext cx="9720072" cy="1499616"/>
          </a:xfrm>
        </p:spPr>
        <p:txBody>
          <a:bodyPr/>
          <a:lstStyle/>
          <a:p>
            <a:r>
              <a:rPr lang="en-US" dirty="0" smtClean="0"/>
              <a:t>Wat </a:t>
            </a:r>
            <a:r>
              <a:rPr lang="en-US" dirty="0" err="1" smtClean="0"/>
              <a:t>geeft</a:t>
            </a:r>
            <a:r>
              <a:rPr lang="en-US" dirty="0" smtClean="0"/>
              <a:t> Powershell</a:t>
            </a:r>
            <a:endParaRPr lang="en-US" dirty="0"/>
          </a:p>
        </p:txBody>
      </p:sp>
      <p:sp>
        <p:nvSpPr>
          <p:cNvPr id="3" name="TextBox 2"/>
          <p:cNvSpPr txBox="1"/>
          <p:nvPr/>
        </p:nvSpPr>
        <p:spPr>
          <a:xfrm>
            <a:off x="1484311" y="2438399"/>
            <a:ext cx="8319540" cy="3582519"/>
          </a:xfrm>
          <a:prstGeom prst="rect">
            <a:avLst/>
          </a:prstGeom>
          <a:noFill/>
        </p:spPr>
        <p:txBody>
          <a:bodyPr wrap="square" rtlCol="0">
            <a:spAutoFit/>
          </a:bodyPr>
          <a:lstStyle/>
          <a:p>
            <a:pPr marL="285750" indent="-285750">
              <a:spcBef>
                <a:spcPct val="20000"/>
              </a:spcBef>
              <a:spcAft>
                <a:spcPts val="600"/>
              </a:spcAft>
              <a:buClr>
                <a:schemeClr val="accent1">
                  <a:lumMod val="75000"/>
                </a:schemeClr>
              </a:buClr>
              <a:buSzPct val="145000"/>
              <a:buFont typeface="Arial"/>
              <a:buChar char="•"/>
            </a:pPr>
            <a:r>
              <a:rPr lang="en-US" sz="2400" dirty="0" err="1" smtClean="0"/>
              <a:t>Een</a:t>
            </a:r>
            <a:r>
              <a:rPr lang="en-US" sz="2400" dirty="0" smtClean="0"/>
              <a:t> </a:t>
            </a:r>
            <a:r>
              <a:rPr lang="en-US" sz="2400" i="1" dirty="0" smtClean="0"/>
              <a:t>execution engine </a:t>
            </a:r>
            <a:r>
              <a:rPr lang="en-US" sz="2400" dirty="0" err="1" smtClean="0"/>
              <a:t>gebaseerd</a:t>
            </a:r>
            <a:r>
              <a:rPr lang="en-US" sz="2400" dirty="0" smtClean="0"/>
              <a:t> op .NET Framework </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a:t>“</a:t>
            </a:r>
            <a:r>
              <a:rPr lang="en-US" sz="2400" dirty="0" err="1"/>
              <a:t>Vervanging</a:t>
            </a:r>
            <a:r>
              <a:rPr lang="en-US" sz="2400" dirty="0"/>
              <a:t>” </a:t>
            </a:r>
            <a:r>
              <a:rPr lang="en-US" sz="2400" dirty="0" err="1"/>
              <a:t>voor</a:t>
            </a:r>
            <a:r>
              <a:rPr lang="en-US" sz="2400" dirty="0"/>
              <a:t> het </a:t>
            </a:r>
            <a:r>
              <a:rPr lang="en-US" sz="2400" dirty="0" err="1"/>
              <a:t>oude</a:t>
            </a:r>
            <a:r>
              <a:rPr lang="en-US" sz="2400" dirty="0"/>
              <a:t> command prompt [cmd.exe]</a:t>
            </a:r>
          </a:p>
          <a:p>
            <a:pPr marL="285750" indent="-285750">
              <a:spcBef>
                <a:spcPct val="20000"/>
              </a:spcBef>
              <a:spcAft>
                <a:spcPts val="600"/>
              </a:spcAft>
              <a:buClr>
                <a:schemeClr val="accent1">
                  <a:lumMod val="75000"/>
                </a:schemeClr>
              </a:buClr>
              <a:buSzPct val="145000"/>
              <a:buFont typeface="Arial"/>
              <a:buChar char="•"/>
            </a:pPr>
            <a:r>
              <a:rPr lang="en-US" sz="2400" dirty="0"/>
              <a:t>“</a:t>
            </a:r>
            <a:r>
              <a:rPr lang="en-US" sz="2400" dirty="0" err="1"/>
              <a:t>Vervanging</a:t>
            </a:r>
            <a:r>
              <a:rPr lang="en-US" sz="2400" dirty="0"/>
              <a:t>” </a:t>
            </a:r>
            <a:r>
              <a:rPr lang="en-US" sz="2400" dirty="0" err="1"/>
              <a:t>voor</a:t>
            </a:r>
            <a:r>
              <a:rPr lang="en-US" sz="2400" dirty="0"/>
              <a:t> </a:t>
            </a:r>
            <a:r>
              <a:rPr lang="en-US" sz="2400" dirty="0" err="1"/>
              <a:t>oude</a:t>
            </a:r>
            <a:r>
              <a:rPr lang="en-US" sz="2400" dirty="0"/>
              <a:t> .bat/.</a:t>
            </a:r>
            <a:r>
              <a:rPr lang="en-US" sz="2400" dirty="0" err="1"/>
              <a:t>cmd</a:t>
            </a:r>
            <a:r>
              <a:rPr lang="en-US" sz="2400" dirty="0"/>
              <a:t>/.</a:t>
            </a:r>
            <a:r>
              <a:rPr lang="en-US" sz="2400" dirty="0" err="1"/>
              <a:t>kix</a:t>
            </a:r>
            <a:r>
              <a:rPr lang="en-US" sz="2400" dirty="0"/>
              <a:t>/.</a:t>
            </a:r>
            <a:r>
              <a:rPr lang="en-US" sz="2400" dirty="0" err="1"/>
              <a:t>vbs</a:t>
            </a:r>
            <a:r>
              <a:rPr lang="en-US" sz="2400" dirty="0"/>
              <a:t> scripts</a:t>
            </a:r>
          </a:p>
          <a:p>
            <a:pPr marL="285750" indent="-285750">
              <a:spcBef>
                <a:spcPct val="20000"/>
              </a:spcBef>
              <a:spcAft>
                <a:spcPts val="600"/>
              </a:spcAft>
              <a:buClr>
                <a:schemeClr val="accent1">
                  <a:lumMod val="75000"/>
                </a:schemeClr>
              </a:buClr>
              <a:buSzPct val="145000"/>
              <a:buFont typeface="Arial"/>
              <a:buChar char="•"/>
            </a:pPr>
            <a:r>
              <a:rPr lang="en-US" sz="2400" dirty="0"/>
              <a:t>Remote management </a:t>
            </a:r>
            <a:r>
              <a:rPr lang="en-US" sz="2400" dirty="0" err="1"/>
              <a:t>oplossing</a:t>
            </a:r>
            <a:endParaRPr lang="en-US" sz="2400" dirty="0"/>
          </a:p>
          <a:p>
            <a:pPr marL="285750" indent="-285750">
              <a:spcBef>
                <a:spcPct val="20000"/>
              </a:spcBef>
              <a:spcAft>
                <a:spcPts val="600"/>
              </a:spcAft>
              <a:buClr>
                <a:schemeClr val="accent1">
                  <a:lumMod val="75000"/>
                </a:schemeClr>
              </a:buClr>
              <a:buSzPct val="145000"/>
              <a:buFont typeface="Arial"/>
              <a:buChar char="•"/>
            </a:pPr>
            <a:r>
              <a:rPr lang="en-US" sz="2400" dirty="0" err="1" smtClean="0"/>
              <a:t>Automatisering</a:t>
            </a:r>
            <a:r>
              <a:rPr lang="en-US" sz="2400" dirty="0" smtClean="0"/>
              <a:t>/</a:t>
            </a:r>
            <a:r>
              <a:rPr lang="en-US" sz="2400" dirty="0" err="1" smtClean="0"/>
              <a:t>Standaardisatie</a:t>
            </a:r>
            <a:endParaRPr lang="en-US" sz="2400" dirty="0" smtClean="0"/>
          </a:p>
          <a:p>
            <a:pPr marL="285750" indent="-285750">
              <a:spcBef>
                <a:spcPct val="20000"/>
              </a:spcBef>
              <a:spcAft>
                <a:spcPts val="600"/>
              </a:spcAft>
              <a:buClr>
                <a:schemeClr val="accent1">
                  <a:lumMod val="75000"/>
                </a:schemeClr>
              </a:buClr>
              <a:buSzPct val="145000"/>
              <a:buFont typeface="Arial"/>
              <a:buChar char="•"/>
            </a:pPr>
            <a:r>
              <a:rPr lang="en-US" sz="2400" dirty="0" err="1" smtClean="0"/>
              <a:t>Geintergreerd</a:t>
            </a:r>
            <a:r>
              <a:rPr lang="en-US" sz="2400" dirty="0" smtClean="0"/>
              <a:t> in Windows (</a:t>
            </a:r>
            <a:r>
              <a:rPr lang="en-US" sz="2400" dirty="0" err="1" smtClean="0"/>
              <a:t>Sinds</a:t>
            </a:r>
            <a:r>
              <a:rPr lang="en-US" sz="2400" dirty="0" smtClean="0"/>
              <a:t> Windows 7, Server 2008R2)</a:t>
            </a:r>
            <a:endParaRPr lang="en-US" sz="2400" dirty="0"/>
          </a:p>
          <a:p>
            <a:pPr marL="285750" indent="-285750">
              <a:spcBef>
                <a:spcPct val="20000"/>
              </a:spcBef>
              <a:spcAft>
                <a:spcPts val="600"/>
              </a:spcAft>
              <a:buClr>
                <a:schemeClr val="accent1">
                  <a:lumMod val="75000"/>
                </a:schemeClr>
              </a:buClr>
              <a:buSzPct val="145000"/>
              <a:buFont typeface="Arial"/>
              <a:buChar char="•"/>
            </a:pPr>
            <a:endParaRPr lang="en-US" sz="2400" dirty="0" smtClean="0"/>
          </a:p>
        </p:txBody>
      </p:sp>
    </p:spTree>
    <p:extLst>
      <p:ext uri="{BB962C8B-B14F-4D97-AF65-F5344CB8AC3E}">
        <p14:creationId xmlns:p14="http://schemas.microsoft.com/office/powerpoint/2010/main" val="336386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79958" y="687036"/>
            <a:ext cx="9692640" cy="1325562"/>
          </a:xfrm>
        </p:spPr>
        <p:txBody>
          <a:bodyPr/>
          <a:lstStyle/>
          <a:p>
            <a:r>
              <a:rPr lang="en-US" dirty="0" smtClean="0"/>
              <a:t>PowerShell     VS    Bash</a:t>
            </a:r>
            <a:endParaRPr lang="en-US" dirty="0"/>
          </a:p>
        </p:txBody>
      </p:sp>
      <p:sp>
        <p:nvSpPr>
          <p:cNvPr id="3" name="Titel 1"/>
          <p:cNvSpPr txBox="1">
            <a:spLocks/>
          </p:cNvSpPr>
          <p:nvPr/>
        </p:nvSpPr>
        <p:spPr>
          <a:xfrm>
            <a:off x="779958" y="687036"/>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smtClean="0"/>
              <a:t>PowerShell     &lt;3     Bash</a:t>
            </a:r>
            <a:endParaRPr lang="en-US" dirty="0"/>
          </a:p>
        </p:txBody>
      </p:sp>
      <p:graphicFrame>
        <p:nvGraphicFramePr>
          <p:cNvPr id="4" name="Tabel 3"/>
          <p:cNvGraphicFramePr>
            <a:graphicFrameLocks noGrp="1"/>
          </p:cNvGraphicFramePr>
          <p:nvPr>
            <p:extLst>
              <p:ext uri="{D42A27DB-BD31-4B8C-83A1-F6EECF244321}">
                <p14:modId xmlns:p14="http://schemas.microsoft.com/office/powerpoint/2010/main" val="416948491"/>
              </p:ext>
            </p:extLst>
          </p:nvPr>
        </p:nvGraphicFramePr>
        <p:xfrm>
          <a:off x="949246" y="2150075"/>
          <a:ext cx="9354064" cy="4510197"/>
        </p:xfrm>
        <a:graphic>
          <a:graphicData uri="http://schemas.openxmlformats.org/drawingml/2006/table">
            <a:tbl>
              <a:tblPr/>
              <a:tblGrid>
                <a:gridCol w="2338515"/>
                <a:gridCol w="1870813"/>
                <a:gridCol w="5144736"/>
              </a:tblGrid>
              <a:tr h="279829">
                <a:tc>
                  <a:txBody>
                    <a:bodyPr/>
                    <a:lstStyle/>
                    <a:p>
                      <a:r>
                        <a:rPr lang="en-US" sz="1000" b="1" dirty="0" smtClean="0"/>
                        <a:t>Bash</a:t>
                      </a:r>
                      <a:endParaRPr lang="en-US" sz="1000" b="1" dirty="0"/>
                    </a:p>
                  </a:txBody>
                  <a:tcPr marL="13991" marR="13991" marT="13991" marB="13991">
                    <a:lnL>
                      <a:noFill/>
                    </a:lnL>
                    <a:lnR>
                      <a:noFill/>
                    </a:lnR>
                    <a:lnT>
                      <a:noFill/>
                    </a:lnT>
                    <a:lnB>
                      <a:noFill/>
                    </a:lnB>
                  </a:tcPr>
                </a:tc>
                <a:tc>
                  <a:txBody>
                    <a:bodyPr/>
                    <a:lstStyle/>
                    <a:p>
                      <a:r>
                        <a:rPr lang="en-US" sz="1000" dirty="0"/>
                        <a:t> </a:t>
                      </a:r>
                      <a:r>
                        <a:rPr lang="en-US" sz="1000" b="1" dirty="0" smtClean="0"/>
                        <a:t>PowerShell</a:t>
                      </a:r>
                      <a:endParaRPr lang="en-US" sz="1000" b="1" dirty="0"/>
                    </a:p>
                  </a:txBody>
                  <a:tcPr marL="13991" marR="13991" marT="13991" marB="13991">
                    <a:lnL>
                      <a:noFill/>
                    </a:lnL>
                    <a:lnR>
                      <a:noFill/>
                    </a:lnR>
                    <a:lnT>
                      <a:noFill/>
                    </a:lnT>
                    <a:lnB>
                      <a:noFill/>
                    </a:lnB>
                  </a:tcPr>
                </a:tc>
                <a:tc>
                  <a:txBody>
                    <a:bodyPr/>
                    <a:lstStyle/>
                    <a:p>
                      <a:endParaRPr lang="en-US" sz="1000" dirty="0"/>
                    </a:p>
                  </a:txBody>
                  <a:tcPr marL="13991" marR="13991" marT="13991" marB="13991">
                    <a:lnL>
                      <a:noFill/>
                    </a:lnL>
                    <a:lnR>
                      <a:noFill/>
                    </a:lnR>
                    <a:lnT>
                      <a:noFill/>
                    </a:lnT>
                    <a:lnB>
                      <a:noFill/>
                    </a:lnB>
                  </a:tcPr>
                </a:tc>
              </a:tr>
              <a:tr h="279829">
                <a:tc>
                  <a:txBody>
                    <a:bodyPr/>
                    <a:lstStyle/>
                    <a:p>
                      <a:r>
                        <a:rPr lang="en-US" sz="1000" dirty="0"/>
                        <a:t> </a:t>
                      </a:r>
                      <a:r>
                        <a:rPr lang="en-US" sz="1000" dirty="0" smtClean="0"/>
                        <a:t>ls</a:t>
                      </a:r>
                      <a:endParaRPr lang="en-US" sz="1000" dirty="0"/>
                    </a:p>
                  </a:txBody>
                  <a:tcPr marL="13991" marR="13991" marT="13991" marB="13991">
                    <a:lnL>
                      <a:noFill/>
                    </a:lnL>
                    <a:lnR>
                      <a:noFill/>
                    </a:lnR>
                    <a:lnT>
                      <a:noFill/>
                    </a:lnT>
                    <a:lnB>
                      <a:noFill/>
                    </a:lnB>
                  </a:tcPr>
                </a:tc>
                <a:tc>
                  <a:txBody>
                    <a:bodyPr/>
                    <a:lstStyle/>
                    <a:p>
                      <a:r>
                        <a:rPr lang="en-US" sz="1000" dirty="0" smtClean="0"/>
                        <a:t>ls (get-item)</a:t>
                      </a:r>
                      <a:endParaRPr lang="en-US" sz="1000" dirty="0"/>
                    </a:p>
                  </a:txBody>
                  <a:tcPr marL="13991" marR="13991" marT="13991" marB="13991">
                    <a:lnL>
                      <a:noFill/>
                    </a:lnL>
                    <a:lnR>
                      <a:noFill/>
                    </a:lnR>
                    <a:lnT>
                      <a:noFill/>
                    </a:lnT>
                    <a:lnB>
                      <a:noFill/>
                    </a:lnB>
                  </a:tcPr>
                </a:tc>
                <a:tc>
                  <a:txBody>
                    <a:bodyPr/>
                    <a:lstStyle/>
                    <a:p>
                      <a:r>
                        <a:rPr lang="en-US" sz="1000" dirty="0"/>
                        <a:t>Listing of files. </a:t>
                      </a:r>
                    </a:p>
                  </a:txBody>
                  <a:tcPr marL="13991" marR="13991" marT="13991" marB="13991">
                    <a:lnL>
                      <a:noFill/>
                    </a:lnL>
                    <a:lnR>
                      <a:noFill/>
                    </a:lnR>
                    <a:lnT>
                      <a:noFill/>
                    </a:lnT>
                    <a:lnB>
                      <a:noFill/>
                    </a:lnB>
                  </a:tcPr>
                </a:tc>
              </a:tr>
              <a:tr h="279829">
                <a:tc>
                  <a:txBody>
                    <a:bodyPr/>
                    <a:lstStyle/>
                    <a:p>
                      <a:r>
                        <a:rPr lang="en-US" sz="1000" dirty="0"/>
                        <a:t>tree</a:t>
                      </a:r>
                    </a:p>
                  </a:txBody>
                  <a:tcPr marL="13991" marR="13991" marT="13991" marB="13991">
                    <a:lnL>
                      <a:noFill/>
                    </a:lnL>
                    <a:lnR>
                      <a:noFill/>
                    </a:lnR>
                    <a:lnT>
                      <a:noFill/>
                    </a:lnT>
                    <a:lnB>
                      <a:noFill/>
                    </a:lnB>
                  </a:tcPr>
                </a:tc>
                <a:tc>
                  <a:txBody>
                    <a:bodyPr/>
                    <a:lstStyle/>
                    <a:p>
                      <a:r>
                        <a:rPr lang="en-US" sz="1000" dirty="0"/>
                        <a:t>tree</a:t>
                      </a:r>
                    </a:p>
                  </a:txBody>
                  <a:tcPr marL="13991" marR="13991" marT="13991" marB="13991">
                    <a:lnL>
                      <a:noFill/>
                    </a:lnL>
                    <a:lnR>
                      <a:noFill/>
                    </a:lnR>
                    <a:lnT>
                      <a:noFill/>
                    </a:lnT>
                    <a:lnB>
                      <a:noFill/>
                    </a:lnB>
                  </a:tcPr>
                </a:tc>
                <a:tc>
                  <a:txBody>
                    <a:bodyPr/>
                    <a:lstStyle/>
                    <a:p>
                      <a:r>
                        <a:rPr lang="en-US" sz="1000" dirty="0"/>
                        <a:t>Graphically displays the directory structure of a drive or path.</a:t>
                      </a:r>
                    </a:p>
                  </a:txBody>
                  <a:tcPr marL="13991" marR="13991" marT="13991" marB="13991">
                    <a:lnL>
                      <a:noFill/>
                    </a:lnL>
                    <a:lnR>
                      <a:noFill/>
                    </a:lnR>
                    <a:lnT>
                      <a:noFill/>
                    </a:lnT>
                    <a:lnB>
                      <a:noFill/>
                    </a:lnB>
                  </a:tcPr>
                </a:tc>
              </a:tr>
              <a:tr h="153906">
                <a:tc>
                  <a:txBody>
                    <a:bodyPr/>
                    <a:lstStyle/>
                    <a:p>
                      <a:r>
                        <a:rPr lang="en-US" sz="1000"/>
                        <a:t>cat</a:t>
                      </a:r>
                    </a:p>
                  </a:txBody>
                  <a:tcPr marL="13991" marR="13991" marT="13991" marB="13991">
                    <a:lnL>
                      <a:noFill/>
                    </a:lnL>
                    <a:lnR>
                      <a:noFill/>
                    </a:lnR>
                    <a:lnT>
                      <a:noFill/>
                    </a:lnT>
                    <a:lnB>
                      <a:noFill/>
                    </a:lnB>
                  </a:tcPr>
                </a:tc>
                <a:tc>
                  <a:txBody>
                    <a:bodyPr/>
                    <a:lstStyle/>
                    <a:p>
                      <a:r>
                        <a:rPr lang="en-US" sz="1000" dirty="0" smtClean="0"/>
                        <a:t>cat (get-content)</a:t>
                      </a:r>
                      <a:endParaRPr lang="en-US" sz="1000" dirty="0"/>
                    </a:p>
                  </a:txBody>
                  <a:tcPr marL="13991" marR="13991" marT="13991" marB="13991">
                    <a:lnL>
                      <a:noFill/>
                    </a:lnL>
                    <a:lnR>
                      <a:noFill/>
                    </a:lnR>
                    <a:lnT>
                      <a:noFill/>
                    </a:lnT>
                    <a:lnB>
                      <a:noFill/>
                    </a:lnB>
                  </a:tcPr>
                </a:tc>
                <a:tc>
                  <a:txBody>
                    <a:bodyPr/>
                    <a:lstStyle/>
                    <a:p>
                      <a:r>
                        <a:rPr lang="en-US" sz="1000" dirty="0"/>
                        <a:t>List the contents of a file on the </a:t>
                      </a:r>
                      <a:r>
                        <a:rPr lang="en-US" sz="1000" dirty="0" err="1"/>
                        <a:t>stdout</a:t>
                      </a:r>
                      <a:endParaRPr lang="en-US" sz="1000" dirty="0"/>
                    </a:p>
                  </a:txBody>
                  <a:tcPr marL="13991" marR="13991" marT="13991" marB="13991">
                    <a:lnL>
                      <a:noFill/>
                    </a:lnL>
                    <a:lnR>
                      <a:noFill/>
                    </a:lnR>
                    <a:lnT>
                      <a:noFill/>
                    </a:lnT>
                    <a:lnB>
                      <a:noFill/>
                    </a:lnB>
                  </a:tcPr>
                </a:tc>
              </a:tr>
              <a:tr h="279829">
                <a:tc>
                  <a:txBody>
                    <a:bodyPr/>
                    <a:lstStyle/>
                    <a:p>
                      <a:r>
                        <a:rPr lang="en-US" sz="1000"/>
                        <a:t>more</a:t>
                      </a:r>
                    </a:p>
                  </a:txBody>
                  <a:tcPr marL="13991" marR="13991" marT="13991" marB="13991">
                    <a:lnL>
                      <a:noFill/>
                    </a:lnL>
                    <a:lnR>
                      <a:noFill/>
                    </a:lnR>
                    <a:lnT>
                      <a:noFill/>
                    </a:lnT>
                    <a:lnB>
                      <a:noFill/>
                    </a:lnB>
                  </a:tcPr>
                </a:tc>
                <a:tc>
                  <a:txBody>
                    <a:bodyPr/>
                    <a:lstStyle/>
                    <a:p>
                      <a:r>
                        <a:rPr lang="en-US" sz="1000"/>
                        <a:t>more</a:t>
                      </a:r>
                    </a:p>
                  </a:txBody>
                  <a:tcPr marL="13991" marR="13991" marT="13991" marB="13991">
                    <a:lnL>
                      <a:noFill/>
                    </a:lnL>
                    <a:lnR>
                      <a:noFill/>
                    </a:lnR>
                    <a:lnT>
                      <a:noFill/>
                    </a:lnT>
                    <a:lnB>
                      <a:noFill/>
                    </a:lnB>
                  </a:tcPr>
                </a:tc>
                <a:tc>
                  <a:txBody>
                    <a:bodyPr/>
                    <a:lstStyle/>
                    <a:p>
                      <a:r>
                        <a:rPr lang="en-US" sz="1000" dirty="0"/>
                        <a:t>List the contents of a file on the </a:t>
                      </a:r>
                      <a:r>
                        <a:rPr lang="en-US" sz="1000" dirty="0" err="1"/>
                        <a:t>stdout</a:t>
                      </a:r>
                      <a:r>
                        <a:rPr lang="en-US" sz="1000" dirty="0"/>
                        <a:t>, pausing after each page</a:t>
                      </a:r>
                    </a:p>
                  </a:txBody>
                  <a:tcPr marL="13991" marR="13991" marT="13991" marB="13991">
                    <a:lnL>
                      <a:noFill/>
                    </a:lnL>
                    <a:lnR>
                      <a:noFill/>
                    </a:lnR>
                    <a:lnT>
                      <a:noFill/>
                    </a:lnT>
                    <a:lnB>
                      <a:noFill/>
                    </a:lnB>
                  </a:tcPr>
                </a:tc>
              </a:tr>
              <a:tr h="153906">
                <a:tc>
                  <a:txBody>
                    <a:bodyPr/>
                    <a:lstStyle/>
                    <a:p>
                      <a:r>
                        <a:rPr lang="en-US" sz="1000"/>
                        <a:t>mkdir</a:t>
                      </a:r>
                    </a:p>
                  </a:txBody>
                  <a:tcPr marL="13991" marR="13991" marT="13991" marB="13991">
                    <a:lnL>
                      <a:noFill/>
                    </a:lnL>
                    <a:lnR>
                      <a:noFill/>
                    </a:lnR>
                    <a:lnT>
                      <a:noFill/>
                    </a:lnT>
                    <a:lnB>
                      <a:noFill/>
                    </a:lnB>
                  </a:tcPr>
                </a:tc>
                <a:tc>
                  <a:txBody>
                    <a:bodyPr/>
                    <a:lstStyle/>
                    <a:p>
                      <a:r>
                        <a:rPr lang="en-US" sz="1000" dirty="0" err="1" smtClean="0"/>
                        <a:t>mkdir</a:t>
                      </a:r>
                      <a:r>
                        <a:rPr lang="en-US" sz="1000" dirty="0" smtClean="0"/>
                        <a:t> (new-item)</a:t>
                      </a:r>
                      <a:endParaRPr lang="en-US" sz="1000" dirty="0"/>
                    </a:p>
                  </a:txBody>
                  <a:tcPr marL="13991" marR="13991" marT="13991" marB="13991">
                    <a:lnL>
                      <a:noFill/>
                    </a:lnL>
                    <a:lnR>
                      <a:noFill/>
                    </a:lnR>
                    <a:lnT>
                      <a:noFill/>
                    </a:lnT>
                    <a:lnB>
                      <a:noFill/>
                    </a:lnB>
                  </a:tcPr>
                </a:tc>
                <a:tc>
                  <a:txBody>
                    <a:bodyPr/>
                    <a:lstStyle/>
                    <a:p>
                      <a:r>
                        <a:rPr lang="en-US" sz="1000"/>
                        <a:t>Creates a directory.</a:t>
                      </a:r>
                    </a:p>
                  </a:txBody>
                  <a:tcPr marL="13991" marR="13991" marT="13991" marB="13991">
                    <a:lnL>
                      <a:noFill/>
                    </a:lnL>
                    <a:lnR>
                      <a:noFill/>
                    </a:lnR>
                    <a:lnT>
                      <a:noFill/>
                    </a:lnT>
                    <a:lnB>
                      <a:noFill/>
                    </a:lnB>
                  </a:tcPr>
                </a:tc>
              </a:tr>
              <a:tr h="153906">
                <a:tc>
                  <a:txBody>
                    <a:bodyPr/>
                    <a:lstStyle/>
                    <a:p>
                      <a:r>
                        <a:rPr lang="en-US" sz="1000"/>
                        <a:t>rmdir</a:t>
                      </a:r>
                    </a:p>
                  </a:txBody>
                  <a:tcPr marL="13991" marR="13991" marT="13991" marB="13991">
                    <a:lnL>
                      <a:noFill/>
                    </a:lnL>
                    <a:lnR>
                      <a:noFill/>
                    </a:lnR>
                    <a:lnT>
                      <a:noFill/>
                    </a:lnT>
                    <a:lnB>
                      <a:noFill/>
                    </a:lnB>
                  </a:tcPr>
                </a:tc>
                <a:tc>
                  <a:txBody>
                    <a:bodyPr/>
                    <a:lstStyle/>
                    <a:p>
                      <a:r>
                        <a:rPr lang="en-US" sz="1000" dirty="0" err="1" smtClean="0"/>
                        <a:t>rmdir</a:t>
                      </a:r>
                      <a:r>
                        <a:rPr lang="en-US" sz="1000" dirty="0" smtClean="0"/>
                        <a:t> (remove-item)</a:t>
                      </a:r>
                      <a:endParaRPr lang="en-US" sz="1000" dirty="0"/>
                    </a:p>
                  </a:txBody>
                  <a:tcPr marL="13991" marR="13991" marT="13991" marB="13991">
                    <a:lnL>
                      <a:noFill/>
                    </a:lnL>
                    <a:lnR>
                      <a:noFill/>
                    </a:lnR>
                    <a:lnT>
                      <a:noFill/>
                    </a:lnT>
                    <a:lnB>
                      <a:noFill/>
                    </a:lnB>
                  </a:tcPr>
                </a:tc>
                <a:tc>
                  <a:txBody>
                    <a:bodyPr/>
                    <a:lstStyle/>
                    <a:p>
                      <a:r>
                        <a:rPr lang="en-US" sz="1000"/>
                        <a:t>Deletes a folder if it is empty</a:t>
                      </a:r>
                    </a:p>
                  </a:txBody>
                  <a:tcPr marL="13991" marR="13991" marT="13991" marB="13991">
                    <a:lnL>
                      <a:noFill/>
                    </a:lnL>
                    <a:lnR>
                      <a:noFill/>
                    </a:lnR>
                    <a:lnT>
                      <a:noFill/>
                    </a:lnT>
                    <a:lnB>
                      <a:noFill/>
                    </a:lnB>
                  </a:tcPr>
                </a:tc>
              </a:tr>
              <a:tr h="153906">
                <a:tc>
                  <a:txBody>
                    <a:bodyPr/>
                    <a:lstStyle/>
                    <a:p>
                      <a:r>
                        <a:rPr lang="en-US" sz="1000"/>
                        <a:t>pwd</a:t>
                      </a:r>
                    </a:p>
                  </a:txBody>
                  <a:tcPr marL="13991" marR="13991" marT="13991" marB="13991">
                    <a:lnL>
                      <a:noFill/>
                    </a:lnL>
                    <a:lnR>
                      <a:noFill/>
                    </a:lnR>
                    <a:lnT>
                      <a:noFill/>
                    </a:lnT>
                    <a:lnB>
                      <a:noFill/>
                    </a:lnB>
                  </a:tcPr>
                </a:tc>
                <a:tc>
                  <a:txBody>
                    <a:bodyPr/>
                    <a:lstStyle/>
                    <a:p>
                      <a:r>
                        <a:rPr lang="en-US" sz="1000" dirty="0" err="1" smtClean="0"/>
                        <a:t>pwd</a:t>
                      </a:r>
                      <a:r>
                        <a:rPr lang="en-US" sz="1000" dirty="0" smtClean="0"/>
                        <a:t> (get-location)</a:t>
                      </a:r>
                      <a:endParaRPr lang="en-US" sz="1000" dirty="0"/>
                    </a:p>
                  </a:txBody>
                  <a:tcPr marL="13991" marR="13991" marT="13991" marB="13991">
                    <a:lnL>
                      <a:noFill/>
                    </a:lnL>
                    <a:lnR>
                      <a:noFill/>
                    </a:lnR>
                    <a:lnT>
                      <a:noFill/>
                    </a:lnT>
                    <a:lnB>
                      <a:noFill/>
                    </a:lnB>
                  </a:tcPr>
                </a:tc>
                <a:tc>
                  <a:txBody>
                    <a:bodyPr/>
                    <a:lstStyle/>
                    <a:p>
                      <a:r>
                        <a:rPr lang="en-US" sz="1000"/>
                        <a:t>print working directory</a:t>
                      </a:r>
                    </a:p>
                  </a:txBody>
                  <a:tcPr marL="13991" marR="13991" marT="13991" marB="13991">
                    <a:lnL>
                      <a:noFill/>
                    </a:lnL>
                    <a:lnR>
                      <a:noFill/>
                    </a:lnR>
                    <a:lnT>
                      <a:noFill/>
                    </a:lnT>
                    <a:lnB>
                      <a:noFill/>
                    </a:lnB>
                  </a:tcPr>
                </a:tc>
              </a:tr>
              <a:tr h="279829">
                <a:tc>
                  <a:txBody>
                    <a:bodyPr/>
                    <a:lstStyle/>
                    <a:p>
                      <a:r>
                        <a:rPr lang="en-US" sz="1000"/>
                        <a:t>cd</a:t>
                      </a:r>
                    </a:p>
                  </a:txBody>
                  <a:tcPr marL="13991" marR="13991" marT="13991" marB="13991">
                    <a:lnL>
                      <a:noFill/>
                    </a:lnL>
                    <a:lnR>
                      <a:noFill/>
                    </a:lnR>
                    <a:lnT>
                      <a:noFill/>
                    </a:lnT>
                    <a:lnB>
                      <a:noFill/>
                    </a:lnB>
                  </a:tcPr>
                </a:tc>
                <a:tc>
                  <a:txBody>
                    <a:bodyPr/>
                    <a:lstStyle/>
                    <a:p>
                      <a:r>
                        <a:rPr lang="en-US" sz="1000" dirty="0" smtClean="0"/>
                        <a:t>cd (set-location)</a:t>
                      </a:r>
                      <a:endParaRPr lang="en-US" sz="1000" dirty="0"/>
                    </a:p>
                  </a:txBody>
                  <a:tcPr marL="13991" marR="13991" marT="13991" marB="13991">
                    <a:lnL>
                      <a:noFill/>
                    </a:lnL>
                    <a:lnR>
                      <a:noFill/>
                    </a:lnR>
                    <a:lnT>
                      <a:noFill/>
                    </a:lnT>
                    <a:lnB>
                      <a:noFill/>
                    </a:lnB>
                  </a:tcPr>
                </a:tc>
                <a:tc>
                  <a:txBody>
                    <a:bodyPr/>
                    <a:lstStyle/>
                    <a:p>
                      <a:r>
                        <a:rPr lang="en-US" sz="1000"/>
                        <a:t>Change the current directory to the one given as argument.</a:t>
                      </a:r>
                    </a:p>
                  </a:txBody>
                  <a:tcPr marL="13991" marR="13991" marT="13991" marB="13991">
                    <a:lnL>
                      <a:noFill/>
                    </a:lnL>
                    <a:lnR>
                      <a:noFill/>
                    </a:lnR>
                    <a:lnT>
                      <a:noFill/>
                    </a:lnT>
                    <a:lnB>
                      <a:noFill/>
                    </a:lnB>
                  </a:tcPr>
                </a:tc>
              </a:tr>
              <a:tr h="405752">
                <a:tc>
                  <a:txBody>
                    <a:bodyPr/>
                    <a:lstStyle/>
                    <a:p>
                      <a:r>
                        <a:rPr lang="en-US" sz="1000"/>
                        <a:t>pushd</a:t>
                      </a:r>
                    </a:p>
                  </a:txBody>
                  <a:tcPr marL="13991" marR="13991" marT="13991" marB="13991">
                    <a:lnL>
                      <a:noFill/>
                    </a:lnL>
                    <a:lnR>
                      <a:noFill/>
                    </a:lnR>
                    <a:lnT>
                      <a:noFill/>
                    </a:lnT>
                    <a:lnB>
                      <a:noFill/>
                    </a:lnB>
                  </a:tcPr>
                </a:tc>
                <a:tc>
                  <a:txBody>
                    <a:bodyPr/>
                    <a:lstStyle/>
                    <a:p>
                      <a:r>
                        <a:rPr lang="en-US" sz="1000" dirty="0" err="1" smtClean="0"/>
                        <a:t>pushd</a:t>
                      </a:r>
                      <a:r>
                        <a:rPr lang="en-US" sz="1000" dirty="0" smtClean="0"/>
                        <a:t> (push-location)</a:t>
                      </a:r>
                      <a:endParaRPr lang="en-US" sz="1000" dirty="0"/>
                    </a:p>
                  </a:txBody>
                  <a:tcPr marL="13991" marR="13991" marT="13991" marB="13991">
                    <a:lnL>
                      <a:noFill/>
                    </a:lnL>
                    <a:lnR>
                      <a:noFill/>
                    </a:lnR>
                    <a:lnT>
                      <a:noFill/>
                    </a:lnT>
                    <a:lnB>
                      <a:noFill/>
                    </a:lnB>
                  </a:tcPr>
                </a:tc>
                <a:tc>
                  <a:txBody>
                    <a:bodyPr/>
                    <a:lstStyle/>
                    <a:p>
                      <a:r>
                        <a:rPr lang="en-US" sz="1000"/>
                        <a:t>Saves the current directory name on the stack, and then cd's the one given as argument.</a:t>
                      </a:r>
                    </a:p>
                  </a:txBody>
                  <a:tcPr marL="13991" marR="13991" marT="13991" marB="13991">
                    <a:lnL>
                      <a:noFill/>
                    </a:lnL>
                    <a:lnR>
                      <a:noFill/>
                    </a:lnR>
                    <a:lnT>
                      <a:noFill/>
                    </a:lnT>
                    <a:lnB>
                      <a:noFill/>
                    </a:lnB>
                  </a:tcPr>
                </a:tc>
              </a:tr>
              <a:tr h="279829">
                <a:tc>
                  <a:txBody>
                    <a:bodyPr/>
                    <a:lstStyle/>
                    <a:p>
                      <a:r>
                        <a:rPr lang="en-US" sz="1000"/>
                        <a:t>popd</a:t>
                      </a:r>
                    </a:p>
                  </a:txBody>
                  <a:tcPr marL="13991" marR="13991" marT="13991" marB="13991">
                    <a:lnL>
                      <a:noFill/>
                    </a:lnL>
                    <a:lnR>
                      <a:noFill/>
                    </a:lnR>
                    <a:lnT>
                      <a:noFill/>
                    </a:lnT>
                    <a:lnB>
                      <a:noFill/>
                    </a:lnB>
                  </a:tcPr>
                </a:tc>
                <a:tc>
                  <a:txBody>
                    <a:bodyPr/>
                    <a:lstStyle/>
                    <a:p>
                      <a:r>
                        <a:rPr lang="en-US" sz="1000" dirty="0" err="1" smtClean="0"/>
                        <a:t>popd</a:t>
                      </a:r>
                      <a:r>
                        <a:rPr lang="en-US" sz="1000" dirty="0" smtClean="0"/>
                        <a:t> (pop-location)</a:t>
                      </a:r>
                      <a:endParaRPr lang="en-US" sz="1000" dirty="0"/>
                    </a:p>
                  </a:txBody>
                  <a:tcPr marL="13991" marR="13991" marT="13991" marB="13991">
                    <a:lnL>
                      <a:noFill/>
                    </a:lnL>
                    <a:lnR>
                      <a:noFill/>
                    </a:lnR>
                    <a:lnT>
                      <a:noFill/>
                    </a:lnT>
                    <a:lnB>
                      <a:noFill/>
                    </a:lnB>
                  </a:tcPr>
                </a:tc>
                <a:tc>
                  <a:txBody>
                    <a:bodyPr/>
                    <a:lstStyle/>
                    <a:p>
                      <a:r>
                        <a:rPr lang="en-US" sz="1000"/>
                        <a:t>Pop off the top-most name on the stack, and then cd to it</a:t>
                      </a:r>
                    </a:p>
                  </a:txBody>
                  <a:tcPr marL="13991" marR="13991" marT="13991" marB="13991">
                    <a:lnL>
                      <a:noFill/>
                    </a:lnL>
                    <a:lnR>
                      <a:noFill/>
                    </a:lnR>
                    <a:lnT>
                      <a:noFill/>
                    </a:lnT>
                    <a:lnB>
                      <a:noFill/>
                    </a:lnB>
                  </a:tcPr>
                </a:tc>
              </a:tr>
              <a:tr h="405752">
                <a:tc>
                  <a:txBody>
                    <a:bodyPr/>
                    <a:lstStyle/>
                    <a:p>
                      <a:r>
                        <a:rPr lang="en-US" sz="1000"/>
                        <a:t>mv</a:t>
                      </a:r>
                    </a:p>
                  </a:txBody>
                  <a:tcPr marL="13991" marR="13991" marT="13991" marB="13991">
                    <a:lnL>
                      <a:noFill/>
                    </a:lnL>
                    <a:lnR>
                      <a:noFill/>
                    </a:lnR>
                    <a:lnT>
                      <a:noFill/>
                    </a:lnT>
                    <a:lnB>
                      <a:noFill/>
                    </a:lnB>
                  </a:tcPr>
                </a:tc>
                <a:tc>
                  <a:txBody>
                    <a:bodyPr/>
                    <a:lstStyle/>
                    <a:p>
                      <a:r>
                        <a:rPr lang="en-US" sz="1000" dirty="0" smtClean="0"/>
                        <a:t>mv (move-item)</a:t>
                      </a:r>
                      <a:endParaRPr lang="en-US" sz="1000" dirty="0"/>
                    </a:p>
                  </a:txBody>
                  <a:tcPr marL="13991" marR="13991" marT="13991" marB="13991">
                    <a:lnL>
                      <a:noFill/>
                    </a:lnL>
                    <a:lnR>
                      <a:noFill/>
                    </a:lnR>
                    <a:lnT>
                      <a:noFill/>
                    </a:lnT>
                    <a:lnB>
                      <a:noFill/>
                    </a:lnB>
                  </a:tcPr>
                </a:tc>
                <a:tc>
                  <a:txBody>
                    <a:bodyPr/>
                    <a:lstStyle/>
                    <a:p>
                      <a:r>
                        <a:rPr lang="en-US" sz="1000"/>
                        <a:t>Moves or renames files. In PowerShell, check out the -force and -WhatIf flags. In BASH, check out the -f flag.</a:t>
                      </a:r>
                    </a:p>
                  </a:txBody>
                  <a:tcPr marL="13991" marR="13991" marT="13991" marB="13991">
                    <a:lnL>
                      <a:noFill/>
                    </a:lnL>
                    <a:lnR>
                      <a:noFill/>
                    </a:lnR>
                    <a:lnT>
                      <a:noFill/>
                    </a:lnT>
                    <a:lnB>
                      <a:noFill/>
                    </a:lnB>
                  </a:tcPr>
                </a:tc>
              </a:tr>
              <a:tr h="153906">
                <a:tc>
                  <a:txBody>
                    <a:bodyPr/>
                    <a:lstStyle/>
                    <a:p>
                      <a:r>
                        <a:rPr lang="en-US" sz="1000"/>
                        <a:t>cp -r</a:t>
                      </a:r>
                    </a:p>
                  </a:txBody>
                  <a:tcPr marL="13991" marR="13991" marT="13991" marB="13991">
                    <a:lnL>
                      <a:noFill/>
                    </a:lnL>
                    <a:lnR>
                      <a:noFill/>
                    </a:lnR>
                    <a:lnT>
                      <a:noFill/>
                    </a:lnT>
                    <a:lnB>
                      <a:noFill/>
                    </a:lnB>
                  </a:tcPr>
                </a:tc>
                <a:tc>
                  <a:txBody>
                    <a:bodyPr/>
                    <a:lstStyle/>
                    <a:p>
                      <a:r>
                        <a:rPr lang="en-US" sz="1000" dirty="0" err="1"/>
                        <a:t>cp</a:t>
                      </a:r>
                      <a:r>
                        <a:rPr lang="en-US" sz="1000" dirty="0"/>
                        <a:t> </a:t>
                      </a:r>
                      <a:r>
                        <a:rPr lang="en-US" sz="1000" dirty="0" smtClean="0"/>
                        <a:t>–r (copy-item –</a:t>
                      </a:r>
                      <a:r>
                        <a:rPr lang="en-US" sz="1000" dirty="0" err="1" smtClean="0"/>
                        <a:t>recurse</a:t>
                      </a:r>
                      <a:r>
                        <a:rPr lang="en-US" sz="1000" dirty="0" smtClean="0"/>
                        <a:t>)</a:t>
                      </a:r>
                      <a:endParaRPr lang="en-US" sz="1000" dirty="0"/>
                    </a:p>
                  </a:txBody>
                  <a:tcPr marL="13991" marR="13991" marT="13991" marB="13991">
                    <a:lnL>
                      <a:noFill/>
                    </a:lnL>
                    <a:lnR>
                      <a:noFill/>
                    </a:lnR>
                    <a:lnT>
                      <a:noFill/>
                    </a:lnT>
                    <a:lnB>
                      <a:noFill/>
                    </a:lnB>
                  </a:tcPr>
                </a:tc>
                <a:tc>
                  <a:txBody>
                    <a:bodyPr/>
                    <a:lstStyle/>
                    <a:p>
                      <a:r>
                        <a:rPr lang="en-US" sz="1000"/>
                        <a:t>Copies files and directory trees recursively.</a:t>
                      </a:r>
                    </a:p>
                  </a:txBody>
                  <a:tcPr marL="13991" marR="13991" marT="13991" marB="13991">
                    <a:lnL>
                      <a:noFill/>
                    </a:lnL>
                    <a:lnR>
                      <a:noFill/>
                    </a:lnR>
                    <a:lnT>
                      <a:noFill/>
                    </a:lnT>
                    <a:lnB>
                      <a:noFill/>
                    </a:lnB>
                  </a:tcPr>
                </a:tc>
              </a:tr>
              <a:tr h="405752">
                <a:tc>
                  <a:txBody>
                    <a:bodyPr/>
                    <a:lstStyle/>
                    <a:p>
                      <a:r>
                        <a:rPr lang="en-US" sz="1000"/>
                        <a:t>cp</a:t>
                      </a:r>
                    </a:p>
                  </a:txBody>
                  <a:tcPr marL="13991" marR="13991" marT="13991" marB="13991">
                    <a:lnL>
                      <a:noFill/>
                    </a:lnL>
                    <a:lnR>
                      <a:noFill/>
                    </a:lnR>
                    <a:lnT>
                      <a:noFill/>
                    </a:lnT>
                    <a:lnB>
                      <a:noFill/>
                    </a:lnB>
                  </a:tcPr>
                </a:tc>
                <a:tc>
                  <a:txBody>
                    <a:bodyPr/>
                    <a:lstStyle/>
                    <a:p>
                      <a:r>
                        <a:rPr lang="en-US" sz="1000" dirty="0" err="1" smtClean="0"/>
                        <a:t>cp</a:t>
                      </a:r>
                      <a:r>
                        <a:rPr lang="en-US" sz="1000" dirty="0" smtClean="0"/>
                        <a:t> (copy-item)</a:t>
                      </a:r>
                      <a:endParaRPr lang="en-US" sz="1000" dirty="0"/>
                    </a:p>
                  </a:txBody>
                  <a:tcPr marL="13991" marR="13991" marT="13991" marB="13991">
                    <a:lnL>
                      <a:noFill/>
                    </a:lnL>
                    <a:lnR>
                      <a:noFill/>
                    </a:lnR>
                    <a:lnT>
                      <a:noFill/>
                    </a:lnT>
                    <a:lnB>
                      <a:noFill/>
                    </a:lnB>
                  </a:tcPr>
                </a:tc>
                <a:tc>
                  <a:txBody>
                    <a:bodyPr/>
                    <a:lstStyle/>
                    <a:p>
                      <a:r>
                        <a:rPr lang="en-US" sz="1000"/>
                        <a:t>Copies files. In PowerShell, check out the -force and -WhatIf flags. In BASH, check out the -f flag.</a:t>
                      </a:r>
                    </a:p>
                  </a:txBody>
                  <a:tcPr marL="13991" marR="13991" marT="13991" marB="13991">
                    <a:lnL>
                      <a:noFill/>
                    </a:lnL>
                    <a:lnR>
                      <a:noFill/>
                    </a:lnR>
                    <a:lnT>
                      <a:noFill/>
                    </a:lnT>
                    <a:lnB>
                      <a:noFill/>
                    </a:lnB>
                  </a:tcPr>
                </a:tc>
              </a:tr>
              <a:tr h="531675">
                <a:tc>
                  <a:txBody>
                    <a:bodyPr/>
                    <a:lstStyle/>
                    <a:p>
                      <a:r>
                        <a:rPr lang="en-US" sz="1000"/>
                        <a:t>rm</a:t>
                      </a:r>
                    </a:p>
                  </a:txBody>
                  <a:tcPr marL="13991" marR="13991" marT="13991" marB="13991">
                    <a:lnL>
                      <a:noFill/>
                    </a:lnL>
                    <a:lnR>
                      <a:noFill/>
                    </a:lnR>
                    <a:lnT>
                      <a:noFill/>
                    </a:lnT>
                    <a:lnB>
                      <a:noFill/>
                    </a:lnB>
                  </a:tcPr>
                </a:tc>
                <a:tc>
                  <a:txBody>
                    <a:bodyPr/>
                    <a:lstStyle/>
                    <a:p>
                      <a:r>
                        <a:rPr lang="en-US" sz="1000" dirty="0" err="1" smtClean="0"/>
                        <a:t>rm</a:t>
                      </a:r>
                      <a:r>
                        <a:rPr lang="en-US" sz="1000" dirty="0" smtClean="0"/>
                        <a:t> (remove-item)</a:t>
                      </a:r>
                      <a:endParaRPr lang="en-US" sz="1000" dirty="0"/>
                    </a:p>
                  </a:txBody>
                  <a:tcPr marL="13991" marR="13991" marT="13991" marB="13991">
                    <a:lnL>
                      <a:noFill/>
                    </a:lnL>
                    <a:lnR>
                      <a:noFill/>
                    </a:lnR>
                    <a:lnT>
                      <a:noFill/>
                    </a:lnT>
                    <a:lnB>
                      <a:noFill/>
                    </a:lnB>
                  </a:tcPr>
                </a:tc>
                <a:tc>
                  <a:txBody>
                    <a:bodyPr/>
                    <a:lstStyle/>
                    <a:p>
                      <a:r>
                        <a:rPr lang="en-US" sz="1000"/>
                        <a:t>Deletes a file. Check out the -r flag. In PowerShell, check out the -force and -WhatIf flags. In BASH, check out the -f flag.</a:t>
                      </a:r>
                    </a:p>
                  </a:txBody>
                  <a:tcPr marL="13991" marR="13991" marT="13991" marB="13991">
                    <a:lnL>
                      <a:noFill/>
                    </a:lnL>
                    <a:lnR>
                      <a:noFill/>
                    </a:lnR>
                    <a:lnT>
                      <a:noFill/>
                    </a:lnT>
                    <a:lnB>
                      <a:noFill/>
                    </a:lnB>
                  </a:tcPr>
                </a:tc>
              </a:tr>
              <a:tr h="153906">
                <a:tc>
                  <a:txBody>
                    <a:bodyPr/>
                    <a:lstStyle/>
                    <a:p>
                      <a:r>
                        <a:rPr lang="en-US" sz="1000"/>
                        <a:t>cat</a:t>
                      </a:r>
                    </a:p>
                  </a:txBody>
                  <a:tcPr marL="13991" marR="13991" marT="13991" marB="13991">
                    <a:lnL>
                      <a:noFill/>
                    </a:lnL>
                    <a:lnR>
                      <a:noFill/>
                    </a:lnR>
                    <a:lnT>
                      <a:noFill/>
                    </a:lnT>
                    <a:lnB>
                      <a:noFill/>
                    </a:lnB>
                  </a:tcPr>
                </a:tc>
                <a:tc>
                  <a:txBody>
                    <a:bodyPr/>
                    <a:lstStyle/>
                    <a:p>
                      <a:r>
                        <a:rPr lang="en-US" sz="1000" dirty="0" smtClean="0"/>
                        <a:t>cat (get-content)</a:t>
                      </a:r>
                      <a:endParaRPr lang="en-US" sz="1000" dirty="0"/>
                    </a:p>
                  </a:txBody>
                  <a:tcPr marL="13991" marR="13991" marT="13991" marB="13991">
                    <a:lnL>
                      <a:noFill/>
                    </a:lnL>
                    <a:lnR>
                      <a:noFill/>
                    </a:lnR>
                    <a:lnT>
                      <a:noFill/>
                    </a:lnT>
                    <a:lnB>
                      <a:noFill/>
                    </a:lnB>
                  </a:tcPr>
                </a:tc>
                <a:tc>
                  <a:txBody>
                    <a:bodyPr/>
                    <a:lstStyle/>
                    <a:p>
                      <a:r>
                        <a:rPr lang="en-US" sz="1000" dirty="0"/>
                        <a:t>show the contents of each file in sequence</a:t>
                      </a:r>
                    </a:p>
                  </a:txBody>
                  <a:tcPr marL="13991" marR="13991" marT="13991" marB="13991">
                    <a:lnL>
                      <a:noFill/>
                    </a:lnL>
                    <a:lnR>
                      <a:noFill/>
                    </a:lnR>
                    <a:lnT>
                      <a:noFill/>
                    </a:lnT>
                    <a:lnB>
                      <a:noFill/>
                    </a:lnB>
                  </a:tcPr>
                </a:tc>
              </a:tr>
            </a:tbl>
          </a:graphicData>
        </a:graphic>
      </p:graphicFrame>
      <p:pic>
        <p:nvPicPr>
          <p:cNvPr id="5" name="Afbeelding 4"/>
          <p:cNvPicPr>
            <a:picLocks noChangeAspect="1"/>
          </p:cNvPicPr>
          <p:nvPr/>
        </p:nvPicPr>
        <p:blipFill>
          <a:blip r:embed="rId2"/>
          <a:stretch>
            <a:fillRect/>
          </a:stretch>
        </p:blipFill>
        <p:spPr>
          <a:xfrm>
            <a:off x="779958" y="0"/>
            <a:ext cx="3829050" cy="1143000"/>
          </a:xfrm>
          <a:prstGeom prst="rect">
            <a:avLst/>
          </a:prstGeom>
        </p:spPr>
      </p:pic>
    </p:spTree>
    <p:extLst>
      <p:ext uri="{BB962C8B-B14F-4D97-AF65-F5344CB8AC3E}">
        <p14:creationId xmlns:p14="http://schemas.microsoft.com/office/powerpoint/2010/main" val="215261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3" nodeType="clickEffect">
                                  <p:stCondLst>
                                    <p:cond delay="0"/>
                                  </p:stCondLst>
                                  <p:childTnLst>
                                    <p:animEffect transition="out" filter="barn(inVertical)">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0-#ppt_w/2"/>
                                          </p:val>
                                        </p:tav>
                                        <p:tav tm="100000">
                                          <p:val>
                                            <p:strVal val="#ppt_x"/>
                                          </p:val>
                                        </p:tav>
                                      </p:tavLst>
                                    </p:anim>
                                    <p:anim calcmode="lin" valueType="num">
                                      <p:cBhvr additive="base">
                                        <p:cTn id="17"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par>
                                <p:cTn id="23" presetID="21" presetClass="entr" presetSubtype="1"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3"/>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78477" y="838200"/>
            <a:ext cx="10663880"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err="1" smtClean="0"/>
              <a:t>Waarom</a:t>
            </a:r>
            <a:r>
              <a:rPr lang="en-US" dirty="0" smtClean="0"/>
              <a:t> PowerShell?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992" y="2590799"/>
            <a:ext cx="3752850" cy="2609850"/>
          </a:xfrm>
          <a:prstGeom prst="rect">
            <a:avLst/>
          </a:prstGeom>
        </p:spPr>
      </p:pic>
    </p:spTree>
    <p:extLst>
      <p:ext uri="{BB962C8B-B14F-4D97-AF65-F5344CB8AC3E}">
        <p14:creationId xmlns:p14="http://schemas.microsoft.com/office/powerpoint/2010/main" val="212501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02" y="608704"/>
            <a:ext cx="9692640" cy="1325562"/>
          </a:xfrm>
        </p:spPr>
        <p:txBody>
          <a:bodyPr/>
          <a:lstStyle/>
          <a:p>
            <a:r>
              <a:rPr lang="en-US" dirty="0" err="1" smtClean="0"/>
              <a:t>Vroeger</a:t>
            </a:r>
            <a:endParaRPr lang="en-US" dirty="0"/>
          </a:p>
        </p:txBody>
      </p:sp>
      <p:sp>
        <p:nvSpPr>
          <p:cNvPr id="3" name="Rounded Rectangle 2"/>
          <p:cNvSpPr/>
          <p:nvPr/>
        </p:nvSpPr>
        <p:spPr>
          <a:xfrm>
            <a:off x="2843562" y="3245371"/>
            <a:ext cx="7030387" cy="929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Client/Server of Microsoft </a:t>
            </a:r>
            <a:r>
              <a:rPr lang="en-US" dirty="0" err="1" smtClean="0"/>
              <a:t>Applicatie</a:t>
            </a:r>
            <a:r>
              <a:rPr lang="en-US" dirty="0" smtClean="0"/>
              <a:t> </a:t>
            </a:r>
            <a:r>
              <a:rPr lang="en-US" dirty="0" err="1" smtClean="0"/>
              <a:t>functionaliteit</a:t>
            </a:r>
            <a:endParaRPr lang="en-US" dirty="0" smtClean="0"/>
          </a:p>
        </p:txBody>
      </p:sp>
      <p:sp>
        <p:nvSpPr>
          <p:cNvPr id="4" name="Rounded Rectangle 3"/>
          <p:cNvSpPr/>
          <p:nvPr/>
        </p:nvSpPr>
        <p:spPr>
          <a:xfrm>
            <a:off x="2843562" y="2233535"/>
            <a:ext cx="7030387" cy="92939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Management GUI (MMC)</a:t>
            </a:r>
            <a:endParaRPr lang="en-US" dirty="0"/>
          </a:p>
        </p:txBody>
      </p:sp>
      <p:sp>
        <p:nvSpPr>
          <p:cNvPr id="5" name="Rounded Rectangle 4"/>
          <p:cNvSpPr/>
          <p:nvPr/>
        </p:nvSpPr>
        <p:spPr>
          <a:xfrm>
            <a:off x="2843562" y="4257207"/>
            <a:ext cx="1293724" cy="104931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WMI</a:t>
            </a:r>
            <a:endParaRPr lang="en-US" dirty="0"/>
          </a:p>
        </p:txBody>
      </p:sp>
      <p:sp>
        <p:nvSpPr>
          <p:cNvPr id="6" name="Rounded Rectangle 5"/>
          <p:cNvSpPr/>
          <p:nvPr/>
        </p:nvSpPr>
        <p:spPr>
          <a:xfrm>
            <a:off x="4285116" y="4257206"/>
            <a:ext cx="1293724" cy="104931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CMD</a:t>
            </a:r>
            <a:endParaRPr lang="en-US" dirty="0"/>
          </a:p>
        </p:txBody>
      </p:sp>
      <p:sp>
        <p:nvSpPr>
          <p:cNvPr id="7" name="Rounded Rectangle 6"/>
          <p:cNvSpPr/>
          <p:nvPr/>
        </p:nvSpPr>
        <p:spPr>
          <a:xfrm>
            <a:off x="5726670" y="4257206"/>
            <a:ext cx="1293724" cy="104931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a:t>
            </a:r>
            <a:endParaRPr lang="en-US" dirty="0"/>
          </a:p>
        </p:txBody>
      </p:sp>
      <p:sp>
        <p:nvSpPr>
          <p:cNvPr id="8" name="Rounded Rectangle 7"/>
          <p:cNvSpPr/>
          <p:nvPr/>
        </p:nvSpPr>
        <p:spPr>
          <a:xfrm>
            <a:off x="2843562" y="5471410"/>
            <a:ext cx="4176832" cy="83944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Scripts</a:t>
            </a:r>
          </a:p>
        </p:txBody>
      </p:sp>
    </p:spTree>
    <p:extLst>
      <p:ext uri="{BB962C8B-B14F-4D97-AF65-F5344CB8AC3E}">
        <p14:creationId xmlns:p14="http://schemas.microsoft.com/office/powerpoint/2010/main" val="230627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49515" y="637609"/>
            <a:ext cx="9692640" cy="1325562"/>
          </a:xfrm>
        </p:spPr>
        <p:txBody>
          <a:bodyPr/>
          <a:lstStyle/>
          <a:p>
            <a:r>
              <a:rPr lang="en-US" dirty="0" smtClean="0"/>
              <a:t>Nu</a:t>
            </a:r>
            <a:endParaRPr lang="en-US" dirty="0"/>
          </a:p>
        </p:txBody>
      </p:sp>
      <p:sp>
        <p:nvSpPr>
          <p:cNvPr id="5" name="Rounded Rectangle 4"/>
          <p:cNvSpPr/>
          <p:nvPr/>
        </p:nvSpPr>
        <p:spPr>
          <a:xfrm>
            <a:off x="2978473" y="4309673"/>
            <a:ext cx="7030387" cy="929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Client/Server of Microsoft </a:t>
            </a:r>
            <a:r>
              <a:rPr lang="en-US" dirty="0" err="1" smtClean="0"/>
              <a:t>Applicatie</a:t>
            </a:r>
            <a:r>
              <a:rPr lang="en-US" dirty="0" smtClean="0"/>
              <a:t> </a:t>
            </a:r>
            <a:r>
              <a:rPr lang="en-US" dirty="0" err="1" smtClean="0"/>
              <a:t>functionaliteit</a:t>
            </a:r>
            <a:endParaRPr lang="en-US" dirty="0" smtClean="0"/>
          </a:p>
        </p:txBody>
      </p:sp>
      <p:sp>
        <p:nvSpPr>
          <p:cNvPr id="6" name="Rounded Rectangle 5"/>
          <p:cNvSpPr/>
          <p:nvPr/>
        </p:nvSpPr>
        <p:spPr>
          <a:xfrm>
            <a:off x="2978473" y="3297837"/>
            <a:ext cx="7030387" cy="9293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 Framework, (WMI) </a:t>
            </a:r>
            <a:r>
              <a:rPr lang="en-US" dirty="0" err="1" smtClean="0"/>
              <a:t>en</a:t>
            </a:r>
            <a:r>
              <a:rPr lang="en-US" dirty="0" smtClean="0"/>
              <a:t> PowerShell</a:t>
            </a:r>
            <a:endParaRPr lang="en-US" dirty="0"/>
          </a:p>
        </p:txBody>
      </p:sp>
      <p:sp>
        <p:nvSpPr>
          <p:cNvPr id="13" name="Down Arrow 12"/>
          <p:cNvSpPr/>
          <p:nvPr/>
        </p:nvSpPr>
        <p:spPr>
          <a:xfrm>
            <a:off x="8649324" y="2177323"/>
            <a:ext cx="1004341" cy="139408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t>Scripts</a:t>
            </a:r>
          </a:p>
        </p:txBody>
      </p:sp>
      <p:sp>
        <p:nvSpPr>
          <p:cNvPr id="14" name="Down Arrow 13"/>
          <p:cNvSpPr/>
          <p:nvPr/>
        </p:nvSpPr>
        <p:spPr>
          <a:xfrm>
            <a:off x="3345305" y="2167330"/>
            <a:ext cx="1004341" cy="139408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t>GUI</a:t>
            </a:r>
            <a:endParaRPr lang="en-US" dirty="0"/>
          </a:p>
        </p:txBody>
      </p:sp>
    </p:spTree>
    <p:extLst>
      <p:ext uri="{BB962C8B-B14F-4D97-AF65-F5344CB8AC3E}">
        <p14:creationId xmlns:p14="http://schemas.microsoft.com/office/powerpoint/2010/main" val="406972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4"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TM03457515[[fn=Weergave]]</Template>
  <TotalTime>1021</TotalTime>
  <Words>1184</Words>
  <Application>Microsoft Office PowerPoint</Application>
  <PresentationFormat>Breedbeeld</PresentationFormat>
  <Paragraphs>181</Paragraphs>
  <Slides>17</Slides>
  <Notes>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17</vt:i4>
      </vt:variant>
    </vt:vector>
  </HeadingPairs>
  <TitlesOfParts>
    <vt:vector size="22" baseType="lpstr">
      <vt:lpstr>Arial</vt:lpstr>
      <vt:lpstr>Calibri</vt:lpstr>
      <vt:lpstr>Century Schoolbook</vt:lpstr>
      <vt:lpstr>Wingdings 2</vt:lpstr>
      <vt:lpstr>View</vt:lpstr>
      <vt:lpstr> A journey into: PowerShell:  by Robert Prüst &amp; Danny den Braver </vt:lpstr>
      <vt:lpstr>PowerPoint-presentatie</vt:lpstr>
      <vt:lpstr>Onderwerpen</vt:lpstr>
      <vt:lpstr>Wat is PowerShell</vt:lpstr>
      <vt:lpstr>Wat geeft Powershell</vt:lpstr>
      <vt:lpstr>PowerShell     VS    Bash</vt:lpstr>
      <vt:lpstr>PowerPoint-presentatie</vt:lpstr>
      <vt:lpstr>Vroeger</vt:lpstr>
      <vt:lpstr>Nu</vt:lpstr>
      <vt:lpstr>Belangrijke motivatie punten</vt:lpstr>
      <vt:lpstr>PowerShell Basics</vt:lpstr>
      <vt:lpstr>Verbs &amp; nouns</vt:lpstr>
      <vt:lpstr>Belangrijkste Cmdlets</vt:lpstr>
      <vt:lpstr>PowerPoint-presentatie</vt:lpstr>
      <vt:lpstr>PowerPoint-presentatie</vt:lpstr>
      <vt:lpstr>Wat is er nog meer!</vt:lpstr>
      <vt:lpstr>PowerPoint-presentatie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 Basics</dc:title>
  <dc:creator>- -</dc:creator>
  <cp:lastModifiedBy>Danny den Braver</cp:lastModifiedBy>
  <cp:revision>53</cp:revision>
  <dcterms:created xsi:type="dcterms:W3CDTF">2015-04-30T15:03:54Z</dcterms:created>
  <dcterms:modified xsi:type="dcterms:W3CDTF">2016-08-30T19:03:14Z</dcterms:modified>
</cp:coreProperties>
</file>