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20"/>
  </p:notesMasterIdLst>
  <p:handoutMasterIdLst>
    <p:handoutMasterId r:id="rId21"/>
  </p:handoutMasterIdLst>
  <p:sldIdLst>
    <p:sldId id="259" r:id="rId7"/>
    <p:sldId id="261" r:id="rId8"/>
    <p:sldId id="267" r:id="rId9"/>
    <p:sldId id="268" r:id="rId10"/>
    <p:sldId id="260" r:id="rId11"/>
    <p:sldId id="269" r:id="rId12"/>
    <p:sldId id="270" r:id="rId13"/>
    <p:sldId id="271" r:id="rId14"/>
    <p:sldId id="273" r:id="rId15"/>
    <p:sldId id="274" r:id="rId16"/>
    <p:sldId id="275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96"/>
    <p:restoredTop sz="94709"/>
  </p:normalViewPr>
  <p:slideViewPr>
    <p:cSldViewPr snapToGrid="0">
      <p:cViewPr varScale="1">
        <p:scale>
          <a:sx n="143" d="100"/>
          <a:sy n="143" d="100"/>
        </p:scale>
        <p:origin x="-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er/api/graphq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From Zero to </a:t>
            </a:r>
            <a:r>
              <a:rPr lang="en-GB" sz="6000" dirty="0" err="1"/>
              <a:t>GraphQL</a:t>
            </a:r>
            <a:r>
              <a:rPr lang="en-GB" sz="6000" dirty="0"/>
              <a:t> Hero</a:t>
            </a:r>
          </a:p>
          <a:p>
            <a:r>
              <a:rPr lang="en-GB" sz="6000" dirty="0"/>
              <a:t>Consuming GQL APIs with PowerShell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Mike Preston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011"/>
            <a:ext cx="973328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REST vs </a:t>
            </a:r>
            <a:r>
              <a:rPr lang="fr-FR" sz="3600" dirty="0" err="1"/>
              <a:t>GraphQL</a:t>
            </a:r>
            <a:r>
              <a:rPr lang="fr-FR" sz="3600" dirty="0"/>
              <a:t> – </a:t>
            </a:r>
            <a:r>
              <a:rPr lang="fr-FR" sz="3600" dirty="0" err="1"/>
              <a:t>Problem</a:t>
            </a:r>
            <a:r>
              <a:rPr lang="fr-FR" sz="3600" dirty="0"/>
              <a:t> 2 – Multiple </a:t>
            </a:r>
            <a:r>
              <a:rPr lang="fr-FR" sz="3600" dirty="0" err="1"/>
              <a:t>Requests</a:t>
            </a:r>
            <a:endParaRPr lang="en-GB" sz="36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CC7C6FA-0C9A-9E62-8167-0A67E7E9093B}"/>
              </a:ext>
            </a:extLst>
          </p:cNvPr>
          <p:cNvSpPr txBox="1">
            <a:spLocks/>
          </p:cNvSpPr>
          <p:nvPr/>
        </p:nvSpPr>
        <p:spPr>
          <a:xfrm>
            <a:off x="861646" y="704714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REST </a:t>
            </a:r>
            <a:r>
              <a:rPr lang="fr-FR" sz="2800" dirty="0" err="1"/>
              <a:t>requires</a:t>
            </a:r>
            <a:r>
              <a:rPr lang="fr-FR" sz="2800" dirty="0"/>
              <a:t> multiple </a:t>
            </a:r>
            <a:r>
              <a:rPr lang="fr-FR" sz="2800" dirty="0" err="1"/>
              <a:t>requests</a:t>
            </a:r>
            <a:r>
              <a:rPr lang="fr-FR" sz="2800" dirty="0"/>
              <a:t> to </a:t>
            </a:r>
            <a:r>
              <a:rPr lang="fr-FR" sz="2800" dirty="0" err="1"/>
              <a:t>query</a:t>
            </a:r>
            <a:r>
              <a:rPr lang="fr-FR" sz="2800" dirty="0"/>
              <a:t> </a:t>
            </a:r>
            <a:r>
              <a:rPr lang="fr-FR" sz="2800" dirty="0" err="1"/>
              <a:t>different</a:t>
            </a:r>
            <a:r>
              <a:rPr lang="fr-FR" sz="2800" dirty="0"/>
              <a:t> </a:t>
            </a:r>
            <a:r>
              <a:rPr lang="fr-FR" sz="2800" dirty="0" err="1"/>
              <a:t>objects</a:t>
            </a:r>
            <a:r>
              <a:rPr lang="fr-FR" sz="2800" dirty="0"/>
              <a:t> – Example – </a:t>
            </a:r>
            <a:r>
              <a:rPr lang="fr-FR" sz="2800" dirty="0" err="1"/>
              <a:t>Get</a:t>
            </a:r>
            <a:r>
              <a:rPr lang="fr-FR" sz="2800" dirty="0"/>
              <a:t> book &amp; </a:t>
            </a:r>
            <a:r>
              <a:rPr lang="fr-FR" sz="2800" dirty="0" err="1"/>
              <a:t>author</a:t>
            </a:r>
            <a:endParaRPr lang="en-GB" sz="2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269C5-5733-A70C-8F1E-F710F205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78850"/>
            <a:ext cx="4862292" cy="2331569"/>
          </a:xfrm>
        </p:spPr>
        <p:txBody>
          <a:bodyPr>
            <a:normAutofit/>
          </a:bodyPr>
          <a:lstStyle/>
          <a:p>
            <a:pPr marL="0" indent="0" defTabSz="868680">
              <a:spcBef>
                <a:spcPts val="950"/>
              </a:spcBef>
              <a:buNone/>
            </a:pPr>
            <a:r>
              <a:rPr lang="en-US" sz="20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POST /</a:t>
            </a:r>
            <a:r>
              <a:rPr lang="en-US" sz="2000" kern="1200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20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000" kern="1200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graphql</a:t>
            </a:r>
            <a:r>
              <a:rPr lang="en-US" sz="20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1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/>
              <a:t>GetBooks</a:t>
            </a:r>
            <a:r>
              <a:rPr lang="en-US" sz="1100" dirty="0"/>
              <a:t> 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</a:t>
            </a:r>
            <a:r>
              <a:rPr lang="en-US" sz="11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books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 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100" dirty="0"/>
              <a:t>  </a:t>
            </a:r>
            <a:r>
              <a:rPr lang="en-US" sz="11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id 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1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title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1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genre 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1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author </a:t>
            </a:r>
            <a:r>
              <a:rPr lang="en-US" sz="1100" kern="1200" dirty="0">
                <a:latin typeface="+mn-lt"/>
                <a:ea typeface="+mn-ea"/>
                <a:cs typeface="+mn-cs"/>
              </a:rPr>
              <a:t>{</a:t>
            </a:r>
            <a:r>
              <a:rPr lang="en-US" sz="11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1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1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 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}</a:t>
            </a:r>
            <a:endParaRPr lang="en-US" sz="11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8FF8322-CD4A-1F1D-5C90-9D0DAB426EF0}"/>
              </a:ext>
            </a:extLst>
          </p:cNvPr>
          <p:cNvSpPr txBox="1">
            <a:spLocks/>
          </p:cNvSpPr>
          <p:nvPr/>
        </p:nvSpPr>
        <p:spPr>
          <a:xfrm>
            <a:off x="895274" y="2418617"/>
            <a:ext cx="2146452" cy="38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GET /</a:t>
            </a:r>
            <a:r>
              <a:rPr lang="en-US" sz="1710" dirty="0" err="1">
                <a:solidFill>
                  <a:srgbClr val="0070C0"/>
                </a:solidFill>
              </a:rPr>
              <a:t>api</a:t>
            </a:r>
            <a:r>
              <a:rPr lang="en-US" sz="1710" dirty="0">
                <a:solidFill>
                  <a:srgbClr val="0070C0"/>
                </a:solidFill>
              </a:rPr>
              <a:t>/books</a:t>
            </a:r>
            <a:endParaRPr lang="en-US" sz="18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09C8BC5-27DD-E129-F6B6-7BC8A168859F}"/>
              </a:ext>
            </a:extLst>
          </p:cNvPr>
          <p:cNvSpPr txBox="1">
            <a:spLocks/>
          </p:cNvSpPr>
          <p:nvPr/>
        </p:nvSpPr>
        <p:spPr>
          <a:xfrm>
            <a:off x="895274" y="2806111"/>
            <a:ext cx="2292927" cy="386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{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“id”: “1”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“name”: “Working with Jaap”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“genre”: “technology”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“ISBN”: “111-222-333”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</a:t>
            </a:r>
            <a:r>
              <a:rPr lang="en-US" sz="1710" dirty="0" err="1">
                <a:solidFill>
                  <a:srgbClr val="0070C0"/>
                </a:solidFill>
              </a:rPr>
              <a:t>pagecount</a:t>
            </a:r>
            <a:r>
              <a:rPr lang="en-US" sz="1710" dirty="0">
                <a:solidFill>
                  <a:srgbClr val="0070C0"/>
                </a:solidFill>
              </a:rPr>
              <a:t>”: 439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</a:t>
            </a:r>
            <a:r>
              <a:rPr lang="en-US" sz="1710" dirty="0" err="1">
                <a:solidFill>
                  <a:srgbClr val="0070C0"/>
                </a:solidFill>
              </a:rPr>
              <a:t>authorId</a:t>
            </a:r>
            <a:r>
              <a:rPr lang="en-US" sz="1710" dirty="0">
                <a:solidFill>
                  <a:srgbClr val="0070C0"/>
                </a:solidFill>
              </a:rPr>
              <a:t>”: “2393”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“edition”: “1”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“language”: “English”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”</a:t>
            </a:r>
            <a:r>
              <a:rPr lang="en-US" sz="1710" dirty="0" err="1">
                <a:solidFill>
                  <a:srgbClr val="0070C0"/>
                </a:solidFill>
              </a:rPr>
              <a:t>publicationDate</a:t>
            </a:r>
            <a:r>
              <a:rPr lang="en-US" sz="1710" dirty="0">
                <a:solidFill>
                  <a:srgbClr val="0070C0"/>
                </a:solidFill>
              </a:rPr>
              <a:t>”: “01-01-2022”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“dimensions”: “12x2x20”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”</a:t>
            </a:r>
            <a:r>
              <a:rPr lang="en-US" sz="1710" dirty="0" err="1">
                <a:solidFill>
                  <a:srgbClr val="0070C0"/>
                </a:solidFill>
              </a:rPr>
              <a:t>itemWeight</a:t>
            </a:r>
            <a:r>
              <a:rPr lang="en-US" sz="1710" dirty="0">
                <a:solidFill>
                  <a:srgbClr val="0070C0"/>
                </a:solidFill>
              </a:rPr>
              <a:t>”: “270”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</a:t>
            </a:r>
            <a:r>
              <a:rPr lang="en-US" sz="1710" dirty="0" err="1">
                <a:solidFill>
                  <a:srgbClr val="0070C0"/>
                </a:solidFill>
              </a:rPr>
              <a:t>bestSellerRank</a:t>
            </a:r>
            <a:r>
              <a:rPr lang="en-US" sz="1710" dirty="0">
                <a:solidFill>
                  <a:srgbClr val="0070C0"/>
                </a:solidFill>
              </a:rPr>
              <a:t>”: “23”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“type”: “paperback”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}</a:t>
            </a:r>
            <a:endParaRPr lang="en-US" sz="1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88BFE3-C061-AB5F-7E6A-C91A74AC1970}"/>
              </a:ext>
            </a:extLst>
          </p:cNvPr>
          <p:cNvSpPr txBox="1">
            <a:spLocks/>
          </p:cNvSpPr>
          <p:nvPr/>
        </p:nvSpPr>
        <p:spPr>
          <a:xfrm>
            <a:off x="6096000" y="4505602"/>
            <a:ext cx="4344706" cy="233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{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“id”: “1”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“name”: “Working with Jaap”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“genre”: “technology”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“author”: {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   “</a:t>
            </a:r>
            <a:r>
              <a:rPr lang="en-US" sz="1200" dirty="0" err="1">
                <a:solidFill>
                  <a:srgbClr val="0070C0"/>
                </a:solidFill>
              </a:rPr>
              <a:t>firstName</a:t>
            </a:r>
            <a:r>
              <a:rPr lang="en-US" sz="1200" dirty="0">
                <a:solidFill>
                  <a:srgbClr val="0070C0"/>
                </a:solidFill>
              </a:rPr>
              <a:t>”: “Mike”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   “</a:t>
            </a:r>
            <a:r>
              <a:rPr lang="en-US" sz="1200" dirty="0" err="1">
                <a:solidFill>
                  <a:srgbClr val="0070C0"/>
                </a:solidFill>
              </a:rPr>
              <a:t>lastName</a:t>
            </a:r>
            <a:r>
              <a:rPr lang="en-US" sz="1200" dirty="0">
                <a:solidFill>
                  <a:srgbClr val="0070C0"/>
                </a:solidFill>
              </a:rPr>
              <a:t>”: “Preston” }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}</a:t>
            </a:r>
            <a:endParaRPr lang="en-US" sz="12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C1134A-386B-7A8D-42E2-A7FAB5D89D3F}"/>
              </a:ext>
            </a:extLst>
          </p:cNvPr>
          <p:cNvSpPr/>
          <p:nvPr/>
        </p:nvSpPr>
        <p:spPr>
          <a:xfrm>
            <a:off x="989947" y="2030700"/>
            <a:ext cx="4344706" cy="38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REST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7894902-ECBD-DC57-B4C5-3FA5B69AD1F5}"/>
              </a:ext>
            </a:extLst>
          </p:cNvPr>
          <p:cNvSpPr/>
          <p:nvPr/>
        </p:nvSpPr>
        <p:spPr>
          <a:xfrm>
            <a:off x="6096000" y="2030277"/>
            <a:ext cx="4693729" cy="38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CB9390F-99AF-8095-94FA-9F3A9726FAE1}"/>
              </a:ext>
            </a:extLst>
          </p:cNvPr>
          <p:cNvSpPr txBox="1">
            <a:spLocks/>
          </p:cNvSpPr>
          <p:nvPr/>
        </p:nvSpPr>
        <p:spPr>
          <a:xfrm>
            <a:off x="3188201" y="2418617"/>
            <a:ext cx="2292927" cy="387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70C0"/>
                </a:solidFill>
              </a:rPr>
              <a:t>GET /</a:t>
            </a:r>
            <a:r>
              <a:rPr lang="en-US" sz="1700" dirty="0" err="1">
                <a:solidFill>
                  <a:srgbClr val="0070C0"/>
                </a:solidFill>
              </a:rPr>
              <a:t>api</a:t>
            </a:r>
            <a:r>
              <a:rPr lang="en-US" sz="1700" dirty="0">
                <a:solidFill>
                  <a:srgbClr val="0070C0"/>
                </a:solidFill>
              </a:rPr>
              <a:t>/authors/2393</a:t>
            </a:r>
            <a:endParaRPr lang="en-US" sz="17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233EAEE-E93B-9486-75C6-0FBAAC1027A8}"/>
              </a:ext>
            </a:extLst>
          </p:cNvPr>
          <p:cNvSpPr txBox="1">
            <a:spLocks/>
          </p:cNvSpPr>
          <p:nvPr/>
        </p:nvSpPr>
        <p:spPr>
          <a:xfrm>
            <a:off x="3240983" y="2806111"/>
            <a:ext cx="2292927" cy="386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{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“id”: “2393”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</a:t>
            </a:r>
            <a:r>
              <a:rPr lang="en-US" sz="1200" dirty="0" err="1">
                <a:solidFill>
                  <a:srgbClr val="0070C0"/>
                </a:solidFill>
              </a:rPr>
              <a:t>firstName</a:t>
            </a:r>
            <a:r>
              <a:rPr lang="en-US" sz="1200" dirty="0">
                <a:solidFill>
                  <a:srgbClr val="0070C0"/>
                </a:solidFill>
              </a:rPr>
              <a:t>”: “Mike”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</a:t>
            </a:r>
            <a:r>
              <a:rPr lang="en-US" sz="1200" dirty="0" err="1">
                <a:solidFill>
                  <a:srgbClr val="0070C0"/>
                </a:solidFill>
              </a:rPr>
              <a:t>lastName</a:t>
            </a:r>
            <a:r>
              <a:rPr lang="en-US" sz="1200" dirty="0">
                <a:solidFill>
                  <a:srgbClr val="0070C0"/>
                </a:solidFill>
              </a:rPr>
              <a:t>”: “Preston”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}</a:t>
            </a:r>
            <a:endParaRPr lang="en-US"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3F13074-2373-7D30-97DA-F49773588675}"/>
              </a:ext>
            </a:extLst>
          </p:cNvPr>
          <p:cNvSpPr/>
          <p:nvPr/>
        </p:nvSpPr>
        <p:spPr>
          <a:xfrm>
            <a:off x="1034169" y="4302400"/>
            <a:ext cx="1248869" cy="249382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955A-7CA9-47C4-0263-E51074B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how do we consume GQL w/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17AE-ABD2-A7AA-7147-40B968F6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Invoke-</a:t>
            </a:r>
            <a:r>
              <a:rPr lang="en-US" sz="8000" dirty="0" err="1"/>
              <a:t>WebRequest</a:t>
            </a: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Invoke-</a:t>
            </a:r>
            <a:r>
              <a:rPr lang="en-US" sz="8000" dirty="0" err="1"/>
              <a:t>RestMethod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31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Mike Preston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DevRel/Technical Marketing Architect @ Rubrik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Educated as a developer, quickly muddied the waters with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Enjoys Hockey and Maple Syrup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human face, person, person, clothing&#10;&#10;Description automatically generated">
            <a:extLst>
              <a:ext uri="{FF2B5EF4-FFF2-40B4-BE49-F238E27FC236}">
                <a16:creationId xmlns:a16="http://schemas.microsoft.com/office/drawing/2014/main" id="{17A1A20F-4286-788D-DB75-544D10C8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0" y="324853"/>
            <a:ext cx="3045433" cy="3461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49CFF7-E3B3-D9F4-DE7B-DB660CF2B9BF}"/>
              </a:ext>
            </a:extLst>
          </p:cNvPr>
          <p:cNvSpPr txBox="1"/>
          <p:nvPr/>
        </p:nvSpPr>
        <p:spPr>
          <a:xfrm>
            <a:off x="307800" y="5921285"/>
            <a:ext cx="116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Coder: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mwpreston</a:t>
            </a:r>
            <a:r>
              <a:rPr lang="en-US" dirty="0"/>
              <a:t> | Writer: </a:t>
            </a:r>
            <a:r>
              <a:rPr lang="en-US" dirty="0" err="1"/>
              <a:t>blog.mwpreston.net</a:t>
            </a:r>
            <a:r>
              <a:rPr lang="en-US" dirty="0"/>
              <a:t> | Tweeter: @</a:t>
            </a:r>
            <a:r>
              <a:rPr lang="en-US" dirty="0" err="1"/>
              <a:t>mwpreston</a:t>
            </a:r>
            <a:r>
              <a:rPr lang="en-US" dirty="0"/>
              <a:t> | Worker: Tech Marketing @ Rubrik</a:t>
            </a: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GraphQL</a:t>
            </a:r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vs REST</a:t>
            </a:r>
          </a:p>
          <a:p>
            <a:r>
              <a:rPr lang="en-GB" dirty="0"/>
              <a:t>Querying Data with GQL</a:t>
            </a:r>
          </a:p>
          <a:p>
            <a:r>
              <a:rPr lang="en-GB" dirty="0"/>
              <a:t>Mutating Data with GQL</a:t>
            </a:r>
          </a:p>
          <a:p>
            <a:r>
              <a:rPr lang="en-GB" dirty="0"/>
              <a:t>Demos</a:t>
            </a:r>
          </a:p>
          <a:p>
            <a:r>
              <a:rPr lang="en-GB" dirty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59421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GraphQL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Strongly-typed query language for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Allows clients to fetch exactly what they want through a single request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Access all data through a single endpoint (</a:t>
            </a:r>
            <a:r>
              <a:rPr lang="en-CA" dirty="0">
                <a:hlinkClick r:id="rId2"/>
              </a:rPr>
              <a:t>https://server/api/graphql</a:t>
            </a:r>
            <a:r>
              <a:rPr lang="en-CA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New(</a:t>
            </a:r>
            <a:r>
              <a:rPr lang="en-CA" dirty="0" err="1"/>
              <a:t>ish</a:t>
            </a:r>
            <a:r>
              <a:rPr lang="en-CA" dirty="0"/>
              <a:t>) – Released by Facebook circa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GQL Operations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6169" cy="73000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Queries – read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825A00-550C-8BF3-DEDE-5597ACBE5600}"/>
              </a:ext>
            </a:extLst>
          </p:cNvPr>
          <p:cNvSpPr txBox="1">
            <a:spLocks/>
          </p:cNvSpPr>
          <p:nvPr/>
        </p:nvSpPr>
        <p:spPr>
          <a:xfrm>
            <a:off x="838200" y="2690568"/>
            <a:ext cx="4048236" cy="3433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rgbClr val="34629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Wingdings" panose="05000000000000000000" pitchFamily="2" charset="2"/>
              <a:buNone/>
            </a:pPr>
            <a:r>
              <a:rPr lang="en-US" sz="1710" dirty="0">
                <a:solidFill>
                  <a:srgbClr val="0070C0"/>
                </a:solidFill>
              </a:rPr>
              <a:t>query</a:t>
            </a:r>
            <a:r>
              <a:rPr lang="en-US" sz="1710" dirty="0"/>
              <a:t> {</a:t>
            </a:r>
          </a:p>
          <a:p>
            <a:pPr marL="0" indent="0" defTabSz="868680">
              <a:spcBef>
                <a:spcPts val="950"/>
              </a:spcBef>
              <a:buFont typeface="Wingdings" panose="05000000000000000000" pitchFamily="2" charset="2"/>
              <a:buNone/>
            </a:pPr>
            <a:r>
              <a:rPr lang="en-US" sz="1710" dirty="0"/>
              <a:t>  </a:t>
            </a:r>
            <a:r>
              <a:rPr lang="en-US" sz="1710" dirty="0">
                <a:solidFill>
                  <a:srgbClr val="FF0000"/>
                </a:solidFill>
              </a:rPr>
              <a:t>books</a:t>
            </a:r>
            <a:r>
              <a:rPr lang="en-US" sz="1710" dirty="0"/>
              <a:t> (</a:t>
            </a:r>
            <a:r>
              <a:rPr lang="en-US" sz="171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1710" dirty="0"/>
              <a:t>: “Working with Jaap”) {</a:t>
            </a:r>
          </a:p>
          <a:p>
            <a:pPr marL="0" indent="0" defTabSz="868680">
              <a:spcBef>
                <a:spcPts val="950"/>
              </a:spcBef>
              <a:buFont typeface="Wingdings" panose="05000000000000000000" pitchFamily="2" charset="2"/>
              <a:buNone/>
            </a:pPr>
            <a:r>
              <a:rPr lang="en-US" sz="1710" dirty="0"/>
              <a:t>    </a:t>
            </a:r>
            <a:r>
              <a:rPr lang="en-US" sz="1710" dirty="0">
                <a:solidFill>
                  <a:srgbClr val="00B050"/>
                </a:solidFill>
              </a:rPr>
              <a:t>id</a:t>
            </a:r>
          </a:p>
          <a:p>
            <a:pPr marL="0" indent="0" defTabSz="868680">
              <a:spcBef>
                <a:spcPts val="950"/>
              </a:spcBef>
              <a:buFont typeface="Wingdings" panose="05000000000000000000" pitchFamily="2" charset="2"/>
              <a:buNone/>
            </a:pPr>
            <a:r>
              <a:rPr lang="en-US" sz="1710" dirty="0">
                <a:solidFill>
                  <a:srgbClr val="00B050"/>
                </a:solidFill>
              </a:rPr>
              <a:t>    title</a:t>
            </a:r>
          </a:p>
          <a:p>
            <a:pPr marL="0" indent="0" defTabSz="868680">
              <a:spcBef>
                <a:spcPts val="950"/>
              </a:spcBef>
              <a:buFont typeface="Wingdings" panose="05000000000000000000" pitchFamily="2" charset="2"/>
              <a:buNone/>
            </a:pPr>
            <a:r>
              <a:rPr lang="en-US" sz="1710" dirty="0"/>
              <a:t>    </a:t>
            </a:r>
            <a:r>
              <a:rPr lang="en-US" sz="1710" dirty="0">
                <a:solidFill>
                  <a:srgbClr val="00B050"/>
                </a:solidFill>
              </a:rPr>
              <a:t>genre</a:t>
            </a:r>
          </a:p>
          <a:p>
            <a:pPr marL="0" indent="0" defTabSz="868680">
              <a:spcBef>
                <a:spcPts val="950"/>
              </a:spcBef>
              <a:buFont typeface="Wingdings" panose="05000000000000000000" pitchFamily="2" charset="2"/>
              <a:buNone/>
            </a:pPr>
            <a:r>
              <a:rPr lang="en-US" sz="1710" dirty="0"/>
              <a:t>  }</a:t>
            </a:r>
          </a:p>
          <a:p>
            <a:pPr marL="0" indent="0" defTabSz="868680">
              <a:spcBef>
                <a:spcPts val="950"/>
              </a:spcBef>
              <a:buFont typeface="Wingdings" panose="05000000000000000000" pitchFamily="2" charset="2"/>
              <a:buNone/>
            </a:pPr>
            <a:r>
              <a:rPr lang="en-US" sz="1710" dirty="0"/>
              <a:t>}</a:t>
            </a:r>
            <a:endParaRPr lang="en-US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983C534-B000-4BF6-CE52-7107392999DC}"/>
              </a:ext>
            </a:extLst>
          </p:cNvPr>
          <p:cNvSpPr txBox="1">
            <a:spLocks/>
          </p:cNvSpPr>
          <p:nvPr/>
        </p:nvSpPr>
        <p:spPr>
          <a:xfrm>
            <a:off x="6345311" y="1825625"/>
            <a:ext cx="4226169" cy="730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rgbClr val="34629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Mutations – write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118917-483F-9543-75FA-415A71757B27}"/>
              </a:ext>
            </a:extLst>
          </p:cNvPr>
          <p:cNvSpPr txBox="1">
            <a:spLocks/>
          </p:cNvSpPr>
          <p:nvPr/>
        </p:nvSpPr>
        <p:spPr>
          <a:xfrm>
            <a:off x="6345311" y="2690568"/>
            <a:ext cx="5058174" cy="3433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mutation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dirty="0"/>
              <a:t>  </a:t>
            </a:r>
            <a:r>
              <a:rPr lang="en-US" sz="171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createBook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710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“Working with Jaap”) {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71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id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title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71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genre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734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Anatomy</a:t>
            </a:r>
            <a:r>
              <a:rPr lang="fr-FR" dirty="0"/>
              <a:t> of a GQL </a:t>
            </a:r>
            <a:r>
              <a:rPr lang="fr-FR" dirty="0" err="1"/>
              <a:t>Request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F2BE00-E5DE-4914-F7EA-BCCFF62B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783" y="2575126"/>
            <a:ext cx="4344706" cy="2636010"/>
          </a:xfrm>
        </p:spPr>
        <p:txBody>
          <a:bodyPr>
            <a:normAutofit/>
          </a:bodyPr>
          <a:lstStyle/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10" dirty="0" err="1"/>
              <a:t>GetBooks</a:t>
            </a:r>
            <a:r>
              <a:rPr lang="en-US" sz="1710" dirty="0"/>
              <a:t>  ($</a:t>
            </a:r>
            <a:r>
              <a:rPr lang="en-US" sz="1710" dirty="0" err="1"/>
              <a:t>bookName</a:t>
            </a:r>
            <a:r>
              <a:rPr lang="en-US" sz="1710" dirty="0"/>
              <a:t>: </a:t>
            </a:r>
            <a:r>
              <a:rPr lang="en-US" sz="1710" dirty="0" err="1">
                <a:solidFill>
                  <a:schemeClr val="accent2">
                    <a:lumMod val="75000"/>
                  </a:schemeClr>
                </a:solidFill>
              </a:rPr>
              <a:t>NameFilter</a:t>
            </a:r>
            <a:r>
              <a:rPr lang="en-US" sz="1710" dirty="0"/>
              <a:t>) 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71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books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710" kern="12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NameFilter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</a:t>
            </a:r>
            <a:r>
              <a:rPr lang="en-US" sz="171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bookName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71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id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title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71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genre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7482BB-47CF-9E30-4C3B-D6C3D6EE8F1F}"/>
              </a:ext>
            </a:extLst>
          </p:cNvPr>
          <p:cNvGrpSpPr/>
          <p:nvPr/>
        </p:nvGrpSpPr>
        <p:grpSpPr>
          <a:xfrm>
            <a:off x="2703160" y="1916653"/>
            <a:ext cx="1781298" cy="658473"/>
            <a:chOff x="2820390" y="1752530"/>
            <a:chExt cx="1781298" cy="65847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B1F91C-D0F0-AB33-2821-250171BC057A}"/>
                </a:ext>
              </a:extLst>
            </p:cNvPr>
            <p:cNvCxnSpPr/>
            <p:nvPr/>
          </p:nvCxnSpPr>
          <p:spPr>
            <a:xfrm>
              <a:off x="3443844" y="2066306"/>
              <a:ext cx="391886" cy="344697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A5A211-5A82-435E-B89D-B7009749AFE6}"/>
                </a:ext>
              </a:extLst>
            </p:cNvPr>
            <p:cNvSpPr txBox="1"/>
            <p:nvPr/>
          </p:nvSpPr>
          <p:spPr>
            <a:xfrm>
              <a:off x="2820390" y="1752530"/>
              <a:ext cx="178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C53DED-D910-5FEC-1B5F-EBD05F20DA40}"/>
              </a:ext>
            </a:extLst>
          </p:cNvPr>
          <p:cNvGrpSpPr/>
          <p:nvPr/>
        </p:nvGrpSpPr>
        <p:grpSpPr>
          <a:xfrm>
            <a:off x="3077232" y="1516400"/>
            <a:ext cx="1781298" cy="1027805"/>
            <a:chOff x="3194462" y="1352277"/>
            <a:chExt cx="1781298" cy="102780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489C31-AA51-0622-11BA-3D58D83051B1}"/>
                </a:ext>
              </a:extLst>
            </p:cNvPr>
            <p:cNvCxnSpPr>
              <a:cxnSpLocks/>
            </p:cNvCxnSpPr>
            <p:nvPr/>
          </p:nvCxnSpPr>
          <p:spPr>
            <a:xfrm>
              <a:off x="4227616" y="1690688"/>
              <a:ext cx="425532" cy="68939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B9E762-7833-732A-F3A3-3F1AE4D53540}"/>
                </a:ext>
              </a:extLst>
            </p:cNvPr>
            <p:cNvSpPr txBox="1"/>
            <p:nvPr/>
          </p:nvSpPr>
          <p:spPr>
            <a:xfrm>
              <a:off x="3194462" y="1352277"/>
              <a:ext cx="178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 Name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1B3CA5-0B3E-E950-3EB5-310BB4FFC707}"/>
              </a:ext>
            </a:extLst>
          </p:cNvPr>
          <p:cNvGrpSpPr/>
          <p:nvPr/>
        </p:nvGrpSpPr>
        <p:grpSpPr>
          <a:xfrm>
            <a:off x="6068825" y="1618338"/>
            <a:ext cx="2067296" cy="941328"/>
            <a:chOff x="6186055" y="1454215"/>
            <a:chExt cx="2067296" cy="94132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BAEDDE-073B-E507-593D-C1D0CC34A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7520" y="1823547"/>
              <a:ext cx="649184" cy="57199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859E62-9E4E-0A00-BD8A-FAC128D7BBCF}"/>
                </a:ext>
              </a:extLst>
            </p:cNvPr>
            <p:cNvSpPr txBox="1"/>
            <p:nvPr/>
          </p:nvSpPr>
          <p:spPr>
            <a:xfrm>
              <a:off x="6186055" y="1454215"/>
              <a:ext cx="206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 Definition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8CD7AD-750D-BB6C-53CB-3670A1F364E4}"/>
              </a:ext>
            </a:extLst>
          </p:cNvPr>
          <p:cNvGrpSpPr/>
          <p:nvPr/>
        </p:nvGrpSpPr>
        <p:grpSpPr>
          <a:xfrm>
            <a:off x="1935224" y="3147727"/>
            <a:ext cx="1781298" cy="1091727"/>
            <a:chOff x="2052454" y="2983604"/>
            <a:chExt cx="1781298" cy="109172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32B474-9675-DA86-E495-C431AF599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0390" y="2983604"/>
              <a:ext cx="1013362" cy="44539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A4CDE4-B8D7-B0EB-E3FD-D0517E7316B7}"/>
                </a:ext>
              </a:extLst>
            </p:cNvPr>
            <p:cNvSpPr txBox="1"/>
            <p:nvPr/>
          </p:nvSpPr>
          <p:spPr>
            <a:xfrm>
              <a:off x="2052454" y="3429000"/>
              <a:ext cx="1781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Query/Mutation Name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59C68-A579-0F61-5508-FF26258F9384}"/>
              </a:ext>
            </a:extLst>
          </p:cNvPr>
          <p:cNvGrpSpPr/>
          <p:nvPr/>
        </p:nvGrpSpPr>
        <p:grpSpPr>
          <a:xfrm>
            <a:off x="5419641" y="3291364"/>
            <a:ext cx="2105890" cy="763025"/>
            <a:chOff x="5536871" y="3127241"/>
            <a:chExt cx="2105890" cy="76302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97BB69-E01D-2D42-202E-A7287FE72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6871" y="3127241"/>
              <a:ext cx="890649" cy="39077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47CF38-83DD-C1EE-B365-73C5A2BC88EF}"/>
                </a:ext>
              </a:extLst>
            </p:cNvPr>
            <p:cNvSpPr txBox="1"/>
            <p:nvPr/>
          </p:nvSpPr>
          <p:spPr>
            <a:xfrm>
              <a:off x="5861463" y="3520934"/>
              <a:ext cx="178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3E61D3-92B0-C135-2ACF-CD159509D3E2}"/>
              </a:ext>
            </a:extLst>
          </p:cNvPr>
          <p:cNvGrpSpPr/>
          <p:nvPr/>
        </p:nvGrpSpPr>
        <p:grpSpPr>
          <a:xfrm>
            <a:off x="4413205" y="3845711"/>
            <a:ext cx="2342409" cy="710487"/>
            <a:chOff x="4530435" y="3681588"/>
            <a:chExt cx="2342409" cy="71048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BB53F4-7103-A11B-9969-36E5D7E7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0435" y="3681588"/>
              <a:ext cx="890649" cy="39077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83DCD9-2650-3704-864B-9BF120B24389}"/>
                </a:ext>
              </a:extLst>
            </p:cNvPr>
            <p:cNvSpPr txBox="1"/>
            <p:nvPr/>
          </p:nvSpPr>
          <p:spPr>
            <a:xfrm>
              <a:off x="5091546" y="4022743"/>
              <a:ext cx="178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Fields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67DBC6F-DE9E-DE78-8B15-4DA82489AAF5}"/>
              </a:ext>
            </a:extLst>
          </p:cNvPr>
          <p:cNvSpPr txBox="1">
            <a:spLocks/>
          </p:cNvSpPr>
          <p:nvPr/>
        </p:nvSpPr>
        <p:spPr>
          <a:xfrm>
            <a:off x="3558182" y="5153990"/>
            <a:ext cx="4048236" cy="132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/>
              <a:t>{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</a:t>
            </a:r>
            <a:r>
              <a:rPr lang="en-US" sz="1710" dirty="0" err="1">
                <a:solidFill>
                  <a:schemeClr val="accent2">
                    <a:lumMod val="75000"/>
                  </a:schemeClr>
                </a:solidFill>
              </a:rPr>
              <a:t>bookName</a:t>
            </a:r>
            <a:r>
              <a:rPr lang="en-US" sz="1710" dirty="0">
                <a:solidFill>
                  <a:srgbClr val="0070C0"/>
                </a:solidFill>
              </a:rPr>
              <a:t>: “</a:t>
            </a:r>
            <a:r>
              <a:rPr lang="en-US" sz="1710" dirty="0"/>
              <a:t>Working with Jaap</a:t>
            </a:r>
            <a:r>
              <a:rPr lang="en-US" sz="1710" dirty="0">
                <a:solidFill>
                  <a:srgbClr val="0070C0"/>
                </a:solidFill>
              </a:rPr>
              <a:t>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/>
              <a:t>}</a:t>
            </a:r>
            <a:endParaRPr lang="en-US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06DA93-7624-3CD2-35A5-62010B0E9921}"/>
              </a:ext>
            </a:extLst>
          </p:cNvPr>
          <p:cNvGrpSpPr/>
          <p:nvPr/>
        </p:nvGrpSpPr>
        <p:grpSpPr>
          <a:xfrm>
            <a:off x="4470610" y="5840528"/>
            <a:ext cx="2148447" cy="849871"/>
            <a:chOff x="4583884" y="3566623"/>
            <a:chExt cx="2148447" cy="84987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F7A839-7195-5DC2-F31C-8F58A23C96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1804" y="3566623"/>
              <a:ext cx="449280" cy="50573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537F5-F3A2-724B-6170-00F214D2CFF3}"/>
                </a:ext>
              </a:extLst>
            </p:cNvPr>
            <p:cNvSpPr txBox="1"/>
            <p:nvPr/>
          </p:nvSpPr>
          <p:spPr>
            <a:xfrm>
              <a:off x="4583884" y="4047162"/>
              <a:ext cx="214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 Dictionary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7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Anatomy</a:t>
            </a:r>
            <a:r>
              <a:rPr lang="fr-FR" dirty="0"/>
              <a:t> of a GQL </a:t>
            </a:r>
            <a:r>
              <a:rPr lang="fr-FR" dirty="0" err="1"/>
              <a:t>Request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796CE7-2E37-E24B-2FF1-714280D2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447" y="2382982"/>
            <a:ext cx="4741626" cy="3186548"/>
          </a:xfrm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defTabSz="868680">
              <a:spcBef>
                <a:spcPts val="950"/>
              </a:spcBef>
              <a:buNone/>
            </a:pPr>
            <a:r>
              <a:rPr lang="en-US" sz="17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“query”: “query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dirty="0" err="1"/>
              <a:t>GetBooks</a:t>
            </a:r>
            <a:r>
              <a:rPr lang="en-US" sz="1700" dirty="0"/>
              <a:t>  ($</a:t>
            </a:r>
            <a:r>
              <a:rPr lang="en-US" sz="1700" dirty="0" err="1"/>
              <a:t>bookName</a:t>
            </a:r>
            <a:r>
              <a:rPr lang="en-US" sz="1700" dirty="0"/>
              <a:t>: 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</a:rPr>
              <a:t>NameFilter</a:t>
            </a:r>
            <a:r>
              <a:rPr lang="en-US" sz="1700" dirty="0"/>
              <a:t>)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7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700" kern="12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NameFilter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bookName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7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id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title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7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genre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}”,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00" dirty="0"/>
              <a:t>“variables”: “{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70C0"/>
                </a:solidFill>
              </a:rPr>
              <a:t>  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</a:rPr>
              <a:t>bookName</a:t>
            </a:r>
            <a:r>
              <a:rPr lang="en-US" sz="1700" dirty="0">
                <a:solidFill>
                  <a:srgbClr val="0070C0"/>
                </a:solidFill>
              </a:rPr>
              <a:t>: ‘Working with Jaap’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00" dirty="0"/>
              <a:t>}”</a:t>
            </a:r>
          </a:p>
          <a:p>
            <a:pPr marL="0" indent="0" defTabSz="868680">
              <a:spcBef>
                <a:spcPts val="950"/>
              </a:spcBef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934A85-8941-B577-041C-47D31A971484}"/>
              </a:ext>
            </a:extLst>
          </p:cNvPr>
          <p:cNvSpPr txBox="1">
            <a:spLocks/>
          </p:cNvSpPr>
          <p:nvPr/>
        </p:nvSpPr>
        <p:spPr>
          <a:xfrm>
            <a:off x="1854860" y="4869794"/>
            <a:ext cx="4048236" cy="132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4D7CB-534A-413B-4590-604C654B60B0}"/>
              </a:ext>
            </a:extLst>
          </p:cNvPr>
          <p:cNvSpPr/>
          <p:nvPr/>
        </p:nvSpPr>
        <p:spPr>
          <a:xfrm>
            <a:off x="930561" y="2382982"/>
            <a:ext cx="1059886" cy="3186548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F395-E02F-CC97-81A6-17AB497B6383}"/>
              </a:ext>
            </a:extLst>
          </p:cNvPr>
          <p:cNvSpPr txBox="1"/>
          <p:nvPr/>
        </p:nvSpPr>
        <p:spPr>
          <a:xfrm rot="16200000">
            <a:off x="-132769" y="3791591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69191A-4F2C-61AC-109F-B455EDDEB7E7}"/>
              </a:ext>
            </a:extLst>
          </p:cNvPr>
          <p:cNvSpPr/>
          <p:nvPr/>
        </p:nvSpPr>
        <p:spPr>
          <a:xfrm>
            <a:off x="930561" y="1570183"/>
            <a:ext cx="1059886" cy="757382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3505A39-23B1-A0D2-3E5C-3053566F4793}"/>
              </a:ext>
            </a:extLst>
          </p:cNvPr>
          <p:cNvSpPr txBox="1">
            <a:spLocks/>
          </p:cNvSpPr>
          <p:nvPr/>
        </p:nvSpPr>
        <p:spPr>
          <a:xfrm>
            <a:off x="2042307" y="1570183"/>
            <a:ext cx="4680530" cy="757382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70C0"/>
                </a:solidFill>
              </a:rPr>
              <a:t>Authorization: </a:t>
            </a:r>
            <a:r>
              <a:rPr lang="en-US" sz="1700" dirty="0">
                <a:solidFill>
                  <a:srgbClr val="FF0000"/>
                </a:solidFill>
              </a:rPr>
              <a:t>Bearer</a:t>
            </a:r>
            <a:r>
              <a:rPr lang="en-US" sz="1700" dirty="0">
                <a:solidFill>
                  <a:srgbClr val="0070C0"/>
                </a:solidFill>
              </a:rPr>
              <a:t> “</a:t>
            </a:r>
            <a:r>
              <a:rPr lang="en-US" sz="1700" dirty="0" err="1"/>
              <a:t>abcdefg</a:t>
            </a:r>
            <a:r>
              <a:rPr lang="en-US" sz="1700" dirty="0">
                <a:solidFill>
                  <a:srgbClr val="0070C0"/>
                </a:solidFill>
              </a:rPr>
              <a:t>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70C0"/>
                </a:solidFill>
              </a:rPr>
              <a:t>Accept: </a:t>
            </a:r>
            <a:r>
              <a:rPr lang="en-US" sz="1700" dirty="0">
                <a:solidFill>
                  <a:srgbClr val="FF0000"/>
                </a:solidFill>
              </a:rPr>
              <a:t>application/</a:t>
            </a:r>
            <a:r>
              <a:rPr lang="en-US" sz="1700" dirty="0" err="1">
                <a:solidFill>
                  <a:srgbClr val="FF0000"/>
                </a:solidFill>
              </a:rPr>
              <a:t>json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8F3EA2-0616-585F-64F5-E92AB38E37E9}"/>
              </a:ext>
            </a:extLst>
          </p:cNvPr>
          <p:cNvSpPr/>
          <p:nvPr/>
        </p:nvSpPr>
        <p:spPr>
          <a:xfrm>
            <a:off x="928912" y="5624947"/>
            <a:ext cx="1059886" cy="46181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46FBAB1-3A5E-3E59-5185-0900EAE621C4}"/>
              </a:ext>
            </a:extLst>
          </p:cNvPr>
          <p:cNvSpPr txBox="1">
            <a:spLocks/>
          </p:cNvSpPr>
          <p:nvPr/>
        </p:nvSpPr>
        <p:spPr>
          <a:xfrm>
            <a:off x="2039467" y="5624947"/>
            <a:ext cx="4680530" cy="461817"/>
          </a:xfrm>
          <a:prstGeom prst="rect">
            <a:avLst/>
          </a:prstGeom>
          <a:ln w="571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70C0"/>
                </a:solidFill>
              </a:rPr>
              <a:t>POST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1A6599-C998-59BD-69D6-9E17FF6DD212}"/>
              </a:ext>
            </a:extLst>
          </p:cNvPr>
          <p:cNvSpPr/>
          <p:nvPr/>
        </p:nvSpPr>
        <p:spPr>
          <a:xfrm>
            <a:off x="931752" y="6142181"/>
            <a:ext cx="1059886" cy="461817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URI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F40791-2F48-C7A6-4980-C8C137C93501}"/>
              </a:ext>
            </a:extLst>
          </p:cNvPr>
          <p:cNvSpPr txBox="1">
            <a:spLocks/>
          </p:cNvSpPr>
          <p:nvPr/>
        </p:nvSpPr>
        <p:spPr>
          <a:xfrm>
            <a:off x="2042307" y="6142181"/>
            <a:ext cx="4680530" cy="461817"/>
          </a:xfrm>
          <a:prstGeom prst="rect">
            <a:avLst/>
          </a:prstGeom>
          <a:ln w="5715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70C0"/>
                </a:solidFill>
              </a:rPr>
              <a:t>https://{server}/</a:t>
            </a:r>
            <a:r>
              <a:rPr lang="en-US" sz="1700" dirty="0" err="1">
                <a:solidFill>
                  <a:srgbClr val="0070C0"/>
                </a:solidFill>
              </a:rPr>
              <a:t>api</a:t>
            </a:r>
            <a:r>
              <a:rPr lang="en-US" sz="1700" dirty="0">
                <a:solidFill>
                  <a:srgbClr val="0070C0"/>
                </a:solidFill>
              </a:rPr>
              <a:t>/</a:t>
            </a:r>
            <a:r>
              <a:rPr lang="en-US" sz="1700" dirty="0" err="1">
                <a:solidFill>
                  <a:srgbClr val="0070C0"/>
                </a:solidFill>
              </a:rPr>
              <a:t>graphql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E9FBE-6C96-09DD-F7BC-D9FE86BEB9C3}"/>
              </a:ext>
            </a:extLst>
          </p:cNvPr>
          <p:cNvSpPr txBox="1"/>
          <p:nvPr/>
        </p:nvSpPr>
        <p:spPr>
          <a:xfrm>
            <a:off x="7342912" y="1570183"/>
            <a:ext cx="4507345" cy="50167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“data”: {</a:t>
            </a:r>
          </a:p>
          <a:p>
            <a:r>
              <a:rPr lang="en-US" sz="1600" dirty="0"/>
              <a:t>  “books” : {</a:t>
            </a:r>
          </a:p>
          <a:p>
            <a:r>
              <a:rPr lang="en-US" sz="1600" dirty="0"/>
              <a:t>    “edges”: [</a:t>
            </a:r>
          </a:p>
          <a:p>
            <a:r>
              <a:rPr lang="en-US" sz="1600" dirty="0"/>
              <a:t>      {</a:t>
            </a:r>
          </a:p>
          <a:p>
            <a:r>
              <a:rPr lang="en-US" sz="1600" dirty="0"/>
              <a:t>        “node”: {</a:t>
            </a:r>
          </a:p>
          <a:p>
            <a:r>
              <a:rPr lang="en-US" sz="1600" dirty="0"/>
              <a:t>          “id”: “1”</a:t>
            </a:r>
          </a:p>
          <a:p>
            <a:r>
              <a:rPr lang="en-US" sz="1600" dirty="0"/>
              <a:t>          “title”: “Working with Jaap”</a:t>
            </a:r>
          </a:p>
          <a:p>
            <a:r>
              <a:rPr lang="en-US" sz="1600" dirty="0"/>
              <a:t>          “genre”: “Technology”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},</a:t>
            </a:r>
          </a:p>
          <a:p>
            <a:r>
              <a:rPr lang="en-US" sz="1600" dirty="0"/>
              <a:t>      {</a:t>
            </a:r>
          </a:p>
          <a:p>
            <a:r>
              <a:rPr lang="en-US" sz="1600" dirty="0"/>
              <a:t>          “node”: {</a:t>
            </a:r>
          </a:p>
          <a:p>
            <a:r>
              <a:rPr lang="en-US" sz="1600" dirty="0"/>
              <a:t>            “id”: “2”</a:t>
            </a:r>
          </a:p>
          <a:p>
            <a:r>
              <a:rPr lang="en-US" sz="1600" dirty="0"/>
              <a:t>            “title”: “How to make Maple Syrup”</a:t>
            </a:r>
          </a:p>
          <a:p>
            <a:r>
              <a:rPr lang="en-US" sz="1600" dirty="0"/>
              <a:t>            “genre”: “Hobbies”</a:t>
            </a:r>
          </a:p>
          <a:p>
            <a:r>
              <a:rPr lang="en-US" sz="1600" dirty="0"/>
              <a:t>          }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25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011"/>
            <a:ext cx="973328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REST vs </a:t>
            </a:r>
            <a:r>
              <a:rPr lang="fr-FR" sz="4000" dirty="0" err="1"/>
              <a:t>GraphQL</a:t>
            </a:r>
            <a:r>
              <a:rPr lang="fr-FR" sz="4000" dirty="0"/>
              <a:t> – </a:t>
            </a:r>
            <a:r>
              <a:rPr lang="fr-FR" sz="4000" dirty="0" err="1"/>
              <a:t>Problem</a:t>
            </a:r>
            <a:r>
              <a:rPr lang="fr-FR" sz="4000" dirty="0"/>
              <a:t> 1 - </a:t>
            </a:r>
            <a:r>
              <a:rPr lang="fr-FR" sz="4000" dirty="0" err="1"/>
              <a:t>Overfetching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266F-6360-E73A-3375-FADD6323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74" y="2416791"/>
            <a:ext cx="4862292" cy="387494"/>
          </a:xfrm>
        </p:spPr>
        <p:txBody>
          <a:bodyPr>
            <a:normAutofit/>
          </a:bodyPr>
          <a:lstStyle/>
          <a:p>
            <a:pPr marL="0" indent="0" defTabSz="868680">
              <a:spcBef>
                <a:spcPts val="950"/>
              </a:spcBef>
              <a:buNone/>
            </a:pPr>
            <a:r>
              <a:rPr lang="en-US" sz="171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POST /</a:t>
            </a:r>
            <a:r>
              <a:rPr lang="en-US" sz="1710" kern="1200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71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710" kern="1200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graphql</a:t>
            </a:r>
            <a:r>
              <a:rPr lang="en-US" sz="171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|</a:t>
            </a:r>
            <a:r>
              <a:rPr lang="en-US" sz="1710" dirty="0">
                <a:solidFill>
                  <a:srgbClr val="0070C0"/>
                </a:solidFill>
              </a:rPr>
              <a:t> </a:t>
            </a:r>
            <a:r>
              <a:rPr lang="en-US" sz="12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 err="1"/>
              <a:t>GetBooks</a:t>
            </a:r>
            <a:r>
              <a:rPr lang="en-US" sz="1200" dirty="0"/>
              <a:t>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</a:t>
            </a:r>
            <a:r>
              <a:rPr lang="en-US" sz="12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books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 </a:t>
            </a:r>
            <a:r>
              <a:rPr lang="en-US" sz="12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id 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genre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 }</a:t>
            </a: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3534D3-8A03-433A-BF20-054D6BB99DAF}"/>
              </a:ext>
            </a:extLst>
          </p:cNvPr>
          <p:cNvSpPr txBox="1">
            <a:spLocks/>
          </p:cNvSpPr>
          <p:nvPr/>
        </p:nvSpPr>
        <p:spPr>
          <a:xfrm>
            <a:off x="1120721" y="2416791"/>
            <a:ext cx="4344706" cy="38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GET /</a:t>
            </a:r>
            <a:r>
              <a:rPr lang="en-US" sz="1710" dirty="0" err="1">
                <a:solidFill>
                  <a:srgbClr val="0070C0"/>
                </a:solidFill>
              </a:rPr>
              <a:t>api</a:t>
            </a:r>
            <a:r>
              <a:rPr lang="en-US" sz="1710" dirty="0">
                <a:solidFill>
                  <a:srgbClr val="0070C0"/>
                </a:solidFill>
              </a:rPr>
              <a:t>/books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37248-4D73-47D4-0493-6D405832CD41}"/>
              </a:ext>
            </a:extLst>
          </p:cNvPr>
          <p:cNvSpPr txBox="1">
            <a:spLocks/>
          </p:cNvSpPr>
          <p:nvPr/>
        </p:nvSpPr>
        <p:spPr>
          <a:xfrm>
            <a:off x="1120721" y="2804285"/>
            <a:ext cx="4344706" cy="386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{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“id”: “1”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“name”: “Working with Jaap”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“genre”: “technology”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“ISBN”: “111-222-333”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</a:t>
            </a:r>
            <a:r>
              <a:rPr lang="en-US" sz="1710" dirty="0" err="1">
                <a:solidFill>
                  <a:srgbClr val="0070C0"/>
                </a:solidFill>
              </a:rPr>
              <a:t>pagecount</a:t>
            </a:r>
            <a:r>
              <a:rPr lang="en-US" sz="1710" dirty="0">
                <a:solidFill>
                  <a:srgbClr val="0070C0"/>
                </a:solidFill>
              </a:rPr>
              <a:t>”: 439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</a:t>
            </a:r>
            <a:r>
              <a:rPr lang="en-US" sz="1710" dirty="0" err="1">
                <a:solidFill>
                  <a:srgbClr val="0070C0"/>
                </a:solidFill>
              </a:rPr>
              <a:t>authorId</a:t>
            </a:r>
            <a:r>
              <a:rPr lang="en-US" sz="1710" dirty="0">
                <a:solidFill>
                  <a:srgbClr val="0070C0"/>
                </a:solidFill>
              </a:rPr>
              <a:t>”: “2393”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“edition”: “1”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“language”: “English”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”</a:t>
            </a:r>
            <a:r>
              <a:rPr lang="en-US" sz="1710" dirty="0" err="1">
                <a:solidFill>
                  <a:srgbClr val="0070C0"/>
                </a:solidFill>
              </a:rPr>
              <a:t>publicationDate</a:t>
            </a:r>
            <a:r>
              <a:rPr lang="en-US" sz="1710" dirty="0">
                <a:solidFill>
                  <a:srgbClr val="0070C0"/>
                </a:solidFill>
              </a:rPr>
              <a:t>”: “01-01-2022”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“dimensions”: “12x2x20”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”</a:t>
            </a:r>
            <a:r>
              <a:rPr lang="en-US" sz="1710" dirty="0" err="1">
                <a:solidFill>
                  <a:srgbClr val="0070C0"/>
                </a:solidFill>
              </a:rPr>
              <a:t>itemWeight</a:t>
            </a:r>
            <a:r>
              <a:rPr lang="en-US" sz="1710" dirty="0">
                <a:solidFill>
                  <a:srgbClr val="0070C0"/>
                </a:solidFill>
              </a:rPr>
              <a:t>”: “270”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</a:t>
            </a:r>
            <a:r>
              <a:rPr lang="en-US" sz="1710" dirty="0" err="1">
                <a:solidFill>
                  <a:srgbClr val="0070C0"/>
                </a:solidFill>
              </a:rPr>
              <a:t>bestSellerRank</a:t>
            </a:r>
            <a:r>
              <a:rPr lang="en-US" sz="1710" dirty="0">
                <a:solidFill>
                  <a:srgbClr val="0070C0"/>
                </a:solidFill>
              </a:rPr>
              <a:t>”: “23”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  “type”: “paperback”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710" dirty="0">
                <a:solidFill>
                  <a:srgbClr val="0070C0"/>
                </a:solidFill>
              </a:rPr>
              <a:t>}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CBF4A0-6764-F42F-5460-1BC8B2E54D7A}"/>
              </a:ext>
            </a:extLst>
          </p:cNvPr>
          <p:cNvSpPr txBox="1">
            <a:spLocks/>
          </p:cNvSpPr>
          <p:nvPr/>
        </p:nvSpPr>
        <p:spPr>
          <a:xfrm>
            <a:off x="6226774" y="2804285"/>
            <a:ext cx="4344706" cy="386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{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“id”: “1”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“name”: “Working with Jaap”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  “genre”: “technology”</a:t>
            </a:r>
          </a:p>
          <a:p>
            <a:pPr marL="0" indent="0" defTabSz="868680">
              <a:spcBef>
                <a:spcPts val="95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}</a:t>
            </a:r>
            <a:endParaRPr lang="en-US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C2F03E-5E96-9870-938B-A24DFC1D9F39}"/>
              </a:ext>
            </a:extLst>
          </p:cNvPr>
          <p:cNvSpPr/>
          <p:nvPr/>
        </p:nvSpPr>
        <p:spPr>
          <a:xfrm>
            <a:off x="1215394" y="2028874"/>
            <a:ext cx="4250033" cy="38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REST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7A14EA-F2CB-0476-9777-356F122D204A}"/>
              </a:ext>
            </a:extLst>
          </p:cNvPr>
          <p:cNvSpPr/>
          <p:nvPr/>
        </p:nvSpPr>
        <p:spPr>
          <a:xfrm>
            <a:off x="6321447" y="2028451"/>
            <a:ext cx="4693729" cy="38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CC7C6FA-0C9A-9E62-8167-0A67E7E9093B}"/>
              </a:ext>
            </a:extLst>
          </p:cNvPr>
          <p:cNvSpPr txBox="1">
            <a:spLocks/>
          </p:cNvSpPr>
          <p:nvPr/>
        </p:nvSpPr>
        <p:spPr>
          <a:xfrm>
            <a:off x="861646" y="704714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REST </a:t>
            </a:r>
            <a:r>
              <a:rPr lang="fr-FR" sz="2800" dirty="0" err="1"/>
              <a:t>returns</a:t>
            </a:r>
            <a:r>
              <a:rPr lang="fr-FR" sz="2800" dirty="0"/>
              <a:t> full </a:t>
            </a:r>
            <a:r>
              <a:rPr lang="fr-FR" sz="2800" dirty="0" err="1"/>
              <a:t>payload</a:t>
            </a:r>
            <a:r>
              <a:rPr lang="fr-FR" sz="2800" dirty="0"/>
              <a:t> ALL THE TIME – Example – GET book id, </a:t>
            </a:r>
            <a:r>
              <a:rPr lang="fr-FR" sz="2800" dirty="0" err="1"/>
              <a:t>name</a:t>
            </a:r>
            <a:r>
              <a:rPr lang="fr-FR" sz="2800" dirty="0"/>
              <a:t>, and genre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48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820</Words>
  <Application>Microsoft Macintosh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What is GraphQL</vt:lpstr>
      <vt:lpstr>GQL Operations</vt:lpstr>
      <vt:lpstr>Anatomy of a GQL Request</vt:lpstr>
      <vt:lpstr>Anatomy of a GQL Request</vt:lpstr>
      <vt:lpstr>REST vs GraphQL – Problem 1 - Overfetching</vt:lpstr>
      <vt:lpstr>REST vs GraphQL – Problem 2 – Multiple Requests</vt:lpstr>
      <vt:lpstr>So how do we consume GQL w/ PowerShell?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Mike Preston</cp:lastModifiedBy>
  <cp:revision>18</cp:revision>
  <dcterms:created xsi:type="dcterms:W3CDTF">2022-05-02T14:38:43Z</dcterms:created>
  <dcterms:modified xsi:type="dcterms:W3CDTF">2023-06-20T12:59:50Z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