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39"/>
  </p:notesMasterIdLst>
  <p:handoutMasterIdLst>
    <p:handoutMasterId r:id="rId40"/>
  </p:handoutMasterIdLst>
  <p:sldIdLst>
    <p:sldId id="490" r:id="rId3"/>
    <p:sldId id="929" r:id="rId4"/>
    <p:sldId id="957" r:id="rId5"/>
    <p:sldId id="931" r:id="rId6"/>
    <p:sldId id="930" r:id="rId7"/>
    <p:sldId id="932" r:id="rId8"/>
    <p:sldId id="933" r:id="rId9"/>
    <p:sldId id="934" r:id="rId10"/>
    <p:sldId id="935" r:id="rId11"/>
    <p:sldId id="936" r:id="rId12"/>
    <p:sldId id="953" r:id="rId13"/>
    <p:sldId id="939" r:id="rId14"/>
    <p:sldId id="475" r:id="rId15"/>
    <p:sldId id="955" r:id="rId16"/>
    <p:sldId id="479" r:id="rId17"/>
    <p:sldId id="481" r:id="rId18"/>
    <p:sldId id="264" r:id="rId19"/>
    <p:sldId id="398" r:id="rId20"/>
    <p:sldId id="267" r:id="rId21"/>
    <p:sldId id="956" r:id="rId22"/>
    <p:sldId id="954" r:id="rId23"/>
    <p:sldId id="937" r:id="rId24"/>
    <p:sldId id="938" r:id="rId25"/>
    <p:sldId id="948" r:id="rId26"/>
    <p:sldId id="940" r:id="rId27"/>
    <p:sldId id="947" r:id="rId28"/>
    <p:sldId id="941" r:id="rId29"/>
    <p:sldId id="942" r:id="rId30"/>
    <p:sldId id="945" r:id="rId31"/>
    <p:sldId id="943" r:id="rId32"/>
    <p:sldId id="946" r:id="rId33"/>
    <p:sldId id="944" r:id="rId34"/>
    <p:sldId id="949" r:id="rId35"/>
    <p:sldId id="950" r:id="rId36"/>
    <p:sldId id="951" r:id="rId37"/>
    <p:sldId id="480" r:id="rId3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40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72B460-E35F-177A-75DD-C33AACFB5873}" name="Wesley De Neve" initials="WD" userId="31e7de94b64f9bca" providerId="Windows Live"/>
  <p188:author id="{EAC289B2-EF85-9FC3-144D-F0DCA953FDA3}" name="Homin Park" initials="HP" userId="S::Homin.Park@ghent.ac.kr::70dea4f8-b79f-4ed4-95c6-ee86ca853f4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FFFF"/>
    <a:srgbClr val="0A0A0A"/>
    <a:srgbClr val="F2F2F2"/>
    <a:srgbClr val="00205B"/>
    <a:srgbClr val="009639"/>
    <a:srgbClr val="115445"/>
    <a:srgbClr val="CD0F41"/>
    <a:srgbClr val="003481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9710" autoAdjust="0"/>
  </p:normalViewPr>
  <p:slideViewPr>
    <p:cSldViewPr snapToGrid="0" showGuides="1">
      <p:cViewPr>
        <p:scale>
          <a:sx n="100" d="100"/>
          <a:sy n="100" d="100"/>
        </p:scale>
        <p:origin x="41" y="41"/>
      </p:cViewPr>
      <p:guideLst>
        <p:guide orient="horz" pos="640"/>
        <p:guide orient="horz" pos="39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121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3F2224D-1184-45AE-8BA6-1991448FAB4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86B575A-33D8-471D-8367-A965AB842AA0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r>
              <a:rPr lang="en-US" altLang="ko-KR"/>
              <a:t>`</a:t>
            </a: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AB6EF6-A299-423A-A10F-E83A9B9862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65DB1-4722-46CE-A460-DE915D502201}"/>
              </a:ext>
            </a:extLst>
          </p:cNvPr>
          <p:cNvSpPr/>
          <p:nvPr userDrawn="1"/>
        </p:nvSpPr>
        <p:spPr>
          <a:xfrm>
            <a:off x="0" y="6390000"/>
            <a:ext cx="12192000" cy="46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2B07F1-0C46-43A4-92A3-D18955B2A54E}"/>
              </a:ext>
            </a:extLst>
          </p:cNvPr>
          <p:cNvCxnSpPr>
            <a:cxnSpLocks/>
          </p:cNvCxnSpPr>
          <p:nvPr userDrawn="1"/>
        </p:nvCxnSpPr>
        <p:spPr>
          <a:xfrm>
            <a:off x="856527" y="1006997"/>
            <a:ext cx="8669438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F39CA-215A-3E2C-499B-D2E7C01BC94E}"/>
              </a:ext>
            </a:extLst>
          </p:cNvPr>
          <p:cNvSpPr/>
          <p:nvPr userDrawn="1"/>
        </p:nvSpPr>
        <p:spPr>
          <a:xfrm>
            <a:off x="0" y="0"/>
            <a:ext cx="228600" cy="158749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3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A835-9E02-4E58-AC57-AD812816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A8E0F-38A3-42AD-A981-5B2A63E4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0ADEF-A2BF-4A04-B218-B24A0A84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03E3B-BEC2-4445-A28A-07506D53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A9831-CCCD-43A1-9DFE-52C30C9A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6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92CB9-C610-4A88-AAD9-CB2CDA0E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953A2C-7A8B-4B61-8CA3-21FAF69F3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99F4-5D93-49C4-A811-BA666154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7D9D1-7BA3-4B03-A8B9-28874A3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2833D-62DE-48AE-91E2-337ED25F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81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AF9A-E0EE-4B0B-8387-2BE7BA84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6B2A0-6B74-48F7-9DC3-5FA0DA72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2E983-6EE5-40EB-BF96-FCA043063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E55F6-366E-466A-9874-7DC5DC1F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264A8-B221-4F9C-B4C1-63798B79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BBDE5E-FA93-41BD-89B1-636C57D2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257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A2B90-FADC-4194-9681-D1EC09FA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42DF6-D0A2-4699-8A39-A66DDE0D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7FAA24-AF18-418D-8961-41D7EE2B9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85715B-FEEA-4213-B6BD-D7C05E27C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FE4342-EEB1-447F-A3CF-757B8AAF0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DEF12-647F-4BE7-A058-DEEB5556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6F961C-65FA-4E80-A3C5-F2511D5C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8E700-D652-4F39-9DCD-B92EF664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3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2DEB2-7C60-4922-B690-66807699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BFF311-F779-421E-89E0-F74EB769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A6CFE0-5574-4A3B-A2F6-963F1072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2D8E7-C52A-44CC-99EC-9D2A5F59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361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99E9C2-7E88-4194-873E-EBC5DF59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98087-1EC8-4EA4-98F3-D698F717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D8541-198A-45A4-8083-4D888527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73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23CC7-909D-44F4-B2BB-03D1A0E7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CF7D4-530F-46C5-9CEF-3044280E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E8836-90EB-4091-8A63-6FEC62F47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BFEE4-2F73-48B7-973E-3501009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AE662-1A63-49F1-9B34-01582B77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585BC-6656-4E31-B854-F58A3DD5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33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C0500-F06F-455C-99A7-EA7E4A80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68EE54-00A8-4A8F-B308-3D42908EC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FC9CE-7D88-4122-92FE-E40F8E84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C88698-7AE5-4950-A1AA-42ED383F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AC08B-1E2A-468F-9F15-FBA744A5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91F7F-29E8-4ABE-B39A-E4D918C4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7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1534-7F84-40E0-97B1-B7EE958D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2B1E8-AB99-4396-81B7-14B206D9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F654F-8735-49B5-A072-D57583A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8F335-2D7B-45FA-B503-7151DEEA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33E97-B54B-4899-B2A4-57E23D02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994D11-2186-4D85-8B33-57ADBFDF0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658A4-4F7A-4A22-A85F-CFFCFF481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B4311-8B6C-492A-A6AC-74784561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C9649D-14A0-4EEE-9150-782DC59A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75B7A-4195-490E-A2A9-C199247E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AB6EF6-A299-423A-A10F-E83A9B9862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65DB1-4722-46CE-A460-DE915D502201}"/>
              </a:ext>
            </a:extLst>
          </p:cNvPr>
          <p:cNvSpPr/>
          <p:nvPr userDrawn="1"/>
        </p:nvSpPr>
        <p:spPr>
          <a:xfrm>
            <a:off x="0" y="6390000"/>
            <a:ext cx="12192000" cy="468000"/>
          </a:xfrm>
          <a:prstGeom prst="rect">
            <a:avLst/>
          </a:prstGeom>
          <a:solidFill>
            <a:srgbClr val="CD0F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2B07F1-0C46-43A4-92A3-D18955B2A54E}"/>
              </a:ext>
            </a:extLst>
          </p:cNvPr>
          <p:cNvCxnSpPr/>
          <p:nvPr userDrawn="1"/>
        </p:nvCxnSpPr>
        <p:spPr>
          <a:xfrm>
            <a:off x="856527" y="1006997"/>
            <a:ext cx="8669438" cy="0"/>
          </a:xfrm>
          <a:prstGeom prst="line">
            <a:avLst/>
          </a:prstGeom>
          <a:ln w="22225">
            <a:solidFill>
              <a:srgbClr val="CD0F4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9B474D-82B9-2625-36DA-A9B741225884}"/>
              </a:ext>
            </a:extLst>
          </p:cNvPr>
          <p:cNvSpPr/>
          <p:nvPr userDrawn="1"/>
        </p:nvSpPr>
        <p:spPr>
          <a:xfrm>
            <a:off x="0" y="0"/>
            <a:ext cx="228600" cy="1587497"/>
          </a:xfrm>
          <a:prstGeom prst="rect">
            <a:avLst/>
          </a:prstGeom>
          <a:solidFill>
            <a:srgbClr val="CD0F4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19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4494148" cy="47857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30000"/>
              </a:lnSpc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B5B7A9-1442-4FEE-94B0-409B8D974480}"/>
              </a:ext>
            </a:extLst>
          </p:cNvPr>
          <p:cNvSpPr/>
          <p:nvPr userDrawn="1"/>
        </p:nvSpPr>
        <p:spPr>
          <a:xfrm>
            <a:off x="0" y="6452296"/>
            <a:ext cx="12192000" cy="405704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64637" y="6534846"/>
            <a:ext cx="78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r"/>
              <a:t>‹#›</a:t>
            </a:fld>
            <a:r>
              <a:rPr lang="ko-KR" altLang="en-US" sz="11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15</a:t>
            </a:r>
            <a:endParaRPr lang="ko-KR" altLang="en-US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5E2706-9F36-44D5-825D-E65E51DBDFB3}"/>
              </a:ext>
            </a:extLst>
          </p:cNvPr>
          <p:cNvCxnSpPr>
            <a:cxnSpLocks/>
          </p:cNvCxnSpPr>
          <p:nvPr userDrawn="1"/>
        </p:nvCxnSpPr>
        <p:spPr>
          <a:xfrm>
            <a:off x="407988" y="334209"/>
            <a:ext cx="587435" cy="0"/>
          </a:xfrm>
          <a:prstGeom prst="line">
            <a:avLst/>
          </a:prstGeom>
          <a:ln w="2222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7F3E59-0969-EE7A-2BB6-E5F9B8839E9C}"/>
              </a:ext>
            </a:extLst>
          </p:cNvPr>
          <p:cNvSpPr txBox="1"/>
          <p:nvPr userDrawn="1"/>
        </p:nvSpPr>
        <p:spPr>
          <a:xfrm>
            <a:off x="8737600" y="6511402"/>
            <a:ext cx="269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Ho-min Park</a:t>
            </a:r>
            <a:endParaRPr lang="ko-KR" altLang="en-US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958FD8-85E2-8BB2-890F-F2772D67A7AD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H="1">
            <a:off x="4804167" y="573498"/>
            <a:ext cx="6979846" cy="0"/>
          </a:xfrm>
          <a:prstGeom prst="line">
            <a:avLst/>
          </a:prstGeom>
          <a:ln w="1587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15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8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AB6EF6-A299-423A-A10F-E83A9B98625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965DB1-4722-46CE-A460-DE915D502201}"/>
              </a:ext>
            </a:extLst>
          </p:cNvPr>
          <p:cNvSpPr/>
          <p:nvPr userDrawn="1"/>
        </p:nvSpPr>
        <p:spPr>
          <a:xfrm>
            <a:off x="0" y="6390000"/>
            <a:ext cx="12192000" cy="468000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72B07F1-0C46-43A4-92A3-D18955B2A54E}"/>
              </a:ext>
            </a:extLst>
          </p:cNvPr>
          <p:cNvCxnSpPr/>
          <p:nvPr userDrawn="1"/>
        </p:nvCxnSpPr>
        <p:spPr>
          <a:xfrm>
            <a:off x="856527" y="1006997"/>
            <a:ext cx="8669438" cy="0"/>
          </a:xfrm>
          <a:prstGeom prst="line">
            <a:avLst/>
          </a:prstGeom>
          <a:ln w="2222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A72096-B208-87BD-C698-6017ABB92E84}"/>
              </a:ext>
            </a:extLst>
          </p:cNvPr>
          <p:cNvSpPr/>
          <p:nvPr userDrawn="1"/>
        </p:nvSpPr>
        <p:spPr>
          <a:xfrm>
            <a:off x="0" y="0"/>
            <a:ext cx="228600" cy="1587497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7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8507F9-1CF9-E08D-3BF0-3B474E5E7B16}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1E2E7F-8145-3920-FD4C-F46488E27B7B}"/>
              </a:ext>
            </a:extLst>
          </p:cNvPr>
          <p:cNvSpPr/>
          <p:nvPr userDrawn="1"/>
        </p:nvSpPr>
        <p:spPr>
          <a:xfrm>
            <a:off x="746760" y="6451200"/>
            <a:ext cx="11445240" cy="406800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0B9A51-D3EB-8362-3C96-9E9B12C94A20}"/>
              </a:ext>
            </a:extLst>
          </p:cNvPr>
          <p:cNvCxnSpPr>
            <a:cxnSpLocks/>
          </p:cNvCxnSpPr>
          <p:nvPr userDrawn="1"/>
        </p:nvCxnSpPr>
        <p:spPr>
          <a:xfrm>
            <a:off x="746760" y="448197"/>
            <a:ext cx="11445240" cy="0"/>
          </a:xfrm>
          <a:prstGeom prst="line">
            <a:avLst/>
          </a:prstGeom>
          <a:ln w="2222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C1690A-53F2-AACC-E41C-FDB6A6E2FE3B}"/>
              </a:ext>
            </a:extLst>
          </p:cNvPr>
          <p:cNvSpPr/>
          <p:nvPr userDrawn="1"/>
        </p:nvSpPr>
        <p:spPr>
          <a:xfrm>
            <a:off x="0" y="1"/>
            <a:ext cx="117483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15A6F-4D7E-4612-6651-B33F7B381F65}"/>
              </a:ext>
            </a:extLst>
          </p:cNvPr>
          <p:cNvSpPr/>
          <p:nvPr userDrawn="1"/>
        </p:nvSpPr>
        <p:spPr>
          <a:xfrm>
            <a:off x="0" y="0"/>
            <a:ext cx="468000" cy="6857999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45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45F8D-DB4A-9042-1AFA-2928B8EC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19" y="334209"/>
            <a:ext cx="4494148" cy="47857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30000"/>
              </a:lnSpc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B5B7A9-1442-4FEE-94B0-409B8D974480}"/>
              </a:ext>
            </a:extLst>
          </p:cNvPr>
          <p:cNvSpPr/>
          <p:nvPr userDrawn="1"/>
        </p:nvSpPr>
        <p:spPr>
          <a:xfrm>
            <a:off x="0" y="6452296"/>
            <a:ext cx="12192000" cy="405704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264637" y="6534846"/>
            <a:ext cx="7804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r"/>
              <a:t>‹#›</a:t>
            </a:fld>
            <a:r>
              <a:rPr lang="ko-KR" altLang="en-US" sz="11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15</a:t>
            </a:r>
            <a:endParaRPr lang="ko-KR" altLang="en-US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5E2706-9F36-44D5-825D-E65E51DBDFB3}"/>
              </a:ext>
            </a:extLst>
          </p:cNvPr>
          <p:cNvCxnSpPr>
            <a:cxnSpLocks/>
          </p:cNvCxnSpPr>
          <p:nvPr userDrawn="1"/>
        </p:nvCxnSpPr>
        <p:spPr>
          <a:xfrm>
            <a:off x="407988" y="334209"/>
            <a:ext cx="587435" cy="0"/>
          </a:xfrm>
          <a:prstGeom prst="line">
            <a:avLst/>
          </a:prstGeom>
          <a:ln w="2222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7F3E59-0969-EE7A-2BB6-E5F9B8839E9C}"/>
              </a:ext>
            </a:extLst>
          </p:cNvPr>
          <p:cNvSpPr txBox="1"/>
          <p:nvPr userDrawn="1"/>
        </p:nvSpPr>
        <p:spPr>
          <a:xfrm>
            <a:off x="8737600" y="6511402"/>
            <a:ext cx="2699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Ho-min Park</a:t>
            </a:r>
            <a:endParaRPr lang="ko-KR" altLang="en-US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E958FD8-85E2-8BB2-890F-F2772D67A7AD}"/>
              </a:ext>
            </a:extLst>
          </p:cNvPr>
          <p:cNvCxnSpPr>
            <a:cxnSpLocks/>
            <a:endCxn id="2" idx="3"/>
          </p:cNvCxnSpPr>
          <p:nvPr userDrawn="1"/>
        </p:nvCxnSpPr>
        <p:spPr>
          <a:xfrm flipH="1">
            <a:off x="4804167" y="573498"/>
            <a:ext cx="6979846" cy="0"/>
          </a:xfrm>
          <a:prstGeom prst="line">
            <a:avLst/>
          </a:prstGeom>
          <a:ln w="15875">
            <a:solidFill>
              <a:srgbClr val="1E64C8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18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C43F72-E5DE-419E-BD27-4D80F2347558}"/>
              </a:ext>
            </a:extLst>
          </p:cNvPr>
          <p:cNvSpPr/>
          <p:nvPr userDrawn="1"/>
        </p:nvSpPr>
        <p:spPr>
          <a:xfrm>
            <a:off x="-1" y="1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F09818-5DA9-6D46-D357-2D7273192870}"/>
              </a:ext>
            </a:extLst>
          </p:cNvPr>
          <p:cNvSpPr/>
          <p:nvPr userDrawn="1"/>
        </p:nvSpPr>
        <p:spPr>
          <a:xfrm>
            <a:off x="-5938" y="-5938"/>
            <a:ext cx="12192000" cy="6350000"/>
          </a:xfrm>
          <a:prstGeom prst="rect">
            <a:avLst/>
          </a:prstGeom>
          <a:solidFill>
            <a:srgbClr val="1E64C8"/>
          </a:solidFill>
          <a:ln w="63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88BED-AD05-477E-BA5C-2E1C72DC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6BDD7-F3F6-4496-9FC6-1E97710C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14818-ED02-4C34-9509-B5E98E9F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DCE6B-F878-4352-9381-A22BB52C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7D1B1-4384-45B5-8685-14FE5FC5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50" r:id="rId4"/>
    <p:sldLayoutId id="2147483663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4DF336-6DFD-4E68-868F-1FD22F51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493F2-DB92-4963-9AD4-22F3AA9B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1B6CA-A5A7-450D-8ED1-3F31C16A5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2ED0-B011-4FEB-BE5D-E283D7DB3F8A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EA26D-010F-4AE0-BDD4-1A3C22C2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3B884-C6F4-4E82-8345-DAD5EA8B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2AE77-2C5B-4149-989B-454C7885BA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user.net/forum/showthread.php?16340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researchgate.net/figure/" TargetMode="Externa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classificatio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B4620-3B0C-4817-A148-5CBD5E108D70}"/>
              </a:ext>
            </a:extLst>
          </p:cNvPr>
          <p:cNvSpPr txBox="1"/>
          <p:nvPr/>
        </p:nvSpPr>
        <p:spPr>
          <a:xfrm>
            <a:off x="802600" y="1144630"/>
            <a:ext cx="1174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Deep learning </a:t>
            </a:r>
            <a:r>
              <a:rPr lang="en-US" sz="3200" dirty="0" err="1"/>
              <a:t>trics</a:t>
            </a:r>
            <a:endParaRPr lang="en-US" sz="320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4FA56-5E7A-6259-72D3-B1E77F05289D}"/>
              </a:ext>
            </a:extLst>
          </p:cNvPr>
          <p:cNvSpPr txBox="1"/>
          <p:nvPr/>
        </p:nvSpPr>
        <p:spPr>
          <a:xfrm>
            <a:off x="7047337" y="5067040"/>
            <a:ext cx="3905250" cy="1586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Ho-min Park</a:t>
            </a: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+82-10-4731-3162</a:t>
            </a: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homin.park@ghent.ac.kr</a:t>
            </a: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powersimmani@gmail.com</a:t>
            </a:r>
          </a:p>
          <a:p>
            <a:pPr algn="r">
              <a:lnSpc>
                <a:spcPct val="130000"/>
              </a:lnSpc>
            </a:pPr>
            <a:r>
              <a:rPr lang="en-US" sz="1200" dirty="0">
                <a:ea typeface="Pretendard" panose="02000503000000020004" pitchFamily="50" charset="-127"/>
              </a:rPr>
              <a:t>https://github.com/powersimmani</a:t>
            </a:r>
          </a:p>
          <a:p>
            <a:pPr algn="r">
              <a:lnSpc>
                <a:spcPct val="130000"/>
              </a:lnSpc>
            </a:pP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F0210D-6CE4-DC1D-3BC9-5110C3046B7E}"/>
              </a:ext>
            </a:extLst>
          </p:cNvPr>
          <p:cNvCxnSpPr>
            <a:cxnSpLocks/>
          </p:cNvCxnSpPr>
          <p:nvPr/>
        </p:nvCxnSpPr>
        <p:spPr>
          <a:xfrm>
            <a:off x="11020425" y="5191125"/>
            <a:ext cx="0" cy="1129846"/>
          </a:xfrm>
          <a:prstGeom prst="line">
            <a:avLst/>
          </a:prstGeom>
          <a:ln w="22225">
            <a:solidFill>
              <a:srgbClr val="11544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9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BBA4-7751-EF5A-B7BE-E7CAB838F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C15A2-72A6-E120-A1FF-181882FF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C30187F-D702-BAE7-A360-05D357FE5CD9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Encoder decoder model</a:t>
            </a:r>
          </a:p>
        </p:txBody>
      </p:sp>
    </p:spTree>
    <p:extLst>
      <p:ext uri="{BB962C8B-B14F-4D97-AF65-F5344CB8AC3E}">
        <p14:creationId xmlns:p14="http://schemas.microsoft.com/office/powerpoint/2010/main" val="303056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A6E6-86C1-9198-E397-A412566A1465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Image modality</a:t>
            </a:r>
          </a:p>
        </p:txBody>
      </p:sp>
    </p:spTree>
    <p:extLst>
      <p:ext uri="{BB962C8B-B14F-4D97-AF65-F5344CB8AC3E}">
        <p14:creationId xmlns:p14="http://schemas.microsoft.com/office/powerpoint/2010/main" val="98938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6252-D3BF-9DB9-68FA-968F13014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3DE32-7F9A-F458-D37A-A336F77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modality </a:t>
            </a:r>
            <a:r>
              <a:rPr lang="en-US" dirty="0" err="1"/>
              <a:t>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6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77A8-5046-4318-83A2-1ABFA595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Image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C6C1-1DE7-4A07-BE3B-1692A09E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A visual representation drawn on a two-dimensional plane</a:t>
            </a:r>
          </a:p>
          <a:p>
            <a:r>
              <a:rPr lang="en-US" altLang="ko-KR" sz="2000" dirty="0"/>
              <a:t>Digital image (image)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file that digital form of pictures and drawings.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Obtained by photographing objects in the real world or using a scanner.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Stored in digital devices such as computers, mobile phones, etc.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With the development of photography, storage and sharing technology, it occupies a large part of modern data.</a:t>
            </a:r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How can we represent an image using bits?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1600" dirty="0"/>
          </a:p>
          <a:p>
            <a:endParaRPr lang="en-US" altLang="ko-KR" sz="20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47C6BC-E26E-45B6-B5A2-004219546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40"/>
          <a:stretch/>
        </p:blipFill>
        <p:spPr bwMode="auto">
          <a:xfrm>
            <a:off x="8566633" y="103867"/>
            <a:ext cx="3076727" cy="251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164DF-8BEB-4AFA-B36C-EF07E17EA65A}"/>
              </a:ext>
            </a:extLst>
          </p:cNvPr>
          <p:cNvSpPr txBox="1"/>
          <p:nvPr/>
        </p:nvSpPr>
        <p:spPr>
          <a:xfrm>
            <a:off x="8574134" y="2569373"/>
            <a:ext cx="3182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https://www.reduser.net/forum/showthread.php?163407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-VistaVision-and-Monstro-and-cinematography/page9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2E35D7-B668-4EA2-BE42-EF691204E498}"/>
              </a:ext>
            </a:extLst>
          </p:cNvPr>
          <p:cNvSpPr/>
          <p:nvPr/>
        </p:nvSpPr>
        <p:spPr>
          <a:xfrm>
            <a:off x="10985863" y="156754"/>
            <a:ext cx="842554" cy="14499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6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111FB74-F1EE-4C01-8428-7EF36E7052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sz="3200" dirty="0"/>
                  <a:t>1 byte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1 grey pixel = 2 hexadecimal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9111FB74-F1EE-4C01-8428-7EF36E70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3407E-CDE8-41E7-A7EB-3406342C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Pixel: a basic unit constituting a digital image</a:t>
            </a:r>
          </a:p>
          <a:p>
            <a:r>
              <a:rPr lang="en-US" altLang="ko-KR" sz="2000" dirty="0"/>
              <a:t>The light intensity is expressed as a value between 0 and 255 (uint8)</a:t>
            </a:r>
          </a:p>
        </p:txBody>
      </p:sp>
      <p:pic>
        <p:nvPicPr>
          <p:cNvPr id="5122" name="Picture 2" descr="Reading grayscale image in matlab - Stack Overflow">
            <a:extLst>
              <a:ext uri="{FF2B5EF4-FFF2-40B4-BE49-F238E27FC236}">
                <a16:creationId xmlns:a16="http://schemas.microsoft.com/office/drawing/2014/main" id="{7DD7AC3E-AD1F-4EAF-BDFD-2CFF3051A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209925"/>
            <a:ext cx="2863850" cy="28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6): A 8 bit grayscale image (pixel value ranges between 0 (black) |  Download Scientific Diagram">
            <a:extLst>
              <a:ext uri="{FF2B5EF4-FFF2-40B4-BE49-F238E27FC236}">
                <a16:creationId xmlns:a16="http://schemas.microsoft.com/office/drawing/2014/main" id="{57156BEF-E1DF-4B40-8E76-A3D257C5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3073400"/>
            <a:ext cx="54387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A59A92F-03A3-4708-BC5B-F98F21AE6313}"/>
              </a:ext>
            </a:extLst>
          </p:cNvPr>
          <p:cNvSpPr/>
          <p:nvPr/>
        </p:nvSpPr>
        <p:spPr>
          <a:xfrm>
            <a:off x="3854450" y="5334000"/>
            <a:ext cx="25400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FDD65B1-277E-4E49-AC0E-DDCD5EAA70A8}"/>
              </a:ext>
            </a:extLst>
          </p:cNvPr>
          <p:cNvCxnSpPr>
            <a:endCxn id="5124" idx="1"/>
          </p:cNvCxnSpPr>
          <p:nvPr/>
        </p:nvCxnSpPr>
        <p:spPr>
          <a:xfrm flipV="1">
            <a:off x="4108450" y="4573588"/>
            <a:ext cx="1096963" cy="8937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BCE57C-47DE-4078-9F7E-BF25525491C5}"/>
              </a:ext>
            </a:extLst>
          </p:cNvPr>
          <p:cNvSpPr txBox="1"/>
          <p:nvPr/>
        </p:nvSpPr>
        <p:spPr>
          <a:xfrm>
            <a:off x="5403850" y="627509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5"/>
              </a:rPr>
              <a:t>https://www.researchgate.net/figure/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Figure-216-A-8-bit-grayscale-image-pixel-value-ranges-between-0-black_fig14_328828460</a:t>
            </a:r>
          </a:p>
        </p:txBody>
      </p:sp>
    </p:spTree>
    <p:extLst>
      <p:ext uri="{BB962C8B-B14F-4D97-AF65-F5344CB8AC3E}">
        <p14:creationId xmlns:p14="http://schemas.microsoft.com/office/powerpoint/2010/main" val="156446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6CCD3F9-FE03-4F6A-B602-C581349E89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366310"/>
                <a:ext cx="10515600" cy="1325563"/>
              </a:xfrm>
            </p:spPr>
            <p:txBody>
              <a:bodyPr/>
              <a:lstStyle/>
              <a:p>
                <a:r>
                  <a:rPr lang="en-US" altLang="ko-KR" sz="3200" dirty="0"/>
                  <a:t>3 bytes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/>
                  <a:t> 1 color</a:t>
                </a:r>
                <a:r>
                  <a:rPr lang="ko-KR" altLang="en-US" sz="3200" dirty="0"/>
                  <a:t> </a:t>
                </a:r>
                <a:r>
                  <a:rPr lang="en-US" altLang="ko-KR" sz="3200" dirty="0"/>
                  <a:t>pixel = 6 hexadecimal</a:t>
                </a:r>
                <a:endParaRPr lang="ko-KR" altLang="en-US" sz="32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6CCD3F9-FE03-4F6A-B602-C581349E8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366310"/>
                <a:ext cx="10515600" cy="1325563"/>
              </a:xfrm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rgb numbersì ëí ì´ë¯¸ì§ ê²ìê²°ê³¼">
            <a:extLst>
              <a:ext uri="{FF2B5EF4-FFF2-40B4-BE49-F238E27FC236}">
                <a16:creationId xmlns:a16="http://schemas.microsoft.com/office/drawing/2014/main" id="{7E2BA5AD-A2F6-4E5F-9DF3-2E419D72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28" y="3058722"/>
            <a:ext cx="3652832" cy="365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58766-BE55-4755-A97F-3ED536EF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Consists of three primary colors of light: red, green, and blue</a:t>
            </a:r>
          </a:p>
          <a:p>
            <a:r>
              <a:rPr lang="en-US" altLang="ko-KR" sz="2000" dirty="0"/>
              <a:t>Each R, G and B is called a channel.</a:t>
            </a:r>
          </a:p>
          <a:p>
            <a:r>
              <a:rPr lang="en-US" altLang="ko-KR" sz="2000" dirty="0"/>
              <a:t>One channel can have a value from 0 to 255.</a:t>
            </a:r>
          </a:p>
          <a:p>
            <a:r>
              <a:rPr lang="en-US" altLang="ko-KR" sz="2000" dirty="0"/>
              <a:t>A total of 16,777,216 colors can be expressed</a:t>
            </a:r>
            <a:endParaRPr lang="ko-KR" altLang="en-US" sz="2000" dirty="0"/>
          </a:p>
        </p:txBody>
      </p:sp>
      <p:pic>
        <p:nvPicPr>
          <p:cNvPr id="2050" name="Picture 2" descr="나무 RGB 수정">
            <a:extLst>
              <a:ext uri="{FF2B5EF4-FFF2-40B4-BE49-F238E27FC236}">
                <a16:creationId xmlns:a16="http://schemas.microsoft.com/office/drawing/2014/main" id="{E9534014-896F-42F2-B5A7-EBE77C238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3930252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4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7414F-0A9E-4DA6-9269-6FBB0FBA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 channels of RGB</a:t>
            </a:r>
            <a:endParaRPr lang="ko-KR" alt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DA6B33-AF92-4D4F-95AD-C166A784E2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54" y="3348196"/>
            <a:ext cx="4085630" cy="32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C1788B-C79C-42E7-A793-9085508E477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DEADE2-AD84-4970-9A3C-F757DCF39D08}"/>
              </a:ext>
            </a:extLst>
          </p:cNvPr>
          <p:cNvSpPr txBox="1">
            <a:spLocks/>
          </p:cNvSpPr>
          <p:nvPr/>
        </p:nvSpPr>
        <p:spPr>
          <a:xfrm>
            <a:off x="990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the size of a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color image is 300 * 600, the image has (3 * 300 * 600) bytes.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the size of a grey image is 300 * 600, the image has (300 * 600) bytes.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EFEB94-F66E-4C42-8FE6-1A57049AB5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1136" y="4348156"/>
            <a:ext cx="2227963" cy="22352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DCA92C-BB34-49DA-BEA3-04DCEC716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181916" y="3833943"/>
            <a:ext cx="2227963" cy="22352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9ED4E-B67D-4568-BB00-C81E53B1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26527" y="3161129"/>
            <a:ext cx="2227963" cy="22352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9952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9BEE0-1DE3-41FD-AD0C-B9BD9FC6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Major tasks of deep learning on image </a:t>
            </a:r>
            <a:endParaRPr lang="ko-KR" altLang="en-US" sz="3200" dirty="0"/>
          </a:p>
        </p:txBody>
      </p:sp>
      <p:pic>
        <p:nvPicPr>
          <p:cNvPr id="7170" name="Picture 2" descr="ê´ë ¨ ì´ë¯¸ì§">
            <a:extLst>
              <a:ext uri="{FF2B5EF4-FFF2-40B4-BE49-F238E27FC236}">
                <a16:creationId xmlns:a16="http://schemas.microsoft.com/office/drawing/2014/main" id="{C96958E0-FE52-4254-8AB8-1E8F17D3D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24" y="1825625"/>
            <a:ext cx="104657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25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29638" y="4787317"/>
            <a:ext cx="2628900" cy="1976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49BEE0-1DE3-41FD-AD0C-B9BD9FC6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Deep learning on image – specific outputs</a:t>
            </a:r>
            <a:endParaRPr lang="ko-KR" altLang="en-US" sz="3200" dirty="0"/>
          </a:p>
        </p:txBody>
      </p:sp>
      <p:pic>
        <p:nvPicPr>
          <p:cNvPr id="7170" name="Picture 2" descr="ê´ë ¨ ì´ë¯¸ì§">
            <a:extLst>
              <a:ext uri="{FF2B5EF4-FFF2-40B4-BE49-F238E27FC236}">
                <a16:creationId xmlns:a16="http://schemas.microsoft.com/office/drawing/2014/main" id="{C96958E0-FE52-4254-8AB8-1E8F17D3D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" b="30756"/>
          <a:stretch/>
        </p:blipFill>
        <p:spPr bwMode="auto">
          <a:xfrm>
            <a:off x="769620" y="1743075"/>
            <a:ext cx="10465752" cy="295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474015" y="5353433"/>
            <a:ext cx="1297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Cat: 70%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Dog: 20%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Duck: 10%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2" descr="ê´ë ¨ ì´ë¯¸ì§">
            <a:extLst>
              <a:ext uri="{FF2B5EF4-FFF2-40B4-BE49-F238E27FC236}">
                <a16:creationId xmlns:a16="http://schemas.microsoft.com/office/drawing/2014/main" id="{C96958E0-FE52-4254-8AB8-1E8F17D3D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94" b="64200" l="76577" r="97385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74" t="19161" b="30755"/>
          <a:stretch/>
        </p:blipFill>
        <p:spPr bwMode="auto">
          <a:xfrm>
            <a:off x="8568372" y="4772925"/>
            <a:ext cx="2488248" cy="199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/>
          <p:cNvSpPr/>
          <p:nvPr/>
        </p:nvSpPr>
        <p:spPr>
          <a:xfrm rot="20700000">
            <a:off x="9624376" y="6091237"/>
            <a:ext cx="271463" cy="3238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 rot="4500000">
            <a:off x="9611789" y="6310854"/>
            <a:ext cx="120144" cy="14333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 rot="4500000">
            <a:off x="9681442" y="6264538"/>
            <a:ext cx="155748" cy="2359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2949" y="5045199"/>
            <a:ext cx="3998276" cy="17185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endCxn id="3" idx="0"/>
          </p:cNvCxnSpPr>
          <p:nvPr/>
        </p:nvCxnSpPr>
        <p:spPr>
          <a:xfrm>
            <a:off x="2122782" y="4660389"/>
            <a:ext cx="1" cy="6930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51196" y="4526848"/>
            <a:ext cx="1948086" cy="8265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579504" y="4537783"/>
            <a:ext cx="969843" cy="5161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290364" y="4537783"/>
            <a:ext cx="803877" cy="5161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812496" y="4385451"/>
            <a:ext cx="1" cy="4104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9D8B334-9706-43D8-B2FB-9AF2A02DCD55}"/>
              </a:ext>
            </a:extLst>
          </p:cNvPr>
          <p:cNvCxnSpPr>
            <a:cxnSpLocks/>
          </p:cNvCxnSpPr>
          <p:nvPr/>
        </p:nvCxnSpPr>
        <p:spPr>
          <a:xfrm flipH="1">
            <a:off x="2342906" y="4537782"/>
            <a:ext cx="4539891" cy="595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2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9CA50-C81C-4BBB-A027-1EAA83E8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Difficulties in image artificial intelligence</a:t>
            </a:r>
            <a:endParaRPr lang="ko-KR" altLang="en-US" sz="3200" dirty="0"/>
          </a:p>
        </p:txBody>
      </p:sp>
      <p:pic>
        <p:nvPicPr>
          <p:cNvPr id="9218" name="Picture 2" descr="http://cs231n.github.io/assets/challenges.jpeg">
            <a:extLst>
              <a:ext uri="{FF2B5EF4-FFF2-40B4-BE49-F238E27FC236}">
                <a16:creationId xmlns:a16="http://schemas.microsoft.com/office/drawing/2014/main" id="{554F5BBB-1A0F-4948-9150-B13DDE97C0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035197"/>
            <a:ext cx="92868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C4CA08-2D7A-4EF3-9BB7-6AA8F797EE77}"/>
              </a:ext>
            </a:extLst>
          </p:cNvPr>
          <p:cNvSpPr/>
          <p:nvPr/>
        </p:nvSpPr>
        <p:spPr>
          <a:xfrm>
            <a:off x="1065894" y="5629058"/>
            <a:ext cx="4036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http://cs231n.github.io/classification/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21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E7A1B-8603-CB01-F0F1-38F58CE1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2253-F7AC-4C1F-C707-0AC2F9CD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MLP – </a:t>
            </a:r>
            <a:r>
              <a:rPr lang="ko-KR" altLang="en-US" dirty="0"/>
              <a:t>모든</a:t>
            </a:r>
            <a:r>
              <a:rPr lang="en-US" dirty="0"/>
              <a:t> </a:t>
            </a:r>
            <a:r>
              <a:rPr lang="ko-KR" altLang="en-US" dirty="0"/>
              <a:t>함수 근사 가능</a:t>
            </a:r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E33D422-99BC-9C2D-AD74-E11D25FDE133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learning….</a:t>
            </a:r>
          </a:p>
          <a:p>
            <a:r>
              <a:rPr lang="ko-KR" altLang="en-US" dirty="0"/>
              <a:t>입출력만 정의하기 나름이지 다 함수임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59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539EC-9A9B-1753-B5BA-4D673094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55313-9454-8681-833C-FB3A9607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modality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B54C4-B9A0-5FCE-90F8-1D9154F974BD}"/>
              </a:ext>
            </a:extLst>
          </p:cNvPr>
          <p:cNvSpPr txBox="1"/>
          <p:nvPr/>
        </p:nvSpPr>
        <p:spPr>
          <a:xfrm>
            <a:off x="3049361" y="324705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문제점과 양 </a:t>
            </a:r>
            <a:r>
              <a:rPr lang="ko-KR" altLang="en-US" dirty="0" err="1"/>
              <a:t>르쿤</a:t>
            </a:r>
            <a:r>
              <a:rPr lang="ko-KR" altLang="en-US" dirty="0"/>
              <a:t> 모델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1057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A946-D8AB-779D-8A1B-DD706609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39556-049D-DE44-3AA2-5CCB27B8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modality </a:t>
            </a:r>
            <a:r>
              <a:rPr lang="en-US" dirty="0" err="1"/>
              <a:t>cnn</a:t>
            </a:r>
            <a:endParaRPr lang="en-US" dirty="0"/>
          </a:p>
        </p:txBody>
      </p:sp>
      <p:pic>
        <p:nvPicPr>
          <p:cNvPr id="5" name="그림 4" descr="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8F0C00-8938-778F-0797-199832B5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56" y="1030986"/>
            <a:ext cx="9603288" cy="527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C147-D428-5251-F54C-9FE46A8E9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F58AC-EC85-C535-12BA-BAC85DC2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modalidty</a:t>
            </a:r>
            <a:endParaRPr 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F3A0AA-9D30-2E9E-F161-FBB83C13E379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Encoder decoder model</a:t>
            </a:r>
          </a:p>
        </p:txBody>
      </p:sp>
      <p:pic>
        <p:nvPicPr>
          <p:cNvPr id="5" name="그림 4" descr="원, 스크린샷, 흑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9873E6-176B-F102-ED03-F38D33512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06" y="1246888"/>
            <a:ext cx="6655788" cy="4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7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4A384-3346-0081-7A29-3BA7A0C8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A4CFD-1ABF-29DD-458C-BCA31C76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+ depth modality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C0CE0C9-9608-1516-F125-4DC427BDD2A0}"/>
              </a:ext>
            </a:extLst>
          </p:cNvPr>
          <p:cNvSpPr txBox="1">
            <a:spLocks/>
          </p:cNvSpPr>
          <p:nvPr/>
        </p:nvSpPr>
        <p:spPr>
          <a:xfrm>
            <a:off x="3488647" y="3746880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RGB-D Camera</a:t>
            </a:r>
          </a:p>
        </p:txBody>
      </p:sp>
    </p:spTree>
    <p:extLst>
      <p:ext uri="{BB962C8B-B14F-4D97-AF65-F5344CB8AC3E}">
        <p14:creationId xmlns:p14="http://schemas.microsoft.com/office/powerpoint/2010/main" val="212260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9A283-7456-CEA4-DF57-00BC9716C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24D4A-AB74-D66B-0DDA-704DB1F2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FTIR modality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D5B027-7B82-E3D8-9BED-89426E197DD9}"/>
              </a:ext>
            </a:extLst>
          </p:cNvPr>
          <p:cNvSpPr txBox="1">
            <a:spLocks/>
          </p:cNvSpPr>
          <p:nvPr/>
        </p:nvSpPr>
        <p:spPr>
          <a:xfrm>
            <a:off x="3488647" y="3746880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RAMAN?</a:t>
            </a:r>
          </a:p>
        </p:txBody>
      </p:sp>
    </p:spTree>
    <p:extLst>
      <p:ext uri="{BB962C8B-B14F-4D97-AF65-F5344CB8AC3E}">
        <p14:creationId xmlns:p14="http://schemas.microsoft.com/office/powerpoint/2010/main" val="318596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203D-A842-4100-40EC-A9C655B35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F4DED-8839-E023-42A3-F1E53066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 computer vision modality</a:t>
            </a:r>
          </a:p>
        </p:txBody>
      </p:sp>
    </p:spTree>
    <p:extLst>
      <p:ext uri="{BB962C8B-B14F-4D97-AF65-F5344CB8AC3E}">
        <p14:creationId xmlns:p14="http://schemas.microsoft.com/office/powerpoint/2010/main" val="84193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63EB-D9D3-D0EB-273F-7AD8998D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D3491-6232-E791-46D2-9A607F7F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structure modality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C294164-8C52-BB67-66D1-B2F9321A792D}"/>
              </a:ext>
            </a:extLst>
          </p:cNvPr>
          <p:cNvSpPr txBox="1">
            <a:spLocks/>
          </p:cNvSpPr>
          <p:nvPr/>
        </p:nvSpPr>
        <p:spPr>
          <a:xfrm>
            <a:off x="3488647" y="3746880"/>
            <a:ext cx="5029424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Voxel + Point cloud with mesh texture</a:t>
            </a:r>
          </a:p>
        </p:txBody>
      </p:sp>
    </p:spTree>
    <p:extLst>
      <p:ext uri="{BB962C8B-B14F-4D97-AF65-F5344CB8AC3E}">
        <p14:creationId xmlns:p14="http://schemas.microsoft.com/office/powerpoint/2010/main" val="2548835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D129-39C4-F552-5933-ADD889E1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7135-B37E-C540-E9E1-4ADAD056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modality</a:t>
            </a:r>
          </a:p>
        </p:txBody>
      </p:sp>
    </p:spTree>
    <p:extLst>
      <p:ext uri="{BB962C8B-B14F-4D97-AF65-F5344CB8AC3E}">
        <p14:creationId xmlns:p14="http://schemas.microsoft.com/office/powerpoint/2010/main" val="121109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73407-CF56-B767-0C16-1EC392E5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EB21E-4D96-1E62-DC53-E78E421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modality</a:t>
            </a:r>
          </a:p>
        </p:txBody>
      </p:sp>
    </p:spTree>
    <p:extLst>
      <p:ext uri="{BB962C8B-B14F-4D97-AF65-F5344CB8AC3E}">
        <p14:creationId xmlns:p14="http://schemas.microsoft.com/office/powerpoint/2010/main" val="326359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62C3-97D2-1C0B-FCCF-1421C654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8F179-89E5-BEFF-089D-EE98E7B1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modality (sensor)</a:t>
            </a:r>
          </a:p>
        </p:txBody>
      </p:sp>
    </p:spTree>
    <p:extLst>
      <p:ext uri="{BB962C8B-B14F-4D97-AF65-F5344CB8AC3E}">
        <p14:creationId xmlns:p14="http://schemas.microsoft.com/office/powerpoint/2010/main" val="72197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797A-7312-C701-6814-0C3379388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21E4-1A33-642F-98DA-1CF707D6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3314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9AD7-7F27-6429-B485-9FE0B6F5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439F4-096C-CB2E-D7AC-BFF81809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modality (voice)</a:t>
            </a:r>
          </a:p>
        </p:txBody>
      </p:sp>
    </p:spTree>
    <p:extLst>
      <p:ext uri="{BB962C8B-B14F-4D97-AF65-F5344CB8AC3E}">
        <p14:creationId xmlns:p14="http://schemas.microsoft.com/office/powerpoint/2010/main" val="2439970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29D9-17F9-917B-17A2-46D218B4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9CAA4-9C2A-B179-C456-2A4AE954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modality (text)</a:t>
            </a:r>
          </a:p>
        </p:txBody>
      </p:sp>
    </p:spTree>
    <p:extLst>
      <p:ext uri="{BB962C8B-B14F-4D97-AF65-F5344CB8AC3E}">
        <p14:creationId xmlns:p14="http://schemas.microsoft.com/office/powerpoint/2010/main" val="4043534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5727D-E97A-72A8-A175-C0DCF9C21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41C0D-F0A3-CC10-5BA6-7D1D9D30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modality - primary</a:t>
            </a:r>
          </a:p>
        </p:txBody>
      </p:sp>
    </p:spTree>
    <p:extLst>
      <p:ext uri="{BB962C8B-B14F-4D97-AF65-F5344CB8AC3E}">
        <p14:creationId xmlns:p14="http://schemas.microsoft.com/office/powerpoint/2010/main" val="57977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0769-64D3-08B2-2BBE-1ADCA6BC4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3EE1F-9DB7-3C44-5BA8-D2043A82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modality - secondary</a:t>
            </a:r>
          </a:p>
        </p:txBody>
      </p:sp>
    </p:spTree>
    <p:extLst>
      <p:ext uri="{BB962C8B-B14F-4D97-AF65-F5344CB8AC3E}">
        <p14:creationId xmlns:p14="http://schemas.microsoft.com/office/powerpoint/2010/main" val="183325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D39D4-636A-BD8E-9FE3-A8605E69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F6BA9-7801-87AC-1A77-F41E3480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modality - tertiary</a:t>
            </a:r>
          </a:p>
        </p:txBody>
      </p:sp>
    </p:spTree>
    <p:extLst>
      <p:ext uri="{BB962C8B-B14F-4D97-AF65-F5344CB8AC3E}">
        <p14:creationId xmlns:p14="http://schemas.microsoft.com/office/powerpoint/2010/main" val="2955163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BC26-86AC-3AE3-4CF1-71A6B6D5F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28BF9-D625-8358-1C4A-F9D3F63F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modality - tertiary</a:t>
            </a:r>
          </a:p>
        </p:txBody>
      </p:sp>
    </p:spTree>
    <p:extLst>
      <p:ext uri="{BB962C8B-B14F-4D97-AF65-F5344CB8AC3E}">
        <p14:creationId xmlns:p14="http://schemas.microsoft.com/office/powerpoint/2010/main" val="2607723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35622-09EF-06BF-7963-B17F319C3B24}"/>
              </a:ext>
            </a:extLst>
          </p:cNvPr>
          <p:cNvSpPr txBox="1"/>
          <p:nvPr/>
        </p:nvSpPr>
        <p:spPr>
          <a:xfrm>
            <a:off x="1277257" y="2532226"/>
            <a:ext cx="4426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6000" dirty="0"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8F0AD-BE7F-D77B-657D-165D69353E79}"/>
              </a:ext>
            </a:extLst>
          </p:cNvPr>
          <p:cNvSpPr txBox="1"/>
          <p:nvPr/>
        </p:nvSpPr>
        <p:spPr>
          <a:xfrm>
            <a:off x="7076729" y="2586407"/>
            <a:ext cx="348342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Ho-min Park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Tel: +82-10-4731-3162</a:t>
            </a:r>
          </a:p>
          <a:p>
            <a:pPr algn="l">
              <a:lnSpc>
                <a:spcPct val="13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Email: homin.park@ghent.ac.kr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Pretendard" panose="02000503000000020004" pitchFamily="50" charset="-127"/>
              </a:rPr>
              <a:t>GitHub:</a:t>
            </a:r>
            <a:r>
              <a:rPr lang="ko-KR" altLang="en-US" sz="1200" dirty="0">
                <a:solidFill>
                  <a:schemeClr val="bg1"/>
                </a:solidFill>
                <a:ea typeface="Pretendard" panose="02000503000000020004" pitchFamily="50" charset="-127"/>
              </a:rPr>
              <a:t> </a:t>
            </a:r>
            <a:r>
              <a:rPr lang="en-US" sz="1200" dirty="0">
                <a:solidFill>
                  <a:schemeClr val="bg1"/>
                </a:solidFill>
                <a:ea typeface="Pretendard" panose="02000503000000020004" pitchFamily="50" charset="-127"/>
              </a:rPr>
              <a:t>https://github.com/powersimmani</a:t>
            </a:r>
          </a:p>
          <a:p>
            <a:pPr algn="l">
              <a:lnSpc>
                <a:spcPct val="130000"/>
              </a:lnSpc>
            </a:pPr>
            <a:endParaRPr lang="en-US" altLang="ko-KR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771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2EC3B-0694-0DA1-DA75-E431565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05EC5-A9E1-FA4A-DFED-07F5F038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17146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63491-2A52-E650-9D9B-2C3236B8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DA58-A351-F638-6A22-F1B88903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</a:t>
            </a:r>
          </a:p>
        </p:txBody>
      </p:sp>
    </p:spTree>
    <p:extLst>
      <p:ext uri="{BB962C8B-B14F-4D97-AF65-F5344CB8AC3E}">
        <p14:creationId xmlns:p14="http://schemas.microsoft.com/office/powerpoint/2010/main" val="141618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F3F3B-2DE1-3EFF-854A-42ABFFABA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093CD-BF0D-FA44-1DBD-5533835F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72906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4EE9-2C7A-08B7-6062-132A2835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0A79-F2AA-07DE-3B3C-5406DB5B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5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2592C-E184-7059-E435-F30E6A76E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B18E-899B-43CC-9AD3-DB24C74E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 dimensional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1063720-FB35-E85B-36AE-066EB171F3C0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en-US" dirty="0"/>
              <a:t>Dimensional reduction</a:t>
            </a:r>
          </a:p>
        </p:txBody>
      </p:sp>
    </p:spTree>
    <p:extLst>
      <p:ext uri="{BB962C8B-B14F-4D97-AF65-F5344CB8AC3E}">
        <p14:creationId xmlns:p14="http://schemas.microsoft.com/office/powerpoint/2010/main" val="389107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B652-01FC-5534-E94A-8BFA5616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D6D38-B167-4CBE-0F1F-ABF7DBFA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– </a:t>
            </a:r>
            <a:r>
              <a:rPr lang="en-US" dirty="0" err="1"/>
              <a:t>dimsnioanl</a:t>
            </a:r>
            <a:r>
              <a:rPr lang="en-US" dirty="0"/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CA4DEC0-C0DA-8BC4-B231-4AB3EC176E1B}"/>
              </a:ext>
            </a:extLst>
          </p:cNvPr>
          <p:cNvSpPr txBox="1">
            <a:spLocks/>
          </p:cNvSpPr>
          <p:nvPr/>
        </p:nvSpPr>
        <p:spPr>
          <a:xfrm>
            <a:off x="4368452" y="3315403"/>
            <a:ext cx="4494148" cy="47857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130000"/>
              </a:lnSpc>
              <a:spcBef>
                <a:spcPct val="0"/>
              </a:spcBef>
              <a:buNone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1pPr>
          </a:lstStyle>
          <a:p>
            <a:r>
              <a:rPr lang="ko-KR" altLang="en-US" dirty="0"/>
              <a:t>두가지로 쓸 수 있지 </a:t>
            </a:r>
            <a:endParaRPr lang="en-US" altLang="ko-KR" dirty="0"/>
          </a:p>
          <a:p>
            <a:r>
              <a:rPr lang="ko-KR" altLang="en-US" dirty="0" err="1"/>
              <a:t>시각화할때도</a:t>
            </a:r>
            <a:r>
              <a:rPr lang="ko-KR" altLang="en-US" dirty="0"/>
              <a:t> 쓰고 실제 축소해서도 쓰고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7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481"/>
        </a:solidFill>
        <a:ln w="63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>
              <a:lumMod val="85000"/>
              <a:lumOff val="15000"/>
            </a:schemeClr>
          </a:solidFill>
          <a:headEnd type="diamon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32515</TotalTime>
  <Words>478</Words>
  <Application>Microsoft Office PowerPoint</Application>
  <PresentationFormat>와이드스크린</PresentationFormat>
  <Paragraphs>85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Pretendard</vt:lpstr>
      <vt:lpstr>Pretendard ExtraBold</vt:lpstr>
      <vt:lpstr>Pretendard Medium</vt:lpstr>
      <vt:lpstr>Pretendard SemiBold</vt:lpstr>
      <vt:lpstr>맑은 고딕</vt:lpstr>
      <vt:lpstr>Arial</vt:lpstr>
      <vt:lpstr>Cambria Math</vt:lpstr>
      <vt:lpstr>Tw Cen MT</vt:lpstr>
      <vt:lpstr>Office 테마</vt:lpstr>
      <vt:lpstr>1_Office 테마</vt:lpstr>
      <vt:lpstr>PowerPoint 프레젠테이션</vt:lpstr>
      <vt:lpstr>MLP – 모든 함수 근사 가능</vt:lpstr>
      <vt:lpstr>Dropout</vt:lpstr>
      <vt:lpstr>Skip connection</vt:lpstr>
      <vt:lpstr>Curse of dimension</vt:lpstr>
      <vt:lpstr>Feature selection</vt:lpstr>
      <vt:lpstr>Feature selection</vt:lpstr>
      <vt:lpstr>Feature extraction – dimensional </vt:lpstr>
      <vt:lpstr>Feature extraction – dimsnioanl </vt:lpstr>
      <vt:lpstr>Feature extraction</vt:lpstr>
      <vt:lpstr>PowerPoint 프레젠테이션</vt:lpstr>
      <vt:lpstr>Image modality cnn</vt:lpstr>
      <vt:lpstr>Image</vt:lpstr>
      <vt:lpstr>1 byte → 1 grey pixel = 2 hexadecimal</vt:lpstr>
      <vt:lpstr>3 bytes → 1 color pixel = 6 hexadecimal</vt:lpstr>
      <vt:lpstr>3 channels of RGB</vt:lpstr>
      <vt:lpstr>Major tasks of deep learning on image </vt:lpstr>
      <vt:lpstr>Deep learning on image – specific outputs</vt:lpstr>
      <vt:lpstr>Difficulties in image artificial intelligence</vt:lpstr>
      <vt:lpstr>Image modality</vt:lpstr>
      <vt:lpstr>Image modality cnn</vt:lpstr>
      <vt:lpstr>Image modalidty</vt:lpstr>
      <vt:lpstr>Image + depth modality</vt:lpstr>
      <vt:lpstr>FTIR modality</vt:lpstr>
      <vt:lpstr>3-D computer vision modality</vt:lpstr>
      <vt:lpstr>Molecular structure modality</vt:lpstr>
      <vt:lpstr>Graph modality</vt:lpstr>
      <vt:lpstr>Graph modality</vt:lpstr>
      <vt:lpstr>Time series modality (sensor)</vt:lpstr>
      <vt:lpstr>Time series modality (voice)</vt:lpstr>
      <vt:lpstr>Time series modality (text)</vt:lpstr>
      <vt:lpstr>Biology modality - primary</vt:lpstr>
      <vt:lpstr>Biology modality - secondary</vt:lpstr>
      <vt:lpstr>Biology modality - tertiary</vt:lpstr>
      <vt:lpstr>Biology modality - tertiary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Homin Park</cp:lastModifiedBy>
  <cp:revision>1358</cp:revision>
  <cp:lastPrinted>2024-12-14T11:03:46Z</cp:lastPrinted>
  <dcterms:created xsi:type="dcterms:W3CDTF">2022-02-02T04:32:22Z</dcterms:created>
  <dcterms:modified xsi:type="dcterms:W3CDTF">2025-10-13T00:18:01Z</dcterms:modified>
</cp:coreProperties>
</file>