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4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2806074-2C1B-4AA9-9311-0CFBE2A1A49C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A5985D8-3A76-414E-B35B-7FBB116DA59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074-2C1B-4AA9-9311-0CFBE2A1A49C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5D8-3A76-414E-B35B-7FBB116DA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074-2C1B-4AA9-9311-0CFBE2A1A49C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5D8-3A76-414E-B35B-7FBB116DA5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074-2C1B-4AA9-9311-0CFBE2A1A49C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5D8-3A76-414E-B35B-7FBB116DA5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2806074-2C1B-4AA9-9311-0CFBE2A1A49C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A5985D8-3A76-414E-B35B-7FBB116DA5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074-2C1B-4AA9-9311-0CFBE2A1A49C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5D8-3A76-414E-B35B-7FBB116DA5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074-2C1B-4AA9-9311-0CFBE2A1A49C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5D8-3A76-414E-B35B-7FBB116DA5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074-2C1B-4AA9-9311-0CFBE2A1A49C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5D8-3A76-414E-B35B-7FBB116DA5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074-2C1B-4AA9-9311-0CFBE2A1A49C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5D8-3A76-414E-B35B-7FBB116DA59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074-2C1B-4AA9-9311-0CFBE2A1A49C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5D8-3A76-414E-B35B-7FBB116DA5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074-2C1B-4AA9-9311-0CFBE2A1A49C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5D8-3A76-414E-B35B-7FBB116DA5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806074-2C1B-4AA9-9311-0CFBE2A1A49C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5985D8-3A76-414E-B35B-7FBB116DA59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Notes 2 – Arrays (</a:t>
            </a:r>
            <a:r>
              <a:rPr lang="en-US" dirty="0" err="1" smtClean="0"/>
              <a:t>Ch</a:t>
            </a:r>
            <a:r>
              <a:rPr lang="en-US" dirty="0" smtClean="0"/>
              <a:t> 7)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Yonglei</a:t>
            </a:r>
            <a:r>
              <a:rPr lang="en-US" dirty="0" smtClean="0"/>
              <a:t> Tao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7.3 – GradeRange.java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60375" y="1220787"/>
            <a:ext cx="8226425" cy="556101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1pPr>
            <a:lvl2pPr marL="37931725" indent="-37474525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2pPr>
            <a:lvl3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3pPr>
            <a:lvl4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4pPr>
            <a:lvl5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6600"/>
                </a:solidFill>
              </a:rPr>
              <a:t>//********************************************************************</a:t>
            </a:r>
          </a:p>
          <a:p>
            <a:r>
              <a:rPr lang="en-US" dirty="0">
                <a:solidFill>
                  <a:srgbClr val="006600"/>
                </a:solidFill>
              </a:rPr>
              <a:t>//  GradeRange.java       Java Foundations</a:t>
            </a:r>
          </a:p>
          <a:p>
            <a:r>
              <a:rPr lang="en-US" dirty="0">
                <a:solidFill>
                  <a:srgbClr val="006600"/>
                </a:solidFill>
              </a:rPr>
              <a:t>//</a:t>
            </a:r>
          </a:p>
          <a:p>
            <a:r>
              <a:rPr lang="en-US" dirty="0">
                <a:solidFill>
                  <a:srgbClr val="006600"/>
                </a:solidFill>
              </a:rPr>
              <a:t>//  Demonstrates the use of an array of objects.</a:t>
            </a:r>
          </a:p>
          <a:p>
            <a:r>
              <a:rPr lang="en-US" dirty="0">
                <a:solidFill>
                  <a:srgbClr val="006600"/>
                </a:solidFill>
              </a:rPr>
              <a:t>//********************************************************************</a:t>
            </a:r>
          </a:p>
          <a:p>
            <a:endParaRPr lang="en-US" dirty="0">
              <a:solidFill>
                <a:srgbClr val="006600"/>
              </a:solidFill>
            </a:endParaRPr>
          </a:p>
          <a:p>
            <a:r>
              <a:rPr lang="en-US" dirty="0"/>
              <a:t>public class </a:t>
            </a:r>
            <a:r>
              <a:rPr lang="en-US" dirty="0" err="1"/>
              <a:t>GradeRange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r>
              <a:rPr lang="en-US" dirty="0">
                <a:solidFill>
                  <a:srgbClr val="006600"/>
                </a:solidFill>
              </a:rPr>
              <a:t>   //  Creates an array of Grade objects and prints them.</a:t>
            </a:r>
          </a:p>
          <a:p>
            <a:r>
              <a:rPr lang="en-US" dirty="0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r>
              <a:rPr lang="en-US" dirty="0"/>
              <a:t>   public static void main 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Grade[] grades =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new Grade("A", 95), new Grade("A-", 90),</a:t>
            </a:r>
          </a:p>
          <a:p>
            <a:r>
              <a:rPr lang="en-US" dirty="0"/>
              <a:t>         new Grade("B+", 87), new Grade("B", 85), new Grade("B-", 80),</a:t>
            </a:r>
          </a:p>
          <a:p>
            <a:r>
              <a:rPr lang="en-US" dirty="0"/>
              <a:t>         new Grade("C+", 77), new Grade("C", 75), new Grade("C-", 70),</a:t>
            </a:r>
          </a:p>
          <a:p>
            <a:r>
              <a:rPr lang="en-US" dirty="0"/>
              <a:t>         new Grade("D+", 67), new Grade("D", 65), new Grade("D-", 60),</a:t>
            </a:r>
          </a:p>
          <a:p>
            <a:r>
              <a:rPr lang="en-US" dirty="0"/>
              <a:t>         new Grade("F", 0)</a:t>
            </a:r>
          </a:p>
          <a:p>
            <a:r>
              <a:rPr lang="en-US" dirty="0"/>
              <a:t>      };</a:t>
            </a:r>
          </a:p>
          <a:p>
            <a:endParaRPr lang="en-US" dirty="0"/>
          </a:p>
          <a:p>
            <a:r>
              <a:rPr lang="en-US" dirty="0"/>
              <a:t>      for (Grade </a:t>
            </a:r>
            <a:r>
              <a:rPr lang="en-US" dirty="0" err="1"/>
              <a:t>letterGrade</a:t>
            </a:r>
            <a:r>
              <a:rPr lang="en-US" dirty="0"/>
              <a:t> : grades)</a:t>
            </a:r>
          </a:p>
          <a:p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 (</a:t>
            </a:r>
            <a:r>
              <a:rPr lang="en-US" dirty="0" err="1"/>
              <a:t>letterGrade</a:t>
            </a:r>
            <a:r>
              <a:rPr lang="en-US" dirty="0"/>
              <a:t>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99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7.3 – CD.java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36575" y="1220787"/>
            <a:ext cx="8226425" cy="556101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9pPr>
          </a:lstStyle>
          <a:p>
            <a:r>
              <a:rPr lang="en-US">
                <a:solidFill>
                  <a:srgbClr val="006600"/>
                </a:solidFill>
              </a:rPr>
              <a:t>//********************************************************************</a:t>
            </a:r>
          </a:p>
          <a:p>
            <a:r>
              <a:rPr lang="en-US">
                <a:solidFill>
                  <a:srgbClr val="006600"/>
                </a:solidFill>
              </a:rPr>
              <a:t>//  CD.java       Java Foundations</a:t>
            </a:r>
          </a:p>
          <a:p>
            <a:r>
              <a:rPr lang="en-US">
                <a:solidFill>
                  <a:srgbClr val="006600"/>
                </a:solidFill>
              </a:rPr>
              <a:t>//</a:t>
            </a:r>
          </a:p>
          <a:p>
            <a:r>
              <a:rPr lang="en-US">
                <a:solidFill>
                  <a:srgbClr val="006600"/>
                </a:solidFill>
              </a:rPr>
              <a:t>//  Represents a compact disc.</a:t>
            </a:r>
          </a:p>
          <a:p>
            <a:r>
              <a:rPr lang="en-US">
                <a:solidFill>
                  <a:srgbClr val="006600"/>
                </a:solidFill>
              </a:rPr>
              <a:t>//********************************************************************</a:t>
            </a:r>
          </a:p>
          <a:p>
            <a:endParaRPr lang="en-US"/>
          </a:p>
          <a:p>
            <a:r>
              <a:rPr lang="en-US"/>
              <a:t>import java.text.NumberFormat;</a:t>
            </a:r>
          </a:p>
          <a:p>
            <a:endParaRPr lang="en-US"/>
          </a:p>
          <a:p>
            <a:r>
              <a:rPr lang="en-US"/>
              <a:t>public class CD</a:t>
            </a:r>
          </a:p>
          <a:p>
            <a:r>
              <a:rPr lang="en-US"/>
              <a:t>{</a:t>
            </a:r>
          </a:p>
          <a:p>
            <a:r>
              <a:rPr lang="en-US"/>
              <a:t>   private String title, artist;</a:t>
            </a:r>
          </a:p>
          <a:p>
            <a:r>
              <a:rPr lang="en-US"/>
              <a:t>   private double cost;</a:t>
            </a:r>
          </a:p>
          <a:p>
            <a:r>
              <a:rPr lang="en-US"/>
              <a:t>   private int tracks;</a:t>
            </a:r>
          </a:p>
          <a:p>
            <a:endParaRPr lang="en-US"/>
          </a:p>
          <a:p>
            <a:r>
              <a:rPr lang="en-US"/>
              <a:t>   </a:t>
            </a:r>
            <a:r>
              <a:rPr lang="en-US">
                <a:solidFill>
                  <a:srgbClr val="006600"/>
                </a:solidFill>
              </a:rPr>
              <a:t>//-----------------------------------------------------------------</a:t>
            </a:r>
          </a:p>
          <a:p>
            <a:r>
              <a:rPr lang="en-US">
                <a:solidFill>
                  <a:srgbClr val="006600"/>
                </a:solidFill>
              </a:rPr>
              <a:t>   //  Creates a new CD with the specified information.</a:t>
            </a:r>
          </a:p>
          <a:p>
            <a:r>
              <a:rPr lang="en-US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r>
              <a:rPr lang="en-US"/>
              <a:t>   public CD (String name, String singer, double price, int numTracks)</a:t>
            </a:r>
          </a:p>
          <a:p>
            <a:r>
              <a:rPr lang="en-US"/>
              <a:t>   {</a:t>
            </a:r>
          </a:p>
          <a:p>
            <a:r>
              <a:rPr lang="en-US"/>
              <a:t>      title = name;</a:t>
            </a:r>
          </a:p>
          <a:p>
            <a:r>
              <a:rPr lang="en-US"/>
              <a:t>      artist = singer;</a:t>
            </a:r>
          </a:p>
          <a:p>
            <a:r>
              <a:rPr lang="en-US"/>
              <a:t>      cost = price;</a:t>
            </a:r>
          </a:p>
          <a:p>
            <a:r>
              <a:rPr lang="en-US"/>
              <a:t>      tracks = numTracks;</a:t>
            </a:r>
          </a:p>
          <a:p>
            <a:r>
              <a:rPr lang="en-US"/>
              <a:t>   }</a:t>
            </a:r>
          </a:p>
          <a:p>
            <a:endParaRPr lang="en-US"/>
          </a:p>
          <a:p>
            <a:r>
              <a:rPr lang="en-US" i="1">
                <a:solidFill>
                  <a:srgbClr val="000066"/>
                </a:solidFill>
              </a:rPr>
              <a:t>(more…)</a:t>
            </a:r>
          </a:p>
        </p:txBody>
      </p:sp>
    </p:spTree>
    <p:extLst>
      <p:ext uri="{BB962C8B-B14F-4D97-AF65-F5344CB8AC3E}">
        <p14:creationId xmlns:p14="http://schemas.microsoft.com/office/powerpoint/2010/main" val="130713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7.3 – CD.java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60375" y="1295400"/>
            <a:ext cx="8226425" cy="3276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9pPr>
          </a:lstStyle>
          <a:p>
            <a:r>
              <a:rPr lang="en-US" dirty="0"/>
              <a:t>   </a:t>
            </a:r>
            <a:r>
              <a:rPr lang="en-US" dirty="0">
                <a:solidFill>
                  <a:srgbClr val="006600"/>
                </a:solidFill>
              </a:rPr>
              <a:t>//-----------------------------------------------------------------</a:t>
            </a:r>
          </a:p>
          <a:p>
            <a:r>
              <a:rPr lang="en-US" dirty="0">
                <a:solidFill>
                  <a:srgbClr val="006600"/>
                </a:solidFill>
              </a:rPr>
              <a:t>   //  Returns a string description of this CD.</a:t>
            </a:r>
          </a:p>
          <a:p>
            <a:r>
              <a:rPr lang="en-US" dirty="0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r>
              <a:rPr lang="en-US" dirty="0"/>
              <a:t>   public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NumberFormat</a:t>
            </a:r>
            <a:r>
              <a:rPr lang="en-US" dirty="0"/>
              <a:t> </a:t>
            </a:r>
            <a:r>
              <a:rPr lang="en-US" dirty="0" err="1"/>
              <a:t>fmt</a:t>
            </a:r>
            <a:r>
              <a:rPr lang="en-US" dirty="0"/>
              <a:t> = </a:t>
            </a:r>
            <a:r>
              <a:rPr lang="en-US" dirty="0" err="1"/>
              <a:t>NumberFormat.getCurrencyInstance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String description;</a:t>
            </a:r>
          </a:p>
          <a:p>
            <a:endParaRPr lang="en-US" dirty="0"/>
          </a:p>
          <a:p>
            <a:r>
              <a:rPr lang="en-US" dirty="0"/>
              <a:t>      description = </a:t>
            </a:r>
            <a:r>
              <a:rPr lang="en-US" dirty="0" err="1"/>
              <a:t>fmt.format</a:t>
            </a:r>
            <a:r>
              <a:rPr lang="en-US" dirty="0"/>
              <a:t>(cost) + "\t" + tracks + "\t";</a:t>
            </a:r>
          </a:p>
          <a:p>
            <a:r>
              <a:rPr lang="en-US" dirty="0"/>
              <a:t>      description += title + "\t" + artist;</a:t>
            </a:r>
          </a:p>
          <a:p>
            <a:endParaRPr lang="en-US" dirty="0"/>
          </a:p>
          <a:p>
            <a:r>
              <a:rPr lang="en-US" dirty="0"/>
              <a:t>      return description;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293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7.3 – CDCollection.java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60375" y="1219200"/>
            <a:ext cx="8226425" cy="5410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9pPr>
          </a:lstStyle>
          <a:p>
            <a:r>
              <a:rPr lang="en-US">
                <a:solidFill>
                  <a:srgbClr val="006600"/>
                </a:solidFill>
              </a:rPr>
              <a:t>//********************************************************************</a:t>
            </a:r>
          </a:p>
          <a:p>
            <a:r>
              <a:rPr lang="en-US">
                <a:solidFill>
                  <a:srgbClr val="006600"/>
                </a:solidFill>
              </a:rPr>
              <a:t>//  CDCollection.java       Java Foundations</a:t>
            </a:r>
          </a:p>
          <a:p>
            <a:r>
              <a:rPr lang="en-US">
                <a:solidFill>
                  <a:srgbClr val="006600"/>
                </a:solidFill>
              </a:rPr>
              <a:t>//</a:t>
            </a:r>
          </a:p>
          <a:p>
            <a:r>
              <a:rPr lang="en-US">
                <a:solidFill>
                  <a:srgbClr val="006600"/>
                </a:solidFill>
              </a:rPr>
              <a:t>//  Represents a collection of compact discs.</a:t>
            </a:r>
          </a:p>
          <a:p>
            <a:r>
              <a:rPr lang="en-US">
                <a:solidFill>
                  <a:srgbClr val="006600"/>
                </a:solidFill>
              </a:rPr>
              <a:t>//********************************************************************</a:t>
            </a:r>
          </a:p>
          <a:p>
            <a:endParaRPr lang="en-US"/>
          </a:p>
          <a:p>
            <a:r>
              <a:rPr lang="en-US"/>
              <a:t>import java.text.NumberFormat;</a:t>
            </a:r>
          </a:p>
          <a:p>
            <a:endParaRPr lang="en-US"/>
          </a:p>
          <a:p>
            <a:r>
              <a:rPr lang="en-US"/>
              <a:t>public class CDCollection</a:t>
            </a:r>
          </a:p>
          <a:p>
            <a:r>
              <a:rPr lang="en-US"/>
              <a:t>{</a:t>
            </a:r>
          </a:p>
          <a:p>
            <a:r>
              <a:rPr lang="en-US"/>
              <a:t>   private CD[] collection;</a:t>
            </a:r>
          </a:p>
          <a:p>
            <a:r>
              <a:rPr lang="en-US"/>
              <a:t>   private int count;</a:t>
            </a:r>
          </a:p>
          <a:p>
            <a:r>
              <a:rPr lang="en-US"/>
              <a:t>   private double totalCost;</a:t>
            </a:r>
          </a:p>
          <a:p>
            <a:endParaRPr lang="en-US"/>
          </a:p>
          <a:p>
            <a:r>
              <a:rPr lang="en-US"/>
              <a:t>   </a:t>
            </a:r>
            <a:r>
              <a:rPr lang="en-US">
                <a:solidFill>
                  <a:srgbClr val="006600"/>
                </a:solidFill>
              </a:rPr>
              <a:t>//-----------------------------------------------------------------</a:t>
            </a:r>
          </a:p>
          <a:p>
            <a:r>
              <a:rPr lang="en-US">
                <a:solidFill>
                  <a:srgbClr val="006600"/>
                </a:solidFill>
              </a:rPr>
              <a:t>   //  Constructor: Creates an initially empty collection.</a:t>
            </a:r>
          </a:p>
          <a:p>
            <a:r>
              <a:rPr lang="en-US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r>
              <a:rPr lang="en-US"/>
              <a:t>   public CDCollection ()</a:t>
            </a:r>
          </a:p>
          <a:p>
            <a:r>
              <a:rPr lang="en-US"/>
              <a:t>   {</a:t>
            </a:r>
          </a:p>
          <a:p>
            <a:r>
              <a:rPr lang="en-US"/>
              <a:t>      collection = new CD[100];</a:t>
            </a:r>
          </a:p>
          <a:p>
            <a:r>
              <a:rPr lang="en-US"/>
              <a:t>      count = 0;</a:t>
            </a:r>
          </a:p>
          <a:p>
            <a:r>
              <a:rPr lang="en-US"/>
              <a:t>      totalCost = 0.0;</a:t>
            </a:r>
          </a:p>
          <a:p>
            <a:r>
              <a:rPr lang="en-US"/>
              <a:t>   }</a:t>
            </a:r>
          </a:p>
          <a:p>
            <a:endParaRPr lang="en-US"/>
          </a:p>
          <a:p>
            <a:r>
              <a:rPr lang="en-US" i="1">
                <a:solidFill>
                  <a:srgbClr val="000066"/>
                </a:solidFill>
              </a:rPr>
              <a:t>(more…)</a:t>
            </a:r>
          </a:p>
        </p:txBody>
      </p:sp>
    </p:spTree>
    <p:extLst>
      <p:ext uri="{BB962C8B-B14F-4D97-AF65-F5344CB8AC3E}">
        <p14:creationId xmlns:p14="http://schemas.microsoft.com/office/powerpoint/2010/main" val="8224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7.3 – CDCollection.java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60375" y="1219200"/>
            <a:ext cx="8226425" cy="3505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9pPr>
          </a:lstStyle>
          <a:p>
            <a:r>
              <a:rPr lang="en-US"/>
              <a:t>   </a:t>
            </a:r>
            <a:r>
              <a:rPr lang="en-US">
                <a:solidFill>
                  <a:srgbClr val="006600"/>
                </a:solidFill>
              </a:rPr>
              <a:t>//-----------------------------------------------------------------</a:t>
            </a:r>
          </a:p>
          <a:p>
            <a:r>
              <a:rPr lang="en-US">
                <a:solidFill>
                  <a:srgbClr val="006600"/>
                </a:solidFill>
              </a:rPr>
              <a:t>   //  Adds a CD to the collection, increasing the size of the</a:t>
            </a:r>
          </a:p>
          <a:p>
            <a:r>
              <a:rPr lang="en-US">
                <a:solidFill>
                  <a:srgbClr val="006600"/>
                </a:solidFill>
              </a:rPr>
              <a:t>   //  collection if necessary.</a:t>
            </a:r>
          </a:p>
          <a:p>
            <a:r>
              <a:rPr lang="en-US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r>
              <a:rPr lang="en-US"/>
              <a:t>   public void addCD (String title, String artist, double cost,</a:t>
            </a:r>
          </a:p>
          <a:p>
            <a:r>
              <a:rPr lang="en-US"/>
              <a:t>                      int tracks)</a:t>
            </a:r>
          </a:p>
          <a:p>
            <a:r>
              <a:rPr lang="en-US"/>
              <a:t>   {</a:t>
            </a:r>
          </a:p>
          <a:p>
            <a:r>
              <a:rPr lang="en-US"/>
              <a:t>      if (count == collection.length)</a:t>
            </a:r>
          </a:p>
          <a:p>
            <a:r>
              <a:rPr lang="en-US"/>
              <a:t>         increaseSize();</a:t>
            </a:r>
          </a:p>
          <a:p>
            <a:endParaRPr lang="en-US"/>
          </a:p>
          <a:p>
            <a:r>
              <a:rPr lang="en-US"/>
              <a:t>      collection[count] = new CD (title, artist, cost, tracks);</a:t>
            </a:r>
          </a:p>
          <a:p>
            <a:r>
              <a:rPr lang="en-US"/>
              <a:t>      totalCost += cost;</a:t>
            </a:r>
          </a:p>
          <a:p>
            <a:r>
              <a:rPr lang="en-US"/>
              <a:t>      count++;</a:t>
            </a:r>
          </a:p>
          <a:p>
            <a:r>
              <a:rPr lang="en-US"/>
              <a:t>   }</a:t>
            </a:r>
          </a:p>
          <a:p>
            <a:endParaRPr lang="en-US"/>
          </a:p>
          <a:p>
            <a:r>
              <a:rPr lang="en-US" i="1">
                <a:solidFill>
                  <a:srgbClr val="000066"/>
                </a:solidFill>
              </a:rPr>
              <a:t>(more…)</a:t>
            </a:r>
          </a:p>
        </p:txBody>
      </p:sp>
    </p:spTree>
    <p:extLst>
      <p:ext uri="{BB962C8B-B14F-4D97-AF65-F5344CB8AC3E}">
        <p14:creationId xmlns:p14="http://schemas.microsoft.com/office/powerpoint/2010/main" val="147568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7.3 – CDCollection.java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60375" y="1219200"/>
            <a:ext cx="8226425" cy="5029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9pPr>
          </a:lstStyle>
          <a:p>
            <a:r>
              <a:rPr lang="en-US"/>
              <a:t>   </a:t>
            </a:r>
            <a:r>
              <a:rPr lang="en-US">
                <a:solidFill>
                  <a:srgbClr val="006600"/>
                </a:solidFill>
              </a:rPr>
              <a:t>//-----------------------------------------------------------------</a:t>
            </a:r>
          </a:p>
          <a:p>
            <a:r>
              <a:rPr lang="en-US">
                <a:solidFill>
                  <a:srgbClr val="006600"/>
                </a:solidFill>
              </a:rPr>
              <a:t>   //  Returns a report describing the CD collection.</a:t>
            </a:r>
          </a:p>
          <a:p>
            <a:r>
              <a:rPr lang="en-US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r>
              <a:rPr lang="en-US"/>
              <a:t>   public String toString()</a:t>
            </a:r>
          </a:p>
          <a:p>
            <a:r>
              <a:rPr lang="en-US"/>
              <a:t>   {</a:t>
            </a:r>
          </a:p>
          <a:p>
            <a:r>
              <a:rPr lang="en-US"/>
              <a:t>      NumberFormat fmt = NumberFormat.getCurrencyInstance();</a:t>
            </a:r>
          </a:p>
          <a:p>
            <a:endParaRPr lang="en-US"/>
          </a:p>
          <a:p>
            <a:r>
              <a:rPr lang="en-US"/>
              <a:t>      String report = "~~~~~~~~~~~~~~~~~~~~~~~~~~~~~~~~~~~~~~~~~~~\n";</a:t>
            </a:r>
          </a:p>
          <a:p>
            <a:r>
              <a:rPr lang="en-US"/>
              <a:t>      report += "My CD Collection\n\n";</a:t>
            </a:r>
          </a:p>
          <a:p>
            <a:endParaRPr lang="en-US"/>
          </a:p>
          <a:p>
            <a:r>
              <a:rPr lang="en-US"/>
              <a:t>      report += "Number of CDs: " + count + "\n";</a:t>
            </a:r>
          </a:p>
          <a:p>
            <a:r>
              <a:rPr lang="en-US"/>
              <a:t>      report += "Total cost: " + fmt.format(totalCost) + "\n";</a:t>
            </a:r>
          </a:p>
          <a:p>
            <a:r>
              <a:rPr lang="en-US"/>
              <a:t>      report += "Average cost: " + fmt.format(totalCost/count);</a:t>
            </a:r>
          </a:p>
          <a:p>
            <a:endParaRPr lang="en-US"/>
          </a:p>
          <a:p>
            <a:r>
              <a:rPr lang="en-US"/>
              <a:t>      report += "\n\nCD List:\n\n";</a:t>
            </a:r>
          </a:p>
          <a:p>
            <a:endParaRPr lang="en-US"/>
          </a:p>
          <a:p>
            <a:r>
              <a:rPr lang="en-US"/>
              <a:t>      for (int cd = 0; cd &lt; count; cd++)</a:t>
            </a:r>
          </a:p>
          <a:p>
            <a:r>
              <a:rPr lang="en-US"/>
              <a:t>         report += collection[cd].toString() + "\n";</a:t>
            </a:r>
          </a:p>
          <a:p>
            <a:endParaRPr lang="en-US"/>
          </a:p>
          <a:p>
            <a:r>
              <a:rPr lang="en-US"/>
              <a:t>      return report;</a:t>
            </a:r>
          </a:p>
          <a:p>
            <a:r>
              <a:rPr lang="en-US"/>
              <a:t>   }</a:t>
            </a:r>
          </a:p>
          <a:p>
            <a:endParaRPr lang="en-US"/>
          </a:p>
          <a:p>
            <a:r>
              <a:rPr lang="en-US" i="1">
                <a:solidFill>
                  <a:srgbClr val="000066"/>
                </a:solidFill>
              </a:rPr>
              <a:t>(more…)</a:t>
            </a:r>
          </a:p>
        </p:txBody>
      </p:sp>
    </p:spTree>
    <p:extLst>
      <p:ext uri="{BB962C8B-B14F-4D97-AF65-F5344CB8AC3E}">
        <p14:creationId xmlns:p14="http://schemas.microsoft.com/office/powerpoint/2010/main" val="313637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7.3 – CDCollection.java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60375" y="1295400"/>
            <a:ext cx="8226425" cy="3048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9pPr>
          </a:lstStyle>
          <a:p>
            <a:r>
              <a:rPr lang="en-US"/>
              <a:t>   </a:t>
            </a:r>
            <a:r>
              <a:rPr lang="en-US">
                <a:solidFill>
                  <a:srgbClr val="006600"/>
                </a:solidFill>
              </a:rPr>
              <a:t>//-----------------------------------------------------------------</a:t>
            </a:r>
          </a:p>
          <a:p>
            <a:r>
              <a:rPr lang="en-US">
                <a:solidFill>
                  <a:srgbClr val="006600"/>
                </a:solidFill>
              </a:rPr>
              <a:t>   //  Increases the capacity of the collection by creating a</a:t>
            </a:r>
          </a:p>
          <a:p>
            <a:r>
              <a:rPr lang="en-US">
                <a:solidFill>
                  <a:srgbClr val="006600"/>
                </a:solidFill>
              </a:rPr>
              <a:t>   //  larger array and copying the existing collection into it.</a:t>
            </a:r>
          </a:p>
          <a:p>
            <a:r>
              <a:rPr lang="en-US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r>
              <a:rPr lang="en-US"/>
              <a:t>   private void increaseSize ()</a:t>
            </a:r>
          </a:p>
          <a:p>
            <a:r>
              <a:rPr lang="en-US"/>
              <a:t>   {</a:t>
            </a:r>
          </a:p>
          <a:p>
            <a:r>
              <a:rPr lang="en-US"/>
              <a:t>      CD[] temp = new CD[collection.length * 2];</a:t>
            </a:r>
          </a:p>
          <a:p>
            <a:endParaRPr lang="en-US"/>
          </a:p>
          <a:p>
            <a:r>
              <a:rPr lang="en-US"/>
              <a:t>      for (int cd = 0; cd &lt; collection.length; cd++)</a:t>
            </a:r>
          </a:p>
          <a:p>
            <a:r>
              <a:rPr lang="en-US"/>
              <a:t>         temp[cd] = collection[cd];</a:t>
            </a:r>
          </a:p>
          <a:p>
            <a:endParaRPr lang="en-US"/>
          </a:p>
          <a:p>
            <a:r>
              <a:rPr lang="en-US"/>
              <a:t>      collection = temp;</a:t>
            </a:r>
          </a:p>
          <a:p>
            <a:r>
              <a:rPr lang="en-US"/>
              <a:t>   }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531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7.3 – Tunes.java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60375" y="1219200"/>
            <a:ext cx="8226425" cy="5638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>
                <a:solidFill>
                  <a:srgbClr val="006600"/>
                </a:solidFill>
              </a:rPr>
              <a:t>//********************************************************************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6600"/>
                </a:solidFill>
              </a:rPr>
              <a:t>//  Tunes.java       Java Foundations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6600"/>
                </a:solidFill>
              </a:rPr>
              <a:t>//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6600"/>
                </a:solidFill>
              </a:rPr>
              <a:t>//  Demonstrates the use of an array of objects.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6600"/>
                </a:solidFill>
              </a:rPr>
              <a:t>//********************************************************************</a:t>
            </a:r>
          </a:p>
          <a:p>
            <a:pPr>
              <a:lnSpc>
                <a:spcPct val="90000"/>
              </a:lnSpc>
            </a:pPr>
            <a:endParaRPr lang="en-US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</a:pPr>
            <a:r>
              <a:rPr lang="en-US"/>
              <a:t>public class Tunes</a:t>
            </a:r>
          </a:p>
          <a:p>
            <a:pPr>
              <a:lnSpc>
                <a:spcPct val="90000"/>
              </a:lnSpc>
            </a:pPr>
            <a:r>
              <a:rPr lang="en-US"/>
              <a:t>{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6600"/>
                </a:solidFill>
              </a:rPr>
              <a:t>   //  Creates a CDCollection object and adds some CDs to it. Prints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6600"/>
                </a:solidFill>
              </a:rPr>
              <a:t>   //  reports on the status of the collection.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pPr>
              <a:lnSpc>
                <a:spcPct val="90000"/>
              </a:lnSpc>
            </a:pPr>
            <a:r>
              <a:rPr lang="en-US"/>
              <a:t>   public static void main (String[] args)</a:t>
            </a:r>
          </a:p>
          <a:p>
            <a:pPr>
              <a:lnSpc>
                <a:spcPct val="90000"/>
              </a:lnSpc>
            </a:pPr>
            <a:r>
              <a:rPr lang="en-US"/>
              <a:t>   {</a:t>
            </a:r>
          </a:p>
          <a:p>
            <a:pPr>
              <a:lnSpc>
                <a:spcPct val="90000"/>
              </a:lnSpc>
            </a:pPr>
            <a:r>
              <a:rPr lang="en-US"/>
              <a:t>      CDCollection music = new CDCollection ();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     music.addCD ("Storm Front", "Billy Joel", 14.95, 10);</a:t>
            </a:r>
          </a:p>
          <a:p>
            <a:pPr>
              <a:lnSpc>
                <a:spcPct val="90000"/>
              </a:lnSpc>
            </a:pPr>
            <a:r>
              <a:rPr lang="en-US"/>
              <a:t>      music.addCD ("Come On Over", "Shania Twain", 14.95, 16);</a:t>
            </a:r>
          </a:p>
          <a:p>
            <a:pPr>
              <a:lnSpc>
                <a:spcPct val="90000"/>
              </a:lnSpc>
            </a:pPr>
            <a:r>
              <a:rPr lang="en-US"/>
              <a:t>      music.addCD ("Soundtrack", "Les Miserables", 17.95, 33);</a:t>
            </a:r>
          </a:p>
          <a:p>
            <a:pPr>
              <a:lnSpc>
                <a:spcPct val="90000"/>
              </a:lnSpc>
            </a:pPr>
            <a:r>
              <a:rPr lang="en-US"/>
              <a:t>      music.addCD ("Graceland", "Paul Simon", 13.90, 11);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     System.out.println (music);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     music.addCD ("Double Live", "Garth Brooks", 19.99, 26);</a:t>
            </a:r>
          </a:p>
          <a:p>
            <a:pPr>
              <a:lnSpc>
                <a:spcPct val="90000"/>
              </a:lnSpc>
            </a:pPr>
            <a:r>
              <a:rPr lang="en-US"/>
              <a:t>      music.addCD ("Greatest Hits", "Jimmy Buffet", 15.95, 13);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     System.out.println (music);</a:t>
            </a:r>
          </a:p>
          <a:p>
            <a:pPr>
              <a:lnSpc>
                <a:spcPct val="90000"/>
              </a:lnSpc>
            </a:pPr>
            <a:r>
              <a:rPr lang="en-US"/>
              <a:t>   }</a:t>
            </a:r>
          </a:p>
          <a:p>
            <a:pPr>
              <a:lnSpc>
                <a:spcPct val="90000"/>
              </a:lnSpc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381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7.5 – Variable Length Parameter Lists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2486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Suppose we need a method called </a:t>
            </a:r>
            <a:r>
              <a:rPr lang="en-US" sz="2400" dirty="0" smtClean="0">
                <a:latin typeface="Courier New" charset="0"/>
              </a:rPr>
              <a:t>average</a:t>
            </a:r>
            <a:r>
              <a:rPr lang="en-US" dirty="0" smtClean="0"/>
              <a:t> that returns the average of several integer parameters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143000" y="2819400"/>
            <a:ext cx="551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9pPr>
          </a:lstStyle>
          <a:p>
            <a:r>
              <a:rPr lang="en-US" sz="2000" dirty="0">
                <a:solidFill>
                  <a:srgbClr val="008000"/>
                </a:solidFill>
              </a:rPr>
              <a:t>// one call to average three values</a:t>
            </a:r>
          </a:p>
          <a:p>
            <a:r>
              <a:rPr lang="en-US" sz="2000" dirty="0"/>
              <a:t>mean1 = average (42, 69, 37);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143000" y="3733800"/>
            <a:ext cx="704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9pPr>
          </a:lstStyle>
          <a:p>
            <a:r>
              <a:rPr lang="en-US" sz="2000">
                <a:solidFill>
                  <a:srgbClr val="008000"/>
                </a:solidFill>
              </a:rPr>
              <a:t>// another call to average seven values</a:t>
            </a:r>
          </a:p>
          <a:p>
            <a:r>
              <a:rPr lang="en-US" sz="2000"/>
              <a:t>mean2 = average (35, 43, 93, 23, 40, 21, 75);</a:t>
            </a:r>
          </a:p>
        </p:txBody>
      </p:sp>
    </p:spTree>
    <p:extLst>
      <p:ext uri="{BB962C8B-B14F-4D97-AF65-F5344CB8AC3E}">
        <p14:creationId xmlns:p14="http://schemas.microsoft.com/office/powerpoint/2010/main" val="317025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  <p:bldP spid="4710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7.5 – Variable Length Parameter Lists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5000"/>
              </a:spcBef>
            </a:pPr>
            <a:r>
              <a:rPr lang="en-US" dirty="0" smtClean="0"/>
              <a:t>We could define overloaded versions of the </a:t>
            </a:r>
            <a:r>
              <a:rPr lang="en-US" dirty="0" smtClean="0">
                <a:latin typeface="Courier New" charset="0"/>
              </a:rPr>
              <a:t>average</a:t>
            </a:r>
            <a:r>
              <a:rPr lang="en-US" dirty="0" smtClean="0"/>
              <a:t> method</a:t>
            </a:r>
          </a:p>
          <a:p>
            <a:pPr lvl="1" eaLnBrk="1" hangingPunct="1">
              <a:spcBef>
                <a:spcPct val="55000"/>
              </a:spcBef>
            </a:pPr>
            <a:r>
              <a:rPr lang="en-US" sz="2400" dirty="0" smtClean="0"/>
              <a:t>But we'd </a:t>
            </a:r>
            <a:r>
              <a:rPr lang="en-US" sz="2400" dirty="0" smtClean="0"/>
              <a:t>need a separate version of the method for each parameter count</a:t>
            </a:r>
          </a:p>
          <a:p>
            <a:pPr eaLnBrk="1" hangingPunct="1">
              <a:spcBef>
                <a:spcPct val="55000"/>
              </a:spcBef>
            </a:pPr>
            <a:r>
              <a:rPr lang="en-US" dirty="0" smtClean="0"/>
              <a:t>We could define the method to accept an array of integers</a:t>
            </a:r>
          </a:p>
          <a:p>
            <a:pPr lvl="1" eaLnBrk="1" hangingPunct="1">
              <a:spcBef>
                <a:spcPct val="55000"/>
              </a:spcBef>
            </a:pPr>
            <a:r>
              <a:rPr lang="en-US" sz="2400" dirty="0" smtClean="0"/>
              <a:t>But </a:t>
            </a:r>
            <a:r>
              <a:rPr lang="en-US" sz="2400" dirty="0" smtClean="0"/>
              <a:t>we'd have to create the array and store the integers prior to calling the method each time</a:t>
            </a:r>
          </a:p>
          <a:p>
            <a:pPr eaLnBrk="1" hangingPunct="1">
              <a:spcBef>
                <a:spcPct val="55000"/>
              </a:spcBef>
            </a:pPr>
            <a:r>
              <a:rPr lang="en-US" dirty="0" smtClean="0"/>
              <a:t>Instead, Java provides a convenient way to create </a:t>
            </a:r>
            <a:r>
              <a:rPr lang="en-US" i="1" dirty="0" smtClean="0"/>
              <a:t>variable length parameter lists</a:t>
            </a:r>
          </a:p>
        </p:txBody>
      </p:sp>
    </p:spTree>
    <p:extLst>
      <p:ext uri="{BB962C8B-B14F-4D97-AF65-F5344CB8AC3E}">
        <p14:creationId xmlns:p14="http://schemas.microsoft.com/office/powerpoint/2010/main" val="294554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7.2 – ReverseOrder.java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384175" y="1220788"/>
            <a:ext cx="8226425" cy="502761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1pPr>
            <a:lvl2pPr marL="37931725" indent="-37474525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2pPr>
            <a:lvl3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3pPr>
            <a:lvl4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4pPr>
            <a:lvl5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6600"/>
                </a:solidFill>
              </a:rPr>
              <a:t>//********************************************************************</a:t>
            </a:r>
          </a:p>
          <a:p>
            <a:r>
              <a:rPr lang="en-US" dirty="0">
                <a:solidFill>
                  <a:srgbClr val="006600"/>
                </a:solidFill>
              </a:rPr>
              <a:t>//  ReverseOrder.java       Java Foundations</a:t>
            </a:r>
          </a:p>
          <a:p>
            <a:r>
              <a:rPr lang="en-US" dirty="0">
                <a:solidFill>
                  <a:srgbClr val="006600"/>
                </a:solidFill>
              </a:rPr>
              <a:t>//</a:t>
            </a:r>
          </a:p>
          <a:p>
            <a:r>
              <a:rPr lang="en-US" dirty="0">
                <a:solidFill>
                  <a:srgbClr val="006600"/>
                </a:solidFill>
              </a:rPr>
              <a:t>//  Demonstrates array index processing.</a:t>
            </a:r>
          </a:p>
          <a:p>
            <a:r>
              <a:rPr lang="en-US" dirty="0">
                <a:solidFill>
                  <a:srgbClr val="006600"/>
                </a:solidFill>
              </a:rPr>
              <a:t>//********************************************************************</a:t>
            </a:r>
          </a:p>
          <a:p>
            <a:endParaRPr lang="en-US" dirty="0">
              <a:solidFill>
                <a:srgbClr val="006600"/>
              </a:solidFill>
            </a:endParaRPr>
          </a:p>
          <a:p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ReverseOrder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r>
              <a:rPr lang="en-US" dirty="0">
                <a:solidFill>
                  <a:srgbClr val="006600"/>
                </a:solidFill>
              </a:rPr>
              <a:t>   //  Reads a list of numbers from the user, storing them in an</a:t>
            </a:r>
          </a:p>
          <a:p>
            <a:r>
              <a:rPr lang="en-US" dirty="0">
                <a:solidFill>
                  <a:srgbClr val="006600"/>
                </a:solidFill>
              </a:rPr>
              <a:t>   //  array, then prints them in the opposite order.</a:t>
            </a:r>
          </a:p>
          <a:p>
            <a:r>
              <a:rPr lang="en-US" dirty="0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r>
              <a:rPr lang="en-US" dirty="0"/>
              <a:t>   public static void main 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Scanner scan = new Scanner (System.in);</a:t>
            </a:r>
          </a:p>
          <a:p>
            <a:endParaRPr lang="en-US" dirty="0"/>
          </a:p>
          <a:p>
            <a:r>
              <a:rPr lang="en-US" dirty="0"/>
              <a:t>      double[] numbers = new double[10];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 ("The size of the array: " + </a:t>
            </a:r>
            <a:r>
              <a:rPr lang="en-US" dirty="0" err="1"/>
              <a:t>numbers.length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i="1" dirty="0">
                <a:solidFill>
                  <a:srgbClr val="000066"/>
                </a:solidFill>
              </a:rPr>
              <a:t>(more…)</a:t>
            </a:r>
          </a:p>
        </p:txBody>
      </p:sp>
    </p:spTree>
    <p:extLst>
      <p:ext uri="{BB962C8B-B14F-4D97-AF65-F5344CB8AC3E}">
        <p14:creationId xmlns:p14="http://schemas.microsoft.com/office/powerpoint/2010/main" val="34028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7.5 – Variable Length Parameter Lists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dirty="0" smtClean="0"/>
              <a:t>Java allows to define a method to accept any number of parameters of the same type</a:t>
            </a:r>
          </a:p>
          <a:p>
            <a:pPr lvl="1">
              <a:spcBef>
                <a:spcPct val="70000"/>
              </a:spcBef>
            </a:pPr>
            <a:r>
              <a:rPr lang="en-US" dirty="0" smtClean="0"/>
              <a:t>these parameters are automatically put into an array 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958850" y="4038600"/>
            <a:ext cx="56705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9pPr>
          </a:lstStyle>
          <a:p>
            <a:r>
              <a:rPr lang="en-US" sz="2000"/>
              <a:t>public double average (int ... list)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  </a:t>
            </a:r>
            <a:r>
              <a:rPr lang="en-US" sz="2000">
                <a:solidFill>
                  <a:srgbClr val="008000"/>
                </a:solidFill>
              </a:rPr>
              <a:t>// whatever</a:t>
            </a:r>
          </a:p>
          <a:p>
            <a:r>
              <a:rPr lang="en-US" sz="2000"/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14800" y="4495800"/>
            <a:ext cx="1143000" cy="1143000"/>
            <a:chOff x="3120" y="3072"/>
            <a:chExt cx="720" cy="720"/>
          </a:xfrm>
        </p:grpSpPr>
        <p:sp>
          <p:nvSpPr>
            <p:cNvPr id="55308" name="Text Box 6"/>
            <p:cNvSpPr txBox="1">
              <a:spLocks noChangeArrowheads="1"/>
            </p:cNvSpPr>
            <p:nvPr/>
          </p:nvSpPr>
          <p:spPr bwMode="auto">
            <a:xfrm>
              <a:off x="3120" y="3350"/>
              <a:ext cx="72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solidFill>
                    <a:srgbClr val="008000"/>
                  </a:solidFill>
                  <a:latin typeface="Arial" charset="0"/>
                </a:rPr>
                <a:t>element</a:t>
              </a: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charset="0"/>
                </a:rPr>
                <a:t>type</a:t>
              </a:r>
            </a:p>
          </p:txBody>
        </p:sp>
        <p:sp>
          <p:nvSpPr>
            <p:cNvPr id="55309" name="Line 7"/>
            <p:cNvSpPr>
              <a:spLocks noChangeShapeType="1"/>
            </p:cNvSpPr>
            <p:nvPr/>
          </p:nvSpPr>
          <p:spPr bwMode="auto">
            <a:xfrm flipV="1">
              <a:off x="3456" y="3072"/>
              <a:ext cx="48" cy="288"/>
            </a:xfrm>
            <a:prstGeom prst="line">
              <a:avLst/>
            </a:prstGeom>
            <a:noFill/>
            <a:ln w="38100">
              <a:solidFill>
                <a:srgbClr val="DE2C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857875" y="4495800"/>
            <a:ext cx="847725" cy="1158875"/>
            <a:chOff x="4224" y="3072"/>
            <a:chExt cx="534" cy="730"/>
          </a:xfrm>
        </p:grpSpPr>
        <p:sp>
          <p:nvSpPr>
            <p:cNvPr id="55306" name="Text Box 9"/>
            <p:cNvSpPr txBox="1">
              <a:spLocks noChangeArrowheads="1"/>
            </p:cNvSpPr>
            <p:nvPr/>
          </p:nvSpPr>
          <p:spPr bwMode="auto">
            <a:xfrm>
              <a:off x="4224" y="3360"/>
              <a:ext cx="53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solidFill>
                    <a:srgbClr val="008000"/>
                  </a:solidFill>
                  <a:latin typeface="Arial" charset="0"/>
                </a:rPr>
                <a:t>array</a:t>
              </a: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charset="0"/>
                </a:rPr>
                <a:t>name</a:t>
              </a:r>
            </a:p>
          </p:txBody>
        </p:sp>
        <p:sp>
          <p:nvSpPr>
            <p:cNvPr id="55307" name="Line 10"/>
            <p:cNvSpPr>
              <a:spLocks noChangeShapeType="1"/>
            </p:cNvSpPr>
            <p:nvPr/>
          </p:nvSpPr>
          <p:spPr bwMode="auto">
            <a:xfrm flipH="1" flipV="1">
              <a:off x="4416" y="3072"/>
              <a:ext cx="48" cy="288"/>
            </a:xfrm>
            <a:prstGeom prst="line">
              <a:avLst/>
            </a:prstGeom>
            <a:noFill/>
            <a:ln w="38100">
              <a:solidFill>
                <a:srgbClr val="DE2C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743200" y="3505200"/>
            <a:ext cx="5087938" cy="762000"/>
            <a:chOff x="2304" y="2352"/>
            <a:chExt cx="3205" cy="480"/>
          </a:xfrm>
        </p:grpSpPr>
        <p:sp>
          <p:nvSpPr>
            <p:cNvPr id="55304" name="Text Box 12"/>
            <p:cNvSpPr txBox="1">
              <a:spLocks noChangeArrowheads="1"/>
            </p:cNvSpPr>
            <p:nvPr/>
          </p:nvSpPr>
          <p:spPr bwMode="auto">
            <a:xfrm>
              <a:off x="2304" y="2352"/>
              <a:ext cx="3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charset="0"/>
                  <a:cs typeface="Arial" charset="0"/>
                </a:defRPr>
              </a:lvl9pPr>
            </a:lstStyle>
            <a:p>
              <a:r>
                <a:rPr lang="en-US" sz="2000" dirty="0">
                  <a:solidFill>
                    <a:srgbClr val="008000"/>
                  </a:solidFill>
                  <a:latin typeface="Arial" charset="0"/>
                </a:rPr>
                <a:t>Indicates a variable length parameter list</a:t>
              </a:r>
            </a:p>
          </p:txBody>
        </p:sp>
        <p:sp>
          <p:nvSpPr>
            <p:cNvPr id="55305" name="Line 13"/>
            <p:cNvSpPr>
              <a:spLocks noChangeShapeType="1"/>
            </p:cNvSpPr>
            <p:nvPr/>
          </p:nvSpPr>
          <p:spPr bwMode="auto">
            <a:xfrm>
              <a:off x="3984" y="2592"/>
              <a:ext cx="0" cy="240"/>
            </a:xfrm>
            <a:prstGeom prst="line">
              <a:avLst/>
            </a:prstGeom>
            <a:noFill/>
            <a:ln w="38100">
              <a:solidFill>
                <a:srgbClr val="DE2C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6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7.5 – Variable Length Parameter Lists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355725" y="1371600"/>
            <a:ext cx="643255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9pPr>
          </a:lstStyle>
          <a:p>
            <a:r>
              <a:rPr lang="en-US" sz="2000"/>
              <a:t>public double average (int ... list)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   double result = 0.0;</a:t>
            </a:r>
          </a:p>
          <a:p>
            <a:endParaRPr lang="en-US" sz="2000"/>
          </a:p>
          <a:p>
            <a:r>
              <a:rPr lang="en-US" sz="2000"/>
              <a:t>   if (list.length != 0)</a:t>
            </a:r>
          </a:p>
          <a:p>
            <a:r>
              <a:rPr lang="en-US" sz="2000"/>
              <a:t>   {</a:t>
            </a:r>
          </a:p>
          <a:p>
            <a:r>
              <a:rPr lang="en-US" sz="2000"/>
              <a:t>      int sum = 0;</a:t>
            </a:r>
          </a:p>
          <a:p>
            <a:r>
              <a:rPr lang="en-US" sz="2000"/>
              <a:t>      for (int num : list)</a:t>
            </a:r>
          </a:p>
          <a:p>
            <a:r>
              <a:rPr lang="en-US" sz="2000"/>
              <a:t>         sum += num;</a:t>
            </a:r>
          </a:p>
          <a:p>
            <a:r>
              <a:rPr lang="en-US" sz="2000"/>
              <a:t>      result = (double)num / list.length;</a:t>
            </a:r>
          </a:p>
          <a:p>
            <a:r>
              <a:rPr lang="en-US" sz="2000"/>
              <a:t>   }</a:t>
            </a:r>
          </a:p>
          <a:p>
            <a:endParaRPr lang="en-US" sz="2000"/>
          </a:p>
          <a:p>
            <a:r>
              <a:rPr lang="en-US" sz="2000"/>
              <a:t>   return result;</a:t>
            </a:r>
          </a:p>
          <a:p>
            <a:r>
              <a:rPr lang="en-US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62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7.5 – Variable Length Parameter Lists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parameter can </a:t>
            </a:r>
            <a:r>
              <a:rPr lang="en-US" dirty="0" smtClean="0"/>
              <a:t>be </a:t>
            </a:r>
            <a:r>
              <a:rPr lang="en-US" dirty="0" smtClean="0"/>
              <a:t>of any </a:t>
            </a:r>
            <a:r>
              <a:rPr lang="en-US" dirty="0" smtClean="0"/>
              <a:t>primitive or object </a:t>
            </a:r>
            <a:r>
              <a:rPr lang="en-US" dirty="0" smtClean="0"/>
              <a:t>type</a:t>
            </a:r>
          </a:p>
          <a:p>
            <a:r>
              <a:rPr lang="en-US" dirty="0"/>
              <a:t>A method that accepts a variable number of parameters can also accept other parameters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</a:t>
            </a:r>
            <a:r>
              <a:rPr lang="en-US" dirty="0" smtClean="0"/>
              <a:t>varying number of </a:t>
            </a:r>
            <a:r>
              <a:rPr lang="en-US" dirty="0"/>
              <a:t>parameters must come </a:t>
            </a:r>
            <a:r>
              <a:rPr lang="en-US" dirty="0" smtClean="0"/>
              <a:t>last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smtClean="0"/>
              <a:t>method </a:t>
            </a:r>
            <a:r>
              <a:rPr lang="en-US" dirty="0"/>
              <a:t>cannot accept two sets of varying parameters</a:t>
            </a:r>
          </a:p>
          <a:p>
            <a:r>
              <a:rPr lang="en-US" dirty="0"/>
              <a:t>Constructors can also </a:t>
            </a:r>
            <a:r>
              <a:rPr lang="en-US" dirty="0" smtClean="0"/>
              <a:t>accept </a:t>
            </a:r>
            <a:r>
              <a:rPr lang="en-US" dirty="0"/>
              <a:t>a variable number of parameters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551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7.6 – TwoDArray.java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226425" cy="5562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>
                <a:solidFill>
                  <a:srgbClr val="006600"/>
                </a:solidFill>
              </a:rPr>
              <a:t>//********************************************************************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6600"/>
                </a:solidFill>
              </a:rPr>
              <a:t>//  TwoDArray.java       Java Foundations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6600"/>
                </a:solidFill>
              </a:rPr>
              <a:t>//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6600"/>
                </a:solidFill>
              </a:rPr>
              <a:t>//  Demonstrates the use of a two-dimensional array.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6600"/>
                </a:solidFill>
              </a:rPr>
              <a:t>//********************************************************************</a:t>
            </a:r>
          </a:p>
          <a:p>
            <a:pPr>
              <a:lnSpc>
                <a:spcPct val="85000"/>
              </a:lnSpc>
            </a:pPr>
            <a:endParaRPr lang="en-US">
              <a:solidFill>
                <a:srgbClr val="006600"/>
              </a:solidFill>
            </a:endParaRPr>
          </a:p>
          <a:p>
            <a:pPr>
              <a:lnSpc>
                <a:spcPct val="85000"/>
              </a:lnSpc>
            </a:pPr>
            <a:r>
              <a:rPr lang="en-US"/>
              <a:t>public class TwoDArray</a:t>
            </a:r>
          </a:p>
          <a:p>
            <a:pPr>
              <a:lnSpc>
                <a:spcPct val="85000"/>
              </a:lnSpc>
            </a:pPr>
            <a:r>
              <a:rPr lang="en-US"/>
              <a:t>{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6600"/>
                </a:solidFill>
              </a:rPr>
              <a:t>   //  Creates a 2D array of integers, fills it with increasing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6600"/>
                </a:solidFill>
              </a:rPr>
              <a:t>   //  integer values, then prints them out.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pPr>
              <a:lnSpc>
                <a:spcPct val="85000"/>
              </a:lnSpc>
            </a:pPr>
            <a:r>
              <a:rPr lang="en-US"/>
              <a:t>   public static void main (String[] args)</a:t>
            </a:r>
          </a:p>
          <a:p>
            <a:pPr>
              <a:lnSpc>
                <a:spcPct val="85000"/>
              </a:lnSpc>
            </a:pPr>
            <a:r>
              <a:rPr lang="en-US"/>
              <a:t>   {</a:t>
            </a:r>
          </a:p>
          <a:p>
            <a:pPr>
              <a:lnSpc>
                <a:spcPct val="85000"/>
              </a:lnSpc>
            </a:pPr>
            <a:r>
              <a:rPr lang="en-US"/>
              <a:t>      int[][] table = new int[5][10];</a:t>
            </a:r>
          </a:p>
          <a:p>
            <a:pPr>
              <a:lnSpc>
                <a:spcPct val="85000"/>
              </a:lnSpc>
            </a:pPr>
            <a:endParaRPr lang="en-US"/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6600"/>
                </a:solidFill>
              </a:rPr>
              <a:t>      // Load the table with values</a:t>
            </a:r>
          </a:p>
          <a:p>
            <a:pPr>
              <a:lnSpc>
                <a:spcPct val="85000"/>
              </a:lnSpc>
            </a:pPr>
            <a:r>
              <a:rPr lang="en-US"/>
              <a:t>      for (int row=0; row &lt; table.length; row++)</a:t>
            </a:r>
          </a:p>
          <a:p>
            <a:pPr>
              <a:lnSpc>
                <a:spcPct val="85000"/>
              </a:lnSpc>
            </a:pPr>
            <a:r>
              <a:rPr lang="en-US"/>
              <a:t>         for (int col=0; col &lt; table[row].length; col++)</a:t>
            </a:r>
          </a:p>
          <a:p>
            <a:pPr>
              <a:lnSpc>
                <a:spcPct val="85000"/>
              </a:lnSpc>
            </a:pPr>
            <a:r>
              <a:rPr lang="en-US"/>
              <a:t>            table[row][col] = row * 10 + col;</a:t>
            </a:r>
          </a:p>
          <a:p>
            <a:pPr>
              <a:lnSpc>
                <a:spcPct val="85000"/>
              </a:lnSpc>
            </a:pPr>
            <a:endParaRPr lang="en-US"/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6600"/>
                </a:solidFill>
              </a:rPr>
              <a:t>      // Print the table</a:t>
            </a:r>
          </a:p>
          <a:p>
            <a:pPr>
              <a:lnSpc>
                <a:spcPct val="85000"/>
              </a:lnSpc>
            </a:pPr>
            <a:r>
              <a:rPr lang="en-US"/>
              <a:t>      for (int row=0; row &lt; table.length; row++)</a:t>
            </a:r>
          </a:p>
          <a:p>
            <a:pPr>
              <a:lnSpc>
                <a:spcPct val="85000"/>
              </a:lnSpc>
            </a:pPr>
            <a:r>
              <a:rPr lang="en-US"/>
              <a:t>      {</a:t>
            </a:r>
          </a:p>
          <a:p>
            <a:pPr>
              <a:lnSpc>
                <a:spcPct val="85000"/>
              </a:lnSpc>
            </a:pPr>
            <a:r>
              <a:rPr lang="en-US"/>
              <a:t>         for (int col=0; col &lt; table[row].length; col++)</a:t>
            </a:r>
          </a:p>
          <a:p>
            <a:pPr>
              <a:lnSpc>
                <a:spcPct val="85000"/>
              </a:lnSpc>
            </a:pPr>
            <a:r>
              <a:rPr lang="en-US"/>
              <a:t>            System.out.print (table[row][col] + "\t");</a:t>
            </a:r>
          </a:p>
          <a:p>
            <a:pPr>
              <a:lnSpc>
                <a:spcPct val="85000"/>
              </a:lnSpc>
            </a:pPr>
            <a:r>
              <a:rPr lang="en-US"/>
              <a:t>         System.out.println();</a:t>
            </a:r>
          </a:p>
          <a:p>
            <a:pPr>
              <a:lnSpc>
                <a:spcPct val="85000"/>
              </a:lnSpc>
            </a:pPr>
            <a:r>
              <a:rPr lang="en-US"/>
              <a:t>      }</a:t>
            </a:r>
          </a:p>
          <a:p>
            <a:pPr>
              <a:lnSpc>
                <a:spcPct val="85000"/>
              </a:lnSpc>
            </a:pPr>
            <a:r>
              <a:rPr lang="en-US"/>
              <a:t>   }</a:t>
            </a:r>
          </a:p>
          <a:p>
            <a:pPr>
              <a:lnSpc>
                <a:spcPct val="85000"/>
              </a:lnSpc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13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7.2 – ReverseOrder.java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60375" y="1296988"/>
            <a:ext cx="8226425" cy="266541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1pPr>
            <a:lvl2pPr marL="37931725" indent="-37474525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2pPr>
            <a:lvl3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3pPr>
            <a:lvl4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4pPr>
            <a:lvl5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9pPr>
          </a:lstStyle>
          <a:p>
            <a:r>
              <a:rPr lang="en-US"/>
              <a:t>      for (int index = 0; index &lt; numbers.length; index++)</a:t>
            </a:r>
          </a:p>
          <a:p>
            <a:r>
              <a:rPr lang="en-US"/>
              <a:t>      {</a:t>
            </a:r>
          </a:p>
          <a:p>
            <a:r>
              <a:rPr lang="en-US"/>
              <a:t>         System.out.print ("Enter number " + (index+1) + ": ");</a:t>
            </a:r>
          </a:p>
          <a:p>
            <a:r>
              <a:rPr lang="en-US"/>
              <a:t>         numbers[index] = scan.nextDouble();</a:t>
            </a:r>
          </a:p>
          <a:p>
            <a:r>
              <a:rPr lang="en-US"/>
              <a:t>      }</a:t>
            </a:r>
          </a:p>
          <a:p>
            <a:r>
              <a:rPr lang="en-US"/>
              <a:t>      </a:t>
            </a:r>
          </a:p>
          <a:p>
            <a:r>
              <a:rPr lang="en-US"/>
              <a:t>      System.out.println ("The numbers in reverse order:");</a:t>
            </a:r>
          </a:p>
          <a:p>
            <a:endParaRPr lang="en-US"/>
          </a:p>
          <a:p>
            <a:r>
              <a:rPr lang="en-US"/>
              <a:t>      for (int index = numbers.length-1; index &gt;= 0; index--)</a:t>
            </a:r>
          </a:p>
          <a:p>
            <a:r>
              <a:rPr lang="en-US"/>
              <a:t>         System.out.print (numbers[index] + "  ");</a:t>
            </a:r>
          </a:p>
          <a:p>
            <a:r>
              <a:rPr lang="en-US"/>
              <a:t>   }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087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7.2 – LetterCount.java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60375" y="1220788"/>
            <a:ext cx="8226425" cy="548481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1pPr>
            <a:lvl2pPr marL="37931725" indent="-37474525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2pPr>
            <a:lvl3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3pPr>
            <a:lvl4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4pPr>
            <a:lvl5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006600"/>
                </a:solidFill>
              </a:rPr>
              <a:t>//********************************************************************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6600"/>
                </a:solidFill>
              </a:rPr>
              <a:t>//  LetterCount.java       Java Foundations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6600"/>
                </a:solidFill>
              </a:rPr>
              <a:t>//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6600"/>
                </a:solidFill>
              </a:rPr>
              <a:t>//  Demonstrates the relationship between arrays and strings.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6600"/>
                </a:solidFill>
              </a:rPr>
              <a:t>//********************************************************************</a:t>
            </a:r>
          </a:p>
          <a:p>
            <a:pPr>
              <a:lnSpc>
                <a:spcPct val="95000"/>
              </a:lnSpc>
            </a:pPr>
            <a:endParaRPr lang="en-US" dirty="0">
              <a:solidFill>
                <a:srgbClr val="006600"/>
              </a:solidFill>
            </a:endParaRPr>
          </a:p>
          <a:p>
            <a:pPr>
              <a:lnSpc>
                <a:spcPct val="95000"/>
              </a:lnSpc>
            </a:pPr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public class </a:t>
            </a:r>
            <a:r>
              <a:rPr lang="en-US" dirty="0" err="1"/>
              <a:t>LetterCount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{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6600"/>
                </a:solidFill>
              </a:rPr>
              <a:t>   //  Reads a sentence from the user and counts the number of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6600"/>
                </a:solidFill>
              </a:rPr>
              <a:t>   //  uppercase and lowercase letters contained in it.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pPr>
              <a:lnSpc>
                <a:spcPct val="95000"/>
              </a:lnSpc>
            </a:pPr>
            <a:r>
              <a:rPr lang="en-US" dirty="0"/>
              <a:t>   public static void main 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>
              <a:lnSpc>
                <a:spcPct val="95000"/>
              </a:lnSpc>
            </a:pPr>
            <a:r>
              <a:rPr lang="en-US" dirty="0"/>
              <a:t>   {</a:t>
            </a:r>
          </a:p>
          <a:p>
            <a:pPr>
              <a:lnSpc>
                <a:spcPct val="95000"/>
              </a:lnSpc>
            </a:pPr>
            <a:r>
              <a:rPr lang="en-US" dirty="0"/>
              <a:t>      final </a:t>
            </a:r>
            <a:r>
              <a:rPr lang="en-US" dirty="0" err="1"/>
              <a:t>int</a:t>
            </a:r>
            <a:r>
              <a:rPr lang="en-US" dirty="0"/>
              <a:t> NUMCHARS = 26;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      Scanner scan = new Scanner (System.in);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[] upper = new </a:t>
            </a:r>
            <a:r>
              <a:rPr lang="en-US" dirty="0" err="1"/>
              <a:t>int</a:t>
            </a:r>
            <a:r>
              <a:rPr lang="en-US" dirty="0"/>
              <a:t>[NUMCHARS];</a:t>
            </a:r>
          </a:p>
          <a:p>
            <a:pPr>
              <a:lnSpc>
                <a:spcPct val="95000"/>
              </a:lnSpc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[] lower = new </a:t>
            </a:r>
            <a:r>
              <a:rPr lang="en-US" dirty="0" err="1"/>
              <a:t>int</a:t>
            </a:r>
            <a:r>
              <a:rPr lang="en-US" dirty="0"/>
              <a:t>[NUMCHARS];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      char current;   </a:t>
            </a:r>
            <a:r>
              <a:rPr lang="en-US" dirty="0">
                <a:solidFill>
                  <a:srgbClr val="006600"/>
                </a:solidFill>
              </a:rPr>
              <a:t>// the current character being processed</a:t>
            </a:r>
          </a:p>
          <a:p>
            <a:pPr>
              <a:lnSpc>
                <a:spcPct val="95000"/>
              </a:lnSpc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other = 0;  </a:t>
            </a:r>
            <a:r>
              <a:rPr lang="en-US" dirty="0">
                <a:solidFill>
                  <a:srgbClr val="006600"/>
                </a:solidFill>
              </a:rPr>
              <a:t>// counter for non-</a:t>
            </a:r>
            <a:r>
              <a:rPr lang="en-US" dirty="0" err="1">
                <a:solidFill>
                  <a:srgbClr val="006600"/>
                </a:solidFill>
              </a:rPr>
              <a:t>alphabetics</a:t>
            </a:r>
            <a:endParaRPr lang="en-US" dirty="0">
              <a:solidFill>
                <a:srgbClr val="006600"/>
              </a:solidFill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rgbClr val="006600"/>
              </a:solidFill>
            </a:endParaRPr>
          </a:p>
          <a:p>
            <a:pPr>
              <a:lnSpc>
                <a:spcPct val="95000"/>
              </a:lnSpc>
            </a:pPr>
            <a:r>
              <a:rPr lang="en-US" i="1" dirty="0">
                <a:solidFill>
                  <a:srgbClr val="000066"/>
                </a:solidFill>
              </a:rPr>
              <a:t>(more…)</a:t>
            </a:r>
          </a:p>
        </p:txBody>
      </p:sp>
    </p:spTree>
    <p:extLst>
      <p:ext uri="{BB962C8B-B14F-4D97-AF65-F5344CB8AC3E}">
        <p14:creationId xmlns:p14="http://schemas.microsoft.com/office/powerpoint/2010/main" val="320576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7.2 – LetterCount.java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60375" y="1296988"/>
            <a:ext cx="8226425" cy="373221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1pPr>
            <a:lvl2pPr marL="37931725" indent="-37474525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2pPr>
            <a:lvl3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3pPr>
            <a:lvl4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4pPr>
            <a:lvl5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9pPr>
          </a:lstStyle>
          <a:p>
            <a:r>
              <a:rPr lang="en-US"/>
              <a:t>      System.out.println ("Enter a sentence:");</a:t>
            </a:r>
          </a:p>
          <a:p>
            <a:r>
              <a:rPr lang="en-US"/>
              <a:t>      String line = scan.nextLine();</a:t>
            </a:r>
          </a:p>
          <a:p>
            <a:endParaRPr lang="en-US"/>
          </a:p>
          <a:p>
            <a:r>
              <a:rPr lang="en-US">
                <a:solidFill>
                  <a:srgbClr val="006600"/>
                </a:solidFill>
              </a:rPr>
              <a:t>      //  Count the number of each letter occurrence</a:t>
            </a:r>
          </a:p>
          <a:p>
            <a:r>
              <a:rPr lang="en-US"/>
              <a:t>      for (int ch = 0; ch &lt; line.length(); ch++)</a:t>
            </a:r>
          </a:p>
          <a:p>
            <a:r>
              <a:rPr lang="en-US"/>
              <a:t>      {</a:t>
            </a:r>
          </a:p>
          <a:p>
            <a:r>
              <a:rPr lang="en-US"/>
              <a:t>         current = line.charAt(ch);</a:t>
            </a:r>
          </a:p>
          <a:p>
            <a:r>
              <a:rPr lang="en-US"/>
              <a:t>         if (current &gt;= 'A' &amp;&amp; current &lt;= 'Z')</a:t>
            </a:r>
          </a:p>
          <a:p>
            <a:r>
              <a:rPr lang="en-US"/>
              <a:t>            upper[current-'A']++;</a:t>
            </a:r>
          </a:p>
          <a:p>
            <a:r>
              <a:rPr lang="en-US"/>
              <a:t>         else</a:t>
            </a:r>
          </a:p>
          <a:p>
            <a:r>
              <a:rPr lang="en-US"/>
              <a:t>            if (current &gt;= 'a' &amp;&amp; current &lt;= 'z')</a:t>
            </a:r>
          </a:p>
          <a:p>
            <a:r>
              <a:rPr lang="en-US"/>
              <a:t>               lower[current-'a']++;</a:t>
            </a:r>
          </a:p>
          <a:p>
            <a:r>
              <a:rPr lang="en-US"/>
              <a:t>            else</a:t>
            </a:r>
          </a:p>
          <a:p>
            <a:r>
              <a:rPr lang="en-US"/>
              <a:t>               other++;</a:t>
            </a:r>
          </a:p>
          <a:p>
            <a:r>
              <a:rPr lang="en-US"/>
              <a:t>      }</a:t>
            </a:r>
          </a:p>
          <a:p>
            <a:endParaRPr lang="en-US"/>
          </a:p>
          <a:p>
            <a:r>
              <a:rPr lang="en-US" i="1">
                <a:solidFill>
                  <a:srgbClr val="000066"/>
                </a:solidFill>
              </a:rPr>
              <a:t>(more…)</a:t>
            </a:r>
          </a:p>
        </p:txBody>
      </p:sp>
    </p:spTree>
    <p:extLst>
      <p:ext uri="{BB962C8B-B14F-4D97-AF65-F5344CB8AC3E}">
        <p14:creationId xmlns:p14="http://schemas.microsoft.com/office/powerpoint/2010/main" val="31318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7.2 – LetterCount.java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60375" y="1296988"/>
            <a:ext cx="8226425" cy="304641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1pPr>
            <a:lvl2pPr marL="37931725" indent="-37474525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2pPr>
            <a:lvl3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3pPr>
            <a:lvl4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4pPr>
            <a:lvl5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9pPr>
          </a:lstStyle>
          <a:p>
            <a:r>
              <a:rPr lang="en-US"/>
              <a:t>      </a:t>
            </a:r>
            <a:r>
              <a:rPr lang="en-US">
                <a:solidFill>
                  <a:srgbClr val="006600"/>
                </a:solidFill>
              </a:rPr>
              <a:t>//  Print the results</a:t>
            </a:r>
          </a:p>
          <a:p>
            <a:r>
              <a:rPr lang="en-US"/>
              <a:t>      System.out.println ();</a:t>
            </a:r>
          </a:p>
          <a:p>
            <a:r>
              <a:rPr lang="en-US"/>
              <a:t>      for (int letter=0; letter &lt; upper.length; letter++)</a:t>
            </a:r>
          </a:p>
          <a:p>
            <a:r>
              <a:rPr lang="en-US"/>
              <a:t>      {</a:t>
            </a:r>
          </a:p>
          <a:p>
            <a:r>
              <a:rPr lang="en-US"/>
              <a:t>         System.out.print ( (char) (letter + 'A') );</a:t>
            </a:r>
          </a:p>
          <a:p>
            <a:r>
              <a:rPr lang="en-US"/>
              <a:t>         System.out.print (": " + upper[letter]);</a:t>
            </a:r>
          </a:p>
          <a:p>
            <a:r>
              <a:rPr lang="en-US"/>
              <a:t>         System.out.print ("\t\t" + (char) (letter + 'a') );</a:t>
            </a:r>
          </a:p>
          <a:p>
            <a:r>
              <a:rPr lang="en-US"/>
              <a:t>         System.out.println (": " + lower[letter]);</a:t>
            </a:r>
          </a:p>
          <a:p>
            <a:r>
              <a:rPr lang="en-US"/>
              <a:t>      }</a:t>
            </a:r>
          </a:p>
          <a:p>
            <a:endParaRPr lang="en-US"/>
          </a:p>
          <a:p>
            <a:r>
              <a:rPr lang="en-US"/>
              <a:t>      System.out.println ();</a:t>
            </a:r>
          </a:p>
          <a:p>
            <a:r>
              <a:rPr lang="en-US"/>
              <a:t>      System.out.println ("Non-alphabetic characters: " + other);</a:t>
            </a:r>
          </a:p>
          <a:p>
            <a:r>
              <a:rPr lang="en-US"/>
              <a:t>   }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1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7.3 – Grade.java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460375" y="1296988"/>
            <a:ext cx="8226425" cy="479901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1pPr>
            <a:lvl2pPr marL="37931725" indent="-37474525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2pPr>
            <a:lvl3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3pPr>
            <a:lvl4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4pPr>
            <a:lvl5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9pPr>
          </a:lstStyle>
          <a:p>
            <a:r>
              <a:rPr lang="en-US">
                <a:solidFill>
                  <a:srgbClr val="006600"/>
                </a:solidFill>
              </a:rPr>
              <a:t>//********************************************************************</a:t>
            </a:r>
          </a:p>
          <a:p>
            <a:r>
              <a:rPr lang="en-US">
                <a:solidFill>
                  <a:srgbClr val="006600"/>
                </a:solidFill>
              </a:rPr>
              <a:t>//  Grade.java       Java Foundations</a:t>
            </a:r>
          </a:p>
          <a:p>
            <a:r>
              <a:rPr lang="en-US">
                <a:solidFill>
                  <a:srgbClr val="006600"/>
                </a:solidFill>
              </a:rPr>
              <a:t>//</a:t>
            </a:r>
          </a:p>
          <a:p>
            <a:r>
              <a:rPr lang="en-US">
                <a:solidFill>
                  <a:srgbClr val="006600"/>
                </a:solidFill>
              </a:rPr>
              <a:t>//  Represents a school grade.</a:t>
            </a:r>
          </a:p>
          <a:p>
            <a:r>
              <a:rPr lang="en-US">
                <a:solidFill>
                  <a:srgbClr val="006600"/>
                </a:solidFill>
              </a:rPr>
              <a:t>//********************************************************************</a:t>
            </a:r>
          </a:p>
          <a:p>
            <a:endParaRPr lang="en-US">
              <a:solidFill>
                <a:srgbClr val="006600"/>
              </a:solidFill>
            </a:endParaRPr>
          </a:p>
          <a:p>
            <a:r>
              <a:rPr lang="en-US"/>
              <a:t>public class Grade</a:t>
            </a:r>
          </a:p>
          <a:p>
            <a:r>
              <a:rPr lang="en-US"/>
              <a:t>{</a:t>
            </a:r>
          </a:p>
          <a:p>
            <a:r>
              <a:rPr lang="en-US"/>
              <a:t>   private String name;</a:t>
            </a:r>
          </a:p>
          <a:p>
            <a:r>
              <a:rPr lang="en-US"/>
              <a:t>   private int lowerBound;</a:t>
            </a:r>
          </a:p>
          <a:p>
            <a:endParaRPr lang="en-US"/>
          </a:p>
          <a:p>
            <a:r>
              <a:rPr lang="en-US"/>
              <a:t>   </a:t>
            </a:r>
            <a:r>
              <a:rPr lang="en-US">
                <a:solidFill>
                  <a:srgbClr val="006600"/>
                </a:solidFill>
              </a:rPr>
              <a:t>//-----------------------------------------------------------------</a:t>
            </a:r>
          </a:p>
          <a:p>
            <a:r>
              <a:rPr lang="en-US">
                <a:solidFill>
                  <a:srgbClr val="006600"/>
                </a:solidFill>
              </a:rPr>
              <a:t>   //  Constructor: Sets up this Grade object with the specified</a:t>
            </a:r>
          </a:p>
          <a:p>
            <a:r>
              <a:rPr lang="en-US">
                <a:solidFill>
                  <a:srgbClr val="006600"/>
                </a:solidFill>
              </a:rPr>
              <a:t>   //  grade name and numeric lower bound.</a:t>
            </a:r>
          </a:p>
          <a:p>
            <a:r>
              <a:rPr lang="en-US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r>
              <a:rPr lang="en-US"/>
              <a:t>   public Grade (String grade, int cutoff)</a:t>
            </a:r>
          </a:p>
          <a:p>
            <a:r>
              <a:rPr lang="en-US"/>
              <a:t>   {</a:t>
            </a:r>
          </a:p>
          <a:p>
            <a:r>
              <a:rPr lang="en-US"/>
              <a:t>      name = grade;</a:t>
            </a:r>
          </a:p>
          <a:p>
            <a:r>
              <a:rPr lang="en-US"/>
              <a:t>      lowerBound = cutoff;</a:t>
            </a:r>
          </a:p>
          <a:p>
            <a:r>
              <a:rPr lang="en-US"/>
              <a:t>   }</a:t>
            </a:r>
          </a:p>
          <a:p>
            <a:endParaRPr lang="en-US"/>
          </a:p>
          <a:p>
            <a:r>
              <a:rPr lang="en-US" i="1">
                <a:solidFill>
                  <a:srgbClr val="000066"/>
                </a:solidFill>
              </a:rPr>
              <a:t>(more…)</a:t>
            </a:r>
          </a:p>
        </p:txBody>
      </p:sp>
    </p:spTree>
    <p:extLst>
      <p:ext uri="{BB962C8B-B14F-4D97-AF65-F5344CB8AC3E}">
        <p14:creationId xmlns:p14="http://schemas.microsoft.com/office/powerpoint/2010/main" val="24157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7.3 – Grade.java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60375" y="1296988"/>
            <a:ext cx="8226425" cy="380841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1pPr>
            <a:lvl2pPr marL="37931725" indent="-37474525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2pPr>
            <a:lvl3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3pPr>
            <a:lvl4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4pPr>
            <a:lvl5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9pPr>
          </a:lstStyle>
          <a:p>
            <a:r>
              <a:rPr lang="en-US"/>
              <a:t>   </a:t>
            </a:r>
            <a:r>
              <a:rPr lang="en-US">
                <a:solidFill>
                  <a:srgbClr val="006600"/>
                </a:solidFill>
              </a:rPr>
              <a:t>//-----------------------------------------------------------------</a:t>
            </a:r>
          </a:p>
          <a:p>
            <a:r>
              <a:rPr lang="en-US">
                <a:solidFill>
                  <a:srgbClr val="006600"/>
                </a:solidFill>
              </a:rPr>
              <a:t>   //  Returns a string representation of this grade.</a:t>
            </a:r>
          </a:p>
          <a:p>
            <a:r>
              <a:rPr lang="en-US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r>
              <a:rPr lang="en-US"/>
              <a:t>   public String toString()</a:t>
            </a:r>
          </a:p>
          <a:p>
            <a:r>
              <a:rPr lang="en-US"/>
              <a:t>   {</a:t>
            </a:r>
          </a:p>
          <a:p>
            <a:r>
              <a:rPr lang="en-US"/>
              <a:t>      return name + "\t" + lowerBound;</a:t>
            </a:r>
          </a:p>
          <a:p>
            <a:r>
              <a:rPr lang="en-US"/>
              <a:t>   }</a:t>
            </a:r>
          </a:p>
          <a:p>
            <a:endParaRPr lang="en-US"/>
          </a:p>
          <a:p>
            <a:r>
              <a:rPr lang="en-US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r>
              <a:rPr lang="en-US">
                <a:solidFill>
                  <a:srgbClr val="006600"/>
                </a:solidFill>
              </a:rPr>
              <a:t>   //  Name mutator.</a:t>
            </a:r>
          </a:p>
          <a:p>
            <a:r>
              <a:rPr lang="en-US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r>
              <a:rPr lang="en-US"/>
              <a:t>   public void setName (String grade)</a:t>
            </a:r>
          </a:p>
          <a:p>
            <a:r>
              <a:rPr lang="en-US"/>
              <a:t>   {</a:t>
            </a:r>
          </a:p>
          <a:p>
            <a:r>
              <a:rPr lang="en-US"/>
              <a:t>      name = grade;</a:t>
            </a:r>
          </a:p>
          <a:p>
            <a:r>
              <a:rPr lang="en-US"/>
              <a:t>   }</a:t>
            </a:r>
          </a:p>
          <a:p>
            <a:endParaRPr lang="en-US"/>
          </a:p>
          <a:p>
            <a:r>
              <a:rPr lang="en-US">
                <a:solidFill>
                  <a:srgbClr val="000066"/>
                </a:solidFill>
              </a:rPr>
              <a:t>(more…)</a:t>
            </a:r>
          </a:p>
        </p:txBody>
      </p:sp>
    </p:spTree>
    <p:extLst>
      <p:ext uri="{BB962C8B-B14F-4D97-AF65-F5344CB8AC3E}">
        <p14:creationId xmlns:p14="http://schemas.microsoft.com/office/powerpoint/2010/main" val="131838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7.3 – Grade.java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60375" y="1220788"/>
            <a:ext cx="8226425" cy="518001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1pPr>
            <a:lvl2pPr marL="37931725" indent="-37474525"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2pPr>
            <a:lvl3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3pPr>
            <a:lvl4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4pPr>
            <a:lvl5pPr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charset="0"/>
                <a:cs typeface="Arial" charset="0"/>
              </a:defRPr>
            </a:lvl9pPr>
          </a:lstStyle>
          <a:p>
            <a:r>
              <a:rPr lang="en-US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r>
              <a:rPr lang="en-US">
                <a:solidFill>
                  <a:srgbClr val="006600"/>
                </a:solidFill>
              </a:rPr>
              <a:t>   //  Lower bound mutator.</a:t>
            </a:r>
          </a:p>
          <a:p>
            <a:r>
              <a:rPr lang="en-US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r>
              <a:rPr lang="en-US"/>
              <a:t>   public void setLowerBound (int cutoff)</a:t>
            </a:r>
          </a:p>
          <a:p>
            <a:r>
              <a:rPr lang="en-US"/>
              <a:t>   {</a:t>
            </a:r>
          </a:p>
          <a:p>
            <a:r>
              <a:rPr lang="en-US"/>
              <a:t>      lowerBound = cutoff;</a:t>
            </a:r>
          </a:p>
          <a:p>
            <a:r>
              <a:rPr lang="en-US"/>
              <a:t>   }</a:t>
            </a:r>
          </a:p>
          <a:p>
            <a:endParaRPr lang="en-US"/>
          </a:p>
          <a:p>
            <a:r>
              <a:rPr lang="en-US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r>
              <a:rPr lang="en-US">
                <a:solidFill>
                  <a:srgbClr val="006600"/>
                </a:solidFill>
              </a:rPr>
              <a:t>   //  Name accessor.</a:t>
            </a:r>
          </a:p>
          <a:p>
            <a:r>
              <a:rPr lang="en-US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r>
              <a:rPr lang="en-US"/>
              <a:t>   public String getName()</a:t>
            </a:r>
          </a:p>
          <a:p>
            <a:r>
              <a:rPr lang="en-US"/>
              <a:t>   {</a:t>
            </a:r>
          </a:p>
          <a:p>
            <a:r>
              <a:rPr lang="en-US"/>
              <a:t>      return name;</a:t>
            </a:r>
          </a:p>
          <a:p>
            <a:r>
              <a:rPr lang="en-US"/>
              <a:t>   }</a:t>
            </a:r>
          </a:p>
          <a:p>
            <a:endParaRPr lang="en-US"/>
          </a:p>
          <a:p>
            <a:r>
              <a:rPr lang="en-US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r>
              <a:rPr lang="en-US">
                <a:solidFill>
                  <a:srgbClr val="006600"/>
                </a:solidFill>
              </a:rPr>
              <a:t>   //  Lower bound accessor.</a:t>
            </a:r>
          </a:p>
          <a:p>
            <a:r>
              <a:rPr lang="en-US">
                <a:solidFill>
                  <a:srgbClr val="006600"/>
                </a:solidFill>
              </a:rPr>
              <a:t>   //-----------------------------------------------------------------</a:t>
            </a:r>
          </a:p>
          <a:p>
            <a:r>
              <a:rPr lang="en-US"/>
              <a:t>   public int getLowerBound()</a:t>
            </a:r>
          </a:p>
          <a:p>
            <a:r>
              <a:rPr lang="en-US"/>
              <a:t>   {</a:t>
            </a:r>
          </a:p>
          <a:p>
            <a:r>
              <a:rPr lang="en-US"/>
              <a:t>      return lowerBound;</a:t>
            </a:r>
          </a:p>
          <a:p>
            <a:r>
              <a:rPr lang="en-US"/>
              <a:t>   }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838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</TotalTime>
  <Words>2044</Words>
  <Application>Microsoft Office PowerPoint</Application>
  <PresentationFormat>On-screen Show (4:3)</PresentationFormat>
  <Paragraphs>424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Origin</vt:lpstr>
      <vt:lpstr>Lecture Notes 2 – Arrays (Ch 7)</vt:lpstr>
      <vt:lpstr>7.2 – ReverseOrder.java</vt:lpstr>
      <vt:lpstr>7.2 – ReverseOrder.java</vt:lpstr>
      <vt:lpstr>7.2 – LetterCount.java</vt:lpstr>
      <vt:lpstr>7.2 – LetterCount.java</vt:lpstr>
      <vt:lpstr>7.2 – LetterCount.java</vt:lpstr>
      <vt:lpstr>7.3 – Grade.java</vt:lpstr>
      <vt:lpstr>7.3 – Grade.java</vt:lpstr>
      <vt:lpstr>7.3 – Grade.java</vt:lpstr>
      <vt:lpstr>7.3 – GradeRange.java</vt:lpstr>
      <vt:lpstr>7.3 – CD.java</vt:lpstr>
      <vt:lpstr>7.3 – CD.java</vt:lpstr>
      <vt:lpstr>7.3 – CDCollection.java</vt:lpstr>
      <vt:lpstr>7.3 – CDCollection.java</vt:lpstr>
      <vt:lpstr>7.3 – CDCollection.java</vt:lpstr>
      <vt:lpstr>7.3 – CDCollection.java</vt:lpstr>
      <vt:lpstr>7.3 – Tunes.java</vt:lpstr>
      <vt:lpstr>7.5 – Variable Length Parameter Lists</vt:lpstr>
      <vt:lpstr>7.5 – Variable Length Parameter Lists</vt:lpstr>
      <vt:lpstr>7.5 – Variable Length Parameter Lists</vt:lpstr>
      <vt:lpstr>7.5 – Variable Length Parameter Lists</vt:lpstr>
      <vt:lpstr>7.5 – Variable Length Parameter Lists</vt:lpstr>
      <vt:lpstr>7.6 – TwoDArray.java</vt:lpstr>
    </vt:vector>
  </TitlesOfParts>
  <Company>GVSU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Yonglei Tao</dc:creator>
  <cp:lastModifiedBy>Yonglei Tao</cp:lastModifiedBy>
  <cp:revision>5</cp:revision>
  <dcterms:created xsi:type="dcterms:W3CDTF">2013-01-11T23:55:36Z</dcterms:created>
  <dcterms:modified xsi:type="dcterms:W3CDTF">2013-01-13T00:52:46Z</dcterms:modified>
</cp:coreProperties>
</file>