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73" r:id="rId3"/>
    <p:sldId id="280" r:id="rId4"/>
    <p:sldId id="281" r:id="rId5"/>
    <p:sldId id="282" r:id="rId6"/>
    <p:sldId id="283" r:id="rId7"/>
    <p:sldId id="284" r:id="rId8"/>
    <p:sldId id="285" r:id="rId9"/>
    <p:sldId id="286" r:id="rId10"/>
    <p:sldId id="287" r:id="rId11"/>
    <p:sldId id="288" r:id="rId12"/>
    <p:sldId id="387" r:id="rId13"/>
    <p:sldId id="385" r:id="rId14"/>
    <p:sldId id="388" r:id="rId15"/>
    <p:sldId id="393" r:id="rId16"/>
    <p:sldId id="389" r:id="rId17"/>
    <p:sldId id="394" r:id="rId18"/>
    <p:sldId id="395" r:id="rId19"/>
    <p:sldId id="399" r:id="rId20"/>
    <p:sldId id="400" r:id="rId21"/>
    <p:sldId id="401" r:id="rId22"/>
    <p:sldId id="402" r:id="rId23"/>
    <p:sldId id="295" r:id="rId24"/>
    <p:sldId id="299" r:id="rId25"/>
    <p:sldId id="300" r:id="rId26"/>
    <p:sldId id="301" r:id="rId27"/>
    <p:sldId id="302" r:id="rId28"/>
    <p:sldId id="303" r:id="rId29"/>
    <p:sldId id="304" r:id="rId30"/>
    <p:sldId id="403" r:id="rId31"/>
    <p:sldId id="404" r:id="rId32"/>
    <p:sldId id="305" r:id="rId33"/>
    <p:sldId id="306" r:id="rId34"/>
    <p:sldId id="309" r:id="rId35"/>
    <p:sldId id="310" r:id="rId36"/>
    <p:sldId id="311" r:id="rId37"/>
    <p:sldId id="312" r:id="rId38"/>
    <p:sldId id="313" r:id="rId39"/>
    <p:sldId id="314" r:id="rId40"/>
    <p:sldId id="315" r:id="rId41"/>
    <p:sldId id="316" r:id="rId42"/>
    <p:sldId id="308" r:id="rId43"/>
    <p:sldId id="405" r:id="rId44"/>
    <p:sldId id="406" r:id="rId45"/>
    <p:sldId id="323" r:id="rId46"/>
    <p:sldId id="407" r:id="rId47"/>
    <p:sldId id="408" r:id="rId48"/>
    <p:sldId id="409" r:id="rId49"/>
    <p:sldId id="410" r:id="rId50"/>
    <p:sldId id="326" r:id="rId51"/>
    <p:sldId id="327" r:id="rId52"/>
    <p:sldId id="328" r:id="rId53"/>
    <p:sldId id="329" r:id="rId54"/>
    <p:sldId id="338" r:id="rId55"/>
    <p:sldId id="339" r:id="rId56"/>
    <p:sldId id="341" r:id="rId57"/>
    <p:sldId id="342" r:id="rId58"/>
    <p:sldId id="343" r:id="rId59"/>
    <p:sldId id="344" r:id="rId60"/>
    <p:sldId id="346" r:id="rId61"/>
    <p:sldId id="347" r:id="rId62"/>
    <p:sldId id="348"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411" r:id="rId86"/>
    <p:sldId id="379" r:id="rId87"/>
    <p:sldId id="380" r:id="rId88"/>
    <p:sldId id="381" r:id="rId89"/>
    <p:sldId id="383" r:id="rId90"/>
    <p:sldId id="384" r:id="rId91"/>
    <p:sldId id="412" r:id="rId92"/>
    <p:sldId id="390" r:id="rId93"/>
    <p:sldId id="391" r:id="rId94"/>
    <p:sldId id="392" r:id="rId95"/>
    <p:sldId id="413" r:id="rId96"/>
    <p:sldId id="414" r:id="rId97"/>
    <p:sldId id="415" r:id="rId98"/>
    <p:sldId id="396" r:id="rId99"/>
    <p:sldId id="333" r:id="rId100"/>
    <p:sldId id="351" r:id="rId101"/>
    <p:sldId id="416" r:id="rId102"/>
    <p:sldId id="352" r:id="rId103"/>
    <p:sldId id="417" r:id="rId104"/>
    <p:sldId id="418" r:id="rId105"/>
    <p:sldId id="419" r:id="rId106"/>
    <p:sldId id="420" r:id="rId107"/>
    <p:sldId id="421" r:id="rId108"/>
    <p:sldId id="422" r:id="rId109"/>
    <p:sldId id="423" r:id="rId110"/>
    <p:sldId id="424" r:id="rId111"/>
    <p:sldId id="425"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6ED3-D46A-499B-8CAA-E8F59FE17209}"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31961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F6ED3-D46A-499B-8CAA-E8F59FE17209}"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66333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F6ED3-D46A-499B-8CAA-E8F59FE17209}"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351087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F6ED3-D46A-499B-8CAA-E8F59FE17209}"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186677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F6ED3-D46A-499B-8CAA-E8F59FE17209}"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408734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F6ED3-D46A-499B-8CAA-E8F59FE17209}"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425486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F6ED3-D46A-499B-8CAA-E8F59FE17209}"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150624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F6ED3-D46A-499B-8CAA-E8F59FE17209}"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331249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F6ED3-D46A-499B-8CAA-E8F59FE17209}"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417075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F6ED3-D46A-499B-8CAA-E8F59FE17209}"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95428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F6ED3-D46A-499B-8CAA-E8F59FE17209}"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30561-6D6E-45BC-B9F2-C0025C319E00}" type="slidenum">
              <a:rPr lang="en-US" smtClean="0"/>
              <a:t>‹#›</a:t>
            </a:fld>
            <a:endParaRPr lang="en-US"/>
          </a:p>
        </p:txBody>
      </p:sp>
    </p:spTree>
    <p:extLst>
      <p:ext uri="{BB962C8B-B14F-4D97-AF65-F5344CB8AC3E}">
        <p14:creationId xmlns:p14="http://schemas.microsoft.com/office/powerpoint/2010/main" val="94858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F6ED3-D46A-499B-8CAA-E8F59FE17209}" type="datetimeFigureOut">
              <a:rPr lang="en-US" smtClean="0"/>
              <a:t>10/1/2025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30561-6D6E-45BC-B9F2-C0025C319E00}" type="slidenum">
              <a:rPr lang="en-US" smtClean="0"/>
              <a:t>‹#›</a:t>
            </a:fld>
            <a:endParaRPr lang="en-US"/>
          </a:p>
        </p:txBody>
      </p:sp>
    </p:spTree>
    <p:extLst>
      <p:ext uri="{BB962C8B-B14F-4D97-AF65-F5344CB8AC3E}">
        <p14:creationId xmlns:p14="http://schemas.microsoft.com/office/powerpoint/2010/main" val="427850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oleObject" Target="../embeddings/oleObject127.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oleObject" Target="../embeddings/oleObject128.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oleObject" Target="../embeddings/oleObject129.bin"/><Relationship Id="rId1" Type="http://schemas.openxmlformats.org/officeDocument/2006/relationships/slideLayout" Target="../slideLayouts/slideLayout2.xml"/><Relationship Id="rId5" Type="http://schemas.openxmlformats.org/officeDocument/2006/relationships/image" Target="../media/image117.wmf"/><Relationship Id="rId4" Type="http://schemas.openxmlformats.org/officeDocument/2006/relationships/oleObject" Target="../embeddings/oleObject130.bin"/></Relationships>
</file>

<file path=ppt/slides/_rels/slide103.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31.bin"/><Relationship Id="rId1" Type="http://schemas.openxmlformats.org/officeDocument/2006/relationships/slideLayout" Target="../slideLayouts/slideLayout2.xml"/><Relationship Id="rId5" Type="http://schemas.openxmlformats.org/officeDocument/2006/relationships/image" Target="../media/image119.wmf"/><Relationship Id="rId4" Type="http://schemas.openxmlformats.org/officeDocument/2006/relationships/oleObject" Target="../embeddings/oleObject132.bin"/></Relationships>
</file>

<file path=ppt/slides/_rels/slide104.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oleObject" Target="../embeddings/oleObject133.bin"/><Relationship Id="rId1" Type="http://schemas.openxmlformats.org/officeDocument/2006/relationships/slideLayout" Target="../slideLayouts/slideLayout2.xml"/><Relationship Id="rId5" Type="http://schemas.openxmlformats.org/officeDocument/2006/relationships/image" Target="../media/image121.wmf"/><Relationship Id="rId4" Type="http://schemas.openxmlformats.org/officeDocument/2006/relationships/oleObject" Target="../embeddings/oleObject134.bin"/></Relationships>
</file>

<file path=ppt/slides/_rels/slide105.x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4.wmf"/><Relationship Id="rId2" Type="http://schemas.openxmlformats.org/officeDocument/2006/relationships/oleObject" Target="../embeddings/oleObject135.bin"/><Relationship Id="rId1" Type="http://schemas.openxmlformats.org/officeDocument/2006/relationships/slideLayout" Target="../slideLayouts/slideLayout2.xml"/><Relationship Id="rId6" Type="http://schemas.openxmlformats.org/officeDocument/2006/relationships/oleObject" Target="../embeddings/oleObject137.bin"/><Relationship Id="rId5" Type="http://schemas.openxmlformats.org/officeDocument/2006/relationships/image" Target="../media/image123.wmf"/><Relationship Id="rId4" Type="http://schemas.openxmlformats.org/officeDocument/2006/relationships/oleObject" Target="../embeddings/oleObject136.bin"/></Relationships>
</file>

<file path=ppt/slides/_rels/slide106.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oleObject" Target="../embeddings/oleObject138.bin"/><Relationship Id="rId1" Type="http://schemas.openxmlformats.org/officeDocument/2006/relationships/slideLayout" Target="../slideLayouts/slideLayout2.xml"/><Relationship Id="rId5" Type="http://schemas.openxmlformats.org/officeDocument/2006/relationships/image" Target="../media/image126.wmf"/><Relationship Id="rId4" Type="http://schemas.openxmlformats.org/officeDocument/2006/relationships/oleObject" Target="../embeddings/oleObject139.bin"/></Relationships>
</file>

<file path=ppt/slides/_rels/slide107.x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oleObject" Target="../embeddings/oleObject140.bin"/><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oleObject" Target="../embeddings/oleObject141.bin"/><Relationship Id="rId1" Type="http://schemas.openxmlformats.org/officeDocument/2006/relationships/slideLayout" Target="../slideLayouts/slideLayout2.xml"/><Relationship Id="rId5" Type="http://schemas.openxmlformats.org/officeDocument/2006/relationships/image" Target="../media/image129.png"/><Relationship Id="rId4" Type="http://schemas.openxmlformats.org/officeDocument/2006/relationships/oleObject" Target="../embeddings/oleObject14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oleObject" Target="../embeddings/oleObject143.bin"/><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oleObject" Target="../embeddings/oleObject144.bin"/><Relationship Id="rId1" Type="http://schemas.openxmlformats.org/officeDocument/2006/relationships/slideLayout" Target="../slideLayouts/slideLayout2.xml"/><Relationship Id="rId5" Type="http://schemas.openxmlformats.org/officeDocument/2006/relationships/image" Target="../media/image131.wmf"/><Relationship Id="rId4" Type="http://schemas.openxmlformats.org/officeDocument/2006/relationships/oleObject" Target="../embeddings/oleObject145.bin"/></Relationships>
</file>

<file path=ppt/slides/_rels/slide112.x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oleObject" Target="../embeddings/oleObject146.bin"/><Relationship Id="rId1" Type="http://schemas.openxmlformats.org/officeDocument/2006/relationships/slideLayout" Target="../slideLayouts/slideLayout2.xml"/><Relationship Id="rId5" Type="http://schemas.openxmlformats.org/officeDocument/2006/relationships/image" Target="../media/image129.png"/><Relationship Id="rId4" Type="http://schemas.openxmlformats.org/officeDocument/2006/relationships/oleObject" Target="../embeddings/oleObject147.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oleObject" Target="../embeddings/oleObject148.bin"/><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oleObject" Target="../embeddings/oleObject149.bin"/><Relationship Id="rId1" Type="http://schemas.openxmlformats.org/officeDocument/2006/relationships/slideLayout" Target="../slideLayouts/slideLayout2.xml"/><Relationship Id="rId5" Type="http://schemas.openxmlformats.org/officeDocument/2006/relationships/image" Target="../media/image132.wmf"/><Relationship Id="rId4" Type="http://schemas.openxmlformats.org/officeDocument/2006/relationships/oleObject" Target="../embeddings/oleObject150.bin"/></Relationships>
</file>

<file path=ppt/slides/_rels/slide116.x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oleObject" Target="../embeddings/oleObject151.bin"/><Relationship Id="rId1" Type="http://schemas.openxmlformats.org/officeDocument/2006/relationships/slideLayout" Target="../slideLayouts/slideLayout2.xml"/><Relationship Id="rId5" Type="http://schemas.openxmlformats.org/officeDocument/2006/relationships/image" Target="../media/image135.wmf"/><Relationship Id="rId4" Type="http://schemas.openxmlformats.org/officeDocument/2006/relationships/oleObject" Target="../embeddings/oleObject152.bin"/></Relationships>
</file>

<file path=ppt/slides/_rels/slide117.x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8.wmf"/><Relationship Id="rId2" Type="http://schemas.openxmlformats.org/officeDocument/2006/relationships/oleObject" Target="../embeddings/oleObject153.bin"/><Relationship Id="rId1" Type="http://schemas.openxmlformats.org/officeDocument/2006/relationships/slideLayout" Target="../slideLayouts/slideLayout2.xml"/><Relationship Id="rId6" Type="http://schemas.openxmlformats.org/officeDocument/2006/relationships/oleObject" Target="../embeddings/oleObject155.bin"/><Relationship Id="rId5" Type="http://schemas.openxmlformats.org/officeDocument/2006/relationships/image" Target="../media/image137.wmf"/><Relationship Id="rId4" Type="http://schemas.openxmlformats.org/officeDocument/2006/relationships/oleObject" Target="../embeddings/oleObject154.bin"/></Relationships>
</file>

<file path=ppt/slides/_rels/slide118.x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oleObject" Target="../embeddings/oleObject156.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oleObject" Target="../embeddings/oleObject157.bin"/><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140.wmf"/><Relationship Id="rId7" Type="http://schemas.openxmlformats.org/officeDocument/2006/relationships/image" Target="../media/image142.wmf"/><Relationship Id="rId2" Type="http://schemas.openxmlformats.org/officeDocument/2006/relationships/oleObject" Target="../embeddings/oleObject157.bin"/><Relationship Id="rId1" Type="http://schemas.openxmlformats.org/officeDocument/2006/relationships/slideLayout" Target="../slideLayouts/slideLayout2.xml"/><Relationship Id="rId6" Type="http://schemas.openxmlformats.org/officeDocument/2006/relationships/oleObject" Target="../embeddings/oleObject159.bin"/><Relationship Id="rId5" Type="http://schemas.openxmlformats.org/officeDocument/2006/relationships/image" Target="../media/image141.wmf"/><Relationship Id="rId4" Type="http://schemas.openxmlformats.org/officeDocument/2006/relationships/oleObject" Target="../embeddings/oleObject158.bin"/><Relationship Id="rId9" Type="http://schemas.openxmlformats.org/officeDocument/2006/relationships/image" Target="../media/image143.wmf"/></Relationships>
</file>

<file path=ppt/slides/_rels/slide122.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oleObject" Target="../embeddings/oleObject160.bin"/><Relationship Id="rId1" Type="http://schemas.openxmlformats.org/officeDocument/2006/relationships/slideLayout" Target="../slideLayouts/slideLayout2.xml"/><Relationship Id="rId5" Type="http://schemas.openxmlformats.org/officeDocument/2006/relationships/image" Target="../media/image144.wmf"/><Relationship Id="rId4" Type="http://schemas.openxmlformats.org/officeDocument/2006/relationships/oleObject" Target="../embeddings/oleObject161.bin"/></Relationships>
</file>

<file path=ppt/slides/_rels/slide123.x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oleObject" Target="../embeddings/oleObject162.bin"/><Relationship Id="rId1" Type="http://schemas.openxmlformats.org/officeDocument/2006/relationships/slideLayout" Target="../slideLayouts/slideLayout2.xml"/><Relationship Id="rId6" Type="http://schemas.openxmlformats.org/officeDocument/2006/relationships/oleObject" Target="../embeddings/oleObject164.bin"/><Relationship Id="rId5" Type="http://schemas.openxmlformats.org/officeDocument/2006/relationships/image" Target="../media/image145.wmf"/><Relationship Id="rId4" Type="http://schemas.openxmlformats.org/officeDocument/2006/relationships/oleObject" Target="../embeddings/oleObject163.bin"/></Relationships>
</file>

<file path=ppt/slides/_rels/slide124.x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oleObject" Target="../embeddings/oleObject165.bin"/><Relationship Id="rId1" Type="http://schemas.openxmlformats.org/officeDocument/2006/relationships/slideLayout" Target="../slideLayouts/slideLayout2.xml"/><Relationship Id="rId5" Type="http://schemas.openxmlformats.org/officeDocument/2006/relationships/image" Target="../media/image148.wmf"/><Relationship Id="rId4" Type="http://schemas.openxmlformats.org/officeDocument/2006/relationships/oleObject" Target="../embeddings/oleObject166.bin"/></Relationships>
</file>

<file path=ppt/slides/_rels/slide125.x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oleObject" Target="../embeddings/oleObject167.bin"/><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68.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oleObject" Target="../embeddings/oleObject169.bin"/><Relationship Id="rId1" Type="http://schemas.openxmlformats.org/officeDocument/2006/relationships/slideLayout" Target="../slideLayouts/slideLayout2.xml"/><Relationship Id="rId5" Type="http://schemas.openxmlformats.org/officeDocument/2006/relationships/image" Target="../media/image152.wmf"/><Relationship Id="rId4" Type="http://schemas.openxmlformats.org/officeDocument/2006/relationships/oleObject" Target="../embeddings/oleObject170.bin"/></Relationships>
</file>

<file path=ppt/slides/_rels/slide128.x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4.wmf"/><Relationship Id="rId2" Type="http://schemas.openxmlformats.org/officeDocument/2006/relationships/oleObject" Target="../embeddings/oleObject170.bin"/><Relationship Id="rId1" Type="http://schemas.openxmlformats.org/officeDocument/2006/relationships/slideLayout" Target="../slideLayouts/slideLayout2.xml"/><Relationship Id="rId6" Type="http://schemas.openxmlformats.org/officeDocument/2006/relationships/oleObject" Target="../embeddings/oleObject172.bin"/><Relationship Id="rId5" Type="http://schemas.openxmlformats.org/officeDocument/2006/relationships/image" Target="../media/image153.wmf"/><Relationship Id="rId4" Type="http://schemas.openxmlformats.org/officeDocument/2006/relationships/oleObject" Target="../embeddings/oleObject171.bin"/></Relationships>
</file>

<file path=ppt/slides/_rels/slide129.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7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 Id="rId9"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 Id="rId9" Type="http://schemas.openxmlformats.org/officeDocument/2006/relationships/image" Target="../media/image34.wmf"/></Relationships>
</file>

<file path=ppt/slides/_rels/slide2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8.bin"/><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5" Type="http://schemas.openxmlformats.org/officeDocument/2006/relationships/image" Target="../media/image41.wmf"/><Relationship Id="rId4" Type="http://schemas.openxmlformats.org/officeDocument/2006/relationships/oleObject" Target="../embeddings/oleObject41.bin"/></Relationships>
</file>

<file path=ppt/slides/_rels/slide33.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4.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3.w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48.wmf"/><Relationship Id="rId4" Type="http://schemas.openxmlformats.org/officeDocument/2006/relationships/oleObject" Target="../embeddings/oleObject4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5.wmf"/><Relationship Id="rId18" Type="http://schemas.openxmlformats.org/officeDocument/2006/relationships/oleObject" Target="../embeddings/oleObject59.bin"/><Relationship Id="rId3" Type="http://schemas.openxmlformats.org/officeDocument/2006/relationships/image" Target="../media/image50.wmf"/><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56.bin"/><Relationship Id="rId17" Type="http://schemas.openxmlformats.org/officeDocument/2006/relationships/image" Target="../media/image57.wmf"/><Relationship Id="rId2" Type="http://schemas.openxmlformats.org/officeDocument/2006/relationships/oleObject" Target="../embeddings/oleObject51.bin"/><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53.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55.bin"/><Relationship Id="rId19" Type="http://schemas.openxmlformats.org/officeDocument/2006/relationships/image" Target="../media/image58.wmf"/><Relationship Id="rId4" Type="http://schemas.openxmlformats.org/officeDocument/2006/relationships/oleObject" Target="../embeddings/oleObject52.bin"/><Relationship Id="rId9" Type="http://schemas.openxmlformats.org/officeDocument/2006/relationships/image" Target="../media/image53.wmf"/><Relationship Id="rId14" Type="http://schemas.openxmlformats.org/officeDocument/2006/relationships/oleObject" Target="../embeddings/oleObject57.bin"/></Relationships>
</file>

<file path=ppt/slides/_rels/slide37.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61.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6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63.bin"/><Relationship Id="rId1" Type="http://schemas.openxmlformats.org/officeDocument/2006/relationships/slideLayout" Target="../slideLayouts/slideLayout2.xml"/><Relationship Id="rId6" Type="http://schemas.openxmlformats.org/officeDocument/2006/relationships/oleObject" Target="../embeddings/oleObject65.bin"/><Relationship Id="rId5" Type="http://schemas.openxmlformats.org/officeDocument/2006/relationships/image" Target="../media/image63.wmf"/><Relationship Id="rId4" Type="http://schemas.openxmlformats.org/officeDocument/2006/relationships/oleObject" Target="../embeddings/oleObject64.bin"/><Relationship Id="rId9" Type="http://schemas.openxmlformats.org/officeDocument/2006/relationships/image" Target="../media/image65.wmf"/></Relationships>
</file>

<file path=ppt/slides/_rels/slide3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56.wmf"/><Relationship Id="rId7" Type="http://schemas.openxmlformats.org/officeDocument/2006/relationships/oleObject" Target="../embeddings/oleObject70.bin"/><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56.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68.wmf"/><Relationship Id="rId4" Type="http://schemas.openxmlformats.org/officeDocument/2006/relationships/oleObject" Target="../embeddings/oleObject72.bin"/></Relationships>
</file>

<file path=ppt/slides/_rels/slide4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74.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7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4.wmf"/></Relationships>
</file>

<file path=ppt/slides/_rels/slide45.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82.bin"/><Relationship Id="rId1" Type="http://schemas.openxmlformats.org/officeDocument/2006/relationships/slideLayout" Target="../slideLayouts/slideLayout2.xml"/><Relationship Id="rId6" Type="http://schemas.openxmlformats.org/officeDocument/2006/relationships/oleObject" Target="../embeddings/oleObject84.bin"/><Relationship Id="rId5" Type="http://schemas.openxmlformats.org/officeDocument/2006/relationships/image" Target="../media/image77.wmf"/><Relationship Id="rId4" Type="http://schemas.openxmlformats.org/officeDocument/2006/relationships/oleObject" Target="../embeddings/oleObject83.bin"/></Relationships>
</file>

<file path=ppt/slides/_rels/slide4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7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4.wmf"/></Relationships>
</file>

<file path=ppt/slides/_rels/slide49.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82.bin"/><Relationship Id="rId1" Type="http://schemas.openxmlformats.org/officeDocument/2006/relationships/slideLayout" Target="../slideLayouts/slideLayout2.xml"/><Relationship Id="rId6" Type="http://schemas.openxmlformats.org/officeDocument/2006/relationships/oleObject" Target="../embeddings/oleObject84.bin"/><Relationship Id="rId5" Type="http://schemas.openxmlformats.org/officeDocument/2006/relationships/image" Target="../media/image77.wmf"/><Relationship Id="rId4" Type="http://schemas.openxmlformats.org/officeDocument/2006/relationships/oleObject" Target="../embeddings/oleObject83.bin"/></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85.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5" Type="http://schemas.openxmlformats.org/officeDocument/2006/relationships/image" Target="../media/image80.wmf"/><Relationship Id="rId4" Type="http://schemas.openxmlformats.org/officeDocument/2006/relationships/oleObject" Target="../embeddings/oleObject87.bin"/></Relationships>
</file>

<file path=ppt/slides/_rels/slide52.x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89.bin"/><Relationship Id="rId1" Type="http://schemas.openxmlformats.org/officeDocument/2006/relationships/slideLayout" Target="../slideLayouts/slideLayout2.xml"/><Relationship Id="rId6" Type="http://schemas.openxmlformats.org/officeDocument/2006/relationships/oleObject" Target="../embeddings/oleObject91.bin"/><Relationship Id="rId5" Type="http://schemas.openxmlformats.org/officeDocument/2006/relationships/image" Target="../media/image83.wmf"/><Relationship Id="rId4" Type="http://schemas.openxmlformats.org/officeDocument/2006/relationships/oleObject" Target="../embeddings/oleObject90.bin"/></Relationships>
</file>

<file path=ppt/slides/_rels/slide53.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92.bin"/><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93.bin"/></Relationships>
</file>

<file path=ppt/slides/_rels/slide54.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94.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oleObject" Target="../embeddings/oleObject95.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96.bin"/><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97.bin"/></Relationships>
</file>

<file path=ppt/slides/_rels/slide57.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98.bin"/><Relationship Id="rId1" Type="http://schemas.openxmlformats.org/officeDocument/2006/relationships/slideLayout" Target="../slideLayouts/slideLayout2.xml"/><Relationship Id="rId5" Type="http://schemas.openxmlformats.org/officeDocument/2006/relationships/image" Target="../media/image92.wmf"/><Relationship Id="rId4" Type="http://schemas.openxmlformats.org/officeDocument/2006/relationships/oleObject" Target="../embeddings/oleObject99.bin"/></Relationships>
</file>

<file path=ppt/slides/_rels/slide58.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100.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101.bin"/><Relationship Id="rId1" Type="http://schemas.openxmlformats.org/officeDocument/2006/relationships/slideLayout" Target="../slideLayouts/slideLayout2.xml"/><Relationship Id="rId6" Type="http://schemas.openxmlformats.org/officeDocument/2006/relationships/oleObject" Target="../embeddings/oleObject103.bin"/><Relationship Id="rId5" Type="http://schemas.openxmlformats.org/officeDocument/2006/relationships/image" Target="../media/image95.wmf"/><Relationship Id="rId4" Type="http://schemas.openxmlformats.org/officeDocument/2006/relationships/oleObject" Target="../embeddings/oleObject10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104.bin"/><Relationship Id="rId1" Type="http://schemas.openxmlformats.org/officeDocument/2006/relationships/slideLayout" Target="../slideLayouts/slideLayout2.xml"/><Relationship Id="rId5" Type="http://schemas.openxmlformats.org/officeDocument/2006/relationships/image" Target="../media/image98.wmf"/><Relationship Id="rId4" Type="http://schemas.openxmlformats.org/officeDocument/2006/relationships/oleObject" Target="../embeddings/oleObject105.bin"/></Relationships>
</file>

<file path=ppt/slides/_rels/slide61.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106.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107.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108.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09.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110.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111.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112.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113.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oleObject" Target="../embeddings/oleObject11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115.bin"/><Relationship Id="rId1" Type="http://schemas.openxmlformats.org/officeDocument/2006/relationships/slideLayout" Target="../slideLayouts/slideLayout2.xml"/><Relationship Id="rId5" Type="http://schemas.openxmlformats.org/officeDocument/2006/relationships/image" Target="../media/image105.wmf"/><Relationship Id="rId4" Type="http://schemas.openxmlformats.org/officeDocument/2006/relationships/oleObject" Target="../embeddings/oleObject116.bin"/></Relationships>
</file>

<file path=ppt/slides/_rels/slide86.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oleObject" Target="../embeddings/oleObject116.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117.bin"/><Relationship Id="rId1" Type="http://schemas.openxmlformats.org/officeDocument/2006/relationships/slideLayout" Target="../slideLayouts/slideLayout2.xml"/><Relationship Id="rId5" Type="http://schemas.openxmlformats.org/officeDocument/2006/relationships/image" Target="../media/image107.wmf"/><Relationship Id="rId4" Type="http://schemas.openxmlformats.org/officeDocument/2006/relationships/oleObject" Target="../embeddings/oleObject118.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oleObject" Target="../embeddings/oleObject119.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120.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121.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120.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22.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oleObject" Target="../embeddings/oleObject123.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4.wmf"/><Relationship Id="rId2" Type="http://schemas.openxmlformats.org/officeDocument/2006/relationships/oleObject" Target="../embeddings/oleObject124.bin"/><Relationship Id="rId1" Type="http://schemas.openxmlformats.org/officeDocument/2006/relationships/slideLayout" Target="../slideLayouts/slideLayout2.xml"/><Relationship Id="rId6" Type="http://schemas.openxmlformats.org/officeDocument/2006/relationships/oleObject" Target="../embeddings/oleObject126.bin"/><Relationship Id="rId5" Type="http://schemas.openxmlformats.org/officeDocument/2006/relationships/image" Target="../media/image113.wmf"/><Relationship Id="rId4" Type="http://schemas.openxmlformats.org/officeDocument/2006/relationships/oleObject" Target="../embeddings/oleObject125.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AFF58BD-BF0E-D4E8-2633-F2DFDADA4C81}"/>
              </a:ext>
            </a:extLst>
          </p:cNvPr>
          <p:cNvSpPr>
            <a:spLocks noGrp="1" noChangeArrowheads="1"/>
          </p:cNvSpPr>
          <p:nvPr>
            <p:ph type="title"/>
          </p:nvPr>
        </p:nvSpPr>
        <p:spPr>
          <a:xfrm>
            <a:off x="685800" y="0"/>
            <a:ext cx="7772400" cy="1143000"/>
          </a:xfrm>
        </p:spPr>
        <p:txBody>
          <a:bodyPr/>
          <a:lstStyle/>
          <a:p>
            <a:pPr marL="838200" indent="-838200"/>
            <a:r>
              <a:rPr lang="en-US" altLang="en-US" sz="4200"/>
              <a:t>Solution Techniques</a:t>
            </a:r>
          </a:p>
        </p:txBody>
      </p:sp>
      <p:sp>
        <p:nvSpPr>
          <p:cNvPr id="11267" name="Rectangle 3">
            <a:extLst>
              <a:ext uri="{FF2B5EF4-FFF2-40B4-BE49-F238E27FC236}">
                <a16:creationId xmlns:a16="http://schemas.microsoft.com/office/drawing/2014/main" id="{F1873944-91B5-AAC2-37E2-61AD62836FCE}"/>
              </a:ext>
            </a:extLst>
          </p:cNvPr>
          <p:cNvSpPr>
            <a:spLocks noGrp="1" noChangeArrowheads="1"/>
          </p:cNvSpPr>
          <p:nvPr>
            <p:ph type="body" idx="1"/>
          </p:nvPr>
        </p:nvSpPr>
        <p:spPr>
          <a:xfrm>
            <a:off x="381000" y="914400"/>
            <a:ext cx="8534400" cy="4114800"/>
          </a:xfrm>
        </p:spPr>
        <p:txBody>
          <a:bodyPr>
            <a:normAutofit fontScale="92500" lnSpcReduction="20000"/>
          </a:bodyPr>
          <a:lstStyle/>
          <a:p>
            <a:pPr>
              <a:lnSpc>
                <a:spcPct val="90000"/>
              </a:lnSpc>
            </a:pPr>
            <a:r>
              <a:rPr lang="en-US" altLang="en-US" sz="3000"/>
              <a:t>Good news:  many large optimization problems can be solved, even with combinatorial explosion</a:t>
            </a:r>
          </a:p>
          <a:p>
            <a:pPr>
              <a:lnSpc>
                <a:spcPct val="90000"/>
              </a:lnSpc>
            </a:pPr>
            <a:r>
              <a:rPr lang="en-US" altLang="en-US" sz="3000"/>
              <a:t>Three categories of solution methods:</a:t>
            </a:r>
          </a:p>
          <a:p>
            <a:pPr lvl="1">
              <a:lnSpc>
                <a:spcPct val="90000"/>
              </a:lnSpc>
            </a:pPr>
            <a:r>
              <a:rPr lang="en-US" altLang="en-US" sz="2400"/>
              <a:t>Heuristic methods:  quick methods to discount many infeasible solutions</a:t>
            </a:r>
          </a:p>
          <a:p>
            <a:pPr lvl="1">
              <a:lnSpc>
                <a:spcPct val="90000"/>
              </a:lnSpc>
            </a:pPr>
            <a:r>
              <a:rPr lang="en-US" altLang="en-US" sz="2400"/>
              <a:t>Stochastic methods:  start with randomly generated solutions, move around “feasibility space” until good enough solution is found (genetic algorithms, simulated annealing)</a:t>
            </a:r>
          </a:p>
          <a:p>
            <a:pPr lvl="1">
              <a:lnSpc>
                <a:spcPct val="90000"/>
              </a:lnSpc>
            </a:pPr>
            <a:r>
              <a:rPr lang="en-US" altLang="en-US" sz="2400"/>
              <a:t>Deterministic methods: sequentially prove that large numbers of solutions are non-optimal, prove mathematically that a final solution is optimal without complete enumeration</a:t>
            </a:r>
          </a:p>
          <a:p>
            <a:pPr>
              <a:lnSpc>
                <a:spcPct val="90000"/>
              </a:lnSpc>
            </a:pPr>
            <a:r>
              <a:rPr lang="en-US" altLang="en-US" sz="3000"/>
              <a:t>Which is best?  Depends on your time, resources and how critical it is to find </a:t>
            </a:r>
            <a:r>
              <a:rPr lang="en-US" altLang="en-US" sz="3000" u="sng"/>
              <a:t>the</a:t>
            </a:r>
            <a:r>
              <a:rPr lang="en-US" altLang="en-US" sz="3000"/>
              <a:t> optimal solution</a:t>
            </a:r>
          </a:p>
          <a:p>
            <a:pPr>
              <a:lnSpc>
                <a:spcPct val="90000"/>
              </a:lnSpc>
            </a:pPr>
            <a:endParaRPr lang="en-US" altLang="en-US"/>
          </a:p>
        </p:txBody>
      </p:sp>
      <p:sp>
        <p:nvSpPr>
          <p:cNvPr id="12292" name="Rectangle 4">
            <a:extLst>
              <a:ext uri="{FF2B5EF4-FFF2-40B4-BE49-F238E27FC236}">
                <a16:creationId xmlns:a16="http://schemas.microsoft.com/office/drawing/2014/main" id="{352E69CB-A024-99E5-3453-92B2E377BE84}"/>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2293" name="Rectangle 5">
            <a:extLst>
              <a:ext uri="{FF2B5EF4-FFF2-40B4-BE49-F238E27FC236}">
                <a16:creationId xmlns:a16="http://schemas.microsoft.com/office/drawing/2014/main" id="{1960E351-A4C9-4F16-314B-EE3B5CAF8E0C}"/>
              </a:ext>
            </a:extLst>
          </p:cNvPr>
          <p:cNvSpPr>
            <a:spLocks noChangeArrowheads="1"/>
          </p:cNvSpPr>
          <p:nvPr/>
        </p:nvSpPr>
        <p:spPr bwMode="auto">
          <a:xfrm>
            <a:off x="66294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3"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022965A-29BA-9AB8-6308-930F946019EE}"/>
              </a:ext>
            </a:extLst>
          </p:cNvPr>
          <p:cNvSpPr>
            <a:spLocks noGrp="1" noChangeArrowheads="1"/>
          </p:cNvSpPr>
          <p:nvPr>
            <p:ph type="title"/>
          </p:nvPr>
        </p:nvSpPr>
        <p:spPr>
          <a:xfrm>
            <a:off x="0" y="0"/>
            <a:ext cx="9144000" cy="1143000"/>
          </a:xfrm>
        </p:spPr>
        <p:txBody>
          <a:bodyPr/>
          <a:lstStyle/>
          <a:p>
            <a:r>
              <a:rPr lang="en-US" altLang="en-US" sz="3800"/>
              <a:t> Eigenvalues and Positive Definiteness </a:t>
            </a:r>
            <a:r>
              <a:rPr lang="en-US" altLang="en-US" sz="4000"/>
              <a:t> </a:t>
            </a:r>
          </a:p>
        </p:txBody>
      </p:sp>
      <p:sp>
        <p:nvSpPr>
          <p:cNvPr id="14339" name="Rectangle 3">
            <a:extLst>
              <a:ext uri="{FF2B5EF4-FFF2-40B4-BE49-F238E27FC236}">
                <a16:creationId xmlns:a16="http://schemas.microsoft.com/office/drawing/2014/main" id="{091EAEAB-6CD2-275D-7279-92B3521C07A0}"/>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4340" name="Rectangle 4">
            <a:extLst>
              <a:ext uri="{FF2B5EF4-FFF2-40B4-BE49-F238E27FC236}">
                <a16:creationId xmlns:a16="http://schemas.microsoft.com/office/drawing/2014/main" id="{9A58D8C4-133E-D5D7-4F86-9B81D2946DC5}"/>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14341" name="Rectangle 5">
            <a:extLst>
              <a:ext uri="{FF2B5EF4-FFF2-40B4-BE49-F238E27FC236}">
                <a16:creationId xmlns:a16="http://schemas.microsoft.com/office/drawing/2014/main" id="{17C254F6-23B1-6513-83B2-41359204D06A}"/>
              </a:ext>
            </a:extLst>
          </p:cNvPr>
          <p:cNvSpPr>
            <a:spLocks noGrp="1" noChangeArrowheads="1"/>
          </p:cNvSpPr>
          <p:nvPr>
            <p:ph type="body" idx="1"/>
          </p:nvPr>
        </p:nvSpPr>
        <p:spPr>
          <a:xfrm>
            <a:off x="381000" y="914400"/>
            <a:ext cx="7772400" cy="4114800"/>
          </a:xfrm>
        </p:spPr>
        <p:txBody>
          <a:bodyPr/>
          <a:lstStyle/>
          <a:p>
            <a:r>
              <a:rPr lang="en-US" altLang="en-US"/>
              <a:t>Here’s how we relate the signs of the eigenvalues to convexity: </a:t>
            </a:r>
          </a:p>
        </p:txBody>
      </p:sp>
      <p:graphicFrame>
        <p:nvGraphicFramePr>
          <p:cNvPr id="33856" name="Group 64">
            <a:extLst>
              <a:ext uri="{FF2B5EF4-FFF2-40B4-BE49-F238E27FC236}">
                <a16:creationId xmlns:a16="http://schemas.microsoft.com/office/drawing/2014/main" id="{8C7AE81B-FE2C-0E76-D525-4967B088F277}"/>
              </a:ext>
            </a:extLst>
          </p:cNvPr>
          <p:cNvGraphicFramePr>
            <a:graphicFrameLocks noGrp="1"/>
          </p:cNvGraphicFramePr>
          <p:nvPr/>
        </p:nvGraphicFramePr>
        <p:xfrm>
          <a:off x="457200" y="2044700"/>
          <a:ext cx="8077200" cy="3962400"/>
        </p:xfrm>
        <a:graphic>
          <a:graphicData uri="http://schemas.openxmlformats.org/drawingml/2006/table">
            <a:tbl>
              <a:tblPr/>
              <a:tblGrid>
                <a:gridCol w="24892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sng" strike="noStrike" cap="none" normalizeH="0" baseline="0">
                          <a:ln>
                            <a:noFill/>
                          </a:ln>
                          <a:solidFill>
                            <a:schemeClr val="tx1"/>
                          </a:solidFill>
                          <a:effectLst/>
                          <a:latin typeface="Times New Roman" pitchFamily="18" charset="0"/>
                        </a:rPr>
                        <a:t>f</a:t>
                      </a:r>
                      <a:r>
                        <a:rPr kumimoji="0" lang="en-US" sz="2800" b="0" i="0" u="sng" strike="noStrike" cap="none" normalizeH="0" baseline="0">
                          <a:ln>
                            <a:noFill/>
                          </a:ln>
                          <a:solidFill>
                            <a:schemeClr val="tx1"/>
                          </a:solidFill>
                          <a:effectLst/>
                          <a:latin typeface="Times New Roman" pitchFamily="18" charset="0"/>
                        </a:rPr>
                        <a:t>(</a:t>
                      </a:r>
                      <a:r>
                        <a:rPr kumimoji="0" lang="en-US" sz="2800" b="0" i="1" u="sng" strike="noStrike" cap="none" normalizeH="0" baseline="0">
                          <a:ln>
                            <a:noFill/>
                          </a:ln>
                          <a:solidFill>
                            <a:schemeClr val="tx1"/>
                          </a:solidFill>
                          <a:effectLst/>
                          <a:latin typeface="Times New Roman" pitchFamily="18" charset="0"/>
                        </a:rPr>
                        <a:t>x</a:t>
                      </a:r>
                      <a:r>
                        <a:rPr kumimoji="0" lang="en-US" sz="2800" b="0" i="0" u="sng" strike="noStrike" cap="none" normalizeH="0" baseline="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sng" strike="noStrike" cap="none" normalizeH="0" baseline="0">
                          <a:ln>
                            <a:noFill/>
                          </a:ln>
                          <a:solidFill>
                            <a:schemeClr val="tx1"/>
                          </a:solidFill>
                          <a:effectLst/>
                          <a:latin typeface="Times New Roman" pitchFamily="18" charset="0"/>
                        </a:rPr>
                        <a:t>H</a:t>
                      </a:r>
                      <a:r>
                        <a:rPr kumimoji="0" lang="en-US" sz="2800" b="0" i="0" u="sng" strike="noStrike" cap="none" normalizeH="0" baseline="0">
                          <a:ln>
                            <a:noFill/>
                          </a:ln>
                          <a:solidFill>
                            <a:schemeClr val="tx1"/>
                          </a:solidFill>
                          <a:effectLst/>
                          <a:latin typeface="Times New Roman" pitchFamily="18" charset="0"/>
                        </a:rPr>
                        <a:t>(</a:t>
                      </a:r>
                      <a:r>
                        <a:rPr kumimoji="0" lang="en-US" sz="2800" b="0" i="1" u="sng" strike="noStrike" cap="none" normalizeH="0" baseline="0">
                          <a:ln>
                            <a:noFill/>
                          </a:ln>
                          <a:solidFill>
                            <a:schemeClr val="tx1"/>
                          </a:solidFill>
                          <a:effectLst/>
                          <a:latin typeface="Times New Roman" pitchFamily="18" charset="0"/>
                        </a:rPr>
                        <a:t>x</a:t>
                      </a:r>
                      <a:r>
                        <a:rPr kumimoji="0" lang="en-US" sz="2800" b="0" i="0" u="sng"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sng" strike="noStrike" cap="none" normalizeH="0" baseline="0">
                          <a:ln>
                            <a:noFill/>
                          </a:ln>
                          <a:solidFill>
                            <a:schemeClr val="tx1"/>
                          </a:solidFill>
                          <a:effectLst/>
                          <a:latin typeface="Times New Roman" pitchFamily="18" charset="0"/>
                        </a:rPr>
                        <a:t>All Eigenvalues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strictly convex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positive definite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convex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positive semidefinite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neither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indefinite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some </a:t>
                      </a:r>
                      <a:r>
                        <a:rPr kumimoji="0" lang="en-US" sz="2800" b="0" i="0" u="none" strike="noStrike" cap="none" normalizeH="0" baseline="0">
                          <a:ln>
                            <a:noFill/>
                          </a:ln>
                          <a:solidFill>
                            <a:schemeClr val="tx1"/>
                          </a:solidFill>
                          <a:effectLst/>
                          <a:latin typeface="Times New Roman" pitchFamily="18" charset="0"/>
                          <a:sym typeface="Symbol" pitchFamily="18" charset="2"/>
                        </a:rPr>
                        <a:t>0, some 0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concave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negative semidefinite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18" charset="2"/>
                        </a:rPr>
                        <a:t>0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strictly concave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negative definite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4372" name="Object 56">
            <a:extLst>
              <a:ext uri="{FF2B5EF4-FFF2-40B4-BE49-F238E27FC236}">
                <a16:creationId xmlns:a16="http://schemas.microsoft.com/office/drawing/2014/main" id="{B50CDFCA-F7D6-1557-31F1-C02F18A6FD54}"/>
              </a:ext>
            </a:extLst>
          </p:cNvPr>
          <p:cNvGraphicFramePr>
            <a:graphicFrameLocks noChangeAspect="1"/>
          </p:cNvGraphicFramePr>
          <p:nvPr/>
        </p:nvGraphicFramePr>
        <p:xfrm>
          <a:off x="5791200" y="3203575"/>
          <a:ext cx="609600" cy="449263"/>
        </p:xfrm>
        <a:graphic>
          <a:graphicData uri="http://schemas.openxmlformats.org/presentationml/2006/ole">
            <mc:AlternateContent xmlns:mc="http://schemas.openxmlformats.org/markup-compatibility/2006">
              <mc:Choice xmlns:v="urn:schemas-microsoft-com:vml" Requires="v">
                <p:oleObj name="Equation" r:id="rId2" imgW="241091" imgH="177646" progId="Equation.3">
                  <p:embed/>
                </p:oleObj>
              </mc:Choice>
              <mc:Fallback>
                <p:oleObj name="Equation" r:id="rId2" imgW="241091" imgH="177646" progId="Equation.3">
                  <p:embed/>
                  <p:pic>
                    <p:nvPicPr>
                      <p:cNvPr id="14372" name="Object 56">
                        <a:extLst>
                          <a:ext uri="{FF2B5EF4-FFF2-40B4-BE49-F238E27FC236}">
                            <a16:creationId xmlns:a16="http://schemas.microsoft.com/office/drawing/2014/main" id="{B50CDFCA-F7D6-1557-31F1-C02F18A6F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203575"/>
                        <a:ext cx="6096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A32DE20-C692-9216-CC23-3453D12D66F5}"/>
              </a:ext>
            </a:extLst>
          </p:cNvPr>
          <p:cNvSpPr>
            <a:spLocks noGrp="1" noChangeArrowheads="1"/>
          </p:cNvSpPr>
          <p:nvPr>
            <p:ph type="title"/>
          </p:nvPr>
        </p:nvSpPr>
        <p:spPr>
          <a:xfrm>
            <a:off x="533400" y="152400"/>
            <a:ext cx="8077200" cy="1143000"/>
          </a:xfrm>
        </p:spPr>
        <p:txBody>
          <a:bodyPr/>
          <a:lstStyle/>
          <a:p>
            <a:pPr>
              <a:lnSpc>
                <a:spcPct val="80000"/>
              </a:lnSpc>
            </a:pPr>
            <a:r>
              <a:rPr lang="en-US" altLang="en-US"/>
              <a:t>Standard NLP form</a:t>
            </a:r>
          </a:p>
        </p:txBody>
      </p:sp>
      <p:sp>
        <p:nvSpPr>
          <p:cNvPr id="108547" name="Rectangle 3">
            <a:extLst>
              <a:ext uri="{FF2B5EF4-FFF2-40B4-BE49-F238E27FC236}">
                <a16:creationId xmlns:a16="http://schemas.microsoft.com/office/drawing/2014/main" id="{588D2FE6-094D-6B1B-4407-486F8541756C}"/>
              </a:ext>
            </a:extLst>
          </p:cNvPr>
          <p:cNvSpPr>
            <a:spLocks noGrp="1" noChangeArrowheads="1"/>
          </p:cNvSpPr>
          <p:nvPr>
            <p:ph type="body" idx="1"/>
          </p:nvPr>
        </p:nvSpPr>
        <p:spPr>
          <a:xfrm>
            <a:off x="342900" y="3200400"/>
            <a:ext cx="8458200" cy="2971800"/>
          </a:xfrm>
        </p:spPr>
        <p:txBody>
          <a:bodyPr/>
          <a:lstStyle/>
          <a:p>
            <a:pPr>
              <a:lnSpc>
                <a:spcPct val="90000"/>
              </a:lnSpc>
            </a:pPr>
            <a:r>
              <a:rPr lang="en-US" altLang="en-US"/>
              <a:t>All of the functions </a:t>
            </a:r>
            <a:r>
              <a:rPr lang="en-US" altLang="en-US" i="1"/>
              <a:t>f, h, </a:t>
            </a:r>
            <a:r>
              <a:rPr lang="en-US" altLang="en-US"/>
              <a:t>and </a:t>
            </a:r>
            <a:r>
              <a:rPr lang="en-US" altLang="en-US" i="1"/>
              <a:t>g</a:t>
            </a:r>
            <a:r>
              <a:rPr lang="en-US" altLang="en-US"/>
              <a:t> may be nonlinear</a:t>
            </a:r>
          </a:p>
          <a:p>
            <a:pPr lvl="1">
              <a:lnSpc>
                <a:spcPct val="90000"/>
              </a:lnSpc>
            </a:pPr>
            <a:r>
              <a:rPr lang="en-US" altLang="en-US"/>
              <a:t>Note we can use slack variables to convert inequalities to equalities</a:t>
            </a:r>
          </a:p>
          <a:p>
            <a:pPr lvl="1">
              <a:lnSpc>
                <a:spcPct val="90000"/>
              </a:lnSpc>
            </a:pPr>
            <a:r>
              <a:rPr lang="en-US" altLang="en-US"/>
              <a:t>All variables (including slacks) may be negative</a:t>
            </a:r>
          </a:p>
          <a:p>
            <a:pPr>
              <a:lnSpc>
                <a:spcPct val="90000"/>
              </a:lnSpc>
            </a:pPr>
            <a:r>
              <a:rPr lang="en-US" altLang="en-US"/>
              <a:t>Often, </a:t>
            </a:r>
            <a:r>
              <a:rPr lang="en-US" altLang="en-US" i="1"/>
              <a:t>n</a:t>
            </a:r>
            <a:r>
              <a:rPr lang="en-US" altLang="en-US"/>
              <a:t> (number of variables) as well as </a:t>
            </a:r>
            <a:r>
              <a:rPr lang="en-US" altLang="en-US" i="1"/>
              <a:t>i </a:t>
            </a:r>
            <a:r>
              <a:rPr lang="en-US" altLang="en-US"/>
              <a:t>and </a:t>
            </a:r>
            <a:r>
              <a:rPr lang="en-US" altLang="en-US" i="1"/>
              <a:t>j</a:t>
            </a:r>
            <a:r>
              <a:rPr lang="en-US" altLang="en-US"/>
              <a:t> are large</a:t>
            </a:r>
          </a:p>
          <a:p>
            <a:pPr>
              <a:lnSpc>
                <a:spcPct val="90000"/>
              </a:lnSpc>
            </a:pPr>
            <a:endParaRPr lang="en-US" altLang="en-US"/>
          </a:p>
          <a:p>
            <a:pPr lvl="1">
              <a:lnSpc>
                <a:spcPct val="90000"/>
              </a:lnSpc>
            </a:pPr>
            <a:endParaRPr lang="en-US" altLang="en-US"/>
          </a:p>
          <a:p>
            <a:pPr lvl="1">
              <a:lnSpc>
                <a:spcPct val="90000"/>
              </a:lnSpc>
              <a:buFontTx/>
              <a:buNone/>
            </a:pPr>
            <a:endParaRPr lang="en-US" altLang="en-US"/>
          </a:p>
        </p:txBody>
      </p:sp>
      <p:sp>
        <p:nvSpPr>
          <p:cNvPr id="5124" name="Rectangle 4">
            <a:extLst>
              <a:ext uri="{FF2B5EF4-FFF2-40B4-BE49-F238E27FC236}">
                <a16:creationId xmlns:a16="http://schemas.microsoft.com/office/drawing/2014/main" id="{C7A23683-3208-3DA9-1C2D-53664667C040}"/>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5125" name="Rectangle 5">
            <a:extLst>
              <a:ext uri="{FF2B5EF4-FFF2-40B4-BE49-F238E27FC236}">
                <a16:creationId xmlns:a16="http://schemas.microsoft.com/office/drawing/2014/main" id="{9D645847-0E5A-8E6F-D61E-A91F5022A12E}"/>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15</a:t>
            </a:r>
          </a:p>
        </p:txBody>
      </p:sp>
      <p:graphicFrame>
        <p:nvGraphicFramePr>
          <p:cNvPr id="5126" name="Object 6">
            <a:extLst>
              <a:ext uri="{FF2B5EF4-FFF2-40B4-BE49-F238E27FC236}">
                <a16:creationId xmlns:a16="http://schemas.microsoft.com/office/drawing/2014/main" id="{AC6E08BA-8915-4012-1466-61B8AC0BC562}"/>
              </a:ext>
            </a:extLst>
          </p:cNvPr>
          <p:cNvGraphicFramePr>
            <a:graphicFrameLocks noChangeAspect="1"/>
          </p:cNvGraphicFramePr>
          <p:nvPr/>
        </p:nvGraphicFramePr>
        <p:xfrm>
          <a:off x="3101975" y="1295400"/>
          <a:ext cx="2940050" cy="1743075"/>
        </p:xfrm>
        <a:graphic>
          <a:graphicData uri="http://schemas.openxmlformats.org/presentationml/2006/ole">
            <mc:AlternateContent xmlns:mc="http://schemas.openxmlformats.org/markup-compatibility/2006">
              <mc:Choice xmlns:v="urn:schemas-microsoft-com:vml" Requires="v">
                <p:oleObj name="Equation" r:id="rId2" imgW="1155700" imgH="685800" progId="Equation.3">
                  <p:embed/>
                </p:oleObj>
              </mc:Choice>
              <mc:Fallback>
                <p:oleObj name="Equation" r:id="rId2" imgW="1155700" imgH="685800" progId="Equation.3">
                  <p:embed/>
                  <p:pic>
                    <p:nvPicPr>
                      <p:cNvPr id="5126" name="Object 6">
                        <a:extLst>
                          <a:ext uri="{FF2B5EF4-FFF2-40B4-BE49-F238E27FC236}">
                            <a16:creationId xmlns:a16="http://schemas.microsoft.com/office/drawing/2014/main" id="{AC6E08BA-8915-4012-1466-61B8AC0BC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975" y="1295400"/>
                        <a:ext cx="2940050"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547">
                                            <p:txEl>
                                              <p:pRg st="2" end="2"/>
                                            </p:txEl>
                                          </p:spTgt>
                                        </p:tgtEl>
                                        <p:attrNameLst>
                                          <p:attrName>style.visibility</p:attrName>
                                        </p:attrNameLst>
                                      </p:cBhvr>
                                      <p:to>
                                        <p:strVal val="visible"/>
                                      </p:to>
                                    </p:set>
                                    <p:anim calcmode="lin" valueType="num">
                                      <p:cBhvr additive="base">
                                        <p:cTn id="19"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8547">
                                            <p:txEl>
                                              <p:pRg st="3" end="3"/>
                                            </p:txEl>
                                          </p:spTgt>
                                        </p:tgtEl>
                                        <p:attrNameLst>
                                          <p:attrName>style.visibility</p:attrName>
                                        </p:attrNameLst>
                                      </p:cBhvr>
                                      <p:to>
                                        <p:strVal val="visible"/>
                                      </p:to>
                                    </p:set>
                                    <p:anim calcmode="lin" valueType="num">
                                      <p:cBhvr additive="base">
                                        <p:cTn id="25" dur="500" fill="hold"/>
                                        <p:tgtEl>
                                          <p:spTgt spid="1085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323803-DDFA-8CF5-7657-4E7EBE94CB0A}"/>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Example: Lagrange Multipliers</a:t>
            </a:r>
          </a:p>
        </p:txBody>
      </p:sp>
      <p:sp>
        <p:nvSpPr>
          <p:cNvPr id="4099" name="Rectangle 4">
            <a:extLst>
              <a:ext uri="{FF2B5EF4-FFF2-40B4-BE49-F238E27FC236}">
                <a16:creationId xmlns:a16="http://schemas.microsoft.com/office/drawing/2014/main" id="{B6C5488C-6E4C-DD53-7AC6-3AE451C97CA7}"/>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4100" name="Rectangle 5">
            <a:extLst>
              <a:ext uri="{FF2B5EF4-FFF2-40B4-BE49-F238E27FC236}">
                <a16:creationId xmlns:a16="http://schemas.microsoft.com/office/drawing/2014/main" id="{DB57E4BC-349C-3240-5CDE-D77479AA8AB0}"/>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4101" name="Rectangle 9">
            <a:extLst>
              <a:ext uri="{FF2B5EF4-FFF2-40B4-BE49-F238E27FC236}">
                <a16:creationId xmlns:a16="http://schemas.microsoft.com/office/drawing/2014/main" id="{2C630EA3-9814-6FB9-3ACF-6FC97714530A}"/>
              </a:ext>
            </a:extLst>
          </p:cNvPr>
          <p:cNvSpPr>
            <a:spLocks noGrp="1" noChangeArrowheads="1"/>
          </p:cNvSpPr>
          <p:nvPr>
            <p:ph type="body" idx="1"/>
          </p:nvPr>
        </p:nvSpPr>
        <p:spPr>
          <a:xfrm>
            <a:off x="457200" y="1600200"/>
            <a:ext cx="7772400" cy="762000"/>
          </a:xfrm>
        </p:spPr>
        <p:txBody>
          <a:bodyPr/>
          <a:lstStyle/>
          <a:p>
            <a:r>
              <a:rPr lang="en-US" altLang="en-US" sz="3400"/>
              <a:t>Let’s look at a different example:</a:t>
            </a:r>
          </a:p>
        </p:txBody>
      </p:sp>
      <p:graphicFrame>
        <p:nvGraphicFramePr>
          <p:cNvPr id="4102" name="Object 10">
            <a:extLst>
              <a:ext uri="{FF2B5EF4-FFF2-40B4-BE49-F238E27FC236}">
                <a16:creationId xmlns:a16="http://schemas.microsoft.com/office/drawing/2014/main" id="{E9D708BE-6A8C-22ED-75B8-F135C9886391}"/>
              </a:ext>
            </a:extLst>
          </p:cNvPr>
          <p:cNvGraphicFramePr>
            <a:graphicFrameLocks noChangeAspect="1"/>
          </p:cNvGraphicFramePr>
          <p:nvPr/>
        </p:nvGraphicFramePr>
        <p:xfrm>
          <a:off x="2778125" y="2406650"/>
          <a:ext cx="3586163" cy="1227138"/>
        </p:xfrm>
        <a:graphic>
          <a:graphicData uri="http://schemas.openxmlformats.org/presentationml/2006/ole">
            <mc:AlternateContent xmlns:mc="http://schemas.openxmlformats.org/markup-compatibility/2006">
              <mc:Choice xmlns:v="urn:schemas-microsoft-com:vml" Requires="v">
                <p:oleObj name="Equation" r:id="rId2" imgW="1409088" imgH="482391" progId="Equation.3">
                  <p:embed/>
                </p:oleObj>
              </mc:Choice>
              <mc:Fallback>
                <p:oleObj name="Equation" r:id="rId2" imgW="1409088" imgH="482391" progId="Equation.3">
                  <p:embed/>
                  <p:pic>
                    <p:nvPicPr>
                      <p:cNvPr id="4102" name="Object 10">
                        <a:extLst>
                          <a:ext uri="{FF2B5EF4-FFF2-40B4-BE49-F238E27FC236}">
                            <a16:creationId xmlns:a16="http://schemas.microsoft.com/office/drawing/2014/main" id="{E9D708BE-6A8C-22ED-75B8-F135C9886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2406650"/>
                        <a:ext cx="3586163"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12">
            <a:extLst>
              <a:ext uri="{FF2B5EF4-FFF2-40B4-BE49-F238E27FC236}">
                <a16:creationId xmlns:a16="http://schemas.microsoft.com/office/drawing/2014/main" id="{CF3C7388-2350-642C-ECFC-33653A743E5A}"/>
              </a:ext>
            </a:extLst>
          </p:cNvPr>
          <p:cNvSpPr txBox="1">
            <a:spLocks noChangeArrowheads="1"/>
          </p:cNvSpPr>
          <p:nvPr/>
        </p:nvSpPr>
        <p:spPr bwMode="auto">
          <a:xfrm>
            <a:off x="525463" y="3962400"/>
            <a:ext cx="80930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Note the only nonlinearity is in the constraint – still an NLP</a:t>
            </a:r>
          </a:p>
          <a:p>
            <a:pPr>
              <a:spcBef>
                <a:spcPct val="0"/>
              </a:spcBef>
            </a:pPr>
            <a:r>
              <a:rPr lang="en-US" altLang="en-US" sz="3400"/>
              <a:t>  Let’s first solve it graphically, to get a feel for the problem</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30BD6D-45CD-9ED5-FA6C-4D03A8DF6354}"/>
              </a:ext>
            </a:extLst>
          </p:cNvPr>
          <p:cNvSpPr>
            <a:spLocks noGrp="1" noChangeArrowheads="1"/>
          </p:cNvSpPr>
          <p:nvPr>
            <p:ph type="title"/>
          </p:nvPr>
        </p:nvSpPr>
        <p:spPr>
          <a:xfrm>
            <a:off x="685800" y="152400"/>
            <a:ext cx="7772400" cy="1143000"/>
          </a:xfrm>
        </p:spPr>
        <p:txBody>
          <a:bodyPr/>
          <a:lstStyle/>
          <a:p>
            <a:pPr>
              <a:lnSpc>
                <a:spcPct val="80000"/>
              </a:lnSpc>
            </a:pPr>
            <a:r>
              <a:rPr lang="en-US" altLang="en-US" sz="4600"/>
              <a:t>Example: Lagrange Multipliers</a:t>
            </a:r>
          </a:p>
        </p:txBody>
      </p:sp>
      <p:sp>
        <p:nvSpPr>
          <p:cNvPr id="5123" name="Rectangle 3">
            <a:extLst>
              <a:ext uri="{FF2B5EF4-FFF2-40B4-BE49-F238E27FC236}">
                <a16:creationId xmlns:a16="http://schemas.microsoft.com/office/drawing/2014/main" id="{D6E1AE95-0F35-CF9A-8096-29000CB9920B}"/>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5124" name="Rectangle 4">
            <a:extLst>
              <a:ext uri="{FF2B5EF4-FFF2-40B4-BE49-F238E27FC236}">
                <a16:creationId xmlns:a16="http://schemas.microsoft.com/office/drawing/2014/main" id="{E5522EC3-86C0-03B1-7C75-DCA52F8003E1}"/>
              </a:ext>
            </a:extLst>
          </p:cNvPr>
          <p:cNvSpPr>
            <a:spLocks noChangeArrowheads="1"/>
          </p:cNvSpPr>
          <p:nvPr/>
        </p:nvSpPr>
        <p:spPr bwMode="auto">
          <a:xfrm>
            <a:off x="6532563"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109622" name="Text Box 54">
            <a:extLst>
              <a:ext uri="{FF2B5EF4-FFF2-40B4-BE49-F238E27FC236}">
                <a16:creationId xmlns:a16="http://schemas.microsoft.com/office/drawing/2014/main" id="{A4850C00-0344-EFBE-CEFD-B84856947900}"/>
              </a:ext>
            </a:extLst>
          </p:cNvPr>
          <p:cNvSpPr txBox="1">
            <a:spLocks noChangeArrowheads="1"/>
          </p:cNvSpPr>
          <p:nvPr/>
        </p:nvSpPr>
        <p:spPr bwMode="auto">
          <a:xfrm>
            <a:off x="304800" y="2955925"/>
            <a:ext cx="2759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Where is the feasible region?</a:t>
            </a:r>
          </a:p>
        </p:txBody>
      </p:sp>
      <p:sp>
        <p:nvSpPr>
          <p:cNvPr id="109638" name="Text Box 70">
            <a:extLst>
              <a:ext uri="{FF2B5EF4-FFF2-40B4-BE49-F238E27FC236}">
                <a16:creationId xmlns:a16="http://schemas.microsoft.com/office/drawing/2014/main" id="{FB06E3EE-8D68-51AD-8401-B4888A3ADF07}"/>
              </a:ext>
            </a:extLst>
          </p:cNvPr>
          <p:cNvSpPr txBox="1">
            <a:spLocks noChangeArrowheads="1"/>
          </p:cNvSpPr>
          <p:nvPr/>
        </p:nvSpPr>
        <p:spPr bwMode="auto">
          <a:xfrm>
            <a:off x="228600" y="4191000"/>
            <a:ext cx="304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Where is the minimum?</a:t>
            </a:r>
          </a:p>
        </p:txBody>
      </p:sp>
      <p:graphicFrame>
        <p:nvGraphicFramePr>
          <p:cNvPr id="5127" name="Object 71">
            <a:extLst>
              <a:ext uri="{FF2B5EF4-FFF2-40B4-BE49-F238E27FC236}">
                <a16:creationId xmlns:a16="http://schemas.microsoft.com/office/drawing/2014/main" id="{48860776-5AA1-DD21-7147-5C9AE400DC17}"/>
              </a:ext>
            </a:extLst>
          </p:cNvPr>
          <p:cNvGraphicFramePr>
            <a:graphicFrameLocks noChangeAspect="1"/>
          </p:cNvGraphicFramePr>
          <p:nvPr/>
        </p:nvGraphicFramePr>
        <p:xfrm>
          <a:off x="2743200" y="1219200"/>
          <a:ext cx="3276600" cy="1120775"/>
        </p:xfrm>
        <a:graphic>
          <a:graphicData uri="http://schemas.openxmlformats.org/presentationml/2006/ole">
            <mc:AlternateContent xmlns:mc="http://schemas.openxmlformats.org/markup-compatibility/2006">
              <mc:Choice xmlns:v="urn:schemas-microsoft-com:vml" Requires="v">
                <p:oleObj name="Equation" r:id="rId2" imgW="1409088" imgH="482391" progId="Equation.3">
                  <p:embed/>
                </p:oleObj>
              </mc:Choice>
              <mc:Fallback>
                <p:oleObj name="Equation" r:id="rId2" imgW="1409088" imgH="482391" progId="Equation.3">
                  <p:embed/>
                  <p:pic>
                    <p:nvPicPr>
                      <p:cNvPr id="5127" name="Object 71">
                        <a:extLst>
                          <a:ext uri="{FF2B5EF4-FFF2-40B4-BE49-F238E27FC236}">
                            <a16:creationId xmlns:a16="http://schemas.microsoft.com/office/drawing/2014/main" id="{48860776-5AA1-DD21-7147-5C9AE400D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19200"/>
                        <a:ext cx="32766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8" name="Group 79">
            <a:extLst>
              <a:ext uri="{FF2B5EF4-FFF2-40B4-BE49-F238E27FC236}">
                <a16:creationId xmlns:a16="http://schemas.microsoft.com/office/drawing/2014/main" id="{5BBA3B2D-0AA3-B5A9-7474-7B1DEE507BE6}"/>
              </a:ext>
            </a:extLst>
          </p:cNvPr>
          <p:cNvGrpSpPr>
            <a:grpSpLocks/>
          </p:cNvGrpSpPr>
          <p:nvPr/>
        </p:nvGrpSpPr>
        <p:grpSpPr bwMode="auto">
          <a:xfrm>
            <a:off x="3352800" y="2667000"/>
            <a:ext cx="4648200" cy="3505200"/>
            <a:chOff x="2112" y="1680"/>
            <a:chExt cx="2928" cy="2208"/>
          </a:xfrm>
        </p:grpSpPr>
        <p:sp>
          <p:nvSpPr>
            <p:cNvPr id="5133" name="Line 72">
              <a:extLst>
                <a:ext uri="{FF2B5EF4-FFF2-40B4-BE49-F238E27FC236}">
                  <a16:creationId xmlns:a16="http://schemas.microsoft.com/office/drawing/2014/main" id="{8CAEE4AE-7FCC-5FCF-1C9B-2FF3B4B6C914}"/>
                </a:ext>
              </a:extLst>
            </p:cNvPr>
            <p:cNvSpPr>
              <a:spLocks noChangeShapeType="1"/>
            </p:cNvSpPr>
            <p:nvPr/>
          </p:nvSpPr>
          <p:spPr bwMode="auto">
            <a:xfrm>
              <a:off x="3504" y="1680"/>
              <a:ext cx="0" cy="21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Line 73">
              <a:extLst>
                <a:ext uri="{FF2B5EF4-FFF2-40B4-BE49-F238E27FC236}">
                  <a16:creationId xmlns:a16="http://schemas.microsoft.com/office/drawing/2014/main" id="{07D53047-3839-208E-6C83-91942188486D}"/>
                </a:ext>
              </a:extLst>
            </p:cNvPr>
            <p:cNvSpPr>
              <a:spLocks noChangeShapeType="1"/>
            </p:cNvSpPr>
            <p:nvPr/>
          </p:nvSpPr>
          <p:spPr bwMode="auto">
            <a:xfrm>
              <a:off x="2400" y="2736"/>
              <a:ext cx="244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5" name="Line 74">
              <a:extLst>
                <a:ext uri="{FF2B5EF4-FFF2-40B4-BE49-F238E27FC236}">
                  <a16:creationId xmlns:a16="http://schemas.microsoft.com/office/drawing/2014/main" id="{2836D6EB-C2A0-28A6-FC34-F9B7B289327A}"/>
                </a:ext>
              </a:extLst>
            </p:cNvPr>
            <p:cNvSpPr>
              <a:spLocks noChangeShapeType="1"/>
            </p:cNvSpPr>
            <p:nvPr/>
          </p:nvSpPr>
          <p:spPr bwMode="auto">
            <a:xfrm>
              <a:off x="2880" y="1872"/>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Line 75">
              <a:extLst>
                <a:ext uri="{FF2B5EF4-FFF2-40B4-BE49-F238E27FC236}">
                  <a16:creationId xmlns:a16="http://schemas.microsoft.com/office/drawing/2014/main" id="{A534D3EC-8306-C79E-99F0-9DC409731BC5}"/>
                </a:ext>
              </a:extLst>
            </p:cNvPr>
            <p:cNvSpPr>
              <a:spLocks noChangeShapeType="1"/>
            </p:cNvSpPr>
            <p:nvPr/>
          </p:nvSpPr>
          <p:spPr bwMode="auto">
            <a:xfrm>
              <a:off x="3072" y="1680"/>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Line 76">
              <a:extLst>
                <a:ext uri="{FF2B5EF4-FFF2-40B4-BE49-F238E27FC236}">
                  <a16:creationId xmlns:a16="http://schemas.microsoft.com/office/drawing/2014/main" id="{70AD6C11-58AA-AC6C-7F3B-308512BF93DF}"/>
                </a:ext>
              </a:extLst>
            </p:cNvPr>
            <p:cNvSpPr>
              <a:spLocks noChangeShapeType="1"/>
            </p:cNvSpPr>
            <p:nvPr/>
          </p:nvSpPr>
          <p:spPr bwMode="auto">
            <a:xfrm>
              <a:off x="2640" y="2016"/>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Line 77">
              <a:extLst>
                <a:ext uri="{FF2B5EF4-FFF2-40B4-BE49-F238E27FC236}">
                  <a16:creationId xmlns:a16="http://schemas.microsoft.com/office/drawing/2014/main" id="{348FD9E7-6952-2D64-6735-067B1A13BE77}"/>
                </a:ext>
              </a:extLst>
            </p:cNvPr>
            <p:cNvSpPr>
              <a:spLocks noChangeShapeType="1"/>
            </p:cNvSpPr>
            <p:nvPr/>
          </p:nvSpPr>
          <p:spPr bwMode="auto">
            <a:xfrm>
              <a:off x="2400" y="2160"/>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Line 78">
              <a:extLst>
                <a:ext uri="{FF2B5EF4-FFF2-40B4-BE49-F238E27FC236}">
                  <a16:creationId xmlns:a16="http://schemas.microsoft.com/office/drawing/2014/main" id="{9D131C01-DC27-DAC5-0C24-B237BEF7E49F}"/>
                </a:ext>
              </a:extLst>
            </p:cNvPr>
            <p:cNvSpPr>
              <a:spLocks noChangeShapeType="1"/>
            </p:cNvSpPr>
            <p:nvPr/>
          </p:nvSpPr>
          <p:spPr bwMode="auto">
            <a:xfrm>
              <a:off x="2112" y="2304"/>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9648" name="Oval 80">
            <a:extLst>
              <a:ext uri="{FF2B5EF4-FFF2-40B4-BE49-F238E27FC236}">
                <a16:creationId xmlns:a16="http://schemas.microsoft.com/office/drawing/2014/main" id="{56D0BADB-079D-7AB5-1B9D-9593EAC46828}"/>
              </a:ext>
            </a:extLst>
          </p:cNvPr>
          <p:cNvSpPr>
            <a:spLocks noChangeArrowheads="1"/>
          </p:cNvSpPr>
          <p:nvPr/>
        </p:nvSpPr>
        <p:spPr bwMode="auto">
          <a:xfrm>
            <a:off x="4267200" y="3276600"/>
            <a:ext cx="2667000" cy="2057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9649" name="Oval 81">
            <a:extLst>
              <a:ext uri="{FF2B5EF4-FFF2-40B4-BE49-F238E27FC236}">
                <a16:creationId xmlns:a16="http://schemas.microsoft.com/office/drawing/2014/main" id="{D9B22AE7-B290-9730-BE50-14F2181F74BB}"/>
              </a:ext>
            </a:extLst>
          </p:cNvPr>
          <p:cNvSpPr>
            <a:spLocks noChangeArrowheads="1"/>
          </p:cNvSpPr>
          <p:nvPr/>
        </p:nvSpPr>
        <p:spPr bwMode="auto">
          <a:xfrm>
            <a:off x="4572000" y="495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graphicFrame>
        <p:nvGraphicFramePr>
          <p:cNvPr id="109650" name="Object 82">
            <a:extLst>
              <a:ext uri="{FF2B5EF4-FFF2-40B4-BE49-F238E27FC236}">
                <a16:creationId xmlns:a16="http://schemas.microsoft.com/office/drawing/2014/main" id="{07EC703A-F513-7E0D-594E-95C6C776FAD2}"/>
              </a:ext>
            </a:extLst>
          </p:cNvPr>
          <p:cNvGraphicFramePr>
            <a:graphicFrameLocks noChangeAspect="1"/>
          </p:cNvGraphicFramePr>
          <p:nvPr/>
        </p:nvGraphicFramePr>
        <p:xfrm>
          <a:off x="457200" y="5715000"/>
          <a:ext cx="4495800" cy="561975"/>
        </p:xfrm>
        <a:graphic>
          <a:graphicData uri="http://schemas.openxmlformats.org/presentationml/2006/ole">
            <mc:AlternateContent xmlns:mc="http://schemas.openxmlformats.org/markup-compatibility/2006">
              <mc:Choice xmlns:v="urn:schemas-microsoft-com:vml" Requires="v">
                <p:oleObj name="Equation" r:id="rId4" imgW="1828800" imgH="228600" progId="Equation.DSMT4">
                  <p:embed/>
                </p:oleObj>
              </mc:Choice>
              <mc:Fallback>
                <p:oleObj name="Equation" r:id="rId4" imgW="1828800" imgH="228600" progId="Equation.DSMT4">
                  <p:embed/>
                  <p:pic>
                    <p:nvPicPr>
                      <p:cNvPr id="109650" name="Object 82">
                        <a:extLst>
                          <a:ext uri="{FF2B5EF4-FFF2-40B4-BE49-F238E27FC236}">
                            <a16:creationId xmlns:a16="http://schemas.microsoft.com/office/drawing/2014/main" id="{07EC703A-F513-7E0D-594E-95C6C776F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715000"/>
                        <a:ext cx="44958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51" name="Text Box 83">
            <a:extLst>
              <a:ext uri="{FF2B5EF4-FFF2-40B4-BE49-F238E27FC236}">
                <a16:creationId xmlns:a16="http://schemas.microsoft.com/office/drawing/2014/main" id="{64CB2AC6-B171-F5A7-36DA-5299409615EE}"/>
              </a:ext>
            </a:extLst>
          </p:cNvPr>
          <p:cNvSpPr txBox="1">
            <a:spLocks noChangeArrowheads="1"/>
          </p:cNvSpPr>
          <p:nvPr/>
        </p:nvSpPr>
        <p:spPr bwMode="auto">
          <a:xfrm>
            <a:off x="288925" y="5019675"/>
            <a:ext cx="2957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Can find using trig: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9622"/>
                                        </p:tgtEl>
                                        <p:attrNameLst>
                                          <p:attrName>style.visibility</p:attrName>
                                        </p:attrNameLst>
                                      </p:cBhvr>
                                      <p:to>
                                        <p:strVal val="visible"/>
                                      </p:to>
                                    </p:set>
                                    <p:anim calcmode="lin" valueType="num">
                                      <p:cBhvr additive="base">
                                        <p:cTn id="7" dur="500" fill="hold"/>
                                        <p:tgtEl>
                                          <p:spTgt spid="109622"/>
                                        </p:tgtEl>
                                        <p:attrNameLst>
                                          <p:attrName>ppt_x</p:attrName>
                                        </p:attrNameLst>
                                      </p:cBhvr>
                                      <p:tavLst>
                                        <p:tav tm="0">
                                          <p:val>
                                            <p:strVal val="0-#ppt_w/2"/>
                                          </p:val>
                                        </p:tav>
                                        <p:tav tm="100000">
                                          <p:val>
                                            <p:strVal val="#ppt_x"/>
                                          </p:val>
                                        </p:tav>
                                      </p:tavLst>
                                    </p:anim>
                                    <p:anim calcmode="lin" valueType="num">
                                      <p:cBhvr additive="base">
                                        <p:cTn id="8" dur="500" fill="hold"/>
                                        <p:tgtEl>
                                          <p:spTgt spid="1096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9648"/>
                                        </p:tgtEl>
                                        <p:attrNameLst>
                                          <p:attrName>style.visibility</p:attrName>
                                        </p:attrNameLst>
                                      </p:cBhvr>
                                      <p:to>
                                        <p:strVal val="visible"/>
                                      </p:to>
                                    </p:set>
                                    <p:anim calcmode="lin" valueType="num">
                                      <p:cBhvr additive="base">
                                        <p:cTn id="13" dur="500" fill="hold"/>
                                        <p:tgtEl>
                                          <p:spTgt spid="109648"/>
                                        </p:tgtEl>
                                        <p:attrNameLst>
                                          <p:attrName>ppt_x</p:attrName>
                                        </p:attrNameLst>
                                      </p:cBhvr>
                                      <p:tavLst>
                                        <p:tav tm="0">
                                          <p:val>
                                            <p:strVal val="0-#ppt_w/2"/>
                                          </p:val>
                                        </p:tav>
                                        <p:tav tm="100000">
                                          <p:val>
                                            <p:strVal val="#ppt_x"/>
                                          </p:val>
                                        </p:tav>
                                      </p:tavLst>
                                    </p:anim>
                                    <p:anim calcmode="lin" valueType="num">
                                      <p:cBhvr additive="base">
                                        <p:cTn id="14" dur="500" fill="hold"/>
                                        <p:tgtEl>
                                          <p:spTgt spid="1096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9638"/>
                                        </p:tgtEl>
                                        <p:attrNameLst>
                                          <p:attrName>style.visibility</p:attrName>
                                        </p:attrNameLst>
                                      </p:cBhvr>
                                      <p:to>
                                        <p:strVal val="visible"/>
                                      </p:to>
                                    </p:set>
                                    <p:anim calcmode="lin" valueType="num">
                                      <p:cBhvr additive="base">
                                        <p:cTn id="19" dur="500" fill="hold"/>
                                        <p:tgtEl>
                                          <p:spTgt spid="109638"/>
                                        </p:tgtEl>
                                        <p:attrNameLst>
                                          <p:attrName>ppt_x</p:attrName>
                                        </p:attrNameLst>
                                      </p:cBhvr>
                                      <p:tavLst>
                                        <p:tav tm="0">
                                          <p:val>
                                            <p:strVal val="0-#ppt_w/2"/>
                                          </p:val>
                                        </p:tav>
                                        <p:tav tm="100000">
                                          <p:val>
                                            <p:strVal val="#ppt_x"/>
                                          </p:val>
                                        </p:tav>
                                      </p:tavLst>
                                    </p:anim>
                                    <p:anim calcmode="lin" valueType="num">
                                      <p:cBhvr additive="base">
                                        <p:cTn id="20" dur="500" fill="hold"/>
                                        <p:tgtEl>
                                          <p:spTgt spid="10963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9649"/>
                                        </p:tgtEl>
                                        <p:attrNameLst>
                                          <p:attrName>style.visibility</p:attrName>
                                        </p:attrNameLst>
                                      </p:cBhvr>
                                      <p:to>
                                        <p:strVal val="visible"/>
                                      </p:to>
                                    </p:set>
                                    <p:anim calcmode="lin" valueType="num">
                                      <p:cBhvr additive="base">
                                        <p:cTn id="25" dur="500" fill="hold"/>
                                        <p:tgtEl>
                                          <p:spTgt spid="109649"/>
                                        </p:tgtEl>
                                        <p:attrNameLst>
                                          <p:attrName>ppt_x</p:attrName>
                                        </p:attrNameLst>
                                      </p:cBhvr>
                                      <p:tavLst>
                                        <p:tav tm="0">
                                          <p:val>
                                            <p:strVal val="0-#ppt_w/2"/>
                                          </p:val>
                                        </p:tav>
                                        <p:tav tm="100000">
                                          <p:val>
                                            <p:strVal val="#ppt_x"/>
                                          </p:val>
                                        </p:tav>
                                      </p:tavLst>
                                    </p:anim>
                                    <p:anim calcmode="lin" valueType="num">
                                      <p:cBhvr additive="base">
                                        <p:cTn id="26" dur="500" fill="hold"/>
                                        <p:tgtEl>
                                          <p:spTgt spid="1096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9651"/>
                                        </p:tgtEl>
                                        <p:attrNameLst>
                                          <p:attrName>style.visibility</p:attrName>
                                        </p:attrNameLst>
                                      </p:cBhvr>
                                      <p:to>
                                        <p:strVal val="visible"/>
                                      </p:to>
                                    </p:set>
                                    <p:anim calcmode="lin" valueType="num">
                                      <p:cBhvr additive="base">
                                        <p:cTn id="31" dur="500" fill="hold"/>
                                        <p:tgtEl>
                                          <p:spTgt spid="109651"/>
                                        </p:tgtEl>
                                        <p:attrNameLst>
                                          <p:attrName>ppt_x</p:attrName>
                                        </p:attrNameLst>
                                      </p:cBhvr>
                                      <p:tavLst>
                                        <p:tav tm="0">
                                          <p:val>
                                            <p:strVal val="0-#ppt_w/2"/>
                                          </p:val>
                                        </p:tav>
                                        <p:tav tm="100000">
                                          <p:val>
                                            <p:strVal val="#ppt_x"/>
                                          </p:val>
                                        </p:tav>
                                      </p:tavLst>
                                    </p:anim>
                                    <p:anim calcmode="lin" valueType="num">
                                      <p:cBhvr additive="base">
                                        <p:cTn id="32" dur="500" fill="hold"/>
                                        <p:tgtEl>
                                          <p:spTgt spid="1096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9650"/>
                                        </p:tgtEl>
                                        <p:attrNameLst>
                                          <p:attrName>style.visibility</p:attrName>
                                        </p:attrNameLst>
                                      </p:cBhvr>
                                      <p:to>
                                        <p:strVal val="visible"/>
                                      </p:to>
                                    </p:set>
                                    <p:anim calcmode="lin" valueType="num">
                                      <p:cBhvr additive="base">
                                        <p:cTn id="37" dur="500" fill="hold"/>
                                        <p:tgtEl>
                                          <p:spTgt spid="109650"/>
                                        </p:tgtEl>
                                        <p:attrNameLst>
                                          <p:attrName>ppt_x</p:attrName>
                                        </p:attrNameLst>
                                      </p:cBhvr>
                                      <p:tavLst>
                                        <p:tav tm="0">
                                          <p:val>
                                            <p:strVal val="0-#ppt_w/2"/>
                                          </p:val>
                                        </p:tav>
                                        <p:tav tm="100000">
                                          <p:val>
                                            <p:strVal val="#ppt_x"/>
                                          </p:val>
                                        </p:tav>
                                      </p:tavLst>
                                    </p:anim>
                                    <p:anim calcmode="lin" valueType="num">
                                      <p:cBhvr additive="base">
                                        <p:cTn id="38" dur="500" fill="hold"/>
                                        <p:tgtEl>
                                          <p:spTgt spid="109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22" grpId="0" autoUpdateAnimBg="0"/>
      <p:bldP spid="109638" grpId="0" autoUpdateAnimBg="0"/>
      <p:bldP spid="109648" grpId="0" animBg="1"/>
      <p:bldP spid="109649" grpId="0" animBg="1"/>
      <p:bldP spid="10965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DED131-B674-4DE8-A295-30D9D3B2FBF6}"/>
              </a:ext>
            </a:extLst>
          </p:cNvPr>
          <p:cNvSpPr>
            <a:spLocks noGrp="1" noChangeArrowheads="1"/>
          </p:cNvSpPr>
          <p:nvPr>
            <p:ph type="title"/>
          </p:nvPr>
        </p:nvSpPr>
        <p:spPr>
          <a:xfrm>
            <a:off x="685800" y="152400"/>
            <a:ext cx="7772400" cy="1143000"/>
          </a:xfrm>
        </p:spPr>
        <p:txBody>
          <a:bodyPr/>
          <a:lstStyle/>
          <a:p>
            <a:pPr>
              <a:lnSpc>
                <a:spcPct val="80000"/>
              </a:lnSpc>
            </a:pPr>
            <a:r>
              <a:rPr lang="en-US" altLang="en-US" sz="4600"/>
              <a:t>Example: Lagrange Multipliers</a:t>
            </a:r>
          </a:p>
        </p:txBody>
      </p:sp>
      <p:sp>
        <p:nvSpPr>
          <p:cNvPr id="6147" name="Rectangle 3">
            <a:extLst>
              <a:ext uri="{FF2B5EF4-FFF2-40B4-BE49-F238E27FC236}">
                <a16:creationId xmlns:a16="http://schemas.microsoft.com/office/drawing/2014/main" id="{40241040-6640-7C52-BDB9-B71C0A94F68C}"/>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6148" name="Rectangle 4">
            <a:extLst>
              <a:ext uri="{FF2B5EF4-FFF2-40B4-BE49-F238E27FC236}">
                <a16:creationId xmlns:a16="http://schemas.microsoft.com/office/drawing/2014/main" id="{7625F2B4-7B44-EE42-FB16-00723888A349}"/>
              </a:ext>
            </a:extLst>
          </p:cNvPr>
          <p:cNvSpPr>
            <a:spLocks noChangeArrowheads="1"/>
          </p:cNvSpPr>
          <p:nvPr/>
        </p:nvSpPr>
        <p:spPr bwMode="auto">
          <a:xfrm>
            <a:off x="6564313"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118789" name="Text Box 5">
            <a:extLst>
              <a:ext uri="{FF2B5EF4-FFF2-40B4-BE49-F238E27FC236}">
                <a16:creationId xmlns:a16="http://schemas.microsoft.com/office/drawing/2014/main" id="{2E94F1E8-FC21-CFF3-EA3F-6353DB1C28F0}"/>
              </a:ext>
            </a:extLst>
          </p:cNvPr>
          <p:cNvSpPr txBox="1">
            <a:spLocks noChangeArrowheads="1"/>
          </p:cNvSpPr>
          <p:nvPr/>
        </p:nvSpPr>
        <p:spPr bwMode="auto">
          <a:xfrm>
            <a:off x="304800" y="2209800"/>
            <a:ext cx="2971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Now take the gradient of </a:t>
            </a:r>
            <a:r>
              <a:rPr lang="en-US" altLang="en-US" sz="2800" i="1"/>
              <a:t>f</a:t>
            </a:r>
            <a:r>
              <a:rPr lang="en-US" altLang="en-US" sz="2800"/>
              <a:t> and </a:t>
            </a:r>
            <a:r>
              <a:rPr lang="en-US" altLang="en-US" sz="2800" i="1"/>
              <a:t>h</a:t>
            </a:r>
            <a:r>
              <a:rPr lang="en-US" altLang="en-US" sz="2800"/>
              <a:t>:</a:t>
            </a:r>
          </a:p>
        </p:txBody>
      </p:sp>
      <p:sp>
        <p:nvSpPr>
          <p:cNvPr id="118790" name="Text Box 6">
            <a:extLst>
              <a:ext uri="{FF2B5EF4-FFF2-40B4-BE49-F238E27FC236}">
                <a16:creationId xmlns:a16="http://schemas.microsoft.com/office/drawing/2014/main" id="{4E86670F-82C8-6831-DDBF-26A30A45A4B8}"/>
              </a:ext>
            </a:extLst>
          </p:cNvPr>
          <p:cNvSpPr txBox="1">
            <a:spLocks noChangeArrowheads="1"/>
          </p:cNvSpPr>
          <p:nvPr/>
        </p:nvSpPr>
        <p:spPr bwMode="auto">
          <a:xfrm>
            <a:off x="304800" y="4724400"/>
            <a:ext cx="335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Plot these as vectors from the origin:</a:t>
            </a:r>
          </a:p>
        </p:txBody>
      </p:sp>
      <p:graphicFrame>
        <p:nvGraphicFramePr>
          <p:cNvPr id="6151" name="Object 7">
            <a:extLst>
              <a:ext uri="{FF2B5EF4-FFF2-40B4-BE49-F238E27FC236}">
                <a16:creationId xmlns:a16="http://schemas.microsoft.com/office/drawing/2014/main" id="{B1EE51E6-F356-5A92-F7C4-08E7B1D551B4}"/>
              </a:ext>
            </a:extLst>
          </p:cNvPr>
          <p:cNvGraphicFramePr>
            <a:graphicFrameLocks noChangeAspect="1"/>
          </p:cNvGraphicFramePr>
          <p:nvPr/>
        </p:nvGraphicFramePr>
        <p:xfrm>
          <a:off x="2286000" y="1219200"/>
          <a:ext cx="4191000" cy="1120775"/>
        </p:xfrm>
        <a:graphic>
          <a:graphicData uri="http://schemas.openxmlformats.org/presentationml/2006/ole">
            <mc:AlternateContent xmlns:mc="http://schemas.openxmlformats.org/markup-compatibility/2006">
              <mc:Choice xmlns:v="urn:schemas-microsoft-com:vml" Requires="v">
                <p:oleObj name="Equation" r:id="rId2" imgW="1803400" imgH="482600" progId="Equation.3">
                  <p:embed/>
                </p:oleObj>
              </mc:Choice>
              <mc:Fallback>
                <p:oleObj name="Equation" r:id="rId2" imgW="1803400" imgH="482600" progId="Equation.3">
                  <p:embed/>
                  <p:pic>
                    <p:nvPicPr>
                      <p:cNvPr id="6151" name="Object 7">
                        <a:extLst>
                          <a:ext uri="{FF2B5EF4-FFF2-40B4-BE49-F238E27FC236}">
                            <a16:creationId xmlns:a16="http://schemas.microsoft.com/office/drawing/2014/main" id="{B1EE51E6-F356-5A92-F7C4-08E7B1D55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1910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2" name="Group 8">
            <a:extLst>
              <a:ext uri="{FF2B5EF4-FFF2-40B4-BE49-F238E27FC236}">
                <a16:creationId xmlns:a16="http://schemas.microsoft.com/office/drawing/2014/main" id="{AC6F02B2-45E4-C967-7444-965FC980624B}"/>
              </a:ext>
            </a:extLst>
          </p:cNvPr>
          <p:cNvGrpSpPr>
            <a:grpSpLocks/>
          </p:cNvGrpSpPr>
          <p:nvPr/>
        </p:nvGrpSpPr>
        <p:grpSpPr bwMode="auto">
          <a:xfrm>
            <a:off x="3352800" y="2667000"/>
            <a:ext cx="4648200" cy="3505200"/>
            <a:chOff x="2112" y="1680"/>
            <a:chExt cx="2928" cy="2208"/>
          </a:xfrm>
        </p:grpSpPr>
        <p:sp>
          <p:nvSpPr>
            <p:cNvPr id="6159" name="Line 9">
              <a:extLst>
                <a:ext uri="{FF2B5EF4-FFF2-40B4-BE49-F238E27FC236}">
                  <a16:creationId xmlns:a16="http://schemas.microsoft.com/office/drawing/2014/main" id="{3F5AC60E-915B-723F-A717-96775C2EE705}"/>
                </a:ext>
              </a:extLst>
            </p:cNvPr>
            <p:cNvSpPr>
              <a:spLocks noChangeShapeType="1"/>
            </p:cNvSpPr>
            <p:nvPr/>
          </p:nvSpPr>
          <p:spPr bwMode="auto">
            <a:xfrm>
              <a:off x="3504" y="1680"/>
              <a:ext cx="0" cy="21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0" name="Line 10">
              <a:extLst>
                <a:ext uri="{FF2B5EF4-FFF2-40B4-BE49-F238E27FC236}">
                  <a16:creationId xmlns:a16="http://schemas.microsoft.com/office/drawing/2014/main" id="{643A3CF6-F381-96D6-072B-CA93C7733F24}"/>
                </a:ext>
              </a:extLst>
            </p:cNvPr>
            <p:cNvSpPr>
              <a:spLocks noChangeShapeType="1"/>
            </p:cNvSpPr>
            <p:nvPr/>
          </p:nvSpPr>
          <p:spPr bwMode="auto">
            <a:xfrm>
              <a:off x="2400" y="2736"/>
              <a:ext cx="244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1" name="Line 11">
              <a:extLst>
                <a:ext uri="{FF2B5EF4-FFF2-40B4-BE49-F238E27FC236}">
                  <a16:creationId xmlns:a16="http://schemas.microsoft.com/office/drawing/2014/main" id="{F0F2EEAC-5000-435A-873A-BFD9820D711C}"/>
                </a:ext>
              </a:extLst>
            </p:cNvPr>
            <p:cNvSpPr>
              <a:spLocks noChangeShapeType="1"/>
            </p:cNvSpPr>
            <p:nvPr/>
          </p:nvSpPr>
          <p:spPr bwMode="auto">
            <a:xfrm>
              <a:off x="2880" y="1872"/>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2">
              <a:extLst>
                <a:ext uri="{FF2B5EF4-FFF2-40B4-BE49-F238E27FC236}">
                  <a16:creationId xmlns:a16="http://schemas.microsoft.com/office/drawing/2014/main" id="{A58C9BB2-8D72-B1D1-3329-99CE06C5A258}"/>
                </a:ext>
              </a:extLst>
            </p:cNvPr>
            <p:cNvSpPr>
              <a:spLocks noChangeShapeType="1"/>
            </p:cNvSpPr>
            <p:nvPr/>
          </p:nvSpPr>
          <p:spPr bwMode="auto">
            <a:xfrm>
              <a:off x="3072" y="1680"/>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3">
              <a:extLst>
                <a:ext uri="{FF2B5EF4-FFF2-40B4-BE49-F238E27FC236}">
                  <a16:creationId xmlns:a16="http://schemas.microsoft.com/office/drawing/2014/main" id="{4A0C76B2-C8B2-5FF3-BC7F-B7F23C55D7E8}"/>
                </a:ext>
              </a:extLst>
            </p:cNvPr>
            <p:cNvSpPr>
              <a:spLocks noChangeShapeType="1"/>
            </p:cNvSpPr>
            <p:nvPr/>
          </p:nvSpPr>
          <p:spPr bwMode="auto">
            <a:xfrm>
              <a:off x="2640" y="2016"/>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4">
              <a:extLst>
                <a:ext uri="{FF2B5EF4-FFF2-40B4-BE49-F238E27FC236}">
                  <a16:creationId xmlns:a16="http://schemas.microsoft.com/office/drawing/2014/main" id="{7930B330-E65E-2432-5F3A-C1839E80ECF8}"/>
                </a:ext>
              </a:extLst>
            </p:cNvPr>
            <p:cNvSpPr>
              <a:spLocks noChangeShapeType="1"/>
            </p:cNvSpPr>
            <p:nvPr/>
          </p:nvSpPr>
          <p:spPr bwMode="auto">
            <a:xfrm>
              <a:off x="2400" y="2160"/>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15">
              <a:extLst>
                <a:ext uri="{FF2B5EF4-FFF2-40B4-BE49-F238E27FC236}">
                  <a16:creationId xmlns:a16="http://schemas.microsoft.com/office/drawing/2014/main" id="{C3EABE39-1448-AD11-1C7A-071E9935ACA5}"/>
                </a:ext>
              </a:extLst>
            </p:cNvPr>
            <p:cNvSpPr>
              <a:spLocks noChangeShapeType="1"/>
            </p:cNvSpPr>
            <p:nvPr/>
          </p:nvSpPr>
          <p:spPr bwMode="auto">
            <a:xfrm>
              <a:off x="2112" y="2304"/>
              <a:ext cx="1968"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3" name="Oval 16">
            <a:extLst>
              <a:ext uri="{FF2B5EF4-FFF2-40B4-BE49-F238E27FC236}">
                <a16:creationId xmlns:a16="http://schemas.microsoft.com/office/drawing/2014/main" id="{174A4795-5A61-668C-A973-A1CB8D10A133}"/>
              </a:ext>
            </a:extLst>
          </p:cNvPr>
          <p:cNvSpPr>
            <a:spLocks noChangeArrowheads="1"/>
          </p:cNvSpPr>
          <p:nvPr/>
        </p:nvSpPr>
        <p:spPr bwMode="auto">
          <a:xfrm>
            <a:off x="4267200" y="3276600"/>
            <a:ext cx="2667000" cy="2057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6154" name="Oval 17">
            <a:extLst>
              <a:ext uri="{FF2B5EF4-FFF2-40B4-BE49-F238E27FC236}">
                <a16:creationId xmlns:a16="http://schemas.microsoft.com/office/drawing/2014/main" id="{040B462D-2425-C020-4196-2C74CF916E5F}"/>
              </a:ext>
            </a:extLst>
          </p:cNvPr>
          <p:cNvSpPr>
            <a:spLocks noChangeArrowheads="1"/>
          </p:cNvSpPr>
          <p:nvPr/>
        </p:nvSpPr>
        <p:spPr bwMode="auto">
          <a:xfrm>
            <a:off x="4724400" y="5029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graphicFrame>
        <p:nvGraphicFramePr>
          <p:cNvPr id="118802" name="Object 18">
            <a:extLst>
              <a:ext uri="{FF2B5EF4-FFF2-40B4-BE49-F238E27FC236}">
                <a16:creationId xmlns:a16="http://schemas.microsoft.com/office/drawing/2014/main" id="{56401D4E-7499-72F6-3F1D-402F70BE55B0}"/>
              </a:ext>
            </a:extLst>
          </p:cNvPr>
          <p:cNvGraphicFramePr>
            <a:graphicFrameLocks noChangeAspect="1"/>
          </p:cNvGraphicFramePr>
          <p:nvPr/>
        </p:nvGraphicFramePr>
        <p:xfrm>
          <a:off x="533400" y="3200400"/>
          <a:ext cx="2543175" cy="1416050"/>
        </p:xfrm>
        <a:graphic>
          <a:graphicData uri="http://schemas.openxmlformats.org/presentationml/2006/ole">
            <mc:AlternateContent xmlns:mc="http://schemas.openxmlformats.org/markup-compatibility/2006">
              <mc:Choice xmlns:v="urn:schemas-microsoft-com:vml" Requires="v">
                <p:oleObj name="Equation" r:id="rId4" imgW="1231900" imgH="685800" progId="Equation.3">
                  <p:embed/>
                </p:oleObj>
              </mc:Choice>
              <mc:Fallback>
                <p:oleObj name="Equation" r:id="rId4" imgW="1231900" imgH="685800" progId="Equation.3">
                  <p:embed/>
                  <p:pic>
                    <p:nvPicPr>
                      <p:cNvPr id="118802" name="Object 18">
                        <a:extLst>
                          <a:ext uri="{FF2B5EF4-FFF2-40B4-BE49-F238E27FC236}">
                            <a16:creationId xmlns:a16="http://schemas.microsoft.com/office/drawing/2014/main" id="{56401D4E-7499-72F6-3F1D-402F70BE5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200400"/>
                        <a:ext cx="2543175" cy="141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804" name="Line 20">
            <a:extLst>
              <a:ext uri="{FF2B5EF4-FFF2-40B4-BE49-F238E27FC236}">
                <a16:creationId xmlns:a16="http://schemas.microsoft.com/office/drawing/2014/main" id="{E4DA34B7-4A8D-B038-1364-4842B8D646D4}"/>
              </a:ext>
            </a:extLst>
          </p:cNvPr>
          <p:cNvSpPr>
            <a:spLocks noChangeShapeType="1"/>
          </p:cNvSpPr>
          <p:nvPr/>
        </p:nvSpPr>
        <p:spPr bwMode="auto">
          <a:xfrm flipV="1">
            <a:off x="5562600" y="3429000"/>
            <a:ext cx="914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06" name="Line 22">
            <a:extLst>
              <a:ext uri="{FF2B5EF4-FFF2-40B4-BE49-F238E27FC236}">
                <a16:creationId xmlns:a16="http://schemas.microsoft.com/office/drawing/2014/main" id="{793E797A-CEC2-A631-BE50-E5CF99DD0EC6}"/>
              </a:ext>
            </a:extLst>
          </p:cNvPr>
          <p:cNvSpPr>
            <a:spLocks noChangeShapeType="1"/>
          </p:cNvSpPr>
          <p:nvPr/>
        </p:nvSpPr>
        <p:spPr bwMode="auto">
          <a:xfrm flipH="1">
            <a:off x="4343400" y="4343400"/>
            <a:ext cx="1219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07" name="Text Box 23">
            <a:extLst>
              <a:ext uri="{FF2B5EF4-FFF2-40B4-BE49-F238E27FC236}">
                <a16:creationId xmlns:a16="http://schemas.microsoft.com/office/drawing/2014/main" id="{328EA673-9B7E-95BA-1B8C-606117CAEBBB}"/>
              </a:ext>
            </a:extLst>
          </p:cNvPr>
          <p:cNvSpPr txBox="1">
            <a:spLocks noChangeArrowheads="1"/>
          </p:cNvSpPr>
          <p:nvPr/>
        </p:nvSpPr>
        <p:spPr bwMode="auto">
          <a:xfrm>
            <a:off x="228600" y="5638800"/>
            <a:ext cx="4740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these are colinear, but differ by a constant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0-#ppt_w/2"/>
                                          </p:val>
                                        </p:tav>
                                        <p:tav tm="100000">
                                          <p:val>
                                            <p:strVal val="#ppt_x"/>
                                          </p:val>
                                        </p:tav>
                                      </p:tavLst>
                                    </p:anim>
                                    <p:anim calcmode="lin" valueType="num">
                                      <p:cBhvr additive="base">
                                        <p:cTn id="8" dur="500" fill="hold"/>
                                        <p:tgtEl>
                                          <p:spTgt spid="1187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8802"/>
                                        </p:tgtEl>
                                        <p:attrNameLst>
                                          <p:attrName>style.visibility</p:attrName>
                                        </p:attrNameLst>
                                      </p:cBhvr>
                                      <p:to>
                                        <p:strVal val="visible"/>
                                      </p:to>
                                    </p:set>
                                    <p:anim calcmode="lin" valueType="num">
                                      <p:cBhvr additive="base">
                                        <p:cTn id="13" dur="500" fill="hold"/>
                                        <p:tgtEl>
                                          <p:spTgt spid="118802"/>
                                        </p:tgtEl>
                                        <p:attrNameLst>
                                          <p:attrName>ppt_x</p:attrName>
                                        </p:attrNameLst>
                                      </p:cBhvr>
                                      <p:tavLst>
                                        <p:tav tm="0">
                                          <p:val>
                                            <p:strVal val="0-#ppt_w/2"/>
                                          </p:val>
                                        </p:tav>
                                        <p:tav tm="100000">
                                          <p:val>
                                            <p:strVal val="#ppt_x"/>
                                          </p:val>
                                        </p:tav>
                                      </p:tavLst>
                                    </p:anim>
                                    <p:anim calcmode="lin" valueType="num">
                                      <p:cBhvr additive="base">
                                        <p:cTn id="14" dur="500" fill="hold"/>
                                        <p:tgtEl>
                                          <p:spTgt spid="1188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8790"/>
                                        </p:tgtEl>
                                        <p:attrNameLst>
                                          <p:attrName>style.visibility</p:attrName>
                                        </p:attrNameLst>
                                      </p:cBhvr>
                                      <p:to>
                                        <p:strVal val="visible"/>
                                      </p:to>
                                    </p:set>
                                    <p:anim calcmode="lin" valueType="num">
                                      <p:cBhvr additive="base">
                                        <p:cTn id="19" dur="500" fill="hold"/>
                                        <p:tgtEl>
                                          <p:spTgt spid="118790"/>
                                        </p:tgtEl>
                                        <p:attrNameLst>
                                          <p:attrName>ppt_x</p:attrName>
                                        </p:attrNameLst>
                                      </p:cBhvr>
                                      <p:tavLst>
                                        <p:tav tm="0">
                                          <p:val>
                                            <p:strVal val="0-#ppt_w/2"/>
                                          </p:val>
                                        </p:tav>
                                        <p:tav tm="100000">
                                          <p:val>
                                            <p:strVal val="#ppt_x"/>
                                          </p:val>
                                        </p:tav>
                                      </p:tavLst>
                                    </p:anim>
                                    <p:anim calcmode="lin" valueType="num">
                                      <p:cBhvr additive="base">
                                        <p:cTn id="20"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8804"/>
                                        </p:tgtEl>
                                        <p:attrNameLst>
                                          <p:attrName>style.visibility</p:attrName>
                                        </p:attrNameLst>
                                      </p:cBhvr>
                                      <p:to>
                                        <p:strVal val="visible"/>
                                      </p:to>
                                    </p:set>
                                    <p:anim calcmode="lin" valueType="num">
                                      <p:cBhvr additive="base">
                                        <p:cTn id="25" dur="500" fill="hold"/>
                                        <p:tgtEl>
                                          <p:spTgt spid="118804"/>
                                        </p:tgtEl>
                                        <p:attrNameLst>
                                          <p:attrName>ppt_x</p:attrName>
                                        </p:attrNameLst>
                                      </p:cBhvr>
                                      <p:tavLst>
                                        <p:tav tm="0">
                                          <p:val>
                                            <p:strVal val="0-#ppt_w/2"/>
                                          </p:val>
                                        </p:tav>
                                        <p:tav tm="100000">
                                          <p:val>
                                            <p:strVal val="#ppt_x"/>
                                          </p:val>
                                        </p:tav>
                                      </p:tavLst>
                                    </p:anim>
                                    <p:anim calcmode="lin" valueType="num">
                                      <p:cBhvr additive="base">
                                        <p:cTn id="26" dur="500" fill="hold"/>
                                        <p:tgtEl>
                                          <p:spTgt spid="1188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8806"/>
                                        </p:tgtEl>
                                        <p:attrNameLst>
                                          <p:attrName>style.visibility</p:attrName>
                                        </p:attrNameLst>
                                      </p:cBhvr>
                                      <p:to>
                                        <p:strVal val="visible"/>
                                      </p:to>
                                    </p:set>
                                    <p:anim calcmode="lin" valueType="num">
                                      <p:cBhvr additive="base">
                                        <p:cTn id="31" dur="500" fill="hold"/>
                                        <p:tgtEl>
                                          <p:spTgt spid="118806"/>
                                        </p:tgtEl>
                                        <p:attrNameLst>
                                          <p:attrName>ppt_x</p:attrName>
                                        </p:attrNameLst>
                                      </p:cBhvr>
                                      <p:tavLst>
                                        <p:tav tm="0">
                                          <p:val>
                                            <p:strVal val="0-#ppt_w/2"/>
                                          </p:val>
                                        </p:tav>
                                        <p:tav tm="100000">
                                          <p:val>
                                            <p:strVal val="#ppt_x"/>
                                          </p:val>
                                        </p:tav>
                                      </p:tavLst>
                                    </p:anim>
                                    <p:anim calcmode="lin" valueType="num">
                                      <p:cBhvr additive="base">
                                        <p:cTn id="32" dur="500" fill="hold"/>
                                        <p:tgtEl>
                                          <p:spTgt spid="1188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8807"/>
                                        </p:tgtEl>
                                        <p:attrNameLst>
                                          <p:attrName>style.visibility</p:attrName>
                                        </p:attrNameLst>
                                      </p:cBhvr>
                                      <p:to>
                                        <p:strVal val="visible"/>
                                      </p:to>
                                    </p:set>
                                    <p:anim calcmode="lin" valueType="num">
                                      <p:cBhvr additive="base">
                                        <p:cTn id="37" dur="500" fill="hold"/>
                                        <p:tgtEl>
                                          <p:spTgt spid="118807"/>
                                        </p:tgtEl>
                                        <p:attrNameLst>
                                          <p:attrName>ppt_x</p:attrName>
                                        </p:attrNameLst>
                                      </p:cBhvr>
                                      <p:tavLst>
                                        <p:tav tm="0">
                                          <p:val>
                                            <p:strVal val="0-#ppt_w/2"/>
                                          </p:val>
                                        </p:tav>
                                        <p:tav tm="100000">
                                          <p:val>
                                            <p:strVal val="#ppt_x"/>
                                          </p:val>
                                        </p:tav>
                                      </p:tavLst>
                                    </p:anim>
                                    <p:anim calcmode="lin" valueType="num">
                                      <p:cBhvr additive="base">
                                        <p:cTn id="38" dur="500" fill="hold"/>
                                        <p:tgtEl>
                                          <p:spTgt spid="1188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790" grpId="0" autoUpdateAnimBg="0"/>
      <p:bldP spid="118807"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E8DCB57-1A61-4211-11CF-0072F1FDF5B5}"/>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Example: Lagrange Multipliers</a:t>
            </a:r>
          </a:p>
        </p:txBody>
      </p:sp>
      <p:sp>
        <p:nvSpPr>
          <p:cNvPr id="7171" name="Rectangle 3">
            <a:extLst>
              <a:ext uri="{FF2B5EF4-FFF2-40B4-BE49-F238E27FC236}">
                <a16:creationId xmlns:a16="http://schemas.microsoft.com/office/drawing/2014/main" id="{2E611DB7-28C9-96B5-759E-11AD62A4AA18}"/>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7172" name="Rectangle 4">
            <a:extLst>
              <a:ext uri="{FF2B5EF4-FFF2-40B4-BE49-F238E27FC236}">
                <a16:creationId xmlns:a16="http://schemas.microsoft.com/office/drawing/2014/main" id="{22E91D58-0124-2746-6694-F28FF428B772}"/>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7173" name="Rectangle 5">
            <a:extLst>
              <a:ext uri="{FF2B5EF4-FFF2-40B4-BE49-F238E27FC236}">
                <a16:creationId xmlns:a16="http://schemas.microsoft.com/office/drawing/2014/main" id="{2FEC8CF7-6024-CC4B-C38B-2BAA6A785B9C}"/>
              </a:ext>
            </a:extLst>
          </p:cNvPr>
          <p:cNvSpPr>
            <a:spLocks noGrp="1" noChangeArrowheads="1"/>
          </p:cNvSpPr>
          <p:nvPr>
            <p:ph type="body" idx="1"/>
          </p:nvPr>
        </p:nvSpPr>
        <p:spPr>
          <a:xfrm>
            <a:off x="457200" y="1600200"/>
            <a:ext cx="7772400" cy="762000"/>
          </a:xfrm>
        </p:spPr>
        <p:txBody>
          <a:bodyPr>
            <a:normAutofit fontScale="47500" lnSpcReduction="20000"/>
          </a:bodyPr>
          <a:lstStyle/>
          <a:p>
            <a:pPr>
              <a:lnSpc>
                <a:spcPct val="90000"/>
              </a:lnSpc>
            </a:pPr>
            <a:r>
              <a:rPr lang="en-US" altLang="en-US" sz="3000"/>
              <a:t>This colinearity is true for any constraint and objective function of an NLP, at a local optimum.</a:t>
            </a:r>
          </a:p>
          <a:p>
            <a:pPr>
              <a:lnSpc>
                <a:spcPct val="90000"/>
              </a:lnSpc>
            </a:pPr>
            <a:r>
              <a:rPr lang="en-US" altLang="en-US" sz="3000"/>
              <a:t>The constant difference is called a </a:t>
            </a:r>
            <a:r>
              <a:rPr lang="en-US" altLang="en-US" sz="3000" u="sng"/>
              <a:t>Lagrange</a:t>
            </a:r>
            <a:r>
              <a:rPr lang="en-US" altLang="en-US" sz="3000"/>
              <a:t> </a:t>
            </a:r>
            <a:r>
              <a:rPr lang="en-US" altLang="en-US" sz="3000" u="sng"/>
              <a:t>Multiplier</a:t>
            </a:r>
            <a:r>
              <a:rPr lang="en-US" altLang="en-US" sz="3000"/>
              <a:t>: in this case, </a:t>
            </a:r>
          </a:p>
        </p:txBody>
      </p:sp>
      <p:sp>
        <p:nvSpPr>
          <p:cNvPr id="7174" name="Text Box 7">
            <a:extLst>
              <a:ext uri="{FF2B5EF4-FFF2-40B4-BE49-F238E27FC236}">
                <a16:creationId xmlns:a16="http://schemas.microsoft.com/office/drawing/2014/main" id="{D686A952-811B-D9D8-02DF-40C9CCE8F052}"/>
              </a:ext>
            </a:extLst>
          </p:cNvPr>
          <p:cNvSpPr txBox="1">
            <a:spLocks noChangeArrowheads="1"/>
          </p:cNvSpPr>
          <p:nvPr/>
        </p:nvSpPr>
        <p:spPr bwMode="auto">
          <a:xfrm>
            <a:off x="525463" y="54102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400"/>
          </a:p>
        </p:txBody>
      </p:sp>
      <p:graphicFrame>
        <p:nvGraphicFramePr>
          <p:cNvPr id="7175" name="Object 9">
            <a:extLst>
              <a:ext uri="{FF2B5EF4-FFF2-40B4-BE49-F238E27FC236}">
                <a16:creationId xmlns:a16="http://schemas.microsoft.com/office/drawing/2014/main" id="{B35F4886-96AC-9641-D201-6B71227B5804}"/>
              </a:ext>
            </a:extLst>
          </p:cNvPr>
          <p:cNvGraphicFramePr>
            <a:graphicFrameLocks noChangeAspect="1"/>
          </p:cNvGraphicFramePr>
          <p:nvPr/>
        </p:nvGraphicFramePr>
        <p:xfrm>
          <a:off x="4724400" y="3657600"/>
          <a:ext cx="1981200" cy="660400"/>
        </p:xfrm>
        <a:graphic>
          <a:graphicData uri="http://schemas.openxmlformats.org/presentationml/2006/ole">
            <mc:AlternateContent xmlns:mc="http://schemas.openxmlformats.org/markup-compatibility/2006">
              <mc:Choice xmlns:v="urn:schemas-microsoft-com:vml" Requires="v">
                <p:oleObj name="Equation" r:id="rId2" imgW="914400" imgH="304800" progId="Equation.3">
                  <p:embed/>
                </p:oleObj>
              </mc:Choice>
              <mc:Fallback>
                <p:oleObj name="Equation" r:id="rId2" imgW="914400" imgH="304800" progId="Equation.3">
                  <p:embed/>
                  <p:pic>
                    <p:nvPicPr>
                      <p:cNvPr id="7175" name="Object 9">
                        <a:extLst>
                          <a:ext uri="{FF2B5EF4-FFF2-40B4-BE49-F238E27FC236}">
                            <a16:creationId xmlns:a16="http://schemas.microsoft.com/office/drawing/2014/main" id="{B35F4886-96AC-9641-D201-6B71227B5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657600"/>
                        <a:ext cx="19812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10">
            <a:extLst>
              <a:ext uri="{FF2B5EF4-FFF2-40B4-BE49-F238E27FC236}">
                <a16:creationId xmlns:a16="http://schemas.microsoft.com/office/drawing/2014/main" id="{3FA8CA2A-5AC8-4BA0-3D3E-1D82041AB12D}"/>
              </a:ext>
            </a:extLst>
          </p:cNvPr>
          <p:cNvSpPr txBox="1">
            <a:spLocks noChangeArrowheads="1"/>
          </p:cNvSpPr>
          <p:nvPr/>
        </p:nvSpPr>
        <p:spPr bwMode="auto">
          <a:xfrm>
            <a:off x="457200" y="4267200"/>
            <a:ext cx="392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000"/>
              <a:t> We can therefore write</a:t>
            </a:r>
          </a:p>
        </p:txBody>
      </p:sp>
      <p:graphicFrame>
        <p:nvGraphicFramePr>
          <p:cNvPr id="7177" name="Object 11">
            <a:extLst>
              <a:ext uri="{FF2B5EF4-FFF2-40B4-BE49-F238E27FC236}">
                <a16:creationId xmlns:a16="http://schemas.microsoft.com/office/drawing/2014/main" id="{DD00A165-0907-92D7-EFB7-201E2D1F280F}"/>
              </a:ext>
            </a:extLst>
          </p:cNvPr>
          <p:cNvGraphicFramePr>
            <a:graphicFrameLocks noChangeAspect="1"/>
          </p:cNvGraphicFramePr>
          <p:nvPr/>
        </p:nvGraphicFramePr>
        <p:xfrm>
          <a:off x="2139950" y="4800600"/>
          <a:ext cx="4610100" cy="722313"/>
        </p:xfrm>
        <a:graphic>
          <a:graphicData uri="http://schemas.openxmlformats.org/presentationml/2006/ole">
            <mc:AlternateContent xmlns:mc="http://schemas.openxmlformats.org/markup-compatibility/2006">
              <mc:Choice xmlns:v="urn:schemas-microsoft-com:vml" Requires="v">
                <p:oleObj name="Equation" r:id="rId4" imgW="1460500" imgH="228600" progId="Equation.3">
                  <p:embed/>
                </p:oleObj>
              </mc:Choice>
              <mc:Fallback>
                <p:oleObj name="Equation" r:id="rId4" imgW="1460500" imgH="228600" progId="Equation.3">
                  <p:embed/>
                  <p:pic>
                    <p:nvPicPr>
                      <p:cNvPr id="7177" name="Object 11">
                        <a:extLst>
                          <a:ext uri="{FF2B5EF4-FFF2-40B4-BE49-F238E27FC236}">
                            <a16:creationId xmlns:a16="http://schemas.microsoft.com/office/drawing/2014/main" id="{DD00A165-0907-92D7-EFB7-201E2D1F28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4800600"/>
                        <a:ext cx="46101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9D5FC2E-4ED3-F272-5F30-C081D263BF6F}"/>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The Lagrangian Function</a:t>
            </a:r>
          </a:p>
        </p:txBody>
      </p:sp>
      <p:sp>
        <p:nvSpPr>
          <p:cNvPr id="8195" name="Rectangle 3">
            <a:extLst>
              <a:ext uri="{FF2B5EF4-FFF2-40B4-BE49-F238E27FC236}">
                <a16:creationId xmlns:a16="http://schemas.microsoft.com/office/drawing/2014/main" id="{0B967576-4472-618E-62BD-269324C31534}"/>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8196" name="Rectangle 4">
            <a:extLst>
              <a:ext uri="{FF2B5EF4-FFF2-40B4-BE49-F238E27FC236}">
                <a16:creationId xmlns:a16="http://schemas.microsoft.com/office/drawing/2014/main" id="{97F864ED-AB5D-04DF-FDF8-80FE135898D2}"/>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8197" name="Rectangle 5">
            <a:extLst>
              <a:ext uri="{FF2B5EF4-FFF2-40B4-BE49-F238E27FC236}">
                <a16:creationId xmlns:a16="http://schemas.microsoft.com/office/drawing/2014/main" id="{B160BDAB-727D-E8B1-BC9F-08C9D1EFA325}"/>
              </a:ext>
            </a:extLst>
          </p:cNvPr>
          <p:cNvSpPr>
            <a:spLocks noGrp="1" noChangeArrowheads="1"/>
          </p:cNvSpPr>
          <p:nvPr>
            <p:ph type="body" idx="1"/>
          </p:nvPr>
        </p:nvSpPr>
        <p:spPr>
          <a:xfrm>
            <a:off x="457200" y="1219200"/>
            <a:ext cx="7772400" cy="762000"/>
          </a:xfrm>
        </p:spPr>
        <p:txBody>
          <a:bodyPr/>
          <a:lstStyle/>
          <a:p>
            <a:r>
              <a:rPr lang="en-US" altLang="en-US" sz="3400"/>
              <a:t>If we define the Lagrangian Function as:</a:t>
            </a:r>
          </a:p>
        </p:txBody>
      </p:sp>
      <p:sp>
        <p:nvSpPr>
          <p:cNvPr id="8198" name="Text Box 6">
            <a:extLst>
              <a:ext uri="{FF2B5EF4-FFF2-40B4-BE49-F238E27FC236}">
                <a16:creationId xmlns:a16="http://schemas.microsoft.com/office/drawing/2014/main" id="{810C49CD-A826-38A5-76ED-77EAD2D0B635}"/>
              </a:ext>
            </a:extLst>
          </p:cNvPr>
          <p:cNvSpPr txBox="1">
            <a:spLocks noChangeArrowheads="1"/>
          </p:cNvSpPr>
          <p:nvPr/>
        </p:nvSpPr>
        <p:spPr bwMode="auto">
          <a:xfrm>
            <a:off x="525463" y="54102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400"/>
          </a:p>
        </p:txBody>
      </p:sp>
      <p:sp>
        <p:nvSpPr>
          <p:cNvPr id="8199" name="Text Box 8">
            <a:extLst>
              <a:ext uri="{FF2B5EF4-FFF2-40B4-BE49-F238E27FC236}">
                <a16:creationId xmlns:a16="http://schemas.microsoft.com/office/drawing/2014/main" id="{BD31FF56-1939-D948-0834-9700334A0BC8}"/>
              </a:ext>
            </a:extLst>
          </p:cNvPr>
          <p:cNvSpPr txBox="1">
            <a:spLocks noChangeArrowheads="1"/>
          </p:cNvSpPr>
          <p:nvPr/>
        </p:nvSpPr>
        <p:spPr bwMode="auto">
          <a:xfrm>
            <a:off x="457200" y="2819400"/>
            <a:ext cx="3816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We can then write </a:t>
            </a:r>
          </a:p>
        </p:txBody>
      </p:sp>
      <p:graphicFrame>
        <p:nvGraphicFramePr>
          <p:cNvPr id="8200" name="Object 9">
            <a:extLst>
              <a:ext uri="{FF2B5EF4-FFF2-40B4-BE49-F238E27FC236}">
                <a16:creationId xmlns:a16="http://schemas.microsoft.com/office/drawing/2014/main" id="{DD4E7DB4-AF4E-7181-EAA4-6965D83EA564}"/>
              </a:ext>
            </a:extLst>
          </p:cNvPr>
          <p:cNvGraphicFramePr>
            <a:graphicFrameLocks noChangeAspect="1"/>
          </p:cNvGraphicFramePr>
          <p:nvPr/>
        </p:nvGraphicFramePr>
        <p:xfrm>
          <a:off x="2438400" y="2133600"/>
          <a:ext cx="4691063" cy="641350"/>
        </p:xfrm>
        <a:graphic>
          <a:graphicData uri="http://schemas.openxmlformats.org/presentationml/2006/ole">
            <mc:AlternateContent xmlns:mc="http://schemas.openxmlformats.org/markup-compatibility/2006">
              <mc:Choice xmlns:v="urn:schemas-microsoft-com:vml" Requires="v">
                <p:oleObj name="Equation" r:id="rId2" imgW="1485900" imgH="203200" progId="Equation.3">
                  <p:embed/>
                </p:oleObj>
              </mc:Choice>
              <mc:Fallback>
                <p:oleObj name="Equation" r:id="rId2" imgW="1485900" imgH="203200" progId="Equation.3">
                  <p:embed/>
                  <p:pic>
                    <p:nvPicPr>
                      <p:cNvPr id="8200" name="Object 9">
                        <a:extLst>
                          <a:ext uri="{FF2B5EF4-FFF2-40B4-BE49-F238E27FC236}">
                            <a16:creationId xmlns:a16="http://schemas.microsoft.com/office/drawing/2014/main" id="{DD4E7DB4-AF4E-7181-EAA4-6965D83E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600"/>
                        <a:ext cx="469106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0">
            <a:extLst>
              <a:ext uri="{FF2B5EF4-FFF2-40B4-BE49-F238E27FC236}">
                <a16:creationId xmlns:a16="http://schemas.microsoft.com/office/drawing/2014/main" id="{E469AAAF-7730-1BF0-FBB5-51EAA6D7AA00}"/>
              </a:ext>
            </a:extLst>
          </p:cNvPr>
          <p:cNvGraphicFramePr>
            <a:graphicFrameLocks noChangeAspect="1"/>
          </p:cNvGraphicFramePr>
          <p:nvPr/>
        </p:nvGraphicFramePr>
        <p:xfrm>
          <a:off x="2806700" y="3429000"/>
          <a:ext cx="3529013" cy="801688"/>
        </p:xfrm>
        <a:graphic>
          <a:graphicData uri="http://schemas.openxmlformats.org/presentationml/2006/ole">
            <mc:AlternateContent xmlns:mc="http://schemas.openxmlformats.org/markup-compatibility/2006">
              <mc:Choice xmlns:v="urn:schemas-microsoft-com:vml" Requires="v">
                <p:oleObj name="Equation" r:id="rId4" imgW="1117115" imgH="253890" progId="Equation.3">
                  <p:embed/>
                </p:oleObj>
              </mc:Choice>
              <mc:Fallback>
                <p:oleObj name="Equation" r:id="rId4" imgW="1117115" imgH="253890" progId="Equation.3">
                  <p:embed/>
                  <p:pic>
                    <p:nvPicPr>
                      <p:cNvPr id="8201" name="Object 10">
                        <a:extLst>
                          <a:ext uri="{FF2B5EF4-FFF2-40B4-BE49-F238E27FC236}">
                            <a16:creationId xmlns:a16="http://schemas.microsoft.com/office/drawing/2014/main" id="{E469AAAF-7730-1BF0-FBB5-51EAA6D7A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00" y="3429000"/>
                        <a:ext cx="3529013"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Text Box 11">
            <a:extLst>
              <a:ext uri="{FF2B5EF4-FFF2-40B4-BE49-F238E27FC236}">
                <a16:creationId xmlns:a16="http://schemas.microsoft.com/office/drawing/2014/main" id="{9A39E060-71E8-24E0-F7C5-7841A9102CB9}"/>
              </a:ext>
            </a:extLst>
          </p:cNvPr>
          <p:cNvSpPr txBox="1">
            <a:spLocks noChangeArrowheads="1"/>
          </p:cNvSpPr>
          <p:nvPr/>
        </p:nvSpPr>
        <p:spPr bwMode="auto">
          <a:xfrm>
            <a:off x="381000" y="4114800"/>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400"/>
              <a:t>which is a necessary condition for optimality, along with </a:t>
            </a:r>
          </a:p>
        </p:txBody>
      </p:sp>
      <p:graphicFrame>
        <p:nvGraphicFramePr>
          <p:cNvPr id="8203" name="Object 12">
            <a:extLst>
              <a:ext uri="{FF2B5EF4-FFF2-40B4-BE49-F238E27FC236}">
                <a16:creationId xmlns:a16="http://schemas.microsoft.com/office/drawing/2014/main" id="{986579FB-41DC-A8AA-06F2-7E19CA925B59}"/>
              </a:ext>
            </a:extLst>
          </p:cNvPr>
          <p:cNvGraphicFramePr>
            <a:graphicFrameLocks noChangeAspect="1"/>
          </p:cNvGraphicFramePr>
          <p:nvPr/>
        </p:nvGraphicFramePr>
        <p:xfrm>
          <a:off x="2667000" y="5181600"/>
          <a:ext cx="1724025" cy="641350"/>
        </p:xfrm>
        <a:graphic>
          <a:graphicData uri="http://schemas.openxmlformats.org/presentationml/2006/ole">
            <mc:AlternateContent xmlns:mc="http://schemas.openxmlformats.org/markup-compatibility/2006">
              <mc:Choice xmlns:v="urn:schemas-microsoft-com:vml" Requires="v">
                <p:oleObj name="Equation" r:id="rId6" imgW="545626" imgH="203024" progId="Equation.3">
                  <p:embed/>
                </p:oleObj>
              </mc:Choice>
              <mc:Fallback>
                <p:oleObj name="Equation" r:id="rId6" imgW="545626" imgH="203024" progId="Equation.3">
                  <p:embed/>
                  <p:pic>
                    <p:nvPicPr>
                      <p:cNvPr id="8203" name="Object 12">
                        <a:extLst>
                          <a:ext uri="{FF2B5EF4-FFF2-40B4-BE49-F238E27FC236}">
                            <a16:creationId xmlns:a16="http://schemas.microsoft.com/office/drawing/2014/main" id="{986579FB-41DC-A8AA-06F2-7E19CA925B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181600"/>
                        <a:ext cx="1724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13">
            <a:extLst>
              <a:ext uri="{FF2B5EF4-FFF2-40B4-BE49-F238E27FC236}">
                <a16:creationId xmlns:a16="http://schemas.microsoft.com/office/drawing/2014/main" id="{8C887F46-8D6C-E8C9-93C6-2907E05C6BDE}"/>
              </a:ext>
            </a:extLst>
          </p:cNvPr>
          <p:cNvSpPr txBox="1">
            <a:spLocks noChangeArrowheads="1"/>
          </p:cNvSpPr>
          <p:nvPr/>
        </p:nvSpPr>
        <p:spPr bwMode="auto">
          <a:xfrm>
            <a:off x="4419600" y="5181600"/>
            <a:ext cx="2528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400"/>
              <a:t>for feasibility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EFCFDFA-5659-D21F-8D10-EC7793224462}"/>
              </a:ext>
            </a:extLst>
          </p:cNvPr>
          <p:cNvSpPr>
            <a:spLocks noGrp="1" noChangeArrowheads="1"/>
          </p:cNvSpPr>
          <p:nvPr>
            <p:ph type="title"/>
          </p:nvPr>
        </p:nvSpPr>
        <p:spPr>
          <a:xfrm>
            <a:off x="533400" y="0"/>
            <a:ext cx="8077200" cy="1143000"/>
          </a:xfrm>
        </p:spPr>
        <p:txBody>
          <a:bodyPr/>
          <a:lstStyle/>
          <a:p>
            <a:pPr>
              <a:lnSpc>
                <a:spcPct val="80000"/>
              </a:lnSpc>
            </a:pPr>
            <a:r>
              <a:rPr lang="en-US" altLang="en-US" sz="4200"/>
              <a:t>Lagrange Multipliers: Meaning</a:t>
            </a:r>
          </a:p>
        </p:txBody>
      </p:sp>
      <p:sp>
        <p:nvSpPr>
          <p:cNvPr id="12291" name="Rectangle 3">
            <a:extLst>
              <a:ext uri="{FF2B5EF4-FFF2-40B4-BE49-F238E27FC236}">
                <a16:creationId xmlns:a16="http://schemas.microsoft.com/office/drawing/2014/main" id="{B44D85A1-DC16-2B01-32B0-0D028C0B459D}"/>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2292" name="Rectangle 4">
            <a:extLst>
              <a:ext uri="{FF2B5EF4-FFF2-40B4-BE49-F238E27FC236}">
                <a16:creationId xmlns:a16="http://schemas.microsoft.com/office/drawing/2014/main" id="{01E08065-115C-5244-7800-4367304002AF}"/>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124933" name="Rectangle 5">
            <a:extLst>
              <a:ext uri="{FF2B5EF4-FFF2-40B4-BE49-F238E27FC236}">
                <a16:creationId xmlns:a16="http://schemas.microsoft.com/office/drawing/2014/main" id="{7E1C084E-7FED-38B6-2136-063B4ABF7486}"/>
              </a:ext>
            </a:extLst>
          </p:cNvPr>
          <p:cNvSpPr>
            <a:spLocks noGrp="1" noChangeArrowheads="1"/>
          </p:cNvSpPr>
          <p:nvPr>
            <p:ph type="body" idx="1"/>
          </p:nvPr>
        </p:nvSpPr>
        <p:spPr>
          <a:xfrm>
            <a:off x="533400" y="990600"/>
            <a:ext cx="7772400" cy="2286000"/>
          </a:xfrm>
        </p:spPr>
        <p:txBody>
          <a:bodyPr/>
          <a:lstStyle/>
          <a:p>
            <a:r>
              <a:rPr lang="en-US" altLang="en-US" sz="3400"/>
              <a:t>The derivative of </a:t>
            </a:r>
            <a:r>
              <a:rPr lang="en-US" altLang="en-US" sz="3400" i="1"/>
              <a:t>f</a:t>
            </a:r>
            <a:r>
              <a:rPr lang="en-US" altLang="en-US" sz="3400"/>
              <a:t> with respect to </a:t>
            </a:r>
            <a:r>
              <a:rPr lang="en-US" altLang="en-US" sz="3400" i="1"/>
              <a:t>b</a:t>
            </a:r>
            <a:r>
              <a:rPr lang="en-US" altLang="en-US" sz="3400"/>
              <a:t> tells us how the objective changes with small changes in the constraint: </a:t>
            </a:r>
          </a:p>
        </p:txBody>
      </p:sp>
      <p:sp>
        <p:nvSpPr>
          <p:cNvPr id="124935" name="Text Box 7">
            <a:extLst>
              <a:ext uri="{FF2B5EF4-FFF2-40B4-BE49-F238E27FC236}">
                <a16:creationId xmlns:a16="http://schemas.microsoft.com/office/drawing/2014/main" id="{08816561-DB6D-1E7B-F882-033ED7DF3DF3}"/>
              </a:ext>
            </a:extLst>
          </p:cNvPr>
          <p:cNvSpPr txBox="1">
            <a:spLocks noChangeArrowheads="1"/>
          </p:cNvSpPr>
          <p:nvPr/>
        </p:nvSpPr>
        <p:spPr bwMode="auto">
          <a:xfrm>
            <a:off x="533400" y="3733800"/>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But this is equal to </a:t>
            </a:r>
          </a:p>
        </p:txBody>
      </p:sp>
      <p:graphicFrame>
        <p:nvGraphicFramePr>
          <p:cNvPr id="128000" name="Object 0">
            <a:extLst>
              <a:ext uri="{FF2B5EF4-FFF2-40B4-BE49-F238E27FC236}">
                <a16:creationId xmlns:a16="http://schemas.microsoft.com/office/drawing/2014/main" id="{5968D63D-C50C-BCC0-F19F-D23F0A8C7A9E}"/>
              </a:ext>
            </a:extLst>
          </p:cNvPr>
          <p:cNvGraphicFramePr>
            <a:graphicFrameLocks noChangeAspect="1"/>
          </p:cNvGraphicFramePr>
          <p:nvPr/>
        </p:nvGraphicFramePr>
        <p:xfrm>
          <a:off x="4343400" y="3810000"/>
          <a:ext cx="715963" cy="498475"/>
        </p:xfrm>
        <a:graphic>
          <a:graphicData uri="http://schemas.openxmlformats.org/presentationml/2006/ole">
            <mc:AlternateContent xmlns:mc="http://schemas.openxmlformats.org/markup-compatibility/2006">
              <mc:Choice xmlns:v="urn:schemas-microsoft-com:vml" Requires="v">
                <p:oleObj name="Equation" r:id="rId2" imgW="291973" imgH="203112" progId="Equation.3">
                  <p:embed/>
                </p:oleObj>
              </mc:Choice>
              <mc:Fallback>
                <p:oleObj name="Equation" r:id="rId2" imgW="291973" imgH="203112" progId="Equation.3">
                  <p:embed/>
                  <p:pic>
                    <p:nvPicPr>
                      <p:cNvPr id="128000" name="Object 0">
                        <a:extLst>
                          <a:ext uri="{FF2B5EF4-FFF2-40B4-BE49-F238E27FC236}">
                            <a16:creationId xmlns:a16="http://schemas.microsoft.com/office/drawing/2014/main" id="{5968D63D-C50C-BCC0-F19F-D23F0A8C7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810000"/>
                        <a:ext cx="71596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1" name="Object 1">
            <a:extLst>
              <a:ext uri="{FF2B5EF4-FFF2-40B4-BE49-F238E27FC236}">
                <a16:creationId xmlns:a16="http://schemas.microsoft.com/office/drawing/2014/main" id="{59033B6B-725B-9952-CA8B-21A6895FA98B}"/>
              </a:ext>
            </a:extLst>
          </p:cNvPr>
          <p:cNvGraphicFramePr>
            <a:graphicFrameLocks noChangeAspect="1"/>
          </p:cNvGraphicFramePr>
          <p:nvPr/>
        </p:nvGraphicFramePr>
        <p:xfrm>
          <a:off x="1681163" y="2743200"/>
          <a:ext cx="4144962" cy="898525"/>
        </p:xfrm>
        <a:graphic>
          <a:graphicData uri="http://schemas.openxmlformats.org/presentationml/2006/ole">
            <mc:AlternateContent xmlns:mc="http://schemas.openxmlformats.org/markup-compatibility/2006">
              <mc:Choice xmlns:v="urn:schemas-microsoft-com:vml" Requires="v">
                <p:oleObj name="Equation" r:id="rId4" imgW="1815312" imgH="393529" progId="Equation.3">
                  <p:embed/>
                </p:oleObj>
              </mc:Choice>
              <mc:Fallback>
                <p:oleObj name="Equation" r:id="rId4" imgW="1815312" imgH="393529" progId="Equation.3">
                  <p:embed/>
                  <p:pic>
                    <p:nvPicPr>
                      <p:cNvPr id="128001" name="Object 1">
                        <a:extLst>
                          <a:ext uri="{FF2B5EF4-FFF2-40B4-BE49-F238E27FC236}">
                            <a16:creationId xmlns:a16="http://schemas.microsoft.com/office/drawing/2014/main" id="{59033B6B-725B-9952-CA8B-21A6895FA9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2743200"/>
                        <a:ext cx="4144962"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41" name="Text Box 13">
            <a:extLst>
              <a:ext uri="{FF2B5EF4-FFF2-40B4-BE49-F238E27FC236}">
                <a16:creationId xmlns:a16="http://schemas.microsoft.com/office/drawing/2014/main" id="{3A0E027E-FF88-02F1-83D6-CBC6D89CBC17}"/>
              </a:ext>
            </a:extLst>
          </p:cNvPr>
          <p:cNvSpPr txBox="1">
            <a:spLocks noChangeArrowheads="1"/>
          </p:cNvSpPr>
          <p:nvPr/>
        </p:nvSpPr>
        <p:spPr bwMode="auto">
          <a:xfrm>
            <a:off x="639763" y="4495800"/>
            <a:ext cx="786447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buFontTx/>
              <a:buNone/>
            </a:pPr>
            <a:r>
              <a:rPr lang="en-US" altLang="en-US" sz="3400"/>
              <a:t>So the Lagrange Multiplier tells us how sensitive the objective function is to changes in the constraint </a:t>
            </a:r>
            <a:r>
              <a:rPr lang="en-US" altLang="en-US" sz="3400" i="1"/>
              <a:t>h</a:t>
            </a:r>
            <a:r>
              <a:rPr lang="en-US" altLang="en-US" sz="3400"/>
              <a:t>, much like a marginal 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 calcmode="lin" valueType="num">
                                      <p:cBhvr additive="base">
                                        <p:cTn id="7" dur="500" fill="hold"/>
                                        <p:tgtEl>
                                          <p:spTgt spid="1249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8001"/>
                                        </p:tgtEl>
                                        <p:attrNameLst>
                                          <p:attrName>style.visibility</p:attrName>
                                        </p:attrNameLst>
                                      </p:cBhvr>
                                      <p:to>
                                        <p:strVal val="visible"/>
                                      </p:to>
                                    </p:set>
                                    <p:anim calcmode="lin" valueType="num">
                                      <p:cBhvr additive="base">
                                        <p:cTn id="13" dur="500" fill="hold"/>
                                        <p:tgtEl>
                                          <p:spTgt spid="128001"/>
                                        </p:tgtEl>
                                        <p:attrNameLst>
                                          <p:attrName>ppt_x</p:attrName>
                                        </p:attrNameLst>
                                      </p:cBhvr>
                                      <p:tavLst>
                                        <p:tav tm="0">
                                          <p:val>
                                            <p:strVal val="0-#ppt_w/2"/>
                                          </p:val>
                                        </p:tav>
                                        <p:tav tm="100000">
                                          <p:val>
                                            <p:strVal val="#ppt_x"/>
                                          </p:val>
                                        </p:tav>
                                      </p:tavLst>
                                    </p:anim>
                                    <p:anim calcmode="lin" valueType="num">
                                      <p:cBhvr additive="base">
                                        <p:cTn id="14" dur="500" fill="hold"/>
                                        <p:tgtEl>
                                          <p:spTgt spid="1280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4935"/>
                                        </p:tgtEl>
                                        <p:attrNameLst>
                                          <p:attrName>style.visibility</p:attrName>
                                        </p:attrNameLst>
                                      </p:cBhvr>
                                      <p:to>
                                        <p:strVal val="visible"/>
                                      </p:to>
                                    </p:set>
                                    <p:anim calcmode="lin" valueType="num">
                                      <p:cBhvr additive="base">
                                        <p:cTn id="19" dur="500" fill="hold"/>
                                        <p:tgtEl>
                                          <p:spTgt spid="124935"/>
                                        </p:tgtEl>
                                        <p:attrNameLst>
                                          <p:attrName>ppt_x</p:attrName>
                                        </p:attrNameLst>
                                      </p:cBhvr>
                                      <p:tavLst>
                                        <p:tav tm="0">
                                          <p:val>
                                            <p:strVal val="0-#ppt_w/2"/>
                                          </p:val>
                                        </p:tav>
                                        <p:tav tm="100000">
                                          <p:val>
                                            <p:strVal val="#ppt_x"/>
                                          </p:val>
                                        </p:tav>
                                      </p:tavLst>
                                    </p:anim>
                                    <p:anim calcmode="lin" valueType="num">
                                      <p:cBhvr additive="base">
                                        <p:cTn id="20" dur="500" fill="hold"/>
                                        <p:tgtEl>
                                          <p:spTgt spid="1249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8000"/>
                                        </p:tgtEl>
                                        <p:attrNameLst>
                                          <p:attrName>style.visibility</p:attrName>
                                        </p:attrNameLst>
                                      </p:cBhvr>
                                      <p:to>
                                        <p:strVal val="visible"/>
                                      </p:to>
                                    </p:set>
                                    <p:anim calcmode="lin" valueType="num">
                                      <p:cBhvr additive="base">
                                        <p:cTn id="25" dur="500" fill="hold"/>
                                        <p:tgtEl>
                                          <p:spTgt spid="128000"/>
                                        </p:tgtEl>
                                        <p:attrNameLst>
                                          <p:attrName>ppt_x</p:attrName>
                                        </p:attrNameLst>
                                      </p:cBhvr>
                                      <p:tavLst>
                                        <p:tav tm="0">
                                          <p:val>
                                            <p:strVal val="0-#ppt_w/2"/>
                                          </p:val>
                                        </p:tav>
                                        <p:tav tm="100000">
                                          <p:val>
                                            <p:strVal val="#ppt_x"/>
                                          </p:val>
                                        </p:tav>
                                      </p:tavLst>
                                    </p:anim>
                                    <p:anim calcmode="lin" valueType="num">
                                      <p:cBhvr additive="base">
                                        <p:cTn id="26" dur="500" fill="hold"/>
                                        <p:tgtEl>
                                          <p:spTgt spid="12800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4941"/>
                                        </p:tgtEl>
                                        <p:attrNameLst>
                                          <p:attrName>style.visibility</p:attrName>
                                        </p:attrNameLst>
                                      </p:cBhvr>
                                      <p:to>
                                        <p:strVal val="visible"/>
                                      </p:to>
                                    </p:set>
                                    <p:anim calcmode="lin" valueType="num">
                                      <p:cBhvr additive="base">
                                        <p:cTn id="31" dur="500" fill="hold"/>
                                        <p:tgtEl>
                                          <p:spTgt spid="124941"/>
                                        </p:tgtEl>
                                        <p:attrNameLst>
                                          <p:attrName>ppt_x</p:attrName>
                                        </p:attrNameLst>
                                      </p:cBhvr>
                                      <p:tavLst>
                                        <p:tav tm="0">
                                          <p:val>
                                            <p:strVal val="0-#ppt_w/2"/>
                                          </p:val>
                                        </p:tav>
                                        <p:tav tm="100000">
                                          <p:val>
                                            <p:strVal val="#ppt_x"/>
                                          </p:val>
                                        </p:tav>
                                      </p:tavLst>
                                    </p:anim>
                                    <p:anim calcmode="lin" valueType="num">
                                      <p:cBhvr additive="base">
                                        <p:cTn id="32" dur="500" fill="hold"/>
                                        <p:tgtEl>
                                          <p:spTgt spid="124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build="p" autoUpdateAnimBg="0"/>
      <p:bldP spid="124935" grpId="0" autoUpdateAnimBg="0"/>
      <p:bldP spid="124941"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EC27A90-5E5B-13EC-4C2C-E31C3EA3C1DE}"/>
              </a:ext>
            </a:extLst>
          </p:cNvPr>
          <p:cNvSpPr>
            <a:spLocks noGrp="1" noChangeArrowheads="1"/>
          </p:cNvSpPr>
          <p:nvPr>
            <p:ph type="title"/>
          </p:nvPr>
        </p:nvSpPr>
        <p:spPr>
          <a:xfrm>
            <a:off x="533400" y="228600"/>
            <a:ext cx="8077200" cy="1143000"/>
          </a:xfrm>
        </p:spPr>
        <p:txBody>
          <a:bodyPr/>
          <a:lstStyle/>
          <a:p>
            <a:pPr>
              <a:lnSpc>
                <a:spcPct val="80000"/>
              </a:lnSpc>
            </a:pPr>
            <a:r>
              <a:rPr lang="en-US" altLang="en-US" sz="4200"/>
              <a:t> Lagrange Multipliers for Inequalities</a:t>
            </a:r>
          </a:p>
        </p:txBody>
      </p:sp>
      <p:sp>
        <p:nvSpPr>
          <p:cNvPr id="13315" name="Rectangle 3">
            <a:extLst>
              <a:ext uri="{FF2B5EF4-FFF2-40B4-BE49-F238E27FC236}">
                <a16:creationId xmlns:a16="http://schemas.microsoft.com/office/drawing/2014/main" id="{4C1AF179-25C6-D791-D2EA-EBCCF83A814A}"/>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3316" name="Rectangle 4">
            <a:extLst>
              <a:ext uri="{FF2B5EF4-FFF2-40B4-BE49-F238E27FC236}">
                <a16:creationId xmlns:a16="http://schemas.microsoft.com/office/drawing/2014/main" id="{DEDC43C3-FF63-F319-AD3C-D63796949C68}"/>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16</a:t>
            </a:r>
          </a:p>
        </p:txBody>
      </p:sp>
      <p:sp>
        <p:nvSpPr>
          <p:cNvPr id="13317" name="Text Box 5">
            <a:extLst>
              <a:ext uri="{FF2B5EF4-FFF2-40B4-BE49-F238E27FC236}">
                <a16:creationId xmlns:a16="http://schemas.microsoft.com/office/drawing/2014/main" id="{8C51F44E-42DE-FF8B-F889-BE0D78F41BA5}"/>
              </a:ext>
            </a:extLst>
          </p:cNvPr>
          <p:cNvSpPr txBox="1">
            <a:spLocks noChangeArrowheads="1"/>
          </p:cNvSpPr>
          <p:nvPr/>
        </p:nvSpPr>
        <p:spPr bwMode="auto">
          <a:xfrm>
            <a:off x="381000" y="1371600"/>
            <a:ext cx="8382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A vector in N-dimensional space is “between” a set of other vectors if we can write it as nonnegative linear combination of the other vectors</a:t>
            </a:r>
          </a:p>
          <a:p>
            <a:pPr>
              <a:spcBef>
                <a:spcPct val="0"/>
              </a:spcBef>
            </a:pPr>
            <a:r>
              <a:rPr lang="en-US" altLang="en-US" sz="3400"/>
              <a:t> In our case, the other vectors are the active constraints</a:t>
            </a:r>
          </a:p>
          <a:p>
            <a:pPr>
              <a:spcBef>
                <a:spcPct val="0"/>
              </a:spcBef>
            </a:pPr>
            <a:r>
              <a:rPr lang="en-US" altLang="en-US" sz="3400"/>
              <a:t> We can write:</a:t>
            </a:r>
          </a:p>
        </p:txBody>
      </p:sp>
      <p:graphicFrame>
        <p:nvGraphicFramePr>
          <p:cNvPr id="13318" name="Object 6">
            <a:extLst>
              <a:ext uri="{FF2B5EF4-FFF2-40B4-BE49-F238E27FC236}">
                <a16:creationId xmlns:a16="http://schemas.microsoft.com/office/drawing/2014/main" id="{B5678F29-74BC-6644-86D2-845DDAF4AC15}"/>
              </a:ext>
            </a:extLst>
          </p:cNvPr>
          <p:cNvGraphicFramePr>
            <a:graphicFrameLocks noChangeAspect="1"/>
          </p:cNvGraphicFramePr>
          <p:nvPr/>
        </p:nvGraphicFramePr>
        <p:xfrm>
          <a:off x="3352800" y="4191000"/>
          <a:ext cx="4973638" cy="1671638"/>
        </p:xfrm>
        <a:graphic>
          <a:graphicData uri="http://schemas.openxmlformats.org/presentationml/2006/ole">
            <mc:AlternateContent xmlns:mc="http://schemas.openxmlformats.org/markup-compatibility/2006">
              <mc:Choice xmlns:v="urn:schemas-microsoft-com:vml" Requires="v">
                <p:oleObj name="Equation" r:id="rId2" imgW="1892300" imgH="635000" progId="Equation.3">
                  <p:embed/>
                </p:oleObj>
              </mc:Choice>
              <mc:Fallback>
                <p:oleObj name="Equation" r:id="rId2" imgW="1892300" imgH="635000" progId="Equation.3">
                  <p:embed/>
                  <p:pic>
                    <p:nvPicPr>
                      <p:cNvPr id="13318" name="Object 6">
                        <a:extLst>
                          <a:ext uri="{FF2B5EF4-FFF2-40B4-BE49-F238E27FC236}">
                            <a16:creationId xmlns:a16="http://schemas.microsoft.com/office/drawing/2014/main" id="{B5678F29-74BC-6644-86D2-845DDAF4A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191000"/>
                        <a:ext cx="4973638" cy="167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B851AEF-D300-FC77-1B40-F8B60EA6526D}"/>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Logic of an Optimum Point</a:t>
            </a:r>
          </a:p>
        </p:txBody>
      </p:sp>
      <p:sp>
        <p:nvSpPr>
          <p:cNvPr id="5123" name="Rectangle 3">
            <a:extLst>
              <a:ext uri="{FF2B5EF4-FFF2-40B4-BE49-F238E27FC236}">
                <a16:creationId xmlns:a16="http://schemas.microsoft.com/office/drawing/2014/main" id="{4078B8D2-0358-1058-24F8-DDB71926765A}"/>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5124" name="Rectangle 4">
            <a:extLst>
              <a:ext uri="{FF2B5EF4-FFF2-40B4-BE49-F238E27FC236}">
                <a16:creationId xmlns:a16="http://schemas.microsoft.com/office/drawing/2014/main" id="{C0FF7144-326A-FD91-E7C0-6F60E5FBABEF}"/>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25957" name="Rectangle 5">
            <a:extLst>
              <a:ext uri="{FF2B5EF4-FFF2-40B4-BE49-F238E27FC236}">
                <a16:creationId xmlns:a16="http://schemas.microsoft.com/office/drawing/2014/main" id="{3DB90CE5-5D31-6E8B-1AA4-DABFB4387228}"/>
              </a:ext>
            </a:extLst>
          </p:cNvPr>
          <p:cNvSpPr>
            <a:spLocks noGrp="1" noChangeArrowheads="1"/>
          </p:cNvSpPr>
          <p:nvPr>
            <p:ph type="body" idx="1"/>
          </p:nvPr>
        </p:nvSpPr>
        <p:spPr>
          <a:xfrm>
            <a:off x="381000" y="1295400"/>
            <a:ext cx="7772400" cy="3048000"/>
          </a:xfrm>
        </p:spPr>
        <p:txBody>
          <a:bodyPr/>
          <a:lstStyle/>
          <a:p>
            <a:r>
              <a:rPr lang="en-US" altLang="en-US" sz="3400"/>
              <a:t>Think of an optimum in the following way:</a:t>
            </a:r>
          </a:p>
          <a:p>
            <a:pPr>
              <a:buFontTx/>
              <a:buNone/>
            </a:pPr>
            <a:r>
              <a:rPr lang="en-US" altLang="en-US" sz="3400" dirty="0"/>
              <a:t>		</a:t>
            </a:r>
            <a:r>
              <a:rPr lang="en-US" altLang="en-US" dirty="0"/>
              <a:t>At any local optimum, no small feasible change in the values of the variables will improve the value of the objective function </a:t>
            </a:r>
            <a:endParaRPr lang="en-US" altLang="en-US" sz="3400" dirty="0"/>
          </a:p>
        </p:txBody>
      </p:sp>
      <p:sp>
        <p:nvSpPr>
          <p:cNvPr id="125959" name="Text Box 7">
            <a:extLst>
              <a:ext uri="{FF2B5EF4-FFF2-40B4-BE49-F238E27FC236}">
                <a16:creationId xmlns:a16="http://schemas.microsoft.com/office/drawing/2014/main" id="{F1E51EE4-5B77-55CC-BBBE-3E79A1BA350E}"/>
              </a:ext>
            </a:extLst>
          </p:cNvPr>
          <p:cNvSpPr txBox="1">
            <a:spLocks noChangeArrowheads="1"/>
          </p:cNvSpPr>
          <p:nvPr/>
        </p:nvSpPr>
        <p:spPr bwMode="auto">
          <a:xfrm>
            <a:off x="381000" y="4191000"/>
            <a:ext cx="809307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pPr>
            <a:r>
              <a:rPr lang="en-US" altLang="en-US" sz="3400"/>
              <a:t>  </a:t>
            </a:r>
            <a:r>
              <a:rPr lang="en-US" altLang="en-US"/>
              <a:t>This logic allows us to write conditions required for a point to be locally optimal.  Writing such conditions converts a constrained NLP problem into a nonlinear equation solving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 calcmode="lin" valueType="num">
                                      <p:cBhvr additive="base">
                                        <p:cTn id="7" dur="500" fill="hold"/>
                                        <p:tgtEl>
                                          <p:spTgt spid="1259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5957">
                                            <p:txEl>
                                              <p:pRg st="1" end="1"/>
                                            </p:txEl>
                                          </p:spTgt>
                                        </p:tgtEl>
                                        <p:attrNameLst>
                                          <p:attrName>style.visibility</p:attrName>
                                        </p:attrNameLst>
                                      </p:cBhvr>
                                      <p:to>
                                        <p:strVal val="visible"/>
                                      </p:to>
                                    </p:set>
                                    <p:anim calcmode="lin" valueType="num">
                                      <p:cBhvr additive="base">
                                        <p:cTn id="13" dur="500" fill="hold"/>
                                        <p:tgtEl>
                                          <p:spTgt spid="12595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5959"/>
                                        </p:tgtEl>
                                        <p:attrNameLst>
                                          <p:attrName>style.visibility</p:attrName>
                                        </p:attrNameLst>
                                      </p:cBhvr>
                                      <p:to>
                                        <p:strVal val="visible"/>
                                      </p:to>
                                    </p:set>
                                    <p:anim calcmode="lin" valueType="num">
                                      <p:cBhvr additive="base">
                                        <p:cTn id="19" dur="500" fill="hold"/>
                                        <p:tgtEl>
                                          <p:spTgt spid="125959"/>
                                        </p:tgtEl>
                                        <p:attrNameLst>
                                          <p:attrName>ppt_x</p:attrName>
                                        </p:attrNameLst>
                                      </p:cBhvr>
                                      <p:tavLst>
                                        <p:tav tm="0">
                                          <p:val>
                                            <p:strVal val="0-#ppt_w/2"/>
                                          </p:val>
                                        </p:tav>
                                        <p:tav tm="100000">
                                          <p:val>
                                            <p:strVal val="#ppt_x"/>
                                          </p:val>
                                        </p:tav>
                                      </p:tavLst>
                                    </p:anim>
                                    <p:anim calcmode="lin" valueType="num">
                                      <p:cBhvr additive="base">
                                        <p:cTn id="20" dur="500" fill="hold"/>
                                        <p:tgtEl>
                                          <p:spTgt spid="1259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p:bldP spid="125959"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F3F38C5-E160-622A-443E-2F3426F2F2F1}"/>
              </a:ext>
            </a:extLst>
          </p:cNvPr>
          <p:cNvSpPr>
            <a:spLocks noGrp="1" noChangeArrowheads="1"/>
          </p:cNvSpPr>
          <p:nvPr>
            <p:ph type="title"/>
          </p:nvPr>
        </p:nvSpPr>
        <p:spPr>
          <a:xfrm>
            <a:off x="685800" y="0"/>
            <a:ext cx="7772400" cy="1143000"/>
          </a:xfrm>
        </p:spPr>
        <p:txBody>
          <a:bodyPr/>
          <a:lstStyle/>
          <a:p>
            <a:pPr>
              <a:lnSpc>
                <a:spcPct val="80000"/>
              </a:lnSpc>
            </a:pPr>
            <a:r>
              <a:rPr lang="en-US" altLang="en-US" sz="4600"/>
              <a:t>Feasible Region</a:t>
            </a:r>
          </a:p>
        </p:txBody>
      </p:sp>
      <p:sp>
        <p:nvSpPr>
          <p:cNvPr id="6147" name="Rectangle 3">
            <a:extLst>
              <a:ext uri="{FF2B5EF4-FFF2-40B4-BE49-F238E27FC236}">
                <a16:creationId xmlns:a16="http://schemas.microsoft.com/office/drawing/2014/main" id="{6914FAE6-9EE9-35EB-C50E-06716A19B69E}"/>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6148" name="Rectangle 4">
            <a:extLst>
              <a:ext uri="{FF2B5EF4-FFF2-40B4-BE49-F238E27FC236}">
                <a16:creationId xmlns:a16="http://schemas.microsoft.com/office/drawing/2014/main" id="{BF0B9679-D9C6-A01A-B8CA-BA8932E0CA61}"/>
              </a:ext>
            </a:extLst>
          </p:cNvPr>
          <p:cNvSpPr>
            <a:spLocks noChangeArrowheads="1"/>
          </p:cNvSpPr>
          <p:nvPr/>
        </p:nvSpPr>
        <p:spPr bwMode="auto">
          <a:xfrm>
            <a:off x="6564313"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09622" name="Text Box 54">
            <a:extLst>
              <a:ext uri="{FF2B5EF4-FFF2-40B4-BE49-F238E27FC236}">
                <a16:creationId xmlns:a16="http://schemas.microsoft.com/office/drawing/2014/main" id="{3ADA3B72-DA56-944F-F5E7-885C93B827C5}"/>
              </a:ext>
            </a:extLst>
          </p:cNvPr>
          <p:cNvSpPr txBox="1">
            <a:spLocks noChangeArrowheads="1"/>
          </p:cNvSpPr>
          <p:nvPr/>
        </p:nvSpPr>
        <p:spPr bwMode="auto">
          <a:xfrm>
            <a:off x="304800" y="3276600"/>
            <a:ext cx="2759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the optimum of the constrained problem is [1,1]</a:t>
            </a:r>
          </a:p>
        </p:txBody>
      </p:sp>
      <p:sp>
        <p:nvSpPr>
          <p:cNvPr id="109638" name="Text Box 70">
            <a:extLst>
              <a:ext uri="{FF2B5EF4-FFF2-40B4-BE49-F238E27FC236}">
                <a16:creationId xmlns:a16="http://schemas.microsoft.com/office/drawing/2014/main" id="{3498A8A7-BCB8-A9A8-866F-79C65CC0A85E}"/>
              </a:ext>
            </a:extLst>
          </p:cNvPr>
          <p:cNvSpPr txBox="1">
            <a:spLocks noChangeArrowheads="1"/>
          </p:cNvSpPr>
          <p:nvPr/>
        </p:nvSpPr>
        <p:spPr bwMode="auto">
          <a:xfrm>
            <a:off x="304800" y="5029200"/>
            <a:ext cx="3352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First two constraints are active, third is inactive at [1,1]</a:t>
            </a:r>
          </a:p>
        </p:txBody>
      </p:sp>
      <p:graphicFrame>
        <p:nvGraphicFramePr>
          <p:cNvPr id="6151" name="Object 84">
            <a:extLst>
              <a:ext uri="{FF2B5EF4-FFF2-40B4-BE49-F238E27FC236}">
                <a16:creationId xmlns:a16="http://schemas.microsoft.com/office/drawing/2014/main" id="{CE810399-EC91-26D3-A4BB-949EBF207E67}"/>
              </a:ext>
            </a:extLst>
          </p:cNvPr>
          <p:cNvGraphicFramePr>
            <a:graphicFrameLocks noChangeAspect="1"/>
          </p:cNvGraphicFramePr>
          <p:nvPr/>
        </p:nvGraphicFramePr>
        <p:xfrm>
          <a:off x="304800" y="1066800"/>
          <a:ext cx="4267200" cy="1906588"/>
        </p:xfrm>
        <a:graphic>
          <a:graphicData uri="http://schemas.openxmlformats.org/presentationml/2006/ole">
            <mc:AlternateContent xmlns:mc="http://schemas.openxmlformats.org/markup-compatibility/2006">
              <mc:Choice xmlns:v="urn:schemas-microsoft-com:vml" Requires="v">
                <p:oleObj name="Equation" r:id="rId2" imgW="2159000" imgH="965200" progId="Equation.3">
                  <p:embed/>
                </p:oleObj>
              </mc:Choice>
              <mc:Fallback>
                <p:oleObj name="Equation" r:id="rId2" imgW="2159000" imgH="965200" progId="Equation.3">
                  <p:embed/>
                  <p:pic>
                    <p:nvPicPr>
                      <p:cNvPr id="6151" name="Object 84">
                        <a:extLst>
                          <a:ext uri="{FF2B5EF4-FFF2-40B4-BE49-F238E27FC236}">
                            <a16:creationId xmlns:a16="http://schemas.microsoft.com/office/drawing/2014/main" id="{CE810399-EC91-26D3-A4BB-949EBF207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4267200" cy="190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5">
            <a:extLst>
              <a:ext uri="{FF2B5EF4-FFF2-40B4-BE49-F238E27FC236}">
                <a16:creationId xmlns:a16="http://schemas.microsoft.com/office/drawing/2014/main" id="{D698D5A5-F616-9894-562B-587FAAFD7C35}"/>
              </a:ext>
            </a:extLst>
          </p:cNvPr>
          <p:cNvGraphicFramePr>
            <a:graphicFrameLocks noChangeAspect="1"/>
          </p:cNvGraphicFramePr>
          <p:nvPr/>
        </p:nvGraphicFramePr>
        <p:xfrm>
          <a:off x="4191000" y="1524000"/>
          <a:ext cx="4749800" cy="4749800"/>
        </p:xfrm>
        <a:graphic>
          <a:graphicData uri="http://schemas.openxmlformats.org/presentationml/2006/ole">
            <mc:AlternateContent xmlns:mc="http://schemas.openxmlformats.org/markup-compatibility/2006">
              <mc:Choice xmlns:v="urn:schemas-microsoft-com:vml" Requires="v">
                <p:oleObj name="Bitmap Image" r:id="rId4" imgW="25723810" imgH="25723810" progId="Paint.Picture">
                  <p:embed/>
                </p:oleObj>
              </mc:Choice>
              <mc:Fallback>
                <p:oleObj name="Bitmap Image" r:id="rId4" imgW="25723810" imgH="25723810" progId="Paint.Picture">
                  <p:embed/>
                  <p:pic>
                    <p:nvPicPr>
                      <p:cNvPr id="6152" name="Object 85">
                        <a:extLst>
                          <a:ext uri="{FF2B5EF4-FFF2-40B4-BE49-F238E27FC236}">
                            <a16:creationId xmlns:a16="http://schemas.microsoft.com/office/drawing/2014/main" id="{D698D5A5-F616-9894-562B-587FAAFD7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524000"/>
                        <a:ext cx="4749800" cy="474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9622"/>
                                        </p:tgtEl>
                                        <p:attrNameLst>
                                          <p:attrName>style.visibility</p:attrName>
                                        </p:attrNameLst>
                                      </p:cBhvr>
                                      <p:to>
                                        <p:strVal val="visible"/>
                                      </p:to>
                                    </p:set>
                                    <p:anim calcmode="lin" valueType="num">
                                      <p:cBhvr additive="base">
                                        <p:cTn id="7" dur="500" fill="hold"/>
                                        <p:tgtEl>
                                          <p:spTgt spid="109622"/>
                                        </p:tgtEl>
                                        <p:attrNameLst>
                                          <p:attrName>ppt_x</p:attrName>
                                        </p:attrNameLst>
                                      </p:cBhvr>
                                      <p:tavLst>
                                        <p:tav tm="0">
                                          <p:val>
                                            <p:strVal val="0-#ppt_w/2"/>
                                          </p:val>
                                        </p:tav>
                                        <p:tav tm="100000">
                                          <p:val>
                                            <p:strVal val="#ppt_x"/>
                                          </p:val>
                                        </p:tav>
                                      </p:tavLst>
                                    </p:anim>
                                    <p:anim calcmode="lin" valueType="num">
                                      <p:cBhvr additive="base">
                                        <p:cTn id="8" dur="500" fill="hold"/>
                                        <p:tgtEl>
                                          <p:spTgt spid="1096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9638"/>
                                        </p:tgtEl>
                                        <p:attrNameLst>
                                          <p:attrName>style.visibility</p:attrName>
                                        </p:attrNameLst>
                                      </p:cBhvr>
                                      <p:to>
                                        <p:strVal val="visible"/>
                                      </p:to>
                                    </p:set>
                                    <p:anim calcmode="lin" valueType="num">
                                      <p:cBhvr additive="base">
                                        <p:cTn id="13" dur="500" fill="hold"/>
                                        <p:tgtEl>
                                          <p:spTgt spid="109638"/>
                                        </p:tgtEl>
                                        <p:attrNameLst>
                                          <p:attrName>ppt_x</p:attrName>
                                        </p:attrNameLst>
                                      </p:cBhvr>
                                      <p:tavLst>
                                        <p:tav tm="0">
                                          <p:val>
                                            <p:strVal val="0-#ppt_w/2"/>
                                          </p:val>
                                        </p:tav>
                                        <p:tav tm="100000">
                                          <p:val>
                                            <p:strVal val="#ppt_x"/>
                                          </p:val>
                                        </p:tav>
                                      </p:tavLst>
                                    </p:anim>
                                    <p:anim calcmode="lin" valueType="num">
                                      <p:cBhvr additive="base">
                                        <p:cTn id="14" dur="500" fill="hold"/>
                                        <p:tgtEl>
                                          <p:spTgt spid="109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22" grpId="0" autoUpdateAnimBg="0"/>
      <p:bldP spid="10963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3786ACF-BD10-06A2-5B12-557769D47D56}"/>
              </a:ext>
            </a:extLst>
          </p:cNvPr>
          <p:cNvSpPr>
            <a:spLocks noGrp="1" noChangeArrowheads="1"/>
          </p:cNvSpPr>
          <p:nvPr>
            <p:ph type="title"/>
          </p:nvPr>
        </p:nvSpPr>
        <p:spPr>
          <a:xfrm>
            <a:off x="118409" y="0"/>
            <a:ext cx="9144000" cy="1143000"/>
          </a:xfrm>
        </p:spPr>
        <p:txBody>
          <a:bodyPr/>
          <a:lstStyle/>
          <a:p>
            <a:r>
              <a:rPr lang="en-US" altLang="en-US" sz="4500" dirty="0"/>
              <a:t>Conclusions</a:t>
            </a:r>
            <a:r>
              <a:rPr lang="en-US" altLang="en-US" sz="4000" dirty="0"/>
              <a:t> </a:t>
            </a:r>
          </a:p>
        </p:txBody>
      </p:sp>
      <p:sp>
        <p:nvSpPr>
          <p:cNvPr id="15363" name="Rectangle 3">
            <a:extLst>
              <a:ext uri="{FF2B5EF4-FFF2-40B4-BE49-F238E27FC236}">
                <a16:creationId xmlns:a16="http://schemas.microsoft.com/office/drawing/2014/main" id="{F21094A7-CBD6-AC31-382B-ACA91F30C91B}"/>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4" name="Rectangle 4">
            <a:extLst>
              <a:ext uri="{FF2B5EF4-FFF2-40B4-BE49-F238E27FC236}">
                <a16:creationId xmlns:a16="http://schemas.microsoft.com/office/drawing/2014/main" id="{5659457E-27BB-163A-8E82-1817A0E5D25B}"/>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15365" name="Text Box 10">
            <a:extLst>
              <a:ext uri="{FF2B5EF4-FFF2-40B4-BE49-F238E27FC236}">
                <a16:creationId xmlns:a16="http://schemas.microsoft.com/office/drawing/2014/main" id="{EEF8C829-2464-9CBE-381A-A402F942D1A5}"/>
              </a:ext>
            </a:extLst>
          </p:cNvPr>
          <p:cNvSpPr txBox="1">
            <a:spLocks noChangeArrowheads="1"/>
          </p:cNvSpPr>
          <p:nvPr/>
        </p:nvSpPr>
        <p:spPr bwMode="auto">
          <a:xfrm>
            <a:off x="609600" y="1168400"/>
            <a:ext cx="8107363"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cs typeface="Times New Roman" panose="02020603050405020304" pitchFamily="18" charset="0"/>
              </a:rPr>
              <a:t> Since λ= 11.24, 2.76 for our example, we know that</a:t>
            </a:r>
          </a:p>
          <a:p>
            <a:pPr>
              <a:spcBef>
                <a:spcPct val="0"/>
              </a:spcBef>
              <a:buFontTx/>
              <a:buNone/>
            </a:pPr>
            <a:r>
              <a:rPr lang="en-US" altLang="en-US" sz="2800" i="1">
                <a:cs typeface="Times New Roman" panose="02020603050405020304" pitchFamily="18" charset="0"/>
              </a:rPr>
              <a:t>H</a:t>
            </a:r>
            <a:r>
              <a:rPr lang="en-US" altLang="en-US" sz="2800">
                <a:cs typeface="Times New Roman" panose="02020603050405020304" pitchFamily="18" charset="0"/>
              </a:rPr>
              <a:t>(</a:t>
            </a:r>
            <a:r>
              <a:rPr lang="en-US" altLang="en-US" sz="2800" i="1">
                <a:cs typeface="Times New Roman" panose="02020603050405020304" pitchFamily="18" charset="0"/>
              </a:rPr>
              <a:t>x</a:t>
            </a:r>
            <a:r>
              <a:rPr lang="en-US" altLang="en-US" sz="2800">
                <a:cs typeface="Times New Roman" panose="02020603050405020304" pitchFamily="18" charset="0"/>
              </a:rPr>
              <a:t>) is </a:t>
            </a:r>
            <a:r>
              <a:rPr lang="en-US" altLang="en-US" sz="2800"/>
              <a:t>positive definite and that </a:t>
            </a:r>
            <a:r>
              <a:rPr lang="en-US" altLang="en-US" sz="2800" i="1"/>
              <a:t>f</a:t>
            </a:r>
            <a:r>
              <a:rPr lang="en-US" altLang="en-US" sz="2800"/>
              <a:t> is a convex function</a:t>
            </a:r>
          </a:p>
          <a:p>
            <a:pPr>
              <a:spcBef>
                <a:spcPct val="0"/>
              </a:spcBef>
              <a:buFontTx/>
              <a:buNone/>
            </a:pPr>
            <a:endParaRPr lang="en-US" altLang="en-US" sz="2800"/>
          </a:p>
          <a:p>
            <a:pPr>
              <a:spcBef>
                <a:spcPct val="0"/>
              </a:spcBef>
            </a:pPr>
            <a:r>
              <a:rPr lang="en-US" altLang="en-US" sz="2800"/>
              <a:t> Note the positive definiteness has nothing to do with</a:t>
            </a:r>
          </a:p>
          <a:p>
            <a:pPr>
              <a:spcBef>
                <a:spcPct val="0"/>
              </a:spcBef>
              <a:buFontTx/>
              <a:buNone/>
            </a:pPr>
            <a:r>
              <a:rPr lang="en-US" altLang="en-US" sz="2800"/>
              <a:t>the signs of the elements of a matrix, but only with the</a:t>
            </a:r>
          </a:p>
          <a:p>
            <a:pPr>
              <a:spcBef>
                <a:spcPct val="0"/>
              </a:spcBef>
              <a:buFontTx/>
              <a:buNone/>
            </a:pPr>
            <a:r>
              <a:rPr lang="en-US" altLang="en-US" sz="2800"/>
              <a:t>signs of the eigenvalues</a:t>
            </a:r>
          </a:p>
          <a:p>
            <a:pPr>
              <a:spcBef>
                <a:spcPct val="0"/>
              </a:spcBef>
              <a:buFontTx/>
              <a:buNone/>
            </a:pPr>
            <a:endParaRPr lang="en-US" altLang="en-US" sz="2800"/>
          </a:p>
          <a:p>
            <a:pPr>
              <a:spcBef>
                <a:spcPct val="0"/>
              </a:spcBef>
            </a:pPr>
            <a:r>
              <a:rPr lang="en-US" altLang="en-US" sz="2800"/>
              <a:t> Being able to restructure an optimization problem as a</a:t>
            </a:r>
          </a:p>
          <a:p>
            <a:pPr>
              <a:spcBef>
                <a:spcPct val="0"/>
              </a:spcBef>
              <a:buFontTx/>
              <a:buNone/>
            </a:pPr>
            <a:r>
              <a:rPr lang="en-US" altLang="en-US" sz="2800"/>
              <a:t>convex programming problem can make things much</a:t>
            </a:r>
          </a:p>
          <a:p>
            <a:pPr>
              <a:spcBef>
                <a:spcPct val="0"/>
              </a:spcBef>
              <a:buFontTx/>
              <a:buNone/>
            </a:pPr>
            <a:r>
              <a:rPr lang="en-US" altLang="en-US" sz="2800"/>
              <a:t>easier!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94BEB95-1A80-AAE0-E4F6-8292E99721C9}"/>
              </a:ext>
            </a:extLst>
          </p:cNvPr>
          <p:cNvSpPr>
            <a:spLocks noGrp="1" noChangeArrowheads="1"/>
          </p:cNvSpPr>
          <p:nvPr>
            <p:ph type="title"/>
          </p:nvPr>
        </p:nvSpPr>
        <p:spPr>
          <a:xfrm>
            <a:off x="685800" y="152400"/>
            <a:ext cx="7772400" cy="1143000"/>
          </a:xfrm>
        </p:spPr>
        <p:txBody>
          <a:bodyPr/>
          <a:lstStyle/>
          <a:p>
            <a:pPr>
              <a:lnSpc>
                <a:spcPct val="80000"/>
              </a:lnSpc>
            </a:pPr>
            <a:r>
              <a:rPr lang="en-US" altLang="en-US" sz="4600"/>
              <a:t>Feasible Search Directions</a:t>
            </a:r>
          </a:p>
        </p:txBody>
      </p:sp>
      <p:sp>
        <p:nvSpPr>
          <p:cNvPr id="7171" name="Rectangle 3">
            <a:extLst>
              <a:ext uri="{FF2B5EF4-FFF2-40B4-BE49-F238E27FC236}">
                <a16:creationId xmlns:a16="http://schemas.microsoft.com/office/drawing/2014/main" id="{904A5A12-2FF6-BBC9-0271-4E3E0512111A}"/>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7172" name="Rectangle 4">
            <a:extLst>
              <a:ext uri="{FF2B5EF4-FFF2-40B4-BE49-F238E27FC236}">
                <a16:creationId xmlns:a16="http://schemas.microsoft.com/office/drawing/2014/main" id="{22CEE809-AC4D-B298-AB28-EC27BEDD1040}"/>
              </a:ext>
            </a:extLst>
          </p:cNvPr>
          <p:cNvSpPr>
            <a:spLocks noChangeArrowheads="1"/>
          </p:cNvSpPr>
          <p:nvPr/>
        </p:nvSpPr>
        <p:spPr bwMode="auto">
          <a:xfrm>
            <a:off x="6543675"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18789" name="Text Box 5">
            <a:extLst>
              <a:ext uri="{FF2B5EF4-FFF2-40B4-BE49-F238E27FC236}">
                <a16:creationId xmlns:a16="http://schemas.microsoft.com/office/drawing/2014/main" id="{C47591AE-010F-0020-B3EC-39F44DD3808C}"/>
              </a:ext>
            </a:extLst>
          </p:cNvPr>
          <p:cNvSpPr txBox="1">
            <a:spLocks noChangeArrowheads="1"/>
          </p:cNvSpPr>
          <p:nvPr/>
        </p:nvSpPr>
        <p:spPr bwMode="auto">
          <a:xfrm>
            <a:off x="304800" y="1143000"/>
            <a:ext cx="2971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Move us in a direction that will remain in the feasible region</a:t>
            </a:r>
          </a:p>
        </p:txBody>
      </p:sp>
      <p:sp>
        <p:nvSpPr>
          <p:cNvPr id="118790" name="Text Box 6">
            <a:extLst>
              <a:ext uri="{FF2B5EF4-FFF2-40B4-BE49-F238E27FC236}">
                <a16:creationId xmlns:a16="http://schemas.microsoft.com/office/drawing/2014/main" id="{1FB0ED29-B510-1183-5AC0-267222FCB2F1}"/>
              </a:ext>
            </a:extLst>
          </p:cNvPr>
          <p:cNvSpPr txBox="1">
            <a:spLocks noChangeArrowheads="1"/>
          </p:cNvSpPr>
          <p:nvPr/>
        </p:nvSpPr>
        <p:spPr bwMode="auto">
          <a:xfrm>
            <a:off x="228600" y="2955925"/>
            <a:ext cx="3352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Based on local information – tangents at current point</a:t>
            </a:r>
          </a:p>
        </p:txBody>
      </p:sp>
      <p:sp>
        <p:nvSpPr>
          <p:cNvPr id="118807" name="Text Box 23">
            <a:extLst>
              <a:ext uri="{FF2B5EF4-FFF2-40B4-BE49-F238E27FC236}">
                <a16:creationId xmlns:a16="http://schemas.microsoft.com/office/drawing/2014/main" id="{F433138F-75A6-6D3F-E31F-1257C2A21DDC}"/>
              </a:ext>
            </a:extLst>
          </p:cNvPr>
          <p:cNvSpPr txBox="1">
            <a:spLocks noChangeArrowheads="1"/>
          </p:cNvSpPr>
          <p:nvPr/>
        </p:nvSpPr>
        <p:spPr bwMode="auto">
          <a:xfrm>
            <a:off x="228600" y="4800600"/>
            <a:ext cx="3657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Also note the negative gradient is plotted (steepest descent direction)</a:t>
            </a:r>
          </a:p>
        </p:txBody>
      </p:sp>
      <p:graphicFrame>
        <p:nvGraphicFramePr>
          <p:cNvPr id="7176" name="Object 24">
            <a:extLst>
              <a:ext uri="{FF2B5EF4-FFF2-40B4-BE49-F238E27FC236}">
                <a16:creationId xmlns:a16="http://schemas.microsoft.com/office/drawing/2014/main" id="{ABC2807B-9E43-C43B-2011-30269F7E6CEB}"/>
              </a:ext>
            </a:extLst>
          </p:cNvPr>
          <p:cNvGraphicFramePr>
            <a:graphicFrameLocks noChangeAspect="1"/>
          </p:cNvGraphicFramePr>
          <p:nvPr/>
        </p:nvGraphicFramePr>
        <p:xfrm>
          <a:off x="3733800" y="990600"/>
          <a:ext cx="5283200" cy="5283200"/>
        </p:xfrm>
        <a:graphic>
          <a:graphicData uri="http://schemas.openxmlformats.org/presentationml/2006/ole">
            <mc:AlternateContent xmlns:mc="http://schemas.openxmlformats.org/markup-compatibility/2006">
              <mc:Choice xmlns:v="urn:schemas-microsoft-com:vml" Requires="v">
                <p:oleObj name="Bitmap Image" r:id="rId2" imgW="25723810" imgH="25723810" progId="Paint.Picture">
                  <p:embed/>
                </p:oleObj>
              </mc:Choice>
              <mc:Fallback>
                <p:oleObj name="Bitmap Image" r:id="rId2" imgW="25723810" imgH="25723810" progId="Paint.Picture">
                  <p:embed/>
                  <p:pic>
                    <p:nvPicPr>
                      <p:cNvPr id="7176" name="Object 24">
                        <a:extLst>
                          <a:ext uri="{FF2B5EF4-FFF2-40B4-BE49-F238E27FC236}">
                            <a16:creationId xmlns:a16="http://schemas.microsoft.com/office/drawing/2014/main" id="{ABC2807B-9E43-C43B-2011-30269F7E6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990600"/>
                        <a:ext cx="5283200" cy="528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0-#ppt_w/2"/>
                                          </p:val>
                                        </p:tav>
                                        <p:tav tm="100000">
                                          <p:val>
                                            <p:strVal val="#ppt_x"/>
                                          </p:val>
                                        </p:tav>
                                      </p:tavLst>
                                    </p:anim>
                                    <p:anim calcmode="lin" valueType="num">
                                      <p:cBhvr additive="base">
                                        <p:cTn id="8" dur="500" fill="hold"/>
                                        <p:tgtEl>
                                          <p:spTgt spid="1187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8790"/>
                                        </p:tgtEl>
                                        <p:attrNameLst>
                                          <p:attrName>style.visibility</p:attrName>
                                        </p:attrNameLst>
                                      </p:cBhvr>
                                      <p:to>
                                        <p:strVal val="visible"/>
                                      </p:to>
                                    </p:set>
                                    <p:anim calcmode="lin" valueType="num">
                                      <p:cBhvr additive="base">
                                        <p:cTn id="13" dur="500" fill="hold"/>
                                        <p:tgtEl>
                                          <p:spTgt spid="118790"/>
                                        </p:tgtEl>
                                        <p:attrNameLst>
                                          <p:attrName>ppt_x</p:attrName>
                                        </p:attrNameLst>
                                      </p:cBhvr>
                                      <p:tavLst>
                                        <p:tav tm="0">
                                          <p:val>
                                            <p:strVal val="0-#ppt_w/2"/>
                                          </p:val>
                                        </p:tav>
                                        <p:tav tm="100000">
                                          <p:val>
                                            <p:strVal val="#ppt_x"/>
                                          </p:val>
                                        </p:tav>
                                      </p:tavLst>
                                    </p:anim>
                                    <p:anim calcmode="lin" valueType="num">
                                      <p:cBhvr additive="base">
                                        <p:cTn id="14"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8807"/>
                                        </p:tgtEl>
                                        <p:attrNameLst>
                                          <p:attrName>style.visibility</p:attrName>
                                        </p:attrNameLst>
                                      </p:cBhvr>
                                      <p:to>
                                        <p:strVal val="visible"/>
                                      </p:to>
                                    </p:set>
                                    <p:anim calcmode="lin" valueType="num">
                                      <p:cBhvr additive="base">
                                        <p:cTn id="19" dur="500" fill="hold"/>
                                        <p:tgtEl>
                                          <p:spTgt spid="118807"/>
                                        </p:tgtEl>
                                        <p:attrNameLst>
                                          <p:attrName>ppt_x</p:attrName>
                                        </p:attrNameLst>
                                      </p:cBhvr>
                                      <p:tavLst>
                                        <p:tav tm="0">
                                          <p:val>
                                            <p:strVal val="0-#ppt_w/2"/>
                                          </p:val>
                                        </p:tav>
                                        <p:tav tm="100000">
                                          <p:val>
                                            <p:strVal val="#ppt_x"/>
                                          </p:val>
                                        </p:tav>
                                      </p:tavLst>
                                    </p:anim>
                                    <p:anim calcmode="lin" valueType="num">
                                      <p:cBhvr additive="base">
                                        <p:cTn id="20" dur="500" fill="hold"/>
                                        <p:tgtEl>
                                          <p:spTgt spid="1188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790" grpId="0" autoUpdateAnimBg="0"/>
      <p:bldP spid="118807"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18DD90-2CC6-CDE8-932B-840C1D82BF66}"/>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Descent Directions</a:t>
            </a:r>
          </a:p>
        </p:txBody>
      </p:sp>
      <p:sp>
        <p:nvSpPr>
          <p:cNvPr id="8195" name="Rectangle 3">
            <a:extLst>
              <a:ext uri="{FF2B5EF4-FFF2-40B4-BE49-F238E27FC236}">
                <a16:creationId xmlns:a16="http://schemas.microsoft.com/office/drawing/2014/main" id="{A8AD3FFB-E297-29AB-AE90-3A7802B6055A}"/>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8196" name="Rectangle 4">
            <a:extLst>
              <a:ext uri="{FF2B5EF4-FFF2-40B4-BE49-F238E27FC236}">
                <a16:creationId xmlns:a16="http://schemas.microsoft.com/office/drawing/2014/main" id="{ADA5AD4A-C72E-391F-B671-AEAAF4C603E0}"/>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19813" name="Rectangle 5">
            <a:extLst>
              <a:ext uri="{FF2B5EF4-FFF2-40B4-BE49-F238E27FC236}">
                <a16:creationId xmlns:a16="http://schemas.microsoft.com/office/drawing/2014/main" id="{D93FD763-F2FC-B78D-10BF-FA737913AACD}"/>
              </a:ext>
            </a:extLst>
          </p:cNvPr>
          <p:cNvSpPr>
            <a:spLocks noGrp="1" noChangeArrowheads="1"/>
          </p:cNvSpPr>
          <p:nvPr>
            <p:ph type="body" idx="1"/>
          </p:nvPr>
        </p:nvSpPr>
        <p:spPr>
          <a:xfrm>
            <a:off x="457200" y="1295400"/>
            <a:ext cx="7772400" cy="762000"/>
          </a:xfrm>
        </p:spPr>
        <p:txBody>
          <a:bodyPr>
            <a:normAutofit fontScale="62500" lnSpcReduction="20000"/>
          </a:bodyPr>
          <a:lstStyle/>
          <a:p>
            <a:pPr>
              <a:lnSpc>
                <a:spcPct val="90000"/>
              </a:lnSpc>
            </a:pPr>
            <a:r>
              <a:rPr lang="en-US" altLang="en-US" sz="3000"/>
              <a:t>Remember that any direction within 90</a:t>
            </a:r>
            <a:r>
              <a:rPr lang="en-US" altLang="en-US" sz="3000">
                <a:sym typeface="Symbol" panose="05050102010706020507" pitchFamily="18" charset="2"/>
              </a:rPr>
              <a:t> of grad </a:t>
            </a:r>
            <a:r>
              <a:rPr lang="en-US" altLang="en-US" sz="3000" i="1">
                <a:sym typeface="Symbol" panose="05050102010706020507" pitchFamily="18" charset="2"/>
              </a:rPr>
              <a:t>f</a:t>
            </a:r>
            <a:r>
              <a:rPr lang="en-US" altLang="en-US" sz="3000">
                <a:sym typeface="Symbol" panose="05050102010706020507" pitchFamily="18" charset="2"/>
              </a:rPr>
              <a:t> is a descent direction</a:t>
            </a:r>
            <a:endParaRPr lang="en-US" altLang="en-US" sz="3000"/>
          </a:p>
          <a:p>
            <a:pPr>
              <a:lnSpc>
                <a:spcPct val="90000"/>
              </a:lnSpc>
            </a:pPr>
            <a:r>
              <a:rPr lang="en-US" altLang="en-US" sz="3000"/>
              <a:t>For this problem</a:t>
            </a:r>
          </a:p>
        </p:txBody>
      </p:sp>
      <p:sp>
        <p:nvSpPr>
          <p:cNvPr id="119818" name="Text Box 10">
            <a:extLst>
              <a:ext uri="{FF2B5EF4-FFF2-40B4-BE49-F238E27FC236}">
                <a16:creationId xmlns:a16="http://schemas.microsoft.com/office/drawing/2014/main" id="{D1CB72C4-8F8A-C6DA-EEA4-2C989A86E7BE}"/>
              </a:ext>
            </a:extLst>
          </p:cNvPr>
          <p:cNvSpPr txBox="1">
            <a:spLocks noChangeArrowheads="1"/>
          </p:cNvSpPr>
          <p:nvPr/>
        </p:nvSpPr>
        <p:spPr bwMode="auto">
          <a:xfrm>
            <a:off x="533400" y="3886200"/>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000"/>
              <a:t> Note all feasible search directions lie between the tangent lines to the two active constraints:  </a:t>
            </a:r>
          </a:p>
        </p:txBody>
      </p:sp>
      <p:graphicFrame>
        <p:nvGraphicFramePr>
          <p:cNvPr id="119819" name="Object 11">
            <a:extLst>
              <a:ext uri="{FF2B5EF4-FFF2-40B4-BE49-F238E27FC236}">
                <a16:creationId xmlns:a16="http://schemas.microsoft.com/office/drawing/2014/main" id="{676DC3B3-0646-725E-9C7F-E923B889049B}"/>
              </a:ext>
            </a:extLst>
          </p:cNvPr>
          <p:cNvGraphicFramePr>
            <a:graphicFrameLocks noChangeAspect="1"/>
          </p:cNvGraphicFramePr>
          <p:nvPr/>
        </p:nvGraphicFramePr>
        <p:xfrm>
          <a:off x="1887538" y="2743200"/>
          <a:ext cx="4691062" cy="1006475"/>
        </p:xfrm>
        <a:graphic>
          <a:graphicData uri="http://schemas.openxmlformats.org/presentationml/2006/ole">
            <mc:AlternateContent xmlns:mc="http://schemas.openxmlformats.org/markup-compatibility/2006">
              <mc:Choice xmlns:v="urn:schemas-microsoft-com:vml" Requires="v">
                <p:oleObj name="Equation" r:id="rId2" imgW="2133600" imgH="457200" progId="Equation.3">
                  <p:embed/>
                </p:oleObj>
              </mc:Choice>
              <mc:Fallback>
                <p:oleObj name="Equation" r:id="rId2" imgW="2133600" imgH="457200" progId="Equation.3">
                  <p:embed/>
                  <p:pic>
                    <p:nvPicPr>
                      <p:cNvPr id="119819" name="Object 11">
                        <a:extLst>
                          <a:ext uri="{FF2B5EF4-FFF2-40B4-BE49-F238E27FC236}">
                            <a16:creationId xmlns:a16="http://schemas.microsoft.com/office/drawing/2014/main" id="{676DC3B3-0646-725E-9C7F-E923B8890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2743200"/>
                        <a:ext cx="46910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1" name="Object 13">
            <a:extLst>
              <a:ext uri="{FF2B5EF4-FFF2-40B4-BE49-F238E27FC236}">
                <a16:creationId xmlns:a16="http://schemas.microsoft.com/office/drawing/2014/main" id="{513B23A1-A1B0-5203-F818-5513FC8EA71D}"/>
              </a:ext>
            </a:extLst>
          </p:cNvPr>
          <p:cNvGraphicFramePr>
            <a:graphicFrameLocks noChangeAspect="1"/>
          </p:cNvGraphicFramePr>
          <p:nvPr/>
        </p:nvGraphicFramePr>
        <p:xfrm>
          <a:off x="2714625" y="5029200"/>
          <a:ext cx="3071813" cy="1006475"/>
        </p:xfrm>
        <a:graphic>
          <a:graphicData uri="http://schemas.openxmlformats.org/presentationml/2006/ole">
            <mc:AlternateContent xmlns:mc="http://schemas.openxmlformats.org/markup-compatibility/2006">
              <mc:Choice xmlns:v="urn:schemas-microsoft-com:vml" Requires="v">
                <p:oleObj name="Equation" r:id="rId4" imgW="1397000" imgH="457200" progId="Equation.3">
                  <p:embed/>
                </p:oleObj>
              </mc:Choice>
              <mc:Fallback>
                <p:oleObj name="Equation" r:id="rId4" imgW="1397000" imgH="457200" progId="Equation.3">
                  <p:embed/>
                  <p:pic>
                    <p:nvPicPr>
                      <p:cNvPr id="119821" name="Object 13">
                        <a:extLst>
                          <a:ext uri="{FF2B5EF4-FFF2-40B4-BE49-F238E27FC236}">
                            <a16:creationId xmlns:a16="http://schemas.microsoft.com/office/drawing/2014/main" id="{513B23A1-A1B0-5203-F818-5513FC8EA7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5029200"/>
                        <a:ext cx="30718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 calcmode="lin" valueType="num">
                                      <p:cBhvr additive="base">
                                        <p:cTn id="7" dur="500" fill="hold"/>
                                        <p:tgtEl>
                                          <p:spTgt spid="1198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9813">
                                            <p:txEl>
                                              <p:pRg st="1" end="1"/>
                                            </p:txEl>
                                          </p:spTgt>
                                        </p:tgtEl>
                                        <p:attrNameLst>
                                          <p:attrName>style.visibility</p:attrName>
                                        </p:attrNameLst>
                                      </p:cBhvr>
                                      <p:to>
                                        <p:strVal val="visible"/>
                                      </p:to>
                                    </p:set>
                                    <p:anim calcmode="lin" valueType="num">
                                      <p:cBhvr additive="base">
                                        <p:cTn id="13" dur="500" fill="hold"/>
                                        <p:tgtEl>
                                          <p:spTgt spid="1198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9819"/>
                                        </p:tgtEl>
                                        <p:attrNameLst>
                                          <p:attrName>style.visibility</p:attrName>
                                        </p:attrNameLst>
                                      </p:cBhvr>
                                      <p:to>
                                        <p:strVal val="visible"/>
                                      </p:to>
                                    </p:set>
                                    <p:anim calcmode="lin" valueType="num">
                                      <p:cBhvr additive="base">
                                        <p:cTn id="19" dur="500" fill="hold"/>
                                        <p:tgtEl>
                                          <p:spTgt spid="119819"/>
                                        </p:tgtEl>
                                        <p:attrNameLst>
                                          <p:attrName>ppt_x</p:attrName>
                                        </p:attrNameLst>
                                      </p:cBhvr>
                                      <p:tavLst>
                                        <p:tav tm="0">
                                          <p:val>
                                            <p:strVal val="0-#ppt_w/2"/>
                                          </p:val>
                                        </p:tav>
                                        <p:tav tm="100000">
                                          <p:val>
                                            <p:strVal val="#ppt_x"/>
                                          </p:val>
                                        </p:tav>
                                      </p:tavLst>
                                    </p:anim>
                                    <p:anim calcmode="lin" valueType="num">
                                      <p:cBhvr additive="base">
                                        <p:cTn id="20" dur="500" fill="hold"/>
                                        <p:tgtEl>
                                          <p:spTgt spid="1198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9818"/>
                                        </p:tgtEl>
                                        <p:attrNameLst>
                                          <p:attrName>style.visibility</p:attrName>
                                        </p:attrNameLst>
                                      </p:cBhvr>
                                      <p:to>
                                        <p:strVal val="visible"/>
                                      </p:to>
                                    </p:set>
                                    <p:anim calcmode="lin" valueType="num">
                                      <p:cBhvr additive="base">
                                        <p:cTn id="25" dur="500" fill="hold"/>
                                        <p:tgtEl>
                                          <p:spTgt spid="119818"/>
                                        </p:tgtEl>
                                        <p:attrNameLst>
                                          <p:attrName>ppt_x</p:attrName>
                                        </p:attrNameLst>
                                      </p:cBhvr>
                                      <p:tavLst>
                                        <p:tav tm="0">
                                          <p:val>
                                            <p:strVal val="0-#ppt_w/2"/>
                                          </p:val>
                                        </p:tav>
                                        <p:tav tm="100000">
                                          <p:val>
                                            <p:strVal val="#ppt_x"/>
                                          </p:val>
                                        </p:tav>
                                      </p:tavLst>
                                    </p:anim>
                                    <p:anim calcmode="lin" valueType="num">
                                      <p:cBhvr additive="base">
                                        <p:cTn id="26" dur="500" fill="hold"/>
                                        <p:tgtEl>
                                          <p:spTgt spid="1198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 calcmode="lin" valueType="num">
                                      <p:cBhvr additive="base">
                                        <p:cTn id="31" dur="500" fill="hold"/>
                                        <p:tgtEl>
                                          <p:spTgt spid="119821"/>
                                        </p:tgtEl>
                                        <p:attrNameLst>
                                          <p:attrName>ppt_x</p:attrName>
                                        </p:attrNameLst>
                                      </p:cBhvr>
                                      <p:tavLst>
                                        <p:tav tm="0">
                                          <p:val>
                                            <p:strVal val="0-#ppt_w/2"/>
                                          </p:val>
                                        </p:tav>
                                        <p:tav tm="100000">
                                          <p:val>
                                            <p:strVal val="#ppt_x"/>
                                          </p:val>
                                        </p:tav>
                                      </p:tavLst>
                                    </p:anim>
                                    <p:anim calcmode="lin" valueType="num">
                                      <p:cBhvr additive="base">
                                        <p:cTn id="32" dur="500" fill="hold"/>
                                        <p:tgtEl>
                                          <p:spTgt spid="119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build="p" autoUpdateAnimBg="0"/>
      <p:bldP spid="11981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3146CC3-01EE-4F7F-7352-AF7F44E45A40}"/>
              </a:ext>
            </a:extLst>
          </p:cNvPr>
          <p:cNvSpPr>
            <a:spLocks noGrp="1" noChangeArrowheads="1"/>
          </p:cNvSpPr>
          <p:nvPr>
            <p:ph type="title"/>
          </p:nvPr>
        </p:nvSpPr>
        <p:spPr>
          <a:xfrm>
            <a:off x="685800" y="0"/>
            <a:ext cx="7772400" cy="1143000"/>
          </a:xfrm>
        </p:spPr>
        <p:txBody>
          <a:bodyPr/>
          <a:lstStyle/>
          <a:p>
            <a:pPr>
              <a:lnSpc>
                <a:spcPct val="80000"/>
              </a:lnSpc>
            </a:pPr>
            <a:r>
              <a:rPr lang="en-US" altLang="en-US" sz="4600"/>
              <a:t>Feasible Descent Directions</a:t>
            </a:r>
          </a:p>
        </p:txBody>
      </p:sp>
      <p:sp>
        <p:nvSpPr>
          <p:cNvPr id="9219" name="Rectangle 3">
            <a:extLst>
              <a:ext uri="{FF2B5EF4-FFF2-40B4-BE49-F238E27FC236}">
                <a16:creationId xmlns:a16="http://schemas.microsoft.com/office/drawing/2014/main" id="{EE888D7C-796F-01EB-DF40-87710215DE09}"/>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9220" name="Rectangle 4">
            <a:extLst>
              <a:ext uri="{FF2B5EF4-FFF2-40B4-BE49-F238E27FC236}">
                <a16:creationId xmlns:a16="http://schemas.microsoft.com/office/drawing/2014/main" id="{349A01A1-698D-280E-B284-13627E4B4B61}"/>
              </a:ext>
            </a:extLst>
          </p:cNvPr>
          <p:cNvSpPr>
            <a:spLocks noChangeArrowheads="1"/>
          </p:cNvSpPr>
          <p:nvPr/>
        </p:nvSpPr>
        <p:spPr bwMode="auto">
          <a:xfrm>
            <a:off x="6532563"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26981" name="Text Box 5">
            <a:extLst>
              <a:ext uri="{FF2B5EF4-FFF2-40B4-BE49-F238E27FC236}">
                <a16:creationId xmlns:a16="http://schemas.microsoft.com/office/drawing/2014/main" id="{1AB226BC-C4B6-24B9-A6F6-FDF1C196AC39}"/>
              </a:ext>
            </a:extLst>
          </p:cNvPr>
          <p:cNvSpPr txBox="1">
            <a:spLocks noChangeArrowheads="1"/>
          </p:cNvSpPr>
          <p:nvPr/>
        </p:nvSpPr>
        <p:spPr bwMode="auto">
          <a:xfrm>
            <a:off x="381000" y="3124200"/>
            <a:ext cx="275907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Since none of the feasible search directions are within 90</a:t>
            </a:r>
            <a:r>
              <a:rPr lang="en-US" altLang="en-US" sz="2800">
                <a:sym typeface="Symbol" panose="05050102010706020507" pitchFamily="18" charset="2"/>
              </a:rPr>
              <a:t> of – grad </a:t>
            </a:r>
            <a:r>
              <a:rPr lang="en-US" altLang="en-US" sz="2800" i="1">
                <a:sym typeface="Symbol" panose="05050102010706020507" pitchFamily="18" charset="2"/>
              </a:rPr>
              <a:t>f</a:t>
            </a:r>
            <a:r>
              <a:rPr lang="en-US" altLang="en-US" sz="2800">
                <a:sym typeface="Symbol" panose="05050102010706020507" pitchFamily="18" charset="2"/>
              </a:rPr>
              <a:t>, we must be at an optimal point </a:t>
            </a:r>
            <a:endParaRPr lang="en-US" altLang="en-US" sz="2800"/>
          </a:p>
        </p:txBody>
      </p:sp>
      <p:graphicFrame>
        <p:nvGraphicFramePr>
          <p:cNvPr id="9222" name="Object 7">
            <a:extLst>
              <a:ext uri="{FF2B5EF4-FFF2-40B4-BE49-F238E27FC236}">
                <a16:creationId xmlns:a16="http://schemas.microsoft.com/office/drawing/2014/main" id="{2D240F50-46DA-AD17-C4D5-0A9768B5AA3D}"/>
              </a:ext>
            </a:extLst>
          </p:cNvPr>
          <p:cNvGraphicFramePr>
            <a:graphicFrameLocks noChangeAspect="1"/>
          </p:cNvGraphicFramePr>
          <p:nvPr/>
        </p:nvGraphicFramePr>
        <p:xfrm>
          <a:off x="152400" y="1119188"/>
          <a:ext cx="3810000" cy="1701800"/>
        </p:xfrm>
        <a:graphic>
          <a:graphicData uri="http://schemas.openxmlformats.org/presentationml/2006/ole">
            <mc:AlternateContent xmlns:mc="http://schemas.openxmlformats.org/markup-compatibility/2006">
              <mc:Choice xmlns:v="urn:schemas-microsoft-com:vml" Requires="v">
                <p:oleObj name="Equation" r:id="rId2" imgW="2159000" imgH="965200" progId="Equation.3">
                  <p:embed/>
                </p:oleObj>
              </mc:Choice>
              <mc:Fallback>
                <p:oleObj name="Equation" r:id="rId2" imgW="2159000" imgH="965200" progId="Equation.3">
                  <p:embed/>
                  <p:pic>
                    <p:nvPicPr>
                      <p:cNvPr id="9222" name="Object 7">
                        <a:extLst>
                          <a:ext uri="{FF2B5EF4-FFF2-40B4-BE49-F238E27FC236}">
                            <a16:creationId xmlns:a16="http://schemas.microsoft.com/office/drawing/2014/main" id="{2D240F50-46DA-AD17-C4D5-0A9768B5A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19188"/>
                        <a:ext cx="38100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8">
            <a:extLst>
              <a:ext uri="{FF2B5EF4-FFF2-40B4-BE49-F238E27FC236}">
                <a16:creationId xmlns:a16="http://schemas.microsoft.com/office/drawing/2014/main" id="{E240117D-798D-8084-E6BB-D431C58CED3F}"/>
              </a:ext>
            </a:extLst>
          </p:cNvPr>
          <p:cNvGraphicFramePr>
            <a:graphicFrameLocks noChangeAspect="1"/>
          </p:cNvGraphicFramePr>
          <p:nvPr/>
        </p:nvGraphicFramePr>
        <p:xfrm>
          <a:off x="3962400" y="838200"/>
          <a:ext cx="5435600" cy="5435600"/>
        </p:xfrm>
        <a:graphic>
          <a:graphicData uri="http://schemas.openxmlformats.org/presentationml/2006/ole">
            <mc:AlternateContent xmlns:mc="http://schemas.openxmlformats.org/markup-compatibility/2006">
              <mc:Choice xmlns:v="urn:schemas-microsoft-com:vml" Requires="v">
                <p:oleObj name="Bitmap Image" r:id="rId4" imgW="25723810" imgH="25723810" progId="Paint.Picture">
                  <p:embed/>
                </p:oleObj>
              </mc:Choice>
              <mc:Fallback>
                <p:oleObj name="Bitmap Image" r:id="rId4" imgW="25723810" imgH="25723810" progId="Paint.Picture">
                  <p:embed/>
                  <p:pic>
                    <p:nvPicPr>
                      <p:cNvPr id="9223" name="Object 8">
                        <a:extLst>
                          <a:ext uri="{FF2B5EF4-FFF2-40B4-BE49-F238E27FC236}">
                            <a16:creationId xmlns:a16="http://schemas.microsoft.com/office/drawing/2014/main" id="{E240117D-798D-8084-E6BB-D431C58CE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838200"/>
                        <a:ext cx="54356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anim calcmode="lin" valueType="num">
                                      <p:cBhvr additive="base">
                                        <p:cTn id="7" dur="500" fill="hold"/>
                                        <p:tgtEl>
                                          <p:spTgt spid="126981"/>
                                        </p:tgtEl>
                                        <p:attrNameLst>
                                          <p:attrName>ppt_x</p:attrName>
                                        </p:attrNameLst>
                                      </p:cBhvr>
                                      <p:tavLst>
                                        <p:tav tm="0">
                                          <p:val>
                                            <p:strVal val="0-#ppt_w/2"/>
                                          </p:val>
                                        </p:tav>
                                        <p:tav tm="100000">
                                          <p:val>
                                            <p:strVal val="#ppt_x"/>
                                          </p:val>
                                        </p:tav>
                                      </p:tavLst>
                                    </p:anim>
                                    <p:anim calcmode="lin" valueType="num">
                                      <p:cBhvr additive="base">
                                        <p:cTn id="8" dur="500" fill="hold"/>
                                        <p:tgtEl>
                                          <p:spTgt spid="126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3CCCE0C-BC1E-75AB-D81E-3128C4F5EE18}"/>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The KKT Conditions, Algebraically</a:t>
            </a:r>
          </a:p>
        </p:txBody>
      </p:sp>
      <p:sp>
        <p:nvSpPr>
          <p:cNvPr id="10243" name="Rectangle 3">
            <a:extLst>
              <a:ext uri="{FF2B5EF4-FFF2-40B4-BE49-F238E27FC236}">
                <a16:creationId xmlns:a16="http://schemas.microsoft.com/office/drawing/2014/main" id="{F1C82227-631A-1866-25C1-0CF7FE6CB485}"/>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244" name="Rectangle 4">
            <a:extLst>
              <a:ext uri="{FF2B5EF4-FFF2-40B4-BE49-F238E27FC236}">
                <a16:creationId xmlns:a16="http://schemas.microsoft.com/office/drawing/2014/main" id="{97D73E6C-6549-70E5-1469-A14C07F0CD26}"/>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20837" name="Rectangle 5">
            <a:extLst>
              <a:ext uri="{FF2B5EF4-FFF2-40B4-BE49-F238E27FC236}">
                <a16:creationId xmlns:a16="http://schemas.microsoft.com/office/drawing/2014/main" id="{FFECE1A5-428D-D90C-D2A9-1B6E920CC3D6}"/>
              </a:ext>
            </a:extLst>
          </p:cNvPr>
          <p:cNvSpPr>
            <a:spLocks noGrp="1" noChangeArrowheads="1"/>
          </p:cNvSpPr>
          <p:nvPr>
            <p:ph type="body" idx="1"/>
          </p:nvPr>
        </p:nvSpPr>
        <p:spPr>
          <a:xfrm>
            <a:off x="381000" y="1600200"/>
            <a:ext cx="7772400" cy="4648200"/>
          </a:xfrm>
        </p:spPr>
        <p:txBody>
          <a:bodyPr/>
          <a:lstStyle/>
          <a:p>
            <a:pPr>
              <a:lnSpc>
                <a:spcPct val="90000"/>
              </a:lnSpc>
            </a:pPr>
            <a:r>
              <a:rPr lang="en-US" altLang="en-US" sz="3400"/>
              <a:t>If we convert this geometric logic to a set of algebraic equations, we can solve them to find our optimum point</a:t>
            </a:r>
          </a:p>
          <a:p>
            <a:pPr>
              <a:lnSpc>
                <a:spcPct val="90000"/>
              </a:lnSpc>
            </a:pPr>
            <a:r>
              <a:rPr lang="en-US" altLang="en-US" sz="3400"/>
              <a:t>This idea was worked on independently by Karush and Kuhn &amp; Tucker in the 1960’s</a:t>
            </a:r>
          </a:p>
          <a:p>
            <a:pPr>
              <a:lnSpc>
                <a:spcPct val="90000"/>
              </a:lnSpc>
            </a:pPr>
            <a:r>
              <a:rPr lang="en-US" altLang="en-US" sz="3400"/>
              <a:t>What does it mean for a vector to be “between” two other vectors, algebraically?</a:t>
            </a:r>
          </a:p>
        </p:txBody>
      </p:sp>
      <p:sp>
        <p:nvSpPr>
          <p:cNvPr id="10246" name="Text Box 6">
            <a:extLst>
              <a:ext uri="{FF2B5EF4-FFF2-40B4-BE49-F238E27FC236}">
                <a16:creationId xmlns:a16="http://schemas.microsoft.com/office/drawing/2014/main" id="{2D4B73B5-2686-1139-89E6-530367289381}"/>
              </a:ext>
            </a:extLst>
          </p:cNvPr>
          <p:cNvSpPr txBox="1">
            <a:spLocks noChangeArrowheads="1"/>
          </p:cNvSpPr>
          <p:nvPr/>
        </p:nvSpPr>
        <p:spPr bwMode="auto">
          <a:xfrm>
            <a:off x="525463" y="54102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 calcmode="lin" valueType="num">
                                      <p:cBhvr additive="base">
                                        <p:cTn id="7" dur="500" fill="hold"/>
                                        <p:tgtEl>
                                          <p:spTgt spid="1208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837">
                                            <p:txEl>
                                              <p:pRg st="1" end="1"/>
                                            </p:txEl>
                                          </p:spTgt>
                                        </p:tgtEl>
                                        <p:attrNameLst>
                                          <p:attrName>style.visibility</p:attrName>
                                        </p:attrNameLst>
                                      </p:cBhvr>
                                      <p:to>
                                        <p:strVal val="visible"/>
                                      </p:to>
                                    </p:set>
                                    <p:anim calcmode="lin" valueType="num">
                                      <p:cBhvr additive="base">
                                        <p:cTn id="13" dur="500" fill="hold"/>
                                        <p:tgtEl>
                                          <p:spTgt spid="1208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837">
                                            <p:txEl>
                                              <p:pRg st="2" end="2"/>
                                            </p:txEl>
                                          </p:spTgt>
                                        </p:tgtEl>
                                        <p:attrNameLst>
                                          <p:attrName>style.visibility</p:attrName>
                                        </p:attrNameLst>
                                      </p:cBhvr>
                                      <p:to>
                                        <p:strVal val="visible"/>
                                      </p:to>
                                    </p:set>
                                    <p:anim calcmode="lin" valueType="num">
                                      <p:cBhvr additive="base">
                                        <p:cTn id="19" dur="500" fill="hold"/>
                                        <p:tgtEl>
                                          <p:spTgt spid="1208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83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6D2F3CF-A322-A9C1-F526-8F479684EEF9}"/>
              </a:ext>
            </a:extLst>
          </p:cNvPr>
          <p:cNvSpPr>
            <a:spLocks noGrp="1" noChangeArrowheads="1"/>
          </p:cNvSpPr>
          <p:nvPr>
            <p:ph type="title"/>
          </p:nvPr>
        </p:nvSpPr>
        <p:spPr>
          <a:xfrm>
            <a:off x="533400" y="228600"/>
            <a:ext cx="8305800" cy="1143000"/>
          </a:xfrm>
        </p:spPr>
        <p:txBody>
          <a:bodyPr/>
          <a:lstStyle/>
          <a:p>
            <a:pPr>
              <a:lnSpc>
                <a:spcPct val="80000"/>
              </a:lnSpc>
            </a:pPr>
            <a:r>
              <a:rPr lang="en-US" altLang="en-US"/>
              <a:t>The KKT Conditions, Algebraically</a:t>
            </a:r>
          </a:p>
        </p:txBody>
      </p:sp>
      <p:sp>
        <p:nvSpPr>
          <p:cNvPr id="13315" name="Rectangle 3">
            <a:extLst>
              <a:ext uri="{FF2B5EF4-FFF2-40B4-BE49-F238E27FC236}">
                <a16:creationId xmlns:a16="http://schemas.microsoft.com/office/drawing/2014/main" id="{492FEF33-CE52-9C6E-21FE-AD8E672C954B}"/>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3316" name="Rectangle 4">
            <a:extLst>
              <a:ext uri="{FF2B5EF4-FFF2-40B4-BE49-F238E27FC236}">
                <a16:creationId xmlns:a16="http://schemas.microsoft.com/office/drawing/2014/main" id="{066A7208-1966-3BE1-71C5-462FC3ECF8EF}"/>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28005" name="Rectangle 5">
            <a:extLst>
              <a:ext uri="{FF2B5EF4-FFF2-40B4-BE49-F238E27FC236}">
                <a16:creationId xmlns:a16="http://schemas.microsoft.com/office/drawing/2014/main" id="{AD3DA139-0812-1066-9F47-D14347E8A665}"/>
              </a:ext>
            </a:extLst>
          </p:cNvPr>
          <p:cNvSpPr>
            <a:spLocks noGrp="1" noChangeArrowheads="1"/>
          </p:cNvSpPr>
          <p:nvPr>
            <p:ph type="body" idx="1"/>
          </p:nvPr>
        </p:nvSpPr>
        <p:spPr>
          <a:xfrm>
            <a:off x="381000" y="1295400"/>
            <a:ext cx="7772400" cy="914400"/>
          </a:xfrm>
        </p:spPr>
        <p:txBody>
          <a:bodyPr/>
          <a:lstStyle/>
          <a:p>
            <a:r>
              <a:rPr lang="en-US" altLang="en-US" sz="3400"/>
              <a:t>So the full set of equations becomes:</a:t>
            </a:r>
          </a:p>
        </p:txBody>
      </p:sp>
      <p:graphicFrame>
        <p:nvGraphicFramePr>
          <p:cNvPr id="128007" name="Object 7">
            <a:extLst>
              <a:ext uri="{FF2B5EF4-FFF2-40B4-BE49-F238E27FC236}">
                <a16:creationId xmlns:a16="http://schemas.microsoft.com/office/drawing/2014/main" id="{DA69B338-F90B-3ECD-8417-1FE689953BBB}"/>
              </a:ext>
            </a:extLst>
          </p:cNvPr>
          <p:cNvGraphicFramePr>
            <a:graphicFrameLocks noChangeAspect="1"/>
          </p:cNvGraphicFramePr>
          <p:nvPr/>
        </p:nvGraphicFramePr>
        <p:xfrm>
          <a:off x="2109788" y="2286000"/>
          <a:ext cx="4922837" cy="2671763"/>
        </p:xfrm>
        <a:graphic>
          <a:graphicData uri="http://schemas.openxmlformats.org/presentationml/2006/ole">
            <mc:AlternateContent xmlns:mc="http://schemas.openxmlformats.org/markup-compatibility/2006">
              <mc:Choice xmlns:v="urn:schemas-microsoft-com:vml" Requires="v">
                <p:oleObj name="Equation" r:id="rId2" imgW="1663700" imgH="901700" progId="Equation.3">
                  <p:embed/>
                </p:oleObj>
              </mc:Choice>
              <mc:Fallback>
                <p:oleObj name="Equation" r:id="rId2" imgW="1663700" imgH="901700" progId="Equation.3">
                  <p:embed/>
                  <p:pic>
                    <p:nvPicPr>
                      <p:cNvPr id="128007" name="Object 7">
                        <a:extLst>
                          <a:ext uri="{FF2B5EF4-FFF2-40B4-BE49-F238E27FC236}">
                            <a16:creationId xmlns:a16="http://schemas.microsoft.com/office/drawing/2014/main" id="{DA69B338-F90B-3ECD-8417-1FE68995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2286000"/>
                        <a:ext cx="4922837" cy="267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8005">
                                            <p:txEl>
                                              <p:pRg st="0" end="0"/>
                                            </p:txEl>
                                          </p:spTgt>
                                        </p:tgtEl>
                                        <p:attrNameLst>
                                          <p:attrName>style.visibility</p:attrName>
                                        </p:attrNameLst>
                                      </p:cBhvr>
                                      <p:to>
                                        <p:strVal val="visible"/>
                                      </p:to>
                                    </p:set>
                                    <p:anim calcmode="lin" valueType="num">
                                      <p:cBhvr additive="base">
                                        <p:cTn id="7" dur="500" fill="hold"/>
                                        <p:tgtEl>
                                          <p:spTgt spid="1280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8007"/>
                                        </p:tgtEl>
                                        <p:attrNameLst>
                                          <p:attrName>style.visibility</p:attrName>
                                        </p:attrNameLst>
                                      </p:cBhvr>
                                      <p:to>
                                        <p:strVal val="visible"/>
                                      </p:to>
                                    </p:set>
                                    <p:anim calcmode="lin" valueType="num">
                                      <p:cBhvr additive="base">
                                        <p:cTn id="13" dur="500" fill="hold"/>
                                        <p:tgtEl>
                                          <p:spTgt spid="128007"/>
                                        </p:tgtEl>
                                        <p:attrNameLst>
                                          <p:attrName>ppt_x</p:attrName>
                                        </p:attrNameLst>
                                      </p:cBhvr>
                                      <p:tavLst>
                                        <p:tav tm="0">
                                          <p:val>
                                            <p:strVal val="0-#ppt_w/2"/>
                                          </p:val>
                                        </p:tav>
                                        <p:tav tm="100000">
                                          <p:val>
                                            <p:strVal val="#ppt_x"/>
                                          </p:val>
                                        </p:tav>
                                      </p:tavLst>
                                    </p:anim>
                                    <p:anim calcmode="lin" valueType="num">
                                      <p:cBhvr additive="base">
                                        <p:cTn id="14" dur="500" fill="hold"/>
                                        <p:tgtEl>
                                          <p:spTgt spid="128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BFF6119-C46A-84D7-04E0-1E7020C83025}"/>
              </a:ext>
            </a:extLst>
          </p:cNvPr>
          <p:cNvSpPr>
            <a:spLocks noGrp="1" noChangeArrowheads="1"/>
          </p:cNvSpPr>
          <p:nvPr>
            <p:ph type="title"/>
          </p:nvPr>
        </p:nvSpPr>
        <p:spPr>
          <a:xfrm>
            <a:off x="533400" y="228600"/>
            <a:ext cx="8077200" cy="1143000"/>
          </a:xfrm>
        </p:spPr>
        <p:txBody>
          <a:bodyPr>
            <a:normAutofit fontScale="90000"/>
          </a:bodyPr>
          <a:lstStyle/>
          <a:p>
            <a:pPr>
              <a:lnSpc>
                <a:spcPct val="80000"/>
              </a:lnSpc>
            </a:pPr>
            <a:r>
              <a:rPr lang="en-US" altLang="en-US"/>
              <a:t>Example: Writing the KKT Conditions</a:t>
            </a:r>
          </a:p>
        </p:txBody>
      </p:sp>
      <p:sp>
        <p:nvSpPr>
          <p:cNvPr id="14339" name="Rectangle 3">
            <a:extLst>
              <a:ext uri="{FF2B5EF4-FFF2-40B4-BE49-F238E27FC236}">
                <a16:creationId xmlns:a16="http://schemas.microsoft.com/office/drawing/2014/main" id="{4747798C-47D8-0522-0628-F71B3DDF5856}"/>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4340" name="Rectangle 4">
            <a:extLst>
              <a:ext uri="{FF2B5EF4-FFF2-40B4-BE49-F238E27FC236}">
                <a16:creationId xmlns:a16="http://schemas.microsoft.com/office/drawing/2014/main" id="{9BDFCFD8-8C7D-BD13-93FD-052E1784A713}"/>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4341" name="Rectangle 5">
            <a:extLst>
              <a:ext uri="{FF2B5EF4-FFF2-40B4-BE49-F238E27FC236}">
                <a16:creationId xmlns:a16="http://schemas.microsoft.com/office/drawing/2014/main" id="{E7A47ADB-DE02-D778-937F-BE8D79330B44}"/>
              </a:ext>
            </a:extLst>
          </p:cNvPr>
          <p:cNvSpPr>
            <a:spLocks noGrp="1" noChangeArrowheads="1"/>
          </p:cNvSpPr>
          <p:nvPr>
            <p:ph type="body" idx="1"/>
          </p:nvPr>
        </p:nvSpPr>
        <p:spPr>
          <a:xfrm>
            <a:off x="457200" y="1447800"/>
            <a:ext cx="7772400" cy="762000"/>
          </a:xfrm>
        </p:spPr>
        <p:txBody>
          <a:bodyPr/>
          <a:lstStyle/>
          <a:p>
            <a:r>
              <a:rPr lang="en-US" altLang="en-US" sz="3400"/>
              <a:t>Write the KKT conditions for:</a:t>
            </a:r>
          </a:p>
        </p:txBody>
      </p:sp>
      <p:graphicFrame>
        <p:nvGraphicFramePr>
          <p:cNvPr id="14342" name="Object 6">
            <a:extLst>
              <a:ext uri="{FF2B5EF4-FFF2-40B4-BE49-F238E27FC236}">
                <a16:creationId xmlns:a16="http://schemas.microsoft.com/office/drawing/2014/main" id="{E934D559-F973-3728-7FB5-6CD3D0F02FB3}"/>
              </a:ext>
            </a:extLst>
          </p:cNvPr>
          <p:cNvGraphicFramePr>
            <a:graphicFrameLocks noChangeAspect="1"/>
          </p:cNvGraphicFramePr>
          <p:nvPr/>
        </p:nvGraphicFramePr>
        <p:xfrm>
          <a:off x="2341563" y="2266950"/>
          <a:ext cx="4459287" cy="1162050"/>
        </p:xfrm>
        <a:graphic>
          <a:graphicData uri="http://schemas.openxmlformats.org/presentationml/2006/ole">
            <mc:AlternateContent xmlns:mc="http://schemas.openxmlformats.org/markup-compatibility/2006">
              <mc:Choice xmlns:v="urn:schemas-microsoft-com:vml" Requires="v">
                <p:oleObj name="Equation" r:id="rId2" imgW="1752600" imgH="457200" progId="Equation.3">
                  <p:embed/>
                </p:oleObj>
              </mc:Choice>
              <mc:Fallback>
                <p:oleObj name="Equation" r:id="rId2" imgW="1752600" imgH="457200" progId="Equation.3">
                  <p:embed/>
                  <p:pic>
                    <p:nvPicPr>
                      <p:cNvPr id="14342" name="Object 6">
                        <a:extLst>
                          <a:ext uri="{FF2B5EF4-FFF2-40B4-BE49-F238E27FC236}">
                            <a16:creationId xmlns:a16="http://schemas.microsoft.com/office/drawing/2014/main" id="{E934D559-F973-3728-7FB5-6CD3D0F02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563" y="2266950"/>
                        <a:ext cx="4459287"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1" name="Text Box 7">
            <a:extLst>
              <a:ext uri="{FF2B5EF4-FFF2-40B4-BE49-F238E27FC236}">
                <a16:creationId xmlns:a16="http://schemas.microsoft.com/office/drawing/2014/main" id="{F87BEFC3-49C1-6AB6-875F-654B82D51CBE}"/>
              </a:ext>
            </a:extLst>
          </p:cNvPr>
          <p:cNvSpPr txBox="1">
            <a:spLocks noChangeArrowheads="1"/>
          </p:cNvSpPr>
          <p:nvPr/>
        </p:nvSpPr>
        <p:spPr bwMode="auto">
          <a:xfrm>
            <a:off x="525463" y="35814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Remember we need</a:t>
            </a:r>
          </a:p>
        </p:txBody>
      </p:sp>
      <p:graphicFrame>
        <p:nvGraphicFramePr>
          <p:cNvPr id="129032" name="Object 8">
            <a:extLst>
              <a:ext uri="{FF2B5EF4-FFF2-40B4-BE49-F238E27FC236}">
                <a16:creationId xmlns:a16="http://schemas.microsoft.com/office/drawing/2014/main" id="{B284BDDF-6329-89A3-F8BB-894B3BB8346D}"/>
              </a:ext>
            </a:extLst>
          </p:cNvPr>
          <p:cNvGraphicFramePr>
            <a:graphicFrameLocks noChangeAspect="1"/>
          </p:cNvGraphicFramePr>
          <p:nvPr/>
        </p:nvGraphicFramePr>
        <p:xfrm>
          <a:off x="2133600" y="4267200"/>
          <a:ext cx="4062413" cy="2205038"/>
        </p:xfrm>
        <a:graphic>
          <a:graphicData uri="http://schemas.openxmlformats.org/presentationml/2006/ole">
            <mc:AlternateContent xmlns:mc="http://schemas.openxmlformats.org/markup-compatibility/2006">
              <mc:Choice xmlns:v="urn:schemas-microsoft-com:vml" Requires="v">
                <p:oleObj name="Equation" r:id="rId4" imgW="1663700" imgH="901700" progId="Equation.3">
                  <p:embed/>
                </p:oleObj>
              </mc:Choice>
              <mc:Fallback>
                <p:oleObj name="Equation" r:id="rId4" imgW="1663700" imgH="901700" progId="Equation.3">
                  <p:embed/>
                  <p:pic>
                    <p:nvPicPr>
                      <p:cNvPr id="129032" name="Object 8">
                        <a:extLst>
                          <a:ext uri="{FF2B5EF4-FFF2-40B4-BE49-F238E27FC236}">
                            <a16:creationId xmlns:a16="http://schemas.microsoft.com/office/drawing/2014/main" id="{B284BDDF-6329-89A3-F8BB-894B3BB83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267200"/>
                        <a:ext cx="4062413" cy="220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031"/>
                                        </p:tgtEl>
                                        <p:attrNameLst>
                                          <p:attrName>style.visibility</p:attrName>
                                        </p:attrNameLst>
                                      </p:cBhvr>
                                      <p:to>
                                        <p:strVal val="visible"/>
                                      </p:to>
                                    </p:set>
                                    <p:anim calcmode="lin" valueType="num">
                                      <p:cBhvr additive="base">
                                        <p:cTn id="7" dur="500" fill="hold"/>
                                        <p:tgtEl>
                                          <p:spTgt spid="129031"/>
                                        </p:tgtEl>
                                        <p:attrNameLst>
                                          <p:attrName>ppt_x</p:attrName>
                                        </p:attrNameLst>
                                      </p:cBhvr>
                                      <p:tavLst>
                                        <p:tav tm="0">
                                          <p:val>
                                            <p:strVal val="0-#ppt_w/2"/>
                                          </p:val>
                                        </p:tav>
                                        <p:tav tm="100000">
                                          <p:val>
                                            <p:strVal val="#ppt_x"/>
                                          </p:val>
                                        </p:tav>
                                      </p:tavLst>
                                    </p:anim>
                                    <p:anim calcmode="lin" valueType="num">
                                      <p:cBhvr additive="base">
                                        <p:cTn id="8"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9032"/>
                                        </p:tgtEl>
                                        <p:attrNameLst>
                                          <p:attrName>style.visibility</p:attrName>
                                        </p:attrNameLst>
                                      </p:cBhvr>
                                      <p:to>
                                        <p:strVal val="visible"/>
                                      </p:to>
                                    </p:set>
                                    <p:anim calcmode="lin" valueType="num">
                                      <p:cBhvr additive="base">
                                        <p:cTn id="13" dur="500" fill="hold"/>
                                        <p:tgtEl>
                                          <p:spTgt spid="129032"/>
                                        </p:tgtEl>
                                        <p:attrNameLst>
                                          <p:attrName>ppt_x</p:attrName>
                                        </p:attrNameLst>
                                      </p:cBhvr>
                                      <p:tavLst>
                                        <p:tav tm="0">
                                          <p:val>
                                            <p:strVal val="0-#ppt_w/2"/>
                                          </p:val>
                                        </p:tav>
                                        <p:tav tm="100000">
                                          <p:val>
                                            <p:strVal val="#ppt_x"/>
                                          </p:val>
                                        </p:tav>
                                      </p:tavLst>
                                    </p:anim>
                                    <p:anim calcmode="lin" valueType="num">
                                      <p:cBhvr additive="base">
                                        <p:cTn id="14" dur="500" fill="hold"/>
                                        <p:tgtEl>
                                          <p:spTgt spid="129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A0C2FCA-E68C-0644-C8D9-3398F613C078}"/>
              </a:ext>
            </a:extLst>
          </p:cNvPr>
          <p:cNvSpPr>
            <a:spLocks noGrp="1" noChangeArrowheads="1"/>
          </p:cNvSpPr>
          <p:nvPr>
            <p:ph type="title"/>
          </p:nvPr>
        </p:nvSpPr>
        <p:spPr>
          <a:xfrm>
            <a:off x="533400" y="228600"/>
            <a:ext cx="8077200" cy="1143000"/>
          </a:xfrm>
        </p:spPr>
        <p:txBody>
          <a:bodyPr>
            <a:normAutofit fontScale="90000"/>
          </a:bodyPr>
          <a:lstStyle/>
          <a:p>
            <a:pPr>
              <a:lnSpc>
                <a:spcPct val="80000"/>
              </a:lnSpc>
            </a:pPr>
            <a:r>
              <a:rPr lang="en-US" altLang="en-US"/>
              <a:t>Example: Writing the KKT Conditions</a:t>
            </a:r>
          </a:p>
        </p:txBody>
      </p:sp>
      <p:sp>
        <p:nvSpPr>
          <p:cNvPr id="15363" name="Rectangle 3">
            <a:extLst>
              <a:ext uri="{FF2B5EF4-FFF2-40B4-BE49-F238E27FC236}">
                <a16:creationId xmlns:a16="http://schemas.microsoft.com/office/drawing/2014/main" id="{BE8845B4-FBCB-CC6B-D19D-81617A552082}"/>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5364" name="Rectangle 4">
            <a:extLst>
              <a:ext uri="{FF2B5EF4-FFF2-40B4-BE49-F238E27FC236}">
                <a16:creationId xmlns:a16="http://schemas.microsoft.com/office/drawing/2014/main" id="{7A84F278-A4E3-AC9D-3D39-6ED784BC65F8}"/>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17</a:t>
            </a:r>
          </a:p>
        </p:txBody>
      </p:sp>
      <p:sp>
        <p:nvSpPr>
          <p:cNvPr id="130053" name="Rectangle 5">
            <a:extLst>
              <a:ext uri="{FF2B5EF4-FFF2-40B4-BE49-F238E27FC236}">
                <a16:creationId xmlns:a16="http://schemas.microsoft.com/office/drawing/2014/main" id="{6D5CCFE4-865B-3562-BE5A-20B5C8E21A9A}"/>
              </a:ext>
            </a:extLst>
          </p:cNvPr>
          <p:cNvSpPr>
            <a:spLocks noGrp="1" noChangeArrowheads="1"/>
          </p:cNvSpPr>
          <p:nvPr>
            <p:ph type="body" idx="1"/>
          </p:nvPr>
        </p:nvSpPr>
        <p:spPr>
          <a:xfrm>
            <a:off x="381000" y="1295400"/>
            <a:ext cx="7772400" cy="762000"/>
          </a:xfrm>
        </p:spPr>
        <p:txBody>
          <a:bodyPr/>
          <a:lstStyle/>
          <a:p>
            <a:r>
              <a:rPr lang="en-US" altLang="en-US" sz="3400"/>
              <a:t>Note this is the same as grad </a:t>
            </a:r>
            <a:r>
              <a:rPr lang="en-US" altLang="en-US" sz="3400" i="1"/>
              <a:t>L</a:t>
            </a:r>
            <a:r>
              <a:rPr lang="en-US" altLang="en-US" sz="3400"/>
              <a:t>:</a:t>
            </a:r>
          </a:p>
        </p:txBody>
      </p:sp>
      <p:graphicFrame>
        <p:nvGraphicFramePr>
          <p:cNvPr id="130054" name="Object 6">
            <a:extLst>
              <a:ext uri="{FF2B5EF4-FFF2-40B4-BE49-F238E27FC236}">
                <a16:creationId xmlns:a16="http://schemas.microsoft.com/office/drawing/2014/main" id="{F21B07B0-1A6A-263A-6F64-25AD835D3232}"/>
              </a:ext>
            </a:extLst>
          </p:cNvPr>
          <p:cNvGraphicFramePr>
            <a:graphicFrameLocks noChangeAspect="1"/>
          </p:cNvGraphicFramePr>
          <p:nvPr/>
        </p:nvGraphicFramePr>
        <p:xfrm>
          <a:off x="1908175" y="1828800"/>
          <a:ext cx="5327650" cy="2289175"/>
        </p:xfrm>
        <a:graphic>
          <a:graphicData uri="http://schemas.openxmlformats.org/presentationml/2006/ole">
            <mc:AlternateContent xmlns:mc="http://schemas.openxmlformats.org/markup-compatibility/2006">
              <mc:Choice xmlns:v="urn:schemas-microsoft-com:vml" Requires="v">
                <p:oleObj name="Equation" r:id="rId2" imgW="2540000" imgH="1092200" progId="Equation.3">
                  <p:embed/>
                </p:oleObj>
              </mc:Choice>
              <mc:Fallback>
                <p:oleObj name="Equation" r:id="rId2" imgW="2540000" imgH="1092200" progId="Equation.3">
                  <p:embed/>
                  <p:pic>
                    <p:nvPicPr>
                      <p:cNvPr id="130054" name="Object 6">
                        <a:extLst>
                          <a:ext uri="{FF2B5EF4-FFF2-40B4-BE49-F238E27FC236}">
                            <a16:creationId xmlns:a16="http://schemas.microsoft.com/office/drawing/2014/main" id="{F21B07B0-1A6A-263A-6F64-25AD835D3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828800"/>
                        <a:ext cx="532765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5" name="Text Box 7">
            <a:extLst>
              <a:ext uri="{FF2B5EF4-FFF2-40B4-BE49-F238E27FC236}">
                <a16:creationId xmlns:a16="http://schemas.microsoft.com/office/drawing/2014/main" id="{D6AD8AA3-9F55-A89A-D43D-F61B64E96390}"/>
              </a:ext>
            </a:extLst>
          </p:cNvPr>
          <p:cNvSpPr txBox="1">
            <a:spLocks noChangeArrowheads="1"/>
          </p:cNvSpPr>
          <p:nvPr/>
        </p:nvSpPr>
        <p:spPr bwMode="auto">
          <a:xfrm>
            <a:off x="525463" y="42672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Remember we also need</a:t>
            </a:r>
          </a:p>
        </p:txBody>
      </p:sp>
      <p:graphicFrame>
        <p:nvGraphicFramePr>
          <p:cNvPr id="130056" name="Object 8">
            <a:extLst>
              <a:ext uri="{FF2B5EF4-FFF2-40B4-BE49-F238E27FC236}">
                <a16:creationId xmlns:a16="http://schemas.microsoft.com/office/drawing/2014/main" id="{9CBABEEA-6583-094C-F0A0-247ADDB50D2E}"/>
              </a:ext>
            </a:extLst>
          </p:cNvPr>
          <p:cNvGraphicFramePr>
            <a:graphicFrameLocks noChangeAspect="1"/>
          </p:cNvGraphicFramePr>
          <p:nvPr/>
        </p:nvGraphicFramePr>
        <p:xfrm>
          <a:off x="5791200" y="3657600"/>
          <a:ext cx="2697163" cy="1057275"/>
        </p:xfrm>
        <a:graphic>
          <a:graphicData uri="http://schemas.openxmlformats.org/presentationml/2006/ole">
            <mc:AlternateContent xmlns:mc="http://schemas.openxmlformats.org/markup-compatibility/2006">
              <mc:Choice xmlns:v="urn:schemas-microsoft-com:vml" Requires="v">
                <p:oleObj name="Equation" r:id="rId4" imgW="1104900" imgH="431800" progId="Equation.3">
                  <p:embed/>
                </p:oleObj>
              </mc:Choice>
              <mc:Fallback>
                <p:oleObj name="Equation" r:id="rId4" imgW="1104900" imgH="431800" progId="Equation.3">
                  <p:embed/>
                  <p:pic>
                    <p:nvPicPr>
                      <p:cNvPr id="130056" name="Object 8">
                        <a:extLst>
                          <a:ext uri="{FF2B5EF4-FFF2-40B4-BE49-F238E27FC236}">
                            <a16:creationId xmlns:a16="http://schemas.microsoft.com/office/drawing/2014/main" id="{9CBABEEA-6583-094C-F0A0-247ADDB50D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657600"/>
                        <a:ext cx="2697163"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7" name="Text Box 9">
            <a:extLst>
              <a:ext uri="{FF2B5EF4-FFF2-40B4-BE49-F238E27FC236}">
                <a16:creationId xmlns:a16="http://schemas.microsoft.com/office/drawing/2014/main" id="{54D142F4-F85A-5EA8-CCCD-1FB0298ED3F7}"/>
              </a:ext>
            </a:extLst>
          </p:cNvPr>
          <p:cNvSpPr txBox="1">
            <a:spLocks noChangeArrowheads="1"/>
          </p:cNvSpPr>
          <p:nvPr/>
        </p:nvSpPr>
        <p:spPr bwMode="auto">
          <a:xfrm>
            <a:off x="525463" y="4814888"/>
            <a:ext cx="8093075"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pPr>
            <a:r>
              <a:rPr lang="en-US" altLang="en-US" sz="3400"/>
              <a:t>  </a:t>
            </a:r>
            <a:r>
              <a:rPr lang="en-US" altLang="en-US" sz="2800"/>
              <a:t>3 equations, three unknowns, plus an inequality – solve numerically</a:t>
            </a:r>
          </a:p>
          <a:p>
            <a:pPr>
              <a:lnSpc>
                <a:spcPct val="90000"/>
              </a:lnSpc>
              <a:spcBef>
                <a:spcPct val="0"/>
              </a:spcBef>
            </a:pPr>
            <a:r>
              <a:rPr lang="en-US" altLang="en-US" sz="2800"/>
              <a:t> Note that if we had a maximization, the </a:t>
            </a:r>
            <a:r>
              <a:rPr lang="en-US" altLang="en-US" sz="2800" i="1"/>
              <a:t>u</a:t>
            </a:r>
            <a:r>
              <a:rPr lang="en-US" altLang="en-US" sz="2800"/>
              <a:t>’s would need to be negative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3">
                                            <p:txEl>
                                              <p:pRg st="0" end="0"/>
                                            </p:txEl>
                                          </p:spTgt>
                                        </p:tgtEl>
                                        <p:attrNameLst>
                                          <p:attrName>style.visibility</p:attrName>
                                        </p:attrNameLst>
                                      </p:cBhvr>
                                      <p:to>
                                        <p:strVal val="visible"/>
                                      </p:to>
                                    </p:set>
                                    <p:anim calcmode="lin" valueType="num">
                                      <p:cBhvr additive="base">
                                        <p:cTn id="7" dur="500" fill="hold"/>
                                        <p:tgtEl>
                                          <p:spTgt spid="1300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4"/>
                                        </p:tgtEl>
                                        <p:attrNameLst>
                                          <p:attrName>style.visibility</p:attrName>
                                        </p:attrNameLst>
                                      </p:cBhvr>
                                      <p:to>
                                        <p:strVal val="visible"/>
                                      </p:to>
                                    </p:set>
                                    <p:anim calcmode="lin" valueType="num">
                                      <p:cBhvr additive="base">
                                        <p:cTn id="13" dur="500" fill="hold"/>
                                        <p:tgtEl>
                                          <p:spTgt spid="130054"/>
                                        </p:tgtEl>
                                        <p:attrNameLst>
                                          <p:attrName>ppt_x</p:attrName>
                                        </p:attrNameLst>
                                      </p:cBhvr>
                                      <p:tavLst>
                                        <p:tav tm="0">
                                          <p:val>
                                            <p:strVal val="0-#ppt_w/2"/>
                                          </p:val>
                                        </p:tav>
                                        <p:tav tm="100000">
                                          <p:val>
                                            <p:strVal val="#ppt_x"/>
                                          </p:val>
                                        </p:tav>
                                      </p:tavLst>
                                    </p:anim>
                                    <p:anim calcmode="lin" valueType="num">
                                      <p:cBhvr additive="base">
                                        <p:cTn id="14" dur="500" fill="hold"/>
                                        <p:tgtEl>
                                          <p:spTgt spid="1300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0055"/>
                                        </p:tgtEl>
                                        <p:attrNameLst>
                                          <p:attrName>style.visibility</p:attrName>
                                        </p:attrNameLst>
                                      </p:cBhvr>
                                      <p:to>
                                        <p:strVal val="visible"/>
                                      </p:to>
                                    </p:set>
                                    <p:anim calcmode="lin" valueType="num">
                                      <p:cBhvr additive="base">
                                        <p:cTn id="19" dur="500" fill="hold"/>
                                        <p:tgtEl>
                                          <p:spTgt spid="130055"/>
                                        </p:tgtEl>
                                        <p:attrNameLst>
                                          <p:attrName>ppt_x</p:attrName>
                                        </p:attrNameLst>
                                      </p:cBhvr>
                                      <p:tavLst>
                                        <p:tav tm="0">
                                          <p:val>
                                            <p:strVal val="0-#ppt_w/2"/>
                                          </p:val>
                                        </p:tav>
                                        <p:tav tm="100000">
                                          <p:val>
                                            <p:strVal val="#ppt_x"/>
                                          </p:val>
                                        </p:tav>
                                      </p:tavLst>
                                    </p:anim>
                                    <p:anim calcmode="lin" valueType="num">
                                      <p:cBhvr additive="base">
                                        <p:cTn id="20" dur="500" fill="hold"/>
                                        <p:tgtEl>
                                          <p:spTgt spid="1300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0056"/>
                                        </p:tgtEl>
                                        <p:attrNameLst>
                                          <p:attrName>style.visibility</p:attrName>
                                        </p:attrNameLst>
                                      </p:cBhvr>
                                      <p:to>
                                        <p:strVal val="visible"/>
                                      </p:to>
                                    </p:set>
                                    <p:anim calcmode="lin" valueType="num">
                                      <p:cBhvr additive="base">
                                        <p:cTn id="25" dur="500" fill="hold"/>
                                        <p:tgtEl>
                                          <p:spTgt spid="130056"/>
                                        </p:tgtEl>
                                        <p:attrNameLst>
                                          <p:attrName>ppt_x</p:attrName>
                                        </p:attrNameLst>
                                      </p:cBhvr>
                                      <p:tavLst>
                                        <p:tav tm="0">
                                          <p:val>
                                            <p:strVal val="0-#ppt_w/2"/>
                                          </p:val>
                                        </p:tav>
                                        <p:tav tm="100000">
                                          <p:val>
                                            <p:strVal val="#ppt_x"/>
                                          </p:val>
                                        </p:tav>
                                      </p:tavLst>
                                    </p:anim>
                                    <p:anim calcmode="lin" valueType="num">
                                      <p:cBhvr additive="base">
                                        <p:cTn id="26" dur="500" fill="hold"/>
                                        <p:tgtEl>
                                          <p:spTgt spid="13005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0057"/>
                                        </p:tgtEl>
                                        <p:attrNameLst>
                                          <p:attrName>style.visibility</p:attrName>
                                        </p:attrNameLst>
                                      </p:cBhvr>
                                      <p:to>
                                        <p:strVal val="visible"/>
                                      </p:to>
                                    </p:set>
                                    <p:anim calcmode="lin" valueType="num">
                                      <p:cBhvr additive="base">
                                        <p:cTn id="31" dur="500" fill="hold"/>
                                        <p:tgtEl>
                                          <p:spTgt spid="130057"/>
                                        </p:tgtEl>
                                        <p:attrNameLst>
                                          <p:attrName>ppt_x</p:attrName>
                                        </p:attrNameLst>
                                      </p:cBhvr>
                                      <p:tavLst>
                                        <p:tav tm="0">
                                          <p:val>
                                            <p:strVal val="0-#ppt_w/2"/>
                                          </p:val>
                                        </p:tav>
                                        <p:tav tm="100000">
                                          <p:val>
                                            <p:strVal val="#ppt_x"/>
                                          </p:val>
                                        </p:tav>
                                      </p:tavLst>
                                    </p:anim>
                                    <p:anim calcmode="lin" valueType="num">
                                      <p:cBhvr additive="base">
                                        <p:cTn id="32" dur="500" fill="hold"/>
                                        <p:tgtEl>
                                          <p:spTgt spid="130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build="p" autoUpdateAnimBg="0"/>
      <p:bldP spid="130055" grpId="0" autoUpdateAnimBg="0"/>
      <p:bldP spid="130057"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EE3F9D49-D8AA-3DE4-92BA-E19DBF08197F}"/>
              </a:ext>
            </a:extLst>
          </p:cNvPr>
          <p:cNvSpPr>
            <a:spLocks noGrp="1" noChangeArrowheads="1"/>
          </p:cNvSpPr>
          <p:nvPr>
            <p:ph type="title"/>
          </p:nvPr>
        </p:nvSpPr>
        <p:spPr>
          <a:xfrm>
            <a:off x="533400" y="152400"/>
            <a:ext cx="8077200" cy="1143000"/>
          </a:xfrm>
        </p:spPr>
        <p:txBody>
          <a:bodyPr/>
          <a:lstStyle/>
          <a:p>
            <a:pPr>
              <a:lnSpc>
                <a:spcPct val="80000"/>
              </a:lnSpc>
            </a:pPr>
            <a:r>
              <a:rPr lang="en-US" altLang="en-US"/>
              <a:t>KKT Conditions – General Form</a:t>
            </a:r>
          </a:p>
        </p:txBody>
      </p:sp>
      <p:sp>
        <p:nvSpPr>
          <p:cNvPr id="6147" name="Rectangle 1028">
            <a:extLst>
              <a:ext uri="{FF2B5EF4-FFF2-40B4-BE49-F238E27FC236}">
                <a16:creationId xmlns:a16="http://schemas.microsoft.com/office/drawing/2014/main" id="{EE917787-DBDA-428D-7355-AEE582D9E197}"/>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6148" name="Rectangle 1029">
            <a:extLst>
              <a:ext uri="{FF2B5EF4-FFF2-40B4-BE49-F238E27FC236}">
                <a16:creationId xmlns:a16="http://schemas.microsoft.com/office/drawing/2014/main" id="{66142118-19AD-61F6-6D5E-DA57483FA92F}"/>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6149" name="Rectangle 1033">
            <a:extLst>
              <a:ext uri="{FF2B5EF4-FFF2-40B4-BE49-F238E27FC236}">
                <a16:creationId xmlns:a16="http://schemas.microsoft.com/office/drawing/2014/main" id="{F5254ADC-8665-B9C0-3EB9-AA9EBF419B73}"/>
              </a:ext>
            </a:extLst>
          </p:cNvPr>
          <p:cNvSpPr>
            <a:spLocks noGrp="1" noChangeArrowheads="1"/>
          </p:cNvSpPr>
          <p:nvPr>
            <p:ph type="body" idx="1"/>
          </p:nvPr>
        </p:nvSpPr>
        <p:spPr>
          <a:xfrm>
            <a:off x="381000" y="1143000"/>
            <a:ext cx="5029200" cy="1752600"/>
          </a:xfrm>
        </p:spPr>
        <p:txBody>
          <a:bodyPr/>
          <a:lstStyle/>
          <a:p>
            <a:r>
              <a:rPr lang="en-US" altLang="en-US" sz="3400"/>
              <a:t>For the general NLP problem:</a:t>
            </a:r>
          </a:p>
        </p:txBody>
      </p:sp>
      <p:sp>
        <p:nvSpPr>
          <p:cNvPr id="97292" name="Text Box 1036">
            <a:extLst>
              <a:ext uri="{FF2B5EF4-FFF2-40B4-BE49-F238E27FC236}">
                <a16:creationId xmlns:a16="http://schemas.microsoft.com/office/drawing/2014/main" id="{D0362B65-FB4C-1ED8-4462-80C7A7CC7338}"/>
              </a:ext>
            </a:extLst>
          </p:cNvPr>
          <p:cNvSpPr txBox="1">
            <a:spLocks noChangeArrowheads="1"/>
          </p:cNvSpPr>
          <p:nvPr/>
        </p:nvSpPr>
        <p:spPr bwMode="auto">
          <a:xfrm>
            <a:off x="525463" y="28194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400"/>
              <a:t>we can write the KKT conditions as</a:t>
            </a:r>
          </a:p>
        </p:txBody>
      </p:sp>
      <p:graphicFrame>
        <p:nvGraphicFramePr>
          <p:cNvPr id="97293" name="Object 1037">
            <a:extLst>
              <a:ext uri="{FF2B5EF4-FFF2-40B4-BE49-F238E27FC236}">
                <a16:creationId xmlns:a16="http://schemas.microsoft.com/office/drawing/2014/main" id="{AE5BD09E-1571-057F-74C0-E00C67A8E04F}"/>
              </a:ext>
            </a:extLst>
          </p:cNvPr>
          <p:cNvGraphicFramePr>
            <a:graphicFrameLocks noChangeAspect="1"/>
          </p:cNvGraphicFramePr>
          <p:nvPr/>
        </p:nvGraphicFramePr>
        <p:xfrm>
          <a:off x="4953000" y="1143000"/>
          <a:ext cx="2940050" cy="1743075"/>
        </p:xfrm>
        <a:graphic>
          <a:graphicData uri="http://schemas.openxmlformats.org/presentationml/2006/ole">
            <mc:AlternateContent xmlns:mc="http://schemas.openxmlformats.org/markup-compatibility/2006">
              <mc:Choice xmlns:v="urn:schemas-microsoft-com:vml" Requires="v">
                <p:oleObj name="Equation" r:id="rId2" imgW="1155700" imgH="685800" progId="Equation.3">
                  <p:embed/>
                </p:oleObj>
              </mc:Choice>
              <mc:Fallback>
                <p:oleObj name="Equation" r:id="rId2" imgW="1155700" imgH="685800" progId="Equation.3">
                  <p:embed/>
                  <p:pic>
                    <p:nvPicPr>
                      <p:cNvPr id="97293" name="Object 1037">
                        <a:extLst>
                          <a:ext uri="{FF2B5EF4-FFF2-40B4-BE49-F238E27FC236}">
                            <a16:creationId xmlns:a16="http://schemas.microsoft.com/office/drawing/2014/main" id="{AE5BD09E-1571-057F-74C0-E00C67A8E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143000"/>
                        <a:ext cx="2940050"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4" name="Object 1038">
            <a:extLst>
              <a:ext uri="{FF2B5EF4-FFF2-40B4-BE49-F238E27FC236}">
                <a16:creationId xmlns:a16="http://schemas.microsoft.com/office/drawing/2014/main" id="{5768EDC2-2AF3-ACCC-77EA-B97370B24FBF}"/>
              </a:ext>
            </a:extLst>
          </p:cNvPr>
          <p:cNvGraphicFramePr>
            <a:graphicFrameLocks noChangeAspect="1"/>
          </p:cNvGraphicFramePr>
          <p:nvPr/>
        </p:nvGraphicFramePr>
        <p:xfrm>
          <a:off x="1981200" y="3429000"/>
          <a:ext cx="4267200" cy="1282700"/>
        </p:xfrm>
        <a:graphic>
          <a:graphicData uri="http://schemas.openxmlformats.org/presentationml/2006/ole">
            <mc:AlternateContent xmlns:mc="http://schemas.openxmlformats.org/markup-compatibility/2006">
              <mc:Choice xmlns:v="urn:schemas-microsoft-com:vml" Requires="v">
                <p:oleObj name="Equation" r:id="rId4" imgW="1689100" imgH="508000" progId="Equation.3">
                  <p:embed/>
                </p:oleObj>
              </mc:Choice>
              <mc:Fallback>
                <p:oleObj name="Equation" r:id="rId4" imgW="1689100" imgH="508000" progId="Equation.3">
                  <p:embed/>
                  <p:pic>
                    <p:nvPicPr>
                      <p:cNvPr id="97294" name="Object 1038">
                        <a:extLst>
                          <a:ext uri="{FF2B5EF4-FFF2-40B4-BE49-F238E27FC236}">
                            <a16:creationId xmlns:a16="http://schemas.microsoft.com/office/drawing/2014/main" id="{5768EDC2-2AF3-ACCC-77EA-B97370B24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429000"/>
                        <a:ext cx="42672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5" name="Object 1039">
            <a:extLst>
              <a:ext uri="{FF2B5EF4-FFF2-40B4-BE49-F238E27FC236}">
                <a16:creationId xmlns:a16="http://schemas.microsoft.com/office/drawing/2014/main" id="{8699163F-A635-AA02-7458-52FA26132351}"/>
              </a:ext>
            </a:extLst>
          </p:cNvPr>
          <p:cNvGraphicFramePr>
            <a:graphicFrameLocks noChangeAspect="1"/>
          </p:cNvGraphicFramePr>
          <p:nvPr/>
        </p:nvGraphicFramePr>
        <p:xfrm>
          <a:off x="2057400" y="4724400"/>
          <a:ext cx="3744913" cy="628650"/>
        </p:xfrm>
        <a:graphic>
          <a:graphicData uri="http://schemas.openxmlformats.org/presentationml/2006/ole">
            <mc:AlternateContent xmlns:mc="http://schemas.openxmlformats.org/markup-compatibility/2006">
              <mc:Choice xmlns:v="urn:schemas-microsoft-com:vml" Requires="v">
                <p:oleObj name="Equation" r:id="rId6" imgW="1435100" imgH="241300" progId="Equation.3">
                  <p:embed/>
                </p:oleObj>
              </mc:Choice>
              <mc:Fallback>
                <p:oleObj name="Equation" r:id="rId6" imgW="1435100" imgH="241300" progId="Equation.3">
                  <p:embed/>
                  <p:pic>
                    <p:nvPicPr>
                      <p:cNvPr id="97295" name="Object 1039">
                        <a:extLst>
                          <a:ext uri="{FF2B5EF4-FFF2-40B4-BE49-F238E27FC236}">
                            <a16:creationId xmlns:a16="http://schemas.microsoft.com/office/drawing/2014/main" id="{8699163F-A635-AA02-7458-52FA261323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724400"/>
                        <a:ext cx="3744913"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6" name="Text Box 1040">
            <a:extLst>
              <a:ext uri="{FF2B5EF4-FFF2-40B4-BE49-F238E27FC236}">
                <a16:creationId xmlns:a16="http://schemas.microsoft.com/office/drawing/2014/main" id="{BE3903D2-3065-929C-25F2-757DDC28092D}"/>
              </a:ext>
            </a:extLst>
          </p:cNvPr>
          <p:cNvSpPr txBox="1">
            <a:spLocks noChangeArrowheads="1"/>
          </p:cNvSpPr>
          <p:nvPr/>
        </p:nvSpPr>
        <p:spPr bwMode="auto">
          <a:xfrm>
            <a:off x="563563" y="5257800"/>
            <a:ext cx="8016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solutions to these equations are all the extreme points: minima, maxima, saddle points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7293"/>
                                        </p:tgtEl>
                                        <p:attrNameLst>
                                          <p:attrName>style.visibility</p:attrName>
                                        </p:attrNameLst>
                                      </p:cBhvr>
                                      <p:to>
                                        <p:strVal val="visible"/>
                                      </p:to>
                                    </p:set>
                                    <p:anim calcmode="lin" valueType="num">
                                      <p:cBhvr additive="base">
                                        <p:cTn id="7" dur="500" fill="hold"/>
                                        <p:tgtEl>
                                          <p:spTgt spid="97293"/>
                                        </p:tgtEl>
                                        <p:attrNameLst>
                                          <p:attrName>ppt_x</p:attrName>
                                        </p:attrNameLst>
                                      </p:cBhvr>
                                      <p:tavLst>
                                        <p:tav tm="0">
                                          <p:val>
                                            <p:strVal val="0-#ppt_w/2"/>
                                          </p:val>
                                        </p:tav>
                                        <p:tav tm="100000">
                                          <p:val>
                                            <p:strVal val="#ppt_x"/>
                                          </p:val>
                                        </p:tav>
                                      </p:tavLst>
                                    </p:anim>
                                    <p:anim calcmode="lin" valueType="num">
                                      <p:cBhvr additive="base">
                                        <p:cTn id="8" dur="500" fill="hold"/>
                                        <p:tgtEl>
                                          <p:spTgt spid="97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92"/>
                                        </p:tgtEl>
                                        <p:attrNameLst>
                                          <p:attrName>style.visibility</p:attrName>
                                        </p:attrNameLst>
                                      </p:cBhvr>
                                      <p:to>
                                        <p:strVal val="visible"/>
                                      </p:to>
                                    </p:set>
                                    <p:anim calcmode="lin" valueType="num">
                                      <p:cBhvr additive="base">
                                        <p:cTn id="13" dur="500" fill="hold"/>
                                        <p:tgtEl>
                                          <p:spTgt spid="97292"/>
                                        </p:tgtEl>
                                        <p:attrNameLst>
                                          <p:attrName>ppt_x</p:attrName>
                                        </p:attrNameLst>
                                      </p:cBhvr>
                                      <p:tavLst>
                                        <p:tav tm="0">
                                          <p:val>
                                            <p:strVal val="0-#ppt_w/2"/>
                                          </p:val>
                                        </p:tav>
                                        <p:tav tm="100000">
                                          <p:val>
                                            <p:strVal val="#ppt_x"/>
                                          </p:val>
                                        </p:tav>
                                      </p:tavLst>
                                    </p:anim>
                                    <p:anim calcmode="lin" valueType="num">
                                      <p:cBhvr additive="base">
                                        <p:cTn id="14" dur="500" fill="hold"/>
                                        <p:tgtEl>
                                          <p:spTgt spid="972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7294"/>
                                        </p:tgtEl>
                                        <p:attrNameLst>
                                          <p:attrName>style.visibility</p:attrName>
                                        </p:attrNameLst>
                                      </p:cBhvr>
                                      <p:to>
                                        <p:strVal val="visible"/>
                                      </p:to>
                                    </p:set>
                                    <p:anim calcmode="lin" valueType="num">
                                      <p:cBhvr additive="base">
                                        <p:cTn id="19" dur="500" fill="hold"/>
                                        <p:tgtEl>
                                          <p:spTgt spid="97294"/>
                                        </p:tgtEl>
                                        <p:attrNameLst>
                                          <p:attrName>ppt_x</p:attrName>
                                        </p:attrNameLst>
                                      </p:cBhvr>
                                      <p:tavLst>
                                        <p:tav tm="0">
                                          <p:val>
                                            <p:strVal val="0-#ppt_w/2"/>
                                          </p:val>
                                        </p:tav>
                                        <p:tav tm="100000">
                                          <p:val>
                                            <p:strVal val="#ppt_x"/>
                                          </p:val>
                                        </p:tav>
                                      </p:tavLst>
                                    </p:anim>
                                    <p:anim calcmode="lin" valueType="num">
                                      <p:cBhvr additive="base">
                                        <p:cTn id="20" dur="500" fill="hold"/>
                                        <p:tgtEl>
                                          <p:spTgt spid="972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7295"/>
                                        </p:tgtEl>
                                        <p:attrNameLst>
                                          <p:attrName>style.visibility</p:attrName>
                                        </p:attrNameLst>
                                      </p:cBhvr>
                                      <p:to>
                                        <p:strVal val="visible"/>
                                      </p:to>
                                    </p:set>
                                    <p:anim calcmode="lin" valueType="num">
                                      <p:cBhvr additive="base">
                                        <p:cTn id="25" dur="500" fill="hold"/>
                                        <p:tgtEl>
                                          <p:spTgt spid="97295"/>
                                        </p:tgtEl>
                                        <p:attrNameLst>
                                          <p:attrName>ppt_x</p:attrName>
                                        </p:attrNameLst>
                                      </p:cBhvr>
                                      <p:tavLst>
                                        <p:tav tm="0">
                                          <p:val>
                                            <p:strVal val="0-#ppt_w/2"/>
                                          </p:val>
                                        </p:tav>
                                        <p:tav tm="100000">
                                          <p:val>
                                            <p:strVal val="#ppt_x"/>
                                          </p:val>
                                        </p:tav>
                                      </p:tavLst>
                                    </p:anim>
                                    <p:anim calcmode="lin" valueType="num">
                                      <p:cBhvr additive="base">
                                        <p:cTn id="26" dur="500" fill="hold"/>
                                        <p:tgtEl>
                                          <p:spTgt spid="972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7296"/>
                                        </p:tgtEl>
                                        <p:attrNameLst>
                                          <p:attrName>style.visibility</p:attrName>
                                        </p:attrNameLst>
                                      </p:cBhvr>
                                      <p:to>
                                        <p:strVal val="visible"/>
                                      </p:to>
                                    </p:set>
                                    <p:anim calcmode="lin" valueType="num">
                                      <p:cBhvr additive="base">
                                        <p:cTn id="31" dur="500" fill="hold"/>
                                        <p:tgtEl>
                                          <p:spTgt spid="97296"/>
                                        </p:tgtEl>
                                        <p:attrNameLst>
                                          <p:attrName>ppt_x</p:attrName>
                                        </p:attrNameLst>
                                      </p:cBhvr>
                                      <p:tavLst>
                                        <p:tav tm="0">
                                          <p:val>
                                            <p:strVal val="0-#ppt_w/2"/>
                                          </p:val>
                                        </p:tav>
                                        <p:tav tm="100000">
                                          <p:val>
                                            <p:strVal val="#ppt_x"/>
                                          </p:val>
                                        </p:tav>
                                      </p:tavLst>
                                    </p:anim>
                                    <p:anim calcmode="lin" valueType="num">
                                      <p:cBhvr additive="base">
                                        <p:cTn id="32" dur="500" fill="hold"/>
                                        <p:tgtEl>
                                          <p:spTgt spid="97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2" grpId="0" autoUpdateAnimBg="0"/>
      <p:bldP spid="97296"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19828C-B412-D042-278C-95D5A02E3A54}"/>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Classification of Extreme Points</a:t>
            </a:r>
          </a:p>
        </p:txBody>
      </p:sp>
      <p:sp>
        <p:nvSpPr>
          <p:cNvPr id="7171" name="Rectangle 3">
            <a:extLst>
              <a:ext uri="{FF2B5EF4-FFF2-40B4-BE49-F238E27FC236}">
                <a16:creationId xmlns:a16="http://schemas.microsoft.com/office/drawing/2014/main" id="{D8A5837D-9B39-A548-93AB-F133E80ABB46}"/>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7172" name="Rectangle 4">
            <a:extLst>
              <a:ext uri="{FF2B5EF4-FFF2-40B4-BE49-F238E27FC236}">
                <a16:creationId xmlns:a16="http://schemas.microsoft.com/office/drawing/2014/main" id="{DE6743A2-F22B-AE92-EE67-4EC545E06A32}"/>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25957" name="Rectangle 5">
            <a:extLst>
              <a:ext uri="{FF2B5EF4-FFF2-40B4-BE49-F238E27FC236}">
                <a16:creationId xmlns:a16="http://schemas.microsoft.com/office/drawing/2014/main" id="{7F5AEF14-67DE-05A3-DA27-D68D00AB083E}"/>
              </a:ext>
            </a:extLst>
          </p:cNvPr>
          <p:cNvSpPr>
            <a:spLocks noGrp="1" noChangeArrowheads="1"/>
          </p:cNvSpPr>
          <p:nvPr>
            <p:ph type="body" idx="1"/>
          </p:nvPr>
        </p:nvSpPr>
        <p:spPr>
          <a:xfrm>
            <a:off x="381000" y="1295400"/>
            <a:ext cx="7772400" cy="1676400"/>
          </a:xfrm>
        </p:spPr>
        <p:txBody>
          <a:bodyPr>
            <a:normAutofit fontScale="92500" lnSpcReduction="20000"/>
          </a:bodyPr>
          <a:lstStyle/>
          <a:p>
            <a:pPr>
              <a:lnSpc>
                <a:spcPct val="90000"/>
              </a:lnSpc>
            </a:pPr>
            <a:r>
              <a:rPr lang="en-US" altLang="en-US" sz="3400"/>
              <a:t>For constrained optimization, we can classify extreme points by looking at the second derivatives of the Lagrangian:</a:t>
            </a:r>
          </a:p>
          <a:p>
            <a:pPr>
              <a:lnSpc>
                <a:spcPct val="90000"/>
              </a:lnSpc>
              <a:buFontTx/>
              <a:buNone/>
            </a:pPr>
            <a:r>
              <a:rPr lang="en-US" altLang="en-US" sz="3000"/>
              <a:t>		</a:t>
            </a:r>
          </a:p>
        </p:txBody>
      </p:sp>
      <p:graphicFrame>
        <p:nvGraphicFramePr>
          <p:cNvPr id="125960" name="Object 8">
            <a:extLst>
              <a:ext uri="{FF2B5EF4-FFF2-40B4-BE49-F238E27FC236}">
                <a16:creationId xmlns:a16="http://schemas.microsoft.com/office/drawing/2014/main" id="{91BC4D5A-4454-8518-4034-91CC1698020F}"/>
              </a:ext>
            </a:extLst>
          </p:cNvPr>
          <p:cNvGraphicFramePr>
            <a:graphicFrameLocks noChangeAspect="1"/>
          </p:cNvGraphicFramePr>
          <p:nvPr/>
        </p:nvGraphicFramePr>
        <p:xfrm>
          <a:off x="2133600" y="3067050"/>
          <a:ext cx="914400" cy="723900"/>
        </p:xfrm>
        <a:graphic>
          <a:graphicData uri="http://schemas.openxmlformats.org/presentationml/2006/ole">
            <mc:AlternateContent xmlns:mc="http://schemas.openxmlformats.org/markup-compatibility/2006">
              <mc:Choice xmlns:v="urn:schemas-microsoft-com:vml" Requires="v">
                <p:oleObj name="Equation" r:id="rId2" imgW="304668" imgH="241195" progId="Equation.3">
                  <p:embed/>
                </p:oleObj>
              </mc:Choice>
              <mc:Fallback>
                <p:oleObj name="Equation" r:id="rId2" imgW="304668" imgH="241195" progId="Equation.3">
                  <p:embed/>
                  <p:pic>
                    <p:nvPicPr>
                      <p:cNvPr id="125960" name="Object 8">
                        <a:extLst>
                          <a:ext uri="{FF2B5EF4-FFF2-40B4-BE49-F238E27FC236}">
                            <a16:creationId xmlns:a16="http://schemas.microsoft.com/office/drawing/2014/main" id="{91BC4D5A-4454-8518-4034-91CC16980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67050"/>
                        <a:ext cx="914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1" name="Text Box 9">
            <a:extLst>
              <a:ext uri="{FF2B5EF4-FFF2-40B4-BE49-F238E27FC236}">
                <a16:creationId xmlns:a16="http://schemas.microsoft.com/office/drawing/2014/main" id="{1B0EF60F-EEA7-FA16-9EB0-3379B2C654AC}"/>
              </a:ext>
            </a:extLst>
          </p:cNvPr>
          <p:cNvSpPr txBox="1">
            <a:spLocks noChangeArrowheads="1"/>
          </p:cNvSpPr>
          <p:nvPr/>
        </p:nvSpPr>
        <p:spPr bwMode="auto">
          <a:xfrm>
            <a:off x="3200400" y="3124200"/>
            <a:ext cx="3281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400"/>
              <a:t>(an </a:t>
            </a:r>
            <a:r>
              <a:rPr lang="en-US" altLang="en-US" sz="3400" i="1"/>
              <a:t>m </a:t>
            </a:r>
            <a:r>
              <a:rPr lang="en-US" altLang="en-US" sz="3400"/>
              <a:t>x </a:t>
            </a:r>
            <a:r>
              <a:rPr lang="en-US" altLang="en-US" sz="3400" i="1"/>
              <a:t>m</a:t>
            </a:r>
            <a:r>
              <a:rPr lang="en-US" altLang="en-US" sz="3400"/>
              <a:t> matrix)</a:t>
            </a:r>
          </a:p>
        </p:txBody>
      </p:sp>
      <p:graphicFrame>
        <p:nvGraphicFramePr>
          <p:cNvPr id="125985" name="Group 33">
            <a:extLst>
              <a:ext uri="{FF2B5EF4-FFF2-40B4-BE49-F238E27FC236}">
                <a16:creationId xmlns:a16="http://schemas.microsoft.com/office/drawing/2014/main" id="{4BA97EE1-7E1F-4432-A815-ED6939A7BBD7}"/>
              </a:ext>
            </a:extLst>
          </p:cNvPr>
          <p:cNvGraphicFramePr>
            <a:graphicFrameLocks noGrp="1"/>
          </p:cNvGraphicFramePr>
          <p:nvPr/>
        </p:nvGraphicFramePr>
        <p:xfrm>
          <a:off x="1524000" y="3962400"/>
          <a:ext cx="6096000" cy="1676401"/>
        </p:xfrm>
        <a:graphic>
          <a:graphicData uri="http://schemas.openxmlformats.org/drawingml/2006/table">
            <a:tbl>
              <a:tblPr/>
              <a:tblGrid>
                <a:gridCol w="3505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5181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positive semi-definite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local minimum</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negative semi-definite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local maximum</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9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indefinite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saddle point</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 calcmode="lin" valueType="num">
                                      <p:cBhvr additive="base">
                                        <p:cTn id="7" dur="500" fill="hold"/>
                                        <p:tgtEl>
                                          <p:spTgt spid="1259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5957">
                                            <p:txEl>
                                              <p:pRg st="1" end="1"/>
                                            </p:txEl>
                                          </p:spTgt>
                                        </p:tgtEl>
                                        <p:attrNameLst>
                                          <p:attrName>style.visibility</p:attrName>
                                        </p:attrNameLst>
                                      </p:cBhvr>
                                      <p:to>
                                        <p:strVal val="visible"/>
                                      </p:to>
                                    </p:set>
                                    <p:anim calcmode="lin" valueType="num">
                                      <p:cBhvr additive="base">
                                        <p:cTn id="13" dur="500" fill="hold"/>
                                        <p:tgtEl>
                                          <p:spTgt spid="12595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5960"/>
                                        </p:tgtEl>
                                        <p:attrNameLst>
                                          <p:attrName>style.visibility</p:attrName>
                                        </p:attrNameLst>
                                      </p:cBhvr>
                                      <p:to>
                                        <p:strVal val="visible"/>
                                      </p:to>
                                    </p:set>
                                    <p:anim calcmode="lin" valueType="num">
                                      <p:cBhvr additive="base">
                                        <p:cTn id="19" dur="500" fill="hold"/>
                                        <p:tgtEl>
                                          <p:spTgt spid="125960"/>
                                        </p:tgtEl>
                                        <p:attrNameLst>
                                          <p:attrName>ppt_x</p:attrName>
                                        </p:attrNameLst>
                                      </p:cBhvr>
                                      <p:tavLst>
                                        <p:tav tm="0">
                                          <p:val>
                                            <p:strVal val="0-#ppt_w/2"/>
                                          </p:val>
                                        </p:tav>
                                        <p:tav tm="100000">
                                          <p:val>
                                            <p:strVal val="#ppt_x"/>
                                          </p:val>
                                        </p:tav>
                                      </p:tavLst>
                                    </p:anim>
                                    <p:anim calcmode="lin" valueType="num">
                                      <p:cBhvr additive="base">
                                        <p:cTn id="20" dur="500" fill="hold"/>
                                        <p:tgtEl>
                                          <p:spTgt spid="1259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5961"/>
                                        </p:tgtEl>
                                        <p:attrNameLst>
                                          <p:attrName>style.visibility</p:attrName>
                                        </p:attrNameLst>
                                      </p:cBhvr>
                                      <p:to>
                                        <p:strVal val="visible"/>
                                      </p:to>
                                    </p:set>
                                    <p:anim calcmode="lin" valueType="num">
                                      <p:cBhvr additive="base">
                                        <p:cTn id="25" dur="500" fill="hold"/>
                                        <p:tgtEl>
                                          <p:spTgt spid="125961"/>
                                        </p:tgtEl>
                                        <p:attrNameLst>
                                          <p:attrName>ppt_x</p:attrName>
                                        </p:attrNameLst>
                                      </p:cBhvr>
                                      <p:tavLst>
                                        <p:tav tm="0">
                                          <p:val>
                                            <p:strVal val="0-#ppt_w/2"/>
                                          </p:val>
                                        </p:tav>
                                        <p:tav tm="100000">
                                          <p:val>
                                            <p:strVal val="#ppt_x"/>
                                          </p:val>
                                        </p:tav>
                                      </p:tavLst>
                                    </p:anim>
                                    <p:anim calcmode="lin" valueType="num">
                                      <p:cBhvr additive="base">
                                        <p:cTn id="26" dur="500" fill="hold"/>
                                        <p:tgtEl>
                                          <p:spTgt spid="1259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5985"/>
                                        </p:tgtEl>
                                        <p:attrNameLst>
                                          <p:attrName>style.visibility</p:attrName>
                                        </p:attrNameLst>
                                      </p:cBhvr>
                                      <p:to>
                                        <p:strVal val="visible"/>
                                      </p:to>
                                    </p:set>
                                    <p:anim calcmode="lin" valueType="num">
                                      <p:cBhvr additive="base">
                                        <p:cTn id="31" dur="500" fill="hold"/>
                                        <p:tgtEl>
                                          <p:spTgt spid="125985"/>
                                        </p:tgtEl>
                                        <p:attrNameLst>
                                          <p:attrName>ppt_x</p:attrName>
                                        </p:attrNameLst>
                                      </p:cBhvr>
                                      <p:tavLst>
                                        <p:tav tm="0">
                                          <p:val>
                                            <p:strVal val="0-#ppt_w/2"/>
                                          </p:val>
                                        </p:tav>
                                        <p:tav tm="100000">
                                          <p:val>
                                            <p:strVal val="#ppt_x"/>
                                          </p:val>
                                        </p:tav>
                                      </p:tavLst>
                                    </p:anim>
                                    <p:anim calcmode="lin" valueType="num">
                                      <p:cBhvr additive="base">
                                        <p:cTn id="32" dur="500" fill="hold"/>
                                        <p:tgtEl>
                                          <p:spTgt spid="1259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p:bldP spid="12596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64770C8-C44D-F554-B63F-BE2C24A3A247}"/>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Global Extrema</a:t>
            </a:r>
          </a:p>
        </p:txBody>
      </p:sp>
      <p:sp>
        <p:nvSpPr>
          <p:cNvPr id="8195" name="Rectangle 3">
            <a:extLst>
              <a:ext uri="{FF2B5EF4-FFF2-40B4-BE49-F238E27FC236}">
                <a16:creationId xmlns:a16="http://schemas.microsoft.com/office/drawing/2014/main" id="{4196454C-08AB-F402-8D9B-33EF90858E81}"/>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8196" name="Rectangle 4">
            <a:extLst>
              <a:ext uri="{FF2B5EF4-FFF2-40B4-BE49-F238E27FC236}">
                <a16:creationId xmlns:a16="http://schemas.microsoft.com/office/drawing/2014/main" id="{87C415FC-C7E7-7D9F-27B5-9D07825E84FB}"/>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19813" name="Rectangle 5">
            <a:extLst>
              <a:ext uri="{FF2B5EF4-FFF2-40B4-BE49-F238E27FC236}">
                <a16:creationId xmlns:a16="http://schemas.microsoft.com/office/drawing/2014/main" id="{913F69A8-CB5E-4F4E-367A-04F127760503}"/>
              </a:ext>
            </a:extLst>
          </p:cNvPr>
          <p:cNvSpPr>
            <a:spLocks noGrp="1" noChangeArrowheads="1"/>
          </p:cNvSpPr>
          <p:nvPr>
            <p:ph type="body" idx="1"/>
          </p:nvPr>
        </p:nvSpPr>
        <p:spPr>
          <a:xfrm>
            <a:off x="457200" y="1295400"/>
            <a:ext cx="7772400" cy="762000"/>
          </a:xfrm>
        </p:spPr>
        <p:txBody>
          <a:bodyPr>
            <a:normAutofit fontScale="47500" lnSpcReduction="20000"/>
          </a:bodyPr>
          <a:lstStyle/>
          <a:p>
            <a:pPr>
              <a:lnSpc>
                <a:spcPct val="90000"/>
              </a:lnSpc>
            </a:pPr>
            <a:r>
              <a:rPr lang="en-US" altLang="en-US" sz="3600"/>
              <a:t>How can we judge where the global optimum lies?</a:t>
            </a:r>
          </a:p>
          <a:p>
            <a:pPr>
              <a:lnSpc>
                <a:spcPct val="90000"/>
              </a:lnSpc>
            </a:pPr>
            <a:r>
              <a:rPr lang="en-US" altLang="en-US" sz="3600"/>
              <a:t>For finite optimal points, we can look at all the extreme points and compare them</a:t>
            </a:r>
          </a:p>
        </p:txBody>
      </p:sp>
      <p:sp>
        <p:nvSpPr>
          <p:cNvPr id="8198" name="Text Box 7">
            <a:extLst>
              <a:ext uri="{FF2B5EF4-FFF2-40B4-BE49-F238E27FC236}">
                <a16:creationId xmlns:a16="http://schemas.microsoft.com/office/drawing/2014/main" id="{E3E98B98-FFDB-47CC-7DE1-26BE45327D63}"/>
              </a:ext>
            </a:extLst>
          </p:cNvPr>
          <p:cNvSpPr txBox="1">
            <a:spLocks noChangeArrowheads="1"/>
          </p:cNvSpPr>
          <p:nvPr/>
        </p:nvSpPr>
        <p:spPr bwMode="auto">
          <a:xfrm>
            <a:off x="525463" y="5410200"/>
            <a:ext cx="8093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400"/>
          </a:p>
        </p:txBody>
      </p:sp>
      <p:sp>
        <p:nvSpPr>
          <p:cNvPr id="119818" name="Text Box 10">
            <a:extLst>
              <a:ext uri="{FF2B5EF4-FFF2-40B4-BE49-F238E27FC236}">
                <a16:creationId xmlns:a16="http://schemas.microsoft.com/office/drawing/2014/main" id="{DB9D0202-F276-47C9-DC39-5821DDE948A9}"/>
              </a:ext>
            </a:extLst>
          </p:cNvPr>
          <p:cNvSpPr txBox="1">
            <a:spLocks noChangeArrowheads="1"/>
          </p:cNvSpPr>
          <p:nvPr/>
        </p:nvSpPr>
        <p:spPr bwMode="auto">
          <a:xfrm>
            <a:off x="457200" y="4038600"/>
            <a:ext cx="77724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A better way: test convexity</a:t>
            </a:r>
          </a:p>
          <a:p>
            <a:pPr lvl="1">
              <a:spcBef>
                <a:spcPct val="0"/>
              </a:spcBef>
              <a:buFont typeface="Wingdings" panose="05000000000000000000" pitchFamily="2" charset="2"/>
              <a:buChar char="Ø"/>
            </a:pPr>
            <a:r>
              <a:rPr lang="en-US" altLang="en-US" sz="3600"/>
              <a:t>  </a:t>
            </a:r>
            <a:r>
              <a:rPr lang="en-US" altLang="en-US" sz="3400"/>
              <a:t>If the feasible region is convex, then any minimum or maximum we find is global</a:t>
            </a:r>
            <a:r>
              <a:rPr lang="en-US" altLang="en-US" sz="3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 calcmode="lin" valueType="num">
                                      <p:cBhvr additive="base">
                                        <p:cTn id="7" dur="500" fill="hold"/>
                                        <p:tgtEl>
                                          <p:spTgt spid="1198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9813">
                                            <p:txEl>
                                              <p:pRg st="1" end="1"/>
                                            </p:txEl>
                                          </p:spTgt>
                                        </p:tgtEl>
                                        <p:attrNameLst>
                                          <p:attrName>style.visibility</p:attrName>
                                        </p:attrNameLst>
                                      </p:cBhvr>
                                      <p:to>
                                        <p:strVal val="visible"/>
                                      </p:to>
                                    </p:set>
                                    <p:anim calcmode="lin" valueType="num">
                                      <p:cBhvr additive="base">
                                        <p:cTn id="13" dur="500" fill="hold"/>
                                        <p:tgtEl>
                                          <p:spTgt spid="1198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9818">
                                            <p:txEl>
                                              <p:pRg st="0" end="0"/>
                                            </p:txEl>
                                          </p:spTgt>
                                        </p:tgtEl>
                                        <p:attrNameLst>
                                          <p:attrName>style.visibility</p:attrName>
                                        </p:attrNameLst>
                                      </p:cBhvr>
                                      <p:to>
                                        <p:strVal val="visible"/>
                                      </p:to>
                                    </p:set>
                                    <p:anim calcmode="lin" valueType="num">
                                      <p:cBhvr additive="base">
                                        <p:cTn id="19" dur="500" fill="hold"/>
                                        <p:tgtEl>
                                          <p:spTgt spid="11981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9818">
                                            <p:txEl>
                                              <p:pRg st="1" end="1"/>
                                            </p:txEl>
                                          </p:spTgt>
                                        </p:tgtEl>
                                        <p:attrNameLst>
                                          <p:attrName>style.visibility</p:attrName>
                                        </p:attrNameLst>
                                      </p:cBhvr>
                                      <p:to>
                                        <p:strVal val="visible"/>
                                      </p:to>
                                    </p:set>
                                    <p:anim calcmode="lin" valueType="num">
                                      <p:cBhvr additive="base">
                                        <p:cTn id="25" dur="500" fill="hold"/>
                                        <p:tgtEl>
                                          <p:spTgt spid="11981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build="p" autoUpdateAnimBg="0"/>
      <p:bldP spid="119818"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C92B9B0-0D32-4A13-99D7-27B72DC73EE2}"/>
              </a:ext>
            </a:extLst>
          </p:cNvPr>
          <p:cNvSpPr>
            <a:spLocks noGrp="1" noChangeArrowheads="1"/>
          </p:cNvSpPr>
          <p:nvPr>
            <p:ph type="title"/>
          </p:nvPr>
        </p:nvSpPr>
        <p:spPr>
          <a:xfrm>
            <a:off x="282575" y="-61913"/>
            <a:ext cx="8610600" cy="1143001"/>
          </a:xfrm>
        </p:spPr>
        <p:txBody>
          <a:bodyPr/>
          <a:lstStyle/>
          <a:p>
            <a:r>
              <a:rPr lang="en-US" altLang="en-US" sz="4000" dirty="0"/>
              <a:t>Elementary Operations</a:t>
            </a:r>
          </a:p>
        </p:txBody>
      </p:sp>
      <p:sp>
        <p:nvSpPr>
          <p:cNvPr id="8195" name="Rectangle 3">
            <a:extLst>
              <a:ext uri="{FF2B5EF4-FFF2-40B4-BE49-F238E27FC236}">
                <a16:creationId xmlns:a16="http://schemas.microsoft.com/office/drawing/2014/main" id="{2D0009A6-53C9-4336-9C99-E3B891654472}"/>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8196" name="Rectangle 4">
            <a:extLst>
              <a:ext uri="{FF2B5EF4-FFF2-40B4-BE49-F238E27FC236}">
                <a16:creationId xmlns:a16="http://schemas.microsoft.com/office/drawing/2014/main" id="{F2D33BE1-D309-4B73-B1B8-99F8C25BA5F5}"/>
              </a:ext>
            </a:extLst>
          </p:cNvPr>
          <p:cNvSpPr>
            <a:spLocks noChangeArrowheads="1"/>
          </p:cNvSpPr>
          <p:nvPr/>
        </p:nvSpPr>
        <p:spPr bwMode="auto">
          <a:xfrm>
            <a:off x="6616700"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64869" name="Text Box 5">
            <a:extLst>
              <a:ext uri="{FF2B5EF4-FFF2-40B4-BE49-F238E27FC236}">
                <a16:creationId xmlns:a16="http://schemas.microsoft.com/office/drawing/2014/main" id="{6BDA56FB-A809-4E06-BD21-65B43BD01218}"/>
              </a:ext>
            </a:extLst>
          </p:cNvPr>
          <p:cNvSpPr txBox="1">
            <a:spLocks noChangeArrowheads="1"/>
          </p:cNvSpPr>
          <p:nvPr/>
        </p:nvSpPr>
        <p:spPr bwMode="auto">
          <a:xfrm>
            <a:off x="352425" y="990600"/>
            <a:ext cx="84391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dirty="0"/>
              <a:t>  These three basic operations can be used to find a matrix inverse, scale the elements to help avoid round-off error, or even find new information to help understand an optimization solution.</a:t>
            </a:r>
          </a:p>
          <a:p>
            <a:pPr>
              <a:buFontTx/>
              <a:buChar char="•"/>
            </a:pPr>
            <a:r>
              <a:rPr lang="en-US" altLang="en-US" i="0" dirty="0"/>
              <a:t>  The three </a:t>
            </a:r>
            <a:r>
              <a:rPr lang="en-US" altLang="en-US" i="0" u="sng" dirty="0"/>
              <a:t>elementary operations</a:t>
            </a:r>
            <a:r>
              <a:rPr lang="en-US" altLang="en-US" i="0" dirty="0"/>
              <a:t> we can perform are:</a:t>
            </a:r>
          </a:p>
          <a:p>
            <a:pPr lvl="1">
              <a:buFontTx/>
              <a:buChar char="–"/>
            </a:pPr>
            <a:r>
              <a:rPr lang="en-US" altLang="en-US" dirty="0">
                <a:sym typeface="Symbol" panose="05050102010706020507" pitchFamily="18" charset="2"/>
              </a:rPr>
              <a:t>  </a:t>
            </a:r>
            <a:r>
              <a:rPr lang="en-US" altLang="en-US" i="0" dirty="0">
                <a:sym typeface="Symbol" panose="05050102010706020507" pitchFamily="18" charset="2"/>
              </a:rPr>
              <a:t>Any row (equation) may be multiplied by a scalar constant</a:t>
            </a:r>
          </a:p>
          <a:p>
            <a:pPr lvl="1">
              <a:buFontTx/>
              <a:buChar char="–"/>
            </a:pPr>
            <a:r>
              <a:rPr lang="en-US" altLang="en-US" i="0" dirty="0">
                <a:sym typeface="Symbol" panose="05050102010706020507" pitchFamily="18" charset="2"/>
              </a:rPr>
              <a:t>  The order of the equations and variables may be changed freely</a:t>
            </a:r>
          </a:p>
          <a:p>
            <a:pPr lvl="1">
              <a:buFontTx/>
              <a:buChar char="–"/>
            </a:pPr>
            <a:r>
              <a:rPr lang="en-US" altLang="en-US" i="0" dirty="0">
                <a:sym typeface="Symbol" panose="05050102010706020507" pitchFamily="18" charset="2"/>
              </a:rPr>
              <a:t>  Any equation may be replaced by a </a:t>
            </a:r>
            <a:r>
              <a:rPr lang="en-US" altLang="en-US" i="0" u="sng" dirty="0">
                <a:sym typeface="Symbol" panose="05050102010706020507" pitchFamily="18" charset="2"/>
              </a:rPr>
              <a:t>linear combination</a:t>
            </a:r>
            <a:r>
              <a:rPr lang="en-US" altLang="en-US" i="0" dirty="0">
                <a:sym typeface="Symbol" panose="05050102010706020507" pitchFamily="18" charset="2"/>
              </a:rPr>
              <a:t> of itself and other equations  (note we cannot add two equations and replace a third one!)</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9">
                                            <p:txEl>
                                              <p:pRg st="0" end="0"/>
                                            </p:txEl>
                                          </p:spTgt>
                                        </p:tgtEl>
                                        <p:attrNameLst>
                                          <p:attrName>style.visibility</p:attrName>
                                        </p:attrNameLst>
                                      </p:cBhvr>
                                      <p:to>
                                        <p:strVal val="visible"/>
                                      </p:to>
                                    </p:set>
                                    <p:anim calcmode="lin" valueType="num">
                                      <p:cBhvr additive="base">
                                        <p:cTn id="7" dur="500" fill="hold"/>
                                        <p:tgtEl>
                                          <p:spTgt spid="1648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9">
                                            <p:txEl>
                                              <p:pRg st="1" end="1"/>
                                            </p:txEl>
                                          </p:spTgt>
                                        </p:tgtEl>
                                        <p:attrNameLst>
                                          <p:attrName>style.visibility</p:attrName>
                                        </p:attrNameLst>
                                      </p:cBhvr>
                                      <p:to>
                                        <p:strVal val="visible"/>
                                      </p:to>
                                    </p:set>
                                    <p:anim calcmode="lin" valueType="num">
                                      <p:cBhvr additive="base">
                                        <p:cTn id="13" dur="500" fill="hold"/>
                                        <p:tgtEl>
                                          <p:spTgt spid="16486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9">
                                            <p:txEl>
                                              <p:pRg st="2" end="2"/>
                                            </p:txEl>
                                          </p:spTgt>
                                        </p:tgtEl>
                                        <p:attrNameLst>
                                          <p:attrName>style.visibility</p:attrName>
                                        </p:attrNameLst>
                                      </p:cBhvr>
                                      <p:to>
                                        <p:strVal val="visible"/>
                                      </p:to>
                                    </p:set>
                                    <p:anim calcmode="lin" valueType="num">
                                      <p:cBhvr additive="base">
                                        <p:cTn id="19" dur="500" fill="hold"/>
                                        <p:tgtEl>
                                          <p:spTgt spid="16486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9">
                                            <p:txEl>
                                              <p:pRg st="3" end="3"/>
                                            </p:txEl>
                                          </p:spTgt>
                                        </p:tgtEl>
                                        <p:attrNameLst>
                                          <p:attrName>style.visibility</p:attrName>
                                        </p:attrNameLst>
                                      </p:cBhvr>
                                      <p:to>
                                        <p:strVal val="visible"/>
                                      </p:to>
                                    </p:set>
                                    <p:anim calcmode="lin" valueType="num">
                                      <p:cBhvr additive="base">
                                        <p:cTn id="25" dur="500" fill="hold"/>
                                        <p:tgtEl>
                                          <p:spTgt spid="16486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9">
                                            <p:txEl>
                                              <p:pRg st="4" end="4"/>
                                            </p:txEl>
                                          </p:spTgt>
                                        </p:tgtEl>
                                        <p:attrNameLst>
                                          <p:attrName>style.visibility</p:attrName>
                                        </p:attrNameLst>
                                      </p:cBhvr>
                                      <p:to>
                                        <p:strVal val="visible"/>
                                      </p:to>
                                    </p:set>
                                    <p:anim calcmode="lin" valueType="num">
                                      <p:cBhvr additive="base">
                                        <p:cTn id="31" dur="500" fill="hold"/>
                                        <p:tgtEl>
                                          <p:spTgt spid="16486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5A50673-3448-4C2E-78D0-05D1159CF7EE}"/>
              </a:ext>
            </a:extLst>
          </p:cNvPr>
          <p:cNvSpPr>
            <a:spLocks noGrp="1" noChangeArrowheads="1"/>
          </p:cNvSpPr>
          <p:nvPr>
            <p:ph type="title"/>
          </p:nvPr>
        </p:nvSpPr>
        <p:spPr>
          <a:xfrm>
            <a:off x="685800" y="0"/>
            <a:ext cx="7772400" cy="1143000"/>
          </a:xfrm>
        </p:spPr>
        <p:txBody>
          <a:bodyPr/>
          <a:lstStyle/>
          <a:p>
            <a:pPr>
              <a:lnSpc>
                <a:spcPct val="80000"/>
              </a:lnSpc>
            </a:pPr>
            <a:r>
              <a:rPr lang="en-US" altLang="en-US" sz="4600"/>
              <a:t>Example, continued</a:t>
            </a:r>
          </a:p>
        </p:txBody>
      </p:sp>
      <p:sp>
        <p:nvSpPr>
          <p:cNvPr id="10243" name="Rectangle 3">
            <a:extLst>
              <a:ext uri="{FF2B5EF4-FFF2-40B4-BE49-F238E27FC236}">
                <a16:creationId xmlns:a16="http://schemas.microsoft.com/office/drawing/2014/main" id="{05FDA9FA-61FA-2A3D-2AA3-69E056109E72}"/>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244" name="Rectangle 4">
            <a:extLst>
              <a:ext uri="{FF2B5EF4-FFF2-40B4-BE49-F238E27FC236}">
                <a16:creationId xmlns:a16="http://schemas.microsoft.com/office/drawing/2014/main" id="{A9716E5F-1A96-E4A7-E5C5-CFE4B8E11A5B}"/>
              </a:ext>
            </a:extLst>
          </p:cNvPr>
          <p:cNvSpPr>
            <a:spLocks noChangeArrowheads="1"/>
          </p:cNvSpPr>
          <p:nvPr/>
        </p:nvSpPr>
        <p:spPr bwMode="auto">
          <a:xfrm>
            <a:off x="6521450" y="6172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32101" name="Text Box 5">
            <a:extLst>
              <a:ext uri="{FF2B5EF4-FFF2-40B4-BE49-F238E27FC236}">
                <a16:creationId xmlns:a16="http://schemas.microsoft.com/office/drawing/2014/main" id="{D12BC36D-CBBA-DCD2-9E6E-42C06A1B593D}"/>
              </a:ext>
            </a:extLst>
          </p:cNvPr>
          <p:cNvSpPr txBox="1">
            <a:spLocks noChangeArrowheads="1"/>
          </p:cNvSpPr>
          <p:nvPr/>
        </p:nvSpPr>
        <p:spPr bwMode="auto">
          <a:xfrm>
            <a:off x="457200" y="2362200"/>
            <a:ext cx="2759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Is the feasible region convex?</a:t>
            </a:r>
          </a:p>
        </p:txBody>
      </p:sp>
      <p:graphicFrame>
        <p:nvGraphicFramePr>
          <p:cNvPr id="10246" name="Object 6">
            <a:extLst>
              <a:ext uri="{FF2B5EF4-FFF2-40B4-BE49-F238E27FC236}">
                <a16:creationId xmlns:a16="http://schemas.microsoft.com/office/drawing/2014/main" id="{A58C8965-EF94-65B5-6C1F-FAB9C73A66BC}"/>
              </a:ext>
            </a:extLst>
          </p:cNvPr>
          <p:cNvGraphicFramePr>
            <a:graphicFrameLocks noChangeAspect="1"/>
          </p:cNvGraphicFramePr>
          <p:nvPr/>
        </p:nvGraphicFramePr>
        <p:xfrm>
          <a:off x="2432050" y="1066800"/>
          <a:ext cx="4278313" cy="1185863"/>
        </p:xfrm>
        <a:graphic>
          <a:graphicData uri="http://schemas.openxmlformats.org/presentationml/2006/ole">
            <mc:AlternateContent xmlns:mc="http://schemas.openxmlformats.org/markup-compatibility/2006">
              <mc:Choice xmlns:v="urn:schemas-microsoft-com:vml" Requires="v">
                <p:oleObj name="Equation" r:id="rId2" imgW="1739900" imgH="482600" progId="Equation.3">
                  <p:embed/>
                </p:oleObj>
              </mc:Choice>
              <mc:Fallback>
                <p:oleObj name="Equation" r:id="rId2" imgW="1739900" imgH="482600" progId="Equation.3">
                  <p:embed/>
                  <p:pic>
                    <p:nvPicPr>
                      <p:cNvPr id="10246" name="Object 6">
                        <a:extLst>
                          <a:ext uri="{FF2B5EF4-FFF2-40B4-BE49-F238E27FC236}">
                            <a16:creationId xmlns:a16="http://schemas.microsoft.com/office/drawing/2014/main" id="{A58C8965-EF94-65B5-6C1F-FAB9C73A6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1066800"/>
                        <a:ext cx="4278313"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7" name="Group 7">
            <a:extLst>
              <a:ext uri="{FF2B5EF4-FFF2-40B4-BE49-F238E27FC236}">
                <a16:creationId xmlns:a16="http://schemas.microsoft.com/office/drawing/2014/main" id="{BB65359E-D336-A723-E17C-A60DD4B96D54}"/>
              </a:ext>
            </a:extLst>
          </p:cNvPr>
          <p:cNvGrpSpPr>
            <a:grpSpLocks/>
          </p:cNvGrpSpPr>
          <p:nvPr/>
        </p:nvGrpSpPr>
        <p:grpSpPr bwMode="auto">
          <a:xfrm>
            <a:off x="3276600" y="2819400"/>
            <a:ext cx="5029200" cy="3352800"/>
            <a:chOff x="2064" y="1776"/>
            <a:chExt cx="3168" cy="2112"/>
          </a:xfrm>
        </p:grpSpPr>
        <p:sp>
          <p:nvSpPr>
            <p:cNvPr id="10263" name="Line 8">
              <a:extLst>
                <a:ext uri="{FF2B5EF4-FFF2-40B4-BE49-F238E27FC236}">
                  <a16:creationId xmlns:a16="http://schemas.microsoft.com/office/drawing/2014/main" id="{2892522B-BF84-A62C-1308-B74B6C4FAE09}"/>
                </a:ext>
              </a:extLst>
            </p:cNvPr>
            <p:cNvSpPr>
              <a:spLocks noChangeShapeType="1"/>
            </p:cNvSpPr>
            <p:nvPr/>
          </p:nvSpPr>
          <p:spPr bwMode="auto">
            <a:xfrm flipV="1">
              <a:off x="2880" y="1776"/>
              <a:ext cx="0" cy="211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9">
              <a:extLst>
                <a:ext uri="{FF2B5EF4-FFF2-40B4-BE49-F238E27FC236}">
                  <a16:creationId xmlns:a16="http://schemas.microsoft.com/office/drawing/2014/main" id="{A696E769-301E-C69C-C0E8-2AFCB2A707C9}"/>
                </a:ext>
              </a:extLst>
            </p:cNvPr>
            <p:cNvSpPr>
              <a:spLocks noChangeShapeType="1"/>
            </p:cNvSpPr>
            <p:nvPr/>
          </p:nvSpPr>
          <p:spPr bwMode="auto">
            <a:xfrm>
              <a:off x="2064" y="2832"/>
              <a:ext cx="3168"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0">
              <a:extLst>
                <a:ext uri="{FF2B5EF4-FFF2-40B4-BE49-F238E27FC236}">
                  <a16:creationId xmlns:a16="http://schemas.microsoft.com/office/drawing/2014/main" id="{47A7F57D-2087-D121-221F-344F99C2B350}"/>
                </a:ext>
              </a:extLst>
            </p:cNvPr>
            <p:cNvSpPr>
              <a:spLocks noChangeShapeType="1"/>
            </p:cNvSpPr>
            <p:nvPr/>
          </p:nvSpPr>
          <p:spPr bwMode="auto">
            <a:xfrm>
              <a:off x="2832" y="206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11">
              <a:extLst>
                <a:ext uri="{FF2B5EF4-FFF2-40B4-BE49-F238E27FC236}">
                  <a16:creationId xmlns:a16="http://schemas.microsoft.com/office/drawing/2014/main" id="{D7790E12-AC7C-5434-96F6-F851E92E584B}"/>
                </a:ext>
              </a:extLst>
            </p:cNvPr>
            <p:cNvSpPr>
              <a:spLocks noChangeShapeType="1"/>
            </p:cNvSpPr>
            <p:nvPr/>
          </p:nvSpPr>
          <p:spPr bwMode="auto">
            <a:xfrm>
              <a:off x="2832" y="225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12">
              <a:extLst>
                <a:ext uri="{FF2B5EF4-FFF2-40B4-BE49-F238E27FC236}">
                  <a16:creationId xmlns:a16="http://schemas.microsoft.com/office/drawing/2014/main" id="{624F5160-F89E-A1A1-73E8-3B11253026D4}"/>
                </a:ext>
              </a:extLst>
            </p:cNvPr>
            <p:cNvSpPr>
              <a:spLocks noChangeShapeType="1"/>
            </p:cNvSpPr>
            <p:nvPr/>
          </p:nvSpPr>
          <p:spPr bwMode="auto">
            <a:xfrm>
              <a:off x="2832" y="244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13">
              <a:extLst>
                <a:ext uri="{FF2B5EF4-FFF2-40B4-BE49-F238E27FC236}">
                  <a16:creationId xmlns:a16="http://schemas.microsoft.com/office/drawing/2014/main" id="{D489DC62-8516-E34E-C888-AA3F0B646127}"/>
                </a:ext>
              </a:extLst>
            </p:cNvPr>
            <p:cNvSpPr>
              <a:spLocks noChangeShapeType="1"/>
            </p:cNvSpPr>
            <p:nvPr/>
          </p:nvSpPr>
          <p:spPr bwMode="auto">
            <a:xfrm>
              <a:off x="2832" y="26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14">
              <a:extLst>
                <a:ext uri="{FF2B5EF4-FFF2-40B4-BE49-F238E27FC236}">
                  <a16:creationId xmlns:a16="http://schemas.microsoft.com/office/drawing/2014/main" id="{0ADF7E8A-4FD3-CF64-F73C-095CB0F8ECE0}"/>
                </a:ext>
              </a:extLst>
            </p:cNvPr>
            <p:cNvSpPr>
              <a:spLocks noChangeShapeType="1"/>
            </p:cNvSpPr>
            <p:nvPr/>
          </p:nvSpPr>
          <p:spPr bwMode="auto">
            <a:xfrm>
              <a:off x="2832" y="302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15">
              <a:extLst>
                <a:ext uri="{FF2B5EF4-FFF2-40B4-BE49-F238E27FC236}">
                  <a16:creationId xmlns:a16="http://schemas.microsoft.com/office/drawing/2014/main" id="{41627728-6C1D-44BC-2C73-9AE809E0FAA8}"/>
                </a:ext>
              </a:extLst>
            </p:cNvPr>
            <p:cNvSpPr>
              <a:spLocks noChangeShapeType="1"/>
            </p:cNvSpPr>
            <p:nvPr/>
          </p:nvSpPr>
          <p:spPr bwMode="auto">
            <a:xfrm>
              <a:off x="2832"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16">
              <a:extLst>
                <a:ext uri="{FF2B5EF4-FFF2-40B4-BE49-F238E27FC236}">
                  <a16:creationId xmlns:a16="http://schemas.microsoft.com/office/drawing/2014/main" id="{D18F69B8-13DB-4CDD-093E-601E6B3EB404}"/>
                </a:ext>
              </a:extLst>
            </p:cNvPr>
            <p:cNvSpPr>
              <a:spLocks noChangeShapeType="1"/>
            </p:cNvSpPr>
            <p:nvPr/>
          </p:nvSpPr>
          <p:spPr bwMode="auto">
            <a:xfrm>
              <a:off x="2832" y="340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17">
              <a:extLst>
                <a:ext uri="{FF2B5EF4-FFF2-40B4-BE49-F238E27FC236}">
                  <a16:creationId xmlns:a16="http://schemas.microsoft.com/office/drawing/2014/main" id="{1E21EF54-7C2E-4275-9394-5FCC1A21CCAF}"/>
                </a:ext>
              </a:extLst>
            </p:cNvPr>
            <p:cNvSpPr>
              <a:spLocks noChangeShapeType="1"/>
            </p:cNvSpPr>
            <p:nvPr/>
          </p:nvSpPr>
          <p:spPr bwMode="auto">
            <a:xfrm>
              <a:off x="2832" y="36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18">
              <a:extLst>
                <a:ext uri="{FF2B5EF4-FFF2-40B4-BE49-F238E27FC236}">
                  <a16:creationId xmlns:a16="http://schemas.microsoft.com/office/drawing/2014/main" id="{EB9D00F7-2F30-F33F-10A3-7287EE34168A}"/>
                </a:ext>
              </a:extLst>
            </p:cNvPr>
            <p:cNvSpPr>
              <a:spLocks noChangeShapeType="1"/>
            </p:cNvSpPr>
            <p:nvPr/>
          </p:nvSpPr>
          <p:spPr bwMode="auto">
            <a:xfrm rot="-5471610">
              <a:off x="302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19">
              <a:extLst>
                <a:ext uri="{FF2B5EF4-FFF2-40B4-BE49-F238E27FC236}">
                  <a16:creationId xmlns:a16="http://schemas.microsoft.com/office/drawing/2014/main" id="{FB64E987-7DFF-603D-BF1A-5FDC0CD0E110}"/>
                </a:ext>
              </a:extLst>
            </p:cNvPr>
            <p:cNvSpPr>
              <a:spLocks noChangeShapeType="1"/>
            </p:cNvSpPr>
            <p:nvPr/>
          </p:nvSpPr>
          <p:spPr bwMode="auto">
            <a:xfrm rot="-5471610">
              <a:off x="326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20">
              <a:extLst>
                <a:ext uri="{FF2B5EF4-FFF2-40B4-BE49-F238E27FC236}">
                  <a16:creationId xmlns:a16="http://schemas.microsoft.com/office/drawing/2014/main" id="{33C2948A-8967-876B-0064-9EFB22255A4B}"/>
                </a:ext>
              </a:extLst>
            </p:cNvPr>
            <p:cNvSpPr>
              <a:spLocks noChangeShapeType="1"/>
            </p:cNvSpPr>
            <p:nvPr/>
          </p:nvSpPr>
          <p:spPr bwMode="auto">
            <a:xfrm rot="-5471610">
              <a:off x="350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21">
              <a:extLst>
                <a:ext uri="{FF2B5EF4-FFF2-40B4-BE49-F238E27FC236}">
                  <a16:creationId xmlns:a16="http://schemas.microsoft.com/office/drawing/2014/main" id="{E0D5B418-5D66-98F6-383B-B73D9C292FD7}"/>
                </a:ext>
              </a:extLst>
            </p:cNvPr>
            <p:cNvSpPr>
              <a:spLocks noChangeShapeType="1"/>
            </p:cNvSpPr>
            <p:nvPr/>
          </p:nvSpPr>
          <p:spPr bwMode="auto">
            <a:xfrm rot="-5471610">
              <a:off x="374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22">
              <a:extLst>
                <a:ext uri="{FF2B5EF4-FFF2-40B4-BE49-F238E27FC236}">
                  <a16:creationId xmlns:a16="http://schemas.microsoft.com/office/drawing/2014/main" id="{E3CEB0B2-8511-0419-507A-6A2663F24819}"/>
                </a:ext>
              </a:extLst>
            </p:cNvPr>
            <p:cNvSpPr>
              <a:spLocks noChangeShapeType="1"/>
            </p:cNvSpPr>
            <p:nvPr/>
          </p:nvSpPr>
          <p:spPr bwMode="auto">
            <a:xfrm rot="-5471610">
              <a:off x="398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23">
              <a:extLst>
                <a:ext uri="{FF2B5EF4-FFF2-40B4-BE49-F238E27FC236}">
                  <a16:creationId xmlns:a16="http://schemas.microsoft.com/office/drawing/2014/main" id="{D7F237AD-511B-4202-3A2A-9A8CCC2869C0}"/>
                </a:ext>
              </a:extLst>
            </p:cNvPr>
            <p:cNvSpPr>
              <a:spLocks noChangeShapeType="1"/>
            </p:cNvSpPr>
            <p:nvPr/>
          </p:nvSpPr>
          <p:spPr bwMode="auto">
            <a:xfrm rot="-5471610">
              <a:off x="422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24">
              <a:extLst>
                <a:ext uri="{FF2B5EF4-FFF2-40B4-BE49-F238E27FC236}">
                  <a16:creationId xmlns:a16="http://schemas.microsoft.com/office/drawing/2014/main" id="{D9723948-3525-0A13-AB82-2D9C241DE708}"/>
                </a:ext>
              </a:extLst>
            </p:cNvPr>
            <p:cNvSpPr>
              <a:spLocks noChangeShapeType="1"/>
            </p:cNvSpPr>
            <p:nvPr/>
          </p:nvSpPr>
          <p:spPr bwMode="auto">
            <a:xfrm rot="-5471610">
              <a:off x="446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25">
              <a:extLst>
                <a:ext uri="{FF2B5EF4-FFF2-40B4-BE49-F238E27FC236}">
                  <a16:creationId xmlns:a16="http://schemas.microsoft.com/office/drawing/2014/main" id="{FCEC8206-B32B-AA6D-9559-1CE8AA11083F}"/>
                </a:ext>
              </a:extLst>
            </p:cNvPr>
            <p:cNvSpPr>
              <a:spLocks noChangeShapeType="1"/>
            </p:cNvSpPr>
            <p:nvPr/>
          </p:nvSpPr>
          <p:spPr bwMode="auto">
            <a:xfrm rot="-5471610">
              <a:off x="4705" y="2831"/>
              <a:ext cx="9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Text Box 26">
              <a:extLst>
                <a:ext uri="{FF2B5EF4-FFF2-40B4-BE49-F238E27FC236}">
                  <a16:creationId xmlns:a16="http://schemas.microsoft.com/office/drawing/2014/main" id="{498759FA-A451-0B71-3A99-C4CB0A7FC14D}"/>
                </a:ext>
              </a:extLst>
            </p:cNvPr>
            <p:cNvSpPr txBox="1">
              <a:spLocks noChangeArrowheads="1"/>
            </p:cNvSpPr>
            <p:nvPr/>
          </p:nvSpPr>
          <p:spPr bwMode="auto">
            <a:xfrm>
              <a:off x="2584" y="1929"/>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2.0</a:t>
              </a:r>
            </a:p>
          </p:txBody>
        </p:sp>
        <p:sp>
          <p:nvSpPr>
            <p:cNvPr id="10282" name="Text Box 27">
              <a:extLst>
                <a:ext uri="{FF2B5EF4-FFF2-40B4-BE49-F238E27FC236}">
                  <a16:creationId xmlns:a16="http://schemas.microsoft.com/office/drawing/2014/main" id="{CF534550-0AB1-11E8-D081-A840AD358137}"/>
                </a:ext>
              </a:extLst>
            </p:cNvPr>
            <p:cNvSpPr txBox="1">
              <a:spLocks noChangeArrowheads="1"/>
            </p:cNvSpPr>
            <p:nvPr/>
          </p:nvSpPr>
          <p:spPr bwMode="auto">
            <a:xfrm>
              <a:off x="2584" y="216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1.5</a:t>
              </a:r>
            </a:p>
          </p:txBody>
        </p:sp>
        <p:sp>
          <p:nvSpPr>
            <p:cNvPr id="10283" name="Text Box 28">
              <a:extLst>
                <a:ext uri="{FF2B5EF4-FFF2-40B4-BE49-F238E27FC236}">
                  <a16:creationId xmlns:a16="http://schemas.microsoft.com/office/drawing/2014/main" id="{75009ECB-7FD3-F1C4-8D86-D139076FDE65}"/>
                </a:ext>
              </a:extLst>
            </p:cNvPr>
            <p:cNvSpPr txBox="1">
              <a:spLocks noChangeArrowheads="1"/>
            </p:cNvSpPr>
            <p:nvPr/>
          </p:nvSpPr>
          <p:spPr bwMode="auto">
            <a:xfrm>
              <a:off x="2584" y="2352"/>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1.0</a:t>
              </a:r>
            </a:p>
          </p:txBody>
        </p:sp>
        <p:sp>
          <p:nvSpPr>
            <p:cNvPr id="10284" name="Text Box 29">
              <a:extLst>
                <a:ext uri="{FF2B5EF4-FFF2-40B4-BE49-F238E27FC236}">
                  <a16:creationId xmlns:a16="http://schemas.microsoft.com/office/drawing/2014/main" id="{DB017C59-9CF2-16A0-A0DB-780C38A73F9D}"/>
                </a:ext>
              </a:extLst>
            </p:cNvPr>
            <p:cNvSpPr txBox="1">
              <a:spLocks noChangeArrowheads="1"/>
            </p:cNvSpPr>
            <p:nvPr/>
          </p:nvSpPr>
          <p:spPr bwMode="auto">
            <a:xfrm>
              <a:off x="2584" y="2544"/>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0.5</a:t>
              </a:r>
            </a:p>
          </p:txBody>
        </p:sp>
        <p:sp>
          <p:nvSpPr>
            <p:cNvPr id="10285" name="Text Box 30">
              <a:extLst>
                <a:ext uri="{FF2B5EF4-FFF2-40B4-BE49-F238E27FC236}">
                  <a16:creationId xmlns:a16="http://schemas.microsoft.com/office/drawing/2014/main" id="{ADD18A07-F93C-BE88-CA23-2D4726D0BF43}"/>
                </a:ext>
              </a:extLst>
            </p:cNvPr>
            <p:cNvSpPr txBox="1">
              <a:spLocks noChangeArrowheads="1"/>
            </p:cNvSpPr>
            <p:nvPr/>
          </p:nvSpPr>
          <p:spPr bwMode="auto">
            <a:xfrm>
              <a:off x="2536" y="3504"/>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-2.0</a:t>
              </a:r>
            </a:p>
          </p:txBody>
        </p:sp>
        <p:sp>
          <p:nvSpPr>
            <p:cNvPr id="10286" name="Text Box 31">
              <a:extLst>
                <a:ext uri="{FF2B5EF4-FFF2-40B4-BE49-F238E27FC236}">
                  <a16:creationId xmlns:a16="http://schemas.microsoft.com/office/drawing/2014/main" id="{00C21C96-1F0B-EFE9-9FBD-8E6617346621}"/>
                </a:ext>
              </a:extLst>
            </p:cNvPr>
            <p:cNvSpPr txBox="1">
              <a:spLocks noChangeArrowheads="1"/>
            </p:cNvSpPr>
            <p:nvPr/>
          </p:nvSpPr>
          <p:spPr bwMode="auto">
            <a:xfrm>
              <a:off x="2536" y="3312"/>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-1.5</a:t>
              </a:r>
            </a:p>
          </p:txBody>
        </p:sp>
        <p:sp>
          <p:nvSpPr>
            <p:cNvPr id="10287" name="Text Box 32">
              <a:extLst>
                <a:ext uri="{FF2B5EF4-FFF2-40B4-BE49-F238E27FC236}">
                  <a16:creationId xmlns:a16="http://schemas.microsoft.com/office/drawing/2014/main" id="{E0B3B214-9C15-0DCE-E71E-2514ECE6D475}"/>
                </a:ext>
              </a:extLst>
            </p:cNvPr>
            <p:cNvSpPr txBox="1">
              <a:spLocks noChangeArrowheads="1"/>
            </p:cNvSpPr>
            <p:nvPr/>
          </p:nvSpPr>
          <p:spPr bwMode="auto">
            <a:xfrm>
              <a:off x="2536" y="3120"/>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-1.0</a:t>
              </a:r>
            </a:p>
          </p:txBody>
        </p:sp>
        <p:sp>
          <p:nvSpPr>
            <p:cNvPr id="10288" name="Text Box 33">
              <a:extLst>
                <a:ext uri="{FF2B5EF4-FFF2-40B4-BE49-F238E27FC236}">
                  <a16:creationId xmlns:a16="http://schemas.microsoft.com/office/drawing/2014/main" id="{0497A2FC-36D6-21E7-A0C1-22EB10C40F58}"/>
                </a:ext>
              </a:extLst>
            </p:cNvPr>
            <p:cNvSpPr txBox="1">
              <a:spLocks noChangeArrowheads="1"/>
            </p:cNvSpPr>
            <p:nvPr/>
          </p:nvSpPr>
          <p:spPr bwMode="auto">
            <a:xfrm>
              <a:off x="2536" y="2928"/>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-0.5</a:t>
              </a:r>
            </a:p>
          </p:txBody>
        </p:sp>
        <p:sp>
          <p:nvSpPr>
            <p:cNvPr id="10289" name="Text Box 34">
              <a:extLst>
                <a:ext uri="{FF2B5EF4-FFF2-40B4-BE49-F238E27FC236}">
                  <a16:creationId xmlns:a16="http://schemas.microsoft.com/office/drawing/2014/main" id="{4921A5C3-21B0-7EC3-8F61-CA6AC0445422}"/>
                </a:ext>
              </a:extLst>
            </p:cNvPr>
            <p:cNvSpPr txBox="1">
              <a:spLocks noChangeArrowheads="1"/>
            </p:cNvSpPr>
            <p:nvPr/>
          </p:nvSpPr>
          <p:spPr bwMode="auto">
            <a:xfrm>
              <a:off x="369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2.0</a:t>
              </a:r>
            </a:p>
          </p:txBody>
        </p:sp>
        <p:sp>
          <p:nvSpPr>
            <p:cNvPr id="10290" name="Text Box 35">
              <a:extLst>
                <a:ext uri="{FF2B5EF4-FFF2-40B4-BE49-F238E27FC236}">
                  <a16:creationId xmlns:a16="http://schemas.microsoft.com/office/drawing/2014/main" id="{412154DF-29E2-3106-0D89-8AE6135E6873}"/>
                </a:ext>
              </a:extLst>
            </p:cNvPr>
            <p:cNvSpPr txBox="1">
              <a:spLocks noChangeArrowheads="1"/>
            </p:cNvSpPr>
            <p:nvPr/>
          </p:nvSpPr>
          <p:spPr bwMode="auto">
            <a:xfrm>
              <a:off x="297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0.5</a:t>
              </a:r>
            </a:p>
          </p:txBody>
        </p:sp>
        <p:sp>
          <p:nvSpPr>
            <p:cNvPr id="10291" name="Text Box 36">
              <a:extLst>
                <a:ext uri="{FF2B5EF4-FFF2-40B4-BE49-F238E27FC236}">
                  <a16:creationId xmlns:a16="http://schemas.microsoft.com/office/drawing/2014/main" id="{7873E3A7-B86C-A24E-3C04-0E55D7C60CD3}"/>
                </a:ext>
              </a:extLst>
            </p:cNvPr>
            <p:cNvSpPr txBox="1">
              <a:spLocks noChangeArrowheads="1"/>
            </p:cNvSpPr>
            <p:nvPr/>
          </p:nvSpPr>
          <p:spPr bwMode="auto">
            <a:xfrm>
              <a:off x="321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1.0</a:t>
              </a:r>
            </a:p>
          </p:txBody>
        </p:sp>
        <p:sp>
          <p:nvSpPr>
            <p:cNvPr id="10292" name="Text Box 37">
              <a:extLst>
                <a:ext uri="{FF2B5EF4-FFF2-40B4-BE49-F238E27FC236}">
                  <a16:creationId xmlns:a16="http://schemas.microsoft.com/office/drawing/2014/main" id="{58D1889A-D408-37D3-1D11-D52EDE0DA1E3}"/>
                </a:ext>
              </a:extLst>
            </p:cNvPr>
            <p:cNvSpPr txBox="1">
              <a:spLocks noChangeArrowheads="1"/>
            </p:cNvSpPr>
            <p:nvPr/>
          </p:nvSpPr>
          <p:spPr bwMode="auto">
            <a:xfrm>
              <a:off x="345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1.5</a:t>
              </a:r>
            </a:p>
          </p:txBody>
        </p:sp>
        <p:sp>
          <p:nvSpPr>
            <p:cNvPr id="10293" name="Text Box 38">
              <a:extLst>
                <a:ext uri="{FF2B5EF4-FFF2-40B4-BE49-F238E27FC236}">
                  <a16:creationId xmlns:a16="http://schemas.microsoft.com/office/drawing/2014/main" id="{B695096E-B88A-18C0-62ED-E7F06550F90A}"/>
                </a:ext>
              </a:extLst>
            </p:cNvPr>
            <p:cNvSpPr txBox="1">
              <a:spLocks noChangeArrowheads="1"/>
            </p:cNvSpPr>
            <p:nvPr/>
          </p:nvSpPr>
          <p:spPr bwMode="auto">
            <a:xfrm>
              <a:off x="393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2.5</a:t>
              </a:r>
            </a:p>
          </p:txBody>
        </p:sp>
        <p:sp>
          <p:nvSpPr>
            <p:cNvPr id="10294" name="Text Box 39">
              <a:extLst>
                <a:ext uri="{FF2B5EF4-FFF2-40B4-BE49-F238E27FC236}">
                  <a16:creationId xmlns:a16="http://schemas.microsoft.com/office/drawing/2014/main" id="{085F76E4-8D39-CE6C-28A2-DCB996C82371}"/>
                </a:ext>
              </a:extLst>
            </p:cNvPr>
            <p:cNvSpPr txBox="1">
              <a:spLocks noChangeArrowheads="1"/>
            </p:cNvSpPr>
            <p:nvPr/>
          </p:nvSpPr>
          <p:spPr bwMode="auto">
            <a:xfrm>
              <a:off x="417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3.0</a:t>
              </a:r>
            </a:p>
          </p:txBody>
        </p:sp>
        <p:sp>
          <p:nvSpPr>
            <p:cNvPr id="10295" name="Text Box 40">
              <a:extLst>
                <a:ext uri="{FF2B5EF4-FFF2-40B4-BE49-F238E27FC236}">
                  <a16:creationId xmlns:a16="http://schemas.microsoft.com/office/drawing/2014/main" id="{629B4542-9281-E92E-273D-F806F53E9285}"/>
                </a:ext>
              </a:extLst>
            </p:cNvPr>
            <p:cNvSpPr txBox="1">
              <a:spLocks noChangeArrowheads="1"/>
            </p:cNvSpPr>
            <p:nvPr/>
          </p:nvSpPr>
          <p:spPr bwMode="auto">
            <a:xfrm>
              <a:off x="441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3.5</a:t>
              </a:r>
            </a:p>
          </p:txBody>
        </p:sp>
        <p:sp>
          <p:nvSpPr>
            <p:cNvPr id="10296" name="Text Box 41">
              <a:extLst>
                <a:ext uri="{FF2B5EF4-FFF2-40B4-BE49-F238E27FC236}">
                  <a16:creationId xmlns:a16="http://schemas.microsoft.com/office/drawing/2014/main" id="{565F7028-6DBB-0C04-A15C-FD2C340FF5B8}"/>
                </a:ext>
              </a:extLst>
            </p:cNvPr>
            <p:cNvSpPr txBox="1">
              <a:spLocks noChangeArrowheads="1"/>
            </p:cNvSpPr>
            <p:nvPr/>
          </p:nvSpPr>
          <p:spPr bwMode="auto">
            <a:xfrm>
              <a:off x="4656" y="28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4.0</a:t>
              </a:r>
            </a:p>
          </p:txBody>
        </p:sp>
      </p:grpSp>
      <p:grpSp>
        <p:nvGrpSpPr>
          <p:cNvPr id="3" name="Group 42">
            <a:extLst>
              <a:ext uri="{FF2B5EF4-FFF2-40B4-BE49-F238E27FC236}">
                <a16:creationId xmlns:a16="http://schemas.microsoft.com/office/drawing/2014/main" id="{716A786D-6A2E-1B36-4B52-B0D024B97126}"/>
              </a:ext>
            </a:extLst>
          </p:cNvPr>
          <p:cNvGrpSpPr>
            <a:grpSpLocks/>
          </p:cNvGrpSpPr>
          <p:nvPr/>
        </p:nvGrpSpPr>
        <p:grpSpPr bwMode="auto">
          <a:xfrm>
            <a:off x="4572000" y="3200400"/>
            <a:ext cx="2971800" cy="2514600"/>
            <a:chOff x="2880" y="2016"/>
            <a:chExt cx="1872" cy="1584"/>
          </a:xfrm>
        </p:grpSpPr>
        <p:sp>
          <p:nvSpPr>
            <p:cNvPr id="10257" name="Freeform 43">
              <a:extLst>
                <a:ext uri="{FF2B5EF4-FFF2-40B4-BE49-F238E27FC236}">
                  <a16:creationId xmlns:a16="http://schemas.microsoft.com/office/drawing/2014/main" id="{015715D1-3E73-0263-ABE2-705F163CF30D}"/>
                </a:ext>
              </a:extLst>
            </p:cNvPr>
            <p:cNvSpPr>
              <a:spLocks/>
            </p:cNvSpPr>
            <p:nvPr/>
          </p:nvSpPr>
          <p:spPr bwMode="auto">
            <a:xfrm>
              <a:off x="2880" y="2016"/>
              <a:ext cx="1824" cy="816"/>
            </a:xfrm>
            <a:custGeom>
              <a:avLst/>
              <a:gdLst>
                <a:gd name="T0" fmla="*/ 0 w 1824"/>
                <a:gd name="T1" fmla="*/ 816 h 816"/>
                <a:gd name="T2" fmla="*/ 384 w 1824"/>
                <a:gd name="T3" fmla="*/ 432 h 816"/>
                <a:gd name="T4" fmla="*/ 1824 w 1824"/>
                <a:gd name="T5" fmla="*/ 0 h 816"/>
                <a:gd name="T6" fmla="*/ 0 60000 65536"/>
                <a:gd name="T7" fmla="*/ 0 60000 65536"/>
                <a:gd name="T8" fmla="*/ 0 60000 65536"/>
                <a:gd name="T9" fmla="*/ 0 w 1824"/>
                <a:gd name="T10" fmla="*/ 0 h 816"/>
                <a:gd name="T11" fmla="*/ 1824 w 1824"/>
                <a:gd name="T12" fmla="*/ 816 h 816"/>
              </a:gdLst>
              <a:ahLst/>
              <a:cxnLst>
                <a:cxn ang="T6">
                  <a:pos x="T0" y="T1"/>
                </a:cxn>
                <a:cxn ang="T7">
                  <a:pos x="T2" y="T3"/>
                </a:cxn>
                <a:cxn ang="T8">
                  <a:pos x="T4" y="T5"/>
                </a:cxn>
              </a:cxnLst>
              <a:rect l="T9" t="T10" r="T11" b="T12"/>
              <a:pathLst>
                <a:path w="1824" h="816">
                  <a:moveTo>
                    <a:pt x="0" y="816"/>
                  </a:moveTo>
                  <a:cubicBezTo>
                    <a:pt x="40" y="692"/>
                    <a:pt x="80" y="568"/>
                    <a:pt x="384" y="432"/>
                  </a:cubicBezTo>
                  <a:cubicBezTo>
                    <a:pt x="688" y="296"/>
                    <a:pt x="1584" y="72"/>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8" name="Freeform 44">
              <a:extLst>
                <a:ext uri="{FF2B5EF4-FFF2-40B4-BE49-F238E27FC236}">
                  <a16:creationId xmlns:a16="http://schemas.microsoft.com/office/drawing/2014/main" id="{F6172FA9-C88E-6ADE-655E-2FFC80AC3D3C}"/>
                </a:ext>
              </a:extLst>
            </p:cNvPr>
            <p:cNvSpPr>
              <a:spLocks/>
            </p:cNvSpPr>
            <p:nvPr/>
          </p:nvSpPr>
          <p:spPr bwMode="auto">
            <a:xfrm>
              <a:off x="2880" y="2832"/>
              <a:ext cx="1872" cy="768"/>
            </a:xfrm>
            <a:custGeom>
              <a:avLst/>
              <a:gdLst>
                <a:gd name="T0" fmla="*/ 0 w 1872"/>
                <a:gd name="T1" fmla="*/ 0 h 768"/>
                <a:gd name="T2" fmla="*/ 432 w 1872"/>
                <a:gd name="T3" fmla="*/ 384 h 768"/>
                <a:gd name="T4" fmla="*/ 1872 w 1872"/>
                <a:gd name="T5" fmla="*/ 768 h 768"/>
                <a:gd name="T6" fmla="*/ 0 60000 65536"/>
                <a:gd name="T7" fmla="*/ 0 60000 65536"/>
                <a:gd name="T8" fmla="*/ 0 60000 65536"/>
                <a:gd name="T9" fmla="*/ 0 w 1872"/>
                <a:gd name="T10" fmla="*/ 0 h 768"/>
                <a:gd name="T11" fmla="*/ 1872 w 1872"/>
                <a:gd name="T12" fmla="*/ 768 h 768"/>
              </a:gdLst>
              <a:ahLst/>
              <a:cxnLst>
                <a:cxn ang="T6">
                  <a:pos x="T0" y="T1"/>
                </a:cxn>
                <a:cxn ang="T7">
                  <a:pos x="T2" y="T3"/>
                </a:cxn>
                <a:cxn ang="T8">
                  <a:pos x="T4" y="T5"/>
                </a:cxn>
              </a:cxnLst>
              <a:rect l="T9" t="T10" r="T11" b="T12"/>
              <a:pathLst>
                <a:path w="1872" h="768">
                  <a:moveTo>
                    <a:pt x="0" y="0"/>
                  </a:moveTo>
                  <a:cubicBezTo>
                    <a:pt x="60" y="128"/>
                    <a:pt x="120" y="256"/>
                    <a:pt x="432" y="384"/>
                  </a:cubicBezTo>
                  <a:cubicBezTo>
                    <a:pt x="744" y="512"/>
                    <a:pt x="1632" y="704"/>
                    <a:pt x="1872" y="76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9" name="Line 45">
              <a:extLst>
                <a:ext uri="{FF2B5EF4-FFF2-40B4-BE49-F238E27FC236}">
                  <a16:creationId xmlns:a16="http://schemas.microsoft.com/office/drawing/2014/main" id="{A8D2A9CC-D8EC-D642-97DB-25F5216CCFC3}"/>
                </a:ext>
              </a:extLst>
            </p:cNvPr>
            <p:cNvSpPr>
              <a:spLocks noChangeShapeType="1"/>
            </p:cNvSpPr>
            <p:nvPr/>
          </p:nvSpPr>
          <p:spPr bwMode="auto">
            <a:xfrm flipH="1" flipV="1">
              <a:off x="4080" y="2016"/>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0" name="Line 46">
              <a:extLst>
                <a:ext uri="{FF2B5EF4-FFF2-40B4-BE49-F238E27FC236}">
                  <a16:creationId xmlns:a16="http://schemas.microsoft.com/office/drawing/2014/main" id="{F4AD7A86-65AC-9525-65A1-16616B238C6B}"/>
                </a:ext>
              </a:extLst>
            </p:cNvPr>
            <p:cNvSpPr>
              <a:spLocks noChangeShapeType="1"/>
            </p:cNvSpPr>
            <p:nvPr/>
          </p:nvSpPr>
          <p:spPr bwMode="auto">
            <a:xfrm flipH="1" flipV="1">
              <a:off x="3408" y="2160"/>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47">
              <a:extLst>
                <a:ext uri="{FF2B5EF4-FFF2-40B4-BE49-F238E27FC236}">
                  <a16:creationId xmlns:a16="http://schemas.microsoft.com/office/drawing/2014/main" id="{C8E06916-A8C9-CB5F-462E-783B7AD30818}"/>
                </a:ext>
              </a:extLst>
            </p:cNvPr>
            <p:cNvSpPr>
              <a:spLocks noChangeShapeType="1"/>
            </p:cNvSpPr>
            <p:nvPr/>
          </p:nvSpPr>
          <p:spPr bwMode="auto">
            <a:xfrm flipH="1">
              <a:off x="3456" y="33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48">
              <a:extLst>
                <a:ext uri="{FF2B5EF4-FFF2-40B4-BE49-F238E27FC236}">
                  <a16:creationId xmlns:a16="http://schemas.microsoft.com/office/drawing/2014/main" id="{2D7A1B98-2A90-CA2F-DD25-DDA0161555FC}"/>
                </a:ext>
              </a:extLst>
            </p:cNvPr>
            <p:cNvSpPr>
              <a:spLocks noChangeShapeType="1"/>
            </p:cNvSpPr>
            <p:nvPr/>
          </p:nvSpPr>
          <p:spPr bwMode="auto">
            <a:xfrm flipH="1">
              <a:off x="4080" y="3456"/>
              <a:ext cx="4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32145" name="Text Box 49">
            <a:extLst>
              <a:ext uri="{FF2B5EF4-FFF2-40B4-BE49-F238E27FC236}">
                <a16:creationId xmlns:a16="http://schemas.microsoft.com/office/drawing/2014/main" id="{A68DE03C-AA5E-1B2D-7257-BF9E30D0FF5F}"/>
              </a:ext>
            </a:extLst>
          </p:cNvPr>
          <p:cNvSpPr txBox="1">
            <a:spLocks noChangeArrowheads="1"/>
          </p:cNvSpPr>
          <p:nvPr/>
        </p:nvSpPr>
        <p:spPr bwMode="auto">
          <a:xfrm>
            <a:off x="457200" y="3429000"/>
            <a:ext cx="298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No</a:t>
            </a:r>
          </a:p>
        </p:txBody>
      </p:sp>
      <p:grpSp>
        <p:nvGrpSpPr>
          <p:cNvPr id="4" name="Group 50">
            <a:extLst>
              <a:ext uri="{FF2B5EF4-FFF2-40B4-BE49-F238E27FC236}">
                <a16:creationId xmlns:a16="http://schemas.microsoft.com/office/drawing/2014/main" id="{D2B63635-7837-1015-4B0C-635F9F34C0DA}"/>
              </a:ext>
            </a:extLst>
          </p:cNvPr>
          <p:cNvGrpSpPr>
            <a:grpSpLocks/>
          </p:cNvGrpSpPr>
          <p:nvPr/>
        </p:nvGrpSpPr>
        <p:grpSpPr bwMode="auto">
          <a:xfrm>
            <a:off x="4572000" y="3810000"/>
            <a:ext cx="1447800" cy="1295400"/>
            <a:chOff x="2880" y="2400"/>
            <a:chExt cx="912" cy="816"/>
          </a:xfrm>
        </p:grpSpPr>
        <p:sp>
          <p:nvSpPr>
            <p:cNvPr id="10255" name="Oval 51">
              <a:extLst>
                <a:ext uri="{FF2B5EF4-FFF2-40B4-BE49-F238E27FC236}">
                  <a16:creationId xmlns:a16="http://schemas.microsoft.com/office/drawing/2014/main" id="{5692E028-861D-CE80-9378-9B5FE0B492E2}"/>
                </a:ext>
              </a:extLst>
            </p:cNvPr>
            <p:cNvSpPr>
              <a:spLocks noChangeArrowheads="1"/>
            </p:cNvSpPr>
            <p:nvPr/>
          </p:nvSpPr>
          <p:spPr bwMode="auto">
            <a:xfrm>
              <a:off x="2880" y="2400"/>
              <a:ext cx="912" cy="81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256" name="Oval 52">
              <a:extLst>
                <a:ext uri="{FF2B5EF4-FFF2-40B4-BE49-F238E27FC236}">
                  <a16:creationId xmlns:a16="http://schemas.microsoft.com/office/drawing/2014/main" id="{709E3E64-DC78-94ED-D040-71D9FB6B7082}"/>
                </a:ext>
              </a:extLst>
            </p:cNvPr>
            <p:cNvSpPr>
              <a:spLocks noChangeArrowheads="1"/>
            </p:cNvSpPr>
            <p:nvPr/>
          </p:nvSpPr>
          <p:spPr bwMode="auto">
            <a:xfrm>
              <a:off x="3072" y="2592"/>
              <a:ext cx="480" cy="432"/>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grpSp>
      <p:sp>
        <p:nvSpPr>
          <p:cNvPr id="10251" name="Text Box 53">
            <a:extLst>
              <a:ext uri="{FF2B5EF4-FFF2-40B4-BE49-F238E27FC236}">
                <a16:creationId xmlns:a16="http://schemas.microsoft.com/office/drawing/2014/main" id="{C817FAC1-AD16-FB19-AC9C-7D5AD0158F73}"/>
              </a:ext>
            </a:extLst>
          </p:cNvPr>
          <p:cNvSpPr txBox="1">
            <a:spLocks noChangeArrowheads="1"/>
          </p:cNvSpPr>
          <p:nvPr/>
        </p:nvSpPr>
        <p:spPr bwMode="auto">
          <a:xfrm>
            <a:off x="7985125" y="4460875"/>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1</a:t>
            </a:r>
            <a:endParaRPr lang="en-US" altLang="en-US" sz="2400" i="1"/>
          </a:p>
        </p:txBody>
      </p:sp>
      <p:sp>
        <p:nvSpPr>
          <p:cNvPr id="10252" name="Text Box 54">
            <a:extLst>
              <a:ext uri="{FF2B5EF4-FFF2-40B4-BE49-F238E27FC236}">
                <a16:creationId xmlns:a16="http://schemas.microsoft.com/office/drawing/2014/main" id="{4C306209-979C-59B2-1CFD-1E248AD18744}"/>
              </a:ext>
            </a:extLst>
          </p:cNvPr>
          <p:cNvSpPr txBox="1">
            <a:spLocks noChangeArrowheads="1"/>
          </p:cNvSpPr>
          <p:nvPr/>
        </p:nvSpPr>
        <p:spPr bwMode="auto">
          <a:xfrm>
            <a:off x="3962400" y="25146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2</a:t>
            </a:r>
            <a:endParaRPr lang="en-US" altLang="en-US" sz="2400" i="1"/>
          </a:p>
        </p:txBody>
      </p:sp>
      <p:sp>
        <p:nvSpPr>
          <p:cNvPr id="132151" name="Text Box 55">
            <a:extLst>
              <a:ext uri="{FF2B5EF4-FFF2-40B4-BE49-F238E27FC236}">
                <a16:creationId xmlns:a16="http://schemas.microsoft.com/office/drawing/2014/main" id="{A8F37598-AF1D-52CB-1112-85101BD014E9}"/>
              </a:ext>
            </a:extLst>
          </p:cNvPr>
          <p:cNvSpPr txBox="1">
            <a:spLocks noChangeArrowheads="1"/>
          </p:cNvSpPr>
          <p:nvPr/>
        </p:nvSpPr>
        <p:spPr bwMode="auto">
          <a:xfrm>
            <a:off x="441325" y="4181475"/>
            <a:ext cx="2911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Where are the minima?</a:t>
            </a:r>
          </a:p>
        </p:txBody>
      </p:sp>
      <p:sp>
        <p:nvSpPr>
          <p:cNvPr id="132152" name="Text Box 56">
            <a:extLst>
              <a:ext uri="{FF2B5EF4-FFF2-40B4-BE49-F238E27FC236}">
                <a16:creationId xmlns:a16="http://schemas.microsoft.com/office/drawing/2014/main" id="{9A54F025-4A1E-A062-564E-223DD3E48836}"/>
              </a:ext>
            </a:extLst>
          </p:cNvPr>
          <p:cNvSpPr txBox="1">
            <a:spLocks noChangeArrowheads="1"/>
          </p:cNvSpPr>
          <p:nvPr/>
        </p:nvSpPr>
        <p:spPr bwMode="auto">
          <a:xfrm>
            <a:off x="457200" y="5181600"/>
            <a:ext cx="3216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Somewhere between [1,1] and [0,0]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2101"/>
                                        </p:tgtEl>
                                        <p:attrNameLst>
                                          <p:attrName>style.visibility</p:attrName>
                                        </p:attrNameLst>
                                      </p:cBhvr>
                                      <p:to>
                                        <p:strVal val="visible"/>
                                      </p:to>
                                    </p:set>
                                    <p:anim calcmode="lin" valueType="num">
                                      <p:cBhvr additive="base">
                                        <p:cTn id="19" dur="500" fill="hold"/>
                                        <p:tgtEl>
                                          <p:spTgt spid="132101"/>
                                        </p:tgtEl>
                                        <p:attrNameLst>
                                          <p:attrName>ppt_x</p:attrName>
                                        </p:attrNameLst>
                                      </p:cBhvr>
                                      <p:tavLst>
                                        <p:tav tm="0">
                                          <p:val>
                                            <p:strVal val="0-#ppt_w/2"/>
                                          </p:val>
                                        </p:tav>
                                        <p:tav tm="100000">
                                          <p:val>
                                            <p:strVal val="#ppt_x"/>
                                          </p:val>
                                        </p:tav>
                                      </p:tavLst>
                                    </p:anim>
                                    <p:anim calcmode="lin" valueType="num">
                                      <p:cBhvr additive="base">
                                        <p:cTn id="20"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2145"/>
                                        </p:tgtEl>
                                        <p:attrNameLst>
                                          <p:attrName>style.visibility</p:attrName>
                                        </p:attrNameLst>
                                      </p:cBhvr>
                                      <p:to>
                                        <p:strVal val="visible"/>
                                      </p:to>
                                    </p:set>
                                    <p:anim calcmode="lin" valueType="num">
                                      <p:cBhvr additive="base">
                                        <p:cTn id="25" dur="500" fill="hold"/>
                                        <p:tgtEl>
                                          <p:spTgt spid="132145"/>
                                        </p:tgtEl>
                                        <p:attrNameLst>
                                          <p:attrName>ppt_x</p:attrName>
                                        </p:attrNameLst>
                                      </p:cBhvr>
                                      <p:tavLst>
                                        <p:tav tm="0">
                                          <p:val>
                                            <p:strVal val="0-#ppt_w/2"/>
                                          </p:val>
                                        </p:tav>
                                        <p:tav tm="100000">
                                          <p:val>
                                            <p:strVal val="#ppt_x"/>
                                          </p:val>
                                        </p:tav>
                                      </p:tavLst>
                                    </p:anim>
                                    <p:anim calcmode="lin" valueType="num">
                                      <p:cBhvr additive="base">
                                        <p:cTn id="26" dur="500" fill="hold"/>
                                        <p:tgtEl>
                                          <p:spTgt spid="1321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2151"/>
                                        </p:tgtEl>
                                        <p:attrNameLst>
                                          <p:attrName>style.visibility</p:attrName>
                                        </p:attrNameLst>
                                      </p:cBhvr>
                                      <p:to>
                                        <p:strVal val="visible"/>
                                      </p:to>
                                    </p:set>
                                    <p:anim calcmode="lin" valueType="num">
                                      <p:cBhvr additive="base">
                                        <p:cTn id="31" dur="500" fill="hold"/>
                                        <p:tgtEl>
                                          <p:spTgt spid="132151"/>
                                        </p:tgtEl>
                                        <p:attrNameLst>
                                          <p:attrName>ppt_x</p:attrName>
                                        </p:attrNameLst>
                                      </p:cBhvr>
                                      <p:tavLst>
                                        <p:tav tm="0">
                                          <p:val>
                                            <p:strVal val="0-#ppt_w/2"/>
                                          </p:val>
                                        </p:tav>
                                        <p:tav tm="100000">
                                          <p:val>
                                            <p:strVal val="#ppt_x"/>
                                          </p:val>
                                        </p:tav>
                                      </p:tavLst>
                                    </p:anim>
                                    <p:anim calcmode="lin" valueType="num">
                                      <p:cBhvr additive="base">
                                        <p:cTn id="32" dur="500" fill="hold"/>
                                        <p:tgtEl>
                                          <p:spTgt spid="1321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2152"/>
                                        </p:tgtEl>
                                        <p:attrNameLst>
                                          <p:attrName>style.visibility</p:attrName>
                                        </p:attrNameLst>
                                      </p:cBhvr>
                                      <p:to>
                                        <p:strVal val="visible"/>
                                      </p:to>
                                    </p:set>
                                    <p:anim calcmode="lin" valueType="num">
                                      <p:cBhvr additive="base">
                                        <p:cTn id="37" dur="500" fill="hold"/>
                                        <p:tgtEl>
                                          <p:spTgt spid="132152"/>
                                        </p:tgtEl>
                                        <p:attrNameLst>
                                          <p:attrName>ppt_x</p:attrName>
                                        </p:attrNameLst>
                                      </p:cBhvr>
                                      <p:tavLst>
                                        <p:tav tm="0">
                                          <p:val>
                                            <p:strVal val="0-#ppt_w/2"/>
                                          </p:val>
                                        </p:tav>
                                        <p:tav tm="100000">
                                          <p:val>
                                            <p:strVal val="#ppt_x"/>
                                          </p:val>
                                        </p:tav>
                                      </p:tavLst>
                                    </p:anim>
                                    <p:anim calcmode="lin" valueType="num">
                                      <p:cBhvr additive="base">
                                        <p:cTn id="38" dur="500" fill="hold"/>
                                        <p:tgtEl>
                                          <p:spTgt spid="132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utoUpdateAnimBg="0"/>
      <p:bldP spid="132145" grpId="0" autoUpdateAnimBg="0"/>
      <p:bldP spid="132151" grpId="0" autoUpdateAnimBg="0"/>
      <p:bldP spid="132152"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80D8763-3191-37F3-2265-967B720D569E}"/>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Writing the KKT Conditions</a:t>
            </a:r>
          </a:p>
        </p:txBody>
      </p:sp>
      <p:sp>
        <p:nvSpPr>
          <p:cNvPr id="11267" name="Rectangle 3">
            <a:extLst>
              <a:ext uri="{FF2B5EF4-FFF2-40B4-BE49-F238E27FC236}">
                <a16:creationId xmlns:a16="http://schemas.microsoft.com/office/drawing/2014/main" id="{399A7F53-DEAF-232D-14E0-79441C93672C}"/>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1268" name="Rectangle 4">
            <a:extLst>
              <a:ext uri="{FF2B5EF4-FFF2-40B4-BE49-F238E27FC236}">
                <a16:creationId xmlns:a16="http://schemas.microsoft.com/office/drawing/2014/main" id="{02A0CA2D-4177-D6DD-D534-6F2CFE6229D4}"/>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20837" name="Rectangle 5">
            <a:extLst>
              <a:ext uri="{FF2B5EF4-FFF2-40B4-BE49-F238E27FC236}">
                <a16:creationId xmlns:a16="http://schemas.microsoft.com/office/drawing/2014/main" id="{4987A6C7-F9C5-477C-E5FB-B7B9141FC17E}"/>
              </a:ext>
            </a:extLst>
          </p:cNvPr>
          <p:cNvSpPr>
            <a:spLocks noGrp="1" noChangeArrowheads="1"/>
          </p:cNvSpPr>
          <p:nvPr>
            <p:ph type="body" idx="1"/>
          </p:nvPr>
        </p:nvSpPr>
        <p:spPr>
          <a:xfrm>
            <a:off x="457200" y="2590800"/>
            <a:ext cx="7772400" cy="1295400"/>
          </a:xfrm>
        </p:spPr>
        <p:txBody>
          <a:bodyPr/>
          <a:lstStyle/>
          <a:p>
            <a:r>
              <a:rPr lang="en-US" altLang="en-US" sz="3400"/>
              <a:t>Now write the KKT conditions for this problem:</a:t>
            </a:r>
          </a:p>
        </p:txBody>
      </p:sp>
      <p:graphicFrame>
        <p:nvGraphicFramePr>
          <p:cNvPr id="11270" name="Object 14">
            <a:extLst>
              <a:ext uri="{FF2B5EF4-FFF2-40B4-BE49-F238E27FC236}">
                <a16:creationId xmlns:a16="http://schemas.microsoft.com/office/drawing/2014/main" id="{593248AF-DD18-FD7B-D4DE-5AEB81130372}"/>
              </a:ext>
            </a:extLst>
          </p:cNvPr>
          <p:cNvGraphicFramePr>
            <a:graphicFrameLocks noChangeAspect="1"/>
          </p:cNvGraphicFramePr>
          <p:nvPr/>
        </p:nvGraphicFramePr>
        <p:xfrm>
          <a:off x="2432050" y="1295400"/>
          <a:ext cx="4278313" cy="1185863"/>
        </p:xfrm>
        <a:graphic>
          <a:graphicData uri="http://schemas.openxmlformats.org/presentationml/2006/ole">
            <mc:AlternateContent xmlns:mc="http://schemas.openxmlformats.org/markup-compatibility/2006">
              <mc:Choice xmlns:v="urn:schemas-microsoft-com:vml" Requires="v">
                <p:oleObj name="Equation" r:id="rId2" imgW="1739900" imgH="482600" progId="Equation.3">
                  <p:embed/>
                </p:oleObj>
              </mc:Choice>
              <mc:Fallback>
                <p:oleObj name="Equation" r:id="rId2" imgW="1739900" imgH="482600" progId="Equation.3">
                  <p:embed/>
                  <p:pic>
                    <p:nvPicPr>
                      <p:cNvPr id="11270" name="Object 14">
                        <a:extLst>
                          <a:ext uri="{FF2B5EF4-FFF2-40B4-BE49-F238E27FC236}">
                            <a16:creationId xmlns:a16="http://schemas.microsoft.com/office/drawing/2014/main" id="{593248AF-DD18-FD7B-D4DE-5AEB81130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1295400"/>
                        <a:ext cx="4278313"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7" name="Object 15">
            <a:extLst>
              <a:ext uri="{FF2B5EF4-FFF2-40B4-BE49-F238E27FC236}">
                <a16:creationId xmlns:a16="http://schemas.microsoft.com/office/drawing/2014/main" id="{CAB5BC1A-666D-246D-3B4E-E111F29231F2}"/>
              </a:ext>
            </a:extLst>
          </p:cNvPr>
          <p:cNvGraphicFramePr>
            <a:graphicFrameLocks noChangeAspect="1"/>
          </p:cNvGraphicFramePr>
          <p:nvPr/>
        </p:nvGraphicFramePr>
        <p:xfrm>
          <a:off x="2895600" y="3276600"/>
          <a:ext cx="4311650" cy="558800"/>
        </p:xfrm>
        <a:graphic>
          <a:graphicData uri="http://schemas.openxmlformats.org/presentationml/2006/ole">
            <mc:AlternateContent xmlns:mc="http://schemas.openxmlformats.org/markup-compatibility/2006">
              <mc:Choice xmlns:v="urn:schemas-microsoft-com:vml" Requires="v">
                <p:oleObj name="Equation" r:id="rId4" imgW="1765300" imgH="228600" progId="Equation.3">
                  <p:embed/>
                </p:oleObj>
              </mc:Choice>
              <mc:Fallback>
                <p:oleObj name="Equation" r:id="rId4" imgW="1765300" imgH="228600" progId="Equation.3">
                  <p:embed/>
                  <p:pic>
                    <p:nvPicPr>
                      <p:cNvPr id="120847" name="Object 15">
                        <a:extLst>
                          <a:ext uri="{FF2B5EF4-FFF2-40B4-BE49-F238E27FC236}">
                            <a16:creationId xmlns:a16="http://schemas.microsoft.com/office/drawing/2014/main" id="{CAB5BC1A-666D-246D-3B4E-E111F29231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276600"/>
                        <a:ext cx="43116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8" name="Object 16">
            <a:extLst>
              <a:ext uri="{FF2B5EF4-FFF2-40B4-BE49-F238E27FC236}">
                <a16:creationId xmlns:a16="http://schemas.microsoft.com/office/drawing/2014/main" id="{91D7B335-BF6B-1D4D-4731-337D2601FE2B}"/>
              </a:ext>
            </a:extLst>
          </p:cNvPr>
          <p:cNvGraphicFramePr>
            <a:graphicFrameLocks noChangeAspect="1"/>
          </p:cNvGraphicFramePr>
          <p:nvPr/>
        </p:nvGraphicFramePr>
        <p:xfrm>
          <a:off x="2819400" y="3962400"/>
          <a:ext cx="4776788" cy="558800"/>
        </p:xfrm>
        <a:graphic>
          <a:graphicData uri="http://schemas.openxmlformats.org/presentationml/2006/ole">
            <mc:AlternateContent xmlns:mc="http://schemas.openxmlformats.org/markup-compatibility/2006">
              <mc:Choice xmlns:v="urn:schemas-microsoft-com:vml" Requires="v">
                <p:oleObj name="Equation" r:id="rId6" imgW="1955800" imgH="228600" progId="Equation.3">
                  <p:embed/>
                </p:oleObj>
              </mc:Choice>
              <mc:Fallback>
                <p:oleObj name="Equation" r:id="rId6" imgW="1955800" imgH="228600" progId="Equation.3">
                  <p:embed/>
                  <p:pic>
                    <p:nvPicPr>
                      <p:cNvPr id="120848" name="Object 16">
                        <a:extLst>
                          <a:ext uri="{FF2B5EF4-FFF2-40B4-BE49-F238E27FC236}">
                            <a16:creationId xmlns:a16="http://schemas.microsoft.com/office/drawing/2014/main" id="{91D7B335-BF6B-1D4D-4731-337D2601FE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962400"/>
                        <a:ext cx="477678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9" name="Text Box 17">
            <a:extLst>
              <a:ext uri="{FF2B5EF4-FFF2-40B4-BE49-F238E27FC236}">
                <a16:creationId xmlns:a16="http://schemas.microsoft.com/office/drawing/2014/main" id="{79B877B8-5051-769E-43C5-550115E12A6F}"/>
              </a:ext>
            </a:extLst>
          </p:cNvPr>
          <p:cNvSpPr txBox="1">
            <a:spLocks noChangeArrowheads="1"/>
          </p:cNvSpPr>
          <p:nvPr/>
        </p:nvSpPr>
        <p:spPr bwMode="auto">
          <a:xfrm>
            <a:off x="457200" y="4495800"/>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So we get:</a:t>
            </a:r>
          </a:p>
        </p:txBody>
      </p:sp>
      <p:graphicFrame>
        <p:nvGraphicFramePr>
          <p:cNvPr id="120850" name="Object 18">
            <a:extLst>
              <a:ext uri="{FF2B5EF4-FFF2-40B4-BE49-F238E27FC236}">
                <a16:creationId xmlns:a16="http://schemas.microsoft.com/office/drawing/2014/main" id="{55BF55FE-2E05-C348-8782-2897C78904F7}"/>
              </a:ext>
            </a:extLst>
          </p:cNvPr>
          <p:cNvGraphicFramePr>
            <a:graphicFrameLocks noChangeAspect="1"/>
          </p:cNvGraphicFramePr>
          <p:nvPr/>
        </p:nvGraphicFramePr>
        <p:xfrm>
          <a:off x="2895600" y="4800600"/>
          <a:ext cx="4521200" cy="1589088"/>
        </p:xfrm>
        <a:graphic>
          <a:graphicData uri="http://schemas.openxmlformats.org/presentationml/2006/ole">
            <mc:AlternateContent xmlns:mc="http://schemas.openxmlformats.org/markup-compatibility/2006">
              <mc:Choice xmlns:v="urn:schemas-microsoft-com:vml" Requires="v">
                <p:oleObj name="Equation" r:id="rId8" imgW="1879600" imgH="660400" progId="Equation.3">
                  <p:embed/>
                </p:oleObj>
              </mc:Choice>
              <mc:Fallback>
                <p:oleObj name="Equation" r:id="rId8" imgW="1879600" imgH="660400" progId="Equation.3">
                  <p:embed/>
                  <p:pic>
                    <p:nvPicPr>
                      <p:cNvPr id="120850" name="Object 18">
                        <a:extLst>
                          <a:ext uri="{FF2B5EF4-FFF2-40B4-BE49-F238E27FC236}">
                            <a16:creationId xmlns:a16="http://schemas.microsoft.com/office/drawing/2014/main" id="{55BF55FE-2E05-C348-8782-2897C78904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800600"/>
                        <a:ext cx="4521200"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 calcmode="lin" valueType="num">
                                      <p:cBhvr additive="base">
                                        <p:cTn id="7" dur="500" fill="hold"/>
                                        <p:tgtEl>
                                          <p:spTgt spid="1208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847"/>
                                        </p:tgtEl>
                                        <p:attrNameLst>
                                          <p:attrName>style.visibility</p:attrName>
                                        </p:attrNameLst>
                                      </p:cBhvr>
                                      <p:to>
                                        <p:strVal val="visible"/>
                                      </p:to>
                                    </p:set>
                                    <p:anim calcmode="lin" valueType="num">
                                      <p:cBhvr additive="base">
                                        <p:cTn id="13" dur="500" fill="hold"/>
                                        <p:tgtEl>
                                          <p:spTgt spid="120847"/>
                                        </p:tgtEl>
                                        <p:attrNameLst>
                                          <p:attrName>ppt_x</p:attrName>
                                        </p:attrNameLst>
                                      </p:cBhvr>
                                      <p:tavLst>
                                        <p:tav tm="0">
                                          <p:val>
                                            <p:strVal val="0-#ppt_w/2"/>
                                          </p:val>
                                        </p:tav>
                                        <p:tav tm="100000">
                                          <p:val>
                                            <p:strVal val="#ppt_x"/>
                                          </p:val>
                                        </p:tav>
                                      </p:tavLst>
                                    </p:anim>
                                    <p:anim calcmode="lin" valueType="num">
                                      <p:cBhvr additive="base">
                                        <p:cTn id="14" dur="500" fill="hold"/>
                                        <p:tgtEl>
                                          <p:spTgt spid="1208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848"/>
                                        </p:tgtEl>
                                        <p:attrNameLst>
                                          <p:attrName>style.visibility</p:attrName>
                                        </p:attrNameLst>
                                      </p:cBhvr>
                                      <p:to>
                                        <p:strVal val="visible"/>
                                      </p:to>
                                    </p:set>
                                    <p:anim calcmode="lin" valueType="num">
                                      <p:cBhvr additive="base">
                                        <p:cTn id="19" dur="500" fill="hold"/>
                                        <p:tgtEl>
                                          <p:spTgt spid="120848"/>
                                        </p:tgtEl>
                                        <p:attrNameLst>
                                          <p:attrName>ppt_x</p:attrName>
                                        </p:attrNameLst>
                                      </p:cBhvr>
                                      <p:tavLst>
                                        <p:tav tm="0">
                                          <p:val>
                                            <p:strVal val="0-#ppt_w/2"/>
                                          </p:val>
                                        </p:tav>
                                        <p:tav tm="100000">
                                          <p:val>
                                            <p:strVal val="#ppt_x"/>
                                          </p:val>
                                        </p:tav>
                                      </p:tavLst>
                                    </p:anim>
                                    <p:anim calcmode="lin" valueType="num">
                                      <p:cBhvr additive="base">
                                        <p:cTn id="20" dur="500" fill="hold"/>
                                        <p:tgtEl>
                                          <p:spTgt spid="1208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0849"/>
                                        </p:tgtEl>
                                        <p:attrNameLst>
                                          <p:attrName>style.visibility</p:attrName>
                                        </p:attrNameLst>
                                      </p:cBhvr>
                                      <p:to>
                                        <p:strVal val="visible"/>
                                      </p:to>
                                    </p:set>
                                    <p:anim calcmode="lin" valueType="num">
                                      <p:cBhvr additive="base">
                                        <p:cTn id="25" dur="500" fill="hold"/>
                                        <p:tgtEl>
                                          <p:spTgt spid="120849"/>
                                        </p:tgtEl>
                                        <p:attrNameLst>
                                          <p:attrName>ppt_x</p:attrName>
                                        </p:attrNameLst>
                                      </p:cBhvr>
                                      <p:tavLst>
                                        <p:tav tm="0">
                                          <p:val>
                                            <p:strVal val="0-#ppt_w/2"/>
                                          </p:val>
                                        </p:tav>
                                        <p:tav tm="100000">
                                          <p:val>
                                            <p:strVal val="#ppt_x"/>
                                          </p:val>
                                        </p:tav>
                                      </p:tavLst>
                                    </p:anim>
                                    <p:anim calcmode="lin" valueType="num">
                                      <p:cBhvr additive="base">
                                        <p:cTn id="26" dur="500" fill="hold"/>
                                        <p:tgtEl>
                                          <p:spTgt spid="1208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0850"/>
                                        </p:tgtEl>
                                        <p:attrNameLst>
                                          <p:attrName>style.visibility</p:attrName>
                                        </p:attrNameLst>
                                      </p:cBhvr>
                                      <p:to>
                                        <p:strVal val="visible"/>
                                      </p:to>
                                    </p:set>
                                    <p:anim calcmode="lin" valueType="num">
                                      <p:cBhvr additive="base">
                                        <p:cTn id="31" dur="500" fill="hold"/>
                                        <p:tgtEl>
                                          <p:spTgt spid="120850"/>
                                        </p:tgtEl>
                                        <p:attrNameLst>
                                          <p:attrName>ppt_x</p:attrName>
                                        </p:attrNameLst>
                                      </p:cBhvr>
                                      <p:tavLst>
                                        <p:tav tm="0">
                                          <p:val>
                                            <p:strVal val="0-#ppt_w/2"/>
                                          </p:val>
                                        </p:tav>
                                        <p:tav tm="100000">
                                          <p:val>
                                            <p:strVal val="#ppt_x"/>
                                          </p:val>
                                        </p:tav>
                                      </p:tavLst>
                                    </p:anim>
                                    <p:anim calcmode="lin" valueType="num">
                                      <p:cBhvr additive="base">
                                        <p:cTn id="32" dur="500" fill="hold"/>
                                        <p:tgtEl>
                                          <p:spTgt spid="120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4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DE8CF8-261A-5B0B-E341-09873A0EFF07}"/>
              </a:ext>
            </a:extLst>
          </p:cNvPr>
          <p:cNvSpPr>
            <a:spLocks noGrp="1" noChangeArrowheads="1"/>
          </p:cNvSpPr>
          <p:nvPr>
            <p:ph type="title"/>
          </p:nvPr>
        </p:nvSpPr>
        <p:spPr>
          <a:xfrm>
            <a:off x="533400" y="0"/>
            <a:ext cx="8077200" cy="1143000"/>
          </a:xfrm>
        </p:spPr>
        <p:txBody>
          <a:bodyPr/>
          <a:lstStyle/>
          <a:p>
            <a:pPr>
              <a:lnSpc>
                <a:spcPct val="80000"/>
              </a:lnSpc>
            </a:pPr>
            <a:r>
              <a:rPr lang="en-US" altLang="en-US"/>
              <a:t>Solving the KKT Conditions</a:t>
            </a:r>
          </a:p>
        </p:txBody>
      </p:sp>
      <p:sp>
        <p:nvSpPr>
          <p:cNvPr id="12291" name="Rectangle 3">
            <a:extLst>
              <a:ext uri="{FF2B5EF4-FFF2-40B4-BE49-F238E27FC236}">
                <a16:creationId xmlns:a16="http://schemas.microsoft.com/office/drawing/2014/main" id="{0B0DC39F-169F-030D-3ACB-8E242DD9CBE7}"/>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2292" name="Rectangle 4">
            <a:extLst>
              <a:ext uri="{FF2B5EF4-FFF2-40B4-BE49-F238E27FC236}">
                <a16:creationId xmlns:a16="http://schemas.microsoft.com/office/drawing/2014/main" id="{1BD6B59E-6841-8C3B-BC09-2CBA306EFB2C}"/>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33125" name="Rectangle 5">
            <a:extLst>
              <a:ext uri="{FF2B5EF4-FFF2-40B4-BE49-F238E27FC236}">
                <a16:creationId xmlns:a16="http://schemas.microsoft.com/office/drawing/2014/main" id="{6D8F5327-D50A-4B99-49BE-0C925B837A59}"/>
              </a:ext>
            </a:extLst>
          </p:cNvPr>
          <p:cNvSpPr>
            <a:spLocks noGrp="1" noChangeArrowheads="1"/>
          </p:cNvSpPr>
          <p:nvPr>
            <p:ph type="body" idx="1"/>
          </p:nvPr>
        </p:nvSpPr>
        <p:spPr>
          <a:xfrm>
            <a:off x="4953000" y="1219200"/>
            <a:ext cx="3962400" cy="838200"/>
          </a:xfrm>
        </p:spPr>
        <p:txBody>
          <a:bodyPr/>
          <a:lstStyle/>
          <a:p>
            <a:r>
              <a:rPr lang="en-US" altLang="en-US" sz="3400"/>
              <a:t>Can we solve this?</a:t>
            </a:r>
          </a:p>
        </p:txBody>
      </p:sp>
      <p:sp>
        <p:nvSpPr>
          <p:cNvPr id="133129" name="Text Box 9">
            <a:extLst>
              <a:ext uri="{FF2B5EF4-FFF2-40B4-BE49-F238E27FC236}">
                <a16:creationId xmlns:a16="http://schemas.microsoft.com/office/drawing/2014/main" id="{CF0F8640-1C3D-7339-39C6-C9BB2299CDB8}"/>
              </a:ext>
            </a:extLst>
          </p:cNvPr>
          <p:cNvSpPr txBox="1">
            <a:spLocks noChangeArrowheads="1"/>
          </p:cNvSpPr>
          <p:nvPr/>
        </p:nvSpPr>
        <p:spPr bwMode="auto">
          <a:xfrm>
            <a:off x="1447800" y="2438400"/>
            <a:ext cx="7239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400"/>
              <a:t>  Yes, we have 3 equations, 3 variables.  Use the inequalities to check feasibility. </a:t>
            </a:r>
          </a:p>
        </p:txBody>
      </p:sp>
      <p:graphicFrame>
        <p:nvGraphicFramePr>
          <p:cNvPr id="133130" name="Object 10">
            <a:extLst>
              <a:ext uri="{FF2B5EF4-FFF2-40B4-BE49-F238E27FC236}">
                <a16:creationId xmlns:a16="http://schemas.microsoft.com/office/drawing/2014/main" id="{FB83E699-BE67-C1BB-2C4D-3BB5B2263CE2}"/>
              </a:ext>
            </a:extLst>
          </p:cNvPr>
          <p:cNvGraphicFramePr>
            <a:graphicFrameLocks noChangeAspect="1"/>
          </p:cNvGraphicFramePr>
          <p:nvPr/>
        </p:nvGraphicFramePr>
        <p:xfrm>
          <a:off x="381000" y="1066800"/>
          <a:ext cx="4521200" cy="1589088"/>
        </p:xfrm>
        <a:graphic>
          <a:graphicData uri="http://schemas.openxmlformats.org/presentationml/2006/ole">
            <mc:AlternateContent xmlns:mc="http://schemas.openxmlformats.org/markup-compatibility/2006">
              <mc:Choice xmlns:v="urn:schemas-microsoft-com:vml" Requires="v">
                <p:oleObj name="Equation" r:id="rId2" imgW="1879600" imgH="660400" progId="Equation.3">
                  <p:embed/>
                </p:oleObj>
              </mc:Choice>
              <mc:Fallback>
                <p:oleObj name="Equation" r:id="rId2" imgW="1879600" imgH="660400" progId="Equation.3">
                  <p:embed/>
                  <p:pic>
                    <p:nvPicPr>
                      <p:cNvPr id="133130" name="Object 10">
                        <a:extLst>
                          <a:ext uri="{FF2B5EF4-FFF2-40B4-BE49-F238E27FC236}">
                            <a16:creationId xmlns:a16="http://schemas.microsoft.com/office/drawing/2014/main" id="{FB83E699-BE67-C1BB-2C4D-3BB5B2263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4521200"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1" name="Text Box 11">
            <a:extLst>
              <a:ext uri="{FF2B5EF4-FFF2-40B4-BE49-F238E27FC236}">
                <a16:creationId xmlns:a16="http://schemas.microsoft.com/office/drawing/2014/main" id="{81185014-D6DF-EC10-CBC9-7C8D7BDC3B31}"/>
              </a:ext>
            </a:extLst>
          </p:cNvPr>
          <p:cNvSpPr txBox="1">
            <a:spLocks noChangeArrowheads="1"/>
          </p:cNvSpPr>
          <p:nvPr/>
        </p:nvSpPr>
        <p:spPr bwMode="auto">
          <a:xfrm>
            <a:off x="304800" y="3581400"/>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Solutions are:</a:t>
            </a:r>
          </a:p>
        </p:txBody>
      </p:sp>
      <p:graphicFrame>
        <p:nvGraphicFramePr>
          <p:cNvPr id="133132" name="Object 12">
            <a:extLst>
              <a:ext uri="{FF2B5EF4-FFF2-40B4-BE49-F238E27FC236}">
                <a16:creationId xmlns:a16="http://schemas.microsoft.com/office/drawing/2014/main" id="{BCCCB4A6-E90F-B119-6ACF-EB6DFACCF269}"/>
              </a:ext>
            </a:extLst>
          </p:cNvPr>
          <p:cNvGraphicFramePr>
            <a:graphicFrameLocks noChangeAspect="1"/>
          </p:cNvGraphicFramePr>
          <p:nvPr/>
        </p:nvGraphicFramePr>
        <p:xfrm>
          <a:off x="2667000" y="3733800"/>
          <a:ext cx="5562600" cy="2403475"/>
        </p:xfrm>
        <a:graphic>
          <a:graphicData uri="http://schemas.openxmlformats.org/presentationml/2006/ole">
            <mc:AlternateContent xmlns:mc="http://schemas.openxmlformats.org/markup-compatibility/2006">
              <mc:Choice xmlns:v="urn:schemas-microsoft-com:vml" Requires="v">
                <p:oleObj name="Equation" r:id="rId4" imgW="2057400" imgH="889000" progId="Equation.3">
                  <p:embed/>
                </p:oleObj>
              </mc:Choice>
              <mc:Fallback>
                <p:oleObj name="Equation" r:id="rId4" imgW="2057400" imgH="889000" progId="Equation.3">
                  <p:embed/>
                  <p:pic>
                    <p:nvPicPr>
                      <p:cNvPr id="133132" name="Object 12">
                        <a:extLst>
                          <a:ext uri="{FF2B5EF4-FFF2-40B4-BE49-F238E27FC236}">
                            <a16:creationId xmlns:a16="http://schemas.microsoft.com/office/drawing/2014/main" id="{BCCCB4A6-E90F-B119-6ACF-EB6DFACCF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733800"/>
                        <a:ext cx="5562600" cy="240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30"/>
                                        </p:tgtEl>
                                        <p:attrNameLst>
                                          <p:attrName>style.visibility</p:attrName>
                                        </p:attrNameLst>
                                      </p:cBhvr>
                                      <p:to>
                                        <p:strVal val="visible"/>
                                      </p:to>
                                    </p:set>
                                    <p:anim calcmode="lin" valueType="num">
                                      <p:cBhvr additive="base">
                                        <p:cTn id="7" dur="500" fill="hold"/>
                                        <p:tgtEl>
                                          <p:spTgt spid="133130"/>
                                        </p:tgtEl>
                                        <p:attrNameLst>
                                          <p:attrName>ppt_x</p:attrName>
                                        </p:attrNameLst>
                                      </p:cBhvr>
                                      <p:tavLst>
                                        <p:tav tm="0">
                                          <p:val>
                                            <p:strVal val="0-#ppt_w/2"/>
                                          </p:val>
                                        </p:tav>
                                        <p:tav tm="100000">
                                          <p:val>
                                            <p:strVal val="#ppt_x"/>
                                          </p:val>
                                        </p:tav>
                                      </p:tavLst>
                                    </p:anim>
                                    <p:anim calcmode="lin" valueType="num">
                                      <p:cBhvr additive="base">
                                        <p:cTn id="8" dur="500" fill="hold"/>
                                        <p:tgtEl>
                                          <p:spTgt spid="133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25">
                                            <p:txEl>
                                              <p:pRg st="0" end="0"/>
                                            </p:txEl>
                                          </p:spTgt>
                                        </p:tgtEl>
                                        <p:attrNameLst>
                                          <p:attrName>style.visibility</p:attrName>
                                        </p:attrNameLst>
                                      </p:cBhvr>
                                      <p:to>
                                        <p:strVal val="visible"/>
                                      </p:to>
                                    </p:set>
                                    <p:anim calcmode="lin" valueType="num">
                                      <p:cBhvr additive="base">
                                        <p:cTn id="13" dur="500" fill="hold"/>
                                        <p:tgtEl>
                                          <p:spTgt spid="13312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3129"/>
                                        </p:tgtEl>
                                        <p:attrNameLst>
                                          <p:attrName>style.visibility</p:attrName>
                                        </p:attrNameLst>
                                      </p:cBhvr>
                                      <p:to>
                                        <p:strVal val="visible"/>
                                      </p:to>
                                    </p:set>
                                    <p:anim calcmode="lin" valueType="num">
                                      <p:cBhvr additive="base">
                                        <p:cTn id="19" dur="500" fill="hold"/>
                                        <p:tgtEl>
                                          <p:spTgt spid="133129"/>
                                        </p:tgtEl>
                                        <p:attrNameLst>
                                          <p:attrName>ppt_x</p:attrName>
                                        </p:attrNameLst>
                                      </p:cBhvr>
                                      <p:tavLst>
                                        <p:tav tm="0">
                                          <p:val>
                                            <p:strVal val="0-#ppt_w/2"/>
                                          </p:val>
                                        </p:tav>
                                        <p:tav tm="100000">
                                          <p:val>
                                            <p:strVal val="#ppt_x"/>
                                          </p:val>
                                        </p:tav>
                                      </p:tavLst>
                                    </p:anim>
                                    <p:anim calcmode="lin" valueType="num">
                                      <p:cBhvr additive="base">
                                        <p:cTn id="20" dur="500" fill="hold"/>
                                        <p:tgtEl>
                                          <p:spTgt spid="1331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3131"/>
                                        </p:tgtEl>
                                        <p:attrNameLst>
                                          <p:attrName>style.visibility</p:attrName>
                                        </p:attrNameLst>
                                      </p:cBhvr>
                                      <p:to>
                                        <p:strVal val="visible"/>
                                      </p:to>
                                    </p:set>
                                    <p:anim calcmode="lin" valueType="num">
                                      <p:cBhvr additive="base">
                                        <p:cTn id="25" dur="500" fill="hold"/>
                                        <p:tgtEl>
                                          <p:spTgt spid="133131"/>
                                        </p:tgtEl>
                                        <p:attrNameLst>
                                          <p:attrName>ppt_x</p:attrName>
                                        </p:attrNameLst>
                                      </p:cBhvr>
                                      <p:tavLst>
                                        <p:tav tm="0">
                                          <p:val>
                                            <p:strVal val="0-#ppt_w/2"/>
                                          </p:val>
                                        </p:tav>
                                        <p:tav tm="100000">
                                          <p:val>
                                            <p:strVal val="#ppt_x"/>
                                          </p:val>
                                        </p:tav>
                                      </p:tavLst>
                                    </p:anim>
                                    <p:anim calcmode="lin" valueType="num">
                                      <p:cBhvr additive="base">
                                        <p:cTn id="26" dur="500" fill="hold"/>
                                        <p:tgtEl>
                                          <p:spTgt spid="13313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3132"/>
                                        </p:tgtEl>
                                        <p:attrNameLst>
                                          <p:attrName>style.visibility</p:attrName>
                                        </p:attrNameLst>
                                      </p:cBhvr>
                                      <p:to>
                                        <p:strVal val="visible"/>
                                      </p:to>
                                    </p:set>
                                    <p:anim calcmode="lin" valueType="num">
                                      <p:cBhvr additive="base">
                                        <p:cTn id="31" dur="500" fill="hold"/>
                                        <p:tgtEl>
                                          <p:spTgt spid="133132"/>
                                        </p:tgtEl>
                                        <p:attrNameLst>
                                          <p:attrName>ppt_x</p:attrName>
                                        </p:attrNameLst>
                                      </p:cBhvr>
                                      <p:tavLst>
                                        <p:tav tm="0">
                                          <p:val>
                                            <p:strVal val="0-#ppt_w/2"/>
                                          </p:val>
                                        </p:tav>
                                        <p:tav tm="100000">
                                          <p:val>
                                            <p:strVal val="#ppt_x"/>
                                          </p:val>
                                        </p:tav>
                                      </p:tavLst>
                                    </p:anim>
                                    <p:anim calcmode="lin" valueType="num">
                                      <p:cBhvr additive="base">
                                        <p:cTn id="32" dur="500" fill="hold"/>
                                        <p:tgtEl>
                                          <p:spTgt spid="133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autoUpdateAnimBg="0"/>
      <p:bldP spid="133129" grpId="0" autoUpdateAnimBg="0"/>
      <p:bldP spid="133131"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DB1EBFC-3D21-2E30-577A-DCC085FDACE2}"/>
              </a:ext>
            </a:extLst>
          </p:cNvPr>
          <p:cNvSpPr>
            <a:spLocks noGrp="1" noChangeArrowheads="1"/>
          </p:cNvSpPr>
          <p:nvPr>
            <p:ph type="title"/>
          </p:nvPr>
        </p:nvSpPr>
        <p:spPr>
          <a:xfrm>
            <a:off x="533400" y="0"/>
            <a:ext cx="8077200" cy="1143000"/>
          </a:xfrm>
        </p:spPr>
        <p:txBody>
          <a:bodyPr/>
          <a:lstStyle/>
          <a:p>
            <a:pPr>
              <a:lnSpc>
                <a:spcPct val="80000"/>
              </a:lnSpc>
            </a:pPr>
            <a:r>
              <a:rPr lang="en-US" altLang="en-US"/>
              <a:t>Second-order KKT Conditions</a:t>
            </a:r>
          </a:p>
        </p:txBody>
      </p:sp>
      <p:sp>
        <p:nvSpPr>
          <p:cNvPr id="14339" name="Rectangle 3">
            <a:extLst>
              <a:ext uri="{FF2B5EF4-FFF2-40B4-BE49-F238E27FC236}">
                <a16:creationId xmlns:a16="http://schemas.microsoft.com/office/drawing/2014/main" id="{3F28C5E3-9875-82CF-D946-21F5FD1E4C92}"/>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4340" name="Rectangle 4">
            <a:extLst>
              <a:ext uri="{FF2B5EF4-FFF2-40B4-BE49-F238E27FC236}">
                <a16:creationId xmlns:a16="http://schemas.microsoft.com/office/drawing/2014/main" id="{12B283E6-EFFD-D1DD-D5F9-17D0AE941E49}"/>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35173" name="Rectangle 5">
            <a:extLst>
              <a:ext uri="{FF2B5EF4-FFF2-40B4-BE49-F238E27FC236}">
                <a16:creationId xmlns:a16="http://schemas.microsoft.com/office/drawing/2014/main" id="{5FBAFA91-4107-13E9-5FBB-D0CAFE8803B5}"/>
              </a:ext>
            </a:extLst>
          </p:cNvPr>
          <p:cNvSpPr>
            <a:spLocks noGrp="1" noChangeArrowheads="1"/>
          </p:cNvSpPr>
          <p:nvPr>
            <p:ph type="body" idx="1"/>
          </p:nvPr>
        </p:nvSpPr>
        <p:spPr>
          <a:xfrm>
            <a:off x="304800" y="1524000"/>
            <a:ext cx="7772400" cy="1295400"/>
          </a:xfrm>
        </p:spPr>
        <p:txBody>
          <a:bodyPr/>
          <a:lstStyle/>
          <a:p>
            <a:r>
              <a:rPr lang="en-US" altLang="en-US"/>
              <a:t>Now write the second order KKT conditions for this problem:</a:t>
            </a:r>
          </a:p>
        </p:txBody>
      </p:sp>
      <p:graphicFrame>
        <p:nvGraphicFramePr>
          <p:cNvPr id="135176" name="Object 8">
            <a:extLst>
              <a:ext uri="{FF2B5EF4-FFF2-40B4-BE49-F238E27FC236}">
                <a16:creationId xmlns:a16="http://schemas.microsoft.com/office/drawing/2014/main" id="{6326BFB7-80C5-544C-AABE-D3301701DF50}"/>
              </a:ext>
            </a:extLst>
          </p:cNvPr>
          <p:cNvGraphicFramePr>
            <a:graphicFrameLocks noChangeAspect="1"/>
          </p:cNvGraphicFramePr>
          <p:nvPr/>
        </p:nvGraphicFramePr>
        <p:xfrm>
          <a:off x="2182813" y="990600"/>
          <a:ext cx="4776787" cy="558800"/>
        </p:xfrm>
        <a:graphic>
          <a:graphicData uri="http://schemas.openxmlformats.org/presentationml/2006/ole">
            <mc:AlternateContent xmlns:mc="http://schemas.openxmlformats.org/markup-compatibility/2006">
              <mc:Choice xmlns:v="urn:schemas-microsoft-com:vml" Requires="v">
                <p:oleObj name="Equation" r:id="rId2" imgW="1955800" imgH="228600" progId="Equation.3">
                  <p:embed/>
                </p:oleObj>
              </mc:Choice>
              <mc:Fallback>
                <p:oleObj name="Equation" r:id="rId2" imgW="1955800" imgH="228600" progId="Equation.3">
                  <p:embed/>
                  <p:pic>
                    <p:nvPicPr>
                      <p:cNvPr id="135176" name="Object 8">
                        <a:extLst>
                          <a:ext uri="{FF2B5EF4-FFF2-40B4-BE49-F238E27FC236}">
                            <a16:creationId xmlns:a16="http://schemas.microsoft.com/office/drawing/2014/main" id="{6326BFB7-80C5-544C-AABE-D3301701D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813" y="990600"/>
                        <a:ext cx="477678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77" name="Text Box 9">
            <a:extLst>
              <a:ext uri="{FF2B5EF4-FFF2-40B4-BE49-F238E27FC236}">
                <a16:creationId xmlns:a16="http://schemas.microsoft.com/office/drawing/2014/main" id="{9DE8A259-65EF-06F4-C11B-C659B5060A00}"/>
              </a:ext>
            </a:extLst>
          </p:cNvPr>
          <p:cNvSpPr txBox="1">
            <a:spLocks noChangeArrowheads="1"/>
          </p:cNvSpPr>
          <p:nvPr/>
        </p:nvSpPr>
        <p:spPr bwMode="auto">
          <a:xfrm>
            <a:off x="381000" y="3681413"/>
            <a:ext cx="22463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So we get:</a:t>
            </a:r>
          </a:p>
        </p:txBody>
      </p:sp>
      <p:graphicFrame>
        <p:nvGraphicFramePr>
          <p:cNvPr id="135179" name="Object 11">
            <a:extLst>
              <a:ext uri="{FF2B5EF4-FFF2-40B4-BE49-F238E27FC236}">
                <a16:creationId xmlns:a16="http://schemas.microsoft.com/office/drawing/2014/main" id="{8FE44E1D-7ABB-B266-A404-1FB65E6B9355}"/>
              </a:ext>
            </a:extLst>
          </p:cNvPr>
          <p:cNvGraphicFramePr>
            <a:graphicFrameLocks noChangeAspect="1"/>
          </p:cNvGraphicFramePr>
          <p:nvPr/>
        </p:nvGraphicFramePr>
        <p:xfrm>
          <a:off x="2800350" y="2590800"/>
          <a:ext cx="3371850" cy="1304925"/>
        </p:xfrm>
        <a:graphic>
          <a:graphicData uri="http://schemas.openxmlformats.org/presentationml/2006/ole">
            <mc:AlternateContent xmlns:mc="http://schemas.openxmlformats.org/markup-compatibility/2006">
              <mc:Choice xmlns:v="urn:schemas-microsoft-com:vml" Requires="v">
                <p:oleObj name="Equation" r:id="rId4" imgW="1181100" imgH="457200" progId="Equation.3">
                  <p:embed/>
                </p:oleObj>
              </mc:Choice>
              <mc:Fallback>
                <p:oleObj name="Equation" r:id="rId4" imgW="1181100" imgH="457200" progId="Equation.3">
                  <p:embed/>
                  <p:pic>
                    <p:nvPicPr>
                      <p:cNvPr id="135179" name="Object 11">
                        <a:extLst>
                          <a:ext uri="{FF2B5EF4-FFF2-40B4-BE49-F238E27FC236}">
                            <a16:creationId xmlns:a16="http://schemas.microsoft.com/office/drawing/2014/main" id="{8FE44E1D-7ABB-B266-A404-1FB65E6B9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350" y="2590800"/>
                        <a:ext cx="3371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0" name="Object 12">
            <a:extLst>
              <a:ext uri="{FF2B5EF4-FFF2-40B4-BE49-F238E27FC236}">
                <a16:creationId xmlns:a16="http://schemas.microsoft.com/office/drawing/2014/main" id="{52BA8721-963C-7A27-3F0D-7F6E23BC9211}"/>
              </a:ext>
            </a:extLst>
          </p:cNvPr>
          <p:cNvGraphicFramePr>
            <a:graphicFrameLocks noChangeAspect="1"/>
          </p:cNvGraphicFramePr>
          <p:nvPr/>
        </p:nvGraphicFramePr>
        <p:xfrm>
          <a:off x="1371600" y="4114800"/>
          <a:ext cx="4953000" cy="2351088"/>
        </p:xfrm>
        <a:graphic>
          <a:graphicData uri="http://schemas.openxmlformats.org/presentationml/2006/ole">
            <mc:AlternateContent xmlns:mc="http://schemas.openxmlformats.org/markup-compatibility/2006">
              <mc:Choice xmlns:v="urn:schemas-microsoft-com:vml" Requires="v">
                <p:oleObj name="Equation" r:id="rId6" imgW="1981200" imgH="939800" progId="Equation.3">
                  <p:embed/>
                </p:oleObj>
              </mc:Choice>
              <mc:Fallback>
                <p:oleObj name="Equation" r:id="rId6" imgW="1981200" imgH="939800" progId="Equation.3">
                  <p:embed/>
                  <p:pic>
                    <p:nvPicPr>
                      <p:cNvPr id="135180" name="Object 12">
                        <a:extLst>
                          <a:ext uri="{FF2B5EF4-FFF2-40B4-BE49-F238E27FC236}">
                            <a16:creationId xmlns:a16="http://schemas.microsoft.com/office/drawing/2014/main" id="{52BA8721-963C-7A27-3F0D-7F6E23BC92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114800"/>
                        <a:ext cx="4953000" cy="235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5176"/>
                                        </p:tgtEl>
                                        <p:attrNameLst>
                                          <p:attrName>style.visibility</p:attrName>
                                        </p:attrNameLst>
                                      </p:cBhvr>
                                      <p:to>
                                        <p:strVal val="visible"/>
                                      </p:to>
                                    </p:set>
                                    <p:anim calcmode="lin" valueType="num">
                                      <p:cBhvr additive="base">
                                        <p:cTn id="7" dur="500" fill="hold"/>
                                        <p:tgtEl>
                                          <p:spTgt spid="135176"/>
                                        </p:tgtEl>
                                        <p:attrNameLst>
                                          <p:attrName>ppt_x</p:attrName>
                                        </p:attrNameLst>
                                      </p:cBhvr>
                                      <p:tavLst>
                                        <p:tav tm="0">
                                          <p:val>
                                            <p:strVal val="0-#ppt_w/2"/>
                                          </p:val>
                                        </p:tav>
                                        <p:tav tm="100000">
                                          <p:val>
                                            <p:strVal val="#ppt_x"/>
                                          </p:val>
                                        </p:tav>
                                      </p:tavLst>
                                    </p:anim>
                                    <p:anim calcmode="lin" valueType="num">
                                      <p:cBhvr additive="base">
                                        <p:cTn id="8" dur="500" fill="hold"/>
                                        <p:tgtEl>
                                          <p:spTgt spid="1351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5173">
                                            <p:txEl>
                                              <p:pRg st="0" end="0"/>
                                            </p:txEl>
                                          </p:spTgt>
                                        </p:tgtEl>
                                        <p:attrNameLst>
                                          <p:attrName>style.visibility</p:attrName>
                                        </p:attrNameLst>
                                      </p:cBhvr>
                                      <p:to>
                                        <p:strVal val="visible"/>
                                      </p:to>
                                    </p:set>
                                    <p:anim calcmode="lin" valueType="num">
                                      <p:cBhvr additive="base">
                                        <p:cTn id="13" dur="500" fill="hold"/>
                                        <p:tgtEl>
                                          <p:spTgt spid="13517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5179"/>
                                        </p:tgtEl>
                                        <p:attrNameLst>
                                          <p:attrName>style.visibility</p:attrName>
                                        </p:attrNameLst>
                                      </p:cBhvr>
                                      <p:to>
                                        <p:strVal val="visible"/>
                                      </p:to>
                                    </p:set>
                                    <p:anim calcmode="lin" valueType="num">
                                      <p:cBhvr additive="base">
                                        <p:cTn id="19" dur="500" fill="hold"/>
                                        <p:tgtEl>
                                          <p:spTgt spid="135179"/>
                                        </p:tgtEl>
                                        <p:attrNameLst>
                                          <p:attrName>ppt_x</p:attrName>
                                        </p:attrNameLst>
                                      </p:cBhvr>
                                      <p:tavLst>
                                        <p:tav tm="0">
                                          <p:val>
                                            <p:strVal val="0-#ppt_w/2"/>
                                          </p:val>
                                        </p:tav>
                                        <p:tav tm="100000">
                                          <p:val>
                                            <p:strVal val="#ppt_x"/>
                                          </p:val>
                                        </p:tav>
                                      </p:tavLst>
                                    </p:anim>
                                    <p:anim calcmode="lin" valueType="num">
                                      <p:cBhvr additive="base">
                                        <p:cTn id="20" dur="500" fill="hold"/>
                                        <p:tgtEl>
                                          <p:spTgt spid="13517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5177"/>
                                        </p:tgtEl>
                                        <p:attrNameLst>
                                          <p:attrName>style.visibility</p:attrName>
                                        </p:attrNameLst>
                                      </p:cBhvr>
                                      <p:to>
                                        <p:strVal val="visible"/>
                                      </p:to>
                                    </p:set>
                                    <p:anim calcmode="lin" valueType="num">
                                      <p:cBhvr additive="base">
                                        <p:cTn id="25" dur="500" fill="hold"/>
                                        <p:tgtEl>
                                          <p:spTgt spid="135177"/>
                                        </p:tgtEl>
                                        <p:attrNameLst>
                                          <p:attrName>ppt_x</p:attrName>
                                        </p:attrNameLst>
                                      </p:cBhvr>
                                      <p:tavLst>
                                        <p:tav tm="0">
                                          <p:val>
                                            <p:strVal val="0-#ppt_w/2"/>
                                          </p:val>
                                        </p:tav>
                                        <p:tav tm="100000">
                                          <p:val>
                                            <p:strVal val="#ppt_x"/>
                                          </p:val>
                                        </p:tav>
                                      </p:tavLst>
                                    </p:anim>
                                    <p:anim calcmode="lin" valueType="num">
                                      <p:cBhvr additive="base">
                                        <p:cTn id="26" dur="500" fill="hold"/>
                                        <p:tgtEl>
                                          <p:spTgt spid="1351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5180"/>
                                        </p:tgtEl>
                                        <p:attrNameLst>
                                          <p:attrName>style.visibility</p:attrName>
                                        </p:attrNameLst>
                                      </p:cBhvr>
                                      <p:to>
                                        <p:strVal val="visible"/>
                                      </p:to>
                                    </p:set>
                                    <p:anim calcmode="lin" valueType="num">
                                      <p:cBhvr additive="base">
                                        <p:cTn id="31" dur="500" fill="hold"/>
                                        <p:tgtEl>
                                          <p:spTgt spid="135180"/>
                                        </p:tgtEl>
                                        <p:attrNameLst>
                                          <p:attrName>ppt_x</p:attrName>
                                        </p:attrNameLst>
                                      </p:cBhvr>
                                      <p:tavLst>
                                        <p:tav tm="0">
                                          <p:val>
                                            <p:strVal val="0-#ppt_w/2"/>
                                          </p:val>
                                        </p:tav>
                                        <p:tav tm="100000">
                                          <p:val>
                                            <p:strVal val="#ppt_x"/>
                                          </p:val>
                                        </p:tav>
                                      </p:tavLst>
                                    </p:anim>
                                    <p:anim calcmode="lin" valueType="num">
                                      <p:cBhvr additive="base">
                                        <p:cTn id="32" dur="500" fill="hold"/>
                                        <p:tgtEl>
                                          <p:spTgt spid="135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autoUpdateAnimBg="0"/>
      <p:bldP spid="13517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7BBBFA-A0A7-B2FB-1CFE-E084E69D4E7E}"/>
              </a:ext>
            </a:extLst>
          </p:cNvPr>
          <p:cNvSpPr>
            <a:spLocks noGrp="1" noChangeArrowheads="1"/>
          </p:cNvSpPr>
          <p:nvPr>
            <p:ph type="title"/>
          </p:nvPr>
        </p:nvSpPr>
        <p:spPr>
          <a:xfrm>
            <a:off x="533400" y="0"/>
            <a:ext cx="8077200" cy="1143000"/>
          </a:xfrm>
        </p:spPr>
        <p:txBody>
          <a:bodyPr/>
          <a:lstStyle/>
          <a:p>
            <a:pPr>
              <a:lnSpc>
                <a:spcPct val="80000"/>
              </a:lnSpc>
            </a:pPr>
            <a:r>
              <a:rPr lang="en-US" altLang="en-US"/>
              <a:t>Finding the Eigenvalues</a:t>
            </a:r>
          </a:p>
        </p:txBody>
      </p:sp>
      <p:sp>
        <p:nvSpPr>
          <p:cNvPr id="15363" name="Rectangle 3">
            <a:extLst>
              <a:ext uri="{FF2B5EF4-FFF2-40B4-BE49-F238E27FC236}">
                <a16:creationId xmlns:a16="http://schemas.microsoft.com/office/drawing/2014/main" id="{829807B5-5AA0-E3EB-2F60-687A854DF8A9}"/>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5364" name="Rectangle 4">
            <a:extLst>
              <a:ext uri="{FF2B5EF4-FFF2-40B4-BE49-F238E27FC236}">
                <a16:creationId xmlns:a16="http://schemas.microsoft.com/office/drawing/2014/main" id="{70093966-D4E0-DDB4-AAD3-FDA4E433522E}"/>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36197" name="Rectangle 5">
            <a:extLst>
              <a:ext uri="{FF2B5EF4-FFF2-40B4-BE49-F238E27FC236}">
                <a16:creationId xmlns:a16="http://schemas.microsoft.com/office/drawing/2014/main" id="{0284776D-9077-F50C-66BE-B7E2808F7624}"/>
              </a:ext>
            </a:extLst>
          </p:cNvPr>
          <p:cNvSpPr>
            <a:spLocks noGrp="1" noChangeArrowheads="1"/>
          </p:cNvSpPr>
          <p:nvPr>
            <p:ph type="body" idx="1"/>
          </p:nvPr>
        </p:nvSpPr>
        <p:spPr>
          <a:xfrm>
            <a:off x="381000" y="1066800"/>
            <a:ext cx="7010400" cy="685800"/>
          </a:xfrm>
        </p:spPr>
        <p:txBody>
          <a:bodyPr/>
          <a:lstStyle/>
          <a:p>
            <a:r>
              <a:rPr lang="en-US" altLang="en-US"/>
              <a:t>Now solve for the eigenvalues:</a:t>
            </a:r>
          </a:p>
        </p:txBody>
      </p:sp>
      <p:graphicFrame>
        <p:nvGraphicFramePr>
          <p:cNvPr id="136201" name="Object 9">
            <a:extLst>
              <a:ext uri="{FF2B5EF4-FFF2-40B4-BE49-F238E27FC236}">
                <a16:creationId xmlns:a16="http://schemas.microsoft.com/office/drawing/2014/main" id="{8BB9F780-4DB8-F7F8-327A-CEC3B0E5AF8F}"/>
              </a:ext>
            </a:extLst>
          </p:cNvPr>
          <p:cNvGraphicFramePr>
            <a:graphicFrameLocks noChangeAspect="1"/>
          </p:cNvGraphicFramePr>
          <p:nvPr/>
        </p:nvGraphicFramePr>
        <p:xfrm>
          <a:off x="609600" y="1828800"/>
          <a:ext cx="7302500" cy="1081088"/>
        </p:xfrm>
        <a:graphic>
          <a:graphicData uri="http://schemas.openxmlformats.org/presentationml/2006/ole">
            <mc:AlternateContent xmlns:mc="http://schemas.openxmlformats.org/markup-compatibility/2006">
              <mc:Choice xmlns:v="urn:schemas-microsoft-com:vml" Requires="v">
                <p:oleObj name="Equation" r:id="rId2" imgW="2921000" imgH="431800" progId="Equation.3">
                  <p:embed/>
                </p:oleObj>
              </mc:Choice>
              <mc:Fallback>
                <p:oleObj name="Equation" r:id="rId2" imgW="2921000" imgH="431800" progId="Equation.3">
                  <p:embed/>
                  <p:pic>
                    <p:nvPicPr>
                      <p:cNvPr id="136201" name="Object 9">
                        <a:extLst>
                          <a:ext uri="{FF2B5EF4-FFF2-40B4-BE49-F238E27FC236}">
                            <a16:creationId xmlns:a16="http://schemas.microsoft.com/office/drawing/2014/main" id="{8BB9F780-4DB8-F7F8-327A-CEC3B0E5A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730250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3" name="Object 11">
            <a:extLst>
              <a:ext uri="{FF2B5EF4-FFF2-40B4-BE49-F238E27FC236}">
                <a16:creationId xmlns:a16="http://schemas.microsoft.com/office/drawing/2014/main" id="{DBF58D48-CB73-D861-4322-19802CB6C64E}"/>
              </a:ext>
            </a:extLst>
          </p:cNvPr>
          <p:cNvGraphicFramePr>
            <a:graphicFrameLocks noChangeAspect="1"/>
          </p:cNvGraphicFramePr>
          <p:nvPr/>
        </p:nvGraphicFramePr>
        <p:xfrm>
          <a:off x="698500" y="3429000"/>
          <a:ext cx="7747000" cy="1208088"/>
        </p:xfrm>
        <a:graphic>
          <a:graphicData uri="http://schemas.openxmlformats.org/presentationml/2006/ole">
            <mc:AlternateContent xmlns:mc="http://schemas.openxmlformats.org/markup-compatibility/2006">
              <mc:Choice xmlns:v="urn:schemas-microsoft-com:vml" Requires="v">
                <p:oleObj name="Equation" r:id="rId4" imgW="3098800" imgH="482600" progId="Equation.3">
                  <p:embed/>
                </p:oleObj>
              </mc:Choice>
              <mc:Fallback>
                <p:oleObj name="Equation" r:id="rId4" imgW="3098800" imgH="482600" progId="Equation.3">
                  <p:embed/>
                  <p:pic>
                    <p:nvPicPr>
                      <p:cNvPr id="136203" name="Object 11">
                        <a:extLst>
                          <a:ext uri="{FF2B5EF4-FFF2-40B4-BE49-F238E27FC236}">
                            <a16:creationId xmlns:a16="http://schemas.microsoft.com/office/drawing/2014/main" id="{DBF58D48-CB73-D861-4322-19802CB6C6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3429000"/>
                        <a:ext cx="7747000"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197">
                                            <p:txEl>
                                              <p:pRg st="0" end="0"/>
                                            </p:txEl>
                                          </p:spTgt>
                                        </p:tgtEl>
                                        <p:attrNameLst>
                                          <p:attrName>style.visibility</p:attrName>
                                        </p:attrNameLst>
                                      </p:cBhvr>
                                      <p:to>
                                        <p:strVal val="visible"/>
                                      </p:to>
                                    </p:set>
                                    <p:anim calcmode="lin" valueType="num">
                                      <p:cBhvr additive="base">
                                        <p:cTn id="7" dur="500" fill="hold"/>
                                        <p:tgtEl>
                                          <p:spTgt spid="1361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201"/>
                                        </p:tgtEl>
                                        <p:attrNameLst>
                                          <p:attrName>style.visibility</p:attrName>
                                        </p:attrNameLst>
                                      </p:cBhvr>
                                      <p:to>
                                        <p:strVal val="visible"/>
                                      </p:to>
                                    </p:set>
                                    <p:anim calcmode="lin" valueType="num">
                                      <p:cBhvr additive="base">
                                        <p:cTn id="13" dur="500" fill="hold"/>
                                        <p:tgtEl>
                                          <p:spTgt spid="136201"/>
                                        </p:tgtEl>
                                        <p:attrNameLst>
                                          <p:attrName>ppt_x</p:attrName>
                                        </p:attrNameLst>
                                      </p:cBhvr>
                                      <p:tavLst>
                                        <p:tav tm="0">
                                          <p:val>
                                            <p:strVal val="0-#ppt_w/2"/>
                                          </p:val>
                                        </p:tav>
                                        <p:tav tm="100000">
                                          <p:val>
                                            <p:strVal val="#ppt_x"/>
                                          </p:val>
                                        </p:tav>
                                      </p:tavLst>
                                    </p:anim>
                                    <p:anim calcmode="lin" valueType="num">
                                      <p:cBhvr additive="base">
                                        <p:cTn id="14" dur="500" fill="hold"/>
                                        <p:tgtEl>
                                          <p:spTgt spid="1362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203"/>
                                        </p:tgtEl>
                                        <p:attrNameLst>
                                          <p:attrName>style.visibility</p:attrName>
                                        </p:attrNameLst>
                                      </p:cBhvr>
                                      <p:to>
                                        <p:strVal val="visible"/>
                                      </p:to>
                                    </p:set>
                                    <p:anim calcmode="lin" valueType="num">
                                      <p:cBhvr additive="base">
                                        <p:cTn id="19" dur="500" fill="hold"/>
                                        <p:tgtEl>
                                          <p:spTgt spid="136203"/>
                                        </p:tgtEl>
                                        <p:attrNameLst>
                                          <p:attrName>ppt_x</p:attrName>
                                        </p:attrNameLst>
                                      </p:cBhvr>
                                      <p:tavLst>
                                        <p:tav tm="0">
                                          <p:val>
                                            <p:strVal val="0-#ppt_w/2"/>
                                          </p:val>
                                        </p:tav>
                                        <p:tav tm="100000">
                                          <p:val>
                                            <p:strVal val="#ppt_x"/>
                                          </p:val>
                                        </p:tav>
                                      </p:tavLst>
                                    </p:anim>
                                    <p:anim calcmode="lin" valueType="num">
                                      <p:cBhvr additive="base">
                                        <p:cTn id="20" dur="500" fill="hold"/>
                                        <p:tgtEl>
                                          <p:spTgt spid="136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652010-9AA3-CE3A-CC23-3E179D5DFCA2}"/>
              </a:ext>
            </a:extLst>
          </p:cNvPr>
          <p:cNvSpPr>
            <a:spLocks noGrp="1" noChangeArrowheads="1"/>
          </p:cNvSpPr>
          <p:nvPr>
            <p:ph type="title"/>
          </p:nvPr>
        </p:nvSpPr>
        <p:spPr>
          <a:xfrm>
            <a:off x="533400" y="152400"/>
            <a:ext cx="8077200" cy="1143000"/>
          </a:xfrm>
        </p:spPr>
        <p:txBody>
          <a:bodyPr/>
          <a:lstStyle/>
          <a:p>
            <a:pPr>
              <a:lnSpc>
                <a:spcPct val="80000"/>
              </a:lnSpc>
            </a:pPr>
            <a:r>
              <a:rPr lang="en-US" altLang="en-US"/>
              <a:t>Dealing with the KKT Conditions </a:t>
            </a:r>
          </a:p>
        </p:txBody>
      </p:sp>
      <p:sp>
        <p:nvSpPr>
          <p:cNvPr id="16387" name="Rectangle 4">
            <a:extLst>
              <a:ext uri="{FF2B5EF4-FFF2-40B4-BE49-F238E27FC236}">
                <a16:creationId xmlns:a16="http://schemas.microsoft.com/office/drawing/2014/main" id="{013AC175-847C-0869-FDAE-E74F433E076E}"/>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6388" name="Rectangle 5">
            <a:extLst>
              <a:ext uri="{FF2B5EF4-FFF2-40B4-BE49-F238E27FC236}">
                <a16:creationId xmlns:a16="http://schemas.microsoft.com/office/drawing/2014/main" id="{71DE5305-D9BE-9C11-6A24-6AF71B2CF5EB}"/>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97289" name="Rectangle 9">
            <a:extLst>
              <a:ext uri="{FF2B5EF4-FFF2-40B4-BE49-F238E27FC236}">
                <a16:creationId xmlns:a16="http://schemas.microsoft.com/office/drawing/2014/main" id="{14825955-E9ED-6D9B-E38E-68D3EBD00018}"/>
              </a:ext>
            </a:extLst>
          </p:cNvPr>
          <p:cNvSpPr>
            <a:spLocks noGrp="1" noChangeArrowheads="1"/>
          </p:cNvSpPr>
          <p:nvPr>
            <p:ph type="body" idx="1"/>
          </p:nvPr>
        </p:nvSpPr>
        <p:spPr>
          <a:xfrm>
            <a:off x="381000" y="1143000"/>
            <a:ext cx="8305800" cy="1752600"/>
          </a:xfrm>
        </p:spPr>
        <p:txBody>
          <a:bodyPr>
            <a:normAutofit fontScale="85000" lnSpcReduction="20000"/>
          </a:bodyPr>
          <a:lstStyle/>
          <a:p>
            <a:pPr>
              <a:lnSpc>
                <a:spcPct val="90000"/>
              </a:lnSpc>
            </a:pPr>
            <a:r>
              <a:rPr lang="en-US" altLang="en-US" sz="3400"/>
              <a:t>For the general NLP problem, we can always write the KKT conditions and solve.  But we must deal with:</a:t>
            </a:r>
          </a:p>
          <a:p>
            <a:pPr lvl="1">
              <a:lnSpc>
                <a:spcPct val="90000"/>
              </a:lnSpc>
            </a:pPr>
            <a:r>
              <a:rPr lang="en-US" altLang="en-US" sz="3200"/>
              <a:t>A large set of nonlinear equations to solve</a:t>
            </a:r>
          </a:p>
          <a:p>
            <a:pPr lvl="1">
              <a:lnSpc>
                <a:spcPct val="90000"/>
              </a:lnSpc>
            </a:pPr>
            <a:r>
              <a:rPr lang="en-US" altLang="en-US" sz="3200"/>
              <a:t>Need to find </a:t>
            </a:r>
          </a:p>
        </p:txBody>
      </p:sp>
      <p:graphicFrame>
        <p:nvGraphicFramePr>
          <p:cNvPr id="97294" name="Object 14">
            <a:extLst>
              <a:ext uri="{FF2B5EF4-FFF2-40B4-BE49-F238E27FC236}">
                <a16:creationId xmlns:a16="http://schemas.microsoft.com/office/drawing/2014/main" id="{397B0B38-65B1-B3EF-F482-3848E4B28224}"/>
              </a:ext>
            </a:extLst>
          </p:cNvPr>
          <p:cNvGraphicFramePr>
            <a:graphicFrameLocks noChangeAspect="1"/>
          </p:cNvGraphicFramePr>
          <p:nvPr/>
        </p:nvGraphicFramePr>
        <p:xfrm>
          <a:off x="3429000" y="3140075"/>
          <a:ext cx="769938" cy="577850"/>
        </p:xfrm>
        <a:graphic>
          <a:graphicData uri="http://schemas.openxmlformats.org/presentationml/2006/ole">
            <mc:AlternateContent xmlns:mc="http://schemas.openxmlformats.org/markup-compatibility/2006">
              <mc:Choice xmlns:v="urn:schemas-microsoft-com:vml" Requires="v">
                <p:oleObj name="Equation" r:id="rId2" imgW="304668" imgH="228501" progId="Equation.3">
                  <p:embed/>
                </p:oleObj>
              </mc:Choice>
              <mc:Fallback>
                <p:oleObj name="Equation" r:id="rId2" imgW="304668" imgH="228501" progId="Equation.3">
                  <p:embed/>
                  <p:pic>
                    <p:nvPicPr>
                      <p:cNvPr id="97294" name="Object 14">
                        <a:extLst>
                          <a:ext uri="{FF2B5EF4-FFF2-40B4-BE49-F238E27FC236}">
                            <a16:creationId xmlns:a16="http://schemas.microsoft.com/office/drawing/2014/main" id="{397B0B38-65B1-B3EF-F482-3848E4B28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40075"/>
                        <a:ext cx="7699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6" name="Text Box 16">
            <a:extLst>
              <a:ext uri="{FF2B5EF4-FFF2-40B4-BE49-F238E27FC236}">
                <a16:creationId xmlns:a16="http://schemas.microsoft.com/office/drawing/2014/main" id="{AE24E95E-70B9-D93C-E6D1-BEE953BA7A68}"/>
              </a:ext>
            </a:extLst>
          </p:cNvPr>
          <p:cNvSpPr txBox="1">
            <a:spLocks noChangeArrowheads="1"/>
          </p:cNvSpPr>
          <p:nvPr/>
        </p:nvSpPr>
        <p:spPr bwMode="auto">
          <a:xfrm>
            <a:off x="457200" y="3810000"/>
            <a:ext cx="80168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Thus many other approaches have been tried, all of which are based on the idea of converting the problem into an unconstrained NLP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7289">
                                            <p:txEl>
                                              <p:pRg st="0" end="0"/>
                                            </p:txEl>
                                          </p:spTgt>
                                        </p:tgtEl>
                                        <p:attrNameLst>
                                          <p:attrName>style.visibility</p:attrName>
                                        </p:attrNameLst>
                                      </p:cBhvr>
                                      <p:to>
                                        <p:strVal val="visible"/>
                                      </p:to>
                                    </p:set>
                                    <p:anim calcmode="lin" valueType="num">
                                      <p:cBhvr additive="base">
                                        <p:cTn id="7" dur="500" fill="hold"/>
                                        <p:tgtEl>
                                          <p:spTgt spid="972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89">
                                            <p:txEl>
                                              <p:pRg st="1" end="1"/>
                                            </p:txEl>
                                          </p:spTgt>
                                        </p:tgtEl>
                                        <p:attrNameLst>
                                          <p:attrName>style.visibility</p:attrName>
                                        </p:attrNameLst>
                                      </p:cBhvr>
                                      <p:to>
                                        <p:strVal val="visible"/>
                                      </p:to>
                                    </p:set>
                                    <p:anim calcmode="lin" valueType="num">
                                      <p:cBhvr additive="base">
                                        <p:cTn id="13" dur="500" fill="hold"/>
                                        <p:tgtEl>
                                          <p:spTgt spid="972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7289">
                                            <p:txEl>
                                              <p:pRg st="2" end="2"/>
                                            </p:txEl>
                                          </p:spTgt>
                                        </p:tgtEl>
                                        <p:attrNameLst>
                                          <p:attrName>style.visibility</p:attrName>
                                        </p:attrNameLst>
                                      </p:cBhvr>
                                      <p:to>
                                        <p:strVal val="visible"/>
                                      </p:to>
                                    </p:set>
                                    <p:anim calcmode="lin" valueType="num">
                                      <p:cBhvr additive="base">
                                        <p:cTn id="19" dur="500" fill="hold"/>
                                        <p:tgtEl>
                                          <p:spTgt spid="972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7294"/>
                                        </p:tgtEl>
                                        <p:attrNameLst>
                                          <p:attrName>style.visibility</p:attrName>
                                        </p:attrNameLst>
                                      </p:cBhvr>
                                      <p:to>
                                        <p:strVal val="visible"/>
                                      </p:to>
                                    </p:set>
                                    <p:anim calcmode="lin" valueType="num">
                                      <p:cBhvr additive="base">
                                        <p:cTn id="25" dur="500" fill="hold"/>
                                        <p:tgtEl>
                                          <p:spTgt spid="97294"/>
                                        </p:tgtEl>
                                        <p:attrNameLst>
                                          <p:attrName>ppt_x</p:attrName>
                                        </p:attrNameLst>
                                      </p:cBhvr>
                                      <p:tavLst>
                                        <p:tav tm="0">
                                          <p:val>
                                            <p:strVal val="0-#ppt_w/2"/>
                                          </p:val>
                                        </p:tav>
                                        <p:tav tm="100000">
                                          <p:val>
                                            <p:strVal val="#ppt_x"/>
                                          </p:val>
                                        </p:tav>
                                      </p:tavLst>
                                    </p:anim>
                                    <p:anim calcmode="lin" valueType="num">
                                      <p:cBhvr additive="base">
                                        <p:cTn id="26" dur="500" fill="hold"/>
                                        <p:tgtEl>
                                          <p:spTgt spid="972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7296"/>
                                        </p:tgtEl>
                                        <p:attrNameLst>
                                          <p:attrName>style.visibility</p:attrName>
                                        </p:attrNameLst>
                                      </p:cBhvr>
                                      <p:to>
                                        <p:strVal val="visible"/>
                                      </p:to>
                                    </p:set>
                                    <p:anim calcmode="lin" valueType="num">
                                      <p:cBhvr additive="base">
                                        <p:cTn id="31" dur="500" fill="hold"/>
                                        <p:tgtEl>
                                          <p:spTgt spid="97296"/>
                                        </p:tgtEl>
                                        <p:attrNameLst>
                                          <p:attrName>ppt_x</p:attrName>
                                        </p:attrNameLst>
                                      </p:cBhvr>
                                      <p:tavLst>
                                        <p:tav tm="0">
                                          <p:val>
                                            <p:strVal val="0-#ppt_w/2"/>
                                          </p:val>
                                        </p:tav>
                                        <p:tav tm="100000">
                                          <p:val>
                                            <p:strVal val="#ppt_x"/>
                                          </p:val>
                                        </p:tav>
                                      </p:tavLst>
                                    </p:anim>
                                    <p:anim calcmode="lin" valueType="num">
                                      <p:cBhvr additive="base">
                                        <p:cTn id="32" dur="500" fill="hold"/>
                                        <p:tgtEl>
                                          <p:spTgt spid="97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build="p" bldLvl="3" autoUpdateAnimBg="0"/>
      <p:bldP spid="97296"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15C142-0E11-918B-0C93-3EB70907CB3C}"/>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Penalty Methods – General Idea</a:t>
            </a:r>
          </a:p>
        </p:txBody>
      </p:sp>
      <p:sp>
        <p:nvSpPr>
          <p:cNvPr id="17411" name="Rectangle 3">
            <a:extLst>
              <a:ext uri="{FF2B5EF4-FFF2-40B4-BE49-F238E27FC236}">
                <a16:creationId xmlns:a16="http://schemas.microsoft.com/office/drawing/2014/main" id="{22F7B077-70B6-C5D6-6BB0-8E90D112EE56}"/>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7412" name="Rectangle 4">
            <a:extLst>
              <a:ext uri="{FF2B5EF4-FFF2-40B4-BE49-F238E27FC236}">
                <a16:creationId xmlns:a16="http://schemas.microsoft.com/office/drawing/2014/main" id="{43906E9A-F62C-EB6E-31F0-3191CCCC17FA}"/>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25957" name="Rectangle 5">
            <a:extLst>
              <a:ext uri="{FF2B5EF4-FFF2-40B4-BE49-F238E27FC236}">
                <a16:creationId xmlns:a16="http://schemas.microsoft.com/office/drawing/2014/main" id="{C52D4C7C-F012-DADA-5DD0-EA207EE7CF63}"/>
              </a:ext>
            </a:extLst>
          </p:cNvPr>
          <p:cNvSpPr>
            <a:spLocks noGrp="1" noChangeArrowheads="1"/>
          </p:cNvSpPr>
          <p:nvPr>
            <p:ph type="body" idx="1"/>
          </p:nvPr>
        </p:nvSpPr>
        <p:spPr>
          <a:xfrm>
            <a:off x="381000" y="1295400"/>
            <a:ext cx="7772400" cy="3048000"/>
          </a:xfrm>
        </p:spPr>
        <p:txBody>
          <a:bodyPr>
            <a:normAutofit lnSpcReduction="10000"/>
          </a:bodyPr>
          <a:lstStyle/>
          <a:p>
            <a:pPr>
              <a:lnSpc>
                <a:spcPct val="90000"/>
              </a:lnSpc>
            </a:pPr>
            <a:r>
              <a:rPr lang="en-US" altLang="en-US" sz="3400"/>
              <a:t>Idea: instead of constraining the problem, add a term to the objective function which makes the function value worse as the constraint is more violated</a:t>
            </a:r>
          </a:p>
          <a:p>
            <a:pPr>
              <a:lnSpc>
                <a:spcPct val="90000"/>
              </a:lnSpc>
            </a:pPr>
            <a:r>
              <a:rPr lang="en-US" altLang="en-US" sz="3400"/>
              <a:t>So convert</a:t>
            </a:r>
          </a:p>
          <a:p>
            <a:pPr>
              <a:lnSpc>
                <a:spcPct val="90000"/>
              </a:lnSpc>
              <a:buFontTx/>
              <a:buNone/>
            </a:pPr>
            <a:r>
              <a:rPr lang="en-US" altLang="en-US" sz="3000"/>
              <a:t>		</a:t>
            </a:r>
          </a:p>
        </p:txBody>
      </p:sp>
      <p:graphicFrame>
        <p:nvGraphicFramePr>
          <p:cNvPr id="125986" name="Object 34">
            <a:extLst>
              <a:ext uri="{FF2B5EF4-FFF2-40B4-BE49-F238E27FC236}">
                <a16:creationId xmlns:a16="http://schemas.microsoft.com/office/drawing/2014/main" id="{E1F62D19-99EE-9A50-5EDC-333FCF9B774A}"/>
              </a:ext>
            </a:extLst>
          </p:cNvPr>
          <p:cNvGraphicFramePr>
            <a:graphicFrameLocks noChangeAspect="1"/>
          </p:cNvGraphicFramePr>
          <p:nvPr/>
        </p:nvGraphicFramePr>
        <p:xfrm>
          <a:off x="1295400" y="3810000"/>
          <a:ext cx="7239000" cy="1660525"/>
        </p:xfrm>
        <a:graphic>
          <a:graphicData uri="http://schemas.openxmlformats.org/presentationml/2006/ole">
            <mc:AlternateContent xmlns:mc="http://schemas.openxmlformats.org/markup-compatibility/2006">
              <mc:Choice xmlns:v="urn:schemas-microsoft-com:vml" Requires="v">
                <p:oleObj name="Equation" r:id="rId2" imgW="3098800" imgH="711200" progId="Equation.3">
                  <p:embed/>
                </p:oleObj>
              </mc:Choice>
              <mc:Fallback>
                <p:oleObj name="Equation" r:id="rId2" imgW="3098800" imgH="711200" progId="Equation.3">
                  <p:embed/>
                  <p:pic>
                    <p:nvPicPr>
                      <p:cNvPr id="125986" name="Object 34">
                        <a:extLst>
                          <a:ext uri="{FF2B5EF4-FFF2-40B4-BE49-F238E27FC236}">
                            <a16:creationId xmlns:a16="http://schemas.microsoft.com/office/drawing/2014/main" id="{E1F62D19-99EE-9A50-5EDC-333FCF9B7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7239000" cy="166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7" name="Text Box 35">
            <a:extLst>
              <a:ext uri="{FF2B5EF4-FFF2-40B4-BE49-F238E27FC236}">
                <a16:creationId xmlns:a16="http://schemas.microsoft.com/office/drawing/2014/main" id="{17806651-D625-DB40-89DD-B982F506978C}"/>
              </a:ext>
            </a:extLst>
          </p:cNvPr>
          <p:cNvSpPr txBox="1">
            <a:spLocks noChangeArrowheads="1"/>
          </p:cNvSpPr>
          <p:nvPr/>
        </p:nvSpPr>
        <p:spPr bwMode="auto">
          <a:xfrm>
            <a:off x="715963" y="5410200"/>
            <a:ext cx="7712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000"/>
              <a:t>where </a:t>
            </a:r>
            <a:r>
              <a:rPr lang="en-US" altLang="en-US" sz="3000" i="1"/>
              <a:t>P</a:t>
            </a:r>
            <a:r>
              <a:rPr lang="en-US" altLang="en-US" sz="3000"/>
              <a:t> is a penalty function and </a:t>
            </a:r>
            <a:r>
              <a:rPr lang="en-US" altLang="en-US" sz="3000" i="1"/>
              <a:t>r</a:t>
            </a:r>
            <a:r>
              <a:rPr lang="en-US" altLang="en-US" sz="3000"/>
              <a:t> is a positive penalty parameter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 calcmode="lin" valueType="num">
                                      <p:cBhvr additive="base">
                                        <p:cTn id="7" dur="500" fill="hold"/>
                                        <p:tgtEl>
                                          <p:spTgt spid="1259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5957">
                                            <p:txEl>
                                              <p:pRg st="1" end="1"/>
                                            </p:txEl>
                                          </p:spTgt>
                                        </p:tgtEl>
                                        <p:attrNameLst>
                                          <p:attrName>style.visibility</p:attrName>
                                        </p:attrNameLst>
                                      </p:cBhvr>
                                      <p:to>
                                        <p:strVal val="visible"/>
                                      </p:to>
                                    </p:set>
                                    <p:anim calcmode="lin" valueType="num">
                                      <p:cBhvr additive="base">
                                        <p:cTn id="13" dur="500" fill="hold"/>
                                        <p:tgtEl>
                                          <p:spTgt spid="12595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5957">
                                            <p:txEl>
                                              <p:pRg st="2" end="2"/>
                                            </p:txEl>
                                          </p:spTgt>
                                        </p:tgtEl>
                                        <p:attrNameLst>
                                          <p:attrName>style.visibility</p:attrName>
                                        </p:attrNameLst>
                                      </p:cBhvr>
                                      <p:to>
                                        <p:strVal val="visible"/>
                                      </p:to>
                                    </p:set>
                                    <p:anim calcmode="lin" valueType="num">
                                      <p:cBhvr additive="base">
                                        <p:cTn id="19" dur="500" fill="hold"/>
                                        <p:tgtEl>
                                          <p:spTgt spid="12595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5986"/>
                                        </p:tgtEl>
                                        <p:attrNameLst>
                                          <p:attrName>style.visibility</p:attrName>
                                        </p:attrNameLst>
                                      </p:cBhvr>
                                      <p:to>
                                        <p:strVal val="visible"/>
                                      </p:to>
                                    </p:set>
                                    <p:anim calcmode="lin" valueType="num">
                                      <p:cBhvr additive="base">
                                        <p:cTn id="25" dur="500" fill="hold"/>
                                        <p:tgtEl>
                                          <p:spTgt spid="125986"/>
                                        </p:tgtEl>
                                        <p:attrNameLst>
                                          <p:attrName>ppt_x</p:attrName>
                                        </p:attrNameLst>
                                      </p:cBhvr>
                                      <p:tavLst>
                                        <p:tav tm="0">
                                          <p:val>
                                            <p:strVal val="0-#ppt_w/2"/>
                                          </p:val>
                                        </p:tav>
                                        <p:tav tm="100000">
                                          <p:val>
                                            <p:strVal val="#ppt_x"/>
                                          </p:val>
                                        </p:tav>
                                      </p:tavLst>
                                    </p:anim>
                                    <p:anim calcmode="lin" valueType="num">
                                      <p:cBhvr additive="base">
                                        <p:cTn id="26" dur="500" fill="hold"/>
                                        <p:tgtEl>
                                          <p:spTgt spid="1259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5987"/>
                                        </p:tgtEl>
                                        <p:attrNameLst>
                                          <p:attrName>style.visibility</p:attrName>
                                        </p:attrNameLst>
                                      </p:cBhvr>
                                      <p:to>
                                        <p:strVal val="visible"/>
                                      </p:to>
                                    </p:set>
                                    <p:anim calcmode="lin" valueType="num">
                                      <p:cBhvr additive="base">
                                        <p:cTn id="31" dur="500" fill="hold"/>
                                        <p:tgtEl>
                                          <p:spTgt spid="125987"/>
                                        </p:tgtEl>
                                        <p:attrNameLst>
                                          <p:attrName>ppt_x</p:attrName>
                                        </p:attrNameLst>
                                      </p:cBhvr>
                                      <p:tavLst>
                                        <p:tav tm="0">
                                          <p:val>
                                            <p:strVal val="0-#ppt_w/2"/>
                                          </p:val>
                                        </p:tav>
                                        <p:tav tm="100000">
                                          <p:val>
                                            <p:strVal val="#ppt_x"/>
                                          </p:val>
                                        </p:tav>
                                      </p:tavLst>
                                    </p:anim>
                                    <p:anim calcmode="lin" valueType="num">
                                      <p:cBhvr additive="base">
                                        <p:cTn id="32" dur="500" fill="hold"/>
                                        <p:tgtEl>
                                          <p:spTgt spid="1259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p:bldP spid="12598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64A078F-5C56-9BBC-E853-06F30035250A}"/>
              </a:ext>
            </a:extLst>
          </p:cNvPr>
          <p:cNvSpPr>
            <a:spLocks noGrp="1" noChangeArrowheads="1"/>
          </p:cNvSpPr>
          <p:nvPr>
            <p:ph type="title"/>
          </p:nvPr>
        </p:nvSpPr>
        <p:spPr>
          <a:xfrm>
            <a:off x="685800" y="0"/>
            <a:ext cx="7772400" cy="1143000"/>
          </a:xfrm>
        </p:spPr>
        <p:txBody>
          <a:bodyPr/>
          <a:lstStyle/>
          <a:p>
            <a:pPr>
              <a:lnSpc>
                <a:spcPct val="80000"/>
              </a:lnSpc>
            </a:pPr>
            <a:r>
              <a:rPr lang="en-US" altLang="en-US" sz="4600"/>
              <a:t>A Numerical Difficulty</a:t>
            </a:r>
          </a:p>
        </p:txBody>
      </p:sp>
      <p:sp>
        <p:nvSpPr>
          <p:cNvPr id="19459" name="Rectangle 3">
            <a:extLst>
              <a:ext uri="{FF2B5EF4-FFF2-40B4-BE49-F238E27FC236}">
                <a16:creationId xmlns:a16="http://schemas.microsoft.com/office/drawing/2014/main" id="{7C35C805-DFDB-CB9A-3745-7A0D68D04F04}"/>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9460" name="Rectangle 4">
            <a:extLst>
              <a:ext uri="{FF2B5EF4-FFF2-40B4-BE49-F238E27FC236}">
                <a16:creationId xmlns:a16="http://schemas.microsoft.com/office/drawing/2014/main" id="{F703894C-264E-012C-E426-EB9FC9238759}"/>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32153" name="Text Box 57">
            <a:extLst>
              <a:ext uri="{FF2B5EF4-FFF2-40B4-BE49-F238E27FC236}">
                <a16:creationId xmlns:a16="http://schemas.microsoft.com/office/drawing/2014/main" id="{FC991878-8D2D-11EC-B028-8B63FCDA793D}"/>
              </a:ext>
            </a:extLst>
          </p:cNvPr>
          <p:cNvSpPr txBox="1">
            <a:spLocks noChangeArrowheads="1"/>
          </p:cNvSpPr>
          <p:nvPr/>
        </p:nvSpPr>
        <p:spPr bwMode="auto">
          <a:xfrm>
            <a:off x="381000" y="1219200"/>
            <a:ext cx="7940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What happens if you try to solve a (now unconstrained) problem like this with Newton’s Method? </a:t>
            </a:r>
          </a:p>
          <a:p>
            <a:pPr>
              <a:spcBef>
                <a:spcPct val="0"/>
              </a:spcBef>
            </a:pPr>
            <a:r>
              <a:rPr lang="en-US" altLang="en-US" sz="3600"/>
              <a:t>  The formula is:</a:t>
            </a:r>
          </a:p>
        </p:txBody>
      </p:sp>
      <p:graphicFrame>
        <p:nvGraphicFramePr>
          <p:cNvPr id="149504" name="Object 0">
            <a:extLst>
              <a:ext uri="{FF2B5EF4-FFF2-40B4-BE49-F238E27FC236}">
                <a16:creationId xmlns:a16="http://schemas.microsoft.com/office/drawing/2014/main" id="{DF1AB6BA-4471-2E4E-22A4-FECCD99046D2}"/>
              </a:ext>
            </a:extLst>
          </p:cNvPr>
          <p:cNvGraphicFramePr>
            <a:graphicFrameLocks noChangeAspect="1"/>
          </p:cNvGraphicFramePr>
          <p:nvPr/>
        </p:nvGraphicFramePr>
        <p:xfrm>
          <a:off x="2447925" y="3657600"/>
          <a:ext cx="4246563" cy="731838"/>
        </p:xfrm>
        <a:graphic>
          <a:graphicData uri="http://schemas.openxmlformats.org/presentationml/2006/ole">
            <mc:AlternateContent xmlns:mc="http://schemas.openxmlformats.org/markup-compatibility/2006">
              <mc:Choice xmlns:v="urn:schemas-microsoft-com:vml" Requires="v">
                <p:oleObj name="Equation" r:id="rId2" imgW="1548728" imgH="266584" progId="Equation.3">
                  <p:embed/>
                </p:oleObj>
              </mc:Choice>
              <mc:Fallback>
                <p:oleObj name="Equation" r:id="rId2" imgW="1548728" imgH="266584" progId="Equation.3">
                  <p:embed/>
                  <p:pic>
                    <p:nvPicPr>
                      <p:cNvPr id="149504" name="Object 0">
                        <a:extLst>
                          <a:ext uri="{FF2B5EF4-FFF2-40B4-BE49-F238E27FC236}">
                            <a16:creationId xmlns:a16="http://schemas.microsoft.com/office/drawing/2014/main" id="{DF1AB6BA-4471-2E4E-22A4-FECCD9904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3657600"/>
                        <a:ext cx="4246563"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55" name="Text Box 59">
            <a:extLst>
              <a:ext uri="{FF2B5EF4-FFF2-40B4-BE49-F238E27FC236}">
                <a16:creationId xmlns:a16="http://schemas.microsoft.com/office/drawing/2014/main" id="{E67BAA09-1C8F-83A8-0204-78DB66ECC70B}"/>
              </a:ext>
            </a:extLst>
          </p:cNvPr>
          <p:cNvSpPr txBox="1">
            <a:spLocks noChangeArrowheads="1"/>
          </p:cNvSpPr>
          <p:nvPr/>
        </p:nvSpPr>
        <p:spPr bwMode="auto">
          <a:xfrm>
            <a:off x="669925" y="4464050"/>
            <a:ext cx="266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t>or in our case</a:t>
            </a:r>
          </a:p>
        </p:txBody>
      </p:sp>
      <p:graphicFrame>
        <p:nvGraphicFramePr>
          <p:cNvPr id="149505" name="Object 1">
            <a:extLst>
              <a:ext uri="{FF2B5EF4-FFF2-40B4-BE49-F238E27FC236}">
                <a16:creationId xmlns:a16="http://schemas.microsoft.com/office/drawing/2014/main" id="{FC4D12A5-9D27-CAAA-4F42-B54B18450F80}"/>
              </a:ext>
            </a:extLst>
          </p:cNvPr>
          <p:cNvGraphicFramePr>
            <a:graphicFrameLocks noChangeAspect="1"/>
          </p:cNvGraphicFramePr>
          <p:nvPr/>
        </p:nvGraphicFramePr>
        <p:xfrm>
          <a:off x="2135188" y="5164138"/>
          <a:ext cx="4872037" cy="766762"/>
        </p:xfrm>
        <a:graphic>
          <a:graphicData uri="http://schemas.openxmlformats.org/presentationml/2006/ole">
            <mc:AlternateContent xmlns:mc="http://schemas.openxmlformats.org/markup-compatibility/2006">
              <mc:Choice xmlns:v="urn:schemas-microsoft-com:vml" Requires="v">
                <p:oleObj name="Equation" r:id="rId4" imgW="1778000" imgH="279400" progId="Equation.3">
                  <p:embed/>
                </p:oleObj>
              </mc:Choice>
              <mc:Fallback>
                <p:oleObj name="Equation" r:id="rId4" imgW="1778000" imgH="279400" progId="Equation.3">
                  <p:embed/>
                  <p:pic>
                    <p:nvPicPr>
                      <p:cNvPr id="149505" name="Object 1">
                        <a:extLst>
                          <a:ext uri="{FF2B5EF4-FFF2-40B4-BE49-F238E27FC236}">
                            <a16:creationId xmlns:a16="http://schemas.microsoft.com/office/drawing/2014/main" id="{FC4D12A5-9D27-CAAA-4F42-B54B18450F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5164138"/>
                        <a:ext cx="4872037"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2153">
                                            <p:txEl>
                                              <p:pRg st="0" end="0"/>
                                            </p:txEl>
                                          </p:spTgt>
                                        </p:tgtEl>
                                        <p:attrNameLst>
                                          <p:attrName>style.visibility</p:attrName>
                                        </p:attrNameLst>
                                      </p:cBhvr>
                                      <p:to>
                                        <p:strVal val="visible"/>
                                      </p:to>
                                    </p:set>
                                    <p:anim calcmode="lin" valueType="num">
                                      <p:cBhvr additive="base">
                                        <p:cTn id="7" dur="500" fill="hold"/>
                                        <p:tgtEl>
                                          <p:spTgt spid="1321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2153">
                                            <p:txEl>
                                              <p:pRg st="1" end="1"/>
                                            </p:txEl>
                                          </p:spTgt>
                                        </p:tgtEl>
                                        <p:attrNameLst>
                                          <p:attrName>style.visibility</p:attrName>
                                        </p:attrNameLst>
                                      </p:cBhvr>
                                      <p:to>
                                        <p:strVal val="visible"/>
                                      </p:to>
                                    </p:set>
                                    <p:anim calcmode="lin" valueType="num">
                                      <p:cBhvr additive="base">
                                        <p:cTn id="13" dur="500" fill="hold"/>
                                        <p:tgtEl>
                                          <p:spTgt spid="13215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1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9504"/>
                                        </p:tgtEl>
                                        <p:attrNameLst>
                                          <p:attrName>style.visibility</p:attrName>
                                        </p:attrNameLst>
                                      </p:cBhvr>
                                      <p:to>
                                        <p:strVal val="visible"/>
                                      </p:to>
                                    </p:set>
                                    <p:anim calcmode="lin" valueType="num">
                                      <p:cBhvr additive="base">
                                        <p:cTn id="19" dur="500" fill="hold"/>
                                        <p:tgtEl>
                                          <p:spTgt spid="149504"/>
                                        </p:tgtEl>
                                        <p:attrNameLst>
                                          <p:attrName>ppt_x</p:attrName>
                                        </p:attrNameLst>
                                      </p:cBhvr>
                                      <p:tavLst>
                                        <p:tav tm="0">
                                          <p:val>
                                            <p:strVal val="0-#ppt_w/2"/>
                                          </p:val>
                                        </p:tav>
                                        <p:tav tm="100000">
                                          <p:val>
                                            <p:strVal val="#ppt_x"/>
                                          </p:val>
                                        </p:tav>
                                      </p:tavLst>
                                    </p:anim>
                                    <p:anim calcmode="lin" valueType="num">
                                      <p:cBhvr additive="base">
                                        <p:cTn id="20" dur="500" fill="hold"/>
                                        <p:tgtEl>
                                          <p:spTgt spid="1495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2155"/>
                                        </p:tgtEl>
                                        <p:attrNameLst>
                                          <p:attrName>style.visibility</p:attrName>
                                        </p:attrNameLst>
                                      </p:cBhvr>
                                      <p:to>
                                        <p:strVal val="visible"/>
                                      </p:to>
                                    </p:set>
                                    <p:anim calcmode="lin" valueType="num">
                                      <p:cBhvr additive="base">
                                        <p:cTn id="25" dur="500" fill="hold"/>
                                        <p:tgtEl>
                                          <p:spTgt spid="132155"/>
                                        </p:tgtEl>
                                        <p:attrNameLst>
                                          <p:attrName>ppt_x</p:attrName>
                                        </p:attrNameLst>
                                      </p:cBhvr>
                                      <p:tavLst>
                                        <p:tav tm="0">
                                          <p:val>
                                            <p:strVal val="0-#ppt_w/2"/>
                                          </p:val>
                                        </p:tav>
                                        <p:tav tm="100000">
                                          <p:val>
                                            <p:strVal val="#ppt_x"/>
                                          </p:val>
                                        </p:tav>
                                      </p:tavLst>
                                    </p:anim>
                                    <p:anim calcmode="lin" valueType="num">
                                      <p:cBhvr additive="base">
                                        <p:cTn id="26" dur="500" fill="hold"/>
                                        <p:tgtEl>
                                          <p:spTgt spid="1321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49505"/>
                                        </p:tgtEl>
                                        <p:attrNameLst>
                                          <p:attrName>style.visibility</p:attrName>
                                        </p:attrNameLst>
                                      </p:cBhvr>
                                      <p:to>
                                        <p:strVal val="visible"/>
                                      </p:to>
                                    </p:set>
                                    <p:anim calcmode="lin" valueType="num">
                                      <p:cBhvr additive="base">
                                        <p:cTn id="31" dur="500" fill="hold"/>
                                        <p:tgtEl>
                                          <p:spTgt spid="149505"/>
                                        </p:tgtEl>
                                        <p:attrNameLst>
                                          <p:attrName>ppt_x</p:attrName>
                                        </p:attrNameLst>
                                      </p:cBhvr>
                                      <p:tavLst>
                                        <p:tav tm="0">
                                          <p:val>
                                            <p:strVal val="0-#ppt_w/2"/>
                                          </p:val>
                                        </p:tav>
                                        <p:tav tm="100000">
                                          <p:val>
                                            <p:strVal val="#ppt_x"/>
                                          </p:val>
                                        </p:tav>
                                      </p:tavLst>
                                    </p:anim>
                                    <p:anim calcmode="lin" valueType="num">
                                      <p:cBhvr additive="base">
                                        <p:cTn id="32" dur="500" fill="hold"/>
                                        <p:tgtEl>
                                          <p:spTgt spid="149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53" grpId="0" build="p" autoUpdateAnimBg="0"/>
      <p:bldP spid="132155"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8ECEA5B-B639-4F93-756F-CE0E02BFA785}"/>
              </a:ext>
            </a:extLst>
          </p:cNvPr>
          <p:cNvSpPr>
            <a:spLocks noGrp="1" noChangeArrowheads="1"/>
          </p:cNvSpPr>
          <p:nvPr>
            <p:ph type="title"/>
          </p:nvPr>
        </p:nvSpPr>
        <p:spPr>
          <a:xfrm>
            <a:off x="685800" y="152400"/>
            <a:ext cx="7772400" cy="1143000"/>
          </a:xfrm>
        </p:spPr>
        <p:txBody>
          <a:bodyPr/>
          <a:lstStyle/>
          <a:p>
            <a:pPr>
              <a:lnSpc>
                <a:spcPct val="80000"/>
              </a:lnSpc>
            </a:pPr>
            <a:r>
              <a:rPr lang="en-US" altLang="en-US" sz="4600"/>
              <a:t>A Numerical Difficulty, cont.</a:t>
            </a:r>
          </a:p>
        </p:txBody>
      </p:sp>
      <p:sp>
        <p:nvSpPr>
          <p:cNvPr id="20483" name="Rectangle 3">
            <a:extLst>
              <a:ext uri="{FF2B5EF4-FFF2-40B4-BE49-F238E27FC236}">
                <a16:creationId xmlns:a16="http://schemas.microsoft.com/office/drawing/2014/main" id="{D63D1AE5-5B4C-8072-8852-7A0B3C7E9409}"/>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20484" name="Rectangle 4">
            <a:extLst>
              <a:ext uri="{FF2B5EF4-FFF2-40B4-BE49-F238E27FC236}">
                <a16:creationId xmlns:a16="http://schemas.microsoft.com/office/drawing/2014/main" id="{D6DEEA07-2C2A-5D2F-BDBE-413FDE9C4AC0}"/>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graphicFrame>
        <p:nvGraphicFramePr>
          <p:cNvPr id="137224" name="Object 8">
            <a:extLst>
              <a:ext uri="{FF2B5EF4-FFF2-40B4-BE49-F238E27FC236}">
                <a16:creationId xmlns:a16="http://schemas.microsoft.com/office/drawing/2014/main" id="{32F33B71-D4A6-F608-1F6A-6DE22043A527}"/>
              </a:ext>
            </a:extLst>
          </p:cNvPr>
          <p:cNvGraphicFramePr>
            <a:graphicFrameLocks noChangeAspect="1"/>
          </p:cNvGraphicFramePr>
          <p:nvPr/>
        </p:nvGraphicFramePr>
        <p:xfrm>
          <a:off x="2135188" y="1143000"/>
          <a:ext cx="4872037" cy="766763"/>
        </p:xfrm>
        <a:graphic>
          <a:graphicData uri="http://schemas.openxmlformats.org/presentationml/2006/ole">
            <mc:AlternateContent xmlns:mc="http://schemas.openxmlformats.org/markup-compatibility/2006">
              <mc:Choice xmlns:v="urn:schemas-microsoft-com:vml" Requires="v">
                <p:oleObj name="Equation" r:id="rId2" imgW="1778000" imgH="279400" progId="Equation.3">
                  <p:embed/>
                </p:oleObj>
              </mc:Choice>
              <mc:Fallback>
                <p:oleObj name="Equation" r:id="rId2" imgW="1778000" imgH="279400" progId="Equation.3">
                  <p:embed/>
                  <p:pic>
                    <p:nvPicPr>
                      <p:cNvPr id="137224" name="Object 8">
                        <a:extLst>
                          <a:ext uri="{FF2B5EF4-FFF2-40B4-BE49-F238E27FC236}">
                            <a16:creationId xmlns:a16="http://schemas.microsoft.com/office/drawing/2014/main" id="{32F33B71-D4A6-F608-1F6A-6DE22043A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1143000"/>
                        <a:ext cx="4872037"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a:extLst>
              <a:ext uri="{FF2B5EF4-FFF2-40B4-BE49-F238E27FC236}">
                <a16:creationId xmlns:a16="http://schemas.microsoft.com/office/drawing/2014/main" id="{13CDCC1B-AEE7-8FDC-EB60-FE6402FC62A2}"/>
              </a:ext>
            </a:extLst>
          </p:cNvPr>
          <p:cNvGrpSpPr>
            <a:grpSpLocks/>
          </p:cNvGrpSpPr>
          <p:nvPr/>
        </p:nvGrpSpPr>
        <p:grpSpPr bwMode="auto">
          <a:xfrm>
            <a:off x="228600" y="2133600"/>
            <a:ext cx="8370888" cy="1208088"/>
            <a:chOff x="144" y="1344"/>
            <a:chExt cx="5273" cy="761"/>
          </a:xfrm>
        </p:grpSpPr>
        <p:sp>
          <p:nvSpPr>
            <p:cNvPr id="20488" name="Text Box 5">
              <a:extLst>
                <a:ext uri="{FF2B5EF4-FFF2-40B4-BE49-F238E27FC236}">
                  <a16:creationId xmlns:a16="http://schemas.microsoft.com/office/drawing/2014/main" id="{F7878E3E-D244-91C7-7829-CD076CB0E2B2}"/>
                </a:ext>
              </a:extLst>
            </p:cNvPr>
            <p:cNvSpPr txBox="1">
              <a:spLocks noChangeArrowheads="1"/>
            </p:cNvSpPr>
            <p:nvPr/>
          </p:nvSpPr>
          <p:spPr bwMode="auto">
            <a:xfrm>
              <a:off x="144" y="1344"/>
              <a:ext cx="50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What happens to  </a:t>
              </a:r>
            </a:p>
          </p:txBody>
        </p:sp>
        <p:sp>
          <p:nvSpPr>
            <p:cNvPr id="20489" name="Text Box 7">
              <a:extLst>
                <a:ext uri="{FF2B5EF4-FFF2-40B4-BE49-F238E27FC236}">
                  <a16:creationId xmlns:a16="http://schemas.microsoft.com/office/drawing/2014/main" id="{EDAEB892-4AA6-3B02-E293-CA7954E55124}"/>
                </a:ext>
              </a:extLst>
            </p:cNvPr>
            <p:cNvSpPr txBox="1">
              <a:spLocks noChangeArrowheads="1"/>
            </p:cNvSpPr>
            <p:nvPr/>
          </p:nvSpPr>
          <p:spPr bwMode="auto">
            <a:xfrm>
              <a:off x="3504" y="1344"/>
              <a:ext cx="19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t>as </a:t>
              </a:r>
              <a:r>
                <a:rPr lang="en-US" altLang="en-US" sz="3600" i="1"/>
                <a:t>r</a:t>
              </a:r>
              <a:r>
                <a:rPr lang="en-US" altLang="en-US" sz="3600"/>
                <a:t> goes to </a:t>
              </a:r>
              <a:r>
                <a:rPr lang="en-US" altLang="en-US" sz="3600">
                  <a:sym typeface="Symbol" panose="05050102010706020507" pitchFamily="18" charset="2"/>
                </a:rPr>
                <a:t>?</a:t>
              </a:r>
              <a:r>
                <a:rPr lang="en-US" altLang="en-US" sz="3600"/>
                <a:t> </a:t>
              </a:r>
            </a:p>
          </p:txBody>
        </p:sp>
        <p:graphicFrame>
          <p:nvGraphicFramePr>
            <p:cNvPr id="20490" name="Object 9">
              <a:extLst>
                <a:ext uri="{FF2B5EF4-FFF2-40B4-BE49-F238E27FC236}">
                  <a16:creationId xmlns:a16="http://schemas.microsoft.com/office/drawing/2014/main" id="{284B3DC8-DBD9-3D00-4B20-DE19107D294C}"/>
                </a:ext>
              </a:extLst>
            </p:cNvPr>
            <p:cNvGraphicFramePr>
              <a:graphicFrameLocks noChangeAspect="1"/>
            </p:cNvGraphicFramePr>
            <p:nvPr/>
          </p:nvGraphicFramePr>
          <p:xfrm>
            <a:off x="2876" y="1732"/>
            <a:ext cx="197" cy="373"/>
          </p:xfrm>
          <a:graphic>
            <a:graphicData uri="http://schemas.openxmlformats.org/presentationml/2006/ole">
              <mc:AlternateContent xmlns:mc="http://schemas.openxmlformats.org/markup-compatibility/2006">
                <mc:Choice xmlns:v="urn:schemas-microsoft-com:vml" Requires="v">
                  <p:oleObj name="Equation" r:id="rId4" imgW="114151" imgH="215619" progId="Equation.3">
                    <p:embed/>
                  </p:oleObj>
                </mc:Choice>
                <mc:Fallback>
                  <p:oleObj name="Equation" r:id="rId4" imgW="114151" imgH="215619" progId="Equation.3">
                    <p:embed/>
                    <p:pic>
                      <p:nvPicPr>
                        <p:cNvPr id="20490" name="Object 9">
                          <a:extLst>
                            <a:ext uri="{FF2B5EF4-FFF2-40B4-BE49-F238E27FC236}">
                              <a16:creationId xmlns:a16="http://schemas.microsoft.com/office/drawing/2014/main" id="{284B3DC8-DBD9-3D00-4B20-DE19107D29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 y="1732"/>
                          <a:ext cx="197"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0">
              <a:extLst>
                <a:ext uri="{FF2B5EF4-FFF2-40B4-BE49-F238E27FC236}">
                  <a16:creationId xmlns:a16="http://schemas.microsoft.com/office/drawing/2014/main" id="{6DEF7239-11D4-C9E6-1FA6-AE87E0765D31}"/>
                </a:ext>
              </a:extLst>
            </p:cNvPr>
            <p:cNvGraphicFramePr>
              <a:graphicFrameLocks noChangeAspect="1"/>
            </p:cNvGraphicFramePr>
            <p:nvPr/>
          </p:nvGraphicFramePr>
          <p:xfrm>
            <a:off x="2496" y="1392"/>
            <a:ext cx="1008" cy="418"/>
          </p:xfrm>
          <a:graphic>
            <a:graphicData uri="http://schemas.openxmlformats.org/presentationml/2006/ole">
              <mc:AlternateContent xmlns:mc="http://schemas.openxmlformats.org/markup-compatibility/2006">
                <mc:Choice xmlns:v="urn:schemas-microsoft-com:vml" Requires="v">
                  <p:oleObj name="Equation" r:id="rId6" imgW="583947" imgH="241195" progId="Equation.3">
                    <p:embed/>
                  </p:oleObj>
                </mc:Choice>
                <mc:Fallback>
                  <p:oleObj name="Equation" r:id="rId6" imgW="583947" imgH="241195" progId="Equation.3">
                    <p:embed/>
                    <p:pic>
                      <p:nvPicPr>
                        <p:cNvPr id="20491" name="Object 10">
                          <a:extLst>
                            <a:ext uri="{FF2B5EF4-FFF2-40B4-BE49-F238E27FC236}">
                              <a16:creationId xmlns:a16="http://schemas.microsoft.com/office/drawing/2014/main" id="{6DEF7239-11D4-C9E6-1FA6-AE87E0765D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 y="1392"/>
                          <a:ext cx="1008"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7227" name="Text Box 11">
            <a:extLst>
              <a:ext uri="{FF2B5EF4-FFF2-40B4-BE49-F238E27FC236}">
                <a16:creationId xmlns:a16="http://schemas.microsoft.com/office/drawing/2014/main" id="{E813DC8D-BFF3-71F3-AA01-6ED6508D6EA7}"/>
              </a:ext>
            </a:extLst>
          </p:cNvPr>
          <p:cNvSpPr txBox="1">
            <a:spLocks noChangeArrowheads="1"/>
          </p:cNvSpPr>
          <p:nvPr/>
        </p:nvSpPr>
        <p:spPr bwMode="auto">
          <a:xfrm>
            <a:off x="288925" y="2940050"/>
            <a:ext cx="8016875"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pPr>
            <a:r>
              <a:rPr lang="en-US" altLang="en-US" sz="3600"/>
              <a:t> The elements become more and more different in </a:t>
            </a:r>
            <a:r>
              <a:rPr lang="en-US" altLang="en-US" sz="3600" u="sng"/>
              <a:t>scale</a:t>
            </a:r>
          </a:p>
          <a:p>
            <a:pPr>
              <a:lnSpc>
                <a:spcPct val="90000"/>
              </a:lnSpc>
              <a:spcBef>
                <a:spcPct val="0"/>
              </a:spcBef>
            </a:pPr>
            <a:r>
              <a:rPr lang="en-US" altLang="en-US" sz="3600"/>
              <a:t> This causes the matrix to not be invertable, by either causing a division by zero error or by returning an answer with lots of round-off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7224"/>
                                        </p:tgtEl>
                                        <p:attrNameLst>
                                          <p:attrName>style.visibility</p:attrName>
                                        </p:attrNameLst>
                                      </p:cBhvr>
                                      <p:to>
                                        <p:strVal val="visible"/>
                                      </p:to>
                                    </p:set>
                                    <p:anim calcmode="lin" valueType="num">
                                      <p:cBhvr additive="base">
                                        <p:cTn id="7" dur="500" fill="hold"/>
                                        <p:tgtEl>
                                          <p:spTgt spid="137224"/>
                                        </p:tgtEl>
                                        <p:attrNameLst>
                                          <p:attrName>ppt_x</p:attrName>
                                        </p:attrNameLst>
                                      </p:cBhvr>
                                      <p:tavLst>
                                        <p:tav tm="0">
                                          <p:val>
                                            <p:strVal val="0-#ppt_w/2"/>
                                          </p:val>
                                        </p:tav>
                                        <p:tav tm="100000">
                                          <p:val>
                                            <p:strVal val="#ppt_x"/>
                                          </p:val>
                                        </p:tav>
                                      </p:tavLst>
                                    </p:anim>
                                    <p:anim calcmode="lin" valueType="num">
                                      <p:cBhvr additive="base">
                                        <p:cTn id="8" dur="500" fill="hold"/>
                                        <p:tgtEl>
                                          <p:spTgt spid="1372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7227">
                                            <p:txEl>
                                              <p:pRg st="0" end="0"/>
                                            </p:txEl>
                                          </p:spTgt>
                                        </p:tgtEl>
                                        <p:attrNameLst>
                                          <p:attrName>style.visibility</p:attrName>
                                        </p:attrNameLst>
                                      </p:cBhvr>
                                      <p:to>
                                        <p:strVal val="visible"/>
                                      </p:to>
                                    </p:set>
                                    <p:anim calcmode="lin" valueType="num">
                                      <p:cBhvr additive="base">
                                        <p:cTn id="19" dur="500" fill="hold"/>
                                        <p:tgtEl>
                                          <p:spTgt spid="1372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7227">
                                            <p:txEl>
                                              <p:pRg st="1" end="1"/>
                                            </p:txEl>
                                          </p:spTgt>
                                        </p:tgtEl>
                                        <p:attrNameLst>
                                          <p:attrName>style.visibility</p:attrName>
                                        </p:attrNameLst>
                                      </p:cBhvr>
                                      <p:to>
                                        <p:strVal val="visible"/>
                                      </p:to>
                                    </p:set>
                                    <p:anim calcmode="lin" valueType="num">
                                      <p:cBhvr additive="base">
                                        <p:cTn id="25" dur="500" fill="hold"/>
                                        <p:tgtEl>
                                          <p:spTgt spid="1372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72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7"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B5FD9D-A961-3929-34C0-8F72135D17D9}"/>
              </a:ext>
            </a:extLst>
          </p:cNvPr>
          <p:cNvSpPr>
            <a:spLocks noGrp="1" noChangeArrowheads="1"/>
          </p:cNvSpPr>
          <p:nvPr>
            <p:ph type="title"/>
          </p:nvPr>
        </p:nvSpPr>
        <p:spPr>
          <a:xfrm>
            <a:off x="533400" y="0"/>
            <a:ext cx="8077200" cy="1143000"/>
          </a:xfrm>
        </p:spPr>
        <p:txBody>
          <a:bodyPr/>
          <a:lstStyle/>
          <a:p>
            <a:pPr>
              <a:lnSpc>
                <a:spcPct val="80000"/>
              </a:lnSpc>
            </a:pPr>
            <a:r>
              <a:rPr lang="en-US" altLang="en-US"/>
              <a:t>Condition Numbers</a:t>
            </a:r>
          </a:p>
        </p:txBody>
      </p:sp>
      <p:sp>
        <p:nvSpPr>
          <p:cNvPr id="21507" name="Rectangle 3">
            <a:extLst>
              <a:ext uri="{FF2B5EF4-FFF2-40B4-BE49-F238E27FC236}">
                <a16:creationId xmlns:a16="http://schemas.microsoft.com/office/drawing/2014/main" id="{29E933E8-22A0-7A20-E482-22C1CB77DB86}"/>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21508" name="Rectangle 4">
            <a:extLst>
              <a:ext uri="{FF2B5EF4-FFF2-40B4-BE49-F238E27FC236}">
                <a16:creationId xmlns:a16="http://schemas.microsoft.com/office/drawing/2014/main" id="{D86ACE81-C48C-023E-11BF-F7570D3020CE}"/>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18</a:t>
            </a:r>
          </a:p>
        </p:txBody>
      </p:sp>
      <p:sp>
        <p:nvSpPr>
          <p:cNvPr id="120837" name="Rectangle 5">
            <a:extLst>
              <a:ext uri="{FF2B5EF4-FFF2-40B4-BE49-F238E27FC236}">
                <a16:creationId xmlns:a16="http://schemas.microsoft.com/office/drawing/2014/main" id="{93BD8FF7-C91E-9355-C8A1-58B9D9D74F25}"/>
              </a:ext>
            </a:extLst>
          </p:cNvPr>
          <p:cNvSpPr>
            <a:spLocks noGrp="1" noChangeArrowheads="1"/>
          </p:cNvSpPr>
          <p:nvPr>
            <p:ph type="body" idx="1"/>
          </p:nvPr>
        </p:nvSpPr>
        <p:spPr>
          <a:xfrm>
            <a:off x="571500" y="914400"/>
            <a:ext cx="8001000" cy="1295400"/>
          </a:xfrm>
        </p:spPr>
        <p:txBody>
          <a:bodyPr>
            <a:normAutofit fontScale="70000" lnSpcReduction="20000"/>
          </a:bodyPr>
          <a:lstStyle/>
          <a:p>
            <a:pPr>
              <a:lnSpc>
                <a:spcPct val="90000"/>
              </a:lnSpc>
            </a:pPr>
            <a:r>
              <a:rPr lang="en-US" altLang="en-US" sz="2800"/>
              <a:t>This scaling problem occurs not only in optimization, but in matrix solutions for design, control and phase equilibrium problems</a:t>
            </a:r>
          </a:p>
          <a:p>
            <a:pPr>
              <a:lnSpc>
                <a:spcPct val="90000"/>
              </a:lnSpc>
            </a:pPr>
            <a:r>
              <a:rPr lang="en-US" altLang="en-US" sz="2800"/>
              <a:t>How can we quantify how bad this scaling problem is?</a:t>
            </a:r>
          </a:p>
          <a:p>
            <a:pPr>
              <a:lnSpc>
                <a:spcPct val="90000"/>
              </a:lnSpc>
            </a:pPr>
            <a:r>
              <a:rPr lang="en-US" altLang="en-US" sz="2800"/>
              <a:t>Use the condition number:</a:t>
            </a:r>
          </a:p>
        </p:txBody>
      </p:sp>
      <p:graphicFrame>
        <p:nvGraphicFramePr>
          <p:cNvPr id="120851" name="Object 19">
            <a:extLst>
              <a:ext uri="{FF2B5EF4-FFF2-40B4-BE49-F238E27FC236}">
                <a16:creationId xmlns:a16="http://schemas.microsoft.com/office/drawing/2014/main" id="{EF135E9D-7068-A754-A72F-8A28B1871E49}"/>
              </a:ext>
            </a:extLst>
          </p:cNvPr>
          <p:cNvGraphicFramePr>
            <a:graphicFrameLocks noChangeAspect="1"/>
          </p:cNvGraphicFramePr>
          <p:nvPr/>
        </p:nvGraphicFramePr>
        <p:xfrm>
          <a:off x="4953000" y="2743200"/>
          <a:ext cx="3609975" cy="1035050"/>
        </p:xfrm>
        <a:graphic>
          <a:graphicData uri="http://schemas.openxmlformats.org/presentationml/2006/ole">
            <mc:AlternateContent xmlns:mc="http://schemas.openxmlformats.org/markup-compatibility/2006">
              <mc:Choice xmlns:v="urn:schemas-microsoft-com:vml" Requires="v">
                <p:oleObj name="Equation" r:id="rId2" imgW="1638300" imgH="469900" progId="Equation.3">
                  <p:embed/>
                </p:oleObj>
              </mc:Choice>
              <mc:Fallback>
                <p:oleObj name="Equation" r:id="rId2" imgW="1638300" imgH="469900" progId="Equation.3">
                  <p:embed/>
                  <p:pic>
                    <p:nvPicPr>
                      <p:cNvPr id="120851" name="Object 19">
                        <a:extLst>
                          <a:ext uri="{FF2B5EF4-FFF2-40B4-BE49-F238E27FC236}">
                            <a16:creationId xmlns:a16="http://schemas.microsoft.com/office/drawing/2014/main" id="{EF135E9D-7068-A754-A72F-8A28B1871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743200"/>
                        <a:ext cx="360997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52" name="Text Box 20">
            <a:extLst>
              <a:ext uri="{FF2B5EF4-FFF2-40B4-BE49-F238E27FC236}">
                <a16:creationId xmlns:a16="http://schemas.microsoft.com/office/drawing/2014/main" id="{6B83077E-1685-E39E-0F07-93BFDD6191DF}"/>
              </a:ext>
            </a:extLst>
          </p:cNvPr>
          <p:cNvSpPr txBox="1">
            <a:spLocks noChangeArrowheads="1"/>
          </p:cNvSpPr>
          <p:nvPr/>
        </p:nvSpPr>
        <p:spPr bwMode="auto">
          <a:xfrm>
            <a:off x="533400" y="3581400"/>
            <a:ext cx="609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This chart tells you how bad things are:</a:t>
            </a:r>
          </a:p>
        </p:txBody>
      </p:sp>
      <p:graphicFrame>
        <p:nvGraphicFramePr>
          <p:cNvPr id="120875" name="Group 43">
            <a:extLst>
              <a:ext uri="{FF2B5EF4-FFF2-40B4-BE49-F238E27FC236}">
                <a16:creationId xmlns:a16="http://schemas.microsoft.com/office/drawing/2014/main" id="{BA6A46BC-78C5-4FB1-9E62-AF7A92BC389B}"/>
              </a:ext>
            </a:extLst>
          </p:cNvPr>
          <p:cNvGraphicFramePr>
            <a:graphicFrameLocks noGrp="1"/>
          </p:cNvGraphicFramePr>
          <p:nvPr/>
        </p:nvGraphicFramePr>
        <p:xfrm>
          <a:off x="1219200" y="4191000"/>
          <a:ext cx="6705600" cy="2006601"/>
        </p:xfrm>
        <a:graphic>
          <a:graphicData uri="http://schemas.openxmlformats.org/drawingml/2006/table">
            <a:tbl>
              <a:tblPr/>
              <a:tblGrid>
                <a:gridCol w="3657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2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Cond. No. &lt; 10</a:t>
                      </a:r>
                      <a:r>
                        <a:rPr kumimoji="0" lang="en-US" sz="2800" b="0" i="0" u="none" strike="noStrike" cap="none" normalizeH="0" baseline="30000">
                          <a:ln>
                            <a:noFill/>
                          </a:ln>
                          <a:solidFill>
                            <a:schemeClr val="tx1"/>
                          </a:solidFill>
                          <a:effectLst/>
                          <a:latin typeface="Times New Roman" pitchFamily="18" charset="0"/>
                        </a:rPr>
                        <a:t>4</a:t>
                      </a:r>
                      <a:endParaRPr kumimoji="0" lang="en-US" sz="2800" b="0" i="0" u="none" strike="noStrike" cap="none" normalizeH="0" baseline="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well-conditioned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85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r>
                        <a:rPr kumimoji="0" lang="en-US" sz="2800" b="0" i="0" u="none" strike="noStrike" cap="none" normalizeH="0" baseline="30000">
                          <a:ln>
                            <a:noFill/>
                          </a:ln>
                          <a:solidFill>
                            <a:schemeClr val="tx1"/>
                          </a:solidFill>
                          <a:effectLst/>
                          <a:latin typeface="Times New Roman" pitchFamily="18" charset="0"/>
                        </a:rPr>
                        <a:t>4 </a:t>
                      </a:r>
                      <a:r>
                        <a:rPr kumimoji="0" lang="en-US" sz="2800" b="0" i="0" u="none" strike="noStrike" cap="none" normalizeH="0" baseline="0">
                          <a:ln>
                            <a:noFill/>
                          </a:ln>
                          <a:solidFill>
                            <a:schemeClr val="tx1"/>
                          </a:solidFill>
                          <a:effectLst/>
                          <a:latin typeface="Times New Roman" pitchFamily="18" charset="0"/>
                        </a:rPr>
                        <a:t>&lt; Cond. No. &lt; 10</a:t>
                      </a:r>
                      <a:r>
                        <a:rPr kumimoji="0" lang="en-US" sz="2800" b="0" i="0" u="none" strike="noStrike" cap="none" normalizeH="0" baseline="30000">
                          <a:ln>
                            <a:noFill/>
                          </a:ln>
                          <a:solidFill>
                            <a:schemeClr val="tx1"/>
                          </a:solidFill>
                          <a:effectLst/>
                          <a:latin typeface="Times New Roman" pitchFamily="18" charset="0"/>
                        </a:rPr>
                        <a:t>9</a:t>
                      </a:r>
                      <a:endParaRPr kumimoji="0" lang="en-US" sz="2800" b="0" i="0" u="none" strike="noStrike" cap="none" normalizeH="0" baseline="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somewhat ill-conditioned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4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Cond. No. &gt; 10</a:t>
                      </a:r>
                      <a:r>
                        <a:rPr kumimoji="0" lang="en-US" sz="2800" b="0" i="0" u="none" strike="noStrike" cap="none" normalizeH="0" baseline="30000">
                          <a:ln>
                            <a:noFill/>
                          </a:ln>
                          <a:solidFill>
                            <a:schemeClr val="tx1"/>
                          </a:solidFill>
                          <a:effectLst/>
                          <a:latin typeface="Times New Roman" pitchFamily="18" charset="0"/>
                        </a:rPr>
                        <a:t>9</a:t>
                      </a:r>
                      <a:endParaRPr kumimoji="0" lang="en-US" sz="2800" b="0" i="0" u="none" strike="noStrike" cap="none" normalizeH="0" baseline="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very ill-conditioned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 calcmode="lin" valueType="num">
                                      <p:cBhvr additive="base">
                                        <p:cTn id="7" dur="500" fill="hold"/>
                                        <p:tgtEl>
                                          <p:spTgt spid="1208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837">
                                            <p:txEl>
                                              <p:pRg st="1" end="1"/>
                                            </p:txEl>
                                          </p:spTgt>
                                        </p:tgtEl>
                                        <p:attrNameLst>
                                          <p:attrName>style.visibility</p:attrName>
                                        </p:attrNameLst>
                                      </p:cBhvr>
                                      <p:to>
                                        <p:strVal val="visible"/>
                                      </p:to>
                                    </p:set>
                                    <p:anim calcmode="lin" valueType="num">
                                      <p:cBhvr additive="base">
                                        <p:cTn id="13" dur="500" fill="hold"/>
                                        <p:tgtEl>
                                          <p:spTgt spid="1208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837">
                                            <p:txEl>
                                              <p:pRg st="2" end="2"/>
                                            </p:txEl>
                                          </p:spTgt>
                                        </p:tgtEl>
                                        <p:attrNameLst>
                                          <p:attrName>style.visibility</p:attrName>
                                        </p:attrNameLst>
                                      </p:cBhvr>
                                      <p:to>
                                        <p:strVal val="visible"/>
                                      </p:to>
                                    </p:set>
                                    <p:anim calcmode="lin" valueType="num">
                                      <p:cBhvr additive="base">
                                        <p:cTn id="19" dur="500" fill="hold"/>
                                        <p:tgtEl>
                                          <p:spTgt spid="1208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8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0851"/>
                                        </p:tgtEl>
                                        <p:attrNameLst>
                                          <p:attrName>style.visibility</p:attrName>
                                        </p:attrNameLst>
                                      </p:cBhvr>
                                      <p:to>
                                        <p:strVal val="visible"/>
                                      </p:to>
                                    </p:set>
                                    <p:anim calcmode="lin" valueType="num">
                                      <p:cBhvr additive="base">
                                        <p:cTn id="25" dur="500" fill="hold"/>
                                        <p:tgtEl>
                                          <p:spTgt spid="120851"/>
                                        </p:tgtEl>
                                        <p:attrNameLst>
                                          <p:attrName>ppt_x</p:attrName>
                                        </p:attrNameLst>
                                      </p:cBhvr>
                                      <p:tavLst>
                                        <p:tav tm="0">
                                          <p:val>
                                            <p:strVal val="0-#ppt_w/2"/>
                                          </p:val>
                                        </p:tav>
                                        <p:tav tm="100000">
                                          <p:val>
                                            <p:strVal val="#ppt_x"/>
                                          </p:val>
                                        </p:tav>
                                      </p:tavLst>
                                    </p:anim>
                                    <p:anim calcmode="lin" valueType="num">
                                      <p:cBhvr additive="base">
                                        <p:cTn id="26" dur="500" fill="hold"/>
                                        <p:tgtEl>
                                          <p:spTgt spid="1208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0852"/>
                                        </p:tgtEl>
                                        <p:attrNameLst>
                                          <p:attrName>style.visibility</p:attrName>
                                        </p:attrNameLst>
                                      </p:cBhvr>
                                      <p:to>
                                        <p:strVal val="visible"/>
                                      </p:to>
                                    </p:set>
                                    <p:anim calcmode="lin" valueType="num">
                                      <p:cBhvr additive="base">
                                        <p:cTn id="31" dur="500" fill="hold"/>
                                        <p:tgtEl>
                                          <p:spTgt spid="120852"/>
                                        </p:tgtEl>
                                        <p:attrNameLst>
                                          <p:attrName>ppt_x</p:attrName>
                                        </p:attrNameLst>
                                      </p:cBhvr>
                                      <p:tavLst>
                                        <p:tav tm="0">
                                          <p:val>
                                            <p:strVal val="0-#ppt_w/2"/>
                                          </p:val>
                                        </p:tav>
                                        <p:tav tm="100000">
                                          <p:val>
                                            <p:strVal val="#ppt_x"/>
                                          </p:val>
                                        </p:tav>
                                      </p:tavLst>
                                    </p:anim>
                                    <p:anim calcmode="lin" valueType="num">
                                      <p:cBhvr additive="base">
                                        <p:cTn id="32" dur="500" fill="hold"/>
                                        <p:tgtEl>
                                          <p:spTgt spid="12085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0875"/>
                                        </p:tgtEl>
                                        <p:attrNameLst>
                                          <p:attrName>style.visibility</p:attrName>
                                        </p:attrNameLst>
                                      </p:cBhvr>
                                      <p:to>
                                        <p:strVal val="visible"/>
                                      </p:to>
                                    </p:set>
                                    <p:anim calcmode="lin" valueType="num">
                                      <p:cBhvr additive="base">
                                        <p:cTn id="37" dur="500" fill="hold"/>
                                        <p:tgtEl>
                                          <p:spTgt spid="120875"/>
                                        </p:tgtEl>
                                        <p:attrNameLst>
                                          <p:attrName>ppt_x</p:attrName>
                                        </p:attrNameLst>
                                      </p:cBhvr>
                                      <p:tavLst>
                                        <p:tav tm="0">
                                          <p:val>
                                            <p:strVal val="0-#ppt_w/2"/>
                                          </p:val>
                                        </p:tav>
                                        <p:tav tm="100000">
                                          <p:val>
                                            <p:strVal val="#ppt_x"/>
                                          </p:val>
                                        </p:tav>
                                      </p:tavLst>
                                    </p:anim>
                                    <p:anim calcmode="lin" valueType="num">
                                      <p:cBhvr additive="base">
                                        <p:cTn id="38" dur="500" fill="hold"/>
                                        <p:tgtEl>
                                          <p:spTgt spid="120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5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3CFDE0-2F8A-4F5A-A73A-8EAF6F2745C1}"/>
              </a:ext>
            </a:extLst>
          </p:cNvPr>
          <p:cNvSpPr>
            <a:spLocks noGrp="1" noChangeArrowheads="1"/>
          </p:cNvSpPr>
          <p:nvPr>
            <p:ph type="title"/>
          </p:nvPr>
        </p:nvSpPr>
        <p:spPr>
          <a:xfrm>
            <a:off x="304800" y="-50800"/>
            <a:ext cx="8610600" cy="1143000"/>
          </a:xfrm>
        </p:spPr>
        <p:txBody>
          <a:bodyPr/>
          <a:lstStyle/>
          <a:p>
            <a:r>
              <a:rPr lang="en-US" altLang="en-US" sz="4000" dirty="0"/>
              <a:t>Gaussian Elimination</a:t>
            </a:r>
          </a:p>
        </p:txBody>
      </p:sp>
      <p:sp>
        <p:nvSpPr>
          <p:cNvPr id="9219" name="Rectangle 3">
            <a:extLst>
              <a:ext uri="{FF2B5EF4-FFF2-40B4-BE49-F238E27FC236}">
                <a16:creationId xmlns:a16="http://schemas.microsoft.com/office/drawing/2014/main" id="{EB3E0C30-0F5E-473A-A4CC-CF2C75F5049F}"/>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9220" name="Rectangle 4">
            <a:extLst>
              <a:ext uri="{FF2B5EF4-FFF2-40B4-BE49-F238E27FC236}">
                <a16:creationId xmlns:a16="http://schemas.microsoft.com/office/drawing/2014/main" id="{AAC3952C-A02F-47BF-8692-5D9C5ED4FBD9}"/>
              </a:ext>
            </a:extLst>
          </p:cNvPr>
          <p:cNvSpPr>
            <a:spLocks noChangeArrowheads="1"/>
          </p:cNvSpPr>
          <p:nvPr/>
        </p:nvSpPr>
        <p:spPr bwMode="auto">
          <a:xfrm>
            <a:off x="6616700"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59749" name="Text Box 5">
            <a:extLst>
              <a:ext uri="{FF2B5EF4-FFF2-40B4-BE49-F238E27FC236}">
                <a16:creationId xmlns:a16="http://schemas.microsoft.com/office/drawing/2014/main" id="{7F6554C6-F153-4C72-84AE-B884CF1E6EFA}"/>
              </a:ext>
            </a:extLst>
          </p:cNvPr>
          <p:cNvSpPr txBox="1">
            <a:spLocks noChangeArrowheads="1"/>
          </p:cNvSpPr>
          <p:nvPr/>
        </p:nvSpPr>
        <p:spPr bwMode="auto">
          <a:xfrm>
            <a:off x="381793" y="1250950"/>
            <a:ext cx="845661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dirty="0"/>
              <a:t>  Gaussian Elimination is the process of using the elementary row operations to partially invert, and then solve, a matrix to find unknown values. </a:t>
            </a:r>
          </a:p>
          <a:p>
            <a:pPr>
              <a:buFontTx/>
              <a:buChar char="•"/>
            </a:pPr>
            <a:r>
              <a:rPr lang="en-US" altLang="en-US" i="0" dirty="0"/>
              <a:t>  We aim to convert </a:t>
            </a:r>
            <a:r>
              <a:rPr lang="en-US" altLang="en-US" dirty="0"/>
              <a:t>A</a:t>
            </a:r>
            <a:r>
              <a:rPr lang="en-US" altLang="en-US" i="0" dirty="0"/>
              <a:t> to be upper triangular (all zeroes below the diagonal).  Then, we can find</a:t>
            </a:r>
            <a:r>
              <a:rPr lang="en-US" altLang="en-US" dirty="0"/>
              <a:t> x</a:t>
            </a:r>
            <a:r>
              <a:rPr lang="en-US" altLang="en-US" i="0" dirty="0"/>
              <a:t> via </a:t>
            </a:r>
            <a:r>
              <a:rPr lang="en-US" altLang="en-US" i="0" dirty="0" err="1"/>
              <a:t>backsubstitution</a:t>
            </a:r>
            <a:endParaRPr lang="en-US" altLang="en-US" i="0" dirty="0"/>
          </a:p>
          <a:p>
            <a:pPr>
              <a:buFontTx/>
              <a:buChar char="•"/>
            </a:pPr>
            <a:r>
              <a:rPr lang="en-US" altLang="en-US" i="0" dirty="0"/>
              <a:t>  This is much more efficient that reducing the matrix to diagonal form, or to the identity matrix</a:t>
            </a:r>
          </a:p>
          <a:p>
            <a:pPr>
              <a:buFontTx/>
              <a:buChar char="•"/>
            </a:pPr>
            <a:r>
              <a:rPr lang="en-US" altLang="en-US" i="0" dirty="0"/>
              <a:t>  How do we create zeroes below the diagonal?</a:t>
            </a:r>
          </a:p>
          <a:p>
            <a:pPr>
              <a:buFontTx/>
              <a:buChar char="•"/>
            </a:pPr>
            <a:r>
              <a:rPr lang="en-US" altLang="en-US" i="0" dirty="0"/>
              <a:t>  We replace each row below the diagonal with a linear combination of rows such that elements are “zeroed out”</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9">
                                            <p:txEl>
                                              <p:pRg st="0" end="0"/>
                                            </p:txEl>
                                          </p:spTgt>
                                        </p:tgtEl>
                                        <p:attrNameLst>
                                          <p:attrName>style.visibility</p:attrName>
                                        </p:attrNameLst>
                                      </p:cBhvr>
                                      <p:to>
                                        <p:strVal val="visible"/>
                                      </p:to>
                                    </p:set>
                                    <p:anim calcmode="lin" valueType="num">
                                      <p:cBhvr additive="base">
                                        <p:cTn id="7" dur="500" fill="hold"/>
                                        <p:tgtEl>
                                          <p:spTgt spid="1597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9">
                                            <p:txEl>
                                              <p:pRg st="1" end="1"/>
                                            </p:txEl>
                                          </p:spTgt>
                                        </p:tgtEl>
                                        <p:attrNameLst>
                                          <p:attrName>style.visibility</p:attrName>
                                        </p:attrNameLst>
                                      </p:cBhvr>
                                      <p:to>
                                        <p:strVal val="visible"/>
                                      </p:to>
                                    </p:set>
                                    <p:anim calcmode="lin" valueType="num">
                                      <p:cBhvr additive="base">
                                        <p:cTn id="13" dur="500" fill="hold"/>
                                        <p:tgtEl>
                                          <p:spTgt spid="1597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9">
                                            <p:txEl>
                                              <p:pRg st="2" end="2"/>
                                            </p:txEl>
                                          </p:spTgt>
                                        </p:tgtEl>
                                        <p:attrNameLst>
                                          <p:attrName>style.visibility</p:attrName>
                                        </p:attrNameLst>
                                      </p:cBhvr>
                                      <p:to>
                                        <p:strVal val="visible"/>
                                      </p:to>
                                    </p:set>
                                    <p:anim calcmode="lin" valueType="num">
                                      <p:cBhvr additive="base">
                                        <p:cTn id="19" dur="500" fill="hold"/>
                                        <p:tgtEl>
                                          <p:spTgt spid="15974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9">
                                            <p:txEl>
                                              <p:pRg st="3" end="3"/>
                                            </p:txEl>
                                          </p:spTgt>
                                        </p:tgtEl>
                                        <p:attrNameLst>
                                          <p:attrName>style.visibility</p:attrName>
                                        </p:attrNameLst>
                                      </p:cBhvr>
                                      <p:to>
                                        <p:strVal val="visible"/>
                                      </p:to>
                                    </p:set>
                                    <p:anim calcmode="lin" valueType="num">
                                      <p:cBhvr additive="base">
                                        <p:cTn id="25" dur="500" fill="hold"/>
                                        <p:tgtEl>
                                          <p:spTgt spid="15974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9749">
                                            <p:txEl>
                                              <p:pRg st="4" end="4"/>
                                            </p:txEl>
                                          </p:spTgt>
                                        </p:tgtEl>
                                        <p:attrNameLst>
                                          <p:attrName>style.visibility</p:attrName>
                                        </p:attrNameLst>
                                      </p:cBhvr>
                                      <p:to>
                                        <p:strVal val="visible"/>
                                      </p:to>
                                    </p:set>
                                    <p:anim calcmode="lin" valueType="num">
                                      <p:cBhvr additive="base">
                                        <p:cTn id="31" dur="500" fill="hold"/>
                                        <p:tgtEl>
                                          <p:spTgt spid="15974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974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C27B357-BF40-4014-B7E9-4B906B1B74D0}"/>
              </a:ext>
            </a:extLst>
          </p:cNvPr>
          <p:cNvSpPr>
            <a:spLocks noGrp="1" noChangeArrowheads="1"/>
          </p:cNvSpPr>
          <p:nvPr>
            <p:ph type="title"/>
          </p:nvPr>
        </p:nvSpPr>
        <p:spPr>
          <a:xfrm>
            <a:off x="271463" y="-50800"/>
            <a:ext cx="8610600" cy="1143000"/>
          </a:xfrm>
        </p:spPr>
        <p:txBody>
          <a:bodyPr/>
          <a:lstStyle/>
          <a:p>
            <a:r>
              <a:rPr lang="en-US" altLang="en-US" sz="4000"/>
              <a:t>Example</a:t>
            </a:r>
          </a:p>
        </p:txBody>
      </p:sp>
      <p:sp>
        <p:nvSpPr>
          <p:cNvPr id="10243" name="Rectangle 3">
            <a:extLst>
              <a:ext uri="{FF2B5EF4-FFF2-40B4-BE49-F238E27FC236}">
                <a16:creationId xmlns:a16="http://schemas.microsoft.com/office/drawing/2014/main" id="{3A55851F-1E7A-4FF8-BC93-A7A7654E1FF5}"/>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10244" name="Rectangle 4">
            <a:extLst>
              <a:ext uri="{FF2B5EF4-FFF2-40B4-BE49-F238E27FC236}">
                <a16:creationId xmlns:a16="http://schemas.microsoft.com/office/drawing/2014/main" id="{072A422E-9850-483B-93B5-7C3EBE2C531C}"/>
              </a:ext>
            </a:extLst>
          </p:cNvPr>
          <p:cNvSpPr>
            <a:spLocks noChangeArrowheads="1"/>
          </p:cNvSpPr>
          <p:nvPr/>
        </p:nvSpPr>
        <p:spPr bwMode="auto">
          <a:xfrm>
            <a:off x="6616700"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65893" name="Text Box 5">
            <a:extLst>
              <a:ext uri="{FF2B5EF4-FFF2-40B4-BE49-F238E27FC236}">
                <a16:creationId xmlns:a16="http://schemas.microsoft.com/office/drawing/2014/main" id="{C19A9127-AFA8-4947-92F4-02F04A7793DD}"/>
              </a:ext>
            </a:extLst>
          </p:cNvPr>
          <p:cNvSpPr txBox="1">
            <a:spLocks noChangeArrowheads="1"/>
          </p:cNvSpPr>
          <p:nvPr/>
        </p:nvSpPr>
        <p:spPr bwMode="auto">
          <a:xfrm>
            <a:off x="342900" y="1068388"/>
            <a:ext cx="8456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Let’s solve the following 3x3 matrix:</a:t>
            </a:r>
          </a:p>
        </p:txBody>
      </p:sp>
      <p:graphicFrame>
        <p:nvGraphicFramePr>
          <p:cNvPr id="165898" name="Object 10">
            <a:extLst>
              <a:ext uri="{FF2B5EF4-FFF2-40B4-BE49-F238E27FC236}">
                <a16:creationId xmlns:a16="http://schemas.microsoft.com/office/drawing/2014/main" id="{658193DC-D8CA-477B-8B81-C12D665870C7}"/>
              </a:ext>
            </a:extLst>
          </p:cNvPr>
          <p:cNvGraphicFramePr>
            <a:graphicFrameLocks noChangeAspect="1"/>
          </p:cNvGraphicFramePr>
          <p:nvPr/>
        </p:nvGraphicFramePr>
        <p:xfrm>
          <a:off x="2800350" y="1854200"/>
          <a:ext cx="3543300" cy="1574800"/>
        </p:xfrm>
        <a:graphic>
          <a:graphicData uri="http://schemas.openxmlformats.org/presentationml/2006/ole">
            <mc:AlternateContent xmlns:mc="http://schemas.openxmlformats.org/markup-compatibility/2006">
              <mc:Choice xmlns:v="urn:schemas-microsoft-com:vml" Requires="v">
                <p:oleObj name="Equation" r:id="rId2" imgW="1600200" imgH="711200" progId="Equation.3">
                  <p:embed/>
                </p:oleObj>
              </mc:Choice>
              <mc:Fallback>
                <p:oleObj name="Equation" r:id="rId2" imgW="1600200" imgH="711200" progId="Equation.3">
                  <p:embed/>
                  <p:pic>
                    <p:nvPicPr>
                      <p:cNvPr id="165898" name="Object 10">
                        <a:extLst>
                          <a:ext uri="{FF2B5EF4-FFF2-40B4-BE49-F238E27FC236}">
                            <a16:creationId xmlns:a16="http://schemas.microsoft.com/office/drawing/2014/main" id="{658193DC-D8CA-477B-8B81-C12D66587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1854200"/>
                        <a:ext cx="3543300" cy="157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9" name="Text Box 11">
            <a:extLst>
              <a:ext uri="{FF2B5EF4-FFF2-40B4-BE49-F238E27FC236}">
                <a16:creationId xmlns:a16="http://schemas.microsoft.com/office/drawing/2014/main" id="{2CD68C61-6839-44C2-8EA2-662B8BF9502B}"/>
              </a:ext>
            </a:extLst>
          </p:cNvPr>
          <p:cNvSpPr txBox="1">
            <a:spLocks noChangeArrowheads="1"/>
          </p:cNvSpPr>
          <p:nvPr/>
        </p:nvSpPr>
        <p:spPr bwMode="auto">
          <a:xfrm>
            <a:off x="342900" y="3429000"/>
            <a:ext cx="8456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Start by generating zeroes in the first column, noting we must also operate on the RHS vector:</a:t>
            </a:r>
          </a:p>
        </p:txBody>
      </p:sp>
      <p:graphicFrame>
        <p:nvGraphicFramePr>
          <p:cNvPr id="165900" name="Object 12">
            <a:extLst>
              <a:ext uri="{FF2B5EF4-FFF2-40B4-BE49-F238E27FC236}">
                <a16:creationId xmlns:a16="http://schemas.microsoft.com/office/drawing/2014/main" id="{7146CA20-4D72-4C1D-918E-9B7A93D72BBD}"/>
              </a:ext>
            </a:extLst>
          </p:cNvPr>
          <p:cNvGraphicFramePr>
            <a:graphicFrameLocks noChangeAspect="1"/>
          </p:cNvGraphicFramePr>
          <p:nvPr/>
        </p:nvGraphicFramePr>
        <p:xfrm>
          <a:off x="1905000" y="4419600"/>
          <a:ext cx="2895600" cy="1487488"/>
        </p:xfrm>
        <a:graphic>
          <a:graphicData uri="http://schemas.openxmlformats.org/presentationml/2006/ole">
            <mc:AlternateContent xmlns:mc="http://schemas.openxmlformats.org/markup-compatibility/2006">
              <mc:Choice xmlns:v="urn:schemas-microsoft-com:vml" Requires="v">
                <p:oleObj name="Equation" r:id="rId4" imgW="1384300" imgH="711200" progId="Equation.3">
                  <p:embed/>
                </p:oleObj>
              </mc:Choice>
              <mc:Fallback>
                <p:oleObj name="Equation" r:id="rId4" imgW="1384300" imgH="711200" progId="Equation.3">
                  <p:embed/>
                  <p:pic>
                    <p:nvPicPr>
                      <p:cNvPr id="165900" name="Object 12">
                        <a:extLst>
                          <a:ext uri="{FF2B5EF4-FFF2-40B4-BE49-F238E27FC236}">
                            <a16:creationId xmlns:a16="http://schemas.microsoft.com/office/drawing/2014/main" id="{7146CA20-4D72-4C1D-918E-9B7A93D72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19600"/>
                        <a:ext cx="2895600"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901" name="Text Box 13">
            <a:extLst>
              <a:ext uri="{FF2B5EF4-FFF2-40B4-BE49-F238E27FC236}">
                <a16:creationId xmlns:a16="http://schemas.microsoft.com/office/drawing/2014/main" id="{C2CB9446-7F7C-4A53-9086-752A7894E0CD}"/>
              </a:ext>
            </a:extLst>
          </p:cNvPr>
          <p:cNvSpPr txBox="1">
            <a:spLocks noChangeArrowheads="1"/>
          </p:cNvSpPr>
          <p:nvPr/>
        </p:nvSpPr>
        <p:spPr bwMode="auto">
          <a:xfrm>
            <a:off x="342900" y="5943600"/>
            <a:ext cx="8456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The circled value is called the </a:t>
            </a:r>
            <a:r>
              <a:rPr lang="en-US" altLang="en-US" i="0" u="sng"/>
              <a:t>pivot element</a:t>
            </a:r>
            <a:endParaRPr lang="en-US" altLang="en-US" i="0"/>
          </a:p>
        </p:txBody>
      </p:sp>
      <p:sp>
        <p:nvSpPr>
          <p:cNvPr id="165902" name="Oval 14">
            <a:extLst>
              <a:ext uri="{FF2B5EF4-FFF2-40B4-BE49-F238E27FC236}">
                <a16:creationId xmlns:a16="http://schemas.microsoft.com/office/drawing/2014/main" id="{D0B3806F-E788-436E-861F-C17D5CE81867}"/>
              </a:ext>
            </a:extLst>
          </p:cNvPr>
          <p:cNvSpPr>
            <a:spLocks noChangeArrowheads="1"/>
          </p:cNvSpPr>
          <p:nvPr/>
        </p:nvSpPr>
        <p:spPr bwMode="auto">
          <a:xfrm>
            <a:off x="1992313" y="4538663"/>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graphicFrame>
        <p:nvGraphicFramePr>
          <p:cNvPr id="165903" name="Object 15">
            <a:extLst>
              <a:ext uri="{FF2B5EF4-FFF2-40B4-BE49-F238E27FC236}">
                <a16:creationId xmlns:a16="http://schemas.microsoft.com/office/drawing/2014/main" id="{061EDD61-9A32-4ACF-A26E-D7B1D7DCC49B}"/>
              </a:ext>
            </a:extLst>
          </p:cNvPr>
          <p:cNvGraphicFramePr>
            <a:graphicFrameLocks noChangeAspect="1"/>
          </p:cNvGraphicFramePr>
          <p:nvPr/>
        </p:nvGraphicFramePr>
        <p:xfrm>
          <a:off x="4810125" y="4406900"/>
          <a:ext cx="3028950" cy="1487488"/>
        </p:xfrm>
        <a:graphic>
          <a:graphicData uri="http://schemas.openxmlformats.org/presentationml/2006/ole">
            <mc:AlternateContent xmlns:mc="http://schemas.openxmlformats.org/markup-compatibility/2006">
              <mc:Choice xmlns:v="urn:schemas-microsoft-com:vml" Requires="v">
                <p:oleObj name="Equation" r:id="rId6" imgW="1447800" imgH="711200" progId="Equation.3">
                  <p:embed/>
                </p:oleObj>
              </mc:Choice>
              <mc:Fallback>
                <p:oleObj name="Equation" r:id="rId6" imgW="1447800" imgH="711200" progId="Equation.3">
                  <p:embed/>
                  <p:pic>
                    <p:nvPicPr>
                      <p:cNvPr id="165903" name="Object 15">
                        <a:extLst>
                          <a:ext uri="{FF2B5EF4-FFF2-40B4-BE49-F238E27FC236}">
                            <a16:creationId xmlns:a16="http://schemas.microsoft.com/office/drawing/2014/main" id="{061EDD61-9A32-4ACF-A26E-D7B1D7DCC4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25" y="4406900"/>
                        <a:ext cx="3028950"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3">
                                            <p:txEl>
                                              <p:pRg st="0" end="0"/>
                                            </p:txEl>
                                          </p:spTgt>
                                        </p:tgtEl>
                                        <p:attrNameLst>
                                          <p:attrName>style.visibility</p:attrName>
                                        </p:attrNameLst>
                                      </p:cBhvr>
                                      <p:to>
                                        <p:strVal val="visible"/>
                                      </p:to>
                                    </p:set>
                                    <p:anim calcmode="lin" valueType="num">
                                      <p:cBhvr additive="base">
                                        <p:cTn id="7" dur="500" fill="hold"/>
                                        <p:tgtEl>
                                          <p:spTgt spid="1658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5898"/>
                                        </p:tgtEl>
                                        <p:attrNameLst>
                                          <p:attrName>style.visibility</p:attrName>
                                        </p:attrNameLst>
                                      </p:cBhvr>
                                      <p:to>
                                        <p:strVal val="visible"/>
                                      </p:to>
                                    </p:set>
                                    <p:anim calcmode="lin" valueType="num">
                                      <p:cBhvr additive="base">
                                        <p:cTn id="13" dur="500" fill="hold"/>
                                        <p:tgtEl>
                                          <p:spTgt spid="165898"/>
                                        </p:tgtEl>
                                        <p:attrNameLst>
                                          <p:attrName>ppt_x</p:attrName>
                                        </p:attrNameLst>
                                      </p:cBhvr>
                                      <p:tavLst>
                                        <p:tav tm="0">
                                          <p:val>
                                            <p:strVal val="0-#ppt_w/2"/>
                                          </p:val>
                                        </p:tav>
                                        <p:tav tm="100000">
                                          <p:val>
                                            <p:strVal val="#ppt_x"/>
                                          </p:val>
                                        </p:tav>
                                      </p:tavLst>
                                    </p:anim>
                                    <p:anim calcmode="lin" valueType="num">
                                      <p:cBhvr additive="base">
                                        <p:cTn id="14"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9">
                                            <p:txEl>
                                              <p:pRg st="0" end="0"/>
                                            </p:txEl>
                                          </p:spTgt>
                                        </p:tgtEl>
                                        <p:attrNameLst>
                                          <p:attrName>style.visibility</p:attrName>
                                        </p:attrNameLst>
                                      </p:cBhvr>
                                      <p:to>
                                        <p:strVal val="visible"/>
                                      </p:to>
                                    </p:set>
                                    <p:anim calcmode="lin" valueType="num">
                                      <p:cBhvr additive="base">
                                        <p:cTn id="19" dur="500" fill="hold"/>
                                        <p:tgtEl>
                                          <p:spTgt spid="16589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5900"/>
                                        </p:tgtEl>
                                        <p:attrNameLst>
                                          <p:attrName>style.visibility</p:attrName>
                                        </p:attrNameLst>
                                      </p:cBhvr>
                                      <p:to>
                                        <p:strVal val="visible"/>
                                      </p:to>
                                    </p:set>
                                    <p:anim calcmode="lin" valueType="num">
                                      <p:cBhvr additive="base">
                                        <p:cTn id="25" dur="500" fill="hold"/>
                                        <p:tgtEl>
                                          <p:spTgt spid="165900"/>
                                        </p:tgtEl>
                                        <p:attrNameLst>
                                          <p:attrName>ppt_x</p:attrName>
                                        </p:attrNameLst>
                                      </p:cBhvr>
                                      <p:tavLst>
                                        <p:tav tm="0">
                                          <p:val>
                                            <p:strVal val="0-#ppt_w/2"/>
                                          </p:val>
                                        </p:tav>
                                        <p:tav tm="100000">
                                          <p:val>
                                            <p:strVal val="#ppt_x"/>
                                          </p:val>
                                        </p:tav>
                                      </p:tavLst>
                                    </p:anim>
                                    <p:anim calcmode="lin" valueType="num">
                                      <p:cBhvr additive="base">
                                        <p:cTn id="26" dur="500" fill="hold"/>
                                        <p:tgtEl>
                                          <p:spTgt spid="16590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5902"/>
                                        </p:tgtEl>
                                        <p:attrNameLst>
                                          <p:attrName>style.visibility</p:attrName>
                                        </p:attrNameLst>
                                      </p:cBhvr>
                                      <p:to>
                                        <p:strVal val="visible"/>
                                      </p:to>
                                    </p:set>
                                    <p:anim calcmode="lin" valueType="num">
                                      <p:cBhvr additive="base">
                                        <p:cTn id="31" dur="500" fill="hold"/>
                                        <p:tgtEl>
                                          <p:spTgt spid="165902"/>
                                        </p:tgtEl>
                                        <p:attrNameLst>
                                          <p:attrName>ppt_x</p:attrName>
                                        </p:attrNameLst>
                                      </p:cBhvr>
                                      <p:tavLst>
                                        <p:tav tm="0">
                                          <p:val>
                                            <p:strVal val="0-#ppt_w/2"/>
                                          </p:val>
                                        </p:tav>
                                        <p:tav tm="100000">
                                          <p:val>
                                            <p:strVal val="#ppt_x"/>
                                          </p:val>
                                        </p:tav>
                                      </p:tavLst>
                                    </p:anim>
                                    <p:anim calcmode="lin" valueType="num">
                                      <p:cBhvr additive="base">
                                        <p:cTn id="32" dur="500" fill="hold"/>
                                        <p:tgtEl>
                                          <p:spTgt spid="16590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901">
                                            <p:txEl>
                                              <p:pRg st="0" end="0"/>
                                            </p:txEl>
                                          </p:spTgt>
                                        </p:tgtEl>
                                        <p:attrNameLst>
                                          <p:attrName>style.visibility</p:attrName>
                                        </p:attrNameLst>
                                      </p:cBhvr>
                                      <p:to>
                                        <p:strVal val="visible"/>
                                      </p:to>
                                    </p:set>
                                    <p:anim calcmode="lin" valueType="num">
                                      <p:cBhvr additive="base">
                                        <p:cTn id="37" dur="500" fill="hold"/>
                                        <p:tgtEl>
                                          <p:spTgt spid="16590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65903"/>
                                        </p:tgtEl>
                                        <p:attrNameLst>
                                          <p:attrName>style.visibility</p:attrName>
                                        </p:attrNameLst>
                                      </p:cBhvr>
                                      <p:to>
                                        <p:strVal val="visible"/>
                                      </p:to>
                                    </p:set>
                                    <p:anim calcmode="lin" valueType="num">
                                      <p:cBhvr additive="base">
                                        <p:cTn id="43" dur="500" fill="hold"/>
                                        <p:tgtEl>
                                          <p:spTgt spid="165903"/>
                                        </p:tgtEl>
                                        <p:attrNameLst>
                                          <p:attrName>ppt_x</p:attrName>
                                        </p:attrNameLst>
                                      </p:cBhvr>
                                      <p:tavLst>
                                        <p:tav tm="0">
                                          <p:val>
                                            <p:strVal val="0-#ppt_w/2"/>
                                          </p:val>
                                        </p:tav>
                                        <p:tav tm="100000">
                                          <p:val>
                                            <p:strVal val="#ppt_x"/>
                                          </p:val>
                                        </p:tav>
                                      </p:tavLst>
                                    </p:anim>
                                    <p:anim calcmode="lin" valueType="num">
                                      <p:cBhvr additive="base">
                                        <p:cTn id="44" dur="500" fill="hold"/>
                                        <p:tgtEl>
                                          <p:spTgt spid="165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bldLvl="2" autoUpdateAnimBg="0"/>
      <p:bldP spid="165899" grpId="0" build="p" bldLvl="2" autoUpdateAnimBg="0"/>
      <p:bldP spid="16590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7C428A2-6303-4DA7-A7DF-87AFEBA76087}"/>
              </a:ext>
            </a:extLst>
          </p:cNvPr>
          <p:cNvSpPr>
            <a:spLocks noGrp="1" noChangeArrowheads="1"/>
          </p:cNvSpPr>
          <p:nvPr>
            <p:ph type="title"/>
          </p:nvPr>
        </p:nvSpPr>
        <p:spPr>
          <a:xfrm>
            <a:off x="271463" y="-50800"/>
            <a:ext cx="8610600" cy="1143000"/>
          </a:xfrm>
        </p:spPr>
        <p:txBody>
          <a:bodyPr/>
          <a:lstStyle/>
          <a:p>
            <a:r>
              <a:rPr lang="en-US" altLang="en-US" sz="4000"/>
              <a:t>Example, continued</a:t>
            </a:r>
          </a:p>
        </p:txBody>
      </p:sp>
      <p:sp>
        <p:nvSpPr>
          <p:cNvPr id="11267" name="Rectangle 3">
            <a:extLst>
              <a:ext uri="{FF2B5EF4-FFF2-40B4-BE49-F238E27FC236}">
                <a16:creationId xmlns:a16="http://schemas.microsoft.com/office/drawing/2014/main" id="{B7871CFD-DE44-4348-9362-EDF23916514A}"/>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11268" name="Rectangle 4">
            <a:extLst>
              <a:ext uri="{FF2B5EF4-FFF2-40B4-BE49-F238E27FC236}">
                <a16:creationId xmlns:a16="http://schemas.microsoft.com/office/drawing/2014/main" id="{62C4E4EF-C180-4FAD-89B9-ED8C9AC046C2}"/>
              </a:ext>
            </a:extLst>
          </p:cNvPr>
          <p:cNvSpPr>
            <a:spLocks noChangeArrowheads="1"/>
          </p:cNvSpPr>
          <p:nvPr/>
        </p:nvSpPr>
        <p:spPr bwMode="auto">
          <a:xfrm>
            <a:off x="6616700"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72037" name="Text Box 5">
            <a:extLst>
              <a:ext uri="{FF2B5EF4-FFF2-40B4-BE49-F238E27FC236}">
                <a16:creationId xmlns:a16="http://schemas.microsoft.com/office/drawing/2014/main" id="{5BECE574-3524-479C-AE1C-C5AB6326C825}"/>
              </a:ext>
            </a:extLst>
          </p:cNvPr>
          <p:cNvSpPr txBox="1">
            <a:spLocks noChangeArrowheads="1"/>
          </p:cNvSpPr>
          <p:nvPr/>
        </p:nvSpPr>
        <p:spPr bwMode="auto">
          <a:xfrm>
            <a:off x="342900" y="1068388"/>
            <a:ext cx="8456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Now we complete the process by generating a zero at 3,2:</a:t>
            </a:r>
          </a:p>
        </p:txBody>
      </p:sp>
      <p:sp>
        <p:nvSpPr>
          <p:cNvPr id="172039" name="Text Box 7">
            <a:extLst>
              <a:ext uri="{FF2B5EF4-FFF2-40B4-BE49-F238E27FC236}">
                <a16:creationId xmlns:a16="http://schemas.microsoft.com/office/drawing/2014/main" id="{D023B4CC-2EAD-4571-B99A-E121445E3972}"/>
              </a:ext>
            </a:extLst>
          </p:cNvPr>
          <p:cNvSpPr txBox="1">
            <a:spLocks noChangeArrowheads="1"/>
          </p:cNvSpPr>
          <p:nvPr/>
        </p:nvSpPr>
        <p:spPr bwMode="auto">
          <a:xfrm>
            <a:off x="342900" y="3429000"/>
            <a:ext cx="8456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This can now we solved by backsubstitution:</a:t>
            </a:r>
          </a:p>
        </p:txBody>
      </p:sp>
      <p:sp>
        <p:nvSpPr>
          <p:cNvPr id="172041" name="Text Box 9">
            <a:extLst>
              <a:ext uri="{FF2B5EF4-FFF2-40B4-BE49-F238E27FC236}">
                <a16:creationId xmlns:a16="http://schemas.microsoft.com/office/drawing/2014/main" id="{8960F3E6-755E-442C-80B2-C75AA13B6927}"/>
              </a:ext>
            </a:extLst>
          </p:cNvPr>
          <p:cNvSpPr txBox="1">
            <a:spLocks noChangeArrowheads="1"/>
          </p:cNvSpPr>
          <p:nvPr/>
        </p:nvSpPr>
        <p:spPr bwMode="auto">
          <a:xfrm>
            <a:off x="5486400" y="4267200"/>
            <a:ext cx="3505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What do we do if the pivot element is zero, or nearly zero?</a:t>
            </a:r>
          </a:p>
        </p:txBody>
      </p:sp>
      <p:sp>
        <p:nvSpPr>
          <p:cNvPr id="172042" name="Oval 10">
            <a:extLst>
              <a:ext uri="{FF2B5EF4-FFF2-40B4-BE49-F238E27FC236}">
                <a16:creationId xmlns:a16="http://schemas.microsoft.com/office/drawing/2014/main" id="{1BDBC8FF-BB36-4F82-87DA-98AC4AEDA5C2}"/>
              </a:ext>
            </a:extLst>
          </p:cNvPr>
          <p:cNvSpPr>
            <a:spLocks noChangeArrowheads="1"/>
          </p:cNvSpPr>
          <p:nvPr/>
        </p:nvSpPr>
        <p:spPr bwMode="auto">
          <a:xfrm>
            <a:off x="2057400" y="2209800"/>
            <a:ext cx="6096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graphicFrame>
        <p:nvGraphicFramePr>
          <p:cNvPr id="172043" name="Object 11">
            <a:extLst>
              <a:ext uri="{FF2B5EF4-FFF2-40B4-BE49-F238E27FC236}">
                <a16:creationId xmlns:a16="http://schemas.microsoft.com/office/drawing/2014/main" id="{FF42418E-7637-4325-8179-DB756B5793C9}"/>
              </a:ext>
            </a:extLst>
          </p:cNvPr>
          <p:cNvGraphicFramePr>
            <a:graphicFrameLocks noChangeAspect="1"/>
          </p:cNvGraphicFramePr>
          <p:nvPr/>
        </p:nvGraphicFramePr>
        <p:xfrm>
          <a:off x="1447800" y="1676400"/>
          <a:ext cx="3427413" cy="1487488"/>
        </p:xfrm>
        <a:graphic>
          <a:graphicData uri="http://schemas.openxmlformats.org/presentationml/2006/ole">
            <mc:AlternateContent xmlns:mc="http://schemas.openxmlformats.org/markup-compatibility/2006">
              <mc:Choice xmlns:v="urn:schemas-microsoft-com:vml" Requires="v">
                <p:oleObj name="Equation" r:id="rId2" imgW="1638300" imgH="711200" progId="Equation.3">
                  <p:embed/>
                </p:oleObj>
              </mc:Choice>
              <mc:Fallback>
                <p:oleObj name="Equation" r:id="rId2" imgW="1638300" imgH="711200" progId="Equation.3">
                  <p:embed/>
                  <p:pic>
                    <p:nvPicPr>
                      <p:cNvPr id="172043" name="Object 11">
                        <a:extLst>
                          <a:ext uri="{FF2B5EF4-FFF2-40B4-BE49-F238E27FC236}">
                            <a16:creationId xmlns:a16="http://schemas.microsoft.com/office/drawing/2014/main" id="{FF42418E-7637-4325-8179-DB756B579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3427413"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44" name="Object 12">
            <a:extLst>
              <a:ext uri="{FF2B5EF4-FFF2-40B4-BE49-F238E27FC236}">
                <a16:creationId xmlns:a16="http://schemas.microsoft.com/office/drawing/2014/main" id="{FFB1516E-5533-4151-914E-260CE3AAE1B7}"/>
              </a:ext>
            </a:extLst>
          </p:cNvPr>
          <p:cNvGraphicFramePr>
            <a:graphicFrameLocks noChangeAspect="1"/>
          </p:cNvGraphicFramePr>
          <p:nvPr/>
        </p:nvGraphicFramePr>
        <p:xfrm>
          <a:off x="4876800" y="1685925"/>
          <a:ext cx="3400425" cy="1487488"/>
        </p:xfrm>
        <a:graphic>
          <a:graphicData uri="http://schemas.openxmlformats.org/presentationml/2006/ole">
            <mc:AlternateContent xmlns:mc="http://schemas.openxmlformats.org/markup-compatibility/2006">
              <mc:Choice xmlns:v="urn:schemas-microsoft-com:vml" Requires="v">
                <p:oleObj name="Equation" r:id="rId4" imgW="1625600" imgH="711200" progId="Equation.3">
                  <p:embed/>
                </p:oleObj>
              </mc:Choice>
              <mc:Fallback>
                <p:oleObj name="Equation" r:id="rId4" imgW="1625600" imgH="711200" progId="Equation.3">
                  <p:embed/>
                  <p:pic>
                    <p:nvPicPr>
                      <p:cNvPr id="172044" name="Object 12">
                        <a:extLst>
                          <a:ext uri="{FF2B5EF4-FFF2-40B4-BE49-F238E27FC236}">
                            <a16:creationId xmlns:a16="http://schemas.microsoft.com/office/drawing/2014/main" id="{FFB1516E-5533-4151-914E-260CE3AAE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685925"/>
                        <a:ext cx="3400425"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45" name="Object 13">
            <a:extLst>
              <a:ext uri="{FF2B5EF4-FFF2-40B4-BE49-F238E27FC236}">
                <a16:creationId xmlns:a16="http://schemas.microsoft.com/office/drawing/2014/main" id="{C4C9CBB6-B4EE-4D5C-BBF0-1A75D01B92CC}"/>
              </a:ext>
            </a:extLst>
          </p:cNvPr>
          <p:cNvGraphicFramePr>
            <a:graphicFrameLocks noChangeAspect="1"/>
          </p:cNvGraphicFramePr>
          <p:nvPr/>
        </p:nvGraphicFramePr>
        <p:xfrm>
          <a:off x="838200" y="4038600"/>
          <a:ext cx="4114800" cy="2444750"/>
        </p:xfrm>
        <a:graphic>
          <a:graphicData uri="http://schemas.openxmlformats.org/presentationml/2006/ole">
            <mc:AlternateContent xmlns:mc="http://schemas.openxmlformats.org/markup-compatibility/2006">
              <mc:Choice xmlns:v="urn:schemas-microsoft-com:vml" Requires="v">
                <p:oleObj name="Equation" r:id="rId6" imgW="1752600" imgH="1041400" progId="Equation.3">
                  <p:embed/>
                </p:oleObj>
              </mc:Choice>
              <mc:Fallback>
                <p:oleObj name="Equation" r:id="rId6" imgW="1752600" imgH="1041400" progId="Equation.3">
                  <p:embed/>
                  <p:pic>
                    <p:nvPicPr>
                      <p:cNvPr id="172045" name="Object 13">
                        <a:extLst>
                          <a:ext uri="{FF2B5EF4-FFF2-40B4-BE49-F238E27FC236}">
                            <a16:creationId xmlns:a16="http://schemas.microsoft.com/office/drawing/2014/main" id="{C4C9CBB6-B4EE-4D5C-BBF0-1A75D01B92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038600"/>
                        <a:ext cx="4114800" cy="244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7">
                                            <p:txEl>
                                              <p:pRg st="0" end="0"/>
                                            </p:txEl>
                                          </p:spTgt>
                                        </p:tgtEl>
                                        <p:attrNameLst>
                                          <p:attrName>style.visibility</p:attrName>
                                        </p:attrNameLst>
                                      </p:cBhvr>
                                      <p:to>
                                        <p:strVal val="visible"/>
                                      </p:to>
                                    </p:set>
                                    <p:anim calcmode="lin" valueType="num">
                                      <p:cBhvr additive="base">
                                        <p:cTn id="7" dur="500" fill="hold"/>
                                        <p:tgtEl>
                                          <p:spTgt spid="1720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2043"/>
                                        </p:tgtEl>
                                        <p:attrNameLst>
                                          <p:attrName>style.visibility</p:attrName>
                                        </p:attrNameLst>
                                      </p:cBhvr>
                                      <p:to>
                                        <p:strVal val="visible"/>
                                      </p:to>
                                    </p:set>
                                    <p:anim calcmode="lin" valueType="num">
                                      <p:cBhvr additive="base">
                                        <p:cTn id="13" dur="500" fill="hold"/>
                                        <p:tgtEl>
                                          <p:spTgt spid="172043"/>
                                        </p:tgtEl>
                                        <p:attrNameLst>
                                          <p:attrName>ppt_x</p:attrName>
                                        </p:attrNameLst>
                                      </p:cBhvr>
                                      <p:tavLst>
                                        <p:tav tm="0">
                                          <p:val>
                                            <p:strVal val="0-#ppt_w/2"/>
                                          </p:val>
                                        </p:tav>
                                        <p:tav tm="100000">
                                          <p:val>
                                            <p:strVal val="#ppt_x"/>
                                          </p:val>
                                        </p:tav>
                                      </p:tavLst>
                                    </p:anim>
                                    <p:anim calcmode="lin" valueType="num">
                                      <p:cBhvr additive="base">
                                        <p:cTn id="14" dur="500" fill="hold"/>
                                        <p:tgtEl>
                                          <p:spTgt spid="1720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2042"/>
                                        </p:tgtEl>
                                        <p:attrNameLst>
                                          <p:attrName>style.visibility</p:attrName>
                                        </p:attrNameLst>
                                      </p:cBhvr>
                                      <p:to>
                                        <p:strVal val="visible"/>
                                      </p:to>
                                    </p:set>
                                    <p:anim calcmode="lin" valueType="num">
                                      <p:cBhvr additive="base">
                                        <p:cTn id="19" dur="500" fill="hold"/>
                                        <p:tgtEl>
                                          <p:spTgt spid="172042"/>
                                        </p:tgtEl>
                                        <p:attrNameLst>
                                          <p:attrName>ppt_x</p:attrName>
                                        </p:attrNameLst>
                                      </p:cBhvr>
                                      <p:tavLst>
                                        <p:tav tm="0">
                                          <p:val>
                                            <p:strVal val="0-#ppt_w/2"/>
                                          </p:val>
                                        </p:tav>
                                        <p:tav tm="100000">
                                          <p:val>
                                            <p:strVal val="#ppt_x"/>
                                          </p:val>
                                        </p:tav>
                                      </p:tavLst>
                                    </p:anim>
                                    <p:anim calcmode="lin" valueType="num">
                                      <p:cBhvr additive="base">
                                        <p:cTn id="20" dur="500" fill="hold"/>
                                        <p:tgtEl>
                                          <p:spTgt spid="1720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2044"/>
                                        </p:tgtEl>
                                        <p:attrNameLst>
                                          <p:attrName>style.visibility</p:attrName>
                                        </p:attrNameLst>
                                      </p:cBhvr>
                                      <p:to>
                                        <p:strVal val="visible"/>
                                      </p:to>
                                    </p:set>
                                    <p:anim calcmode="lin" valueType="num">
                                      <p:cBhvr additive="base">
                                        <p:cTn id="25" dur="500" fill="hold"/>
                                        <p:tgtEl>
                                          <p:spTgt spid="172044"/>
                                        </p:tgtEl>
                                        <p:attrNameLst>
                                          <p:attrName>ppt_x</p:attrName>
                                        </p:attrNameLst>
                                      </p:cBhvr>
                                      <p:tavLst>
                                        <p:tav tm="0">
                                          <p:val>
                                            <p:strVal val="0-#ppt_w/2"/>
                                          </p:val>
                                        </p:tav>
                                        <p:tav tm="100000">
                                          <p:val>
                                            <p:strVal val="#ppt_x"/>
                                          </p:val>
                                        </p:tav>
                                      </p:tavLst>
                                    </p:anim>
                                    <p:anim calcmode="lin" valueType="num">
                                      <p:cBhvr additive="base">
                                        <p:cTn id="26" dur="500" fill="hold"/>
                                        <p:tgtEl>
                                          <p:spTgt spid="17204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9">
                                            <p:txEl>
                                              <p:pRg st="0" end="0"/>
                                            </p:txEl>
                                          </p:spTgt>
                                        </p:tgtEl>
                                        <p:attrNameLst>
                                          <p:attrName>style.visibility</p:attrName>
                                        </p:attrNameLst>
                                      </p:cBhvr>
                                      <p:to>
                                        <p:strVal val="visible"/>
                                      </p:to>
                                    </p:set>
                                    <p:anim calcmode="lin" valueType="num">
                                      <p:cBhvr additive="base">
                                        <p:cTn id="31" dur="500" fill="hold"/>
                                        <p:tgtEl>
                                          <p:spTgt spid="17203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2045"/>
                                        </p:tgtEl>
                                        <p:attrNameLst>
                                          <p:attrName>style.visibility</p:attrName>
                                        </p:attrNameLst>
                                      </p:cBhvr>
                                      <p:to>
                                        <p:strVal val="visible"/>
                                      </p:to>
                                    </p:set>
                                    <p:anim calcmode="lin" valueType="num">
                                      <p:cBhvr additive="base">
                                        <p:cTn id="37" dur="500" fill="hold"/>
                                        <p:tgtEl>
                                          <p:spTgt spid="172045"/>
                                        </p:tgtEl>
                                        <p:attrNameLst>
                                          <p:attrName>ppt_x</p:attrName>
                                        </p:attrNameLst>
                                      </p:cBhvr>
                                      <p:tavLst>
                                        <p:tav tm="0">
                                          <p:val>
                                            <p:strVal val="0-#ppt_w/2"/>
                                          </p:val>
                                        </p:tav>
                                        <p:tav tm="100000">
                                          <p:val>
                                            <p:strVal val="#ppt_x"/>
                                          </p:val>
                                        </p:tav>
                                      </p:tavLst>
                                    </p:anim>
                                    <p:anim calcmode="lin" valueType="num">
                                      <p:cBhvr additive="base">
                                        <p:cTn id="38" dur="500" fill="hold"/>
                                        <p:tgtEl>
                                          <p:spTgt spid="17204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41">
                                            <p:txEl>
                                              <p:pRg st="0" end="0"/>
                                            </p:txEl>
                                          </p:spTgt>
                                        </p:tgtEl>
                                        <p:attrNameLst>
                                          <p:attrName>style.visibility</p:attrName>
                                        </p:attrNameLst>
                                      </p:cBhvr>
                                      <p:to>
                                        <p:strVal val="visible"/>
                                      </p:to>
                                    </p:set>
                                    <p:anim calcmode="lin" valueType="num">
                                      <p:cBhvr additive="base">
                                        <p:cTn id="43" dur="500" fill="hold"/>
                                        <p:tgtEl>
                                          <p:spTgt spid="17204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4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build="p" bldLvl="2" autoUpdateAnimBg="0"/>
      <p:bldP spid="172039" grpId="0" build="p" bldLvl="2" autoUpdateAnimBg="0"/>
      <p:bldP spid="17204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42C0C06-6BA1-47FC-9008-509C67CBB29B}"/>
              </a:ext>
            </a:extLst>
          </p:cNvPr>
          <p:cNvSpPr>
            <a:spLocks noGrp="1" noChangeArrowheads="1"/>
          </p:cNvSpPr>
          <p:nvPr>
            <p:ph type="title"/>
          </p:nvPr>
        </p:nvSpPr>
        <p:spPr>
          <a:xfrm>
            <a:off x="271463" y="-50800"/>
            <a:ext cx="8610600" cy="1143000"/>
          </a:xfrm>
        </p:spPr>
        <p:txBody>
          <a:bodyPr/>
          <a:lstStyle/>
          <a:p>
            <a:r>
              <a:rPr lang="en-US" altLang="en-US" sz="4000"/>
              <a:t>Partial Pivoting</a:t>
            </a:r>
          </a:p>
        </p:txBody>
      </p:sp>
      <p:sp>
        <p:nvSpPr>
          <p:cNvPr id="12291" name="Rectangle 3">
            <a:extLst>
              <a:ext uri="{FF2B5EF4-FFF2-40B4-BE49-F238E27FC236}">
                <a16:creationId xmlns:a16="http://schemas.microsoft.com/office/drawing/2014/main" id="{E4AC3153-CEC6-447B-9BC1-18A160930633}"/>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12292" name="Rectangle 4">
            <a:extLst>
              <a:ext uri="{FF2B5EF4-FFF2-40B4-BE49-F238E27FC236}">
                <a16:creationId xmlns:a16="http://schemas.microsoft.com/office/drawing/2014/main" id="{A50BA49B-FE65-4D6E-816A-38B1F0DC7872}"/>
              </a:ext>
            </a:extLst>
          </p:cNvPr>
          <p:cNvSpPr>
            <a:spLocks noChangeArrowheads="1"/>
          </p:cNvSpPr>
          <p:nvPr/>
        </p:nvSpPr>
        <p:spPr bwMode="auto">
          <a:xfrm>
            <a:off x="6616700"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66917" name="Text Box 5">
            <a:extLst>
              <a:ext uri="{FF2B5EF4-FFF2-40B4-BE49-F238E27FC236}">
                <a16:creationId xmlns:a16="http://schemas.microsoft.com/office/drawing/2014/main" id="{C664AC4E-26A6-46AA-B7DD-36978B6C891E}"/>
              </a:ext>
            </a:extLst>
          </p:cNvPr>
          <p:cNvSpPr txBox="1">
            <a:spLocks noChangeArrowheads="1"/>
          </p:cNvSpPr>
          <p:nvPr/>
        </p:nvSpPr>
        <p:spPr bwMode="auto">
          <a:xfrm>
            <a:off x="342900" y="990600"/>
            <a:ext cx="8456613"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A matrix with a zero on the diagonal still has a solution, in general</a:t>
            </a:r>
          </a:p>
          <a:p>
            <a:pPr>
              <a:buFontTx/>
              <a:buChar char="•"/>
            </a:pPr>
            <a:r>
              <a:rPr lang="en-US" altLang="en-US" i="0"/>
              <a:t>  Since we can rearrange the rows and columns freely, we just move things around (called </a:t>
            </a:r>
            <a:r>
              <a:rPr lang="en-US" altLang="en-US" i="0" u="sng"/>
              <a:t>reordering</a:t>
            </a:r>
            <a:r>
              <a:rPr lang="en-US" altLang="en-US" i="0"/>
              <a:t>) to avoid having a zero on the diagonal</a:t>
            </a:r>
          </a:p>
          <a:p>
            <a:pPr>
              <a:buFontTx/>
              <a:buChar char="•"/>
            </a:pPr>
            <a:r>
              <a:rPr lang="en-US" altLang="en-US" i="0"/>
              <a:t>  In fact, for accuracy reasons, it’s often good to have the largest element in any row on the diagonal</a:t>
            </a:r>
          </a:p>
          <a:p>
            <a:pPr>
              <a:buFontTx/>
              <a:buChar char="•"/>
            </a:pPr>
            <a:r>
              <a:rPr lang="en-US" altLang="en-US" i="0"/>
              <a:t>  Rearranging the columns of the matrix to get the largest element on the diagonal in each step is called </a:t>
            </a:r>
            <a:r>
              <a:rPr lang="en-US" altLang="en-US" i="0" u="sng"/>
              <a:t>partial pivoting</a:t>
            </a:r>
            <a:endParaRPr lang="en-US" altLang="en-US" i="0"/>
          </a:p>
          <a:p>
            <a:pPr>
              <a:buFontTx/>
              <a:buChar char="•"/>
            </a:pPr>
            <a:r>
              <a:rPr lang="en-US" altLang="en-US" i="0"/>
              <a:t>  This can be expensive for a large matrix, so often we </a:t>
            </a:r>
            <a:r>
              <a:rPr lang="en-US" altLang="en-US" i="0" u="sng"/>
              <a:t>scale</a:t>
            </a:r>
            <a:r>
              <a:rPr lang="en-US" altLang="en-US" i="0"/>
              <a:t> the elements in a row and then pick one of the larger ones</a:t>
            </a:r>
            <a:endParaRPr lang="en-US" altLang="en-U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7">
                                            <p:txEl>
                                              <p:pRg st="0" end="0"/>
                                            </p:txEl>
                                          </p:spTgt>
                                        </p:tgtEl>
                                        <p:attrNameLst>
                                          <p:attrName>style.visibility</p:attrName>
                                        </p:attrNameLst>
                                      </p:cBhvr>
                                      <p:to>
                                        <p:strVal val="visible"/>
                                      </p:to>
                                    </p:set>
                                    <p:anim calcmode="lin" valueType="num">
                                      <p:cBhvr additive="base">
                                        <p:cTn id="7" dur="500" fill="hold"/>
                                        <p:tgtEl>
                                          <p:spTgt spid="1669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7">
                                            <p:txEl>
                                              <p:pRg st="1" end="1"/>
                                            </p:txEl>
                                          </p:spTgt>
                                        </p:tgtEl>
                                        <p:attrNameLst>
                                          <p:attrName>style.visibility</p:attrName>
                                        </p:attrNameLst>
                                      </p:cBhvr>
                                      <p:to>
                                        <p:strVal val="visible"/>
                                      </p:to>
                                    </p:set>
                                    <p:anim calcmode="lin" valueType="num">
                                      <p:cBhvr additive="base">
                                        <p:cTn id="13" dur="500" fill="hold"/>
                                        <p:tgtEl>
                                          <p:spTgt spid="1669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7">
                                            <p:txEl>
                                              <p:pRg st="2" end="2"/>
                                            </p:txEl>
                                          </p:spTgt>
                                        </p:tgtEl>
                                        <p:attrNameLst>
                                          <p:attrName>style.visibility</p:attrName>
                                        </p:attrNameLst>
                                      </p:cBhvr>
                                      <p:to>
                                        <p:strVal val="visible"/>
                                      </p:to>
                                    </p:set>
                                    <p:anim calcmode="lin" valueType="num">
                                      <p:cBhvr additive="base">
                                        <p:cTn id="19" dur="500" fill="hold"/>
                                        <p:tgtEl>
                                          <p:spTgt spid="1669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7">
                                            <p:txEl>
                                              <p:pRg st="3" end="3"/>
                                            </p:txEl>
                                          </p:spTgt>
                                        </p:tgtEl>
                                        <p:attrNameLst>
                                          <p:attrName>style.visibility</p:attrName>
                                        </p:attrNameLst>
                                      </p:cBhvr>
                                      <p:to>
                                        <p:strVal val="visible"/>
                                      </p:to>
                                    </p:set>
                                    <p:anim calcmode="lin" valueType="num">
                                      <p:cBhvr additive="base">
                                        <p:cTn id="25" dur="500" fill="hold"/>
                                        <p:tgtEl>
                                          <p:spTgt spid="1669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7">
                                            <p:txEl>
                                              <p:pRg st="4" end="4"/>
                                            </p:txEl>
                                          </p:spTgt>
                                        </p:tgtEl>
                                        <p:attrNameLst>
                                          <p:attrName>style.visibility</p:attrName>
                                        </p:attrNameLst>
                                      </p:cBhvr>
                                      <p:to>
                                        <p:strVal val="visible"/>
                                      </p:to>
                                    </p:set>
                                    <p:anim calcmode="lin" valueType="num">
                                      <p:cBhvr additive="base">
                                        <p:cTn id="31" dur="500" fill="hold"/>
                                        <p:tgtEl>
                                          <p:spTgt spid="1669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E81314F-FA5A-4E29-9D2B-B45D2DB56CF4}"/>
              </a:ext>
            </a:extLst>
          </p:cNvPr>
          <p:cNvSpPr>
            <a:spLocks noGrp="1" noChangeArrowheads="1"/>
          </p:cNvSpPr>
          <p:nvPr>
            <p:ph type="title"/>
          </p:nvPr>
        </p:nvSpPr>
        <p:spPr>
          <a:xfrm>
            <a:off x="301625" y="-73025"/>
            <a:ext cx="8534400" cy="1143000"/>
          </a:xfrm>
        </p:spPr>
        <p:txBody>
          <a:bodyPr/>
          <a:lstStyle/>
          <a:p>
            <a:r>
              <a:rPr lang="en-US" altLang="en-US"/>
              <a:t>Singular Matrices </a:t>
            </a:r>
          </a:p>
        </p:txBody>
      </p:sp>
      <p:sp>
        <p:nvSpPr>
          <p:cNvPr id="4099" name="Rectangle 3">
            <a:extLst>
              <a:ext uri="{FF2B5EF4-FFF2-40B4-BE49-F238E27FC236}">
                <a16:creationId xmlns:a16="http://schemas.microsoft.com/office/drawing/2014/main" id="{A30497E8-293A-4C32-A75A-CC78857465FC}"/>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endParaRPr lang="en-US" altLang="en-US"/>
          </a:p>
        </p:txBody>
      </p:sp>
      <p:sp>
        <p:nvSpPr>
          <p:cNvPr id="4100" name="Rectangle 4">
            <a:extLst>
              <a:ext uri="{FF2B5EF4-FFF2-40B4-BE49-F238E27FC236}">
                <a16:creationId xmlns:a16="http://schemas.microsoft.com/office/drawing/2014/main" id="{3527EBA1-A689-49E5-8172-2DF433845AAB}"/>
              </a:ext>
            </a:extLst>
          </p:cNvPr>
          <p:cNvSpPr>
            <a:spLocks noChangeArrowheads="1"/>
          </p:cNvSpPr>
          <p:nvPr/>
        </p:nvSpPr>
        <p:spPr bwMode="auto">
          <a:xfrm>
            <a:off x="100013" y="6356350"/>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r>
              <a:rPr lang="en-US" altLang="en-US" sz="2400" i="0" dirty="0"/>
              <a:t>C&amp;PE 601</a:t>
            </a:r>
          </a:p>
        </p:txBody>
      </p:sp>
      <p:sp>
        <p:nvSpPr>
          <p:cNvPr id="140293" name="Text Box 5">
            <a:extLst>
              <a:ext uri="{FF2B5EF4-FFF2-40B4-BE49-F238E27FC236}">
                <a16:creationId xmlns:a16="http://schemas.microsoft.com/office/drawing/2014/main" id="{90B993C5-E4FE-426E-8ECF-330FF29AC9CB}"/>
              </a:ext>
            </a:extLst>
          </p:cNvPr>
          <p:cNvSpPr txBox="1">
            <a:spLocks noChangeArrowheads="1"/>
          </p:cNvSpPr>
          <p:nvPr/>
        </p:nvSpPr>
        <p:spPr bwMode="auto">
          <a:xfrm>
            <a:off x="342900" y="1020763"/>
            <a:ext cx="8458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i="1">
                <a:solidFill>
                  <a:schemeClr val="tx1"/>
                </a:solidFill>
                <a:latin typeface="Times New Roman" panose="02020603050405020304" pitchFamily="18" charset="0"/>
              </a:defRPr>
            </a:lvl1pPr>
            <a:lvl2pPr marL="742950" indent="-285750">
              <a:defRPr sz="2800" i="1">
                <a:solidFill>
                  <a:schemeClr val="tx1"/>
                </a:solidFill>
                <a:latin typeface="Times New Roman" panose="02020603050405020304" pitchFamily="18" charset="0"/>
              </a:defRPr>
            </a:lvl2pPr>
            <a:lvl3pPr marL="1143000" indent="-228600">
              <a:defRPr sz="2800" i="1">
                <a:solidFill>
                  <a:schemeClr val="tx1"/>
                </a:solidFill>
                <a:latin typeface="Times New Roman" panose="02020603050405020304" pitchFamily="18" charset="0"/>
              </a:defRPr>
            </a:lvl3pPr>
            <a:lvl4pPr marL="1600200" indent="-228600">
              <a:defRPr sz="2800" i="1">
                <a:solidFill>
                  <a:schemeClr val="tx1"/>
                </a:solidFill>
                <a:latin typeface="Times New Roman" panose="02020603050405020304" pitchFamily="18" charset="0"/>
              </a:defRPr>
            </a:lvl4pPr>
            <a:lvl5pPr marL="2057400" indent="-228600">
              <a:defRPr sz="28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i="1">
                <a:solidFill>
                  <a:schemeClr val="tx1"/>
                </a:solidFill>
                <a:latin typeface="Times New Roman" panose="02020603050405020304" pitchFamily="18" charset="0"/>
              </a:defRPr>
            </a:lvl9pPr>
          </a:lstStyle>
          <a:p>
            <a:pPr>
              <a:buFontTx/>
              <a:buChar char="•"/>
            </a:pPr>
            <a:r>
              <a:rPr lang="en-US" altLang="en-US" i="0"/>
              <a:t>  Often, when we model a large process, we end up writing more equations than are needed</a:t>
            </a:r>
          </a:p>
          <a:p>
            <a:pPr>
              <a:buFontTx/>
              <a:buChar char="•"/>
            </a:pPr>
            <a:r>
              <a:rPr lang="en-US" altLang="en-US" i="0"/>
              <a:t>  Assume we have more equations than variables.  What do we do with the extra equations?  </a:t>
            </a:r>
          </a:p>
          <a:p>
            <a:pPr>
              <a:buFontTx/>
              <a:buChar char="•"/>
            </a:pPr>
            <a:r>
              <a:rPr lang="en-US" altLang="en-US" i="0"/>
              <a:t>  Use them to check our answer.  If the result of solving the square system also satisfies the extra equations, then they were redundant.  If they are not satisfied, the system was inconsistent, and no solution exists</a:t>
            </a:r>
          </a:p>
          <a:p>
            <a:pPr>
              <a:buFontTx/>
              <a:buChar char="•"/>
            </a:pPr>
            <a:r>
              <a:rPr lang="en-US" altLang="en-US" i="0"/>
              <a:t>  What if we have redundant equations in our square system?</a:t>
            </a:r>
          </a:p>
          <a:p>
            <a:pPr>
              <a:buFontTx/>
              <a:buChar char="•"/>
            </a:pPr>
            <a:r>
              <a:rPr lang="en-US" altLang="en-US" i="0"/>
              <a:t>  Again, there is no solution, and we call the matrix </a:t>
            </a:r>
            <a:r>
              <a:rPr lang="en-US" altLang="en-US" i="0" u="sng"/>
              <a:t>singular</a:t>
            </a:r>
            <a:endParaRPr lang="en-US" altLang="en-US" i="0"/>
          </a:p>
        </p:txBody>
      </p:sp>
    </p:spTree>
    <p:extLst>
      <p:ext uri="{BB962C8B-B14F-4D97-AF65-F5344CB8AC3E}">
        <p14:creationId xmlns:p14="http://schemas.microsoft.com/office/powerpoint/2010/main" val="2179160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3">
                                            <p:txEl>
                                              <p:pRg st="0" end="0"/>
                                            </p:txEl>
                                          </p:spTgt>
                                        </p:tgtEl>
                                        <p:attrNameLst>
                                          <p:attrName>style.visibility</p:attrName>
                                        </p:attrNameLst>
                                      </p:cBhvr>
                                      <p:to>
                                        <p:strVal val="visible"/>
                                      </p:to>
                                    </p:set>
                                    <p:anim calcmode="lin" valueType="num">
                                      <p:cBhvr additive="base">
                                        <p:cTn id="7" dur="500" fill="hold"/>
                                        <p:tgtEl>
                                          <p:spTgt spid="140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3">
                                            <p:txEl>
                                              <p:pRg st="1" end="1"/>
                                            </p:txEl>
                                          </p:spTgt>
                                        </p:tgtEl>
                                        <p:attrNameLst>
                                          <p:attrName>style.visibility</p:attrName>
                                        </p:attrNameLst>
                                      </p:cBhvr>
                                      <p:to>
                                        <p:strVal val="visible"/>
                                      </p:to>
                                    </p:set>
                                    <p:anim calcmode="lin" valueType="num">
                                      <p:cBhvr additive="base">
                                        <p:cTn id="13" dur="500" fill="hold"/>
                                        <p:tgtEl>
                                          <p:spTgt spid="14029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3">
                                            <p:txEl>
                                              <p:pRg st="2" end="2"/>
                                            </p:txEl>
                                          </p:spTgt>
                                        </p:tgtEl>
                                        <p:attrNameLst>
                                          <p:attrName>style.visibility</p:attrName>
                                        </p:attrNameLst>
                                      </p:cBhvr>
                                      <p:to>
                                        <p:strVal val="visible"/>
                                      </p:to>
                                    </p:set>
                                    <p:anim calcmode="lin" valueType="num">
                                      <p:cBhvr additive="base">
                                        <p:cTn id="19" dur="500" fill="hold"/>
                                        <p:tgtEl>
                                          <p:spTgt spid="14029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2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0293">
                                            <p:txEl>
                                              <p:pRg st="3" end="3"/>
                                            </p:txEl>
                                          </p:spTgt>
                                        </p:tgtEl>
                                        <p:attrNameLst>
                                          <p:attrName>style.visibility</p:attrName>
                                        </p:attrNameLst>
                                      </p:cBhvr>
                                      <p:to>
                                        <p:strVal val="visible"/>
                                      </p:to>
                                    </p:set>
                                    <p:anim calcmode="lin" valueType="num">
                                      <p:cBhvr additive="base">
                                        <p:cTn id="25" dur="500" fill="hold"/>
                                        <p:tgtEl>
                                          <p:spTgt spid="14029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0293">
                                            <p:txEl>
                                              <p:pRg st="4" end="4"/>
                                            </p:txEl>
                                          </p:spTgt>
                                        </p:tgtEl>
                                        <p:attrNameLst>
                                          <p:attrName>style.visibility</p:attrName>
                                        </p:attrNameLst>
                                      </p:cBhvr>
                                      <p:to>
                                        <p:strVal val="visible"/>
                                      </p:to>
                                    </p:set>
                                    <p:anim calcmode="lin" valueType="num">
                                      <p:cBhvr additive="base">
                                        <p:cTn id="31" dur="500" fill="hold"/>
                                        <p:tgtEl>
                                          <p:spTgt spid="14029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029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8E305CB5-8DC9-32B7-991B-1ED842AAC376}"/>
              </a:ext>
            </a:extLst>
          </p:cNvPr>
          <p:cNvSpPr>
            <a:spLocks noGrp="1" noChangeArrowheads="1"/>
          </p:cNvSpPr>
          <p:nvPr>
            <p:ph type="title"/>
          </p:nvPr>
        </p:nvSpPr>
        <p:spPr>
          <a:xfrm>
            <a:off x="271463" y="-84138"/>
            <a:ext cx="8610600" cy="1143001"/>
          </a:xfrm>
        </p:spPr>
        <p:txBody>
          <a:bodyPr/>
          <a:lstStyle/>
          <a:p>
            <a:r>
              <a:rPr lang="en-US" altLang="en-US" sz="4600"/>
              <a:t>Determinants</a:t>
            </a:r>
          </a:p>
        </p:txBody>
      </p:sp>
      <p:sp>
        <p:nvSpPr>
          <p:cNvPr id="5123" name="Rectangle 1027">
            <a:extLst>
              <a:ext uri="{FF2B5EF4-FFF2-40B4-BE49-F238E27FC236}">
                <a16:creationId xmlns:a16="http://schemas.microsoft.com/office/drawing/2014/main" id="{8AB6C31F-804A-925E-99C9-9DAB3B9F6284}"/>
              </a:ext>
            </a:extLst>
          </p:cNvPr>
          <p:cNvSpPr>
            <a:spLocks noChangeArrowheads="1"/>
          </p:cNvSpPr>
          <p:nvPr/>
        </p:nvSpPr>
        <p:spPr bwMode="auto">
          <a:xfrm>
            <a:off x="152400" y="7620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p>
        </p:txBody>
      </p:sp>
      <p:sp>
        <p:nvSpPr>
          <p:cNvPr id="5124" name="Rectangle 1028">
            <a:extLst>
              <a:ext uri="{FF2B5EF4-FFF2-40B4-BE49-F238E27FC236}">
                <a16:creationId xmlns:a16="http://schemas.microsoft.com/office/drawing/2014/main" id="{45B4F7E1-0C94-F53A-1D24-EFB551B90280}"/>
              </a:ext>
            </a:extLst>
          </p:cNvPr>
          <p:cNvSpPr>
            <a:spLocks noChangeArrowheads="1"/>
          </p:cNvSpPr>
          <p:nvPr/>
        </p:nvSpPr>
        <p:spPr bwMode="auto">
          <a:xfrm>
            <a:off x="96838" y="6337300"/>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0" dirty="0"/>
              <a:t>C&amp;PE 601</a:t>
            </a:r>
          </a:p>
        </p:txBody>
      </p:sp>
      <p:sp>
        <p:nvSpPr>
          <p:cNvPr id="157834" name="Text Box 1162">
            <a:extLst>
              <a:ext uri="{FF2B5EF4-FFF2-40B4-BE49-F238E27FC236}">
                <a16:creationId xmlns:a16="http://schemas.microsoft.com/office/drawing/2014/main" id="{5E42BF52-2F0B-231D-E68A-B78D4C2B6315}"/>
              </a:ext>
            </a:extLst>
          </p:cNvPr>
          <p:cNvSpPr txBox="1">
            <a:spLocks noChangeArrowheads="1"/>
          </p:cNvSpPr>
          <p:nvPr/>
        </p:nvSpPr>
        <p:spPr bwMode="auto">
          <a:xfrm>
            <a:off x="338138" y="868363"/>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sym typeface="Symbol" panose="05050102010706020507" pitchFamily="18" charset="2"/>
              </a:rPr>
              <a:t>  </a:t>
            </a:r>
            <a:r>
              <a:rPr lang="en-US" altLang="en-US" sz="2800" i="0">
                <a:sym typeface="Symbol" panose="05050102010706020507" pitchFamily="18" charset="2"/>
              </a:rPr>
              <a:t>The </a:t>
            </a:r>
            <a:r>
              <a:rPr lang="en-US" altLang="en-US" sz="2800" i="0" u="sng">
                <a:sym typeface="Symbol" panose="05050102010706020507" pitchFamily="18" charset="2"/>
              </a:rPr>
              <a:t>determinant</a:t>
            </a:r>
            <a:r>
              <a:rPr lang="en-US" altLang="en-US" sz="2800" i="0">
                <a:sym typeface="Symbol" panose="05050102010706020507" pitchFamily="18" charset="2"/>
              </a:rPr>
              <a:t> of a matrix is a scalar, denoted det(</a:t>
            </a:r>
            <a:r>
              <a:rPr lang="en-US" altLang="en-US" sz="2800">
                <a:sym typeface="Symbol" panose="05050102010706020507" pitchFamily="18" charset="2"/>
              </a:rPr>
              <a:t>A</a:t>
            </a:r>
            <a:r>
              <a:rPr lang="en-US" altLang="en-US" sz="2800" i="0">
                <a:sym typeface="Symbol" panose="05050102010706020507" pitchFamily="18" charset="2"/>
              </a:rPr>
              <a:t>)</a:t>
            </a:r>
          </a:p>
          <a:p>
            <a:pPr>
              <a:spcBef>
                <a:spcPct val="0"/>
              </a:spcBef>
            </a:pPr>
            <a:r>
              <a:rPr lang="en-US" altLang="en-US" sz="2800" i="0">
                <a:sym typeface="Symbol" panose="05050102010706020507" pitchFamily="18" charset="2"/>
              </a:rPr>
              <a:t>  For a 2 x 2 matrix, it is computed via:</a:t>
            </a:r>
            <a:endParaRPr lang="en-US" altLang="en-US" sz="2600" i="0">
              <a:sym typeface="Symbol" panose="05050102010706020507" pitchFamily="18" charset="2"/>
            </a:endParaRPr>
          </a:p>
        </p:txBody>
      </p:sp>
      <p:graphicFrame>
        <p:nvGraphicFramePr>
          <p:cNvPr id="157840" name="Object 1168">
            <a:extLst>
              <a:ext uri="{FF2B5EF4-FFF2-40B4-BE49-F238E27FC236}">
                <a16:creationId xmlns:a16="http://schemas.microsoft.com/office/drawing/2014/main" id="{FC34378F-970E-B9D4-9D77-263EA5FF4706}"/>
              </a:ext>
            </a:extLst>
          </p:cNvPr>
          <p:cNvGraphicFramePr>
            <a:graphicFrameLocks noChangeAspect="1"/>
          </p:cNvGraphicFramePr>
          <p:nvPr/>
        </p:nvGraphicFramePr>
        <p:xfrm>
          <a:off x="2622550" y="1981200"/>
          <a:ext cx="3898900" cy="603250"/>
        </p:xfrm>
        <a:graphic>
          <a:graphicData uri="http://schemas.openxmlformats.org/presentationml/2006/ole">
            <mc:AlternateContent xmlns:mc="http://schemas.openxmlformats.org/markup-compatibility/2006">
              <mc:Choice xmlns:v="urn:schemas-microsoft-com:vml" Requires="v">
                <p:oleObj name="Equation" r:id="rId2" imgW="1396394" imgH="215806" progId="Equation.3">
                  <p:embed/>
                </p:oleObj>
              </mc:Choice>
              <mc:Fallback>
                <p:oleObj name="Equation" r:id="rId2" imgW="1396394" imgH="215806" progId="Equation.3">
                  <p:embed/>
                  <p:pic>
                    <p:nvPicPr>
                      <p:cNvPr id="157840" name="Object 1168">
                        <a:extLst>
                          <a:ext uri="{FF2B5EF4-FFF2-40B4-BE49-F238E27FC236}">
                            <a16:creationId xmlns:a16="http://schemas.microsoft.com/office/drawing/2014/main" id="{FC34378F-970E-B9D4-9D77-263EA5FF4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1981200"/>
                        <a:ext cx="38989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841" name="Text Box 1169">
            <a:extLst>
              <a:ext uri="{FF2B5EF4-FFF2-40B4-BE49-F238E27FC236}">
                <a16:creationId xmlns:a16="http://schemas.microsoft.com/office/drawing/2014/main" id="{FA4EA8BE-1937-09B0-F494-548FB422E32F}"/>
              </a:ext>
            </a:extLst>
          </p:cNvPr>
          <p:cNvSpPr txBox="1">
            <a:spLocks noChangeArrowheads="1"/>
          </p:cNvSpPr>
          <p:nvPr/>
        </p:nvSpPr>
        <p:spPr bwMode="auto">
          <a:xfrm>
            <a:off x="338138" y="2743200"/>
            <a:ext cx="8534400"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sym typeface="Symbol" panose="05050102010706020507" pitchFamily="18" charset="2"/>
              </a:rPr>
              <a:t>  </a:t>
            </a:r>
            <a:r>
              <a:rPr lang="en-US" altLang="en-US" sz="2800" i="0">
                <a:sym typeface="Symbol" panose="05050102010706020507" pitchFamily="18" charset="2"/>
              </a:rPr>
              <a:t>We’ve all seen determinants before.  What is the most efficient way to compute the determinant?</a:t>
            </a:r>
          </a:p>
          <a:p>
            <a:pPr>
              <a:spcBef>
                <a:spcPct val="0"/>
              </a:spcBef>
            </a:pPr>
            <a:r>
              <a:rPr lang="en-US" altLang="en-US" sz="2800" i="0">
                <a:sym typeface="Symbol" panose="05050102010706020507" pitchFamily="18" charset="2"/>
              </a:rPr>
              <a:t>  Depends on the matrix structure.  For sparse matrices, use </a:t>
            </a:r>
            <a:r>
              <a:rPr lang="en-US" altLang="en-US" sz="2800" i="0" u="sng">
                <a:sym typeface="Symbol" panose="05050102010706020507" pitchFamily="18" charset="2"/>
              </a:rPr>
              <a:t>cofactor expansion:</a:t>
            </a:r>
          </a:p>
          <a:p>
            <a:pPr>
              <a:spcBef>
                <a:spcPct val="0"/>
              </a:spcBef>
              <a:buFontTx/>
              <a:buNone/>
            </a:pPr>
            <a:endParaRPr lang="en-US" altLang="en-US" sz="900" i="0">
              <a:sym typeface="Symbol" panose="05050102010706020507" pitchFamily="18" charset="2"/>
            </a:endParaRPr>
          </a:p>
          <a:p>
            <a:pPr>
              <a:spcBef>
                <a:spcPct val="0"/>
              </a:spcBef>
              <a:buFontTx/>
              <a:buNone/>
            </a:pPr>
            <a:r>
              <a:rPr lang="en-US" altLang="en-US" sz="2600" i="0">
                <a:sym typeface="Symbol" panose="05050102010706020507" pitchFamily="18" charset="2"/>
              </a:rPr>
              <a:t>    </a:t>
            </a:r>
            <a:r>
              <a:rPr lang="en-US" altLang="en-US" sz="2800" i="0">
                <a:sym typeface="Symbol" panose="05050102010706020507" pitchFamily="18" charset="2"/>
              </a:rPr>
              <a:t>Choose a row or column with many zeroes.  For each element in that row or column, multiply the element by the determinant of the </a:t>
            </a:r>
            <a:r>
              <a:rPr lang="en-US" altLang="en-US" sz="2800" i="0" u="sng">
                <a:sym typeface="Symbol" panose="05050102010706020507" pitchFamily="18" charset="2"/>
              </a:rPr>
              <a:t>minor</a:t>
            </a:r>
            <a:r>
              <a:rPr lang="en-US" altLang="en-US" sz="2800" i="0">
                <a:sym typeface="Symbol" panose="05050102010706020507" pitchFamily="18" charset="2"/>
              </a:rPr>
              <a:t> (or cofactor) to find the determinant of the entire matrix</a:t>
            </a:r>
            <a:endParaRPr lang="en-US" altLang="en-US" sz="2600" i="0">
              <a:sym typeface="Symbol" panose="05050102010706020507" pitchFamily="18" charset="2"/>
            </a:endParaRPr>
          </a:p>
        </p:txBody>
      </p:sp>
    </p:spTree>
    <p:extLst>
      <p:ext uri="{BB962C8B-B14F-4D97-AF65-F5344CB8AC3E}">
        <p14:creationId xmlns:p14="http://schemas.microsoft.com/office/powerpoint/2010/main" val="2766039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7834">
                                            <p:txEl>
                                              <p:pRg st="0" end="0"/>
                                            </p:txEl>
                                          </p:spTgt>
                                        </p:tgtEl>
                                        <p:attrNameLst>
                                          <p:attrName>style.visibility</p:attrName>
                                        </p:attrNameLst>
                                      </p:cBhvr>
                                      <p:to>
                                        <p:strVal val="visible"/>
                                      </p:to>
                                    </p:set>
                                    <p:anim calcmode="lin" valueType="num">
                                      <p:cBhvr additive="base">
                                        <p:cTn id="7" dur="500" fill="hold"/>
                                        <p:tgtEl>
                                          <p:spTgt spid="157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7834">
                                            <p:txEl>
                                              <p:pRg st="1" end="1"/>
                                            </p:txEl>
                                          </p:spTgt>
                                        </p:tgtEl>
                                        <p:attrNameLst>
                                          <p:attrName>style.visibility</p:attrName>
                                        </p:attrNameLst>
                                      </p:cBhvr>
                                      <p:to>
                                        <p:strVal val="visible"/>
                                      </p:to>
                                    </p:set>
                                    <p:anim calcmode="lin" valueType="num">
                                      <p:cBhvr additive="base">
                                        <p:cTn id="13" dur="500" fill="hold"/>
                                        <p:tgtEl>
                                          <p:spTgt spid="1578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8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7840"/>
                                        </p:tgtEl>
                                        <p:attrNameLst>
                                          <p:attrName>style.visibility</p:attrName>
                                        </p:attrNameLst>
                                      </p:cBhvr>
                                      <p:to>
                                        <p:strVal val="visible"/>
                                      </p:to>
                                    </p:set>
                                    <p:anim calcmode="lin" valueType="num">
                                      <p:cBhvr additive="base">
                                        <p:cTn id="19" dur="500" fill="hold"/>
                                        <p:tgtEl>
                                          <p:spTgt spid="157840"/>
                                        </p:tgtEl>
                                        <p:attrNameLst>
                                          <p:attrName>ppt_x</p:attrName>
                                        </p:attrNameLst>
                                      </p:cBhvr>
                                      <p:tavLst>
                                        <p:tav tm="0">
                                          <p:val>
                                            <p:strVal val="0-#ppt_w/2"/>
                                          </p:val>
                                        </p:tav>
                                        <p:tav tm="100000">
                                          <p:val>
                                            <p:strVal val="#ppt_x"/>
                                          </p:val>
                                        </p:tav>
                                      </p:tavLst>
                                    </p:anim>
                                    <p:anim calcmode="lin" valueType="num">
                                      <p:cBhvr additive="base">
                                        <p:cTn id="20" dur="500" fill="hold"/>
                                        <p:tgtEl>
                                          <p:spTgt spid="1578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7841">
                                            <p:txEl>
                                              <p:pRg st="0" end="0"/>
                                            </p:txEl>
                                          </p:spTgt>
                                        </p:tgtEl>
                                        <p:attrNameLst>
                                          <p:attrName>style.visibility</p:attrName>
                                        </p:attrNameLst>
                                      </p:cBhvr>
                                      <p:to>
                                        <p:strVal val="visible"/>
                                      </p:to>
                                    </p:set>
                                    <p:anim calcmode="lin" valueType="num">
                                      <p:cBhvr additive="base">
                                        <p:cTn id="25" dur="500" fill="hold"/>
                                        <p:tgtEl>
                                          <p:spTgt spid="15784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8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57841">
                                            <p:txEl>
                                              <p:pRg st="1" end="1"/>
                                            </p:txEl>
                                          </p:spTgt>
                                        </p:tgtEl>
                                        <p:attrNameLst>
                                          <p:attrName>style.visibility</p:attrName>
                                        </p:attrNameLst>
                                      </p:cBhvr>
                                      <p:to>
                                        <p:strVal val="visible"/>
                                      </p:to>
                                    </p:set>
                                    <p:anim calcmode="lin" valueType="num">
                                      <p:cBhvr additive="base">
                                        <p:cTn id="31" dur="500" fill="hold"/>
                                        <p:tgtEl>
                                          <p:spTgt spid="157841">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8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57841">
                                            <p:txEl>
                                              <p:pRg st="3" end="3"/>
                                            </p:txEl>
                                          </p:spTgt>
                                        </p:tgtEl>
                                        <p:attrNameLst>
                                          <p:attrName>style.visibility</p:attrName>
                                        </p:attrNameLst>
                                      </p:cBhvr>
                                      <p:to>
                                        <p:strVal val="visible"/>
                                      </p:to>
                                    </p:set>
                                    <p:anim calcmode="lin" valueType="num">
                                      <p:cBhvr additive="base">
                                        <p:cTn id="37" dur="500" fill="hold"/>
                                        <p:tgtEl>
                                          <p:spTgt spid="15784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84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34" grpId="0" build="p" autoUpdateAnimBg="0"/>
      <p:bldP spid="15784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3FB482-6711-5626-F30D-69E3BFB57BF9}"/>
              </a:ext>
            </a:extLst>
          </p:cNvPr>
          <p:cNvSpPr>
            <a:spLocks noGrp="1" noChangeArrowheads="1"/>
          </p:cNvSpPr>
          <p:nvPr>
            <p:ph type="title"/>
          </p:nvPr>
        </p:nvSpPr>
        <p:spPr>
          <a:xfrm>
            <a:off x="282575" y="-61913"/>
            <a:ext cx="8610600" cy="1143001"/>
          </a:xfrm>
        </p:spPr>
        <p:txBody>
          <a:bodyPr/>
          <a:lstStyle/>
          <a:p>
            <a:r>
              <a:rPr lang="en-US" altLang="en-US" sz="4000"/>
              <a:t>Determinants via Triangularization</a:t>
            </a:r>
          </a:p>
        </p:txBody>
      </p:sp>
      <p:sp>
        <p:nvSpPr>
          <p:cNvPr id="9219" name="Rectangle 3">
            <a:extLst>
              <a:ext uri="{FF2B5EF4-FFF2-40B4-BE49-F238E27FC236}">
                <a16:creationId xmlns:a16="http://schemas.microsoft.com/office/drawing/2014/main" id="{23143C16-56E6-B08D-0089-2BF903147621}"/>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p>
        </p:txBody>
      </p:sp>
      <p:sp>
        <p:nvSpPr>
          <p:cNvPr id="9220" name="Rectangle 4">
            <a:extLst>
              <a:ext uri="{FF2B5EF4-FFF2-40B4-BE49-F238E27FC236}">
                <a16:creationId xmlns:a16="http://schemas.microsoft.com/office/drawing/2014/main" id="{61E78870-AD72-F686-9BFA-AFB98406A9BD}"/>
              </a:ext>
            </a:extLst>
          </p:cNvPr>
          <p:cNvSpPr>
            <a:spLocks noChangeArrowheads="1"/>
          </p:cNvSpPr>
          <p:nvPr/>
        </p:nvSpPr>
        <p:spPr bwMode="auto">
          <a:xfrm>
            <a:off x="119063" y="6348413"/>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0" dirty="0"/>
              <a:t>C&amp;PE 601</a:t>
            </a:r>
          </a:p>
        </p:txBody>
      </p:sp>
      <p:sp>
        <p:nvSpPr>
          <p:cNvPr id="177159" name="Text Box 7">
            <a:extLst>
              <a:ext uri="{FF2B5EF4-FFF2-40B4-BE49-F238E27FC236}">
                <a16:creationId xmlns:a16="http://schemas.microsoft.com/office/drawing/2014/main" id="{B5EA9D90-A2B1-9CFD-728F-43FB72BB4980}"/>
              </a:ext>
            </a:extLst>
          </p:cNvPr>
          <p:cNvSpPr txBox="1">
            <a:spLocks noChangeArrowheads="1"/>
          </p:cNvSpPr>
          <p:nvPr/>
        </p:nvSpPr>
        <p:spPr bwMode="auto">
          <a:xfrm>
            <a:off x="304800" y="1066800"/>
            <a:ext cx="8534400"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000" i="0"/>
              <a:t>  One more result is helpful here:</a:t>
            </a:r>
          </a:p>
          <a:p>
            <a:pPr>
              <a:spcBef>
                <a:spcPct val="0"/>
              </a:spcBef>
              <a:buFontTx/>
              <a:buNone/>
            </a:pPr>
            <a:r>
              <a:rPr lang="en-US" altLang="en-US" sz="2800" i="0"/>
              <a:t>        The determinant of a triangular or diagonal matrix is the product of its diagonal elements</a:t>
            </a:r>
          </a:p>
          <a:p>
            <a:pPr>
              <a:lnSpc>
                <a:spcPct val="110000"/>
              </a:lnSpc>
              <a:spcBef>
                <a:spcPct val="0"/>
              </a:spcBef>
            </a:pPr>
            <a:r>
              <a:rPr lang="en-US" altLang="en-US" sz="2800" i="0"/>
              <a:t>  </a:t>
            </a:r>
            <a:r>
              <a:rPr lang="en-US" altLang="en-US" sz="3000" i="0"/>
              <a:t>So if we can use the elementary row transformations to give us a triangular form for </a:t>
            </a:r>
            <a:r>
              <a:rPr lang="en-US" altLang="en-US" sz="3000"/>
              <a:t>A</a:t>
            </a:r>
            <a:r>
              <a:rPr lang="en-US" altLang="en-US" sz="3000" i="0"/>
              <a:t>, we can get the determinant easily.  How do we do this?</a:t>
            </a:r>
          </a:p>
          <a:p>
            <a:pPr>
              <a:lnSpc>
                <a:spcPct val="110000"/>
              </a:lnSpc>
              <a:spcBef>
                <a:spcPct val="0"/>
              </a:spcBef>
            </a:pPr>
            <a:r>
              <a:rPr lang="en-US" altLang="en-US" sz="3000" i="0"/>
              <a:t>  It’s just regular Gaussian Elimination</a:t>
            </a:r>
          </a:p>
          <a:p>
            <a:pPr>
              <a:lnSpc>
                <a:spcPct val="110000"/>
              </a:lnSpc>
              <a:spcBef>
                <a:spcPct val="0"/>
              </a:spcBef>
            </a:pPr>
            <a:r>
              <a:rPr lang="en-US" altLang="en-US" sz="3000" i="0"/>
              <a:t>  This is in fact the fastest way to find a determinant, since the steps required for triangularization are </a:t>
            </a:r>
            <a:r>
              <a:rPr lang="en-US" altLang="en-US" sz="3000"/>
              <a:t>O</a:t>
            </a:r>
            <a:r>
              <a:rPr lang="en-US" altLang="en-US" sz="3000" i="0"/>
              <a:t>(</a:t>
            </a:r>
            <a:r>
              <a:rPr lang="en-US" altLang="en-US" sz="3000"/>
              <a:t>N</a:t>
            </a:r>
            <a:r>
              <a:rPr lang="en-US" altLang="en-US" sz="3000" baseline="30000"/>
              <a:t>2</a:t>
            </a:r>
            <a:r>
              <a:rPr lang="en-US" altLang="en-US" sz="3000" i="0"/>
              <a:t>), and for cofactor expansion are </a:t>
            </a:r>
            <a:r>
              <a:rPr lang="en-US" altLang="en-US" sz="3000"/>
              <a:t>O</a:t>
            </a:r>
            <a:r>
              <a:rPr lang="en-US" altLang="en-US" sz="3000" i="0"/>
              <a:t>(</a:t>
            </a:r>
            <a:r>
              <a:rPr lang="en-US" altLang="en-US" sz="3000"/>
              <a:t>N!</a:t>
            </a:r>
            <a:r>
              <a:rPr lang="en-US" altLang="en-US" sz="3000" i="0"/>
              <a:t>) .</a:t>
            </a:r>
          </a:p>
        </p:txBody>
      </p:sp>
    </p:spTree>
    <p:extLst>
      <p:ext uri="{BB962C8B-B14F-4D97-AF65-F5344CB8AC3E}">
        <p14:creationId xmlns:p14="http://schemas.microsoft.com/office/powerpoint/2010/main" val="83565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7159">
                                            <p:txEl>
                                              <p:pRg st="0" end="0"/>
                                            </p:txEl>
                                          </p:spTgt>
                                        </p:tgtEl>
                                        <p:attrNameLst>
                                          <p:attrName>style.visibility</p:attrName>
                                        </p:attrNameLst>
                                      </p:cBhvr>
                                      <p:to>
                                        <p:strVal val="visible"/>
                                      </p:to>
                                    </p:set>
                                    <p:anim calcmode="lin" valueType="num">
                                      <p:cBhvr additive="base">
                                        <p:cTn id="7" dur="500" fill="hold"/>
                                        <p:tgtEl>
                                          <p:spTgt spid="1771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71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7159">
                                            <p:txEl>
                                              <p:pRg st="1" end="1"/>
                                            </p:txEl>
                                          </p:spTgt>
                                        </p:tgtEl>
                                        <p:attrNameLst>
                                          <p:attrName>style.visibility</p:attrName>
                                        </p:attrNameLst>
                                      </p:cBhvr>
                                      <p:to>
                                        <p:strVal val="visible"/>
                                      </p:to>
                                    </p:set>
                                    <p:anim calcmode="lin" valueType="num">
                                      <p:cBhvr additive="base">
                                        <p:cTn id="13" dur="500" fill="hold"/>
                                        <p:tgtEl>
                                          <p:spTgt spid="1771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71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7159">
                                            <p:txEl>
                                              <p:pRg st="2" end="2"/>
                                            </p:txEl>
                                          </p:spTgt>
                                        </p:tgtEl>
                                        <p:attrNameLst>
                                          <p:attrName>style.visibility</p:attrName>
                                        </p:attrNameLst>
                                      </p:cBhvr>
                                      <p:to>
                                        <p:strVal val="visible"/>
                                      </p:to>
                                    </p:set>
                                    <p:anim calcmode="lin" valueType="num">
                                      <p:cBhvr additive="base">
                                        <p:cTn id="19" dur="500" fill="hold"/>
                                        <p:tgtEl>
                                          <p:spTgt spid="1771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71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7159">
                                            <p:txEl>
                                              <p:pRg st="3" end="3"/>
                                            </p:txEl>
                                          </p:spTgt>
                                        </p:tgtEl>
                                        <p:attrNameLst>
                                          <p:attrName>style.visibility</p:attrName>
                                        </p:attrNameLst>
                                      </p:cBhvr>
                                      <p:to>
                                        <p:strVal val="visible"/>
                                      </p:to>
                                    </p:set>
                                    <p:anim calcmode="lin" valueType="num">
                                      <p:cBhvr additive="base">
                                        <p:cTn id="25" dur="500" fill="hold"/>
                                        <p:tgtEl>
                                          <p:spTgt spid="1771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71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7159">
                                            <p:txEl>
                                              <p:pRg st="4" end="4"/>
                                            </p:txEl>
                                          </p:spTgt>
                                        </p:tgtEl>
                                        <p:attrNameLst>
                                          <p:attrName>style.visibility</p:attrName>
                                        </p:attrNameLst>
                                      </p:cBhvr>
                                      <p:to>
                                        <p:strVal val="visible"/>
                                      </p:to>
                                    </p:set>
                                    <p:anim calcmode="lin" valueType="num">
                                      <p:cBhvr additive="base">
                                        <p:cTn id="31" dur="500" fill="hold"/>
                                        <p:tgtEl>
                                          <p:spTgt spid="1771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71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837F9BC-E6F4-0711-6A3A-340ABE9F1B7A}"/>
              </a:ext>
            </a:extLst>
          </p:cNvPr>
          <p:cNvSpPr>
            <a:spLocks noGrp="1" noChangeArrowheads="1"/>
          </p:cNvSpPr>
          <p:nvPr>
            <p:ph type="title"/>
          </p:nvPr>
        </p:nvSpPr>
        <p:spPr>
          <a:xfrm>
            <a:off x="685800" y="0"/>
            <a:ext cx="7772400" cy="1143000"/>
          </a:xfrm>
        </p:spPr>
        <p:txBody>
          <a:bodyPr/>
          <a:lstStyle/>
          <a:p>
            <a:pPr>
              <a:lnSpc>
                <a:spcPct val="80000"/>
              </a:lnSpc>
            </a:pPr>
            <a:r>
              <a:rPr lang="en-US" altLang="en-US" sz="4800"/>
              <a:t>Convex Regions</a:t>
            </a:r>
          </a:p>
        </p:txBody>
      </p:sp>
      <p:sp>
        <p:nvSpPr>
          <p:cNvPr id="6147" name="Rectangle 4">
            <a:extLst>
              <a:ext uri="{FF2B5EF4-FFF2-40B4-BE49-F238E27FC236}">
                <a16:creationId xmlns:a16="http://schemas.microsoft.com/office/drawing/2014/main" id="{3D5F5BB1-6201-1ADA-E387-2561909BFB23}"/>
              </a:ext>
            </a:extLst>
          </p:cNvPr>
          <p:cNvSpPr>
            <a:spLocks noChangeArrowheads="1"/>
          </p:cNvSpPr>
          <p:nvPr/>
        </p:nvSpPr>
        <p:spPr bwMode="auto">
          <a:xfrm>
            <a:off x="152400" y="152400"/>
            <a:ext cx="88392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48" name="Rectangle 5">
            <a:extLst>
              <a:ext uri="{FF2B5EF4-FFF2-40B4-BE49-F238E27FC236}">
                <a16:creationId xmlns:a16="http://schemas.microsoft.com/office/drawing/2014/main" id="{FBDC1BDA-0185-F086-3F20-8D94AEF16485}"/>
              </a:ext>
            </a:extLst>
          </p:cNvPr>
          <p:cNvSpPr>
            <a:spLocks noChangeArrowheads="1"/>
          </p:cNvSpPr>
          <p:nvPr/>
        </p:nvSpPr>
        <p:spPr bwMode="auto">
          <a:xfrm>
            <a:off x="66294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6149" name="Line 7">
            <a:extLst>
              <a:ext uri="{FF2B5EF4-FFF2-40B4-BE49-F238E27FC236}">
                <a16:creationId xmlns:a16="http://schemas.microsoft.com/office/drawing/2014/main" id="{D1D5EF22-E5E1-3B5F-82AE-74E9340EA132}"/>
              </a:ext>
            </a:extLst>
          </p:cNvPr>
          <p:cNvSpPr>
            <a:spLocks noChangeShapeType="1"/>
          </p:cNvSpPr>
          <p:nvPr/>
        </p:nvSpPr>
        <p:spPr bwMode="auto">
          <a:xfrm flipV="1">
            <a:off x="4343400" y="1828800"/>
            <a:ext cx="0" cy="3200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50" name="Group 8">
            <a:extLst>
              <a:ext uri="{FF2B5EF4-FFF2-40B4-BE49-F238E27FC236}">
                <a16:creationId xmlns:a16="http://schemas.microsoft.com/office/drawing/2014/main" id="{5D69CC1C-A220-1CB7-ADA6-0FD4E1E7B64C}"/>
              </a:ext>
            </a:extLst>
          </p:cNvPr>
          <p:cNvGrpSpPr>
            <a:grpSpLocks/>
          </p:cNvGrpSpPr>
          <p:nvPr/>
        </p:nvGrpSpPr>
        <p:grpSpPr bwMode="auto">
          <a:xfrm>
            <a:off x="3886200" y="2057400"/>
            <a:ext cx="533400" cy="3200400"/>
            <a:chOff x="2448" y="1296"/>
            <a:chExt cx="336" cy="2016"/>
          </a:xfrm>
        </p:grpSpPr>
        <p:sp>
          <p:nvSpPr>
            <p:cNvPr id="6192" name="Line 9">
              <a:extLst>
                <a:ext uri="{FF2B5EF4-FFF2-40B4-BE49-F238E27FC236}">
                  <a16:creationId xmlns:a16="http://schemas.microsoft.com/office/drawing/2014/main" id="{BDFB3DAC-147E-A419-3544-7C9430AC820B}"/>
                </a:ext>
              </a:extLst>
            </p:cNvPr>
            <p:cNvSpPr>
              <a:spLocks noChangeShapeType="1"/>
            </p:cNvSpPr>
            <p:nvPr/>
          </p:nvSpPr>
          <p:spPr bwMode="auto">
            <a:xfrm>
              <a:off x="2688" y="28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Line 10">
              <a:extLst>
                <a:ext uri="{FF2B5EF4-FFF2-40B4-BE49-F238E27FC236}">
                  <a16:creationId xmlns:a16="http://schemas.microsoft.com/office/drawing/2014/main" id="{E982F257-419A-C910-C7AF-8B773D2D7C5F}"/>
                </a:ext>
              </a:extLst>
            </p:cNvPr>
            <p:cNvSpPr>
              <a:spLocks noChangeShapeType="1"/>
            </p:cNvSpPr>
            <p:nvPr/>
          </p:nvSpPr>
          <p:spPr bwMode="auto">
            <a:xfrm>
              <a:off x="2688" y="25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4" name="Line 11">
              <a:extLst>
                <a:ext uri="{FF2B5EF4-FFF2-40B4-BE49-F238E27FC236}">
                  <a16:creationId xmlns:a16="http://schemas.microsoft.com/office/drawing/2014/main" id="{EA55BE90-88E2-9DF4-608D-5FDF99B24A96}"/>
                </a:ext>
              </a:extLst>
            </p:cNvPr>
            <p:cNvSpPr>
              <a:spLocks noChangeShapeType="1"/>
            </p:cNvSpPr>
            <p:nvPr/>
          </p:nvSpPr>
          <p:spPr bwMode="auto">
            <a:xfrm>
              <a:off x="2688" y="23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5" name="Line 12">
              <a:extLst>
                <a:ext uri="{FF2B5EF4-FFF2-40B4-BE49-F238E27FC236}">
                  <a16:creationId xmlns:a16="http://schemas.microsoft.com/office/drawing/2014/main" id="{4A6CFE89-C5FF-BE5A-20ED-DD2C6646BD96}"/>
                </a:ext>
              </a:extLst>
            </p:cNvPr>
            <p:cNvSpPr>
              <a:spLocks noChangeShapeType="1"/>
            </p:cNvSpPr>
            <p:nvPr/>
          </p:nvSpPr>
          <p:spPr bwMode="auto">
            <a:xfrm>
              <a:off x="2688" y="20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6" name="Line 13">
              <a:extLst>
                <a:ext uri="{FF2B5EF4-FFF2-40B4-BE49-F238E27FC236}">
                  <a16:creationId xmlns:a16="http://schemas.microsoft.com/office/drawing/2014/main" id="{DE82EBA3-A13E-FF3B-8866-A42702F3DB82}"/>
                </a:ext>
              </a:extLst>
            </p:cNvPr>
            <p:cNvSpPr>
              <a:spLocks noChangeShapeType="1"/>
            </p:cNvSpPr>
            <p:nvPr/>
          </p:nvSpPr>
          <p:spPr bwMode="auto">
            <a:xfrm>
              <a:off x="2688" y="17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7" name="Line 14">
              <a:extLst>
                <a:ext uri="{FF2B5EF4-FFF2-40B4-BE49-F238E27FC236}">
                  <a16:creationId xmlns:a16="http://schemas.microsoft.com/office/drawing/2014/main" id="{C3738DCB-1755-5A15-395A-03C960669ED0}"/>
                </a:ext>
              </a:extLst>
            </p:cNvPr>
            <p:cNvSpPr>
              <a:spLocks noChangeShapeType="1"/>
            </p:cNvSpPr>
            <p:nvPr/>
          </p:nvSpPr>
          <p:spPr bwMode="auto">
            <a:xfrm>
              <a:off x="2688" y="14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8" name="Text Box 15">
              <a:extLst>
                <a:ext uri="{FF2B5EF4-FFF2-40B4-BE49-F238E27FC236}">
                  <a16:creationId xmlns:a16="http://schemas.microsoft.com/office/drawing/2014/main" id="{F0EE67A3-6D74-1BA3-CC0E-6D8B59883E21}"/>
                </a:ext>
              </a:extLst>
            </p:cNvPr>
            <p:cNvSpPr txBox="1">
              <a:spLocks noChangeArrowheads="1"/>
            </p:cNvSpPr>
            <p:nvPr/>
          </p:nvSpPr>
          <p:spPr bwMode="auto">
            <a:xfrm>
              <a:off x="2448" y="3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0</a:t>
              </a:r>
            </a:p>
          </p:txBody>
        </p:sp>
        <p:grpSp>
          <p:nvGrpSpPr>
            <p:cNvPr id="6199" name="Group 16">
              <a:extLst>
                <a:ext uri="{FF2B5EF4-FFF2-40B4-BE49-F238E27FC236}">
                  <a16:creationId xmlns:a16="http://schemas.microsoft.com/office/drawing/2014/main" id="{F19E8391-40C4-9F78-84A9-98A270C3DA01}"/>
                </a:ext>
              </a:extLst>
            </p:cNvPr>
            <p:cNvGrpSpPr>
              <a:grpSpLocks/>
            </p:cNvGrpSpPr>
            <p:nvPr/>
          </p:nvGrpSpPr>
          <p:grpSpPr bwMode="auto">
            <a:xfrm>
              <a:off x="2448" y="1584"/>
              <a:ext cx="212" cy="1440"/>
              <a:chOff x="2448" y="1584"/>
              <a:chExt cx="212" cy="1440"/>
            </a:xfrm>
          </p:grpSpPr>
          <p:sp>
            <p:nvSpPr>
              <p:cNvPr id="6201" name="Text Box 17">
                <a:extLst>
                  <a:ext uri="{FF2B5EF4-FFF2-40B4-BE49-F238E27FC236}">
                    <a16:creationId xmlns:a16="http://schemas.microsoft.com/office/drawing/2014/main" id="{136171D9-B622-627E-C11B-CD46700B3F2D}"/>
                  </a:ext>
                </a:extLst>
              </p:cNvPr>
              <p:cNvSpPr txBox="1">
                <a:spLocks noChangeArrowheads="1"/>
              </p:cNvSpPr>
              <p:nvPr/>
            </p:nvSpPr>
            <p:spPr bwMode="auto">
              <a:xfrm>
                <a:off x="24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6202" name="Text Box 18">
                <a:extLst>
                  <a:ext uri="{FF2B5EF4-FFF2-40B4-BE49-F238E27FC236}">
                    <a16:creationId xmlns:a16="http://schemas.microsoft.com/office/drawing/2014/main" id="{69A0D610-5A0F-C118-A6FD-4AC17B9862AF}"/>
                  </a:ext>
                </a:extLst>
              </p:cNvPr>
              <p:cNvSpPr txBox="1">
                <a:spLocks noChangeArrowheads="1"/>
              </p:cNvSpPr>
              <p:nvPr/>
            </p:nvSpPr>
            <p:spPr bwMode="auto">
              <a:xfrm>
                <a:off x="2448"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6203" name="Text Box 19">
                <a:extLst>
                  <a:ext uri="{FF2B5EF4-FFF2-40B4-BE49-F238E27FC236}">
                    <a16:creationId xmlns:a16="http://schemas.microsoft.com/office/drawing/2014/main" id="{25FB0FC5-65C5-E03A-44D8-3C9C9E6A98FC}"/>
                  </a:ext>
                </a:extLst>
              </p:cNvPr>
              <p:cNvSpPr txBox="1">
                <a:spLocks noChangeArrowheads="1"/>
              </p:cNvSpPr>
              <p:nvPr/>
            </p:nvSpPr>
            <p:spPr bwMode="auto">
              <a:xfrm>
                <a:off x="2448" y="21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6204" name="Text Box 20">
                <a:extLst>
                  <a:ext uri="{FF2B5EF4-FFF2-40B4-BE49-F238E27FC236}">
                    <a16:creationId xmlns:a16="http://schemas.microsoft.com/office/drawing/2014/main" id="{C54D03E6-C482-1D47-4D45-147806E4C5DD}"/>
                  </a:ext>
                </a:extLst>
              </p:cNvPr>
              <p:cNvSpPr txBox="1">
                <a:spLocks noChangeArrowheads="1"/>
              </p:cNvSpPr>
              <p:nvPr/>
            </p:nvSpPr>
            <p:spPr bwMode="auto">
              <a:xfrm>
                <a:off x="2448"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6205" name="Text Box 21">
                <a:extLst>
                  <a:ext uri="{FF2B5EF4-FFF2-40B4-BE49-F238E27FC236}">
                    <a16:creationId xmlns:a16="http://schemas.microsoft.com/office/drawing/2014/main" id="{59F7D2BE-1927-A4FF-F5D2-CDC3FDAB2BC2}"/>
                  </a:ext>
                </a:extLst>
              </p:cNvPr>
              <p:cNvSpPr txBox="1">
                <a:spLocks noChangeArrowheads="1"/>
              </p:cNvSpPr>
              <p:nvPr/>
            </p:nvSpPr>
            <p:spPr bwMode="auto">
              <a:xfrm>
                <a:off x="2448" y="15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grpSp>
        <p:sp>
          <p:nvSpPr>
            <p:cNvPr id="6200" name="Text Box 22">
              <a:extLst>
                <a:ext uri="{FF2B5EF4-FFF2-40B4-BE49-F238E27FC236}">
                  <a16:creationId xmlns:a16="http://schemas.microsoft.com/office/drawing/2014/main" id="{4102B811-5FDE-ED13-3907-FC77FD4B0721}"/>
                </a:ext>
              </a:extLst>
            </p:cNvPr>
            <p:cNvSpPr txBox="1">
              <a:spLocks noChangeArrowheads="1"/>
            </p:cNvSpPr>
            <p:nvPr/>
          </p:nvSpPr>
          <p:spPr bwMode="auto">
            <a:xfrm>
              <a:off x="2448"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grpSp>
      <p:grpSp>
        <p:nvGrpSpPr>
          <p:cNvPr id="6151" name="Group 23">
            <a:extLst>
              <a:ext uri="{FF2B5EF4-FFF2-40B4-BE49-F238E27FC236}">
                <a16:creationId xmlns:a16="http://schemas.microsoft.com/office/drawing/2014/main" id="{AC793C80-218F-8C03-EB4C-80F7BE92E8C7}"/>
              </a:ext>
            </a:extLst>
          </p:cNvPr>
          <p:cNvGrpSpPr>
            <a:grpSpLocks/>
          </p:cNvGrpSpPr>
          <p:nvPr/>
        </p:nvGrpSpPr>
        <p:grpSpPr bwMode="auto">
          <a:xfrm>
            <a:off x="4235450" y="4953000"/>
            <a:ext cx="3308350" cy="609600"/>
            <a:chOff x="2668" y="3120"/>
            <a:chExt cx="2084" cy="384"/>
          </a:xfrm>
        </p:grpSpPr>
        <p:sp>
          <p:nvSpPr>
            <p:cNvPr id="6178" name="Line 24">
              <a:extLst>
                <a:ext uri="{FF2B5EF4-FFF2-40B4-BE49-F238E27FC236}">
                  <a16:creationId xmlns:a16="http://schemas.microsoft.com/office/drawing/2014/main" id="{77326A2E-23DB-FABE-327F-7B4C3B888853}"/>
                </a:ext>
              </a:extLst>
            </p:cNvPr>
            <p:cNvSpPr>
              <a:spLocks noChangeShapeType="1"/>
            </p:cNvSpPr>
            <p:nvPr/>
          </p:nvSpPr>
          <p:spPr bwMode="auto">
            <a:xfrm rot="5400315" flipV="1">
              <a:off x="3743" y="2161"/>
              <a:ext cx="1" cy="20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9" name="Line 25">
              <a:extLst>
                <a:ext uri="{FF2B5EF4-FFF2-40B4-BE49-F238E27FC236}">
                  <a16:creationId xmlns:a16="http://schemas.microsoft.com/office/drawing/2014/main" id="{C033020C-A050-BC13-63EB-8B744EBE38ED}"/>
                </a:ext>
              </a:extLst>
            </p:cNvPr>
            <p:cNvSpPr>
              <a:spLocks noChangeShapeType="1"/>
            </p:cNvSpPr>
            <p:nvPr/>
          </p:nvSpPr>
          <p:spPr bwMode="auto">
            <a:xfrm>
              <a:off x="3024"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26">
              <a:extLst>
                <a:ext uri="{FF2B5EF4-FFF2-40B4-BE49-F238E27FC236}">
                  <a16:creationId xmlns:a16="http://schemas.microsoft.com/office/drawing/2014/main" id="{FCB6080C-5814-5B71-D17B-D1B11285B555}"/>
                </a:ext>
              </a:extLst>
            </p:cNvPr>
            <p:cNvSpPr>
              <a:spLocks noChangeShapeType="1"/>
            </p:cNvSpPr>
            <p:nvPr/>
          </p:nvSpPr>
          <p:spPr bwMode="auto">
            <a:xfrm>
              <a:off x="3312"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27">
              <a:extLst>
                <a:ext uri="{FF2B5EF4-FFF2-40B4-BE49-F238E27FC236}">
                  <a16:creationId xmlns:a16="http://schemas.microsoft.com/office/drawing/2014/main" id="{DCC63006-33E2-1199-E754-0E177EEF5D0E}"/>
                </a:ext>
              </a:extLst>
            </p:cNvPr>
            <p:cNvSpPr>
              <a:spLocks noChangeShapeType="1"/>
            </p:cNvSpPr>
            <p:nvPr/>
          </p:nvSpPr>
          <p:spPr bwMode="auto">
            <a:xfrm>
              <a:off x="3600"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28">
              <a:extLst>
                <a:ext uri="{FF2B5EF4-FFF2-40B4-BE49-F238E27FC236}">
                  <a16:creationId xmlns:a16="http://schemas.microsoft.com/office/drawing/2014/main" id="{5E9A3991-A109-76C4-AE62-6A1E2F4A1A9B}"/>
                </a:ext>
              </a:extLst>
            </p:cNvPr>
            <p:cNvSpPr>
              <a:spLocks noChangeShapeType="1"/>
            </p:cNvSpPr>
            <p:nvPr/>
          </p:nvSpPr>
          <p:spPr bwMode="auto">
            <a:xfrm>
              <a:off x="3888"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Line 29">
              <a:extLst>
                <a:ext uri="{FF2B5EF4-FFF2-40B4-BE49-F238E27FC236}">
                  <a16:creationId xmlns:a16="http://schemas.microsoft.com/office/drawing/2014/main" id="{3D5DFABC-F8A1-4E46-ECC8-C99FECCC0972}"/>
                </a:ext>
              </a:extLst>
            </p:cNvPr>
            <p:cNvSpPr>
              <a:spLocks noChangeShapeType="1"/>
            </p:cNvSpPr>
            <p:nvPr/>
          </p:nvSpPr>
          <p:spPr bwMode="auto">
            <a:xfrm>
              <a:off x="4176"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4" name="Line 30">
              <a:extLst>
                <a:ext uri="{FF2B5EF4-FFF2-40B4-BE49-F238E27FC236}">
                  <a16:creationId xmlns:a16="http://schemas.microsoft.com/office/drawing/2014/main" id="{97CCEE1A-3C1C-E263-C95C-7F5E1DF750E8}"/>
                </a:ext>
              </a:extLst>
            </p:cNvPr>
            <p:cNvSpPr>
              <a:spLocks noChangeShapeType="1"/>
            </p:cNvSpPr>
            <p:nvPr/>
          </p:nvSpPr>
          <p:spPr bwMode="auto">
            <a:xfrm>
              <a:off x="4464"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5" name="Text Box 31">
              <a:extLst>
                <a:ext uri="{FF2B5EF4-FFF2-40B4-BE49-F238E27FC236}">
                  <a16:creationId xmlns:a16="http://schemas.microsoft.com/office/drawing/2014/main" id="{397874F9-8F52-D80D-6E17-C587577418E7}"/>
                </a:ext>
              </a:extLst>
            </p:cNvPr>
            <p:cNvSpPr txBox="1">
              <a:spLocks noChangeArrowheads="1"/>
            </p:cNvSpPr>
            <p:nvPr/>
          </p:nvSpPr>
          <p:spPr bwMode="auto">
            <a:xfrm>
              <a:off x="2668"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0</a:t>
              </a:r>
            </a:p>
          </p:txBody>
        </p:sp>
        <p:sp>
          <p:nvSpPr>
            <p:cNvPr id="6186" name="Text Box 32">
              <a:extLst>
                <a:ext uri="{FF2B5EF4-FFF2-40B4-BE49-F238E27FC236}">
                  <a16:creationId xmlns:a16="http://schemas.microsoft.com/office/drawing/2014/main" id="{091914D8-31F5-18E8-6D80-EB1C8ECA17FA}"/>
                </a:ext>
              </a:extLst>
            </p:cNvPr>
            <p:cNvSpPr txBox="1">
              <a:spLocks noChangeArrowheads="1"/>
            </p:cNvSpPr>
            <p:nvPr/>
          </p:nvSpPr>
          <p:spPr bwMode="auto">
            <a:xfrm>
              <a:off x="2976"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6187" name="Text Box 33">
              <a:extLst>
                <a:ext uri="{FF2B5EF4-FFF2-40B4-BE49-F238E27FC236}">
                  <a16:creationId xmlns:a16="http://schemas.microsoft.com/office/drawing/2014/main" id="{8713755E-4634-16E9-350B-4812A6630167}"/>
                </a:ext>
              </a:extLst>
            </p:cNvPr>
            <p:cNvSpPr txBox="1">
              <a:spLocks noChangeArrowheads="1"/>
            </p:cNvSpPr>
            <p:nvPr/>
          </p:nvSpPr>
          <p:spPr bwMode="auto">
            <a:xfrm>
              <a:off x="3216"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6188" name="Text Box 34">
              <a:extLst>
                <a:ext uri="{FF2B5EF4-FFF2-40B4-BE49-F238E27FC236}">
                  <a16:creationId xmlns:a16="http://schemas.microsoft.com/office/drawing/2014/main" id="{F5F57C49-414B-DEC6-CC2C-75A7E6ABA693}"/>
                </a:ext>
              </a:extLst>
            </p:cNvPr>
            <p:cNvSpPr txBox="1">
              <a:spLocks noChangeArrowheads="1"/>
            </p:cNvSpPr>
            <p:nvPr/>
          </p:nvSpPr>
          <p:spPr bwMode="auto">
            <a:xfrm>
              <a:off x="3504"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6189" name="Text Box 35">
              <a:extLst>
                <a:ext uri="{FF2B5EF4-FFF2-40B4-BE49-F238E27FC236}">
                  <a16:creationId xmlns:a16="http://schemas.microsoft.com/office/drawing/2014/main" id="{4A2484FE-74C3-79C6-71F4-00E858265D51}"/>
                </a:ext>
              </a:extLst>
            </p:cNvPr>
            <p:cNvSpPr txBox="1">
              <a:spLocks noChangeArrowheads="1"/>
            </p:cNvSpPr>
            <p:nvPr/>
          </p:nvSpPr>
          <p:spPr bwMode="auto">
            <a:xfrm>
              <a:off x="3792"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4</a:t>
              </a:r>
            </a:p>
          </p:txBody>
        </p:sp>
        <p:sp>
          <p:nvSpPr>
            <p:cNvPr id="6190" name="Text Box 36">
              <a:extLst>
                <a:ext uri="{FF2B5EF4-FFF2-40B4-BE49-F238E27FC236}">
                  <a16:creationId xmlns:a16="http://schemas.microsoft.com/office/drawing/2014/main" id="{D6E06D13-4349-F19D-D7A6-5EF742E47773}"/>
                </a:ext>
              </a:extLst>
            </p:cNvPr>
            <p:cNvSpPr txBox="1">
              <a:spLocks noChangeArrowheads="1"/>
            </p:cNvSpPr>
            <p:nvPr/>
          </p:nvSpPr>
          <p:spPr bwMode="auto">
            <a:xfrm>
              <a:off x="4080"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6191" name="Text Box 37">
              <a:extLst>
                <a:ext uri="{FF2B5EF4-FFF2-40B4-BE49-F238E27FC236}">
                  <a16:creationId xmlns:a16="http://schemas.microsoft.com/office/drawing/2014/main" id="{2C87BC9C-0577-05C0-F5D3-74B1EA886C5D}"/>
                </a:ext>
              </a:extLst>
            </p:cNvPr>
            <p:cNvSpPr txBox="1">
              <a:spLocks noChangeArrowheads="1"/>
            </p:cNvSpPr>
            <p:nvPr/>
          </p:nvSpPr>
          <p:spPr bwMode="auto">
            <a:xfrm>
              <a:off x="4368"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grpSp>
      <p:sp>
        <p:nvSpPr>
          <p:cNvPr id="6152" name="Text Box 38">
            <a:extLst>
              <a:ext uri="{FF2B5EF4-FFF2-40B4-BE49-F238E27FC236}">
                <a16:creationId xmlns:a16="http://schemas.microsoft.com/office/drawing/2014/main" id="{EDE2A97E-F241-94AB-162E-7990826153D3}"/>
              </a:ext>
            </a:extLst>
          </p:cNvPr>
          <p:cNvSpPr txBox="1">
            <a:spLocks noChangeArrowheads="1"/>
          </p:cNvSpPr>
          <p:nvPr/>
        </p:nvSpPr>
        <p:spPr bwMode="auto">
          <a:xfrm>
            <a:off x="3429000" y="2971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2</a:t>
            </a:r>
            <a:endParaRPr lang="en-US" altLang="en-US" sz="2400" i="1"/>
          </a:p>
        </p:txBody>
      </p:sp>
      <p:sp>
        <p:nvSpPr>
          <p:cNvPr id="6153" name="Text Box 39">
            <a:extLst>
              <a:ext uri="{FF2B5EF4-FFF2-40B4-BE49-F238E27FC236}">
                <a16:creationId xmlns:a16="http://schemas.microsoft.com/office/drawing/2014/main" id="{CF747224-14F3-73BB-86E3-00B3A6A59AF4}"/>
              </a:ext>
            </a:extLst>
          </p:cNvPr>
          <p:cNvSpPr txBox="1">
            <a:spLocks noChangeArrowheads="1"/>
          </p:cNvSpPr>
          <p:nvPr/>
        </p:nvSpPr>
        <p:spPr bwMode="auto">
          <a:xfrm>
            <a:off x="5791200" y="54102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1</a:t>
            </a:r>
            <a:endParaRPr lang="en-US" altLang="en-US" sz="2400" i="1"/>
          </a:p>
        </p:txBody>
      </p:sp>
      <p:sp>
        <p:nvSpPr>
          <p:cNvPr id="6154" name="Line 40">
            <a:extLst>
              <a:ext uri="{FF2B5EF4-FFF2-40B4-BE49-F238E27FC236}">
                <a16:creationId xmlns:a16="http://schemas.microsoft.com/office/drawing/2014/main" id="{2A4C5EDA-BD90-DD6D-8A88-5456F377C7F3}"/>
              </a:ext>
            </a:extLst>
          </p:cNvPr>
          <p:cNvSpPr>
            <a:spLocks noChangeShapeType="1"/>
          </p:cNvSpPr>
          <p:nvPr/>
        </p:nvSpPr>
        <p:spPr bwMode="auto">
          <a:xfrm>
            <a:off x="4343400" y="22860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41">
            <a:extLst>
              <a:ext uri="{FF2B5EF4-FFF2-40B4-BE49-F238E27FC236}">
                <a16:creationId xmlns:a16="http://schemas.microsoft.com/office/drawing/2014/main" id="{758D5AA3-0BDD-0911-03F3-F1ED8C592E43}"/>
              </a:ext>
            </a:extLst>
          </p:cNvPr>
          <p:cNvSpPr>
            <a:spLocks noChangeShapeType="1"/>
          </p:cNvSpPr>
          <p:nvPr/>
        </p:nvSpPr>
        <p:spPr bwMode="auto">
          <a:xfrm flipV="1">
            <a:off x="6172200" y="1524000"/>
            <a:ext cx="0" cy="350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42">
            <a:extLst>
              <a:ext uri="{FF2B5EF4-FFF2-40B4-BE49-F238E27FC236}">
                <a16:creationId xmlns:a16="http://schemas.microsoft.com/office/drawing/2014/main" id="{337CF920-7FCA-EE68-A64D-332614DB1777}"/>
              </a:ext>
            </a:extLst>
          </p:cNvPr>
          <p:cNvSpPr>
            <a:spLocks noChangeShapeType="1"/>
          </p:cNvSpPr>
          <p:nvPr/>
        </p:nvSpPr>
        <p:spPr bwMode="auto">
          <a:xfrm flipV="1">
            <a:off x="4343400" y="22860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57" name="Group 43">
            <a:extLst>
              <a:ext uri="{FF2B5EF4-FFF2-40B4-BE49-F238E27FC236}">
                <a16:creationId xmlns:a16="http://schemas.microsoft.com/office/drawing/2014/main" id="{0641374C-2267-DE1E-0985-AA7AE4AED101}"/>
              </a:ext>
            </a:extLst>
          </p:cNvPr>
          <p:cNvGrpSpPr>
            <a:grpSpLocks/>
          </p:cNvGrpSpPr>
          <p:nvPr/>
        </p:nvGrpSpPr>
        <p:grpSpPr bwMode="auto">
          <a:xfrm>
            <a:off x="4572000" y="2590800"/>
            <a:ext cx="609600" cy="533400"/>
            <a:chOff x="2880" y="1632"/>
            <a:chExt cx="384" cy="336"/>
          </a:xfrm>
        </p:grpSpPr>
        <p:sp>
          <p:nvSpPr>
            <p:cNvPr id="6176" name="Line 44">
              <a:extLst>
                <a:ext uri="{FF2B5EF4-FFF2-40B4-BE49-F238E27FC236}">
                  <a16:creationId xmlns:a16="http://schemas.microsoft.com/office/drawing/2014/main" id="{0BF46DCD-B93A-AB55-D558-60B54D7F4DDB}"/>
                </a:ext>
              </a:extLst>
            </p:cNvPr>
            <p:cNvSpPr>
              <a:spLocks noChangeShapeType="1"/>
            </p:cNvSpPr>
            <p:nvPr/>
          </p:nvSpPr>
          <p:spPr bwMode="auto">
            <a:xfrm>
              <a:off x="2880" y="1872"/>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7" name="Line 45">
              <a:extLst>
                <a:ext uri="{FF2B5EF4-FFF2-40B4-BE49-F238E27FC236}">
                  <a16:creationId xmlns:a16="http://schemas.microsoft.com/office/drawing/2014/main" id="{DADF67D3-01C3-BF57-D64D-790F7C06DE25}"/>
                </a:ext>
              </a:extLst>
            </p:cNvPr>
            <p:cNvSpPr>
              <a:spLocks noChangeShapeType="1"/>
            </p:cNvSpPr>
            <p:nvPr/>
          </p:nvSpPr>
          <p:spPr bwMode="auto">
            <a:xfrm>
              <a:off x="3120" y="1632"/>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58" name="Line 46">
            <a:extLst>
              <a:ext uri="{FF2B5EF4-FFF2-40B4-BE49-F238E27FC236}">
                <a16:creationId xmlns:a16="http://schemas.microsoft.com/office/drawing/2014/main" id="{E3F74FCC-9F37-E36C-9652-612FD09F719E}"/>
              </a:ext>
            </a:extLst>
          </p:cNvPr>
          <p:cNvSpPr>
            <a:spLocks noChangeShapeType="1"/>
          </p:cNvSpPr>
          <p:nvPr/>
        </p:nvSpPr>
        <p:spPr bwMode="auto">
          <a:xfrm>
            <a:off x="45720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Line 47">
            <a:extLst>
              <a:ext uri="{FF2B5EF4-FFF2-40B4-BE49-F238E27FC236}">
                <a16:creationId xmlns:a16="http://schemas.microsoft.com/office/drawing/2014/main" id="{5588510C-649B-A9E5-31FA-FCE64AB76256}"/>
              </a:ext>
            </a:extLst>
          </p:cNvPr>
          <p:cNvSpPr>
            <a:spLocks noChangeShapeType="1"/>
          </p:cNvSpPr>
          <p:nvPr/>
        </p:nvSpPr>
        <p:spPr bwMode="auto">
          <a:xfrm>
            <a:off x="56388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60" name="Group 48">
            <a:extLst>
              <a:ext uri="{FF2B5EF4-FFF2-40B4-BE49-F238E27FC236}">
                <a16:creationId xmlns:a16="http://schemas.microsoft.com/office/drawing/2014/main" id="{483D11CB-78E5-2D86-AEBA-C6AE814A1811}"/>
              </a:ext>
            </a:extLst>
          </p:cNvPr>
          <p:cNvGrpSpPr>
            <a:grpSpLocks/>
          </p:cNvGrpSpPr>
          <p:nvPr/>
        </p:nvGrpSpPr>
        <p:grpSpPr bwMode="auto">
          <a:xfrm>
            <a:off x="5943600" y="2667000"/>
            <a:ext cx="228600" cy="1676400"/>
            <a:chOff x="3744" y="1680"/>
            <a:chExt cx="144" cy="1056"/>
          </a:xfrm>
        </p:grpSpPr>
        <p:sp>
          <p:nvSpPr>
            <p:cNvPr id="6173" name="Line 49">
              <a:extLst>
                <a:ext uri="{FF2B5EF4-FFF2-40B4-BE49-F238E27FC236}">
                  <a16:creationId xmlns:a16="http://schemas.microsoft.com/office/drawing/2014/main" id="{25E9EC53-0B6D-C065-4D8B-9B01F95EA1FC}"/>
                </a:ext>
              </a:extLst>
            </p:cNvPr>
            <p:cNvSpPr>
              <a:spLocks noChangeShapeType="1"/>
            </p:cNvSpPr>
            <p:nvPr/>
          </p:nvSpPr>
          <p:spPr bwMode="auto">
            <a:xfrm flipH="1">
              <a:off x="3744" y="168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4" name="Line 50">
              <a:extLst>
                <a:ext uri="{FF2B5EF4-FFF2-40B4-BE49-F238E27FC236}">
                  <a16:creationId xmlns:a16="http://schemas.microsoft.com/office/drawing/2014/main" id="{DB9CC9FC-91A7-2091-F0BD-D08729340CD9}"/>
                </a:ext>
              </a:extLst>
            </p:cNvPr>
            <p:cNvSpPr>
              <a:spLocks noChangeShapeType="1"/>
            </p:cNvSpPr>
            <p:nvPr/>
          </p:nvSpPr>
          <p:spPr bwMode="auto">
            <a:xfrm flipH="1">
              <a:off x="3744" y="22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5" name="Line 51">
              <a:extLst>
                <a:ext uri="{FF2B5EF4-FFF2-40B4-BE49-F238E27FC236}">
                  <a16:creationId xmlns:a16="http://schemas.microsoft.com/office/drawing/2014/main" id="{92287BC0-7A81-C2F9-27F7-EFBE3B9C3137}"/>
                </a:ext>
              </a:extLst>
            </p:cNvPr>
            <p:cNvSpPr>
              <a:spLocks noChangeShapeType="1"/>
            </p:cNvSpPr>
            <p:nvPr/>
          </p:nvSpPr>
          <p:spPr bwMode="auto">
            <a:xfrm flipH="1">
              <a:off x="3744" y="273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161" name="Group 52">
            <a:extLst>
              <a:ext uri="{FF2B5EF4-FFF2-40B4-BE49-F238E27FC236}">
                <a16:creationId xmlns:a16="http://schemas.microsoft.com/office/drawing/2014/main" id="{0865F181-7025-7B42-1667-444BC47B6924}"/>
              </a:ext>
            </a:extLst>
          </p:cNvPr>
          <p:cNvGrpSpPr>
            <a:grpSpLocks/>
          </p:cNvGrpSpPr>
          <p:nvPr/>
        </p:nvGrpSpPr>
        <p:grpSpPr bwMode="auto">
          <a:xfrm>
            <a:off x="5029200" y="4800600"/>
            <a:ext cx="533400" cy="228600"/>
            <a:chOff x="3168" y="3024"/>
            <a:chExt cx="336" cy="144"/>
          </a:xfrm>
        </p:grpSpPr>
        <p:sp>
          <p:nvSpPr>
            <p:cNvPr id="6171" name="Line 53">
              <a:extLst>
                <a:ext uri="{FF2B5EF4-FFF2-40B4-BE49-F238E27FC236}">
                  <a16:creationId xmlns:a16="http://schemas.microsoft.com/office/drawing/2014/main" id="{1356C4CD-B8A0-4052-2557-C561BF185C95}"/>
                </a:ext>
              </a:extLst>
            </p:cNvPr>
            <p:cNvSpPr>
              <a:spLocks noChangeShapeType="1"/>
            </p:cNvSpPr>
            <p:nvPr/>
          </p:nvSpPr>
          <p:spPr bwMode="auto">
            <a:xfrm flipV="1">
              <a:off x="3504" y="30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2" name="Line 54">
              <a:extLst>
                <a:ext uri="{FF2B5EF4-FFF2-40B4-BE49-F238E27FC236}">
                  <a16:creationId xmlns:a16="http://schemas.microsoft.com/office/drawing/2014/main" id="{9BCA172C-71BE-8304-B6AD-EC757944B4F7}"/>
                </a:ext>
              </a:extLst>
            </p:cNvPr>
            <p:cNvSpPr>
              <a:spLocks noChangeShapeType="1"/>
            </p:cNvSpPr>
            <p:nvPr/>
          </p:nvSpPr>
          <p:spPr bwMode="auto">
            <a:xfrm flipV="1">
              <a:off x="3168" y="30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162" name="Group 55">
            <a:extLst>
              <a:ext uri="{FF2B5EF4-FFF2-40B4-BE49-F238E27FC236}">
                <a16:creationId xmlns:a16="http://schemas.microsoft.com/office/drawing/2014/main" id="{3917FF92-308F-515F-A59B-BF74253A2AF1}"/>
              </a:ext>
            </a:extLst>
          </p:cNvPr>
          <p:cNvGrpSpPr>
            <a:grpSpLocks/>
          </p:cNvGrpSpPr>
          <p:nvPr/>
        </p:nvGrpSpPr>
        <p:grpSpPr bwMode="auto">
          <a:xfrm>
            <a:off x="4343400" y="3429000"/>
            <a:ext cx="228600" cy="914400"/>
            <a:chOff x="2736" y="2160"/>
            <a:chExt cx="144" cy="576"/>
          </a:xfrm>
        </p:grpSpPr>
        <p:sp>
          <p:nvSpPr>
            <p:cNvPr id="6169" name="Line 56">
              <a:extLst>
                <a:ext uri="{FF2B5EF4-FFF2-40B4-BE49-F238E27FC236}">
                  <a16:creationId xmlns:a16="http://schemas.microsoft.com/office/drawing/2014/main" id="{2B790355-36F2-8384-0878-DE11F5EE0F20}"/>
                </a:ext>
              </a:extLst>
            </p:cNvPr>
            <p:cNvSpPr>
              <a:spLocks noChangeShapeType="1"/>
            </p:cNvSpPr>
            <p:nvPr/>
          </p:nvSpPr>
          <p:spPr bwMode="auto">
            <a:xfrm>
              <a:off x="2736" y="273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0" name="Line 57">
              <a:extLst>
                <a:ext uri="{FF2B5EF4-FFF2-40B4-BE49-F238E27FC236}">
                  <a16:creationId xmlns:a16="http://schemas.microsoft.com/office/drawing/2014/main" id="{4B6BF593-E88F-7ACE-409D-13F485178431}"/>
                </a:ext>
              </a:extLst>
            </p:cNvPr>
            <p:cNvSpPr>
              <a:spLocks noChangeShapeType="1"/>
            </p:cNvSpPr>
            <p:nvPr/>
          </p:nvSpPr>
          <p:spPr bwMode="auto">
            <a:xfrm>
              <a:off x="2736" y="216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63" name="Text Box 60">
            <a:extLst>
              <a:ext uri="{FF2B5EF4-FFF2-40B4-BE49-F238E27FC236}">
                <a16:creationId xmlns:a16="http://schemas.microsoft.com/office/drawing/2014/main" id="{A7995CDA-A59F-6AF6-5A95-463C6A60BF20}"/>
              </a:ext>
            </a:extLst>
          </p:cNvPr>
          <p:cNvSpPr txBox="1">
            <a:spLocks noChangeArrowheads="1"/>
          </p:cNvSpPr>
          <p:nvPr/>
        </p:nvSpPr>
        <p:spPr bwMode="auto">
          <a:xfrm>
            <a:off x="4724400" y="3886200"/>
            <a:ext cx="1052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200"/>
              <a:t>feasible</a:t>
            </a:r>
          </a:p>
          <a:p>
            <a:pPr algn="ctr">
              <a:spcBef>
                <a:spcPct val="0"/>
              </a:spcBef>
              <a:buFontTx/>
              <a:buNone/>
            </a:pPr>
            <a:r>
              <a:rPr lang="en-US" altLang="en-US" sz="2200"/>
              <a:t>region</a:t>
            </a:r>
          </a:p>
        </p:txBody>
      </p:sp>
      <p:sp>
        <p:nvSpPr>
          <p:cNvPr id="6164" name="Text Box 61">
            <a:extLst>
              <a:ext uri="{FF2B5EF4-FFF2-40B4-BE49-F238E27FC236}">
                <a16:creationId xmlns:a16="http://schemas.microsoft.com/office/drawing/2014/main" id="{320E43AE-D504-CF58-7DFA-DA96C3875435}"/>
              </a:ext>
            </a:extLst>
          </p:cNvPr>
          <p:cNvSpPr txBox="1">
            <a:spLocks noChangeArrowheads="1"/>
          </p:cNvSpPr>
          <p:nvPr/>
        </p:nvSpPr>
        <p:spPr bwMode="auto">
          <a:xfrm>
            <a:off x="152400" y="1143000"/>
            <a:ext cx="3805238"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1428750" algn="l"/>
              </a:tabLst>
              <a:defRPr sz="3200">
                <a:solidFill>
                  <a:schemeClr val="tx1"/>
                </a:solidFill>
                <a:latin typeface="Times New Roman" panose="02020603050405020304" pitchFamily="18" charset="0"/>
              </a:defRPr>
            </a:lvl1pPr>
            <a:lvl2pPr marL="742950" indent="-285750">
              <a:spcBef>
                <a:spcPct val="20000"/>
              </a:spcBef>
              <a:buChar char="–"/>
              <a:tabLst>
                <a:tab pos="1428750" algn="l"/>
              </a:tabLst>
              <a:defRPr sz="2800">
                <a:solidFill>
                  <a:schemeClr val="tx1"/>
                </a:solidFill>
                <a:latin typeface="Times New Roman" panose="02020603050405020304" pitchFamily="18" charset="0"/>
              </a:defRPr>
            </a:lvl2pPr>
            <a:lvl3pPr marL="1143000" indent="-228600">
              <a:spcBef>
                <a:spcPct val="20000"/>
              </a:spcBef>
              <a:buChar char="•"/>
              <a:tabLst>
                <a:tab pos="1428750" algn="l"/>
              </a:tabLst>
              <a:defRPr sz="2400">
                <a:solidFill>
                  <a:schemeClr val="tx1"/>
                </a:solidFill>
                <a:latin typeface="Times New Roman" panose="02020603050405020304" pitchFamily="18" charset="0"/>
              </a:defRPr>
            </a:lvl3pPr>
            <a:lvl4pPr marL="1600200" indent="-228600">
              <a:spcBef>
                <a:spcPct val="20000"/>
              </a:spcBef>
              <a:buChar char="–"/>
              <a:tabLst>
                <a:tab pos="1428750" algn="l"/>
              </a:tabLst>
              <a:defRPr sz="2000">
                <a:solidFill>
                  <a:schemeClr val="tx1"/>
                </a:solidFill>
                <a:latin typeface="Times New Roman" panose="02020603050405020304" pitchFamily="18" charset="0"/>
              </a:defRPr>
            </a:lvl4pPr>
            <a:lvl5pPr marL="2057400" indent="-228600">
              <a:spcBef>
                <a:spcPct val="20000"/>
              </a:spcBef>
              <a:buChar char="»"/>
              <a:tabLst>
                <a:tab pos="14287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4287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4287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4287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428750" algn="l"/>
              </a:tabLst>
              <a:defRPr sz="2000">
                <a:solidFill>
                  <a:schemeClr val="tx1"/>
                </a:solidFill>
                <a:latin typeface="Times New Roman" panose="02020603050405020304" pitchFamily="18" charset="0"/>
              </a:defRPr>
            </a:lvl9pPr>
          </a:lstStyle>
          <a:p>
            <a:pPr>
              <a:spcBef>
                <a:spcPct val="0"/>
              </a:spcBef>
            </a:pPr>
            <a:r>
              <a:rPr lang="en-US" altLang="en-US" sz="2400"/>
              <a:t> </a:t>
            </a:r>
            <a:r>
              <a:rPr lang="en-US" altLang="en-US" sz="2600"/>
              <a:t>This feasible region to</a:t>
            </a:r>
          </a:p>
          <a:p>
            <a:pPr>
              <a:spcBef>
                <a:spcPct val="0"/>
              </a:spcBef>
              <a:buFontTx/>
              <a:buNone/>
            </a:pPr>
            <a:r>
              <a:rPr lang="en-US" altLang="en-US" sz="2600"/>
              <a:t>an LP is </a:t>
            </a:r>
            <a:r>
              <a:rPr lang="en-US" altLang="en-US" sz="2600" u="sng"/>
              <a:t>convex</a:t>
            </a:r>
            <a:r>
              <a:rPr lang="en-US" altLang="en-US" sz="2600"/>
              <a:t> since a</a:t>
            </a:r>
          </a:p>
          <a:p>
            <a:pPr>
              <a:spcBef>
                <a:spcPct val="0"/>
              </a:spcBef>
              <a:buFontTx/>
              <a:buNone/>
            </a:pPr>
            <a:r>
              <a:rPr lang="en-US" altLang="en-US" sz="2600"/>
              <a:t>line drawn between any</a:t>
            </a:r>
          </a:p>
          <a:p>
            <a:pPr>
              <a:spcBef>
                <a:spcPct val="0"/>
              </a:spcBef>
              <a:buFontTx/>
              <a:buNone/>
            </a:pPr>
            <a:r>
              <a:rPr lang="en-US" altLang="en-US" sz="2600"/>
              <a:t>two feasible points remains</a:t>
            </a:r>
          </a:p>
          <a:p>
            <a:pPr>
              <a:spcBef>
                <a:spcPct val="0"/>
              </a:spcBef>
              <a:buFontTx/>
              <a:buNone/>
            </a:pPr>
            <a:r>
              <a:rPr lang="en-US" altLang="en-US" sz="2600"/>
              <a:t>completely within the</a:t>
            </a:r>
          </a:p>
          <a:p>
            <a:pPr>
              <a:spcBef>
                <a:spcPct val="0"/>
              </a:spcBef>
              <a:buFontTx/>
              <a:buNone/>
            </a:pPr>
            <a:r>
              <a:rPr lang="en-US" altLang="en-US" sz="2600"/>
              <a:t>region</a:t>
            </a:r>
          </a:p>
        </p:txBody>
      </p:sp>
      <p:grpSp>
        <p:nvGrpSpPr>
          <p:cNvPr id="6165" name="Group 70">
            <a:extLst>
              <a:ext uri="{FF2B5EF4-FFF2-40B4-BE49-F238E27FC236}">
                <a16:creationId xmlns:a16="http://schemas.microsoft.com/office/drawing/2014/main" id="{702C0933-8E4C-6D63-88D4-49497EADC082}"/>
              </a:ext>
            </a:extLst>
          </p:cNvPr>
          <p:cNvGrpSpPr>
            <a:grpSpLocks/>
          </p:cNvGrpSpPr>
          <p:nvPr/>
        </p:nvGrpSpPr>
        <p:grpSpPr bwMode="auto">
          <a:xfrm>
            <a:off x="4648200" y="3276600"/>
            <a:ext cx="1371600" cy="76200"/>
            <a:chOff x="1728" y="2496"/>
            <a:chExt cx="864" cy="48"/>
          </a:xfrm>
        </p:grpSpPr>
        <p:sp>
          <p:nvSpPr>
            <p:cNvPr id="6166" name="Oval 71">
              <a:extLst>
                <a:ext uri="{FF2B5EF4-FFF2-40B4-BE49-F238E27FC236}">
                  <a16:creationId xmlns:a16="http://schemas.microsoft.com/office/drawing/2014/main" id="{349C2061-A06A-750C-7C0C-B82EA6302083}"/>
                </a:ext>
              </a:extLst>
            </p:cNvPr>
            <p:cNvSpPr>
              <a:spLocks noChangeArrowheads="1"/>
            </p:cNvSpPr>
            <p:nvPr/>
          </p:nvSpPr>
          <p:spPr bwMode="auto">
            <a:xfrm>
              <a:off x="1728" y="2496"/>
              <a:ext cx="48" cy="48"/>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67" name="Oval 72">
              <a:extLst>
                <a:ext uri="{FF2B5EF4-FFF2-40B4-BE49-F238E27FC236}">
                  <a16:creationId xmlns:a16="http://schemas.microsoft.com/office/drawing/2014/main" id="{2CB43D5E-99CB-ECB3-ECB7-CDBA5F12AD92}"/>
                </a:ext>
              </a:extLst>
            </p:cNvPr>
            <p:cNvSpPr>
              <a:spLocks noChangeArrowheads="1"/>
            </p:cNvSpPr>
            <p:nvPr/>
          </p:nvSpPr>
          <p:spPr bwMode="auto">
            <a:xfrm>
              <a:off x="2544" y="2496"/>
              <a:ext cx="48" cy="48"/>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68" name="Line 73">
              <a:extLst>
                <a:ext uri="{FF2B5EF4-FFF2-40B4-BE49-F238E27FC236}">
                  <a16:creationId xmlns:a16="http://schemas.microsoft.com/office/drawing/2014/main" id="{5E38449B-0D58-6156-DA08-8B76C6577E9F}"/>
                </a:ext>
              </a:extLst>
            </p:cNvPr>
            <p:cNvSpPr>
              <a:spLocks noChangeShapeType="1"/>
            </p:cNvSpPr>
            <p:nvPr/>
          </p:nvSpPr>
          <p:spPr bwMode="auto">
            <a:xfrm rot="117952" flipV="1">
              <a:off x="1776" y="2496"/>
              <a:ext cx="816" cy="4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A907AA8-8CC8-1365-24CD-44B035F6D6F8}"/>
              </a:ext>
            </a:extLst>
          </p:cNvPr>
          <p:cNvSpPr>
            <a:spLocks noGrp="1" noChangeArrowheads="1"/>
          </p:cNvSpPr>
          <p:nvPr>
            <p:ph type="title"/>
          </p:nvPr>
        </p:nvSpPr>
        <p:spPr>
          <a:xfrm>
            <a:off x="282575" y="-61913"/>
            <a:ext cx="8610600" cy="1143001"/>
          </a:xfrm>
        </p:spPr>
        <p:txBody>
          <a:bodyPr/>
          <a:lstStyle/>
          <a:p>
            <a:r>
              <a:rPr lang="en-US" altLang="en-US" sz="4000"/>
              <a:t>Eigenvalues and Eigenvectors</a:t>
            </a:r>
          </a:p>
        </p:txBody>
      </p:sp>
      <p:sp>
        <p:nvSpPr>
          <p:cNvPr id="10243" name="Rectangle 3">
            <a:extLst>
              <a:ext uri="{FF2B5EF4-FFF2-40B4-BE49-F238E27FC236}">
                <a16:creationId xmlns:a16="http://schemas.microsoft.com/office/drawing/2014/main" id="{28498846-C13B-4696-78F8-4FD4A1F6B04F}"/>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p>
        </p:txBody>
      </p:sp>
      <p:sp>
        <p:nvSpPr>
          <p:cNvPr id="10244" name="Rectangle 4">
            <a:extLst>
              <a:ext uri="{FF2B5EF4-FFF2-40B4-BE49-F238E27FC236}">
                <a16:creationId xmlns:a16="http://schemas.microsoft.com/office/drawing/2014/main" id="{B5C02E55-28F1-4EDF-891A-BEF8E75FEE3E}"/>
              </a:ext>
            </a:extLst>
          </p:cNvPr>
          <p:cNvSpPr>
            <a:spLocks noChangeArrowheads="1"/>
          </p:cNvSpPr>
          <p:nvPr/>
        </p:nvSpPr>
        <p:spPr bwMode="auto">
          <a:xfrm>
            <a:off x="96838" y="6356350"/>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0" dirty="0"/>
              <a:t>C&amp;PE 601</a:t>
            </a:r>
          </a:p>
        </p:txBody>
      </p:sp>
      <p:sp>
        <p:nvSpPr>
          <p:cNvPr id="178181" name="Text Box 5">
            <a:extLst>
              <a:ext uri="{FF2B5EF4-FFF2-40B4-BE49-F238E27FC236}">
                <a16:creationId xmlns:a16="http://schemas.microsoft.com/office/drawing/2014/main" id="{FEF2CF1A-6BB9-56C3-0CFC-6492C2CA16F1}"/>
              </a:ext>
            </a:extLst>
          </p:cNvPr>
          <p:cNvSpPr txBox="1">
            <a:spLocks noChangeArrowheads="1"/>
          </p:cNvSpPr>
          <p:nvPr/>
        </p:nvSpPr>
        <p:spPr bwMode="auto">
          <a:xfrm>
            <a:off x="334963" y="914400"/>
            <a:ext cx="8474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i="0"/>
              <a:t>  Consider the problem </a:t>
            </a:r>
            <a:r>
              <a:rPr lang="en-US" altLang="en-US" sz="2800"/>
              <a:t>Ax</a:t>
            </a:r>
            <a:r>
              <a:rPr lang="en-US" altLang="en-US" sz="2800" i="0"/>
              <a:t>=</a:t>
            </a:r>
            <a:r>
              <a:rPr lang="en-US" altLang="en-US" sz="2800"/>
              <a:t>b</a:t>
            </a:r>
            <a:r>
              <a:rPr lang="en-US" altLang="en-US" sz="2800" i="0"/>
              <a:t> as one of mapping a 1 x N vector </a:t>
            </a:r>
            <a:r>
              <a:rPr lang="en-US" altLang="en-US" sz="2800"/>
              <a:t>b</a:t>
            </a:r>
            <a:r>
              <a:rPr lang="en-US" altLang="en-US" sz="2800" i="0"/>
              <a:t> into a 1 x N vector </a:t>
            </a:r>
            <a:r>
              <a:rPr lang="en-US" altLang="en-US" sz="2800"/>
              <a:t>x</a:t>
            </a:r>
            <a:endParaRPr lang="en-US" altLang="en-US" sz="2800" i="0"/>
          </a:p>
          <a:p>
            <a:pPr>
              <a:spcBef>
                <a:spcPct val="0"/>
              </a:spcBef>
            </a:pPr>
            <a:r>
              <a:rPr lang="en-US" altLang="en-US" sz="2800" i="0"/>
              <a:t>  There are a set of nonzero vectors which are parallel to </a:t>
            </a:r>
            <a:r>
              <a:rPr lang="en-US" altLang="en-US" sz="2800"/>
              <a:t>Ax</a:t>
            </a:r>
            <a:r>
              <a:rPr lang="en-US" altLang="en-US" sz="2800" i="0"/>
              <a:t>, such that</a:t>
            </a:r>
          </a:p>
        </p:txBody>
      </p:sp>
      <p:graphicFrame>
        <p:nvGraphicFramePr>
          <p:cNvPr id="178183" name="Object 7">
            <a:extLst>
              <a:ext uri="{FF2B5EF4-FFF2-40B4-BE49-F238E27FC236}">
                <a16:creationId xmlns:a16="http://schemas.microsoft.com/office/drawing/2014/main" id="{05BA2253-F430-FA43-CD08-01B4753BB2C5}"/>
              </a:ext>
            </a:extLst>
          </p:cNvPr>
          <p:cNvGraphicFramePr>
            <a:graphicFrameLocks noChangeAspect="1"/>
          </p:cNvGraphicFramePr>
          <p:nvPr/>
        </p:nvGraphicFramePr>
        <p:xfrm>
          <a:off x="2819400" y="2665413"/>
          <a:ext cx="4427538" cy="1525587"/>
        </p:xfrm>
        <a:graphic>
          <a:graphicData uri="http://schemas.openxmlformats.org/presentationml/2006/ole">
            <mc:AlternateContent xmlns:mc="http://schemas.openxmlformats.org/markup-compatibility/2006">
              <mc:Choice xmlns:v="urn:schemas-microsoft-com:vml" Requires="v">
                <p:oleObj name="Equation" r:id="rId2" imgW="1917700" imgH="660400" progId="Equation.3">
                  <p:embed/>
                </p:oleObj>
              </mc:Choice>
              <mc:Fallback>
                <p:oleObj name="Equation" r:id="rId2" imgW="1917700" imgH="660400" progId="Equation.3">
                  <p:embed/>
                  <p:pic>
                    <p:nvPicPr>
                      <p:cNvPr id="178183" name="Object 7">
                        <a:extLst>
                          <a:ext uri="{FF2B5EF4-FFF2-40B4-BE49-F238E27FC236}">
                            <a16:creationId xmlns:a16="http://schemas.microsoft.com/office/drawing/2014/main" id="{05BA2253-F430-FA43-CD08-01B4753BB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65413"/>
                        <a:ext cx="4427538" cy="1525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4" name="Text Box 8">
            <a:extLst>
              <a:ext uri="{FF2B5EF4-FFF2-40B4-BE49-F238E27FC236}">
                <a16:creationId xmlns:a16="http://schemas.microsoft.com/office/drawing/2014/main" id="{89DE0E75-72C0-C1AB-B497-8934B050CBDA}"/>
              </a:ext>
            </a:extLst>
          </p:cNvPr>
          <p:cNvSpPr txBox="1">
            <a:spLocks noChangeArrowheads="1"/>
          </p:cNvSpPr>
          <p:nvPr/>
        </p:nvSpPr>
        <p:spPr bwMode="auto">
          <a:xfrm>
            <a:off x="319088" y="4443413"/>
            <a:ext cx="84740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i="0" dirty="0"/>
              <a:t>  Eigenvalues and eigenvectors are important in classifying PDEs, data analysis, convergence analysis for linear and nonlinear systems, and in optimization</a:t>
            </a:r>
          </a:p>
        </p:txBody>
      </p:sp>
    </p:spTree>
    <p:extLst>
      <p:ext uri="{BB962C8B-B14F-4D97-AF65-F5344CB8AC3E}">
        <p14:creationId xmlns:p14="http://schemas.microsoft.com/office/powerpoint/2010/main" val="191761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8181">
                                            <p:txEl>
                                              <p:pRg st="0" end="0"/>
                                            </p:txEl>
                                          </p:spTgt>
                                        </p:tgtEl>
                                        <p:attrNameLst>
                                          <p:attrName>style.visibility</p:attrName>
                                        </p:attrNameLst>
                                      </p:cBhvr>
                                      <p:to>
                                        <p:strVal val="visible"/>
                                      </p:to>
                                    </p:set>
                                    <p:anim calcmode="lin" valueType="num">
                                      <p:cBhvr additive="base">
                                        <p:cTn id="7" dur="500" fill="hold"/>
                                        <p:tgtEl>
                                          <p:spTgt spid="1781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8181">
                                            <p:txEl>
                                              <p:pRg st="1" end="1"/>
                                            </p:txEl>
                                          </p:spTgt>
                                        </p:tgtEl>
                                        <p:attrNameLst>
                                          <p:attrName>style.visibility</p:attrName>
                                        </p:attrNameLst>
                                      </p:cBhvr>
                                      <p:to>
                                        <p:strVal val="visible"/>
                                      </p:to>
                                    </p:set>
                                    <p:anim calcmode="lin" valueType="num">
                                      <p:cBhvr additive="base">
                                        <p:cTn id="13" dur="500" fill="hold"/>
                                        <p:tgtEl>
                                          <p:spTgt spid="17818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81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8183"/>
                                        </p:tgtEl>
                                        <p:attrNameLst>
                                          <p:attrName>style.visibility</p:attrName>
                                        </p:attrNameLst>
                                      </p:cBhvr>
                                      <p:to>
                                        <p:strVal val="visible"/>
                                      </p:to>
                                    </p:set>
                                    <p:anim calcmode="lin" valueType="num">
                                      <p:cBhvr additive="base">
                                        <p:cTn id="19" dur="500" fill="hold"/>
                                        <p:tgtEl>
                                          <p:spTgt spid="178183"/>
                                        </p:tgtEl>
                                        <p:attrNameLst>
                                          <p:attrName>ppt_x</p:attrName>
                                        </p:attrNameLst>
                                      </p:cBhvr>
                                      <p:tavLst>
                                        <p:tav tm="0">
                                          <p:val>
                                            <p:strVal val="0-#ppt_w/2"/>
                                          </p:val>
                                        </p:tav>
                                        <p:tav tm="100000">
                                          <p:val>
                                            <p:strVal val="#ppt_x"/>
                                          </p:val>
                                        </p:tav>
                                      </p:tavLst>
                                    </p:anim>
                                    <p:anim calcmode="lin" valueType="num">
                                      <p:cBhvr additive="base">
                                        <p:cTn id="20" dur="500" fill="hold"/>
                                        <p:tgtEl>
                                          <p:spTgt spid="1781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8184">
                                            <p:txEl>
                                              <p:pRg st="0" end="0"/>
                                            </p:txEl>
                                          </p:spTgt>
                                        </p:tgtEl>
                                        <p:attrNameLst>
                                          <p:attrName>style.visibility</p:attrName>
                                        </p:attrNameLst>
                                      </p:cBhvr>
                                      <p:to>
                                        <p:strVal val="visible"/>
                                      </p:to>
                                    </p:set>
                                    <p:anim calcmode="lin" valueType="num">
                                      <p:cBhvr additive="base">
                                        <p:cTn id="25" dur="500" fill="hold"/>
                                        <p:tgtEl>
                                          <p:spTgt spid="17818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818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build="p" autoUpdateAnimBg="0"/>
      <p:bldP spid="17818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5D7C647-055E-0E2F-A295-3BAE51A9E1F0}"/>
              </a:ext>
            </a:extLst>
          </p:cNvPr>
          <p:cNvSpPr>
            <a:spLocks noGrp="1" noChangeArrowheads="1"/>
          </p:cNvSpPr>
          <p:nvPr>
            <p:ph type="title"/>
          </p:nvPr>
        </p:nvSpPr>
        <p:spPr>
          <a:xfrm>
            <a:off x="282575" y="-61913"/>
            <a:ext cx="8610600" cy="1143001"/>
          </a:xfrm>
        </p:spPr>
        <p:txBody>
          <a:bodyPr/>
          <a:lstStyle/>
          <a:p>
            <a:r>
              <a:rPr lang="en-US" altLang="en-US" sz="3800"/>
              <a:t>Computing Eigenvectors and Eigenvalues</a:t>
            </a:r>
          </a:p>
        </p:txBody>
      </p:sp>
      <p:sp>
        <p:nvSpPr>
          <p:cNvPr id="11267" name="Rectangle 3">
            <a:extLst>
              <a:ext uri="{FF2B5EF4-FFF2-40B4-BE49-F238E27FC236}">
                <a16:creationId xmlns:a16="http://schemas.microsoft.com/office/drawing/2014/main" id="{97ABED8D-88B5-2155-4776-3878900CC032}"/>
              </a:ext>
            </a:extLst>
          </p:cNvPr>
          <p:cNvSpPr>
            <a:spLocks noChangeArrowheads="1"/>
          </p:cNvSpPr>
          <p:nvPr/>
        </p:nvSpPr>
        <p:spPr bwMode="auto">
          <a:xfrm>
            <a:off x="152400" y="107950"/>
            <a:ext cx="89916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p>
        </p:txBody>
      </p:sp>
      <p:sp>
        <p:nvSpPr>
          <p:cNvPr id="11268" name="Rectangle 4">
            <a:extLst>
              <a:ext uri="{FF2B5EF4-FFF2-40B4-BE49-F238E27FC236}">
                <a16:creationId xmlns:a16="http://schemas.microsoft.com/office/drawing/2014/main" id="{9C7F7C09-5EA5-FCDD-FD66-964768DE5950}"/>
              </a:ext>
            </a:extLst>
          </p:cNvPr>
          <p:cNvSpPr>
            <a:spLocks noChangeArrowheads="1"/>
          </p:cNvSpPr>
          <p:nvPr/>
        </p:nvSpPr>
        <p:spPr bwMode="auto">
          <a:xfrm>
            <a:off x="107950" y="6356350"/>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0" dirty="0"/>
              <a:t>C&amp;PE 601</a:t>
            </a:r>
          </a:p>
        </p:txBody>
      </p:sp>
      <p:sp>
        <p:nvSpPr>
          <p:cNvPr id="163845" name="Text Box 5">
            <a:extLst>
              <a:ext uri="{FF2B5EF4-FFF2-40B4-BE49-F238E27FC236}">
                <a16:creationId xmlns:a16="http://schemas.microsoft.com/office/drawing/2014/main" id="{0F7AE147-C408-6E58-D895-16C029D7566E}"/>
              </a:ext>
            </a:extLst>
          </p:cNvPr>
          <p:cNvSpPr txBox="1">
            <a:spLocks noChangeArrowheads="1"/>
          </p:cNvSpPr>
          <p:nvPr/>
        </p:nvSpPr>
        <p:spPr bwMode="auto">
          <a:xfrm>
            <a:off x="296863" y="914400"/>
            <a:ext cx="8439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i="0"/>
              <a:t>  The simplest way to find these is to start with the definition and solve for the </a:t>
            </a:r>
            <a:r>
              <a:rPr lang="en-US" altLang="en-US" sz="2800" i="0">
                <a:sym typeface="Symbol" panose="05050102010706020507" pitchFamily="18" charset="2"/>
              </a:rPr>
              <a:t>’s:</a:t>
            </a:r>
            <a:endParaRPr lang="en-US" altLang="en-US" sz="2800" i="0"/>
          </a:p>
        </p:txBody>
      </p:sp>
      <p:graphicFrame>
        <p:nvGraphicFramePr>
          <p:cNvPr id="163860" name="Object 20">
            <a:extLst>
              <a:ext uri="{FF2B5EF4-FFF2-40B4-BE49-F238E27FC236}">
                <a16:creationId xmlns:a16="http://schemas.microsoft.com/office/drawing/2014/main" id="{CC0074E6-5422-26BA-5BE0-669949E0F47D}"/>
              </a:ext>
            </a:extLst>
          </p:cNvPr>
          <p:cNvGraphicFramePr>
            <a:graphicFrameLocks noChangeAspect="1"/>
          </p:cNvGraphicFramePr>
          <p:nvPr/>
        </p:nvGraphicFramePr>
        <p:xfrm>
          <a:off x="2606675" y="2057400"/>
          <a:ext cx="3929063" cy="996950"/>
        </p:xfrm>
        <a:graphic>
          <a:graphicData uri="http://schemas.openxmlformats.org/presentationml/2006/ole">
            <mc:AlternateContent xmlns:mc="http://schemas.openxmlformats.org/markup-compatibility/2006">
              <mc:Choice xmlns:v="urn:schemas-microsoft-com:vml" Requires="v">
                <p:oleObj name="Equation" r:id="rId2" imgW="1701800" imgH="431800" progId="Equation.3">
                  <p:embed/>
                </p:oleObj>
              </mc:Choice>
              <mc:Fallback>
                <p:oleObj name="Equation" r:id="rId2" imgW="1701800" imgH="431800" progId="Equation.3">
                  <p:embed/>
                  <p:pic>
                    <p:nvPicPr>
                      <p:cNvPr id="163860" name="Object 20">
                        <a:extLst>
                          <a:ext uri="{FF2B5EF4-FFF2-40B4-BE49-F238E27FC236}">
                            <a16:creationId xmlns:a16="http://schemas.microsoft.com/office/drawing/2014/main" id="{CC0074E6-5422-26BA-5BE0-669949E0F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675" y="2057400"/>
                        <a:ext cx="3929063"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61" name="Text Box 21">
            <a:extLst>
              <a:ext uri="{FF2B5EF4-FFF2-40B4-BE49-F238E27FC236}">
                <a16:creationId xmlns:a16="http://schemas.microsoft.com/office/drawing/2014/main" id="{EB50F15C-C20F-603F-DD65-A344DB507B80}"/>
              </a:ext>
            </a:extLst>
          </p:cNvPr>
          <p:cNvSpPr txBox="1">
            <a:spLocks noChangeArrowheads="1"/>
          </p:cNvSpPr>
          <p:nvPr/>
        </p:nvSpPr>
        <p:spPr bwMode="auto">
          <a:xfrm>
            <a:off x="319088" y="3140075"/>
            <a:ext cx="8802687"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600" i="0"/>
              <a:t>  </a:t>
            </a:r>
            <a:r>
              <a:rPr lang="en-US" altLang="en-US" sz="2600"/>
              <a:t>p</a:t>
            </a:r>
            <a:r>
              <a:rPr lang="en-US" altLang="en-US" sz="2600" i="0"/>
              <a:t>(</a:t>
            </a:r>
            <a:r>
              <a:rPr lang="en-US" altLang="en-US" sz="2600">
                <a:sym typeface="Symbol" panose="05050102010706020507" pitchFamily="18" charset="2"/>
              </a:rPr>
              <a:t></a:t>
            </a:r>
            <a:r>
              <a:rPr lang="en-US" altLang="en-US" sz="2600" i="0">
                <a:sym typeface="Symbol" panose="05050102010706020507" pitchFamily="18" charset="2"/>
              </a:rPr>
              <a:t>) is called the </a:t>
            </a:r>
            <a:r>
              <a:rPr lang="en-US" altLang="en-US" sz="2600" i="0" u="sng">
                <a:sym typeface="Symbol" panose="05050102010706020507" pitchFamily="18" charset="2"/>
              </a:rPr>
              <a:t>characteristic polynomial</a:t>
            </a:r>
            <a:r>
              <a:rPr lang="en-US" altLang="en-US" sz="2600" i="0">
                <a:sym typeface="Symbol" panose="05050102010706020507" pitchFamily="18" charset="2"/>
              </a:rPr>
              <a:t> of </a:t>
            </a:r>
            <a:r>
              <a:rPr lang="en-US" altLang="en-US" sz="2600">
                <a:sym typeface="Symbol" panose="05050102010706020507" pitchFamily="18" charset="2"/>
              </a:rPr>
              <a:t>A</a:t>
            </a:r>
            <a:endParaRPr lang="en-US" altLang="en-US" sz="2600" i="0">
              <a:sym typeface="Symbol" panose="05050102010706020507" pitchFamily="18" charset="2"/>
            </a:endParaRPr>
          </a:p>
          <a:p>
            <a:pPr>
              <a:spcBef>
                <a:spcPct val="0"/>
              </a:spcBef>
            </a:pPr>
            <a:r>
              <a:rPr lang="en-US" altLang="en-US" sz="2600" i="0">
                <a:sym typeface="Symbol" panose="05050102010706020507" pitchFamily="18" charset="2"/>
              </a:rPr>
              <a:t>  So what kind of problem must we solve to find the eigenvalues?</a:t>
            </a:r>
          </a:p>
          <a:p>
            <a:pPr lvl="1">
              <a:spcBef>
                <a:spcPct val="0"/>
              </a:spcBef>
              <a:buFontTx/>
              <a:buNone/>
            </a:pPr>
            <a:r>
              <a:rPr lang="en-US" altLang="en-US" sz="2600" i="0"/>
              <a:t>A root-finding problem for an </a:t>
            </a:r>
            <a:r>
              <a:rPr lang="en-US" altLang="en-US" sz="2600"/>
              <a:t>N</a:t>
            </a:r>
            <a:r>
              <a:rPr lang="en-US" altLang="en-US" sz="2600" i="0"/>
              <a:t>th-order polynomial</a:t>
            </a:r>
          </a:p>
          <a:p>
            <a:pPr>
              <a:spcBef>
                <a:spcPct val="0"/>
              </a:spcBef>
            </a:pPr>
            <a:r>
              <a:rPr lang="en-US" altLang="en-US" sz="2600" i="0"/>
              <a:t>  Once we have the eigenvalues, what type of problem must we solve to find the eigenvectors?</a:t>
            </a:r>
          </a:p>
          <a:p>
            <a:pPr lvl="1">
              <a:spcBef>
                <a:spcPct val="0"/>
              </a:spcBef>
              <a:buFontTx/>
              <a:buNone/>
            </a:pPr>
            <a:r>
              <a:rPr lang="en-US" altLang="en-US" sz="2600" i="0"/>
              <a:t>A set of linear systems.  Note we usually have arbitrary constants in eigenvectors, due to the zero vector on the RHS</a:t>
            </a:r>
          </a:p>
        </p:txBody>
      </p:sp>
    </p:spTree>
    <p:extLst>
      <p:ext uri="{BB962C8B-B14F-4D97-AF65-F5344CB8AC3E}">
        <p14:creationId xmlns:p14="http://schemas.microsoft.com/office/powerpoint/2010/main" val="1161721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45">
                                            <p:txEl>
                                              <p:pRg st="0" end="0"/>
                                            </p:txEl>
                                          </p:spTgt>
                                        </p:tgtEl>
                                        <p:attrNameLst>
                                          <p:attrName>style.visibility</p:attrName>
                                        </p:attrNameLst>
                                      </p:cBhvr>
                                      <p:to>
                                        <p:strVal val="visible"/>
                                      </p:to>
                                    </p:set>
                                    <p:anim calcmode="lin" valueType="num">
                                      <p:cBhvr additive="base">
                                        <p:cTn id="7" dur="500" fill="hold"/>
                                        <p:tgtEl>
                                          <p:spTgt spid="1638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60"/>
                                        </p:tgtEl>
                                        <p:attrNameLst>
                                          <p:attrName>style.visibility</p:attrName>
                                        </p:attrNameLst>
                                      </p:cBhvr>
                                      <p:to>
                                        <p:strVal val="visible"/>
                                      </p:to>
                                    </p:set>
                                    <p:anim calcmode="lin" valueType="num">
                                      <p:cBhvr additive="base">
                                        <p:cTn id="13" dur="500" fill="hold"/>
                                        <p:tgtEl>
                                          <p:spTgt spid="163860"/>
                                        </p:tgtEl>
                                        <p:attrNameLst>
                                          <p:attrName>ppt_x</p:attrName>
                                        </p:attrNameLst>
                                      </p:cBhvr>
                                      <p:tavLst>
                                        <p:tav tm="0">
                                          <p:val>
                                            <p:strVal val="0-#ppt_w/2"/>
                                          </p:val>
                                        </p:tav>
                                        <p:tav tm="100000">
                                          <p:val>
                                            <p:strVal val="#ppt_x"/>
                                          </p:val>
                                        </p:tav>
                                      </p:tavLst>
                                    </p:anim>
                                    <p:anim calcmode="lin" valueType="num">
                                      <p:cBhvr additive="base">
                                        <p:cTn id="14" dur="500" fill="hold"/>
                                        <p:tgtEl>
                                          <p:spTgt spid="163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3861">
                                            <p:txEl>
                                              <p:pRg st="0" end="0"/>
                                            </p:txEl>
                                          </p:spTgt>
                                        </p:tgtEl>
                                        <p:attrNameLst>
                                          <p:attrName>style.visibility</p:attrName>
                                        </p:attrNameLst>
                                      </p:cBhvr>
                                      <p:to>
                                        <p:strVal val="visible"/>
                                      </p:to>
                                    </p:set>
                                    <p:anim calcmode="lin" valueType="num">
                                      <p:cBhvr additive="base">
                                        <p:cTn id="19" dur="500" fill="hold"/>
                                        <p:tgtEl>
                                          <p:spTgt spid="16386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3861">
                                            <p:txEl>
                                              <p:pRg st="1" end="1"/>
                                            </p:txEl>
                                          </p:spTgt>
                                        </p:tgtEl>
                                        <p:attrNameLst>
                                          <p:attrName>style.visibility</p:attrName>
                                        </p:attrNameLst>
                                      </p:cBhvr>
                                      <p:to>
                                        <p:strVal val="visible"/>
                                      </p:to>
                                    </p:set>
                                    <p:anim calcmode="lin" valueType="num">
                                      <p:cBhvr additive="base">
                                        <p:cTn id="25" dur="500" fill="hold"/>
                                        <p:tgtEl>
                                          <p:spTgt spid="16386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3861">
                                            <p:txEl>
                                              <p:pRg st="2" end="2"/>
                                            </p:txEl>
                                          </p:spTgt>
                                        </p:tgtEl>
                                        <p:attrNameLst>
                                          <p:attrName>style.visibility</p:attrName>
                                        </p:attrNameLst>
                                      </p:cBhvr>
                                      <p:to>
                                        <p:strVal val="visible"/>
                                      </p:to>
                                    </p:set>
                                    <p:anim calcmode="lin" valueType="num">
                                      <p:cBhvr additive="base">
                                        <p:cTn id="31" dur="500" fill="hold"/>
                                        <p:tgtEl>
                                          <p:spTgt spid="163861">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63861">
                                            <p:txEl>
                                              <p:pRg st="3" end="3"/>
                                            </p:txEl>
                                          </p:spTgt>
                                        </p:tgtEl>
                                        <p:attrNameLst>
                                          <p:attrName>style.visibility</p:attrName>
                                        </p:attrNameLst>
                                      </p:cBhvr>
                                      <p:to>
                                        <p:strVal val="visible"/>
                                      </p:to>
                                    </p:set>
                                    <p:anim calcmode="lin" valueType="num">
                                      <p:cBhvr additive="base">
                                        <p:cTn id="37" dur="500" fill="hold"/>
                                        <p:tgtEl>
                                          <p:spTgt spid="16386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63861">
                                            <p:txEl>
                                              <p:pRg st="4" end="4"/>
                                            </p:txEl>
                                          </p:spTgt>
                                        </p:tgtEl>
                                        <p:attrNameLst>
                                          <p:attrName>style.visibility</p:attrName>
                                        </p:attrNameLst>
                                      </p:cBhvr>
                                      <p:to>
                                        <p:strVal val="visible"/>
                                      </p:to>
                                    </p:set>
                                    <p:anim calcmode="lin" valueType="num">
                                      <p:cBhvr additive="base">
                                        <p:cTn id="43" dur="500" fill="hold"/>
                                        <p:tgtEl>
                                          <p:spTgt spid="163861">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6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uild="p" autoUpdateAnimBg="0"/>
      <p:bldP spid="16386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ABA1BD7-539D-61CD-A68E-C4328E81979E}"/>
              </a:ext>
            </a:extLst>
          </p:cNvPr>
          <p:cNvSpPr>
            <a:spLocks noGrp="1" noChangeArrowheads="1"/>
          </p:cNvSpPr>
          <p:nvPr>
            <p:ph type="title"/>
          </p:nvPr>
        </p:nvSpPr>
        <p:spPr>
          <a:xfrm>
            <a:off x="0" y="0"/>
            <a:ext cx="9144000" cy="1143000"/>
          </a:xfrm>
        </p:spPr>
        <p:txBody>
          <a:bodyPr/>
          <a:lstStyle/>
          <a:p>
            <a:r>
              <a:rPr lang="en-US" altLang="en-US" sz="3800"/>
              <a:t> </a:t>
            </a:r>
            <a:r>
              <a:rPr lang="en-US" altLang="en-US" sz="4100"/>
              <a:t>Eigenvalues and Positive Definiteness</a:t>
            </a:r>
            <a:r>
              <a:rPr lang="en-US" altLang="en-US" sz="3800"/>
              <a:t> </a:t>
            </a:r>
            <a:r>
              <a:rPr lang="en-US" altLang="en-US" sz="4000"/>
              <a:t> </a:t>
            </a:r>
          </a:p>
        </p:txBody>
      </p:sp>
      <p:sp>
        <p:nvSpPr>
          <p:cNvPr id="14339" name="Rectangle 3">
            <a:extLst>
              <a:ext uri="{FF2B5EF4-FFF2-40B4-BE49-F238E27FC236}">
                <a16:creationId xmlns:a16="http://schemas.microsoft.com/office/drawing/2014/main" id="{53553C0F-F45A-B87B-54DF-90EA813CBE48}"/>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p>
        </p:txBody>
      </p:sp>
      <p:sp>
        <p:nvSpPr>
          <p:cNvPr id="14340" name="Rectangle 4">
            <a:extLst>
              <a:ext uri="{FF2B5EF4-FFF2-40B4-BE49-F238E27FC236}">
                <a16:creationId xmlns:a16="http://schemas.microsoft.com/office/drawing/2014/main" id="{B8264BFE-2781-50F4-251B-F2259434D7DE}"/>
              </a:ext>
            </a:extLst>
          </p:cNvPr>
          <p:cNvSpPr>
            <a:spLocks noChangeArrowheads="1"/>
          </p:cNvSpPr>
          <p:nvPr/>
        </p:nvSpPr>
        <p:spPr bwMode="auto">
          <a:xfrm>
            <a:off x="184150" y="6261100"/>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0" dirty="0"/>
              <a:t>C&amp;PE 601</a:t>
            </a:r>
          </a:p>
        </p:txBody>
      </p:sp>
      <p:sp>
        <p:nvSpPr>
          <p:cNvPr id="184325" name="Rectangle 5">
            <a:extLst>
              <a:ext uri="{FF2B5EF4-FFF2-40B4-BE49-F238E27FC236}">
                <a16:creationId xmlns:a16="http://schemas.microsoft.com/office/drawing/2014/main" id="{F55482C6-2EED-F151-4F61-EC2DAA18CDCF}"/>
              </a:ext>
            </a:extLst>
          </p:cNvPr>
          <p:cNvSpPr>
            <a:spLocks noGrp="1" noChangeArrowheads="1"/>
          </p:cNvSpPr>
          <p:nvPr>
            <p:ph type="body" idx="1"/>
          </p:nvPr>
        </p:nvSpPr>
        <p:spPr>
          <a:xfrm>
            <a:off x="381000" y="914400"/>
            <a:ext cx="7772400" cy="4114800"/>
          </a:xfrm>
        </p:spPr>
        <p:txBody>
          <a:bodyPr/>
          <a:lstStyle/>
          <a:p>
            <a:r>
              <a:rPr lang="en-US" altLang="en-US" sz="2800" dirty="0"/>
              <a:t>Eigenvalues allow us to compute positive definiteness, which helps us understand whether an optimal point is local or global.  For now, let’s just use these definitions: </a:t>
            </a:r>
          </a:p>
        </p:txBody>
      </p:sp>
      <p:graphicFrame>
        <p:nvGraphicFramePr>
          <p:cNvPr id="184357" name="Group 37">
            <a:extLst>
              <a:ext uri="{FF2B5EF4-FFF2-40B4-BE49-F238E27FC236}">
                <a16:creationId xmlns:a16="http://schemas.microsoft.com/office/drawing/2014/main" id="{8314ADEB-A6E3-4DBB-9ABF-DFD8C496D6DF}"/>
              </a:ext>
            </a:extLst>
          </p:cNvPr>
          <p:cNvGraphicFramePr>
            <a:graphicFrameLocks noGrp="1"/>
          </p:cNvGraphicFramePr>
          <p:nvPr/>
        </p:nvGraphicFramePr>
        <p:xfrm>
          <a:off x="708492" y="2761580"/>
          <a:ext cx="7772400" cy="3499520"/>
        </p:xfrm>
        <a:graphic>
          <a:graphicData uri="http://schemas.openxmlformats.org/drawingml/2006/table">
            <a:tbl>
              <a:tblPr/>
              <a:tblGrid>
                <a:gridCol w="3850871">
                  <a:extLst>
                    <a:ext uri="{9D8B030D-6E8A-4147-A177-3AD203B41FA5}">
                      <a16:colId xmlns:a16="http://schemas.microsoft.com/office/drawing/2014/main" val="4085466628"/>
                    </a:ext>
                  </a:extLst>
                </a:gridCol>
                <a:gridCol w="3921529">
                  <a:extLst>
                    <a:ext uri="{9D8B030D-6E8A-4147-A177-3AD203B41FA5}">
                      <a16:colId xmlns:a16="http://schemas.microsoft.com/office/drawing/2014/main" val="3741704567"/>
                    </a:ext>
                  </a:extLst>
                </a:gridCol>
              </a:tblGrid>
              <a:tr h="326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sng" strike="noStrike" cap="none" normalizeH="0" baseline="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sng" strike="noStrike" cap="none" normalizeH="0" baseline="0" dirty="0">
                          <a:ln>
                            <a:noFill/>
                          </a:ln>
                          <a:solidFill>
                            <a:schemeClr val="tx1"/>
                          </a:solidFill>
                          <a:effectLst/>
                          <a:latin typeface="Times New Roman" panose="02020603050405020304" pitchFamily="18" charset="0"/>
                        </a:rPr>
                        <a:t>All Eigenvalues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5371236"/>
                  </a:ext>
                </a:extLst>
              </a:tr>
              <a:tr h="5962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positive definite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&gt;0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8188527"/>
                  </a:ext>
                </a:extLst>
              </a:tr>
              <a:tr h="5962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positive semidefinite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0</a:t>
                      </a: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825393"/>
                  </a:ext>
                </a:extLst>
              </a:tr>
              <a:tr h="5962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indefinite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some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0, some 0</a:t>
                      </a: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40854"/>
                  </a:ext>
                </a:extLst>
              </a:tr>
              <a:tr h="5962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negative semidefinite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0</a:t>
                      </a: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806710"/>
                  </a:ext>
                </a:extLst>
              </a:tr>
              <a:tr h="5962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negative definite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&lt;0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986399"/>
                  </a:ext>
                </a:extLst>
              </a:tr>
            </a:tbl>
          </a:graphicData>
        </a:graphic>
      </p:graphicFrame>
    </p:spTree>
    <p:extLst>
      <p:ext uri="{BB962C8B-B14F-4D97-AF65-F5344CB8AC3E}">
        <p14:creationId xmlns:p14="http://schemas.microsoft.com/office/powerpoint/2010/main" val="185650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25">
                                            <p:txEl>
                                              <p:pRg st="0" end="0"/>
                                            </p:txEl>
                                          </p:spTgt>
                                        </p:tgtEl>
                                        <p:attrNameLst>
                                          <p:attrName>style.visibility</p:attrName>
                                        </p:attrNameLst>
                                      </p:cBhvr>
                                      <p:to>
                                        <p:strVal val="visible"/>
                                      </p:to>
                                    </p:set>
                                    <p:anim calcmode="lin" valueType="num">
                                      <p:cBhvr additive="base">
                                        <p:cTn id="7" dur="500" fill="hold"/>
                                        <p:tgtEl>
                                          <p:spTgt spid="1843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357"/>
                                        </p:tgtEl>
                                        <p:attrNameLst>
                                          <p:attrName>style.visibility</p:attrName>
                                        </p:attrNameLst>
                                      </p:cBhvr>
                                      <p:to>
                                        <p:strVal val="visible"/>
                                      </p:to>
                                    </p:set>
                                    <p:anim calcmode="lin" valueType="num">
                                      <p:cBhvr additive="base">
                                        <p:cTn id="13" dur="500" fill="hold"/>
                                        <p:tgtEl>
                                          <p:spTgt spid="184357"/>
                                        </p:tgtEl>
                                        <p:attrNameLst>
                                          <p:attrName>ppt_x</p:attrName>
                                        </p:attrNameLst>
                                      </p:cBhvr>
                                      <p:tavLst>
                                        <p:tav tm="0">
                                          <p:val>
                                            <p:strVal val="0-#ppt_w/2"/>
                                          </p:val>
                                        </p:tav>
                                        <p:tav tm="100000">
                                          <p:val>
                                            <p:strVal val="#ppt_x"/>
                                          </p:val>
                                        </p:tav>
                                      </p:tavLst>
                                    </p:anim>
                                    <p:anim calcmode="lin" valueType="num">
                                      <p:cBhvr additive="base">
                                        <p:cTn id="14" dur="500" fill="hold"/>
                                        <p:tgtEl>
                                          <p:spTgt spid="184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12EBAD7-FC9B-4D36-9D82-B74AE78F8BA5}"/>
              </a:ext>
            </a:extLst>
          </p:cNvPr>
          <p:cNvSpPr>
            <a:spLocks noGrp="1" noChangeArrowheads="1"/>
          </p:cNvSpPr>
          <p:nvPr>
            <p:ph type="title"/>
          </p:nvPr>
        </p:nvSpPr>
        <p:spPr>
          <a:xfrm>
            <a:off x="0" y="0"/>
            <a:ext cx="9144000" cy="1143000"/>
          </a:xfrm>
        </p:spPr>
        <p:txBody>
          <a:bodyPr/>
          <a:lstStyle/>
          <a:p>
            <a:r>
              <a:rPr lang="en-US" altLang="en-US" sz="4500"/>
              <a:t>Bracketing Algorithms</a:t>
            </a:r>
            <a:r>
              <a:rPr lang="en-US" altLang="en-US" sz="4000"/>
              <a:t> </a:t>
            </a:r>
          </a:p>
        </p:txBody>
      </p:sp>
      <p:sp>
        <p:nvSpPr>
          <p:cNvPr id="8195" name="Rectangle 3">
            <a:extLst>
              <a:ext uri="{FF2B5EF4-FFF2-40B4-BE49-F238E27FC236}">
                <a16:creationId xmlns:a16="http://schemas.microsoft.com/office/drawing/2014/main" id="{1F7C5B48-100E-49FC-A7DE-18F376506BA7}"/>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196" name="Rectangle 4">
            <a:extLst>
              <a:ext uri="{FF2B5EF4-FFF2-40B4-BE49-F238E27FC236}">
                <a16:creationId xmlns:a16="http://schemas.microsoft.com/office/drawing/2014/main" id="{305D6883-AB8F-4066-9198-7BAD5D20EDE5}"/>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sp>
        <p:nvSpPr>
          <p:cNvPr id="41989" name="Text Box 5">
            <a:extLst>
              <a:ext uri="{FF2B5EF4-FFF2-40B4-BE49-F238E27FC236}">
                <a16:creationId xmlns:a16="http://schemas.microsoft.com/office/drawing/2014/main" id="{16D4368B-1635-4030-BC18-08DA55768879}"/>
              </a:ext>
            </a:extLst>
          </p:cNvPr>
          <p:cNvSpPr txBox="1">
            <a:spLocks noChangeArrowheads="1"/>
          </p:cNvSpPr>
          <p:nvPr/>
        </p:nvSpPr>
        <p:spPr bwMode="auto">
          <a:xfrm>
            <a:off x="350838" y="1066800"/>
            <a:ext cx="841216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cs typeface="Times New Roman" panose="02020603050405020304" pitchFamily="18" charset="0"/>
              </a:rPr>
              <a:t> Here’s a completely different numerical solution plan:</a:t>
            </a:r>
          </a:p>
          <a:p>
            <a:pPr>
              <a:spcBef>
                <a:spcPct val="0"/>
              </a:spcBef>
              <a:buFontTx/>
              <a:buNone/>
            </a:pPr>
            <a:endParaRPr lang="en-US" altLang="en-US" sz="2800">
              <a:cs typeface="Times New Roman" panose="02020603050405020304" pitchFamily="18" charset="0"/>
            </a:endParaRPr>
          </a:p>
          <a:p>
            <a:pPr>
              <a:spcBef>
                <a:spcPct val="0"/>
              </a:spcBef>
              <a:buFontTx/>
              <a:buAutoNum type="arabicPeriod"/>
            </a:pPr>
            <a:r>
              <a:rPr lang="en-US" altLang="en-US" sz="2600"/>
              <a:t>Choose a set of discrete points along the function</a:t>
            </a:r>
          </a:p>
          <a:p>
            <a:pPr>
              <a:spcBef>
                <a:spcPct val="0"/>
              </a:spcBef>
              <a:buFontTx/>
              <a:buAutoNum type="arabicPeriod"/>
            </a:pPr>
            <a:r>
              <a:rPr lang="en-US" altLang="en-US" sz="2600"/>
              <a:t>Evaluate the function at each point</a:t>
            </a:r>
          </a:p>
          <a:p>
            <a:pPr>
              <a:spcBef>
                <a:spcPct val="0"/>
              </a:spcBef>
              <a:buFontTx/>
              <a:buAutoNum type="arabicPeriod"/>
            </a:pPr>
            <a:r>
              <a:rPr lang="en-US" altLang="en-US" sz="2600"/>
              <a:t>Pick the best one!</a:t>
            </a:r>
          </a:p>
          <a:p>
            <a:pPr>
              <a:spcBef>
                <a:spcPct val="0"/>
              </a:spcBef>
              <a:buFontTx/>
              <a:buNone/>
            </a:pPr>
            <a:endParaRPr lang="en-US" altLang="en-US" sz="2600"/>
          </a:p>
          <a:p>
            <a:pPr>
              <a:spcBef>
                <a:spcPct val="0"/>
              </a:spcBef>
            </a:pPr>
            <a:r>
              <a:rPr lang="en-US" altLang="en-US" sz="2800"/>
              <a:t> This can be slow and tedious, but it guarantees you the determination of all extrema</a:t>
            </a:r>
          </a:p>
          <a:p>
            <a:pPr>
              <a:spcBef>
                <a:spcPct val="0"/>
              </a:spcBef>
              <a:buFontTx/>
              <a:buNone/>
            </a:pPr>
            <a:endParaRPr lang="en-US" altLang="en-US" sz="2800"/>
          </a:p>
          <a:p>
            <a:pPr>
              <a:spcBef>
                <a:spcPct val="0"/>
              </a:spcBef>
            </a:pPr>
            <a:r>
              <a:rPr lang="en-US" altLang="en-US" sz="2800"/>
              <a:t> Many algorithms are based on this idea: golden section, interval methods,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 calcmode="lin" valueType="num">
                                      <p:cBhvr additive="base">
                                        <p:cTn id="7" dur="500" fill="hold"/>
                                        <p:tgtEl>
                                          <p:spTgt spid="419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9">
                                            <p:txEl>
                                              <p:pRg st="2" end="2"/>
                                            </p:txEl>
                                          </p:spTgt>
                                        </p:tgtEl>
                                        <p:attrNameLst>
                                          <p:attrName>style.visibility</p:attrName>
                                        </p:attrNameLst>
                                      </p:cBhvr>
                                      <p:to>
                                        <p:strVal val="visible"/>
                                      </p:to>
                                    </p:set>
                                    <p:anim calcmode="lin" valueType="num">
                                      <p:cBhvr additive="base">
                                        <p:cTn id="13" dur="500" fill="hold"/>
                                        <p:tgtEl>
                                          <p:spTgt spid="4198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9">
                                            <p:txEl>
                                              <p:pRg st="3" end="3"/>
                                            </p:txEl>
                                          </p:spTgt>
                                        </p:tgtEl>
                                        <p:attrNameLst>
                                          <p:attrName>style.visibility</p:attrName>
                                        </p:attrNameLst>
                                      </p:cBhvr>
                                      <p:to>
                                        <p:strVal val="visible"/>
                                      </p:to>
                                    </p:set>
                                    <p:anim calcmode="lin" valueType="num">
                                      <p:cBhvr additive="base">
                                        <p:cTn id="19" dur="500" fill="hold"/>
                                        <p:tgtEl>
                                          <p:spTgt spid="4198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9">
                                            <p:txEl>
                                              <p:pRg st="4" end="4"/>
                                            </p:txEl>
                                          </p:spTgt>
                                        </p:tgtEl>
                                        <p:attrNameLst>
                                          <p:attrName>style.visibility</p:attrName>
                                        </p:attrNameLst>
                                      </p:cBhvr>
                                      <p:to>
                                        <p:strVal val="visible"/>
                                      </p:to>
                                    </p:set>
                                    <p:anim calcmode="lin" valueType="num">
                                      <p:cBhvr additive="base">
                                        <p:cTn id="25" dur="500" fill="hold"/>
                                        <p:tgtEl>
                                          <p:spTgt spid="4198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9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989">
                                            <p:txEl>
                                              <p:pRg st="6" end="6"/>
                                            </p:txEl>
                                          </p:spTgt>
                                        </p:tgtEl>
                                        <p:attrNameLst>
                                          <p:attrName>style.visibility</p:attrName>
                                        </p:attrNameLst>
                                      </p:cBhvr>
                                      <p:to>
                                        <p:strVal val="visible"/>
                                      </p:to>
                                    </p:set>
                                    <p:anim calcmode="lin" valueType="num">
                                      <p:cBhvr additive="base">
                                        <p:cTn id="31" dur="500" fill="hold"/>
                                        <p:tgtEl>
                                          <p:spTgt spid="4198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98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89">
                                            <p:txEl>
                                              <p:pRg st="8" end="8"/>
                                            </p:txEl>
                                          </p:spTgt>
                                        </p:tgtEl>
                                        <p:attrNameLst>
                                          <p:attrName>style.visibility</p:attrName>
                                        </p:attrNameLst>
                                      </p:cBhvr>
                                      <p:to>
                                        <p:strVal val="visible"/>
                                      </p:to>
                                    </p:set>
                                    <p:anim calcmode="lin" valueType="num">
                                      <p:cBhvr additive="base">
                                        <p:cTn id="37" dur="500" fill="hold"/>
                                        <p:tgtEl>
                                          <p:spTgt spid="41989">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98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38FAA6-E238-4403-88AB-B6C7830F2270}"/>
              </a:ext>
            </a:extLst>
          </p:cNvPr>
          <p:cNvSpPr>
            <a:spLocks noGrp="1" noChangeArrowheads="1"/>
          </p:cNvSpPr>
          <p:nvPr>
            <p:ph type="title"/>
          </p:nvPr>
        </p:nvSpPr>
        <p:spPr>
          <a:xfrm>
            <a:off x="457200" y="0"/>
            <a:ext cx="8229600" cy="1143000"/>
          </a:xfrm>
        </p:spPr>
        <p:txBody>
          <a:bodyPr/>
          <a:lstStyle/>
          <a:p>
            <a:pPr>
              <a:lnSpc>
                <a:spcPct val="80000"/>
              </a:lnSpc>
            </a:pPr>
            <a:r>
              <a:rPr lang="en-US" altLang="en-US" sz="4200"/>
              <a:t>Evaluating Algorithms</a:t>
            </a:r>
          </a:p>
        </p:txBody>
      </p:sp>
      <p:sp>
        <p:nvSpPr>
          <p:cNvPr id="4099" name="Rectangle 3">
            <a:extLst>
              <a:ext uri="{FF2B5EF4-FFF2-40B4-BE49-F238E27FC236}">
                <a16:creationId xmlns:a16="http://schemas.microsoft.com/office/drawing/2014/main" id="{3BB4C1F5-2B20-4FA5-A89B-918E0538AFB8}"/>
              </a:ext>
            </a:extLst>
          </p:cNvPr>
          <p:cNvSpPr>
            <a:spLocks noGrp="1" noChangeArrowheads="1"/>
          </p:cNvSpPr>
          <p:nvPr>
            <p:ph type="body" idx="1"/>
          </p:nvPr>
        </p:nvSpPr>
        <p:spPr>
          <a:xfrm>
            <a:off x="381000" y="914400"/>
            <a:ext cx="7772400" cy="4114800"/>
          </a:xfrm>
        </p:spPr>
        <p:txBody>
          <a:bodyPr>
            <a:normAutofit lnSpcReduction="10000"/>
          </a:bodyPr>
          <a:lstStyle/>
          <a:p>
            <a:pPr>
              <a:lnSpc>
                <a:spcPct val="90000"/>
              </a:lnSpc>
            </a:pPr>
            <a:r>
              <a:rPr lang="en-US" altLang="en-US"/>
              <a:t>Now we know which problems can be solved by unconstrained methods</a:t>
            </a:r>
          </a:p>
          <a:p>
            <a:pPr>
              <a:lnSpc>
                <a:spcPct val="90000"/>
              </a:lnSpc>
            </a:pPr>
            <a:r>
              <a:rPr lang="en-US" altLang="en-US"/>
              <a:t>How do we decide which method is best?</a:t>
            </a:r>
          </a:p>
          <a:p>
            <a:pPr lvl="1">
              <a:lnSpc>
                <a:spcPct val="90000"/>
              </a:lnSpc>
            </a:pPr>
            <a:r>
              <a:rPr lang="en-US" altLang="en-US" sz="2600"/>
              <a:t>See which one finds the best (or a better) answer (reliability or robustness)</a:t>
            </a:r>
          </a:p>
          <a:p>
            <a:pPr lvl="1">
              <a:lnSpc>
                <a:spcPct val="90000"/>
              </a:lnSpc>
            </a:pPr>
            <a:r>
              <a:rPr lang="en-US" altLang="en-US" sz="2600"/>
              <a:t>See how many iterations each one takes to find the same answer, or the optimal solution  (convergence)</a:t>
            </a:r>
          </a:p>
          <a:p>
            <a:pPr>
              <a:lnSpc>
                <a:spcPct val="90000"/>
              </a:lnSpc>
            </a:pPr>
            <a:r>
              <a:rPr lang="en-US" altLang="en-US"/>
              <a:t>The simplest type of convergence is linear:</a:t>
            </a:r>
          </a:p>
          <a:p>
            <a:pPr>
              <a:lnSpc>
                <a:spcPct val="90000"/>
              </a:lnSpc>
              <a:buFontTx/>
              <a:buNone/>
            </a:pPr>
            <a:r>
              <a:rPr lang="en-US" altLang="en-US" sz="2600"/>
              <a:t>           </a:t>
            </a:r>
            <a:endParaRPr lang="en-US" altLang="en-US" sz="2200"/>
          </a:p>
        </p:txBody>
      </p:sp>
      <p:sp>
        <p:nvSpPr>
          <p:cNvPr id="12292" name="Rectangle 4">
            <a:extLst>
              <a:ext uri="{FF2B5EF4-FFF2-40B4-BE49-F238E27FC236}">
                <a16:creationId xmlns:a16="http://schemas.microsoft.com/office/drawing/2014/main" id="{D0D1AA7E-4AB0-446D-8D68-53BDDD4C8301}"/>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2293" name="Rectangle 5">
            <a:extLst>
              <a:ext uri="{FF2B5EF4-FFF2-40B4-BE49-F238E27FC236}">
                <a16:creationId xmlns:a16="http://schemas.microsoft.com/office/drawing/2014/main" id="{32450DDF-BBBD-4A79-B5AE-04ED0CFF1EE7}"/>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aphicFrame>
        <p:nvGraphicFramePr>
          <p:cNvPr id="4196" name="Object 100">
            <a:extLst>
              <a:ext uri="{FF2B5EF4-FFF2-40B4-BE49-F238E27FC236}">
                <a16:creationId xmlns:a16="http://schemas.microsoft.com/office/drawing/2014/main" id="{4FF73EEB-3D95-4028-B8AF-FE26A7E15C11}"/>
              </a:ext>
            </a:extLst>
          </p:cNvPr>
          <p:cNvGraphicFramePr>
            <a:graphicFrameLocks noChangeAspect="1"/>
          </p:cNvGraphicFramePr>
          <p:nvPr/>
        </p:nvGraphicFramePr>
        <p:xfrm>
          <a:off x="1752600" y="5181600"/>
          <a:ext cx="5334000" cy="1230313"/>
        </p:xfrm>
        <a:graphic>
          <a:graphicData uri="http://schemas.openxmlformats.org/presentationml/2006/ole">
            <mc:AlternateContent xmlns:mc="http://schemas.openxmlformats.org/markup-compatibility/2006">
              <mc:Choice xmlns:v="urn:schemas-microsoft-com:vml" Requires="v">
                <p:oleObj name="Equation" r:id="rId2" imgW="2311400" imgH="533400" progId="Equation.3">
                  <p:embed/>
                </p:oleObj>
              </mc:Choice>
              <mc:Fallback>
                <p:oleObj name="Equation" r:id="rId2" imgW="2311400" imgH="533400" progId="Equation.3">
                  <p:embed/>
                  <p:pic>
                    <p:nvPicPr>
                      <p:cNvPr id="4196" name="Object 100">
                        <a:extLst>
                          <a:ext uri="{FF2B5EF4-FFF2-40B4-BE49-F238E27FC236}">
                            <a16:creationId xmlns:a16="http://schemas.microsoft.com/office/drawing/2014/main" id="{4FF73EEB-3D95-4028-B8AF-FE26A7E15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181600"/>
                        <a:ext cx="53340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 calcmode="lin" valueType="num">
                                      <p:cBhvr additive="base">
                                        <p:cTn id="31"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9">
                                            <p:txEl>
                                              <p:pRg st="5" end="5"/>
                                            </p:txEl>
                                          </p:spTgt>
                                        </p:tgtEl>
                                        <p:attrNameLst>
                                          <p:attrName>style.visibility</p:attrName>
                                        </p:attrNameLst>
                                      </p:cBhvr>
                                      <p:to>
                                        <p:strVal val="visible"/>
                                      </p:to>
                                    </p:set>
                                    <p:anim calcmode="lin" valueType="num">
                                      <p:cBhvr additive="base">
                                        <p:cTn id="37" dur="500" fill="hold"/>
                                        <p:tgtEl>
                                          <p:spTgt spid="40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196"/>
                                        </p:tgtEl>
                                        <p:attrNameLst>
                                          <p:attrName>style.visibility</p:attrName>
                                        </p:attrNameLst>
                                      </p:cBhvr>
                                      <p:to>
                                        <p:strVal val="visible"/>
                                      </p:to>
                                    </p:set>
                                    <p:anim calcmode="lin" valueType="num">
                                      <p:cBhvr additive="base">
                                        <p:cTn id="43" dur="500" fill="hold"/>
                                        <p:tgtEl>
                                          <p:spTgt spid="4196"/>
                                        </p:tgtEl>
                                        <p:attrNameLst>
                                          <p:attrName>ppt_x</p:attrName>
                                        </p:attrNameLst>
                                      </p:cBhvr>
                                      <p:tavLst>
                                        <p:tav tm="0">
                                          <p:val>
                                            <p:strVal val="0-#ppt_w/2"/>
                                          </p:val>
                                        </p:tav>
                                        <p:tav tm="100000">
                                          <p:val>
                                            <p:strVal val="#ppt_x"/>
                                          </p:val>
                                        </p:tav>
                                      </p:tavLst>
                                    </p:anim>
                                    <p:anim calcmode="lin" valueType="num">
                                      <p:cBhvr additive="base">
                                        <p:cTn id="44" dur="500" fill="hold"/>
                                        <p:tgtEl>
                                          <p:spTgt spid="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BB02167-8238-48D8-A6B2-8930C79CB095}"/>
              </a:ext>
            </a:extLst>
          </p:cNvPr>
          <p:cNvSpPr>
            <a:spLocks noGrp="1" noChangeArrowheads="1"/>
          </p:cNvSpPr>
          <p:nvPr>
            <p:ph type="title"/>
          </p:nvPr>
        </p:nvSpPr>
        <p:spPr>
          <a:xfrm>
            <a:off x="457200" y="0"/>
            <a:ext cx="8229600" cy="1143000"/>
          </a:xfrm>
        </p:spPr>
        <p:txBody>
          <a:bodyPr/>
          <a:lstStyle/>
          <a:p>
            <a:pPr>
              <a:lnSpc>
                <a:spcPct val="80000"/>
              </a:lnSpc>
            </a:pPr>
            <a:r>
              <a:rPr lang="en-US" altLang="en-US" sz="4500"/>
              <a:t>Evaluating Algorithms, cont.</a:t>
            </a:r>
          </a:p>
        </p:txBody>
      </p:sp>
      <p:sp>
        <p:nvSpPr>
          <p:cNvPr id="46083" name="Rectangle 3">
            <a:extLst>
              <a:ext uri="{FF2B5EF4-FFF2-40B4-BE49-F238E27FC236}">
                <a16:creationId xmlns:a16="http://schemas.microsoft.com/office/drawing/2014/main" id="{D31A136A-A749-49DB-8EDD-004E74D25120}"/>
              </a:ext>
            </a:extLst>
          </p:cNvPr>
          <p:cNvSpPr>
            <a:spLocks noGrp="1" noChangeArrowheads="1"/>
          </p:cNvSpPr>
          <p:nvPr>
            <p:ph type="body" idx="1"/>
          </p:nvPr>
        </p:nvSpPr>
        <p:spPr>
          <a:xfrm>
            <a:off x="381000" y="1066800"/>
            <a:ext cx="7772400" cy="1524000"/>
          </a:xfrm>
        </p:spPr>
        <p:txBody>
          <a:bodyPr>
            <a:normAutofit fontScale="92500" lnSpcReduction="20000"/>
          </a:bodyPr>
          <a:lstStyle/>
          <a:p>
            <a:pPr>
              <a:lnSpc>
                <a:spcPct val="90000"/>
              </a:lnSpc>
            </a:pPr>
            <a:r>
              <a:rPr lang="en-US" altLang="en-US" sz="2800"/>
              <a:t>Usually, algorithms which converge linearly are too slow for industrial-size problems</a:t>
            </a:r>
          </a:p>
          <a:p>
            <a:pPr>
              <a:lnSpc>
                <a:spcPct val="90000"/>
              </a:lnSpc>
            </a:pPr>
            <a:r>
              <a:rPr lang="en-US" altLang="en-US" sz="2800"/>
              <a:t>We hope to get polynomial convergence:</a:t>
            </a:r>
          </a:p>
          <a:p>
            <a:pPr>
              <a:lnSpc>
                <a:spcPct val="90000"/>
              </a:lnSpc>
              <a:buFontTx/>
              <a:buNone/>
            </a:pPr>
            <a:r>
              <a:rPr lang="en-US" altLang="en-US" sz="2600"/>
              <a:t>           </a:t>
            </a:r>
            <a:endParaRPr lang="en-US" altLang="en-US" sz="2200"/>
          </a:p>
        </p:txBody>
      </p:sp>
      <p:sp>
        <p:nvSpPr>
          <p:cNvPr id="13316" name="Rectangle 4">
            <a:extLst>
              <a:ext uri="{FF2B5EF4-FFF2-40B4-BE49-F238E27FC236}">
                <a16:creationId xmlns:a16="http://schemas.microsoft.com/office/drawing/2014/main" id="{35154735-70BA-46E1-A78F-956D47099BBE}"/>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3317" name="Rectangle 5">
            <a:extLst>
              <a:ext uri="{FF2B5EF4-FFF2-40B4-BE49-F238E27FC236}">
                <a16:creationId xmlns:a16="http://schemas.microsoft.com/office/drawing/2014/main" id="{22B23401-FC2E-498C-B20C-6DDF3DF678A7}"/>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aphicFrame>
        <p:nvGraphicFramePr>
          <p:cNvPr id="46086" name="Object 6">
            <a:extLst>
              <a:ext uri="{FF2B5EF4-FFF2-40B4-BE49-F238E27FC236}">
                <a16:creationId xmlns:a16="http://schemas.microsoft.com/office/drawing/2014/main" id="{D0941EFB-39BD-43DC-8382-C8B40A062085}"/>
              </a:ext>
            </a:extLst>
          </p:cNvPr>
          <p:cNvGraphicFramePr>
            <a:graphicFrameLocks noChangeAspect="1"/>
          </p:cNvGraphicFramePr>
          <p:nvPr/>
        </p:nvGraphicFramePr>
        <p:xfrm>
          <a:off x="1390650" y="2514600"/>
          <a:ext cx="6361113" cy="1317625"/>
        </p:xfrm>
        <a:graphic>
          <a:graphicData uri="http://schemas.openxmlformats.org/presentationml/2006/ole">
            <mc:AlternateContent xmlns:mc="http://schemas.openxmlformats.org/markup-compatibility/2006">
              <mc:Choice xmlns:v="urn:schemas-microsoft-com:vml" Requires="v">
                <p:oleObj name="Equation" r:id="rId2" imgW="2755900" imgH="571500" progId="Equation.3">
                  <p:embed/>
                </p:oleObj>
              </mc:Choice>
              <mc:Fallback>
                <p:oleObj name="Equation" r:id="rId2" imgW="2755900" imgH="571500" progId="Equation.3">
                  <p:embed/>
                  <p:pic>
                    <p:nvPicPr>
                      <p:cNvPr id="46086" name="Object 6">
                        <a:extLst>
                          <a:ext uri="{FF2B5EF4-FFF2-40B4-BE49-F238E27FC236}">
                            <a16:creationId xmlns:a16="http://schemas.microsoft.com/office/drawing/2014/main" id="{D0941EFB-39BD-43DC-8382-C8B40A062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2514600"/>
                        <a:ext cx="63611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a:extLst>
              <a:ext uri="{FF2B5EF4-FFF2-40B4-BE49-F238E27FC236}">
                <a16:creationId xmlns:a16="http://schemas.microsoft.com/office/drawing/2014/main" id="{401083CB-67A1-4326-BD01-DAD47EA2CE12}"/>
              </a:ext>
            </a:extLst>
          </p:cNvPr>
          <p:cNvGraphicFramePr>
            <a:graphicFrameLocks noChangeAspect="1"/>
          </p:cNvGraphicFramePr>
          <p:nvPr/>
        </p:nvGraphicFramePr>
        <p:xfrm>
          <a:off x="1376363" y="5181600"/>
          <a:ext cx="3195637" cy="1230313"/>
        </p:xfrm>
        <a:graphic>
          <a:graphicData uri="http://schemas.openxmlformats.org/presentationml/2006/ole">
            <mc:AlternateContent xmlns:mc="http://schemas.openxmlformats.org/markup-compatibility/2006">
              <mc:Choice xmlns:v="urn:schemas-microsoft-com:vml" Requires="v">
                <p:oleObj name="Equation" r:id="rId4" imgW="1384300" imgH="533400" progId="Equation.3">
                  <p:embed/>
                </p:oleObj>
              </mc:Choice>
              <mc:Fallback>
                <p:oleObj name="Equation" r:id="rId4" imgW="1384300" imgH="533400" progId="Equation.3">
                  <p:embed/>
                  <p:pic>
                    <p:nvPicPr>
                      <p:cNvPr id="46088" name="Object 8">
                        <a:extLst>
                          <a:ext uri="{FF2B5EF4-FFF2-40B4-BE49-F238E27FC236}">
                            <a16:creationId xmlns:a16="http://schemas.microsoft.com/office/drawing/2014/main" id="{401083CB-67A1-4326-BD01-DAD47EA2C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363" y="5181600"/>
                        <a:ext cx="3195637"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Text Box 9">
            <a:extLst>
              <a:ext uri="{FF2B5EF4-FFF2-40B4-BE49-F238E27FC236}">
                <a16:creationId xmlns:a16="http://schemas.microsoft.com/office/drawing/2014/main" id="{FBC52714-E657-48EE-B087-A9FBABCBEFC6}"/>
              </a:ext>
            </a:extLst>
          </p:cNvPr>
          <p:cNvSpPr txBox="1">
            <a:spLocks noChangeArrowheads="1"/>
          </p:cNvSpPr>
          <p:nvPr/>
        </p:nvSpPr>
        <p:spPr bwMode="auto">
          <a:xfrm>
            <a:off x="4343400" y="5486400"/>
            <a:ext cx="3705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Superlinear convergence</a:t>
            </a:r>
          </a:p>
        </p:txBody>
      </p:sp>
      <p:sp>
        <p:nvSpPr>
          <p:cNvPr id="46090" name="Text Box 10">
            <a:extLst>
              <a:ext uri="{FF2B5EF4-FFF2-40B4-BE49-F238E27FC236}">
                <a16:creationId xmlns:a16="http://schemas.microsoft.com/office/drawing/2014/main" id="{053A5E7A-8AC7-4B22-8670-C166E13AAEE0}"/>
              </a:ext>
            </a:extLst>
          </p:cNvPr>
          <p:cNvSpPr txBox="1">
            <a:spLocks noChangeArrowheads="1"/>
          </p:cNvSpPr>
          <p:nvPr/>
        </p:nvSpPr>
        <p:spPr bwMode="auto">
          <a:xfrm>
            <a:off x="365125" y="3835400"/>
            <a:ext cx="83978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2800" i="1"/>
              <a:t>  P</a:t>
            </a:r>
            <a:r>
              <a:rPr lang="en-US" altLang="en-US" sz="2800"/>
              <a:t>=2 (quadratic convergence) is usually good enough for modern codes</a:t>
            </a:r>
          </a:p>
        </p:txBody>
      </p:sp>
      <p:grpSp>
        <p:nvGrpSpPr>
          <p:cNvPr id="46092" name="Group 12">
            <a:extLst>
              <a:ext uri="{FF2B5EF4-FFF2-40B4-BE49-F238E27FC236}">
                <a16:creationId xmlns:a16="http://schemas.microsoft.com/office/drawing/2014/main" id="{86D4E988-4C38-4DC8-8096-6C9888B34D16}"/>
              </a:ext>
            </a:extLst>
          </p:cNvPr>
          <p:cNvGrpSpPr>
            <a:grpSpLocks/>
          </p:cNvGrpSpPr>
          <p:nvPr/>
        </p:nvGrpSpPr>
        <p:grpSpPr bwMode="auto">
          <a:xfrm>
            <a:off x="381000" y="4648200"/>
            <a:ext cx="8191500" cy="841375"/>
            <a:chOff x="240" y="2928"/>
            <a:chExt cx="5160" cy="530"/>
          </a:xfrm>
        </p:grpSpPr>
        <p:graphicFrame>
          <p:nvGraphicFramePr>
            <p:cNvPr id="13323" name="Object 7">
              <a:extLst>
                <a:ext uri="{FF2B5EF4-FFF2-40B4-BE49-F238E27FC236}">
                  <a16:creationId xmlns:a16="http://schemas.microsoft.com/office/drawing/2014/main" id="{9BBD4618-BFC4-4ADA-88CC-EC8E3EFEB415}"/>
                </a:ext>
              </a:extLst>
            </p:cNvPr>
            <p:cNvGraphicFramePr>
              <a:graphicFrameLocks noChangeAspect="1"/>
            </p:cNvGraphicFramePr>
            <p:nvPr/>
          </p:nvGraphicFramePr>
          <p:xfrm>
            <a:off x="4776" y="2970"/>
            <a:ext cx="624" cy="242"/>
          </p:xfrm>
          <a:graphic>
            <a:graphicData uri="http://schemas.openxmlformats.org/presentationml/2006/ole">
              <mc:AlternateContent xmlns:mc="http://schemas.openxmlformats.org/markup-compatibility/2006">
                <mc:Choice xmlns:v="urn:schemas-microsoft-com:vml" Requires="v">
                  <p:oleObj name="Equation" r:id="rId6" imgW="457002" imgH="177723" progId="Equation.3">
                    <p:embed/>
                  </p:oleObj>
                </mc:Choice>
                <mc:Fallback>
                  <p:oleObj name="Equation" r:id="rId6" imgW="457002" imgH="177723" progId="Equation.3">
                    <p:embed/>
                    <p:pic>
                      <p:nvPicPr>
                        <p:cNvPr id="13323" name="Object 7">
                          <a:extLst>
                            <a:ext uri="{FF2B5EF4-FFF2-40B4-BE49-F238E27FC236}">
                              <a16:creationId xmlns:a16="http://schemas.microsoft.com/office/drawing/2014/main" id="{9BBD4618-BFC4-4ADA-88CC-EC8E3EFEB4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6" y="2970"/>
                          <a:ext cx="624"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11">
              <a:extLst>
                <a:ext uri="{FF2B5EF4-FFF2-40B4-BE49-F238E27FC236}">
                  <a16:creationId xmlns:a16="http://schemas.microsoft.com/office/drawing/2014/main" id="{E50D415C-0599-437F-89AA-2C47ECD7451C}"/>
                </a:ext>
              </a:extLst>
            </p:cNvPr>
            <p:cNvSpPr txBox="1">
              <a:spLocks noChangeArrowheads="1"/>
            </p:cNvSpPr>
            <p:nvPr/>
          </p:nvSpPr>
          <p:spPr bwMode="auto">
            <a:xfrm>
              <a:off x="240" y="2928"/>
              <a:ext cx="4538"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2800"/>
                <a:t>  Another type of convergence is defined only as</a:t>
              </a:r>
            </a:p>
            <a:p>
              <a:pPr>
                <a:spcBef>
                  <a:spcPct val="0"/>
                </a:spcBef>
                <a:buFontTx/>
                <a:buNone/>
              </a:pPr>
              <a:endParaRPr lang="en-US"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6086"/>
                                        </p:tgtEl>
                                        <p:attrNameLst>
                                          <p:attrName>style.visibility</p:attrName>
                                        </p:attrNameLst>
                                      </p:cBhvr>
                                      <p:to>
                                        <p:strVal val="visible"/>
                                      </p:to>
                                    </p:set>
                                    <p:anim calcmode="lin" valueType="num">
                                      <p:cBhvr additive="base">
                                        <p:cTn id="25" dur="500" fill="hold"/>
                                        <p:tgtEl>
                                          <p:spTgt spid="46086"/>
                                        </p:tgtEl>
                                        <p:attrNameLst>
                                          <p:attrName>ppt_x</p:attrName>
                                        </p:attrNameLst>
                                      </p:cBhvr>
                                      <p:tavLst>
                                        <p:tav tm="0">
                                          <p:val>
                                            <p:strVal val="0-#ppt_w/2"/>
                                          </p:val>
                                        </p:tav>
                                        <p:tav tm="100000">
                                          <p:val>
                                            <p:strVal val="#ppt_x"/>
                                          </p:val>
                                        </p:tav>
                                      </p:tavLst>
                                    </p:anim>
                                    <p:anim calcmode="lin" valueType="num">
                                      <p:cBhvr additive="base">
                                        <p:cTn id="26"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90"/>
                                        </p:tgtEl>
                                        <p:attrNameLst>
                                          <p:attrName>style.visibility</p:attrName>
                                        </p:attrNameLst>
                                      </p:cBhvr>
                                      <p:to>
                                        <p:strVal val="visible"/>
                                      </p:to>
                                    </p:set>
                                    <p:anim calcmode="lin" valueType="num">
                                      <p:cBhvr additive="base">
                                        <p:cTn id="31" dur="500" fill="hold"/>
                                        <p:tgtEl>
                                          <p:spTgt spid="46090"/>
                                        </p:tgtEl>
                                        <p:attrNameLst>
                                          <p:attrName>ppt_x</p:attrName>
                                        </p:attrNameLst>
                                      </p:cBhvr>
                                      <p:tavLst>
                                        <p:tav tm="0">
                                          <p:val>
                                            <p:strVal val="0-#ppt_w/2"/>
                                          </p:val>
                                        </p:tav>
                                        <p:tav tm="100000">
                                          <p:val>
                                            <p:strVal val="#ppt_x"/>
                                          </p:val>
                                        </p:tav>
                                      </p:tavLst>
                                    </p:anim>
                                    <p:anim calcmode="lin" valueType="num">
                                      <p:cBhvr additive="base">
                                        <p:cTn id="32" dur="500" fill="hold"/>
                                        <p:tgtEl>
                                          <p:spTgt spid="4609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6092"/>
                                        </p:tgtEl>
                                        <p:attrNameLst>
                                          <p:attrName>style.visibility</p:attrName>
                                        </p:attrNameLst>
                                      </p:cBhvr>
                                      <p:to>
                                        <p:strVal val="visible"/>
                                      </p:to>
                                    </p:set>
                                    <p:anim calcmode="lin" valueType="num">
                                      <p:cBhvr additive="base">
                                        <p:cTn id="37" dur="500" fill="hold"/>
                                        <p:tgtEl>
                                          <p:spTgt spid="46092"/>
                                        </p:tgtEl>
                                        <p:attrNameLst>
                                          <p:attrName>ppt_x</p:attrName>
                                        </p:attrNameLst>
                                      </p:cBhvr>
                                      <p:tavLst>
                                        <p:tav tm="0">
                                          <p:val>
                                            <p:strVal val="0-#ppt_w/2"/>
                                          </p:val>
                                        </p:tav>
                                        <p:tav tm="100000">
                                          <p:val>
                                            <p:strVal val="#ppt_x"/>
                                          </p:val>
                                        </p:tav>
                                      </p:tavLst>
                                    </p:anim>
                                    <p:anim calcmode="lin" valueType="num">
                                      <p:cBhvr additive="base">
                                        <p:cTn id="38" dur="5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6088"/>
                                        </p:tgtEl>
                                        <p:attrNameLst>
                                          <p:attrName>style.visibility</p:attrName>
                                        </p:attrNameLst>
                                      </p:cBhvr>
                                      <p:to>
                                        <p:strVal val="visible"/>
                                      </p:to>
                                    </p:set>
                                    <p:anim calcmode="lin" valueType="num">
                                      <p:cBhvr additive="base">
                                        <p:cTn id="43" dur="500" fill="hold"/>
                                        <p:tgtEl>
                                          <p:spTgt spid="46088"/>
                                        </p:tgtEl>
                                        <p:attrNameLst>
                                          <p:attrName>ppt_x</p:attrName>
                                        </p:attrNameLst>
                                      </p:cBhvr>
                                      <p:tavLst>
                                        <p:tav tm="0">
                                          <p:val>
                                            <p:strVal val="0-#ppt_w/2"/>
                                          </p:val>
                                        </p:tav>
                                        <p:tav tm="100000">
                                          <p:val>
                                            <p:strVal val="#ppt_x"/>
                                          </p:val>
                                        </p:tav>
                                      </p:tavLst>
                                    </p:anim>
                                    <p:anim calcmode="lin" valueType="num">
                                      <p:cBhvr additive="base">
                                        <p:cTn id="44"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6089"/>
                                        </p:tgtEl>
                                        <p:attrNameLst>
                                          <p:attrName>style.visibility</p:attrName>
                                        </p:attrNameLst>
                                      </p:cBhvr>
                                      <p:to>
                                        <p:strVal val="visible"/>
                                      </p:to>
                                    </p:set>
                                    <p:anim calcmode="lin" valueType="num">
                                      <p:cBhvr additive="base">
                                        <p:cTn id="49" dur="500" fill="hold"/>
                                        <p:tgtEl>
                                          <p:spTgt spid="46089"/>
                                        </p:tgtEl>
                                        <p:attrNameLst>
                                          <p:attrName>ppt_x</p:attrName>
                                        </p:attrNameLst>
                                      </p:cBhvr>
                                      <p:tavLst>
                                        <p:tav tm="0">
                                          <p:val>
                                            <p:strVal val="0-#ppt_w/2"/>
                                          </p:val>
                                        </p:tav>
                                        <p:tav tm="100000">
                                          <p:val>
                                            <p:strVal val="#ppt_x"/>
                                          </p:val>
                                        </p:tav>
                                      </p:tavLst>
                                    </p:anim>
                                    <p:anim calcmode="lin" valueType="num">
                                      <p:cBhvr additive="base">
                                        <p:cTn id="50"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89" grpId="0" autoUpdateAnimBg="0"/>
      <p:bldP spid="4609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B1E9AD2-96F9-41CD-A2E4-79B20E1EA57F}"/>
              </a:ext>
            </a:extLst>
          </p:cNvPr>
          <p:cNvSpPr>
            <a:spLocks noGrp="1" noChangeArrowheads="1"/>
          </p:cNvSpPr>
          <p:nvPr>
            <p:ph type="title"/>
          </p:nvPr>
        </p:nvSpPr>
        <p:spPr>
          <a:xfrm>
            <a:off x="457200" y="0"/>
            <a:ext cx="8229600" cy="1143000"/>
          </a:xfrm>
        </p:spPr>
        <p:txBody>
          <a:bodyPr/>
          <a:lstStyle/>
          <a:p>
            <a:pPr>
              <a:lnSpc>
                <a:spcPct val="80000"/>
              </a:lnSpc>
            </a:pPr>
            <a:r>
              <a:rPr lang="en-US" altLang="en-US"/>
              <a:t>Optimization via Newton’s Method</a:t>
            </a:r>
          </a:p>
        </p:txBody>
      </p:sp>
      <p:sp>
        <p:nvSpPr>
          <p:cNvPr id="14339" name="Rectangle 3">
            <a:extLst>
              <a:ext uri="{FF2B5EF4-FFF2-40B4-BE49-F238E27FC236}">
                <a16:creationId xmlns:a16="http://schemas.microsoft.com/office/drawing/2014/main" id="{6736E228-17AC-4306-973F-B66AAB5DE8E5}"/>
              </a:ext>
            </a:extLst>
          </p:cNvPr>
          <p:cNvSpPr>
            <a:spLocks noGrp="1" noChangeArrowheads="1"/>
          </p:cNvSpPr>
          <p:nvPr>
            <p:ph type="body" idx="1"/>
          </p:nvPr>
        </p:nvSpPr>
        <p:spPr>
          <a:xfrm>
            <a:off x="381000" y="914400"/>
            <a:ext cx="7772400" cy="4114800"/>
          </a:xfrm>
        </p:spPr>
        <p:txBody>
          <a:bodyPr/>
          <a:lstStyle/>
          <a:p>
            <a:pPr>
              <a:lnSpc>
                <a:spcPct val="90000"/>
              </a:lnSpc>
            </a:pPr>
            <a:r>
              <a:rPr lang="en-US" altLang="en-US" sz="2800"/>
              <a:t>Now that we have tools to evaluate algorithms, let’s look at a simple one: Newton’s Method</a:t>
            </a:r>
          </a:p>
          <a:p>
            <a:r>
              <a:rPr lang="en-US" altLang="en-US" sz="2800"/>
              <a:t>Basic idea: solve                   numerically</a:t>
            </a:r>
          </a:p>
          <a:p>
            <a:r>
              <a:rPr lang="en-US" altLang="en-US" sz="2800"/>
              <a:t>To find a root near an initial point </a:t>
            </a:r>
            <a:r>
              <a:rPr lang="en-US" altLang="en-US" sz="2800" i="1"/>
              <a:t>x</a:t>
            </a:r>
            <a:r>
              <a:rPr lang="en-US" altLang="en-US" sz="2800" i="1" baseline="30000"/>
              <a:t>k</a:t>
            </a:r>
            <a:r>
              <a:rPr lang="en-US" altLang="en-US" sz="2800"/>
              <a:t>, write a Taylor series for </a:t>
            </a:r>
            <a:r>
              <a:rPr lang="en-US" altLang="en-US" sz="2800" i="1"/>
              <a:t>f</a:t>
            </a:r>
            <a:r>
              <a:rPr lang="en-US" altLang="en-US" sz="2800"/>
              <a:t>(</a:t>
            </a:r>
            <a:r>
              <a:rPr lang="en-US" altLang="en-US" sz="2800" i="1"/>
              <a:t>x</a:t>
            </a:r>
            <a:r>
              <a:rPr lang="en-US" altLang="en-US" sz="2800" i="1" baseline="30000"/>
              <a:t>k</a:t>
            </a:r>
            <a:r>
              <a:rPr lang="en-US" altLang="en-US" sz="2800"/>
              <a:t>):</a:t>
            </a:r>
          </a:p>
          <a:p>
            <a:endParaRPr lang="en-US" altLang="en-US" sz="2800"/>
          </a:p>
          <a:p>
            <a:r>
              <a:rPr lang="en-US" altLang="en-US" sz="2800"/>
              <a:t>Now set </a:t>
            </a:r>
            <a:r>
              <a:rPr lang="en-US" altLang="en-US" sz="2800" i="1"/>
              <a:t>x=x</a:t>
            </a:r>
            <a:r>
              <a:rPr lang="en-US" altLang="en-US" sz="2800" i="1" baseline="30000"/>
              <a:t>*</a:t>
            </a:r>
            <a:r>
              <a:rPr lang="en-US" altLang="en-US" sz="2800"/>
              <a:t>, the root.  Then </a:t>
            </a:r>
            <a:r>
              <a:rPr lang="en-US" altLang="en-US" sz="2800" i="1"/>
              <a:t>f</a:t>
            </a:r>
            <a:r>
              <a:rPr lang="en-US" altLang="en-US" sz="2800"/>
              <a:t>(</a:t>
            </a:r>
            <a:r>
              <a:rPr lang="en-US" altLang="en-US" sz="2800" i="1"/>
              <a:t>x</a:t>
            </a:r>
            <a:r>
              <a:rPr lang="en-US" altLang="en-US" sz="2800"/>
              <a:t>)=0 and </a:t>
            </a:r>
          </a:p>
        </p:txBody>
      </p:sp>
      <p:sp>
        <p:nvSpPr>
          <p:cNvPr id="14340" name="Rectangle 4">
            <a:extLst>
              <a:ext uri="{FF2B5EF4-FFF2-40B4-BE49-F238E27FC236}">
                <a16:creationId xmlns:a16="http://schemas.microsoft.com/office/drawing/2014/main" id="{A1B99E31-A015-43A7-B5AE-4ED406C2E55F}"/>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4341" name="Rectangle 5">
            <a:extLst>
              <a:ext uri="{FF2B5EF4-FFF2-40B4-BE49-F238E27FC236}">
                <a16:creationId xmlns:a16="http://schemas.microsoft.com/office/drawing/2014/main" id="{166B3EAD-4B01-4CE8-B34C-F769DAD3AC7A}"/>
              </a:ext>
            </a:extLst>
          </p:cNvPr>
          <p:cNvSpPr>
            <a:spLocks noChangeArrowheads="1"/>
          </p:cNvSpPr>
          <p:nvPr/>
        </p:nvSpPr>
        <p:spPr bwMode="auto">
          <a:xfrm>
            <a:off x="6629400" y="6248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aphicFrame>
        <p:nvGraphicFramePr>
          <p:cNvPr id="14342" name="Object 30">
            <a:extLst>
              <a:ext uri="{FF2B5EF4-FFF2-40B4-BE49-F238E27FC236}">
                <a16:creationId xmlns:a16="http://schemas.microsoft.com/office/drawing/2014/main" id="{C3FDFAE8-A156-4EFA-B90D-4A479638B6DD}"/>
              </a:ext>
            </a:extLst>
          </p:cNvPr>
          <p:cNvGraphicFramePr>
            <a:graphicFrameLocks noChangeAspect="1"/>
          </p:cNvGraphicFramePr>
          <p:nvPr/>
        </p:nvGraphicFramePr>
        <p:xfrm>
          <a:off x="3429000" y="1828800"/>
          <a:ext cx="1371600" cy="431800"/>
        </p:xfrm>
        <a:graphic>
          <a:graphicData uri="http://schemas.openxmlformats.org/presentationml/2006/ole">
            <mc:AlternateContent xmlns:mc="http://schemas.openxmlformats.org/markup-compatibility/2006">
              <mc:Choice xmlns:v="urn:schemas-microsoft-com:vml" Requires="v">
                <p:oleObj name="Equation" r:id="rId2" imgW="647419" imgH="203112" progId="Equation.3">
                  <p:embed/>
                </p:oleObj>
              </mc:Choice>
              <mc:Fallback>
                <p:oleObj name="Equation" r:id="rId2" imgW="647419" imgH="203112" progId="Equation.3">
                  <p:embed/>
                  <p:pic>
                    <p:nvPicPr>
                      <p:cNvPr id="14342" name="Object 30">
                        <a:extLst>
                          <a:ext uri="{FF2B5EF4-FFF2-40B4-BE49-F238E27FC236}">
                            <a16:creationId xmlns:a16="http://schemas.microsoft.com/office/drawing/2014/main" id="{C3FDFAE8-A156-4EFA-B90D-4A479638B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28800"/>
                        <a:ext cx="1371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31">
            <a:extLst>
              <a:ext uri="{FF2B5EF4-FFF2-40B4-BE49-F238E27FC236}">
                <a16:creationId xmlns:a16="http://schemas.microsoft.com/office/drawing/2014/main" id="{3B72ECFD-2ADD-4EAE-9376-49893798A22D}"/>
              </a:ext>
            </a:extLst>
          </p:cNvPr>
          <p:cNvGraphicFramePr>
            <a:graphicFrameLocks noChangeAspect="1"/>
          </p:cNvGraphicFramePr>
          <p:nvPr/>
        </p:nvGraphicFramePr>
        <p:xfrm>
          <a:off x="2057400" y="3151188"/>
          <a:ext cx="4495800" cy="554037"/>
        </p:xfrm>
        <a:graphic>
          <a:graphicData uri="http://schemas.openxmlformats.org/presentationml/2006/ole">
            <mc:AlternateContent xmlns:mc="http://schemas.openxmlformats.org/markup-compatibility/2006">
              <mc:Choice xmlns:v="urn:schemas-microsoft-com:vml" Requires="v">
                <p:oleObj name="Equation" r:id="rId4" imgW="1854200" imgH="228600" progId="Equation.3">
                  <p:embed/>
                </p:oleObj>
              </mc:Choice>
              <mc:Fallback>
                <p:oleObj name="Equation" r:id="rId4" imgW="1854200" imgH="228600" progId="Equation.3">
                  <p:embed/>
                  <p:pic>
                    <p:nvPicPr>
                      <p:cNvPr id="14343" name="Object 31">
                        <a:extLst>
                          <a:ext uri="{FF2B5EF4-FFF2-40B4-BE49-F238E27FC236}">
                            <a16:creationId xmlns:a16="http://schemas.microsoft.com/office/drawing/2014/main" id="{3B72ECFD-2ADD-4EAE-9376-49893798A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51188"/>
                        <a:ext cx="44958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Text Box 32">
            <a:extLst>
              <a:ext uri="{FF2B5EF4-FFF2-40B4-BE49-F238E27FC236}">
                <a16:creationId xmlns:a16="http://schemas.microsoft.com/office/drawing/2014/main" id="{D2FB7BB7-84B2-4AC7-A8CB-35556FCE3DF1}"/>
              </a:ext>
            </a:extLst>
          </p:cNvPr>
          <p:cNvSpPr txBox="1">
            <a:spLocks noChangeArrowheads="1"/>
          </p:cNvSpPr>
          <p:nvPr/>
        </p:nvSpPr>
        <p:spPr bwMode="auto">
          <a:xfrm>
            <a:off x="381000" y="5029200"/>
            <a:ext cx="7278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Rearrange and create an iteration formula to get</a:t>
            </a:r>
          </a:p>
        </p:txBody>
      </p:sp>
      <p:graphicFrame>
        <p:nvGraphicFramePr>
          <p:cNvPr id="14345" name="Object 34">
            <a:extLst>
              <a:ext uri="{FF2B5EF4-FFF2-40B4-BE49-F238E27FC236}">
                <a16:creationId xmlns:a16="http://schemas.microsoft.com/office/drawing/2014/main" id="{EB74E0D3-A691-457B-8975-3789931BB103}"/>
              </a:ext>
            </a:extLst>
          </p:cNvPr>
          <p:cNvGraphicFramePr>
            <a:graphicFrameLocks noChangeAspect="1"/>
          </p:cNvGraphicFramePr>
          <p:nvPr/>
        </p:nvGraphicFramePr>
        <p:xfrm>
          <a:off x="2209800" y="4419600"/>
          <a:ext cx="3879850" cy="554038"/>
        </p:xfrm>
        <a:graphic>
          <a:graphicData uri="http://schemas.openxmlformats.org/presentationml/2006/ole">
            <mc:AlternateContent xmlns:mc="http://schemas.openxmlformats.org/markup-compatibility/2006">
              <mc:Choice xmlns:v="urn:schemas-microsoft-com:vml" Requires="v">
                <p:oleObj name="Equation" r:id="rId6" imgW="1600200" imgH="228600" progId="Equation.3">
                  <p:embed/>
                </p:oleObj>
              </mc:Choice>
              <mc:Fallback>
                <p:oleObj name="Equation" r:id="rId6" imgW="1600200" imgH="228600" progId="Equation.3">
                  <p:embed/>
                  <p:pic>
                    <p:nvPicPr>
                      <p:cNvPr id="14345" name="Object 34">
                        <a:extLst>
                          <a:ext uri="{FF2B5EF4-FFF2-40B4-BE49-F238E27FC236}">
                            <a16:creationId xmlns:a16="http://schemas.microsoft.com/office/drawing/2014/main" id="{EB74E0D3-A691-457B-8975-3789931BB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419600"/>
                        <a:ext cx="38798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a:extLst>
              <a:ext uri="{FF2B5EF4-FFF2-40B4-BE49-F238E27FC236}">
                <a16:creationId xmlns:a16="http://schemas.microsoft.com/office/drawing/2014/main" id="{FF31DC30-FEF9-45EC-BCEF-1AAD826B5E6A}"/>
              </a:ext>
            </a:extLst>
          </p:cNvPr>
          <p:cNvGraphicFramePr>
            <a:graphicFrameLocks noChangeAspect="1"/>
          </p:cNvGraphicFramePr>
          <p:nvPr/>
        </p:nvGraphicFramePr>
        <p:xfrm>
          <a:off x="2438400" y="5584825"/>
          <a:ext cx="3810000" cy="1031875"/>
        </p:xfrm>
        <a:graphic>
          <a:graphicData uri="http://schemas.openxmlformats.org/presentationml/2006/ole">
            <mc:AlternateContent xmlns:mc="http://schemas.openxmlformats.org/markup-compatibility/2006">
              <mc:Choice xmlns:v="urn:schemas-microsoft-com:vml" Requires="v">
                <p:oleObj name="Equation" r:id="rId8" imgW="1497950" imgH="406224" progId="Equation.3">
                  <p:embed/>
                </p:oleObj>
              </mc:Choice>
              <mc:Fallback>
                <p:oleObj name="Equation" r:id="rId8" imgW="1497950" imgH="406224" progId="Equation.3">
                  <p:embed/>
                  <p:pic>
                    <p:nvPicPr>
                      <p:cNvPr id="2" name="Object 1">
                        <a:extLst>
                          <a:ext uri="{FF2B5EF4-FFF2-40B4-BE49-F238E27FC236}">
                            <a16:creationId xmlns:a16="http://schemas.microsoft.com/office/drawing/2014/main" id="{FF31DC30-FEF9-45EC-BCEF-1AAD826B5E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584825"/>
                        <a:ext cx="38100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0119C6-BAF3-479A-80E5-330361854DE8}"/>
              </a:ext>
            </a:extLst>
          </p:cNvPr>
          <p:cNvSpPr>
            <a:spLocks noGrp="1" noChangeArrowheads="1"/>
          </p:cNvSpPr>
          <p:nvPr>
            <p:ph type="title"/>
          </p:nvPr>
        </p:nvSpPr>
        <p:spPr>
          <a:xfrm>
            <a:off x="457200" y="0"/>
            <a:ext cx="8229600" cy="1143000"/>
          </a:xfrm>
        </p:spPr>
        <p:txBody>
          <a:bodyPr/>
          <a:lstStyle/>
          <a:p>
            <a:pPr>
              <a:lnSpc>
                <a:spcPct val="80000"/>
              </a:lnSpc>
            </a:pPr>
            <a:r>
              <a:rPr lang="en-US" altLang="en-US"/>
              <a:t>Optimization via Newton’s Method</a:t>
            </a:r>
          </a:p>
        </p:txBody>
      </p:sp>
      <p:sp>
        <p:nvSpPr>
          <p:cNvPr id="47107" name="Rectangle 3">
            <a:extLst>
              <a:ext uri="{FF2B5EF4-FFF2-40B4-BE49-F238E27FC236}">
                <a16:creationId xmlns:a16="http://schemas.microsoft.com/office/drawing/2014/main" id="{4B1DC384-20F1-4C65-B5A8-3B7D00244B48}"/>
              </a:ext>
            </a:extLst>
          </p:cNvPr>
          <p:cNvSpPr>
            <a:spLocks noGrp="1" noChangeArrowheads="1"/>
          </p:cNvSpPr>
          <p:nvPr>
            <p:ph type="body" idx="1"/>
          </p:nvPr>
        </p:nvSpPr>
        <p:spPr>
          <a:xfrm>
            <a:off x="381000" y="1371600"/>
            <a:ext cx="7772400" cy="1600200"/>
          </a:xfrm>
        </p:spPr>
        <p:txBody>
          <a:bodyPr/>
          <a:lstStyle/>
          <a:p>
            <a:pPr>
              <a:tabLst>
                <a:tab pos="2462213" algn="l"/>
              </a:tabLst>
            </a:pPr>
            <a:r>
              <a:rPr lang="en-US" altLang="en-US"/>
              <a:t>To use this for optimization, just work with the first derivative instead of the original function:</a:t>
            </a:r>
          </a:p>
          <a:p>
            <a:pPr>
              <a:tabLst>
                <a:tab pos="2462213" algn="l"/>
              </a:tabLst>
            </a:pPr>
            <a:endParaRPr lang="en-US" altLang="en-US"/>
          </a:p>
          <a:p>
            <a:pPr>
              <a:tabLst>
                <a:tab pos="2462213" algn="l"/>
              </a:tabLst>
            </a:pPr>
            <a:endParaRPr lang="en-US" altLang="en-US" sz="3000"/>
          </a:p>
        </p:txBody>
      </p:sp>
      <p:sp>
        <p:nvSpPr>
          <p:cNvPr id="15364" name="Rectangle 4">
            <a:extLst>
              <a:ext uri="{FF2B5EF4-FFF2-40B4-BE49-F238E27FC236}">
                <a16:creationId xmlns:a16="http://schemas.microsoft.com/office/drawing/2014/main" id="{65D6E9D1-5F1F-490D-97E3-DA25AA9277C8}"/>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5" name="Rectangle 5">
            <a:extLst>
              <a:ext uri="{FF2B5EF4-FFF2-40B4-BE49-F238E27FC236}">
                <a16:creationId xmlns:a16="http://schemas.microsoft.com/office/drawing/2014/main" id="{D6033E89-1F64-4203-BD31-12B6BF90F3EA}"/>
              </a:ext>
            </a:extLst>
          </p:cNvPr>
          <p:cNvSpPr>
            <a:spLocks noChangeArrowheads="1"/>
          </p:cNvSpPr>
          <p:nvPr/>
        </p:nvSpPr>
        <p:spPr bwMode="auto">
          <a:xfrm>
            <a:off x="6629400" y="6248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aphicFrame>
        <p:nvGraphicFramePr>
          <p:cNvPr id="47114" name="Object 10">
            <a:extLst>
              <a:ext uri="{FF2B5EF4-FFF2-40B4-BE49-F238E27FC236}">
                <a16:creationId xmlns:a16="http://schemas.microsoft.com/office/drawing/2014/main" id="{267C3148-9DD7-44A6-8543-22553C1D351E}"/>
              </a:ext>
            </a:extLst>
          </p:cNvPr>
          <p:cNvGraphicFramePr>
            <a:graphicFrameLocks noChangeAspect="1"/>
          </p:cNvGraphicFramePr>
          <p:nvPr/>
        </p:nvGraphicFramePr>
        <p:xfrm>
          <a:off x="2057400" y="2913063"/>
          <a:ext cx="3938588" cy="1031875"/>
        </p:xfrm>
        <a:graphic>
          <a:graphicData uri="http://schemas.openxmlformats.org/presentationml/2006/ole">
            <mc:AlternateContent xmlns:mc="http://schemas.openxmlformats.org/markup-compatibility/2006">
              <mc:Choice xmlns:v="urn:schemas-microsoft-com:vml" Requires="v">
                <p:oleObj name="Equation" r:id="rId2" imgW="1548728" imgH="406224" progId="Equation.3">
                  <p:embed/>
                </p:oleObj>
              </mc:Choice>
              <mc:Fallback>
                <p:oleObj name="Equation" r:id="rId2" imgW="1548728" imgH="406224" progId="Equation.3">
                  <p:embed/>
                  <p:pic>
                    <p:nvPicPr>
                      <p:cNvPr id="47114" name="Object 10">
                        <a:extLst>
                          <a:ext uri="{FF2B5EF4-FFF2-40B4-BE49-F238E27FC236}">
                            <a16:creationId xmlns:a16="http://schemas.microsoft.com/office/drawing/2014/main" id="{267C3148-9DD7-44A6-8543-22553C1D3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913063"/>
                        <a:ext cx="39385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Text Box 11">
            <a:extLst>
              <a:ext uri="{FF2B5EF4-FFF2-40B4-BE49-F238E27FC236}">
                <a16:creationId xmlns:a16="http://schemas.microsoft.com/office/drawing/2014/main" id="{B4D5E209-20F4-432E-B318-45CE74A5C94C}"/>
              </a:ext>
            </a:extLst>
          </p:cNvPr>
          <p:cNvSpPr txBox="1">
            <a:spLocks noChangeArrowheads="1"/>
          </p:cNvSpPr>
          <p:nvPr/>
        </p:nvSpPr>
        <p:spPr bwMode="auto">
          <a:xfrm>
            <a:off x="411163" y="4191000"/>
            <a:ext cx="8321675" cy="186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a:t>  This procedure has advantages and disadvantages</a:t>
            </a:r>
          </a:p>
          <a:p>
            <a:pPr>
              <a:lnSpc>
                <a:spcPct val="90000"/>
              </a:lnSpc>
            </a:pPr>
            <a:r>
              <a:rPr lang="en-US" altLang="en-US"/>
              <a:t>  What is the convergence rate?</a:t>
            </a:r>
          </a:p>
          <a:p>
            <a:pP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7114"/>
                                        </p:tgtEl>
                                        <p:attrNameLst>
                                          <p:attrName>style.visibility</p:attrName>
                                        </p:attrNameLst>
                                      </p:cBhvr>
                                      <p:to>
                                        <p:strVal val="visible"/>
                                      </p:to>
                                    </p:set>
                                    <p:anim calcmode="lin" valueType="num">
                                      <p:cBhvr additive="base">
                                        <p:cTn id="13" dur="500" fill="hold"/>
                                        <p:tgtEl>
                                          <p:spTgt spid="47114"/>
                                        </p:tgtEl>
                                        <p:attrNameLst>
                                          <p:attrName>ppt_x</p:attrName>
                                        </p:attrNameLst>
                                      </p:cBhvr>
                                      <p:tavLst>
                                        <p:tav tm="0">
                                          <p:val>
                                            <p:strVal val="0-#ppt_w/2"/>
                                          </p:val>
                                        </p:tav>
                                        <p:tav tm="100000">
                                          <p:val>
                                            <p:strVal val="#ppt_x"/>
                                          </p:val>
                                        </p:tav>
                                      </p:tavLst>
                                    </p:anim>
                                    <p:anim calcmode="lin" valueType="num">
                                      <p:cBhvr additive="base">
                                        <p:cTn id="14" dur="500" fill="hold"/>
                                        <p:tgtEl>
                                          <p:spTgt spid="471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5">
                                            <p:txEl>
                                              <p:pRg st="0" end="0"/>
                                            </p:txEl>
                                          </p:spTgt>
                                        </p:tgtEl>
                                        <p:attrNameLst>
                                          <p:attrName>style.visibility</p:attrName>
                                        </p:attrNameLst>
                                      </p:cBhvr>
                                      <p:to>
                                        <p:strVal val="visible"/>
                                      </p:to>
                                    </p:set>
                                    <p:anim calcmode="lin" valueType="num">
                                      <p:cBhvr additive="base">
                                        <p:cTn id="19" dur="500" fill="hold"/>
                                        <p:tgtEl>
                                          <p:spTgt spid="471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15">
                                            <p:txEl>
                                              <p:pRg st="1" end="1"/>
                                            </p:txEl>
                                          </p:spTgt>
                                        </p:tgtEl>
                                        <p:attrNameLst>
                                          <p:attrName>style.visibility</p:attrName>
                                        </p:attrNameLst>
                                      </p:cBhvr>
                                      <p:to>
                                        <p:strVal val="visible"/>
                                      </p:to>
                                    </p:set>
                                    <p:anim calcmode="lin" valueType="num">
                                      <p:cBhvr additive="base">
                                        <p:cTn id="25" dur="500" fill="hold"/>
                                        <p:tgtEl>
                                          <p:spTgt spid="4711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CBBDB0A-00ED-4E36-8B5C-7855215702A6}"/>
              </a:ext>
            </a:extLst>
          </p:cNvPr>
          <p:cNvSpPr>
            <a:spLocks noGrp="1" noChangeArrowheads="1"/>
          </p:cNvSpPr>
          <p:nvPr>
            <p:ph type="title"/>
          </p:nvPr>
        </p:nvSpPr>
        <p:spPr>
          <a:xfrm>
            <a:off x="457200" y="0"/>
            <a:ext cx="8229600" cy="1143000"/>
          </a:xfrm>
        </p:spPr>
        <p:txBody>
          <a:bodyPr/>
          <a:lstStyle/>
          <a:p>
            <a:pPr>
              <a:lnSpc>
                <a:spcPct val="80000"/>
              </a:lnSpc>
            </a:pPr>
            <a:r>
              <a:rPr lang="en-US" altLang="en-US"/>
              <a:t>Convergence of Newton’s Method</a:t>
            </a:r>
          </a:p>
        </p:txBody>
      </p:sp>
      <p:sp>
        <p:nvSpPr>
          <p:cNvPr id="48131" name="Rectangle 3">
            <a:extLst>
              <a:ext uri="{FF2B5EF4-FFF2-40B4-BE49-F238E27FC236}">
                <a16:creationId xmlns:a16="http://schemas.microsoft.com/office/drawing/2014/main" id="{9AE7B2EE-814A-4820-869D-7731D9086972}"/>
              </a:ext>
            </a:extLst>
          </p:cNvPr>
          <p:cNvSpPr>
            <a:spLocks noGrp="1" noChangeArrowheads="1"/>
          </p:cNvSpPr>
          <p:nvPr>
            <p:ph type="body" idx="1"/>
          </p:nvPr>
        </p:nvSpPr>
        <p:spPr>
          <a:xfrm>
            <a:off x="381000" y="914400"/>
            <a:ext cx="7772400" cy="4114800"/>
          </a:xfrm>
        </p:spPr>
        <p:txBody>
          <a:bodyPr/>
          <a:lstStyle/>
          <a:p>
            <a:pPr>
              <a:lnSpc>
                <a:spcPct val="90000"/>
              </a:lnSpc>
            </a:pPr>
            <a:r>
              <a:rPr lang="en-US" altLang="en-US" sz="2800"/>
              <a:t>Start with a Taylor series for </a:t>
            </a:r>
            <a:r>
              <a:rPr lang="en-US" altLang="en-US" sz="2800" i="1"/>
              <a:t>f</a:t>
            </a:r>
            <a:r>
              <a:rPr lang="en-US" altLang="en-US" sz="2800"/>
              <a:t>(</a:t>
            </a:r>
            <a:r>
              <a:rPr lang="en-US" altLang="en-US" sz="2800" i="1"/>
              <a:t>x</a:t>
            </a:r>
            <a:r>
              <a:rPr lang="en-US" altLang="en-US" sz="2800"/>
              <a:t>), keeping the quadratic term:</a:t>
            </a:r>
          </a:p>
        </p:txBody>
      </p:sp>
      <p:sp>
        <p:nvSpPr>
          <p:cNvPr id="16388" name="Rectangle 4">
            <a:extLst>
              <a:ext uri="{FF2B5EF4-FFF2-40B4-BE49-F238E27FC236}">
                <a16:creationId xmlns:a16="http://schemas.microsoft.com/office/drawing/2014/main" id="{D5A48340-E578-4D4A-BD86-D9DD6D97A9FE}"/>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6389" name="Rectangle 5">
            <a:extLst>
              <a:ext uri="{FF2B5EF4-FFF2-40B4-BE49-F238E27FC236}">
                <a16:creationId xmlns:a16="http://schemas.microsoft.com/office/drawing/2014/main" id="{91E2C853-99CC-48A1-BF12-8A2E28B32826}"/>
              </a:ext>
            </a:extLst>
          </p:cNvPr>
          <p:cNvSpPr>
            <a:spLocks noChangeArrowheads="1"/>
          </p:cNvSpPr>
          <p:nvPr/>
        </p:nvSpPr>
        <p:spPr bwMode="auto">
          <a:xfrm>
            <a:off x="6629400" y="6248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aphicFrame>
        <p:nvGraphicFramePr>
          <p:cNvPr id="48135" name="Object 7">
            <a:extLst>
              <a:ext uri="{FF2B5EF4-FFF2-40B4-BE49-F238E27FC236}">
                <a16:creationId xmlns:a16="http://schemas.microsoft.com/office/drawing/2014/main" id="{812BA478-B5F6-44AF-970D-88E90AED0C0F}"/>
              </a:ext>
            </a:extLst>
          </p:cNvPr>
          <p:cNvGraphicFramePr>
            <a:graphicFrameLocks noChangeAspect="1"/>
          </p:cNvGraphicFramePr>
          <p:nvPr/>
        </p:nvGraphicFramePr>
        <p:xfrm>
          <a:off x="1066800" y="1752600"/>
          <a:ext cx="7419975" cy="954088"/>
        </p:xfrm>
        <a:graphic>
          <a:graphicData uri="http://schemas.openxmlformats.org/presentationml/2006/ole">
            <mc:AlternateContent xmlns:mc="http://schemas.openxmlformats.org/markup-compatibility/2006">
              <mc:Choice xmlns:v="urn:schemas-microsoft-com:vml" Requires="v">
                <p:oleObj name="Equation" r:id="rId2" imgW="3060700" imgH="393700" progId="Equation.3">
                  <p:embed/>
                </p:oleObj>
              </mc:Choice>
              <mc:Fallback>
                <p:oleObj name="Equation" r:id="rId2" imgW="3060700" imgH="393700" progId="Equation.3">
                  <p:embed/>
                  <p:pic>
                    <p:nvPicPr>
                      <p:cNvPr id="48135" name="Object 7">
                        <a:extLst>
                          <a:ext uri="{FF2B5EF4-FFF2-40B4-BE49-F238E27FC236}">
                            <a16:creationId xmlns:a16="http://schemas.microsoft.com/office/drawing/2014/main" id="{812BA478-B5F6-44AF-970D-88E90AED0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74199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8">
            <a:extLst>
              <a:ext uri="{FF2B5EF4-FFF2-40B4-BE49-F238E27FC236}">
                <a16:creationId xmlns:a16="http://schemas.microsoft.com/office/drawing/2014/main" id="{B4F962F6-E545-45B9-8B11-39363A5905AD}"/>
              </a:ext>
            </a:extLst>
          </p:cNvPr>
          <p:cNvSpPr txBox="1">
            <a:spLocks noChangeArrowheads="1"/>
          </p:cNvSpPr>
          <p:nvPr/>
        </p:nvSpPr>
        <p:spPr bwMode="auto">
          <a:xfrm>
            <a:off x="381000" y="2667000"/>
            <a:ext cx="77168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Use this to find          , the extreme point</a:t>
            </a:r>
            <a:r>
              <a:rPr lang="en-US" altLang="en-US" sz="2800" i="1"/>
              <a:t>.  </a:t>
            </a:r>
            <a:r>
              <a:rPr lang="en-US" altLang="en-US" sz="2800"/>
              <a:t>Take the</a:t>
            </a:r>
          </a:p>
          <a:p>
            <a:pPr>
              <a:spcBef>
                <a:spcPct val="0"/>
              </a:spcBef>
              <a:buFontTx/>
              <a:buNone/>
            </a:pPr>
            <a:r>
              <a:rPr lang="en-US" altLang="en-US" sz="2800"/>
              <a:t>derivative of both sides, set =0</a:t>
            </a:r>
            <a:r>
              <a:rPr lang="en-US" altLang="en-US" sz="2800" i="1"/>
              <a:t>      </a:t>
            </a:r>
            <a:r>
              <a:rPr lang="en-US" altLang="en-US" sz="2800"/>
              <a:t> </a:t>
            </a:r>
          </a:p>
        </p:txBody>
      </p:sp>
      <p:graphicFrame>
        <p:nvGraphicFramePr>
          <p:cNvPr id="16392" name="Object 11">
            <a:extLst>
              <a:ext uri="{FF2B5EF4-FFF2-40B4-BE49-F238E27FC236}">
                <a16:creationId xmlns:a16="http://schemas.microsoft.com/office/drawing/2014/main" id="{8D4B499E-9885-4AF6-8954-B06CA4919388}"/>
              </a:ext>
            </a:extLst>
          </p:cNvPr>
          <p:cNvGraphicFramePr>
            <a:graphicFrameLocks noChangeAspect="1"/>
          </p:cNvGraphicFramePr>
          <p:nvPr/>
        </p:nvGraphicFramePr>
        <p:xfrm>
          <a:off x="3125788" y="2692400"/>
          <a:ext cx="752475" cy="415925"/>
        </p:xfrm>
        <a:graphic>
          <a:graphicData uri="http://schemas.openxmlformats.org/presentationml/2006/ole">
            <mc:AlternateContent xmlns:mc="http://schemas.openxmlformats.org/markup-compatibility/2006">
              <mc:Choice xmlns:v="urn:schemas-microsoft-com:vml" Requires="v">
                <p:oleObj name="Equation" r:id="rId4" imgW="368140" imgH="203112" progId="Equation.3">
                  <p:embed/>
                </p:oleObj>
              </mc:Choice>
              <mc:Fallback>
                <p:oleObj name="Equation" r:id="rId4" imgW="368140" imgH="203112" progId="Equation.3">
                  <p:embed/>
                  <p:pic>
                    <p:nvPicPr>
                      <p:cNvPr id="16392" name="Object 11">
                        <a:extLst>
                          <a:ext uri="{FF2B5EF4-FFF2-40B4-BE49-F238E27FC236}">
                            <a16:creationId xmlns:a16="http://schemas.microsoft.com/office/drawing/2014/main" id="{8D4B499E-9885-4AF6-8954-B06CA4919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788" y="2692400"/>
                        <a:ext cx="75247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0" name="Object 12">
            <a:extLst>
              <a:ext uri="{FF2B5EF4-FFF2-40B4-BE49-F238E27FC236}">
                <a16:creationId xmlns:a16="http://schemas.microsoft.com/office/drawing/2014/main" id="{6E85FCEC-EA96-4A37-92ED-D7526469C568}"/>
              </a:ext>
            </a:extLst>
          </p:cNvPr>
          <p:cNvGraphicFramePr>
            <a:graphicFrameLocks noChangeAspect="1"/>
          </p:cNvGraphicFramePr>
          <p:nvPr/>
        </p:nvGraphicFramePr>
        <p:xfrm>
          <a:off x="1616075" y="3581400"/>
          <a:ext cx="5911850" cy="954088"/>
        </p:xfrm>
        <a:graphic>
          <a:graphicData uri="http://schemas.openxmlformats.org/presentationml/2006/ole">
            <mc:AlternateContent xmlns:mc="http://schemas.openxmlformats.org/markup-compatibility/2006">
              <mc:Choice xmlns:v="urn:schemas-microsoft-com:vml" Requires="v">
                <p:oleObj name="Equation" r:id="rId6" imgW="2438400" imgH="393700" progId="Equation.3">
                  <p:embed/>
                </p:oleObj>
              </mc:Choice>
              <mc:Fallback>
                <p:oleObj name="Equation" r:id="rId6" imgW="2438400" imgH="393700" progId="Equation.3">
                  <p:embed/>
                  <p:pic>
                    <p:nvPicPr>
                      <p:cNvPr id="48140" name="Object 12">
                        <a:extLst>
                          <a:ext uri="{FF2B5EF4-FFF2-40B4-BE49-F238E27FC236}">
                            <a16:creationId xmlns:a16="http://schemas.microsoft.com/office/drawing/2014/main" id="{6E85FCEC-EA96-4A37-92ED-D7526469C5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6075" y="3581400"/>
                        <a:ext cx="59118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1" name="Text Box 13">
            <a:extLst>
              <a:ext uri="{FF2B5EF4-FFF2-40B4-BE49-F238E27FC236}">
                <a16:creationId xmlns:a16="http://schemas.microsoft.com/office/drawing/2014/main" id="{E6AC5ABE-AEFB-44E6-B608-12E7333B84C8}"/>
              </a:ext>
            </a:extLst>
          </p:cNvPr>
          <p:cNvSpPr txBox="1">
            <a:spLocks noChangeArrowheads="1"/>
          </p:cNvSpPr>
          <p:nvPr/>
        </p:nvSpPr>
        <p:spPr bwMode="auto">
          <a:xfrm>
            <a:off x="381000" y="45720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Rearrange to get</a:t>
            </a:r>
          </a:p>
        </p:txBody>
      </p:sp>
      <p:sp>
        <p:nvSpPr>
          <p:cNvPr id="48142" name="Text Box 14">
            <a:extLst>
              <a:ext uri="{FF2B5EF4-FFF2-40B4-BE49-F238E27FC236}">
                <a16:creationId xmlns:a16="http://schemas.microsoft.com/office/drawing/2014/main" id="{04A040D2-C84C-4079-95C5-C58A922AAA3A}"/>
              </a:ext>
            </a:extLst>
          </p:cNvPr>
          <p:cNvSpPr txBox="1">
            <a:spLocks noChangeArrowheads="1"/>
          </p:cNvSpPr>
          <p:nvPr/>
        </p:nvSpPr>
        <p:spPr bwMode="auto">
          <a:xfrm>
            <a:off x="381000" y="5791200"/>
            <a:ext cx="8078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Which means we have quadratic convergence – good!</a:t>
            </a:r>
          </a:p>
        </p:txBody>
      </p:sp>
      <p:graphicFrame>
        <p:nvGraphicFramePr>
          <p:cNvPr id="2" name="Object 1">
            <a:extLst>
              <a:ext uri="{FF2B5EF4-FFF2-40B4-BE49-F238E27FC236}">
                <a16:creationId xmlns:a16="http://schemas.microsoft.com/office/drawing/2014/main" id="{6845E609-D501-4356-8B21-442EF0B1FCC1}"/>
              </a:ext>
            </a:extLst>
          </p:cNvPr>
          <p:cNvGraphicFramePr>
            <a:graphicFrameLocks noChangeAspect="1"/>
          </p:cNvGraphicFramePr>
          <p:nvPr/>
        </p:nvGraphicFramePr>
        <p:xfrm>
          <a:off x="3276600" y="4768850"/>
          <a:ext cx="3938588" cy="1031875"/>
        </p:xfrm>
        <a:graphic>
          <a:graphicData uri="http://schemas.openxmlformats.org/presentationml/2006/ole">
            <mc:AlternateContent xmlns:mc="http://schemas.openxmlformats.org/markup-compatibility/2006">
              <mc:Choice xmlns:v="urn:schemas-microsoft-com:vml" Requires="v">
                <p:oleObj name="Equation" r:id="rId8" imgW="1548728" imgH="406224" progId="Equation.3">
                  <p:embed/>
                </p:oleObj>
              </mc:Choice>
              <mc:Fallback>
                <p:oleObj name="Equation" r:id="rId8" imgW="1548728" imgH="406224" progId="Equation.3">
                  <p:embed/>
                  <p:pic>
                    <p:nvPicPr>
                      <p:cNvPr id="2" name="Object 1">
                        <a:extLst>
                          <a:ext uri="{FF2B5EF4-FFF2-40B4-BE49-F238E27FC236}">
                            <a16:creationId xmlns:a16="http://schemas.microsoft.com/office/drawing/2014/main" id="{6845E609-D501-4356-8B21-442EF0B1FC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4768850"/>
                        <a:ext cx="39385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135"/>
                                        </p:tgtEl>
                                        <p:attrNameLst>
                                          <p:attrName>style.visibility</p:attrName>
                                        </p:attrNameLst>
                                      </p:cBhvr>
                                      <p:to>
                                        <p:strVal val="visible"/>
                                      </p:to>
                                    </p:set>
                                    <p:anim calcmode="lin" valueType="num">
                                      <p:cBhvr additive="base">
                                        <p:cTn id="13" dur="500" fill="hold"/>
                                        <p:tgtEl>
                                          <p:spTgt spid="48135"/>
                                        </p:tgtEl>
                                        <p:attrNameLst>
                                          <p:attrName>ppt_x</p:attrName>
                                        </p:attrNameLst>
                                      </p:cBhvr>
                                      <p:tavLst>
                                        <p:tav tm="0">
                                          <p:val>
                                            <p:strVal val="0-#ppt_w/2"/>
                                          </p:val>
                                        </p:tav>
                                        <p:tav tm="100000">
                                          <p:val>
                                            <p:strVal val="#ppt_x"/>
                                          </p:val>
                                        </p:tav>
                                      </p:tavLst>
                                    </p:anim>
                                    <p:anim calcmode="lin" valueType="num">
                                      <p:cBhvr additive="base">
                                        <p:cTn id="14"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8140"/>
                                        </p:tgtEl>
                                        <p:attrNameLst>
                                          <p:attrName>style.visibility</p:attrName>
                                        </p:attrNameLst>
                                      </p:cBhvr>
                                      <p:to>
                                        <p:strVal val="visible"/>
                                      </p:to>
                                    </p:set>
                                    <p:anim calcmode="lin" valueType="num">
                                      <p:cBhvr additive="base">
                                        <p:cTn id="19" dur="500" fill="hold"/>
                                        <p:tgtEl>
                                          <p:spTgt spid="48140"/>
                                        </p:tgtEl>
                                        <p:attrNameLst>
                                          <p:attrName>ppt_x</p:attrName>
                                        </p:attrNameLst>
                                      </p:cBhvr>
                                      <p:tavLst>
                                        <p:tav tm="0">
                                          <p:val>
                                            <p:strVal val="0-#ppt_w/2"/>
                                          </p:val>
                                        </p:tav>
                                        <p:tav tm="100000">
                                          <p:val>
                                            <p:strVal val="#ppt_x"/>
                                          </p:val>
                                        </p:tav>
                                      </p:tavLst>
                                    </p:anim>
                                    <p:anim calcmode="lin" valueType="num">
                                      <p:cBhvr additive="base">
                                        <p:cTn id="20"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41"/>
                                        </p:tgtEl>
                                        <p:attrNameLst>
                                          <p:attrName>style.visibility</p:attrName>
                                        </p:attrNameLst>
                                      </p:cBhvr>
                                      <p:to>
                                        <p:strVal val="visible"/>
                                      </p:to>
                                    </p:set>
                                    <p:anim calcmode="lin" valueType="num">
                                      <p:cBhvr additive="base">
                                        <p:cTn id="25" dur="500" fill="hold"/>
                                        <p:tgtEl>
                                          <p:spTgt spid="48141"/>
                                        </p:tgtEl>
                                        <p:attrNameLst>
                                          <p:attrName>ppt_x</p:attrName>
                                        </p:attrNameLst>
                                      </p:cBhvr>
                                      <p:tavLst>
                                        <p:tav tm="0">
                                          <p:val>
                                            <p:strVal val="0-#ppt_w/2"/>
                                          </p:val>
                                        </p:tav>
                                        <p:tav tm="100000">
                                          <p:val>
                                            <p:strVal val="#ppt_x"/>
                                          </p:val>
                                        </p:tav>
                                      </p:tavLst>
                                    </p:anim>
                                    <p:anim calcmode="lin" valueType="num">
                                      <p:cBhvr additive="base">
                                        <p:cTn id="26" dur="500" fill="hold"/>
                                        <p:tgtEl>
                                          <p:spTgt spid="481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42"/>
                                        </p:tgtEl>
                                        <p:attrNameLst>
                                          <p:attrName>style.visibility</p:attrName>
                                        </p:attrNameLst>
                                      </p:cBhvr>
                                      <p:to>
                                        <p:strVal val="visible"/>
                                      </p:to>
                                    </p:set>
                                    <p:anim calcmode="lin" valueType="num">
                                      <p:cBhvr additive="base">
                                        <p:cTn id="31" dur="500" fill="hold"/>
                                        <p:tgtEl>
                                          <p:spTgt spid="48142"/>
                                        </p:tgtEl>
                                        <p:attrNameLst>
                                          <p:attrName>ppt_x</p:attrName>
                                        </p:attrNameLst>
                                      </p:cBhvr>
                                      <p:tavLst>
                                        <p:tav tm="0">
                                          <p:val>
                                            <p:strVal val="0-#ppt_w/2"/>
                                          </p:val>
                                        </p:tav>
                                        <p:tav tm="100000">
                                          <p:val>
                                            <p:strVal val="#ppt_x"/>
                                          </p:val>
                                        </p:tav>
                                      </p:tavLst>
                                    </p:anim>
                                    <p:anim calcmode="lin" valueType="num">
                                      <p:cBhvr additive="base">
                                        <p:cTn id="32"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41" grpId="0" autoUpdateAnimBg="0"/>
      <p:bldP spid="4814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EF7C081-2ABC-4843-9CC5-CA13877D9496}"/>
              </a:ext>
            </a:extLst>
          </p:cNvPr>
          <p:cNvSpPr>
            <a:spLocks noGrp="1" noChangeArrowheads="1"/>
          </p:cNvSpPr>
          <p:nvPr>
            <p:ph type="title"/>
          </p:nvPr>
        </p:nvSpPr>
        <p:spPr>
          <a:xfrm>
            <a:off x="457200" y="0"/>
            <a:ext cx="8229600" cy="1143000"/>
          </a:xfrm>
        </p:spPr>
        <p:txBody>
          <a:bodyPr/>
          <a:lstStyle/>
          <a:p>
            <a:pPr>
              <a:lnSpc>
                <a:spcPct val="80000"/>
              </a:lnSpc>
            </a:pPr>
            <a:r>
              <a:rPr lang="en-US" altLang="en-US" sz="4200"/>
              <a:t>Disadvantages of Newton’s Method</a:t>
            </a:r>
          </a:p>
        </p:txBody>
      </p:sp>
      <p:sp>
        <p:nvSpPr>
          <p:cNvPr id="51203" name="Rectangle 3">
            <a:extLst>
              <a:ext uri="{FF2B5EF4-FFF2-40B4-BE49-F238E27FC236}">
                <a16:creationId xmlns:a16="http://schemas.microsoft.com/office/drawing/2014/main" id="{145D0F5C-800D-46B3-9DA3-5FCE9371E841}"/>
              </a:ext>
            </a:extLst>
          </p:cNvPr>
          <p:cNvSpPr>
            <a:spLocks noGrp="1" noChangeArrowheads="1"/>
          </p:cNvSpPr>
          <p:nvPr>
            <p:ph type="body" idx="1"/>
          </p:nvPr>
        </p:nvSpPr>
        <p:spPr>
          <a:xfrm>
            <a:off x="381000" y="1066800"/>
            <a:ext cx="7772400" cy="4114800"/>
          </a:xfrm>
        </p:spPr>
        <p:txBody>
          <a:bodyPr/>
          <a:lstStyle/>
          <a:p>
            <a:r>
              <a:rPr lang="en-US" altLang="en-US"/>
              <a:t>The method requires first and second derivative information (or approximations to these) which may be tough to get</a:t>
            </a:r>
          </a:p>
        </p:txBody>
      </p:sp>
      <p:sp>
        <p:nvSpPr>
          <p:cNvPr id="17412" name="Rectangle 4">
            <a:extLst>
              <a:ext uri="{FF2B5EF4-FFF2-40B4-BE49-F238E27FC236}">
                <a16:creationId xmlns:a16="http://schemas.microsoft.com/office/drawing/2014/main" id="{4E334AC7-ED83-4DC7-BA9B-A1B57B8CBE07}"/>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7413" name="Rectangle 5">
            <a:extLst>
              <a:ext uri="{FF2B5EF4-FFF2-40B4-BE49-F238E27FC236}">
                <a16:creationId xmlns:a16="http://schemas.microsoft.com/office/drawing/2014/main" id="{7C970B84-3A89-4425-B835-44794DFCA321}"/>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5</a:t>
            </a:r>
          </a:p>
        </p:txBody>
      </p:sp>
      <p:grpSp>
        <p:nvGrpSpPr>
          <p:cNvPr id="51210" name="Group 10">
            <a:extLst>
              <a:ext uri="{FF2B5EF4-FFF2-40B4-BE49-F238E27FC236}">
                <a16:creationId xmlns:a16="http://schemas.microsoft.com/office/drawing/2014/main" id="{B49E2445-FCA2-4736-B64F-F7CDF0CAAC3A}"/>
              </a:ext>
            </a:extLst>
          </p:cNvPr>
          <p:cNvGrpSpPr>
            <a:grpSpLocks/>
          </p:cNvGrpSpPr>
          <p:nvPr/>
        </p:nvGrpSpPr>
        <p:grpSpPr bwMode="auto">
          <a:xfrm>
            <a:off x="366713" y="2724150"/>
            <a:ext cx="8372475" cy="1771650"/>
            <a:chOff x="231" y="1716"/>
            <a:chExt cx="5274" cy="1116"/>
          </a:xfrm>
        </p:grpSpPr>
        <p:graphicFrame>
          <p:nvGraphicFramePr>
            <p:cNvPr id="17416" name="Object 7">
              <a:extLst>
                <a:ext uri="{FF2B5EF4-FFF2-40B4-BE49-F238E27FC236}">
                  <a16:creationId xmlns:a16="http://schemas.microsoft.com/office/drawing/2014/main" id="{6FB5A553-1F51-4457-8D39-16855B08D78F}"/>
                </a:ext>
              </a:extLst>
            </p:cNvPr>
            <p:cNvGraphicFramePr>
              <a:graphicFrameLocks noChangeAspect="1"/>
            </p:cNvGraphicFramePr>
            <p:nvPr/>
          </p:nvGraphicFramePr>
          <p:xfrm>
            <a:off x="810" y="1728"/>
            <a:ext cx="1056" cy="322"/>
          </p:xfrm>
          <a:graphic>
            <a:graphicData uri="http://schemas.openxmlformats.org/presentationml/2006/ole">
              <mc:AlternateContent xmlns:mc="http://schemas.openxmlformats.org/markup-compatibility/2006">
                <mc:Choice xmlns:v="urn:schemas-microsoft-com:vml" Requires="v">
                  <p:oleObj name="Equation" r:id="rId2" imgW="749300" imgH="228600" progId="Equation.3">
                    <p:embed/>
                  </p:oleObj>
                </mc:Choice>
                <mc:Fallback>
                  <p:oleObj name="Equation" r:id="rId2" imgW="749300" imgH="228600" progId="Equation.3">
                    <p:embed/>
                    <p:pic>
                      <p:nvPicPr>
                        <p:cNvPr id="17416" name="Object 7">
                          <a:extLst>
                            <a:ext uri="{FF2B5EF4-FFF2-40B4-BE49-F238E27FC236}">
                              <a16:creationId xmlns:a16="http://schemas.microsoft.com/office/drawing/2014/main" id="{6FB5A553-1F51-4457-8D39-16855B08D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 y="1728"/>
                          <a:ext cx="105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Text Box 8">
              <a:extLst>
                <a:ext uri="{FF2B5EF4-FFF2-40B4-BE49-F238E27FC236}">
                  <a16:creationId xmlns:a16="http://schemas.microsoft.com/office/drawing/2014/main" id="{917FCB2B-2BE9-45CC-BD25-BC597D6AFEDF}"/>
                </a:ext>
              </a:extLst>
            </p:cNvPr>
            <p:cNvSpPr txBox="1">
              <a:spLocks noChangeArrowheads="1"/>
            </p:cNvSpPr>
            <p:nvPr/>
          </p:nvSpPr>
          <p:spPr bwMode="auto">
            <a:xfrm>
              <a:off x="231" y="1716"/>
              <a:ext cx="5274"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a:t>  If                    at some point, then the size of each step will be large, and convergence will be slow</a:t>
              </a:r>
            </a:p>
            <a:p>
              <a:pPr>
                <a:spcBef>
                  <a:spcPct val="0"/>
                </a:spcBef>
                <a:buFontTx/>
                <a:buNone/>
              </a:pPr>
              <a:endParaRPr lang="en-US" altLang="en-US" sz="2400"/>
            </a:p>
          </p:txBody>
        </p:sp>
      </p:grpSp>
      <p:sp>
        <p:nvSpPr>
          <p:cNvPr id="51209" name="Text Box 9">
            <a:extLst>
              <a:ext uri="{FF2B5EF4-FFF2-40B4-BE49-F238E27FC236}">
                <a16:creationId xmlns:a16="http://schemas.microsoft.com/office/drawing/2014/main" id="{55EA1389-EB5A-44BB-AC26-962A04CA50B0}"/>
              </a:ext>
            </a:extLst>
          </p:cNvPr>
          <p:cNvSpPr txBox="1">
            <a:spLocks noChangeArrowheads="1"/>
          </p:cNvSpPr>
          <p:nvPr/>
        </p:nvSpPr>
        <p:spPr bwMode="auto">
          <a:xfrm>
            <a:off x="381000" y="4267200"/>
            <a:ext cx="8382000"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  The Taylor series approximation of the function may be poor for functions whose slope changes quickly, causing the method to fail.</a:t>
            </a:r>
          </a:p>
          <a:p>
            <a:pP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10"/>
                                        </p:tgtEl>
                                        <p:attrNameLst>
                                          <p:attrName>style.visibility</p:attrName>
                                        </p:attrNameLst>
                                      </p:cBhvr>
                                      <p:to>
                                        <p:strVal val="visible"/>
                                      </p:to>
                                    </p:set>
                                    <p:anim calcmode="lin" valueType="num">
                                      <p:cBhvr additive="base">
                                        <p:cTn id="13" dur="500" fill="hold"/>
                                        <p:tgtEl>
                                          <p:spTgt spid="51210"/>
                                        </p:tgtEl>
                                        <p:attrNameLst>
                                          <p:attrName>ppt_x</p:attrName>
                                        </p:attrNameLst>
                                      </p:cBhvr>
                                      <p:tavLst>
                                        <p:tav tm="0">
                                          <p:val>
                                            <p:strVal val="0-#ppt_w/2"/>
                                          </p:val>
                                        </p:tav>
                                        <p:tav tm="100000">
                                          <p:val>
                                            <p:strVal val="#ppt_x"/>
                                          </p:val>
                                        </p:tav>
                                      </p:tavLst>
                                    </p:anim>
                                    <p:anim calcmode="lin" valueType="num">
                                      <p:cBhvr additive="base">
                                        <p:cTn id="14" dur="500" fill="hold"/>
                                        <p:tgtEl>
                                          <p:spTgt spid="512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9"/>
                                        </p:tgtEl>
                                        <p:attrNameLst>
                                          <p:attrName>style.visibility</p:attrName>
                                        </p:attrNameLst>
                                      </p:cBhvr>
                                      <p:to>
                                        <p:strVal val="visible"/>
                                      </p:to>
                                    </p:set>
                                    <p:anim calcmode="lin" valueType="num">
                                      <p:cBhvr additive="base">
                                        <p:cTn id="19" dur="500" fill="hold"/>
                                        <p:tgtEl>
                                          <p:spTgt spid="51209"/>
                                        </p:tgtEl>
                                        <p:attrNameLst>
                                          <p:attrName>ppt_x</p:attrName>
                                        </p:attrNameLst>
                                      </p:cBhvr>
                                      <p:tavLst>
                                        <p:tav tm="0">
                                          <p:val>
                                            <p:strVal val="0-#ppt_w/2"/>
                                          </p:val>
                                        </p:tav>
                                        <p:tav tm="100000">
                                          <p:val>
                                            <p:strVal val="#ppt_x"/>
                                          </p:val>
                                        </p:tav>
                                      </p:tavLst>
                                    </p:anim>
                                    <p:anim calcmode="lin" valueType="num">
                                      <p:cBhvr additive="base">
                                        <p:cTn id="20" dur="500" fill="hold"/>
                                        <p:tgtEl>
                                          <p:spTgt spid="51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AD96A72-43F6-F86D-A6A0-0C8AF10A35A8}"/>
              </a:ext>
            </a:extLst>
          </p:cNvPr>
          <p:cNvSpPr>
            <a:spLocks noGrp="1" noChangeArrowheads="1"/>
          </p:cNvSpPr>
          <p:nvPr>
            <p:ph type="title"/>
          </p:nvPr>
        </p:nvSpPr>
        <p:spPr>
          <a:xfrm>
            <a:off x="685800" y="0"/>
            <a:ext cx="7772400" cy="1143000"/>
          </a:xfrm>
        </p:spPr>
        <p:txBody>
          <a:bodyPr/>
          <a:lstStyle/>
          <a:p>
            <a:pPr>
              <a:lnSpc>
                <a:spcPct val="80000"/>
              </a:lnSpc>
            </a:pPr>
            <a:r>
              <a:rPr lang="en-US" altLang="en-US" sz="4800"/>
              <a:t>A Nonconvex Region</a:t>
            </a:r>
          </a:p>
        </p:txBody>
      </p:sp>
      <p:sp>
        <p:nvSpPr>
          <p:cNvPr id="7171" name="Rectangle 3">
            <a:extLst>
              <a:ext uri="{FF2B5EF4-FFF2-40B4-BE49-F238E27FC236}">
                <a16:creationId xmlns:a16="http://schemas.microsoft.com/office/drawing/2014/main" id="{D6D2262B-4BFD-57A7-AE06-40F997608A97}"/>
              </a:ext>
            </a:extLst>
          </p:cNvPr>
          <p:cNvSpPr>
            <a:spLocks noGrp="1" noChangeArrowheads="1"/>
          </p:cNvSpPr>
          <p:nvPr>
            <p:ph type="body" idx="1"/>
          </p:nvPr>
        </p:nvSpPr>
        <p:spPr>
          <a:xfrm>
            <a:off x="381000" y="914400"/>
            <a:ext cx="7772400" cy="4114800"/>
          </a:xfrm>
        </p:spPr>
        <p:txBody>
          <a:bodyPr/>
          <a:lstStyle/>
          <a:p>
            <a:r>
              <a:rPr lang="en-US" altLang="en-US" sz="3000" dirty="0"/>
              <a:t>If the feasible region looks like</a:t>
            </a:r>
          </a:p>
          <a:p>
            <a:pPr>
              <a:buFontTx/>
              <a:buNone/>
            </a:pPr>
            <a:r>
              <a:rPr lang="en-US" altLang="en-US" sz="3000" dirty="0"/>
              <a:t>   </a:t>
            </a:r>
          </a:p>
          <a:p>
            <a:endParaRPr lang="en-US" altLang="en-US" sz="3000" dirty="0"/>
          </a:p>
        </p:txBody>
      </p:sp>
      <p:sp>
        <p:nvSpPr>
          <p:cNvPr id="7172" name="Rectangle 4">
            <a:extLst>
              <a:ext uri="{FF2B5EF4-FFF2-40B4-BE49-F238E27FC236}">
                <a16:creationId xmlns:a16="http://schemas.microsoft.com/office/drawing/2014/main" id="{061177DC-6ECE-C21F-382F-924056DC7C3E}"/>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73" name="Rectangle 5">
            <a:extLst>
              <a:ext uri="{FF2B5EF4-FFF2-40B4-BE49-F238E27FC236}">
                <a16:creationId xmlns:a16="http://schemas.microsoft.com/office/drawing/2014/main" id="{785214BC-1012-D019-C5A4-98F3F9259BBC}"/>
              </a:ext>
            </a:extLst>
          </p:cNvPr>
          <p:cNvSpPr>
            <a:spLocks noChangeArrowheads="1"/>
          </p:cNvSpPr>
          <p:nvPr/>
        </p:nvSpPr>
        <p:spPr bwMode="auto">
          <a:xfrm>
            <a:off x="66294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7174" name="Text Box 7">
            <a:extLst>
              <a:ext uri="{FF2B5EF4-FFF2-40B4-BE49-F238E27FC236}">
                <a16:creationId xmlns:a16="http://schemas.microsoft.com/office/drawing/2014/main" id="{923EF299-20B2-8108-65B4-E080BD4AC31E}"/>
              </a:ext>
            </a:extLst>
          </p:cNvPr>
          <p:cNvSpPr txBox="1">
            <a:spLocks noChangeArrowheads="1"/>
          </p:cNvSpPr>
          <p:nvPr/>
        </p:nvSpPr>
        <p:spPr bwMode="auto">
          <a:xfrm>
            <a:off x="457200" y="4876800"/>
            <a:ext cx="79025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700"/>
              <a:t>then the constraint set forms a nonconvex region.  The </a:t>
            </a:r>
          </a:p>
          <a:p>
            <a:pPr>
              <a:spcBef>
                <a:spcPct val="0"/>
              </a:spcBef>
              <a:buFontTx/>
              <a:buNone/>
            </a:pPr>
            <a:r>
              <a:rPr lang="en-US" altLang="en-US" sz="2700"/>
              <a:t>problem is clear – even for a simple objective function</a:t>
            </a:r>
          </a:p>
          <a:p>
            <a:pPr>
              <a:spcBef>
                <a:spcPct val="0"/>
              </a:spcBef>
              <a:buFontTx/>
              <a:buNone/>
            </a:pPr>
            <a:r>
              <a:rPr lang="en-US" altLang="en-US" sz="2700"/>
              <a:t>like </a:t>
            </a:r>
            <a:r>
              <a:rPr lang="en-US" altLang="en-US" sz="2700" i="1"/>
              <a:t>f</a:t>
            </a:r>
            <a:r>
              <a:rPr lang="en-US" altLang="en-US" sz="2700"/>
              <a:t>(</a:t>
            </a:r>
            <a:r>
              <a:rPr lang="en-US" altLang="en-US" sz="2700" i="1"/>
              <a:t>x</a:t>
            </a:r>
            <a:r>
              <a:rPr lang="en-US" altLang="en-US" sz="2700"/>
              <a:t>)=</a:t>
            </a:r>
            <a:r>
              <a:rPr lang="en-US" altLang="en-US" sz="2700" i="1"/>
              <a:t>x</a:t>
            </a:r>
            <a:r>
              <a:rPr lang="en-US" altLang="en-US" sz="2700" baseline="-25000"/>
              <a:t>2</a:t>
            </a:r>
            <a:r>
              <a:rPr lang="en-US" altLang="en-US" sz="2700"/>
              <a:t> , we see one local and one global maximum </a:t>
            </a:r>
          </a:p>
        </p:txBody>
      </p:sp>
      <p:grpSp>
        <p:nvGrpSpPr>
          <p:cNvPr id="7175" name="Group 8">
            <a:extLst>
              <a:ext uri="{FF2B5EF4-FFF2-40B4-BE49-F238E27FC236}">
                <a16:creationId xmlns:a16="http://schemas.microsoft.com/office/drawing/2014/main" id="{996B9EAA-DF5B-EB94-E4B3-61AF324ED0CF}"/>
              </a:ext>
            </a:extLst>
          </p:cNvPr>
          <p:cNvGrpSpPr>
            <a:grpSpLocks/>
          </p:cNvGrpSpPr>
          <p:nvPr/>
        </p:nvGrpSpPr>
        <p:grpSpPr bwMode="auto">
          <a:xfrm>
            <a:off x="2590800" y="2438400"/>
            <a:ext cx="1371600" cy="76200"/>
            <a:chOff x="1728" y="2496"/>
            <a:chExt cx="864" cy="48"/>
          </a:xfrm>
        </p:grpSpPr>
        <p:sp>
          <p:nvSpPr>
            <p:cNvPr id="7181" name="Oval 9">
              <a:extLst>
                <a:ext uri="{FF2B5EF4-FFF2-40B4-BE49-F238E27FC236}">
                  <a16:creationId xmlns:a16="http://schemas.microsoft.com/office/drawing/2014/main" id="{5FF09A85-06CF-2EFB-3DE2-F00473F49912}"/>
                </a:ext>
              </a:extLst>
            </p:cNvPr>
            <p:cNvSpPr>
              <a:spLocks noChangeArrowheads="1"/>
            </p:cNvSpPr>
            <p:nvPr/>
          </p:nvSpPr>
          <p:spPr bwMode="auto">
            <a:xfrm>
              <a:off x="1728" y="2496"/>
              <a:ext cx="48" cy="48"/>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2" name="Oval 10">
              <a:extLst>
                <a:ext uri="{FF2B5EF4-FFF2-40B4-BE49-F238E27FC236}">
                  <a16:creationId xmlns:a16="http://schemas.microsoft.com/office/drawing/2014/main" id="{CE0E2234-7C84-9805-DF7B-3E6BAC0883DC}"/>
                </a:ext>
              </a:extLst>
            </p:cNvPr>
            <p:cNvSpPr>
              <a:spLocks noChangeArrowheads="1"/>
            </p:cNvSpPr>
            <p:nvPr/>
          </p:nvSpPr>
          <p:spPr bwMode="auto">
            <a:xfrm>
              <a:off x="2544" y="2496"/>
              <a:ext cx="48" cy="48"/>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3" name="Line 11">
              <a:extLst>
                <a:ext uri="{FF2B5EF4-FFF2-40B4-BE49-F238E27FC236}">
                  <a16:creationId xmlns:a16="http://schemas.microsoft.com/office/drawing/2014/main" id="{E030C3F7-5D1D-B2B7-9465-9D48CD963F6A}"/>
                </a:ext>
              </a:extLst>
            </p:cNvPr>
            <p:cNvSpPr>
              <a:spLocks noChangeShapeType="1"/>
            </p:cNvSpPr>
            <p:nvPr/>
          </p:nvSpPr>
          <p:spPr bwMode="auto">
            <a:xfrm rot="117952" flipV="1">
              <a:off x="1776" y="2496"/>
              <a:ext cx="816" cy="4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76" name="Text Box 13">
            <a:extLst>
              <a:ext uri="{FF2B5EF4-FFF2-40B4-BE49-F238E27FC236}">
                <a16:creationId xmlns:a16="http://schemas.microsoft.com/office/drawing/2014/main" id="{1896EAD8-13EA-FC51-B8A2-EED5B093C39D}"/>
              </a:ext>
            </a:extLst>
          </p:cNvPr>
          <p:cNvSpPr txBox="1">
            <a:spLocks noChangeArrowheads="1"/>
          </p:cNvSpPr>
          <p:nvPr/>
        </p:nvSpPr>
        <p:spPr bwMode="auto">
          <a:xfrm>
            <a:off x="914400" y="3200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2</a:t>
            </a:r>
            <a:endParaRPr lang="en-US" altLang="en-US" sz="2400" i="1"/>
          </a:p>
        </p:txBody>
      </p:sp>
      <p:sp>
        <p:nvSpPr>
          <p:cNvPr id="7177" name="Text Box 14">
            <a:extLst>
              <a:ext uri="{FF2B5EF4-FFF2-40B4-BE49-F238E27FC236}">
                <a16:creationId xmlns:a16="http://schemas.microsoft.com/office/drawing/2014/main" id="{75F13AC8-31E5-403E-AD8C-7AB003E1E6FD}"/>
              </a:ext>
            </a:extLst>
          </p:cNvPr>
          <p:cNvSpPr txBox="1">
            <a:spLocks noChangeArrowheads="1"/>
          </p:cNvSpPr>
          <p:nvPr/>
        </p:nvSpPr>
        <p:spPr bwMode="auto">
          <a:xfrm>
            <a:off x="3276600" y="4495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1</a:t>
            </a:r>
            <a:endParaRPr lang="en-US" altLang="en-US" sz="2400" i="1"/>
          </a:p>
        </p:txBody>
      </p:sp>
      <p:sp>
        <p:nvSpPr>
          <p:cNvPr id="7178" name="Line 15">
            <a:extLst>
              <a:ext uri="{FF2B5EF4-FFF2-40B4-BE49-F238E27FC236}">
                <a16:creationId xmlns:a16="http://schemas.microsoft.com/office/drawing/2014/main" id="{CA1CEC36-4485-2791-330E-5EC8D5F98BAE}"/>
              </a:ext>
            </a:extLst>
          </p:cNvPr>
          <p:cNvSpPr>
            <a:spLocks noChangeShapeType="1"/>
          </p:cNvSpPr>
          <p:nvPr/>
        </p:nvSpPr>
        <p:spPr bwMode="auto">
          <a:xfrm flipV="1">
            <a:off x="1676400" y="2057400"/>
            <a:ext cx="0" cy="2286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Line 16">
            <a:extLst>
              <a:ext uri="{FF2B5EF4-FFF2-40B4-BE49-F238E27FC236}">
                <a16:creationId xmlns:a16="http://schemas.microsoft.com/office/drawing/2014/main" id="{B0FD9882-AC62-06D5-5795-0174013730BB}"/>
              </a:ext>
            </a:extLst>
          </p:cNvPr>
          <p:cNvSpPr>
            <a:spLocks noChangeShapeType="1"/>
          </p:cNvSpPr>
          <p:nvPr/>
        </p:nvSpPr>
        <p:spPr bwMode="auto">
          <a:xfrm>
            <a:off x="1676400" y="4343400"/>
            <a:ext cx="3886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0" name="Freeform 18">
            <a:extLst>
              <a:ext uri="{FF2B5EF4-FFF2-40B4-BE49-F238E27FC236}">
                <a16:creationId xmlns:a16="http://schemas.microsoft.com/office/drawing/2014/main" id="{36C41234-A2E5-930C-8B80-3A584132DC5B}"/>
              </a:ext>
            </a:extLst>
          </p:cNvPr>
          <p:cNvSpPr>
            <a:spLocks/>
          </p:cNvSpPr>
          <p:nvPr/>
        </p:nvSpPr>
        <p:spPr bwMode="auto">
          <a:xfrm>
            <a:off x="2233613" y="1990725"/>
            <a:ext cx="2124075" cy="1930400"/>
          </a:xfrm>
          <a:custGeom>
            <a:avLst/>
            <a:gdLst>
              <a:gd name="T0" fmla="*/ 0 w 1338"/>
              <a:gd name="T1" fmla="*/ 2147483646 h 1216"/>
              <a:gd name="T2" fmla="*/ 0 w 1338"/>
              <a:gd name="T3" fmla="*/ 2147483646 h 1216"/>
              <a:gd name="T4" fmla="*/ 2147483646 w 1338"/>
              <a:gd name="T5" fmla="*/ 2147483646 h 1216"/>
              <a:gd name="T6" fmla="*/ 2147483646 w 1338"/>
              <a:gd name="T7" fmla="*/ 0 h 1216"/>
              <a:gd name="T8" fmla="*/ 2147483646 w 1338"/>
              <a:gd name="T9" fmla="*/ 2147483646 h 1216"/>
              <a:gd name="T10" fmla="*/ 2147483646 w 1338"/>
              <a:gd name="T11" fmla="*/ 2147483646 h 1216"/>
              <a:gd name="T12" fmla="*/ 2147483646 w 1338"/>
              <a:gd name="T13" fmla="*/ 2147483646 h 1216"/>
              <a:gd name="T14" fmla="*/ 2147483646 w 1338"/>
              <a:gd name="T15" fmla="*/ 2147483646 h 1216"/>
              <a:gd name="T16" fmla="*/ 2147483646 w 1338"/>
              <a:gd name="T17" fmla="*/ 2147483646 h 1216"/>
              <a:gd name="T18" fmla="*/ 2147483646 w 1338"/>
              <a:gd name="T19" fmla="*/ 2147483646 h 1216"/>
              <a:gd name="T20" fmla="*/ 2147483646 w 1338"/>
              <a:gd name="T21" fmla="*/ 2147483646 h 1216"/>
              <a:gd name="T22" fmla="*/ 2147483646 w 1338"/>
              <a:gd name="T23" fmla="*/ 2147483646 h 1216"/>
              <a:gd name="T24" fmla="*/ 2147483646 w 1338"/>
              <a:gd name="T25" fmla="*/ 2147483646 h 1216"/>
              <a:gd name="T26" fmla="*/ 2147483646 w 1338"/>
              <a:gd name="T27" fmla="*/ 2147483646 h 1216"/>
              <a:gd name="T28" fmla="*/ 2147483646 w 1338"/>
              <a:gd name="T29" fmla="*/ 2147483646 h 1216"/>
              <a:gd name="T30" fmla="*/ 2147483646 w 1338"/>
              <a:gd name="T31" fmla="*/ 2147483646 h 1216"/>
              <a:gd name="T32" fmla="*/ 2147483646 w 1338"/>
              <a:gd name="T33" fmla="*/ 2147483646 h 1216"/>
              <a:gd name="T34" fmla="*/ 2147483646 w 1338"/>
              <a:gd name="T35" fmla="*/ 2147483646 h 1216"/>
              <a:gd name="T36" fmla="*/ 2147483646 w 1338"/>
              <a:gd name="T37" fmla="*/ 2147483646 h 1216"/>
              <a:gd name="T38" fmla="*/ 2147483646 w 1338"/>
              <a:gd name="T39" fmla="*/ 2147483646 h 1216"/>
              <a:gd name="T40" fmla="*/ 2147483646 w 1338"/>
              <a:gd name="T41" fmla="*/ 2147483646 h 1216"/>
              <a:gd name="T42" fmla="*/ 2147483646 w 1338"/>
              <a:gd name="T43" fmla="*/ 2147483646 h 1216"/>
              <a:gd name="T44" fmla="*/ 0 w 1338"/>
              <a:gd name="T45" fmla="*/ 2147483646 h 1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38"/>
              <a:gd name="T70" fmla="*/ 0 h 1216"/>
              <a:gd name="T71" fmla="*/ 1338 w 1338"/>
              <a:gd name="T72" fmla="*/ 1216 h 1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38" h="1216">
                <a:moveTo>
                  <a:pt x="0" y="1181"/>
                </a:moveTo>
                <a:cubicBezTo>
                  <a:pt x="55" y="1008"/>
                  <a:pt x="10" y="774"/>
                  <a:pt x="0" y="591"/>
                </a:cubicBezTo>
                <a:cubicBezTo>
                  <a:pt x="2" y="465"/>
                  <a:pt x="2" y="338"/>
                  <a:pt x="7" y="212"/>
                </a:cubicBezTo>
                <a:cubicBezTo>
                  <a:pt x="9" y="168"/>
                  <a:pt x="4" y="22"/>
                  <a:pt x="73" y="0"/>
                </a:cubicBezTo>
                <a:cubicBezTo>
                  <a:pt x="186" y="4"/>
                  <a:pt x="290" y="13"/>
                  <a:pt x="401" y="22"/>
                </a:cubicBezTo>
                <a:cubicBezTo>
                  <a:pt x="413" y="24"/>
                  <a:pt x="426" y="26"/>
                  <a:pt x="438" y="29"/>
                </a:cubicBezTo>
                <a:cubicBezTo>
                  <a:pt x="453" y="33"/>
                  <a:pt x="481" y="44"/>
                  <a:pt x="481" y="44"/>
                </a:cubicBezTo>
                <a:cubicBezTo>
                  <a:pt x="497" y="80"/>
                  <a:pt x="529" y="143"/>
                  <a:pt x="540" y="190"/>
                </a:cubicBezTo>
                <a:cubicBezTo>
                  <a:pt x="548" y="224"/>
                  <a:pt x="563" y="326"/>
                  <a:pt x="583" y="357"/>
                </a:cubicBezTo>
                <a:cubicBezTo>
                  <a:pt x="602" y="385"/>
                  <a:pt x="647" y="405"/>
                  <a:pt x="678" y="416"/>
                </a:cubicBezTo>
                <a:cubicBezTo>
                  <a:pt x="698" y="413"/>
                  <a:pt x="719" y="415"/>
                  <a:pt x="737" y="408"/>
                </a:cubicBezTo>
                <a:cubicBezTo>
                  <a:pt x="772" y="394"/>
                  <a:pt x="851" y="321"/>
                  <a:pt x="882" y="299"/>
                </a:cubicBezTo>
                <a:cubicBezTo>
                  <a:pt x="950" y="250"/>
                  <a:pt x="1091" y="244"/>
                  <a:pt x="1174" y="233"/>
                </a:cubicBezTo>
                <a:cubicBezTo>
                  <a:pt x="1223" y="236"/>
                  <a:pt x="1272" y="232"/>
                  <a:pt x="1320" y="241"/>
                </a:cubicBezTo>
                <a:cubicBezTo>
                  <a:pt x="1338" y="245"/>
                  <a:pt x="1314" y="309"/>
                  <a:pt x="1313" y="314"/>
                </a:cubicBezTo>
                <a:cubicBezTo>
                  <a:pt x="1296" y="399"/>
                  <a:pt x="1284" y="487"/>
                  <a:pt x="1254" y="569"/>
                </a:cubicBezTo>
                <a:cubicBezTo>
                  <a:pt x="1247" y="611"/>
                  <a:pt x="1238" y="652"/>
                  <a:pt x="1225" y="693"/>
                </a:cubicBezTo>
                <a:cubicBezTo>
                  <a:pt x="1220" y="731"/>
                  <a:pt x="1211" y="765"/>
                  <a:pt x="1203" y="802"/>
                </a:cubicBezTo>
                <a:cubicBezTo>
                  <a:pt x="1174" y="929"/>
                  <a:pt x="1161" y="1101"/>
                  <a:pt x="1028" y="1167"/>
                </a:cubicBezTo>
                <a:cubicBezTo>
                  <a:pt x="1009" y="1177"/>
                  <a:pt x="971" y="1179"/>
                  <a:pt x="955" y="1181"/>
                </a:cubicBezTo>
                <a:cubicBezTo>
                  <a:pt x="859" y="1216"/>
                  <a:pt x="322" y="1202"/>
                  <a:pt x="241" y="1203"/>
                </a:cubicBezTo>
                <a:cubicBezTo>
                  <a:pt x="183" y="1201"/>
                  <a:pt x="124" y="1200"/>
                  <a:pt x="66" y="1196"/>
                </a:cubicBezTo>
                <a:cubicBezTo>
                  <a:pt x="43" y="1194"/>
                  <a:pt x="24" y="1181"/>
                  <a:pt x="0" y="1181"/>
                </a:cubicBezTo>
                <a:close/>
              </a:path>
            </a:pathLst>
          </a:custGeom>
          <a:solidFill>
            <a:schemeClr val="accent1">
              <a:alpha val="50195"/>
            </a:schemeClr>
          </a:solidFill>
          <a:ln w="9525">
            <a:solidFill>
              <a:schemeClr val="tx1"/>
            </a:solidFill>
            <a:round/>
            <a:headEnd/>
            <a:tailEnd/>
          </a:ln>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6BD42-FD71-4987-AFDF-43FB14754D74}"/>
              </a:ext>
            </a:extLst>
          </p:cNvPr>
          <p:cNvSpPr>
            <a:spLocks noGrp="1" noChangeArrowheads="1"/>
          </p:cNvSpPr>
          <p:nvPr>
            <p:ph type="title"/>
          </p:nvPr>
        </p:nvSpPr>
        <p:spPr>
          <a:xfrm>
            <a:off x="457200" y="0"/>
            <a:ext cx="8229600" cy="1143000"/>
          </a:xfrm>
        </p:spPr>
        <p:txBody>
          <a:bodyPr/>
          <a:lstStyle/>
          <a:p>
            <a:pPr>
              <a:lnSpc>
                <a:spcPct val="80000"/>
              </a:lnSpc>
            </a:pPr>
            <a:r>
              <a:rPr lang="en-US" altLang="en-US"/>
              <a:t>Approximate Newton Methods</a:t>
            </a:r>
          </a:p>
        </p:txBody>
      </p:sp>
      <p:sp>
        <p:nvSpPr>
          <p:cNvPr id="49155" name="Rectangle 3">
            <a:extLst>
              <a:ext uri="{FF2B5EF4-FFF2-40B4-BE49-F238E27FC236}">
                <a16:creationId xmlns:a16="http://schemas.microsoft.com/office/drawing/2014/main" id="{278033B5-C312-9ADC-04E7-D5D1BD403DCB}"/>
              </a:ext>
            </a:extLst>
          </p:cNvPr>
          <p:cNvSpPr>
            <a:spLocks noGrp="1" noChangeArrowheads="1"/>
          </p:cNvSpPr>
          <p:nvPr>
            <p:ph type="body" idx="1"/>
          </p:nvPr>
        </p:nvSpPr>
        <p:spPr>
          <a:xfrm>
            <a:off x="381000" y="914400"/>
            <a:ext cx="7772400" cy="1752600"/>
          </a:xfrm>
        </p:spPr>
        <p:txBody>
          <a:bodyPr>
            <a:normAutofit lnSpcReduction="10000"/>
          </a:bodyPr>
          <a:lstStyle/>
          <a:p>
            <a:pPr>
              <a:lnSpc>
                <a:spcPct val="90000"/>
              </a:lnSpc>
            </a:pPr>
            <a:r>
              <a:rPr lang="en-US" altLang="en-US" sz="2800"/>
              <a:t>What if we can’t take a derivative, because we don’t have a closed form for the objective function?</a:t>
            </a:r>
          </a:p>
          <a:p>
            <a:pPr>
              <a:lnSpc>
                <a:spcPct val="90000"/>
              </a:lnSpc>
            </a:pPr>
            <a:r>
              <a:rPr lang="en-US" altLang="en-US" sz="2800"/>
              <a:t>Called a </a:t>
            </a:r>
            <a:r>
              <a:rPr lang="en-US" altLang="en-US" sz="2800" u="sng"/>
              <a:t>black box</a:t>
            </a:r>
            <a:r>
              <a:rPr lang="en-US" altLang="en-US" sz="2800"/>
              <a:t> model</a:t>
            </a:r>
          </a:p>
        </p:txBody>
      </p:sp>
      <p:sp>
        <p:nvSpPr>
          <p:cNvPr id="4100" name="Rectangle 4">
            <a:extLst>
              <a:ext uri="{FF2B5EF4-FFF2-40B4-BE49-F238E27FC236}">
                <a16:creationId xmlns:a16="http://schemas.microsoft.com/office/drawing/2014/main" id="{9BC4AC78-AC32-EBE0-8232-65F65CECFBA6}"/>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1" name="Rectangle 5">
            <a:extLst>
              <a:ext uri="{FF2B5EF4-FFF2-40B4-BE49-F238E27FC236}">
                <a16:creationId xmlns:a16="http://schemas.microsoft.com/office/drawing/2014/main" id="{27E6E647-5BE2-7A9B-60CF-66993E6CB90B}"/>
              </a:ext>
            </a:extLst>
          </p:cNvPr>
          <p:cNvSpPr>
            <a:spLocks noChangeArrowheads="1"/>
          </p:cNvSpPr>
          <p:nvPr/>
        </p:nvSpPr>
        <p:spPr bwMode="auto">
          <a:xfrm>
            <a:off x="6629400" y="6248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6</a:t>
            </a:r>
          </a:p>
        </p:txBody>
      </p:sp>
      <p:sp>
        <p:nvSpPr>
          <p:cNvPr id="49160" name="Text Box 8">
            <a:extLst>
              <a:ext uri="{FF2B5EF4-FFF2-40B4-BE49-F238E27FC236}">
                <a16:creationId xmlns:a16="http://schemas.microsoft.com/office/drawing/2014/main" id="{37B1FFAB-7DFF-A057-3C56-00D9F91FAEAD}"/>
              </a:ext>
            </a:extLst>
          </p:cNvPr>
          <p:cNvSpPr txBox="1">
            <a:spLocks noChangeArrowheads="1"/>
          </p:cNvSpPr>
          <p:nvPr/>
        </p:nvSpPr>
        <p:spPr bwMode="auto">
          <a:xfrm>
            <a:off x="360363" y="4038600"/>
            <a:ext cx="840263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Examples:  </a:t>
            </a:r>
          </a:p>
          <a:p>
            <a:pPr lvl="1">
              <a:spcBef>
                <a:spcPct val="0"/>
              </a:spcBef>
            </a:pPr>
            <a:r>
              <a:rPr lang="en-US" altLang="en-US"/>
              <a:t>  variables are temperatures and pressures, function is total operating cost from simulator</a:t>
            </a:r>
          </a:p>
          <a:p>
            <a:pPr lvl="1">
              <a:spcBef>
                <a:spcPct val="0"/>
              </a:spcBef>
            </a:pPr>
            <a:r>
              <a:rPr lang="en-US" altLang="en-US"/>
              <a:t>  variables are locations of oil wells, function is production rate from simulator</a:t>
            </a:r>
          </a:p>
        </p:txBody>
      </p:sp>
      <p:grpSp>
        <p:nvGrpSpPr>
          <p:cNvPr id="49169" name="Group 17">
            <a:extLst>
              <a:ext uri="{FF2B5EF4-FFF2-40B4-BE49-F238E27FC236}">
                <a16:creationId xmlns:a16="http://schemas.microsoft.com/office/drawing/2014/main" id="{48B67418-40FA-9CDD-91B4-EF01A7D17C14}"/>
              </a:ext>
            </a:extLst>
          </p:cNvPr>
          <p:cNvGrpSpPr>
            <a:grpSpLocks/>
          </p:cNvGrpSpPr>
          <p:nvPr/>
        </p:nvGrpSpPr>
        <p:grpSpPr bwMode="auto">
          <a:xfrm>
            <a:off x="990600" y="2781300"/>
            <a:ext cx="7086600" cy="1295400"/>
            <a:chOff x="624" y="1752"/>
            <a:chExt cx="4464" cy="816"/>
          </a:xfrm>
        </p:grpSpPr>
        <p:graphicFrame>
          <p:nvGraphicFramePr>
            <p:cNvPr id="4104" name="Object 11">
              <a:extLst>
                <a:ext uri="{FF2B5EF4-FFF2-40B4-BE49-F238E27FC236}">
                  <a16:creationId xmlns:a16="http://schemas.microsoft.com/office/drawing/2014/main" id="{5772B20B-41E1-7FD2-ECF6-17C11254FD59}"/>
                </a:ext>
              </a:extLst>
            </p:cNvPr>
            <p:cNvGraphicFramePr>
              <a:graphicFrameLocks noChangeAspect="1"/>
            </p:cNvGraphicFramePr>
            <p:nvPr/>
          </p:nvGraphicFramePr>
          <p:xfrm>
            <a:off x="624" y="1966"/>
            <a:ext cx="329" cy="388"/>
          </p:xfrm>
          <a:graphic>
            <a:graphicData uri="http://schemas.openxmlformats.org/presentationml/2006/ole">
              <mc:AlternateContent xmlns:mc="http://schemas.openxmlformats.org/markup-compatibility/2006">
                <mc:Choice xmlns:v="urn:schemas-microsoft-com:vml" Requires="v">
                  <p:oleObj name="Equation" r:id="rId2" imgW="139579" imgH="164957" progId="Equation.3">
                    <p:embed/>
                  </p:oleObj>
                </mc:Choice>
                <mc:Fallback>
                  <p:oleObj name="Equation" r:id="rId2" imgW="139579" imgH="164957" progId="Equation.3">
                    <p:embed/>
                    <p:pic>
                      <p:nvPicPr>
                        <p:cNvPr id="4104" name="Object 11">
                          <a:extLst>
                            <a:ext uri="{FF2B5EF4-FFF2-40B4-BE49-F238E27FC236}">
                              <a16:creationId xmlns:a16="http://schemas.microsoft.com/office/drawing/2014/main" id="{5772B20B-41E1-7FD2-ECF6-17C11254F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66"/>
                          <a:ext cx="329"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Line 12">
              <a:extLst>
                <a:ext uri="{FF2B5EF4-FFF2-40B4-BE49-F238E27FC236}">
                  <a16:creationId xmlns:a16="http://schemas.microsoft.com/office/drawing/2014/main" id="{F1124F8B-C290-D8E6-3603-B2122C519046}"/>
                </a:ext>
              </a:extLst>
            </p:cNvPr>
            <p:cNvSpPr>
              <a:spLocks noChangeShapeType="1"/>
            </p:cNvSpPr>
            <p:nvPr/>
          </p:nvSpPr>
          <p:spPr bwMode="auto">
            <a:xfrm>
              <a:off x="1008" y="2160"/>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Rectangle 13">
              <a:extLst>
                <a:ext uri="{FF2B5EF4-FFF2-40B4-BE49-F238E27FC236}">
                  <a16:creationId xmlns:a16="http://schemas.microsoft.com/office/drawing/2014/main" id="{201713ED-3D03-C483-FC9E-2451DBE785B3}"/>
                </a:ext>
              </a:extLst>
            </p:cNvPr>
            <p:cNvSpPr>
              <a:spLocks noChangeArrowheads="1"/>
            </p:cNvSpPr>
            <p:nvPr/>
          </p:nvSpPr>
          <p:spPr bwMode="auto">
            <a:xfrm>
              <a:off x="2208" y="1752"/>
              <a:ext cx="912" cy="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7" name="Text Box 14">
              <a:extLst>
                <a:ext uri="{FF2B5EF4-FFF2-40B4-BE49-F238E27FC236}">
                  <a16:creationId xmlns:a16="http://schemas.microsoft.com/office/drawing/2014/main" id="{D95D8723-21BC-8DBE-801D-3963EAA94EB2}"/>
                </a:ext>
              </a:extLst>
            </p:cNvPr>
            <p:cNvSpPr txBox="1">
              <a:spLocks noChangeArrowheads="1"/>
            </p:cNvSpPr>
            <p:nvPr/>
          </p:nvSpPr>
          <p:spPr bwMode="auto">
            <a:xfrm>
              <a:off x="2544" y="1958"/>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t>?</a:t>
              </a:r>
            </a:p>
          </p:txBody>
        </p:sp>
        <p:sp>
          <p:nvSpPr>
            <p:cNvPr id="4108" name="Line 15">
              <a:extLst>
                <a:ext uri="{FF2B5EF4-FFF2-40B4-BE49-F238E27FC236}">
                  <a16:creationId xmlns:a16="http://schemas.microsoft.com/office/drawing/2014/main" id="{F0DF4C32-9ED9-8025-125C-CF933677C446}"/>
                </a:ext>
              </a:extLst>
            </p:cNvPr>
            <p:cNvSpPr>
              <a:spLocks noChangeShapeType="1"/>
            </p:cNvSpPr>
            <p:nvPr/>
          </p:nvSpPr>
          <p:spPr bwMode="auto">
            <a:xfrm>
              <a:off x="3264" y="2160"/>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09" name="Object 16">
              <a:extLst>
                <a:ext uri="{FF2B5EF4-FFF2-40B4-BE49-F238E27FC236}">
                  <a16:creationId xmlns:a16="http://schemas.microsoft.com/office/drawing/2014/main" id="{85F06071-1EDC-02F0-487D-219CFE125097}"/>
                </a:ext>
              </a:extLst>
            </p:cNvPr>
            <p:cNvGraphicFramePr>
              <a:graphicFrameLocks noChangeAspect="1"/>
            </p:cNvGraphicFramePr>
            <p:nvPr/>
          </p:nvGraphicFramePr>
          <p:xfrm>
            <a:off x="4272" y="1935"/>
            <a:ext cx="816" cy="484"/>
          </p:xfrm>
          <a:graphic>
            <a:graphicData uri="http://schemas.openxmlformats.org/presentationml/2006/ole">
              <mc:AlternateContent xmlns:mc="http://schemas.openxmlformats.org/markup-compatibility/2006">
                <mc:Choice xmlns:v="urn:schemas-microsoft-com:vml" Requires="v">
                  <p:oleObj name="Equation" r:id="rId4" imgW="342751" imgH="203112" progId="Equation.3">
                    <p:embed/>
                  </p:oleObj>
                </mc:Choice>
                <mc:Fallback>
                  <p:oleObj name="Equation" r:id="rId4" imgW="342751" imgH="203112" progId="Equation.3">
                    <p:embed/>
                    <p:pic>
                      <p:nvPicPr>
                        <p:cNvPr id="4109" name="Object 16">
                          <a:extLst>
                            <a:ext uri="{FF2B5EF4-FFF2-40B4-BE49-F238E27FC236}">
                              <a16:creationId xmlns:a16="http://schemas.microsoft.com/office/drawing/2014/main" id="{85F06071-1EDC-02F0-487D-219CFE125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1935"/>
                          <a:ext cx="81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9169"/>
                                        </p:tgtEl>
                                        <p:attrNameLst>
                                          <p:attrName>style.visibility</p:attrName>
                                        </p:attrNameLst>
                                      </p:cBhvr>
                                      <p:to>
                                        <p:strVal val="visible"/>
                                      </p:to>
                                    </p:set>
                                    <p:anim calcmode="lin" valueType="num">
                                      <p:cBhvr additive="base">
                                        <p:cTn id="19" dur="500" fill="hold"/>
                                        <p:tgtEl>
                                          <p:spTgt spid="49169"/>
                                        </p:tgtEl>
                                        <p:attrNameLst>
                                          <p:attrName>ppt_x</p:attrName>
                                        </p:attrNameLst>
                                      </p:cBhvr>
                                      <p:tavLst>
                                        <p:tav tm="0">
                                          <p:val>
                                            <p:strVal val="0-#ppt_w/2"/>
                                          </p:val>
                                        </p:tav>
                                        <p:tav tm="100000">
                                          <p:val>
                                            <p:strVal val="#ppt_x"/>
                                          </p:val>
                                        </p:tav>
                                      </p:tavLst>
                                    </p:anim>
                                    <p:anim calcmode="lin" valueType="num">
                                      <p:cBhvr additive="base">
                                        <p:cTn id="20" dur="500" fill="hold"/>
                                        <p:tgtEl>
                                          <p:spTgt spid="491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9160">
                                            <p:txEl>
                                              <p:pRg st="0" end="0"/>
                                            </p:txEl>
                                          </p:spTgt>
                                        </p:tgtEl>
                                        <p:attrNameLst>
                                          <p:attrName>style.visibility</p:attrName>
                                        </p:attrNameLst>
                                      </p:cBhvr>
                                      <p:to>
                                        <p:strVal val="visible"/>
                                      </p:to>
                                    </p:set>
                                    <p:anim calcmode="lin" valueType="num">
                                      <p:cBhvr additive="base">
                                        <p:cTn id="25" dur="500" fill="hold"/>
                                        <p:tgtEl>
                                          <p:spTgt spid="4916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9160">
                                            <p:txEl>
                                              <p:pRg st="1" end="1"/>
                                            </p:txEl>
                                          </p:spTgt>
                                        </p:tgtEl>
                                        <p:attrNameLst>
                                          <p:attrName>style.visibility</p:attrName>
                                        </p:attrNameLst>
                                      </p:cBhvr>
                                      <p:to>
                                        <p:strVal val="visible"/>
                                      </p:to>
                                    </p:set>
                                    <p:anim calcmode="lin" valueType="num">
                                      <p:cBhvr additive="base">
                                        <p:cTn id="31" dur="500" fill="hold"/>
                                        <p:tgtEl>
                                          <p:spTgt spid="49160">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1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9160">
                                            <p:txEl>
                                              <p:pRg st="2" end="2"/>
                                            </p:txEl>
                                          </p:spTgt>
                                        </p:tgtEl>
                                        <p:attrNameLst>
                                          <p:attrName>style.visibility</p:attrName>
                                        </p:attrNameLst>
                                      </p:cBhvr>
                                      <p:to>
                                        <p:strVal val="visible"/>
                                      </p:to>
                                    </p:set>
                                    <p:anim calcmode="lin" valueType="num">
                                      <p:cBhvr additive="base">
                                        <p:cTn id="37" dur="500" fill="hold"/>
                                        <p:tgtEl>
                                          <p:spTgt spid="49160">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16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P spid="49160"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06338C2-4433-69D3-EEFB-A4C6BFE7B28A}"/>
              </a:ext>
            </a:extLst>
          </p:cNvPr>
          <p:cNvSpPr>
            <a:spLocks noGrp="1" noChangeArrowheads="1"/>
          </p:cNvSpPr>
          <p:nvPr>
            <p:ph type="title"/>
          </p:nvPr>
        </p:nvSpPr>
        <p:spPr>
          <a:xfrm>
            <a:off x="457200" y="0"/>
            <a:ext cx="8229600" cy="1143000"/>
          </a:xfrm>
        </p:spPr>
        <p:txBody>
          <a:bodyPr/>
          <a:lstStyle/>
          <a:p>
            <a:pPr>
              <a:lnSpc>
                <a:spcPct val="80000"/>
              </a:lnSpc>
            </a:pPr>
            <a:r>
              <a:rPr lang="en-US" altLang="en-US" sz="4200"/>
              <a:t>Approximate Newton Methods, cont.</a:t>
            </a:r>
          </a:p>
        </p:txBody>
      </p:sp>
      <p:sp>
        <p:nvSpPr>
          <p:cNvPr id="50179" name="Rectangle 3">
            <a:extLst>
              <a:ext uri="{FF2B5EF4-FFF2-40B4-BE49-F238E27FC236}">
                <a16:creationId xmlns:a16="http://schemas.microsoft.com/office/drawing/2014/main" id="{8B205288-9608-ACD3-19D9-A8194D01C01F}"/>
              </a:ext>
            </a:extLst>
          </p:cNvPr>
          <p:cNvSpPr>
            <a:spLocks noGrp="1" noChangeArrowheads="1"/>
          </p:cNvSpPr>
          <p:nvPr>
            <p:ph type="body" idx="1"/>
          </p:nvPr>
        </p:nvSpPr>
        <p:spPr>
          <a:xfrm>
            <a:off x="381000" y="914400"/>
            <a:ext cx="7772400" cy="1828800"/>
          </a:xfrm>
        </p:spPr>
        <p:txBody>
          <a:bodyPr/>
          <a:lstStyle/>
          <a:p>
            <a:r>
              <a:rPr lang="en-US" altLang="en-US"/>
              <a:t>Now we can’t take any derivatives, but we can evaluate the function at any point </a:t>
            </a:r>
          </a:p>
          <a:p>
            <a:r>
              <a:rPr lang="en-US" altLang="en-US"/>
              <a:t>So approximate </a:t>
            </a:r>
          </a:p>
        </p:txBody>
      </p:sp>
      <p:sp>
        <p:nvSpPr>
          <p:cNvPr id="5124" name="Rectangle 4">
            <a:extLst>
              <a:ext uri="{FF2B5EF4-FFF2-40B4-BE49-F238E27FC236}">
                <a16:creationId xmlns:a16="http://schemas.microsoft.com/office/drawing/2014/main" id="{CE6226A4-C125-0B3D-AB19-74541BFEDE9B}"/>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25" name="Rectangle 5">
            <a:extLst>
              <a:ext uri="{FF2B5EF4-FFF2-40B4-BE49-F238E27FC236}">
                <a16:creationId xmlns:a16="http://schemas.microsoft.com/office/drawing/2014/main" id="{89031B99-BE8F-0593-A93A-DFB62F5152D1}"/>
              </a:ext>
            </a:extLst>
          </p:cNvPr>
          <p:cNvSpPr>
            <a:spLocks noChangeArrowheads="1"/>
          </p:cNvSpPr>
          <p:nvPr/>
        </p:nvSpPr>
        <p:spPr bwMode="auto">
          <a:xfrm>
            <a:off x="6629400" y="6248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6</a:t>
            </a:r>
          </a:p>
        </p:txBody>
      </p:sp>
      <p:graphicFrame>
        <p:nvGraphicFramePr>
          <p:cNvPr id="50186" name="Object 10">
            <a:extLst>
              <a:ext uri="{FF2B5EF4-FFF2-40B4-BE49-F238E27FC236}">
                <a16:creationId xmlns:a16="http://schemas.microsoft.com/office/drawing/2014/main" id="{6B846079-5C16-DA5B-7571-DAA3D16FCA94}"/>
              </a:ext>
            </a:extLst>
          </p:cNvPr>
          <p:cNvGraphicFramePr>
            <a:graphicFrameLocks noChangeAspect="1"/>
          </p:cNvGraphicFramePr>
          <p:nvPr/>
        </p:nvGraphicFramePr>
        <p:xfrm>
          <a:off x="1454150" y="3987800"/>
          <a:ext cx="6226175" cy="1533525"/>
        </p:xfrm>
        <a:graphic>
          <a:graphicData uri="http://schemas.openxmlformats.org/presentationml/2006/ole">
            <mc:AlternateContent xmlns:mc="http://schemas.openxmlformats.org/markup-compatibility/2006">
              <mc:Choice xmlns:v="urn:schemas-microsoft-com:vml" Requires="v">
                <p:oleObj name="Equation" r:id="rId2" imgW="2832100" imgH="698500" progId="Equation.3">
                  <p:embed/>
                </p:oleObj>
              </mc:Choice>
              <mc:Fallback>
                <p:oleObj name="Equation" r:id="rId2" imgW="2832100" imgH="698500" progId="Equation.3">
                  <p:embed/>
                  <p:pic>
                    <p:nvPicPr>
                      <p:cNvPr id="50186" name="Object 10">
                        <a:extLst>
                          <a:ext uri="{FF2B5EF4-FFF2-40B4-BE49-F238E27FC236}">
                            <a16:creationId xmlns:a16="http://schemas.microsoft.com/office/drawing/2014/main" id="{6B846079-5C16-DA5B-7571-DAA3D16FC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3987800"/>
                        <a:ext cx="6226175"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8" name="Object 12">
            <a:extLst>
              <a:ext uri="{FF2B5EF4-FFF2-40B4-BE49-F238E27FC236}">
                <a16:creationId xmlns:a16="http://schemas.microsoft.com/office/drawing/2014/main" id="{5CD82F6B-E3A3-D79B-00C1-724306A341E2}"/>
              </a:ext>
            </a:extLst>
          </p:cNvPr>
          <p:cNvGraphicFramePr>
            <a:graphicFrameLocks noChangeAspect="1"/>
          </p:cNvGraphicFramePr>
          <p:nvPr/>
        </p:nvGraphicFramePr>
        <p:xfrm>
          <a:off x="3505200" y="2019300"/>
          <a:ext cx="1811338" cy="839788"/>
        </p:xfrm>
        <a:graphic>
          <a:graphicData uri="http://schemas.openxmlformats.org/presentationml/2006/ole">
            <mc:AlternateContent xmlns:mc="http://schemas.openxmlformats.org/markup-compatibility/2006">
              <mc:Choice xmlns:v="urn:schemas-microsoft-com:vml" Requires="v">
                <p:oleObj name="Equation" r:id="rId4" imgW="875920" imgH="406224" progId="Equation.3">
                  <p:embed/>
                </p:oleObj>
              </mc:Choice>
              <mc:Fallback>
                <p:oleObj name="Equation" r:id="rId4" imgW="875920" imgH="406224" progId="Equation.3">
                  <p:embed/>
                  <p:pic>
                    <p:nvPicPr>
                      <p:cNvPr id="50188" name="Object 12">
                        <a:extLst>
                          <a:ext uri="{FF2B5EF4-FFF2-40B4-BE49-F238E27FC236}">
                            <a16:creationId xmlns:a16="http://schemas.microsoft.com/office/drawing/2014/main" id="{5CD82F6B-E3A3-D79B-00C1-724306A341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019300"/>
                        <a:ext cx="1811338"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9" name="Text Box 13">
            <a:extLst>
              <a:ext uri="{FF2B5EF4-FFF2-40B4-BE49-F238E27FC236}">
                <a16:creationId xmlns:a16="http://schemas.microsoft.com/office/drawing/2014/main" id="{189F0408-F5AF-5692-505B-A97F8C5EC360}"/>
              </a:ext>
            </a:extLst>
          </p:cNvPr>
          <p:cNvSpPr txBox="1">
            <a:spLocks noChangeArrowheads="1"/>
          </p:cNvSpPr>
          <p:nvPr/>
        </p:nvSpPr>
        <p:spPr bwMode="auto">
          <a:xfrm>
            <a:off x="409575" y="2928938"/>
            <a:ext cx="574675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a:t>  Use a </a:t>
            </a:r>
            <a:r>
              <a:rPr lang="en-US" altLang="en-US" u="sng"/>
              <a:t>finite difference</a:t>
            </a:r>
            <a:r>
              <a:rPr lang="en-US" altLang="en-US"/>
              <a:t> approach</a:t>
            </a:r>
          </a:p>
          <a:p>
            <a:pPr>
              <a:lnSpc>
                <a:spcPct val="90000"/>
              </a:lnSpc>
            </a:pPr>
            <a:r>
              <a:rPr lang="en-US" altLang="en-US"/>
              <a:t>  One way to do that is</a:t>
            </a:r>
          </a:p>
          <a:p>
            <a:pPr>
              <a:spcBef>
                <a:spcPct val="0"/>
              </a:spcBef>
              <a:buFontTx/>
              <a:buNone/>
            </a:pPr>
            <a:endParaRPr lang="en-US" altLang="en-US" sz="2800"/>
          </a:p>
        </p:txBody>
      </p:sp>
      <p:sp>
        <p:nvSpPr>
          <p:cNvPr id="50190" name="Text Box 14">
            <a:extLst>
              <a:ext uri="{FF2B5EF4-FFF2-40B4-BE49-F238E27FC236}">
                <a16:creationId xmlns:a16="http://schemas.microsoft.com/office/drawing/2014/main" id="{A96C0A9E-839A-1FEE-24DD-C627982F8ED7}"/>
              </a:ext>
            </a:extLst>
          </p:cNvPr>
          <p:cNvSpPr txBox="1">
            <a:spLocks noChangeArrowheads="1"/>
          </p:cNvSpPr>
          <p:nvPr/>
        </p:nvSpPr>
        <p:spPr bwMode="auto">
          <a:xfrm>
            <a:off x="431800" y="5410200"/>
            <a:ext cx="8169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Just choose a step size </a:t>
            </a:r>
            <a:r>
              <a:rPr lang="en-US" altLang="en-US" i="1"/>
              <a:t>h</a:t>
            </a:r>
            <a:r>
              <a:rPr lang="en-US" altLang="en-US"/>
              <a:t>, and evaluate the function around the current </a:t>
            </a:r>
            <a:r>
              <a:rPr lang="en-US" altLang="en-US" i="1"/>
              <a:t>x</a:t>
            </a:r>
            <a:r>
              <a:rPr lang="en-US" altLang="en-US"/>
              <a:t>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0188"/>
                                        </p:tgtEl>
                                        <p:attrNameLst>
                                          <p:attrName>style.visibility</p:attrName>
                                        </p:attrNameLst>
                                      </p:cBhvr>
                                      <p:to>
                                        <p:strVal val="visible"/>
                                      </p:to>
                                    </p:set>
                                    <p:anim calcmode="lin" valueType="num">
                                      <p:cBhvr additive="base">
                                        <p:cTn id="19" dur="500" fill="hold"/>
                                        <p:tgtEl>
                                          <p:spTgt spid="50188"/>
                                        </p:tgtEl>
                                        <p:attrNameLst>
                                          <p:attrName>ppt_x</p:attrName>
                                        </p:attrNameLst>
                                      </p:cBhvr>
                                      <p:tavLst>
                                        <p:tav tm="0">
                                          <p:val>
                                            <p:strVal val="0-#ppt_w/2"/>
                                          </p:val>
                                        </p:tav>
                                        <p:tav tm="100000">
                                          <p:val>
                                            <p:strVal val="#ppt_x"/>
                                          </p:val>
                                        </p:tav>
                                      </p:tavLst>
                                    </p:anim>
                                    <p:anim calcmode="lin" valueType="num">
                                      <p:cBhvr additive="base">
                                        <p:cTn id="20" dur="500" fill="hold"/>
                                        <p:tgtEl>
                                          <p:spTgt spid="501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189">
                                            <p:txEl>
                                              <p:pRg st="0" end="0"/>
                                            </p:txEl>
                                          </p:spTgt>
                                        </p:tgtEl>
                                        <p:attrNameLst>
                                          <p:attrName>style.visibility</p:attrName>
                                        </p:attrNameLst>
                                      </p:cBhvr>
                                      <p:to>
                                        <p:strVal val="visible"/>
                                      </p:to>
                                    </p:set>
                                    <p:anim calcmode="lin" valueType="num">
                                      <p:cBhvr additive="base">
                                        <p:cTn id="25" dur="500" fill="hold"/>
                                        <p:tgtEl>
                                          <p:spTgt spid="5018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0189">
                                            <p:txEl>
                                              <p:pRg st="1" end="1"/>
                                            </p:txEl>
                                          </p:spTgt>
                                        </p:tgtEl>
                                        <p:attrNameLst>
                                          <p:attrName>style.visibility</p:attrName>
                                        </p:attrNameLst>
                                      </p:cBhvr>
                                      <p:to>
                                        <p:strVal val="visible"/>
                                      </p:to>
                                    </p:set>
                                    <p:anim calcmode="lin" valueType="num">
                                      <p:cBhvr additive="base">
                                        <p:cTn id="31" dur="500" fill="hold"/>
                                        <p:tgtEl>
                                          <p:spTgt spid="5018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0186"/>
                                        </p:tgtEl>
                                        <p:attrNameLst>
                                          <p:attrName>style.visibility</p:attrName>
                                        </p:attrNameLst>
                                      </p:cBhvr>
                                      <p:to>
                                        <p:strVal val="visible"/>
                                      </p:to>
                                    </p:set>
                                    <p:anim calcmode="lin" valueType="num">
                                      <p:cBhvr additive="base">
                                        <p:cTn id="37" dur="500" fill="hold"/>
                                        <p:tgtEl>
                                          <p:spTgt spid="50186"/>
                                        </p:tgtEl>
                                        <p:attrNameLst>
                                          <p:attrName>ppt_x</p:attrName>
                                        </p:attrNameLst>
                                      </p:cBhvr>
                                      <p:tavLst>
                                        <p:tav tm="0">
                                          <p:val>
                                            <p:strVal val="0-#ppt_w/2"/>
                                          </p:val>
                                        </p:tav>
                                        <p:tav tm="100000">
                                          <p:val>
                                            <p:strVal val="#ppt_x"/>
                                          </p:val>
                                        </p:tav>
                                      </p:tavLst>
                                    </p:anim>
                                    <p:anim calcmode="lin" valueType="num">
                                      <p:cBhvr additive="base">
                                        <p:cTn id="38"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0190"/>
                                        </p:tgtEl>
                                        <p:attrNameLst>
                                          <p:attrName>style.visibility</p:attrName>
                                        </p:attrNameLst>
                                      </p:cBhvr>
                                      <p:to>
                                        <p:strVal val="visible"/>
                                      </p:to>
                                    </p:set>
                                    <p:anim calcmode="lin" valueType="num">
                                      <p:cBhvr additive="base">
                                        <p:cTn id="43" dur="500" fill="hold"/>
                                        <p:tgtEl>
                                          <p:spTgt spid="50190"/>
                                        </p:tgtEl>
                                        <p:attrNameLst>
                                          <p:attrName>ppt_x</p:attrName>
                                        </p:attrNameLst>
                                      </p:cBhvr>
                                      <p:tavLst>
                                        <p:tav tm="0">
                                          <p:val>
                                            <p:strVal val="0-#ppt_w/2"/>
                                          </p:val>
                                        </p:tav>
                                        <p:tav tm="100000">
                                          <p:val>
                                            <p:strVal val="#ppt_x"/>
                                          </p:val>
                                        </p:tav>
                                      </p:tavLst>
                                    </p:anim>
                                    <p:anim calcmode="lin" valueType="num">
                                      <p:cBhvr additive="base">
                                        <p:cTn id="44" dur="500" fill="hold"/>
                                        <p:tgtEl>
                                          <p:spTgt spid="50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50189" grpId="0" build="p" autoUpdateAnimBg="0"/>
      <p:bldP spid="5019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BC91DA2-E0FE-7D10-EAE5-0C1F70FCA3D4}"/>
              </a:ext>
            </a:extLst>
          </p:cNvPr>
          <p:cNvSpPr>
            <a:spLocks noGrp="1" noChangeArrowheads="1"/>
          </p:cNvSpPr>
          <p:nvPr>
            <p:ph type="title"/>
          </p:nvPr>
        </p:nvSpPr>
        <p:spPr>
          <a:xfrm>
            <a:off x="304800" y="228600"/>
            <a:ext cx="8534400" cy="1143000"/>
          </a:xfrm>
        </p:spPr>
        <p:txBody>
          <a:bodyPr/>
          <a:lstStyle/>
          <a:p>
            <a:pPr>
              <a:lnSpc>
                <a:spcPct val="80000"/>
              </a:lnSpc>
            </a:pPr>
            <a:r>
              <a:rPr lang="en-US" altLang="en-US" sz="4000"/>
              <a:t>Quasi-Newton Methods</a:t>
            </a:r>
            <a:br>
              <a:rPr lang="en-US" altLang="en-US" sz="4000"/>
            </a:br>
            <a:r>
              <a:rPr lang="en-US" altLang="en-US" sz="4000"/>
              <a:t>(Secant method)</a:t>
            </a:r>
          </a:p>
        </p:txBody>
      </p:sp>
      <p:sp>
        <p:nvSpPr>
          <p:cNvPr id="6147" name="Rectangle 3">
            <a:extLst>
              <a:ext uri="{FF2B5EF4-FFF2-40B4-BE49-F238E27FC236}">
                <a16:creationId xmlns:a16="http://schemas.microsoft.com/office/drawing/2014/main" id="{DAF5268B-FFD5-DE0A-FA8D-E26527112042}"/>
              </a:ext>
            </a:extLst>
          </p:cNvPr>
          <p:cNvSpPr>
            <a:spLocks noGrp="1" noChangeArrowheads="1"/>
          </p:cNvSpPr>
          <p:nvPr>
            <p:ph type="body" idx="1"/>
          </p:nvPr>
        </p:nvSpPr>
        <p:spPr>
          <a:xfrm>
            <a:off x="381000" y="1600200"/>
            <a:ext cx="7772400" cy="4114800"/>
          </a:xfrm>
        </p:spPr>
        <p:txBody>
          <a:bodyPr/>
          <a:lstStyle/>
          <a:p>
            <a:r>
              <a:rPr lang="en-US" altLang="en-US" sz="3000"/>
              <a:t>Remember, we want to solve </a:t>
            </a:r>
          </a:p>
          <a:p>
            <a:endParaRPr lang="en-US" altLang="en-US" sz="3000"/>
          </a:p>
        </p:txBody>
      </p:sp>
      <p:sp>
        <p:nvSpPr>
          <p:cNvPr id="6148" name="Rectangle 4">
            <a:extLst>
              <a:ext uri="{FF2B5EF4-FFF2-40B4-BE49-F238E27FC236}">
                <a16:creationId xmlns:a16="http://schemas.microsoft.com/office/drawing/2014/main" id="{F0C93AE4-353B-F9D2-2EBB-38A3C1008CA1}"/>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49" name="Rectangle 5">
            <a:extLst>
              <a:ext uri="{FF2B5EF4-FFF2-40B4-BE49-F238E27FC236}">
                <a16:creationId xmlns:a16="http://schemas.microsoft.com/office/drawing/2014/main" id="{69F51CFD-34EB-0D8F-EF49-531D00800479}"/>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6</a:t>
            </a:r>
          </a:p>
        </p:txBody>
      </p:sp>
      <p:graphicFrame>
        <p:nvGraphicFramePr>
          <p:cNvPr id="6150" name="Object 28">
            <a:extLst>
              <a:ext uri="{FF2B5EF4-FFF2-40B4-BE49-F238E27FC236}">
                <a16:creationId xmlns:a16="http://schemas.microsoft.com/office/drawing/2014/main" id="{ECAA5AB0-7144-6CF5-5F49-AA298B583350}"/>
              </a:ext>
            </a:extLst>
          </p:cNvPr>
          <p:cNvGraphicFramePr>
            <a:graphicFrameLocks noChangeAspect="1"/>
          </p:cNvGraphicFramePr>
          <p:nvPr/>
        </p:nvGraphicFramePr>
        <p:xfrm>
          <a:off x="5464175" y="1676400"/>
          <a:ext cx="1263650" cy="431800"/>
        </p:xfrm>
        <a:graphic>
          <a:graphicData uri="http://schemas.openxmlformats.org/presentationml/2006/ole">
            <mc:AlternateContent xmlns:mc="http://schemas.openxmlformats.org/markup-compatibility/2006">
              <mc:Choice xmlns:v="urn:schemas-microsoft-com:vml" Requires="v">
                <p:oleObj name="Equation" r:id="rId2" imgW="596641" imgH="203112" progId="Equation.3">
                  <p:embed/>
                </p:oleObj>
              </mc:Choice>
              <mc:Fallback>
                <p:oleObj name="Equation" r:id="rId2" imgW="596641" imgH="203112" progId="Equation.3">
                  <p:embed/>
                  <p:pic>
                    <p:nvPicPr>
                      <p:cNvPr id="6150" name="Object 28">
                        <a:extLst>
                          <a:ext uri="{FF2B5EF4-FFF2-40B4-BE49-F238E27FC236}">
                            <a16:creationId xmlns:a16="http://schemas.microsoft.com/office/drawing/2014/main" id="{ECAA5AB0-7144-6CF5-5F49-AA298B583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5" y="1676400"/>
                        <a:ext cx="1263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1" name="Group 43">
            <a:extLst>
              <a:ext uri="{FF2B5EF4-FFF2-40B4-BE49-F238E27FC236}">
                <a16:creationId xmlns:a16="http://schemas.microsoft.com/office/drawing/2014/main" id="{8EF393BC-D0BE-FC00-F147-1F34A0AE4DAC}"/>
              </a:ext>
            </a:extLst>
          </p:cNvPr>
          <p:cNvGrpSpPr>
            <a:grpSpLocks/>
          </p:cNvGrpSpPr>
          <p:nvPr/>
        </p:nvGrpSpPr>
        <p:grpSpPr bwMode="auto">
          <a:xfrm>
            <a:off x="762000" y="2590800"/>
            <a:ext cx="4876800" cy="3810000"/>
            <a:chOff x="480" y="1632"/>
            <a:chExt cx="3072" cy="2400"/>
          </a:xfrm>
        </p:grpSpPr>
        <p:sp>
          <p:nvSpPr>
            <p:cNvPr id="6165" name="Text Box 7">
              <a:extLst>
                <a:ext uri="{FF2B5EF4-FFF2-40B4-BE49-F238E27FC236}">
                  <a16:creationId xmlns:a16="http://schemas.microsoft.com/office/drawing/2014/main" id="{9A425FEF-E184-A048-524F-2EA64A1D066F}"/>
                </a:ext>
              </a:extLst>
            </p:cNvPr>
            <p:cNvSpPr txBox="1">
              <a:spLocks noChangeArrowheads="1"/>
            </p:cNvSpPr>
            <p:nvPr/>
          </p:nvSpPr>
          <p:spPr bwMode="auto">
            <a:xfrm>
              <a:off x="2112" y="36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p>
          </p:txBody>
        </p:sp>
        <p:sp>
          <p:nvSpPr>
            <p:cNvPr id="6166" name="Line 9">
              <a:extLst>
                <a:ext uri="{FF2B5EF4-FFF2-40B4-BE49-F238E27FC236}">
                  <a16:creationId xmlns:a16="http://schemas.microsoft.com/office/drawing/2014/main" id="{819D5DA6-67B9-DB4A-0C16-1929032BE61A}"/>
                </a:ext>
              </a:extLst>
            </p:cNvPr>
            <p:cNvSpPr>
              <a:spLocks noChangeShapeType="1"/>
            </p:cNvSpPr>
            <p:nvPr/>
          </p:nvSpPr>
          <p:spPr bwMode="auto">
            <a:xfrm>
              <a:off x="1104" y="3552"/>
              <a:ext cx="24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9">
              <a:extLst>
                <a:ext uri="{FF2B5EF4-FFF2-40B4-BE49-F238E27FC236}">
                  <a16:creationId xmlns:a16="http://schemas.microsoft.com/office/drawing/2014/main" id="{F2399148-5298-974A-7666-35DB8C884064}"/>
                </a:ext>
              </a:extLst>
            </p:cNvPr>
            <p:cNvSpPr>
              <a:spLocks noChangeShapeType="1"/>
            </p:cNvSpPr>
            <p:nvPr/>
          </p:nvSpPr>
          <p:spPr bwMode="auto">
            <a:xfrm>
              <a:off x="1104" y="1632"/>
              <a:ext cx="0" cy="24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168" name="Object 30">
              <a:extLst>
                <a:ext uri="{FF2B5EF4-FFF2-40B4-BE49-F238E27FC236}">
                  <a16:creationId xmlns:a16="http://schemas.microsoft.com/office/drawing/2014/main" id="{411564A1-DA2E-5FD6-5F34-F34A65A1616C}"/>
                </a:ext>
              </a:extLst>
            </p:cNvPr>
            <p:cNvGraphicFramePr>
              <a:graphicFrameLocks noChangeAspect="1"/>
            </p:cNvGraphicFramePr>
            <p:nvPr/>
          </p:nvGraphicFramePr>
          <p:xfrm>
            <a:off x="480" y="2352"/>
            <a:ext cx="491" cy="272"/>
          </p:xfrm>
          <a:graphic>
            <a:graphicData uri="http://schemas.openxmlformats.org/presentationml/2006/ole">
              <mc:AlternateContent xmlns:mc="http://schemas.openxmlformats.org/markup-compatibility/2006">
                <mc:Choice xmlns:v="urn:schemas-microsoft-com:vml" Requires="v">
                  <p:oleObj name="Equation" r:id="rId4" imgW="368140" imgH="203112" progId="Equation.3">
                    <p:embed/>
                  </p:oleObj>
                </mc:Choice>
                <mc:Fallback>
                  <p:oleObj name="Equation" r:id="rId4" imgW="368140" imgH="203112" progId="Equation.3">
                    <p:embed/>
                    <p:pic>
                      <p:nvPicPr>
                        <p:cNvPr id="6168" name="Object 30">
                          <a:extLst>
                            <a:ext uri="{FF2B5EF4-FFF2-40B4-BE49-F238E27FC236}">
                              <a16:creationId xmlns:a16="http://schemas.microsoft.com/office/drawing/2014/main" id="{411564A1-DA2E-5FD6-5F34-F34A65A161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352"/>
                          <a:ext cx="49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9" name="Freeform 31">
              <a:extLst>
                <a:ext uri="{FF2B5EF4-FFF2-40B4-BE49-F238E27FC236}">
                  <a16:creationId xmlns:a16="http://schemas.microsoft.com/office/drawing/2014/main" id="{D30D0FFD-AFA6-4120-1192-10EE4E621628}"/>
                </a:ext>
              </a:extLst>
            </p:cNvPr>
            <p:cNvSpPr>
              <a:spLocks/>
            </p:cNvSpPr>
            <p:nvPr/>
          </p:nvSpPr>
          <p:spPr bwMode="auto">
            <a:xfrm>
              <a:off x="1296" y="1776"/>
              <a:ext cx="1968" cy="2128"/>
            </a:xfrm>
            <a:custGeom>
              <a:avLst/>
              <a:gdLst>
                <a:gd name="T0" fmla="*/ 0 w 1968"/>
                <a:gd name="T1" fmla="*/ 2112 h 2128"/>
                <a:gd name="T2" fmla="*/ 816 w 1968"/>
                <a:gd name="T3" fmla="*/ 1776 h 2128"/>
                <a:gd name="T4" fmla="*/ 1968 w 1968"/>
                <a:gd name="T5" fmla="*/ 0 h 2128"/>
                <a:gd name="T6" fmla="*/ 0 60000 65536"/>
                <a:gd name="T7" fmla="*/ 0 60000 65536"/>
                <a:gd name="T8" fmla="*/ 0 60000 65536"/>
              </a:gdLst>
              <a:ahLst/>
              <a:cxnLst>
                <a:cxn ang="T6">
                  <a:pos x="T0" y="T1"/>
                </a:cxn>
                <a:cxn ang="T7">
                  <a:pos x="T2" y="T3"/>
                </a:cxn>
                <a:cxn ang="T8">
                  <a:pos x="T4" y="T5"/>
                </a:cxn>
              </a:cxnLst>
              <a:rect l="0" t="0" r="r" b="b"/>
              <a:pathLst>
                <a:path w="1968" h="2128">
                  <a:moveTo>
                    <a:pt x="0" y="2112"/>
                  </a:moveTo>
                  <a:cubicBezTo>
                    <a:pt x="244" y="2120"/>
                    <a:pt x="488" y="2128"/>
                    <a:pt x="816" y="1776"/>
                  </a:cubicBezTo>
                  <a:cubicBezTo>
                    <a:pt x="1144" y="1424"/>
                    <a:pt x="1776" y="296"/>
                    <a:pt x="196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Oval 33">
              <a:extLst>
                <a:ext uri="{FF2B5EF4-FFF2-40B4-BE49-F238E27FC236}">
                  <a16:creationId xmlns:a16="http://schemas.microsoft.com/office/drawing/2014/main" id="{A8E9597F-7DEF-1FE4-B8EC-79EDC269A5C2}"/>
                </a:ext>
              </a:extLst>
            </p:cNvPr>
            <p:cNvSpPr>
              <a:spLocks noChangeArrowheads="1"/>
            </p:cNvSpPr>
            <p:nvPr/>
          </p:nvSpPr>
          <p:spPr bwMode="auto">
            <a:xfrm>
              <a:off x="2112" y="35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52265" name="Group 41">
            <a:extLst>
              <a:ext uri="{FF2B5EF4-FFF2-40B4-BE49-F238E27FC236}">
                <a16:creationId xmlns:a16="http://schemas.microsoft.com/office/drawing/2014/main" id="{00FF922A-E5DC-D0E9-6152-E863547C0F61}"/>
              </a:ext>
            </a:extLst>
          </p:cNvPr>
          <p:cNvGrpSpPr>
            <a:grpSpLocks/>
          </p:cNvGrpSpPr>
          <p:nvPr/>
        </p:nvGrpSpPr>
        <p:grpSpPr bwMode="auto">
          <a:xfrm>
            <a:off x="2133600" y="5562600"/>
            <a:ext cx="420688" cy="609600"/>
            <a:chOff x="1344" y="3504"/>
            <a:chExt cx="265" cy="384"/>
          </a:xfrm>
        </p:grpSpPr>
        <p:sp>
          <p:nvSpPr>
            <p:cNvPr id="6162" name="Text Box 20">
              <a:extLst>
                <a:ext uri="{FF2B5EF4-FFF2-40B4-BE49-F238E27FC236}">
                  <a16:creationId xmlns:a16="http://schemas.microsoft.com/office/drawing/2014/main" id="{A484C49B-2AB0-2753-7EA0-A31F6A78E6A8}"/>
                </a:ext>
              </a:extLst>
            </p:cNvPr>
            <p:cNvSpPr txBox="1">
              <a:spLocks noChangeArrowheads="1"/>
            </p:cNvSpPr>
            <p:nvPr/>
          </p:nvSpPr>
          <p:spPr bwMode="auto">
            <a:xfrm>
              <a:off x="1344" y="350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p</a:t>
              </a:r>
              <a:endParaRPr lang="en-US" altLang="en-US" sz="2400" i="1"/>
            </a:p>
          </p:txBody>
        </p:sp>
        <p:sp>
          <p:nvSpPr>
            <p:cNvPr id="6163" name="Oval 34">
              <a:extLst>
                <a:ext uri="{FF2B5EF4-FFF2-40B4-BE49-F238E27FC236}">
                  <a16:creationId xmlns:a16="http://schemas.microsoft.com/office/drawing/2014/main" id="{8F1070E3-D6C2-C609-EE3D-26EB35F584EA}"/>
                </a:ext>
              </a:extLst>
            </p:cNvPr>
            <p:cNvSpPr>
              <a:spLocks noChangeArrowheads="1"/>
            </p:cNvSpPr>
            <p:nvPr/>
          </p:nvSpPr>
          <p:spPr bwMode="auto">
            <a:xfrm>
              <a:off x="1536" y="38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64" name="Line 35">
              <a:extLst>
                <a:ext uri="{FF2B5EF4-FFF2-40B4-BE49-F238E27FC236}">
                  <a16:creationId xmlns:a16="http://schemas.microsoft.com/office/drawing/2014/main" id="{0D96E949-D4AC-1FC2-D080-FA6AAD23D685}"/>
                </a:ext>
              </a:extLst>
            </p:cNvPr>
            <p:cNvSpPr>
              <a:spLocks noChangeShapeType="1"/>
            </p:cNvSpPr>
            <p:nvPr/>
          </p:nvSpPr>
          <p:spPr bwMode="auto">
            <a:xfrm flipV="1">
              <a:off x="1584" y="3552"/>
              <a:ext cx="0" cy="33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68" name="Group 44">
            <a:extLst>
              <a:ext uri="{FF2B5EF4-FFF2-40B4-BE49-F238E27FC236}">
                <a16:creationId xmlns:a16="http://schemas.microsoft.com/office/drawing/2014/main" id="{7B7BEA2F-F0AC-27E5-4104-FDA27139BD14}"/>
              </a:ext>
            </a:extLst>
          </p:cNvPr>
          <p:cNvGrpSpPr>
            <a:grpSpLocks/>
          </p:cNvGrpSpPr>
          <p:nvPr/>
        </p:nvGrpSpPr>
        <p:grpSpPr bwMode="auto">
          <a:xfrm>
            <a:off x="4572000" y="3810000"/>
            <a:ext cx="458788" cy="2209800"/>
            <a:chOff x="2880" y="2400"/>
            <a:chExt cx="289" cy="1392"/>
          </a:xfrm>
        </p:grpSpPr>
        <p:sp>
          <p:nvSpPr>
            <p:cNvPr id="6159" name="Text Box 22">
              <a:extLst>
                <a:ext uri="{FF2B5EF4-FFF2-40B4-BE49-F238E27FC236}">
                  <a16:creationId xmlns:a16="http://schemas.microsoft.com/office/drawing/2014/main" id="{C47E43C8-E1F2-0F5F-181A-111CD666066C}"/>
                </a:ext>
              </a:extLst>
            </p:cNvPr>
            <p:cNvSpPr txBox="1">
              <a:spLocks noChangeArrowheads="1"/>
            </p:cNvSpPr>
            <p:nvPr/>
          </p:nvSpPr>
          <p:spPr bwMode="auto">
            <a:xfrm>
              <a:off x="2904" y="350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q</a:t>
              </a:r>
              <a:endParaRPr lang="en-US" altLang="en-US" sz="2400" i="1"/>
            </a:p>
          </p:txBody>
        </p:sp>
        <p:sp>
          <p:nvSpPr>
            <p:cNvPr id="6160" name="Oval 32">
              <a:extLst>
                <a:ext uri="{FF2B5EF4-FFF2-40B4-BE49-F238E27FC236}">
                  <a16:creationId xmlns:a16="http://schemas.microsoft.com/office/drawing/2014/main" id="{FA5C5A7B-8B58-8778-9D07-1F075359F105}"/>
                </a:ext>
              </a:extLst>
            </p:cNvPr>
            <p:cNvSpPr>
              <a:spLocks noChangeArrowheads="1"/>
            </p:cNvSpPr>
            <p:nvPr/>
          </p:nvSpPr>
          <p:spPr bwMode="auto">
            <a:xfrm>
              <a:off x="2880" y="24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61" name="Line 36">
              <a:extLst>
                <a:ext uri="{FF2B5EF4-FFF2-40B4-BE49-F238E27FC236}">
                  <a16:creationId xmlns:a16="http://schemas.microsoft.com/office/drawing/2014/main" id="{49991BD7-24B3-5BE1-381D-9D40347A5A7B}"/>
                </a:ext>
              </a:extLst>
            </p:cNvPr>
            <p:cNvSpPr>
              <a:spLocks noChangeShapeType="1"/>
            </p:cNvSpPr>
            <p:nvPr/>
          </p:nvSpPr>
          <p:spPr bwMode="auto">
            <a:xfrm flipV="1">
              <a:off x="2904" y="2400"/>
              <a:ext cx="0" cy="115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61" name="Text Box 37">
            <a:extLst>
              <a:ext uri="{FF2B5EF4-FFF2-40B4-BE49-F238E27FC236}">
                <a16:creationId xmlns:a16="http://schemas.microsoft.com/office/drawing/2014/main" id="{41089EAB-99AA-B825-69CD-DD18B9FBF737}"/>
              </a:ext>
            </a:extLst>
          </p:cNvPr>
          <p:cNvSpPr txBox="1">
            <a:spLocks noChangeArrowheads="1"/>
          </p:cNvSpPr>
          <p:nvPr/>
        </p:nvSpPr>
        <p:spPr bwMode="auto">
          <a:xfrm>
            <a:off x="2895600" y="51816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a:t>
            </a:r>
            <a:endParaRPr lang="en-US" altLang="en-US" sz="2400" i="1"/>
          </a:p>
        </p:txBody>
      </p:sp>
      <p:sp>
        <p:nvSpPr>
          <p:cNvPr id="52262" name="Text Box 38">
            <a:extLst>
              <a:ext uri="{FF2B5EF4-FFF2-40B4-BE49-F238E27FC236}">
                <a16:creationId xmlns:a16="http://schemas.microsoft.com/office/drawing/2014/main" id="{B4362440-7DDE-3551-7BC3-DF5497BDC30E}"/>
              </a:ext>
            </a:extLst>
          </p:cNvPr>
          <p:cNvSpPr txBox="1">
            <a:spLocks noChangeArrowheads="1"/>
          </p:cNvSpPr>
          <p:nvPr/>
        </p:nvSpPr>
        <p:spPr bwMode="auto">
          <a:xfrm>
            <a:off x="5334000" y="2286000"/>
            <a:ext cx="3457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Start with two points,</a:t>
            </a:r>
          </a:p>
          <a:p>
            <a:pPr>
              <a:spcBef>
                <a:spcPct val="0"/>
              </a:spcBef>
              <a:buFontTx/>
              <a:buNone/>
            </a:pPr>
            <a:r>
              <a:rPr lang="en-US" altLang="en-US" sz="2800" i="1"/>
              <a:t>x</a:t>
            </a:r>
            <a:r>
              <a:rPr lang="en-US" altLang="en-US" sz="2800" i="1" baseline="30000"/>
              <a:t>p</a:t>
            </a:r>
            <a:r>
              <a:rPr lang="en-US" altLang="en-US" sz="2800"/>
              <a:t> and </a:t>
            </a:r>
            <a:r>
              <a:rPr lang="en-US" altLang="en-US" sz="2800" i="1"/>
              <a:t>x</a:t>
            </a:r>
            <a:r>
              <a:rPr lang="en-US" altLang="en-US" sz="2800" i="1" baseline="30000"/>
              <a:t>q</a:t>
            </a:r>
            <a:r>
              <a:rPr lang="en-US" altLang="en-US" sz="2800" i="1"/>
              <a:t>, </a:t>
            </a:r>
            <a:r>
              <a:rPr lang="en-US" altLang="en-US" sz="2800"/>
              <a:t>for which</a:t>
            </a:r>
          </a:p>
          <a:p>
            <a:pPr>
              <a:spcBef>
                <a:spcPct val="0"/>
              </a:spcBef>
              <a:buFontTx/>
              <a:buNone/>
            </a:pPr>
            <a:r>
              <a:rPr lang="en-US" altLang="en-US" sz="2800"/>
              <a:t>the derivative is</a:t>
            </a:r>
          </a:p>
          <a:p>
            <a:pPr>
              <a:spcBef>
                <a:spcPct val="0"/>
              </a:spcBef>
              <a:buFontTx/>
              <a:buNone/>
            </a:pPr>
            <a:r>
              <a:rPr lang="en-US" altLang="en-US" sz="2800"/>
              <a:t>opposite in sign</a:t>
            </a:r>
            <a:endParaRPr lang="en-US" altLang="en-US" sz="2800" i="1"/>
          </a:p>
        </p:txBody>
      </p:sp>
      <p:sp>
        <p:nvSpPr>
          <p:cNvPr id="52263" name="Text Box 39">
            <a:extLst>
              <a:ext uri="{FF2B5EF4-FFF2-40B4-BE49-F238E27FC236}">
                <a16:creationId xmlns:a16="http://schemas.microsoft.com/office/drawing/2014/main" id="{1DC3527E-125A-DEC7-4F26-38A34A38E4D7}"/>
              </a:ext>
            </a:extLst>
          </p:cNvPr>
          <p:cNvSpPr txBox="1">
            <a:spLocks noChangeArrowheads="1"/>
          </p:cNvSpPr>
          <p:nvPr/>
        </p:nvSpPr>
        <p:spPr bwMode="auto">
          <a:xfrm>
            <a:off x="5318125" y="4029075"/>
            <a:ext cx="36560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Now, draw a line </a:t>
            </a:r>
          </a:p>
          <a:p>
            <a:pPr>
              <a:spcBef>
                <a:spcPct val="0"/>
              </a:spcBef>
              <a:buFontTx/>
              <a:buNone/>
            </a:pPr>
            <a:r>
              <a:rPr lang="en-US" altLang="en-US" sz="2800"/>
              <a:t>between the points, with</a:t>
            </a:r>
          </a:p>
          <a:p>
            <a:pPr>
              <a:spcBef>
                <a:spcPct val="0"/>
              </a:spcBef>
              <a:buFontTx/>
              <a:buNone/>
            </a:pPr>
            <a:r>
              <a:rPr lang="en-US" altLang="en-US" sz="2800"/>
              <a:t>slope</a:t>
            </a:r>
          </a:p>
        </p:txBody>
      </p:sp>
      <p:sp>
        <p:nvSpPr>
          <p:cNvPr id="52269" name="Line 45">
            <a:extLst>
              <a:ext uri="{FF2B5EF4-FFF2-40B4-BE49-F238E27FC236}">
                <a16:creationId xmlns:a16="http://schemas.microsoft.com/office/drawing/2014/main" id="{B34CEF44-117C-0F9F-BD68-AF2B1606E8EA}"/>
              </a:ext>
            </a:extLst>
          </p:cNvPr>
          <p:cNvSpPr>
            <a:spLocks noChangeShapeType="1"/>
          </p:cNvSpPr>
          <p:nvPr/>
        </p:nvSpPr>
        <p:spPr bwMode="auto">
          <a:xfrm flipV="1">
            <a:off x="2514600" y="3810000"/>
            <a:ext cx="2057400" cy="23622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2270" name="Object 46">
            <a:extLst>
              <a:ext uri="{FF2B5EF4-FFF2-40B4-BE49-F238E27FC236}">
                <a16:creationId xmlns:a16="http://schemas.microsoft.com/office/drawing/2014/main" id="{85780BB2-0D7F-1DEE-417D-5DE38E8401AB}"/>
              </a:ext>
            </a:extLst>
          </p:cNvPr>
          <p:cNvGraphicFramePr>
            <a:graphicFrameLocks noChangeAspect="1"/>
          </p:cNvGraphicFramePr>
          <p:nvPr/>
        </p:nvGraphicFramePr>
        <p:xfrm>
          <a:off x="6019800" y="5149850"/>
          <a:ext cx="2743200" cy="906463"/>
        </p:xfrm>
        <a:graphic>
          <a:graphicData uri="http://schemas.openxmlformats.org/presentationml/2006/ole">
            <mc:AlternateContent xmlns:mc="http://schemas.openxmlformats.org/markup-compatibility/2006">
              <mc:Choice xmlns:v="urn:schemas-microsoft-com:vml" Requires="v">
                <p:oleObj name="Equation" r:id="rId6" imgW="1270000" imgH="419100" progId="Equation.3">
                  <p:embed/>
                </p:oleObj>
              </mc:Choice>
              <mc:Fallback>
                <p:oleObj name="Equation" r:id="rId6" imgW="1270000" imgH="419100" progId="Equation.3">
                  <p:embed/>
                  <p:pic>
                    <p:nvPicPr>
                      <p:cNvPr id="52270" name="Object 46">
                        <a:extLst>
                          <a:ext uri="{FF2B5EF4-FFF2-40B4-BE49-F238E27FC236}">
                            <a16:creationId xmlns:a16="http://schemas.microsoft.com/office/drawing/2014/main" id="{85780BB2-0D7F-1DEE-417D-5DE38E8401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5149850"/>
                        <a:ext cx="2743200"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61"/>
                                        </p:tgtEl>
                                        <p:attrNameLst>
                                          <p:attrName>style.visibility</p:attrName>
                                        </p:attrNameLst>
                                      </p:cBhvr>
                                      <p:to>
                                        <p:strVal val="visible"/>
                                      </p:to>
                                    </p:set>
                                    <p:anim calcmode="lin" valueType="num">
                                      <p:cBhvr additive="base">
                                        <p:cTn id="7" dur="500" fill="hold"/>
                                        <p:tgtEl>
                                          <p:spTgt spid="52261"/>
                                        </p:tgtEl>
                                        <p:attrNameLst>
                                          <p:attrName>ppt_x</p:attrName>
                                        </p:attrNameLst>
                                      </p:cBhvr>
                                      <p:tavLst>
                                        <p:tav tm="0">
                                          <p:val>
                                            <p:strVal val="0-#ppt_w/2"/>
                                          </p:val>
                                        </p:tav>
                                        <p:tav tm="100000">
                                          <p:val>
                                            <p:strVal val="#ppt_x"/>
                                          </p:val>
                                        </p:tav>
                                      </p:tavLst>
                                    </p:anim>
                                    <p:anim calcmode="lin" valueType="num">
                                      <p:cBhvr additive="base">
                                        <p:cTn id="8" dur="500" fill="hold"/>
                                        <p:tgtEl>
                                          <p:spTgt spid="522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62"/>
                                        </p:tgtEl>
                                        <p:attrNameLst>
                                          <p:attrName>style.visibility</p:attrName>
                                        </p:attrNameLst>
                                      </p:cBhvr>
                                      <p:to>
                                        <p:strVal val="visible"/>
                                      </p:to>
                                    </p:set>
                                    <p:anim calcmode="lin" valueType="num">
                                      <p:cBhvr additive="base">
                                        <p:cTn id="13" dur="500" fill="hold"/>
                                        <p:tgtEl>
                                          <p:spTgt spid="52262"/>
                                        </p:tgtEl>
                                        <p:attrNameLst>
                                          <p:attrName>ppt_x</p:attrName>
                                        </p:attrNameLst>
                                      </p:cBhvr>
                                      <p:tavLst>
                                        <p:tav tm="0">
                                          <p:val>
                                            <p:strVal val="0-#ppt_w/2"/>
                                          </p:val>
                                        </p:tav>
                                        <p:tav tm="100000">
                                          <p:val>
                                            <p:strVal val="#ppt_x"/>
                                          </p:val>
                                        </p:tav>
                                      </p:tavLst>
                                    </p:anim>
                                    <p:anim calcmode="lin" valueType="num">
                                      <p:cBhvr additive="base">
                                        <p:cTn id="14" dur="500" fill="hold"/>
                                        <p:tgtEl>
                                          <p:spTgt spid="522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2265"/>
                                        </p:tgtEl>
                                        <p:attrNameLst>
                                          <p:attrName>style.visibility</p:attrName>
                                        </p:attrNameLst>
                                      </p:cBhvr>
                                      <p:to>
                                        <p:strVal val="visible"/>
                                      </p:to>
                                    </p:set>
                                    <p:anim calcmode="lin" valueType="num">
                                      <p:cBhvr additive="base">
                                        <p:cTn id="19" dur="500" fill="hold"/>
                                        <p:tgtEl>
                                          <p:spTgt spid="52265"/>
                                        </p:tgtEl>
                                        <p:attrNameLst>
                                          <p:attrName>ppt_x</p:attrName>
                                        </p:attrNameLst>
                                      </p:cBhvr>
                                      <p:tavLst>
                                        <p:tav tm="0">
                                          <p:val>
                                            <p:strVal val="0-#ppt_w/2"/>
                                          </p:val>
                                        </p:tav>
                                        <p:tav tm="100000">
                                          <p:val>
                                            <p:strVal val="#ppt_x"/>
                                          </p:val>
                                        </p:tav>
                                      </p:tavLst>
                                    </p:anim>
                                    <p:anim calcmode="lin" valueType="num">
                                      <p:cBhvr additive="base">
                                        <p:cTn id="20" dur="500" fill="hold"/>
                                        <p:tgtEl>
                                          <p:spTgt spid="522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2268"/>
                                        </p:tgtEl>
                                        <p:attrNameLst>
                                          <p:attrName>style.visibility</p:attrName>
                                        </p:attrNameLst>
                                      </p:cBhvr>
                                      <p:to>
                                        <p:strVal val="visible"/>
                                      </p:to>
                                    </p:set>
                                    <p:anim calcmode="lin" valueType="num">
                                      <p:cBhvr additive="base">
                                        <p:cTn id="25" dur="500" fill="hold"/>
                                        <p:tgtEl>
                                          <p:spTgt spid="52268"/>
                                        </p:tgtEl>
                                        <p:attrNameLst>
                                          <p:attrName>ppt_x</p:attrName>
                                        </p:attrNameLst>
                                      </p:cBhvr>
                                      <p:tavLst>
                                        <p:tav tm="0">
                                          <p:val>
                                            <p:strVal val="0-#ppt_w/2"/>
                                          </p:val>
                                        </p:tav>
                                        <p:tav tm="100000">
                                          <p:val>
                                            <p:strVal val="#ppt_x"/>
                                          </p:val>
                                        </p:tav>
                                      </p:tavLst>
                                    </p:anim>
                                    <p:anim calcmode="lin" valueType="num">
                                      <p:cBhvr additive="base">
                                        <p:cTn id="26" dur="500" fill="hold"/>
                                        <p:tgtEl>
                                          <p:spTgt spid="522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2263"/>
                                        </p:tgtEl>
                                        <p:attrNameLst>
                                          <p:attrName>style.visibility</p:attrName>
                                        </p:attrNameLst>
                                      </p:cBhvr>
                                      <p:to>
                                        <p:strVal val="visible"/>
                                      </p:to>
                                    </p:set>
                                    <p:anim calcmode="lin" valueType="num">
                                      <p:cBhvr additive="base">
                                        <p:cTn id="31" dur="500" fill="hold"/>
                                        <p:tgtEl>
                                          <p:spTgt spid="52263"/>
                                        </p:tgtEl>
                                        <p:attrNameLst>
                                          <p:attrName>ppt_x</p:attrName>
                                        </p:attrNameLst>
                                      </p:cBhvr>
                                      <p:tavLst>
                                        <p:tav tm="0">
                                          <p:val>
                                            <p:strVal val="0-#ppt_w/2"/>
                                          </p:val>
                                        </p:tav>
                                        <p:tav tm="100000">
                                          <p:val>
                                            <p:strVal val="#ppt_x"/>
                                          </p:val>
                                        </p:tav>
                                      </p:tavLst>
                                    </p:anim>
                                    <p:anim calcmode="lin" valueType="num">
                                      <p:cBhvr additive="base">
                                        <p:cTn id="32" dur="500" fill="hold"/>
                                        <p:tgtEl>
                                          <p:spTgt spid="5226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2269"/>
                                        </p:tgtEl>
                                        <p:attrNameLst>
                                          <p:attrName>style.visibility</p:attrName>
                                        </p:attrNameLst>
                                      </p:cBhvr>
                                      <p:to>
                                        <p:strVal val="visible"/>
                                      </p:to>
                                    </p:set>
                                    <p:anim calcmode="lin" valueType="num">
                                      <p:cBhvr additive="base">
                                        <p:cTn id="37" dur="500" fill="hold"/>
                                        <p:tgtEl>
                                          <p:spTgt spid="52269"/>
                                        </p:tgtEl>
                                        <p:attrNameLst>
                                          <p:attrName>ppt_x</p:attrName>
                                        </p:attrNameLst>
                                      </p:cBhvr>
                                      <p:tavLst>
                                        <p:tav tm="0">
                                          <p:val>
                                            <p:strVal val="0-#ppt_w/2"/>
                                          </p:val>
                                        </p:tav>
                                        <p:tav tm="100000">
                                          <p:val>
                                            <p:strVal val="#ppt_x"/>
                                          </p:val>
                                        </p:tav>
                                      </p:tavLst>
                                    </p:anim>
                                    <p:anim calcmode="lin" valueType="num">
                                      <p:cBhvr additive="base">
                                        <p:cTn id="38" dur="500" fill="hold"/>
                                        <p:tgtEl>
                                          <p:spTgt spid="522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2270"/>
                                        </p:tgtEl>
                                        <p:attrNameLst>
                                          <p:attrName>style.visibility</p:attrName>
                                        </p:attrNameLst>
                                      </p:cBhvr>
                                      <p:to>
                                        <p:strVal val="visible"/>
                                      </p:to>
                                    </p:set>
                                    <p:anim calcmode="lin" valueType="num">
                                      <p:cBhvr additive="base">
                                        <p:cTn id="43" dur="500" fill="hold"/>
                                        <p:tgtEl>
                                          <p:spTgt spid="52270"/>
                                        </p:tgtEl>
                                        <p:attrNameLst>
                                          <p:attrName>ppt_x</p:attrName>
                                        </p:attrNameLst>
                                      </p:cBhvr>
                                      <p:tavLst>
                                        <p:tav tm="0">
                                          <p:val>
                                            <p:strVal val="0-#ppt_w/2"/>
                                          </p:val>
                                        </p:tav>
                                        <p:tav tm="100000">
                                          <p:val>
                                            <p:strVal val="#ppt_x"/>
                                          </p:val>
                                        </p:tav>
                                      </p:tavLst>
                                    </p:anim>
                                    <p:anim calcmode="lin" valueType="num">
                                      <p:cBhvr additive="base">
                                        <p:cTn id="44" dur="500" fill="hold"/>
                                        <p:tgtEl>
                                          <p:spTgt spid="52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utoUpdateAnimBg="0"/>
      <p:bldP spid="52262" grpId="0" autoUpdateAnimBg="0"/>
      <p:bldP spid="5226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A23B07B-FD6A-CF16-937E-CD004219BE71}"/>
              </a:ext>
            </a:extLst>
          </p:cNvPr>
          <p:cNvSpPr>
            <a:spLocks noGrp="1" noChangeArrowheads="1"/>
          </p:cNvSpPr>
          <p:nvPr>
            <p:ph type="title"/>
          </p:nvPr>
        </p:nvSpPr>
        <p:spPr>
          <a:xfrm>
            <a:off x="304800" y="228600"/>
            <a:ext cx="8534400" cy="1143000"/>
          </a:xfrm>
        </p:spPr>
        <p:txBody>
          <a:bodyPr/>
          <a:lstStyle/>
          <a:p>
            <a:pPr>
              <a:lnSpc>
                <a:spcPct val="80000"/>
              </a:lnSpc>
            </a:pPr>
            <a:r>
              <a:rPr lang="en-US" altLang="en-US" sz="4000"/>
              <a:t>Quasi-Newton Methods</a:t>
            </a:r>
            <a:br>
              <a:rPr lang="en-US" altLang="en-US" sz="4000"/>
            </a:br>
            <a:r>
              <a:rPr lang="en-US" altLang="en-US" sz="4000"/>
              <a:t>(Secant method)</a:t>
            </a:r>
          </a:p>
        </p:txBody>
      </p:sp>
      <p:sp>
        <p:nvSpPr>
          <p:cNvPr id="7171" name="Rectangle 4">
            <a:extLst>
              <a:ext uri="{FF2B5EF4-FFF2-40B4-BE49-F238E27FC236}">
                <a16:creationId xmlns:a16="http://schemas.microsoft.com/office/drawing/2014/main" id="{895FC7A9-A900-B4EA-464D-0182BB6931C0}"/>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72" name="Rectangle 5">
            <a:extLst>
              <a:ext uri="{FF2B5EF4-FFF2-40B4-BE49-F238E27FC236}">
                <a16:creationId xmlns:a16="http://schemas.microsoft.com/office/drawing/2014/main" id="{88552E5F-A0DC-B99A-7BE3-B611FECEA450}"/>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6</a:t>
            </a:r>
          </a:p>
        </p:txBody>
      </p:sp>
      <p:sp>
        <p:nvSpPr>
          <p:cNvPr id="53271" name="Text Box 23">
            <a:extLst>
              <a:ext uri="{FF2B5EF4-FFF2-40B4-BE49-F238E27FC236}">
                <a16:creationId xmlns:a16="http://schemas.microsoft.com/office/drawing/2014/main" id="{A8E7500E-00FC-5E2B-4856-69DBFB2D1260}"/>
              </a:ext>
            </a:extLst>
          </p:cNvPr>
          <p:cNvSpPr txBox="1">
            <a:spLocks noChangeArrowheads="1"/>
          </p:cNvSpPr>
          <p:nvPr/>
        </p:nvSpPr>
        <p:spPr bwMode="auto">
          <a:xfrm>
            <a:off x="5562600" y="1524000"/>
            <a:ext cx="323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Put the slope of that</a:t>
            </a:r>
          </a:p>
          <a:p>
            <a:pPr>
              <a:spcBef>
                <a:spcPct val="0"/>
              </a:spcBef>
              <a:buFontTx/>
              <a:buNone/>
            </a:pPr>
            <a:r>
              <a:rPr lang="en-US" altLang="en-US" sz="2800"/>
              <a:t>line in the iteration</a:t>
            </a:r>
          </a:p>
          <a:p>
            <a:pPr>
              <a:spcBef>
                <a:spcPct val="0"/>
              </a:spcBef>
              <a:buFontTx/>
              <a:buNone/>
            </a:pPr>
            <a:r>
              <a:rPr lang="en-US" altLang="en-US" sz="2800"/>
              <a:t>formula:</a:t>
            </a:r>
          </a:p>
        </p:txBody>
      </p:sp>
      <p:sp>
        <p:nvSpPr>
          <p:cNvPr id="53272" name="Text Box 24">
            <a:extLst>
              <a:ext uri="{FF2B5EF4-FFF2-40B4-BE49-F238E27FC236}">
                <a16:creationId xmlns:a16="http://schemas.microsoft.com/office/drawing/2014/main" id="{FC9BB4D6-185D-1917-0456-DFF597AA6FF7}"/>
              </a:ext>
            </a:extLst>
          </p:cNvPr>
          <p:cNvSpPr txBox="1">
            <a:spLocks noChangeArrowheads="1"/>
          </p:cNvSpPr>
          <p:nvPr/>
        </p:nvSpPr>
        <p:spPr bwMode="auto">
          <a:xfrm>
            <a:off x="5638800" y="3962400"/>
            <a:ext cx="31702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Set </a:t>
            </a:r>
            <a:r>
              <a:rPr lang="en-US" altLang="en-US" sz="2800" i="1"/>
              <a:t>x</a:t>
            </a:r>
            <a:r>
              <a:rPr lang="en-US" altLang="en-US" sz="2800" i="1" baseline="30000"/>
              <a:t>q</a:t>
            </a:r>
            <a:r>
              <a:rPr lang="en-US" altLang="en-US" sz="2800" i="1"/>
              <a:t> </a:t>
            </a:r>
            <a:r>
              <a:rPr lang="en-US" altLang="en-US" sz="2800"/>
              <a:t>as our initial </a:t>
            </a:r>
          </a:p>
          <a:p>
            <a:pPr>
              <a:spcBef>
                <a:spcPct val="0"/>
              </a:spcBef>
              <a:buFontTx/>
              <a:buNone/>
            </a:pPr>
            <a:r>
              <a:rPr lang="en-US" altLang="en-US" sz="2800"/>
              <a:t>point, substitute in</a:t>
            </a:r>
          </a:p>
          <a:p>
            <a:pPr>
              <a:spcBef>
                <a:spcPct val="0"/>
              </a:spcBef>
              <a:buFontTx/>
              <a:buNone/>
            </a:pPr>
            <a:r>
              <a:rPr lang="en-US" altLang="en-US" sz="2800"/>
              <a:t>for </a:t>
            </a:r>
            <a:r>
              <a:rPr lang="en-US" altLang="en-US" sz="2800" i="1"/>
              <a:t>m</a:t>
            </a:r>
            <a:r>
              <a:rPr lang="en-US" altLang="en-US" sz="2800"/>
              <a:t> to get:</a:t>
            </a:r>
          </a:p>
        </p:txBody>
      </p:sp>
      <p:grpSp>
        <p:nvGrpSpPr>
          <p:cNvPr id="7175" name="Group 28">
            <a:extLst>
              <a:ext uri="{FF2B5EF4-FFF2-40B4-BE49-F238E27FC236}">
                <a16:creationId xmlns:a16="http://schemas.microsoft.com/office/drawing/2014/main" id="{4BF78922-CB35-AC87-8156-C3F9472001A2}"/>
              </a:ext>
            </a:extLst>
          </p:cNvPr>
          <p:cNvGrpSpPr>
            <a:grpSpLocks/>
          </p:cNvGrpSpPr>
          <p:nvPr/>
        </p:nvGrpSpPr>
        <p:grpSpPr bwMode="auto">
          <a:xfrm>
            <a:off x="304800" y="1676400"/>
            <a:ext cx="4876800" cy="3810000"/>
            <a:chOff x="480" y="1632"/>
            <a:chExt cx="3072" cy="2400"/>
          </a:xfrm>
        </p:grpSpPr>
        <p:grpSp>
          <p:nvGrpSpPr>
            <p:cNvPr id="7178" name="Group 7">
              <a:extLst>
                <a:ext uri="{FF2B5EF4-FFF2-40B4-BE49-F238E27FC236}">
                  <a16:creationId xmlns:a16="http://schemas.microsoft.com/office/drawing/2014/main" id="{55A91173-0787-7BB4-03DD-A2ECFBD36370}"/>
                </a:ext>
              </a:extLst>
            </p:cNvPr>
            <p:cNvGrpSpPr>
              <a:grpSpLocks/>
            </p:cNvGrpSpPr>
            <p:nvPr/>
          </p:nvGrpSpPr>
          <p:grpSpPr bwMode="auto">
            <a:xfrm>
              <a:off x="480" y="1632"/>
              <a:ext cx="3072" cy="2400"/>
              <a:chOff x="480" y="1632"/>
              <a:chExt cx="3072" cy="2400"/>
            </a:xfrm>
          </p:grpSpPr>
          <p:sp>
            <p:nvSpPr>
              <p:cNvPr id="7189" name="Text Box 8">
                <a:extLst>
                  <a:ext uri="{FF2B5EF4-FFF2-40B4-BE49-F238E27FC236}">
                    <a16:creationId xmlns:a16="http://schemas.microsoft.com/office/drawing/2014/main" id="{390B888F-8659-CA89-796E-73D9117891F4}"/>
                  </a:ext>
                </a:extLst>
              </p:cNvPr>
              <p:cNvSpPr txBox="1">
                <a:spLocks noChangeArrowheads="1"/>
              </p:cNvSpPr>
              <p:nvPr/>
            </p:nvSpPr>
            <p:spPr bwMode="auto">
              <a:xfrm>
                <a:off x="2112" y="364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p>
            </p:txBody>
          </p:sp>
          <p:sp>
            <p:nvSpPr>
              <p:cNvPr id="7190" name="Line 9">
                <a:extLst>
                  <a:ext uri="{FF2B5EF4-FFF2-40B4-BE49-F238E27FC236}">
                    <a16:creationId xmlns:a16="http://schemas.microsoft.com/office/drawing/2014/main" id="{6ABD4009-CDA0-371A-E367-52C3E36B7369}"/>
                  </a:ext>
                </a:extLst>
              </p:cNvPr>
              <p:cNvSpPr>
                <a:spLocks noChangeShapeType="1"/>
              </p:cNvSpPr>
              <p:nvPr/>
            </p:nvSpPr>
            <p:spPr bwMode="auto">
              <a:xfrm>
                <a:off x="1104" y="3552"/>
                <a:ext cx="24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1" name="Line 10">
                <a:extLst>
                  <a:ext uri="{FF2B5EF4-FFF2-40B4-BE49-F238E27FC236}">
                    <a16:creationId xmlns:a16="http://schemas.microsoft.com/office/drawing/2014/main" id="{B269D4E8-7E76-10C2-823D-6E90B3D7C807}"/>
                  </a:ext>
                </a:extLst>
              </p:cNvPr>
              <p:cNvSpPr>
                <a:spLocks noChangeShapeType="1"/>
              </p:cNvSpPr>
              <p:nvPr/>
            </p:nvSpPr>
            <p:spPr bwMode="auto">
              <a:xfrm>
                <a:off x="1104" y="1632"/>
                <a:ext cx="0" cy="24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192" name="Object 11">
                <a:extLst>
                  <a:ext uri="{FF2B5EF4-FFF2-40B4-BE49-F238E27FC236}">
                    <a16:creationId xmlns:a16="http://schemas.microsoft.com/office/drawing/2014/main" id="{25616BC6-B3A8-0C4C-D221-E9194EC2EC29}"/>
                  </a:ext>
                </a:extLst>
              </p:cNvPr>
              <p:cNvGraphicFramePr>
                <a:graphicFrameLocks noChangeAspect="1"/>
              </p:cNvGraphicFramePr>
              <p:nvPr/>
            </p:nvGraphicFramePr>
            <p:xfrm>
              <a:off x="480" y="2352"/>
              <a:ext cx="491" cy="272"/>
            </p:xfrm>
            <a:graphic>
              <a:graphicData uri="http://schemas.openxmlformats.org/presentationml/2006/ole">
                <mc:AlternateContent xmlns:mc="http://schemas.openxmlformats.org/markup-compatibility/2006">
                  <mc:Choice xmlns:v="urn:schemas-microsoft-com:vml" Requires="v">
                    <p:oleObj name="Equation" r:id="rId2" imgW="368140" imgH="203112" progId="Equation.3">
                      <p:embed/>
                    </p:oleObj>
                  </mc:Choice>
                  <mc:Fallback>
                    <p:oleObj name="Equation" r:id="rId2" imgW="368140" imgH="203112" progId="Equation.3">
                      <p:embed/>
                      <p:pic>
                        <p:nvPicPr>
                          <p:cNvPr id="7192" name="Object 11">
                            <a:extLst>
                              <a:ext uri="{FF2B5EF4-FFF2-40B4-BE49-F238E27FC236}">
                                <a16:creationId xmlns:a16="http://schemas.microsoft.com/office/drawing/2014/main" id="{25616BC6-B3A8-0C4C-D221-E9194EC2E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352"/>
                            <a:ext cx="49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Freeform 12">
                <a:extLst>
                  <a:ext uri="{FF2B5EF4-FFF2-40B4-BE49-F238E27FC236}">
                    <a16:creationId xmlns:a16="http://schemas.microsoft.com/office/drawing/2014/main" id="{8DDAA3A0-6C67-689D-EE0E-0D0B513D44AE}"/>
                  </a:ext>
                </a:extLst>
              </p:cNvPr>
              <p:cNvSpPr>
                <a:spLocks/>
              </p:cNvSpPr>
              <p:nvPr/>
            </p:nvSpPr>
            <p:spPr bwMode="auto">
              <a:xfrm>
                <a:off x="1296" y="1776"/>
                <a:ext cx="1968" cy="2128"/>
              </a:xfrm>
              <a:custGeom>
                <a:avLst/>
                <a:gdLst>
                  <a:gd name="T0" fmla="*/ 0 w 1968"/>
                  <a:gd name="T1" fmla="*/ 2112 h 2128"/>
                  <a:gd name="T2" fmla="*/ 816 w 1968"/>
                  <a:gd name="T3" fmla="*/ 1776 h 2128"/>
                  <a:gd name="T4" fmla="*/ 1968 w 1968"/>
                  <a:gd name="T5" fmla="*/ 0 h 2128"/>
                  <a:gd name="T6" fmla="*/ 0 60000 65536"/>
                  <a:gd name="T7" fmla="*/ 0 60000 65536"/>
                  <a:gd name="T8" fmla="*/ 0 60000 65536"/>
                </a:gdLst>
                <a:ahLst/>
                <a:cxnLst>
                  <a:cxn ang="T6">
                    <a:pos x="T0" y="T1"/>
                  </a:cxn>
                  <a:cxn ang="T7">
                    <a:pos x="T2" y="T3"/>
                  </a:cxn>
                  <a:cxn ang="T8">
                    <a:pos x="T4" y="T5"/>
                  </a:cxn>
                </a:cxnLst>
                <a:rect l="0" t="0" r="r" b="b"/>
                <a:pathLst>
                  <a:path w="1968" h="2128">
                    <a:moveTo>
                      <a:pt x="0" y="2112"/>
                    </a:moveTo>
                    <a:cubicBezTo>
                      <a:pt x="244" y="2120"/>
                      <a:pt x="488" y="2128"/>
                      <a:pt x="816" y="1776"/>
                    </a:cubicBezTo>
                    <a:cubicBezTo>
                      <a:pt x="1144" y="1424"/>
                      <a:pt x="1776" y="296"/>
                      <a:pt x="196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Oval 13">
                <a:extLst>
                  <a:ext uri="{FF2B5EF4-FFF2-40B4-BE49-F238E27FC236}">
                    <a16:creationId xmlns:a16="http://schemas.microsoft.com/office/drawing/2014/main" id="{412A2F0A-9993-1CF7-BD57-3C857FD209E0}"/>
                  </a:ext>
                </a:extLst>
              </p:cNvPr>
              <p:cNvSpPr>
                <a:spLocks noChangeArrowheads="1"/>
              </p:cNvSpPr>
              <p:nvPr/>
            </p:nvSpPr>
            <p:spPr bwMode="auto">
              <a:xfrm>
                <a:off x="2112" y="35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7179" name="Group 14">
              <a:extLst>
                <a:ext uri="{FF2B5EF4-FFF2-40B4-BE49-F238E27FC236}">
                  <a16:creationId xmlns:a16="http://schemas.microsoft.com/office/drawing/2014/main" id="{1A13125C-0F53-1811-7274-1E0C4E4D27B0}"/>
                </a:ext>
              </a:extLst>
            </p:cNvPr>
            <p:cNvGrpSpPr>
              <a:grpSpLocks/>
            </p:cNvGrpSpPr>
            <p:nvPr/>
          </p:nvGrpSpPr>
          <p:grpSpPr bwMode="auto">
            <a:xfrm>
              <a:off x="1344" y="3504"/>
              <a:ext cx="265" cy="384"/>
              <a:chOff x="1344" y="3504"/>
              <a:chExt cx="265" cy="384"/>
            </a:xfrm>
          </p:grpSpPr>
          <p:sp>
            <p:nvSpPr>
              <p:cNvPr id="7186" name="Text Box 15">
                <a:extLst>
                  <a:ext uri="{FF2B5EF4-FFF2-40B4-BE49-F238E27FC236}">
                    <a16:creationId xmlns:a16="http://schemas.microsoft.com/office/drawing/2014/main" id="{328B5278-BD47-6121-C64B-C1F42F5B05D0}"/>
                  </a:ext>
                </a:extLst>
              </p:cNvPr>
              <p:cNvSpPr txBox="1">
                <a:spLocks noChangeArrowheads="1"/>
              </p:cNvSpPr>
              <p:nvPr/>
            </p:nvSpPr>
            <p:spPr bwMode="auto">
              <a:xfrm>
                <a:off x="1344" y="350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p</a:t>
                </a:r>
                <a:endParaRPr lang="en-US" altLang="en-US" sz="2400" i="1"/>
              </a:p>
            </p:txBody>
          </p:sp>
          <p:sp>
            <p:nvSpPr>
              <p:cNvPr id="7187" name="Oval 16">
                <a:extLst>
                  <a:ext uri="{FF2B5EF4-FFF2-40B4-BE49-F238E27FC236}">
                    <a16:creationId xmlns:a16="http://schemas.microsoft.com/office/drawing/2014/main" id="{ED156DFA-512A-8167-1602-24CF763D7C4C}"/>
                  </a:ext>
                </a:extLst>
              </p:cNvPr>
              <p:cNvSpPr>
                <a:spLocks noChangeArrowheads="1"/>
              </p:cNvSpPr>
              <p:nvPr/>
            </p:nvSpPr>
            <p:spPr bwMode="auto">
              <a:xfrm>
                <a:off x="1536" y="38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8" name="Line 17">
                <a:extLst>
                  <a:ext uri="{FF2B5EF4-FFF2-40B4-BE49-F238E27FC236}">
                    <a16:creationId xmlns:a16="http://schemas.microsoft.com/office/drawing/2014/main" id="{67435D9C-920A-7070-9AAF-863CFB00A61B}"/>
                  </a:ext>
                </a:extLst>
              </p:cNvPr>
              <p:cNvSpPr>
                <a:spLocks noChangeShapeType="1"/>
              </p:cNvSpPr>
              <p:nvPr/>
            </p:nvSpPr>
            <p:spPr bwMode="auto">
              <a:xfrm flipV="1">
                <a:off x="1584" y="3552"/>
                <a:ext cx="0" cy="33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180" name="Group 18">
              <a:extLst>
                <a:ext uri="{FF2B5EF4-FFF2-40B4-BE49-F238E27FC236}">
                  <a16:creationId xmlns:a16="http://schemas.microsoft.com/office/drawing/2014/main" id="{A0A213A6-6155-FE68-5748-3A6DE7E65091}"/>
                </a:ext>
              </a:extLst>
            </p:cNvPr>
            <p:cNvGrpSpPr>
              <a:grpSpLocks/>
            </p:cNvGrpSpPr>
            <p:nvPr/>
          </p:nvGrpSpPr>
          <p:grpSpPr bwMode="auto">
            <a:xfrm>
              <a:off x="2880" y="2400"/>
              <a:ext cx="289" cy="1392"/>
              <a:chOff x="2880" y="2400"/>
              <a:chExt cx="289" cy="1392"/>
            </a:xfrm>
          </p:grpSpPr>
          <p:sp>
            <p:nvSpPr>
              <p:cNvPr id="7183" name="Text Box 19">
                <a:extLst>
                  <a:ext uri="{FF2B5EF4-FFF2-40B4-BE49-F238E27FC236}">
                    <a16:creationId xmlns:a16="http://schemas.microsoft.com/office/drawing/2014/main" id="{14FFEEAD-AFE5-2712-F808-4C45EFD87661}"/>
                  </a:ext>
                </a:extLst>
              </p:cNvPr>
              <p:cNvSpPr txBox="1">
                <a:spLocks noChangeArrowheads="1"/>
              </p:cNvSpPr>
              <p:nvPr/>
            </p:nvSpPr>
            <p:spPr bwMode="auto">
              <a:xfrm>
                <a:off x="2904" y="350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q</a:t>
                </a:r>
                <a:endParaRPr lang="en-US" altLang="en-US" sz="2400" i="1"/>
              </a:p>
            </p:txBody>
          </p:sp>
          <p:sp>
            <p:nvSpPr>
              <p:cNvPr id="7184" name="Oval 20">
                <a:extLst>
                  <a:ext uri="{FF2B5EF4-FFF2-40B4-BE49-F238E27FC236}">
                    <a16:creationId xmlns:a16="http://schemas.microsoft.com/office/drawing/2014/main" id="{FDDD7356-C4D7-E482-F94D-D3E846A49610}"/>
                  </a:ext>
                </a:extLst>
              </p:cNvPr>
              <p:cNvSpPr>
                <a:spLocks noChangeArrowheads="1"/>
              </p:cNvSpPr>
              <p:nvPr/>
            </p:nvSpPr>
            <p:spPr bwMode="auto">
              <a:xfrm>
                <a:off x="2880" y="24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5" name="Line 21">
                <a:extLst>
                  <a:ext uri="{FF2B5EF4-FFF2-40B4-BE49-F238E27FC236}">
                    <a16:creationId xmlns:a16="http://schemas.microsoft.com/office/drawing/2014/main" id="{B838D80F-DC9F-11B8-8B27-8DAFB796925A}"/>
                  </a:ext>
                </a:extLst>
              </p:cNvPr>
              <p:cNvSpPr>
                <a:spLocks noChangeShapeType="1"/>
              </p:cNvSpPr>
              <p:nvPr/>
            </p:nvSpPr>
            <p:spPr bwMode="auto">
              <a:xfrm flipV="1">
                <a:off x="2904" y="2400"/>
                <a:ext cx="0" cy="115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181" name="Text Box 22">
              <a:extLst>
                <a:ext uri="{FF2B5EF4-FFF2-40B4-BE49-F238E27FC236}">
                  <a16:creationId xmlns:a16="http://schemas.microsoft.com/office/drawing/2014/main" id="{49166F65-D021-91A3-A9BD-1AE9F146A155}"/>
                </a:ext>
              </a:extLst>
            </p:cNvPr>
            <p:cNvSpPr txBox="1">
              <a:spLocks noChangeArrowheads="1"/>
            </p:cNvSpPr>
            <p:nvPr/>
          </p:nvSpPr>
          <p:spPr bwMode="auto">
            <a:xfrm>
              <a:off x="1824" y="326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30000"/>
                <a:t>*</a:t>
              </a:r>
              <a:endParaRPr lang="en-US" altLang="en-US" sz="2400" i="1"/>
            </a:p>
          </p:txBody>
        </p:sp>
        <p:sp>
          <p:nvSpPr>
            <p:cNvPr id="7182" name="Line 25">
              <a:extLst>
                <a:ext uri="{FF2B5EF4-FFF2-40B4-BE49-F238E27FC236}">
                  <a16:creationId xmlns:a16="http://schemas.microsoft.com/office/drawing/2014/main" id="{BECDB01B-AD6F-9041-919E-0F07C952F33A}"/>
                </a:ext>
              </a:extLst>
            </p:cNvPr>
            <p:cNvSpPr>
              <a:spLocks noChangeShapeType="1"/>
            </p:cNvSpPr>
            <p:nvPr/>
          </p:nvSpPr>
          <p:spPr bwMode="auto">
            <a:xfrm flipV="1">
              <a:off x="1584" y="2400"/>
              <a:ext cx="1296" cy="148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53274" name="Object 26">
            <a:extLst>
              <a:ext uri="{FF2B5EF4-FFF2-40B4-BE49-F238E27FC236}">
                <a16:creationId xmlns:a16="http://schemas.microsoft.com/office/drawing/2014/main" id="{5B369E30-E268-E383-7BA4-0AA0954F09B5}"/>
              </a:ext>
            </a:extLst>
          </p:cNvPr>
          <p:cNvGraphicFramePr>
            <a:graphicFrameLocks noChangeAspect="1"/>
          </p:cNvGraphicFramePr>
          <p:nvPr/>
        </p:nvGraphicFramePr>
        <p:xfrm>
          <a:off x="1981200" y="5257800"/>
          <a:ext cx="4495800" cy="1196975"/>
        </p:xfrm>
        <a:graphic>
          <a:graphicData uri="http://schemas.openxmlformats.org/presentationml/2006/ole">
            <mc:AlternateContent xmlns:mc="http://schemas.openxmlformats.org/markup-compatibility/2006">
              <mc:Choice xmlns:v="urn:schemas-microsoft-com:vml" Requires="v">
                <p:oleObj name="Equation" r:id="rId4" imgW="2197100" imgH="584200" progId="Equation.3">
                  <p:embed/>
                </p:oleObj>
              </mc:Choice>
              <mc:Fallback>
                <p:oleObj name="Equation" r:id="rId4" imgW="2197100" imgH="584200" progId="Equation.3">
                  <p:embed/>
                  <p:pic>
                    <p:nvPicPr>
                      <p:cNvPr id="53274" name="Object 26">
                        <a:extLst>
                          <a:ext uri="{FF2B5EF4-FFF2-40B4-BE49-F238E27FC236}">
                            <a16:creationId xmlns:a16="http://schemas.microsoft.com/office/drawing/2014/main" id="{5B369E30-E268-E383-7BA4-0AA0954F09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257800"/>
                        <a:ext cx="4495800"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7" name="Object 29">
            <a:extLst>
              <a:ext uri="{FF2B5EF4-FFF2-40B4-BE49-F238E27FC236}">
                <a16:creationId xmlns:a16="http://schemas.microsoft.com/office/drawing/2014/main" id="{93CCAED7-A610-CA70-EE51-E8DD88EBA152}"/>
              </a:ext>
            </a:extLst>
          </p:cNvPr>
          <p:cNvGraphicFramePr>
            <a:graphicFrameLocks noChangeAspect="1"/>
          </p:cNvGraphicFramePr>
          <p:nvPr/>
        </p:nvGraphicFramePr>
        <p:xfrm>
          <a:off x="5715000" y="2819400"/>
          <a:ext cx="3124200" cy="882650"/>
        </p:xfrm>
        <a:graphic>
          <a:graphicData uri="http://schemas.openxmlformats.org/presentationml/2006/ole">
            <mc:AlternateContent xmlns:mc="http://schemas.openxmlformats.org/markup-compatibility/2006">
              <mc:Choice xmlns:v="urn:schemas-microsoft-com:vml" Requires="v">
                <p:oleObj name="Equation" r:id="rId6" imgW="1256755" imgH="355446" progId="Equation.3">
                  <p:embed/>
                </p:oleObj>
              </mc:Choice>
              <mc:Fallback>
                <p:oleObj name="Equation" r:id="rId6" imgW="1256755" imgH="355446" progId="Equation.3">
                  <p:embed/>
                  <p:pic>
                    <p:nvPicPr>
                      <p:cNvPr id="53277" name="Object 29">
                        <a:extLst>
                          <a:ext uri="{FF2B5EF4-FFF2-40B4-BE49-F238E27FC236}">
                            <a16:creationId xmlns:a16="http://schemas.microsoft.com/office/drawing/2014/main" id="{93CCAED7-A610-CA70-EE51-E8DD88EBA1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819400"/>
                        <a:ext cx="31242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71"/>
                                        </p:tgtEl>
                                        <p:attrNameLst>
                                          <p:attrName>style.visibility</p:attrName>
                                        </p:attrNameLst>
                                      </p:cBhvr>
                                      <p:to>
                                        <p:strVal val="visible"/>
                                      </p:to>
                                    </p:set>
                                    <p:anim calcmode="lin" valueType="num">
                                      <p:cBhvr additive="base">
                                        <p:cTn id="7" dur="500" fill="hold"/>
                                        <p:tgtEl>
                                          <p:spTgt spid="53271"/>
                                        </p:tgtEl>
                                        <p:attrNameLst>
                                          <p:attrName>ppt_x</p:attrName>
                                        </p:attrNameLst>
                                      </p:cBhvr>
                                      <p:tavLst>
                                        <p:tav tm="0">
                                          <p:val>
                                            <p:strVal val="0-#ppt_w/2"/>
                                          </p:val>
                                        </p:tav>
                                        <p:tav tm="100000">
                                          <p:val>
                                            <p:strVal val="#ppt_x"/>
                                          </p:val>
                                        </p:tav>
                                      </p:tavLst>
                                    </p:anim>
                                    <p:anim calcmode="lin" valueType="num">
                                      <p:cBhvr additive="base">
                                        <p:cTn id="8" dur="500" fill="hold"/>
                                        <p:tgtEl>
                                          <p:spTgt spid="532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77"/>
                                        </p:tgtEl>
                                        <p:attrNameLst>
                                          <p:attrName>style.visibility</p:attrName>
                                        </p:attrNameLst>
                                      </p:cBhvr>
                                      <p:to>
                                        <p:strVal val="visible"/>
                                      </p:to>
                                    </p:set>
                                    <p:anim calcmode="lin" valueType="num">
                                      <p:cBhvr additive="base">
                                        <p:cTn id="13" dur="500" fill="hold"/>
                                        <p:tgtEl>
                                          <p:spTgt spid="53277"/>
                                        </p:tgtEl>
                                        <p:attrNameLst>
                                          <p:attrName>ppt_x</p:attrName>
                                        </p:attrNameLst>
                                      </p:cBhvr>
                                      <p:tavLst>
                                        <p:tav tm="0">
                                          <p:val>
                                            <p:strVal val="0-#ppt_w/2"/>
                                          </p:val>
                                        </p:tav>
                                        <p:tav tm="100000">
                                          <p:val>
                                            <p:strVal val="#ppt_x"/>
                                          </p:val>
                                        </p:tav>
                                      </p:tavLst>
                                    </p:anim>
                                    <p:anim calcmode="lin" valueType="num">
                                      <p:cBhvr additive="base">
                                        <p:cTn id="14" dur="500" fill="hold"/>
                                        <p:tgtEl>
                                          <p:spTgt spid="532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272"/>
                                        </p:tgtEl>
                                        <p:attrNameLst>
                                          <p:attrName>style.visibility</p:attrName>
                                        </p:attrNameLst>
                                      </p:cBhvr>
                                      <p:to>
                                        <p:strVal val="visible"/>
                                      </p:to>
                                    </p:set>
                                    <p:anim calcmode="lin" valueType="num">
                                      <p:cBhvr additive="base">
                                        <p:cTn id="19" dur="500" fill="hold"/>
                                        <p:tgtEl>
                                          <p:spTgt spid="53272"/>
                                        </p:tgtEl>
                                        <p:attrNameLst>
                                          <p:attrName>ppt_x</p:attrName>
                                        </p:attrNameLst>
                                      </p:cBhvr>
                                      <p:tavLst>
                                        <p:tav tm="0">
                                          <p:val>
                                            <p:strVal val="0-#ppt_w/2"/>
                                          </p:val>
                                        </p:tav>
                                        <p:tav tm="100000">
                                          <p:val>
                                            <p:strVal val="#ppt_x"/>
                                          </p:val>
                                        </p:tav>
                                      </p:tavLst>
                                    </p:anim>
                                    <p:anim calcmode="lin" valueType="num">
                                      <p:cBhvr additive="base">
                                        <p:cTn id="20" dur="500" fill="hold"/>
                                        <p:tgtEl>
                                          <p:spTgt spid="532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3274"/>
                                        </p:tgtEl>
                                        <p:attrNameLst>
                                          <p:attrName>style.visibility</p:attrName>
                                        </p:attrNameLst>
                                      </p:cBhvr>
                                      <p:to>
                                        <p:strVal val="visible"/>
                                      </p:to>
                                    </p:set>
                                    <p:anim calcmode="lin" valueType="num">
                                      <p:cBhvr additive="base">
                                        <p:cTn id="25" dur="500" fill="hold"/>
                                        <p:tgtEl>
                                          <p:spTgt spid="53274"/>
                                        </p:tgtEl>
                                        <p:attrNameLst>
                                          <p:attrName>ppt_x</p:attrName>
                                        </p:attrNameLst>
                                      </p:cBhvr>
                                      <p:tavLst>
                                        <p:tav tm="0">
                                          <p:val>
                                            <p:strVal val="0-#ppt_w/2"/>
                                          </p:val>
                                        </p:tav>
                                        <p:tav tm="100000">
                                          <p:val>
                                            <p:strVal val="#ppt_x"/>
                                          </p:val>
                                        </p:tav>
                                      </p:tavLst>
                                    </p:anim>
                                    <p:anim calcmode="lin" valueType="num">
                                      <p:cBhvr additive="base">
                                        <p:cTn id="26" dur="500" fill="hold"/>
                                        <p:tgtEl>
                                          <p:spTgt spid="53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1" grpId="0" autoUpdateAnimBg="0"/>
      <p:bldP spid="5327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254833-B43F-DA39-9D47-313052F3206F}"/>
              </a:ext>
            </a:extLst>
          </p:cNvPr>
          <p:cNvSpPr>
            <a:spLocks noGrp="1" noChangeArrowheads="1"/>
          </p:cNvSpPr>
          <p:nvPr>
            <p:ph type="title"/>
          </p:nvPr>
        </p:nvSpPr>
        <p:spPr>
          <a:xfrm>
            <a:off x="533400" y="228600"/>
            <a:ext cx="8077200" cy="1143000"/>
          </a:xfrm>
        </p:spPr>
        <p:txBody>
          <a:bodyPr/>
          <a:lstStyle/>
          <a:p>
            <a:pPr>
              <a:lnSpc>
                <a:spcPct val="90000"/>
              </a:lnSpc>
            </a:pPr>
            <a:r>
              <a:rPr lang="en-US" altLang="en-US" sz="5200"/>
              <a:t>Search Directions</a:t>
            </a:r>
          </a:p>
        </p:txBody>
      </p:sp>
      <p:sp>
        <p:nvSpPr>
          <p:cNvPr id="56323" name="Rectangle 3">
            <a:extLst>
              <a:ext uri="{FF2B5EF4-FFF2-40B4-BE49-F238E27FC236}">
                <a16:creationId xmlns:a16="http://schemas.microsoft.com/office/drawing/2014/main" id="{40D89BC4-B277-A646-213C-7419E8EEB787}"/>
              </a:ext>
            </a:extLst>
          </p:cNvPr>
          <p:cNvSpPr>
            <a:spLocks noGrp="1" noChangeArrowheads="1"/>
          </p:cNvSpPr>
          <p:nvPr>
            <p:ph type="body" idx="1"/>
          </p:nvPr>
        </p:nvSpPr>
        <p:spPr>
          <a:xfrm>
            <a:off x="342900" y="1752600"/>
            <a:ext cx="8458200" cy="1295400"/>
          </a:xfrm>
        </p:spPr>
        <p:txBody>
          <a:bodyPr/>
          <a:lstStyle/>
          <a:p>
            <a:pPr>
              <a:lnSpc>
                <a:spcPct val="90000"/>
              </a:lnSpc>
            </a:pPr>
            <a:r>
              <a:rPr lang="en-US" altLang="en-US" sz="4000"/>
              <a:t>Idea:  look for a series of points for which</a:t>
            </a:r>
          </a:p>
          <a:p>
            <a:pPr lvl="1">
              <a:lnSpc>
                <a:spcPct val="90000"/>
              </a:lnSpc>
            </a:pPr>
            <a:endParaRPr lang="en-US" altLang="en-US" sz="2400"/>
          </a:p>
        </p:txBody>
      </p:sp>
      <p:sp>
        <p:nvSpPr>
          <p:cNvPr id="5124" name="Rectangle 4">
            <a:extLst>
              <a:ext uri="{FF2B5EF4-FFF2-40B4-BE49-F238E27FC236}">
                <a16:creationId xmlns:a16="http://schemas.microsoft.com/office/drawing/2014/main" id="{542E726B-80DE-7517-A5AA-4E1D3D5A42D8}"/>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5125" name="Rectangle 5">
            <a:extLst>
              <a:ext uri="{FF2B5EF4-FFF2-40B4-BE49-F238E27FC236}">
                <a16:creationId xmlns:a16="http://schemas.microsoft.com/office/drawing/2014/main" id="{0B4EF02F-ADA5-B2A7-275B-C07567962581}"/>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aphicFrame>
        <p:nvGraphicFramePr>
          <p:cNvPr id="56326" name="Object 6">
            <a:extLst>
              <a:ext uri="{FF2B5EF4-FFF2-40B4-BE49-F238E27FC236}">
                <a16:creationId xmlns:a16="http://schemas.microsoft.com/office/drawing/2014/main" id="{AD8EBB94-1BC0-5808-9769-47B1B0342306}"/>
              </a:ext>
            </a:extLst>
          </p:cNvPr>
          <p:cNvGraphicFramePr>
            <a:graphicFrameLocks noChangeAspect="1"/>
          </p:cNvGraphicFramePr>
          <p:nvPr/>
        </p:nvGraphicFramePr>
        <p:xfrm>
          <a:off x="2133600" y="2286000"/>
          <a:ext cx="2743200" cy="611188"/>
        </p:xfrm>
        <a:graphic>
          <a:graphicData uri="http://schemas.openxmlformats.org/presentationml/2006/ole">
            <mc:AlternateContent xmlns:mc="http://schemas.openxmlformats.org/markup-compatibility/2006">
              <mc:Choice xmlns:v="urn:schemas-microsoft-com:vml" Requires="v">
                <p:oleObj name="Equation" r:id="rId2" imgW="1028700" imgH="228600" progId="Equation.3">
                  <p:embed/>
                </p:oleObj>
              </mc:Choice>
              <mc:Fallback>
                <p:oleObj name="Equation" r:id="rId2" imgW="1028700" imgH="228600" progId="Equation.3">
                  <p:embed/>
                  <p:pic>
                    <p:nvPicPr>
                      <p:cNvPr id="56326" name="Object 6">
                        <a:extLst>
                          <a:ext uri="{FF2B5EF4-FFF2-40B4-BE49-F238E27FC236}">
                            <a16:creationId xmlns:a16="http://schemas.microsoft.com/office/drawing/2014/main" id="{AD8EBB94-1BC0-5808-9769-47B1B0342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27432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a:extLst>
              <a:ext uri="{FF2B5EF4-FFF2-40B4-BE49-F238E27FC236}">
                <a16:creationId xmlns:a16="http://schemas.microsoft.com/office/drawing/2014/main" id="{28913ECE-C9D8-8528-55D0-C0D8783E80D2}"/>
              </a:ext>
            </a:extLst>
          </p:cNvPr>
          <p:cNvGraphicFramePr>
            <a:graphicFrameLocks noChangeAspect="1"/>
          </p:cNvGraphicFramePr>
          <p:nvPr/>
        </p:nvGraphicFramePr>
        <p:xfrm>
          <a:off x="4724400" y="5562600"/>
          <a:ext cx="2133600" cy="542925"/>
        </p:xfrm>
        <a:graphic>
          <a:graphicData uri="http://schemas.openxmlformats.org/presentationml/2006/ole">
            <mc:AlternateContent xmlns:mc="http://schemas.openxmlformats.org/markup-compatibility/2006">
              <mc:Choice xmlns:v="urn:schemas-microsoft-com:vml" Requires="v">
                <p:oleObj name="Equation" r:id="rId4" imgW="799753" imgH="203112" progId="Equation.3">
                  <p:embed/>
                </p:oleObj>
              </mc:Choice>
              <mc:Fallback>
                <p:oleObj name="Equation" r:id="rId4" imgW="799753" imgH="203112" progId="Equation.3">
                  <p:embed/>
                  <p:pic>
                    <p:nvPicPr>
                      <p:cNvPr id="56327" name="Object 7">
                        <a:extLst>
                          <a:ext uri="{FF2B5EF4-FFF2-40B4-BE49-F238E27FC236}">
                            <a16:creationId xmlns:a16="http://schemas.microsoft.com/office/drawing/2014/main" id="{28913ECE-C9D8-8528-55D0-C0D8783E8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5562600"/>
                        <a:ext cx="21336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8">
            <a:extLst>
              <a:ext uri="{FF2B5EF4-FFF2-40B4-BE49-F238E27FC236}">
                <a16:creationId xmlns:a16="http://schemas.microsoft.com/office/drawing/2014/main" id="{E8F2A41F-FC97-64C2-3C0C-6EC966DB2DA2}"/>
              </a:ext>
            </a:extLst>
          </p:cNvPr>
          <p:cNvSpPr txBox="1">
            <a:spLocks noChangeArrowheads="1"/>
          </p:cNvSpPr>
          <p:nvPr/>
        </p:nvSpPr>
        <p:spPr bwMode="auto">
          <a:xfrm>
            <a:off x="525463" y="3200400"/>
            <a:ext cx="809307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000"/>
              <a:t>  This will eventually find a local minimum, or get stuck in a saddle point</a:t>
            </a:r>
          </a:p>
          <a:p>
            <a:pPr>
              <a:lnSpc>
                <a:spcPct val="90000"/>
              </a:lnSpc>
            </a:pPr>
            <a:r>
              <a:rPr lang="en-US" altLang="en-US" sz="4000"/>
              <a:t>  So what direction do we have to move in to get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0-#ppt_w/2"/>
                                          </p:val>
                                        </p:tav>
                                        <p:tav tm="100000">
                                          <p:val>
                                            <p:strVal val="#ppt_x"/>
                                          </p:val>
                                        </p:tav>
                                      </p:tavLst>
                                    </p:anim>
                                    <p:anim calcmode="lin" valueType="num">
                                      <p:cBhvr additive="base">
                                        <p:cTn id="14"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6328">
                                            <p:txEl>
                                              <p:pRg st="0" end="0"/>
                                            </p:txEl>
                                          </p:spTgt>
                                        </p:tgtEl>
                                        <p:attrNameLst>
                                          <p:attrName>style.visibility</p:attrName>
                                        </p:attrNameLst>
                                      </p:cBhvr>
                                      <p:to>
                                        <p:strVal val="visible"/>
                                      </p:to>
                                    </p:set>
                                    <p:anim calcmode="lin" valueType="num">
                                      <p:cBhvr additive="base">
                                        <p:cTn id="19" dur="500" fill="hold"/>
                                        <p:tgtEl>
                                          <p:spTgt spid="5632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6328">
                                            <p:txEl>
                                              <p:pRg st="1" end="1"/>
                                            </p:txEl>
                                          </p:spTgt>
                                        </p:tgtEl>
                                        <p:attrNameLst>
                                          <p:attrName>style.visibility</p:attrName>
                                        </p:attrNameLst>
                                      </p:cBhvr>
                                      <p:to>
                                        <p:strVal val="visible"/>
                                      </p:to>
                                    </p:set>
                                    <p:anim calcmode="lin" valueType="num">
                                      <p:cBhvr additive="base">
                                        <p:cTn id="25" dur="500" fill="hold"/>
                                        <p:tgtEl>
                                          <p:spTgt spid="5632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6327"/>
                                        </p:tgtEl>
                                        <p:attrNameLst>
                                          <p:attrName>style.visibility</p:attrName>
                                        </p:attrNameLst>
                                      </p:cBhvr>
                                      <p:to>
                                        <p:strVal val="visible"/>
                                      </p:to>
                                    </p:set>
                                    <p:anim calcmode="lin" valueType="num">
                                      <p:cBhvr additive="base">
                                        <p:cTn id="31" dur="500" fill="hold"/>
                                        <p:tgtEl>
                                          <p:spTgt spid="56327"/>
                                        </p:tgtEl>
                                        <p:attrNameLst>
                                          <p:attrName>ppt_x</p:attrName>
                                        </p:attrNameLst>
                                      </p:cBhvr>
                                      <p:tavLst>
                                        <p:tav tm="0">
                                          <p:val>
                                            <p:strVal val="0-#ppt_w/2"/>
                                          </p:val>
                                        </p:tav>
                                        <p:tav tm="100000">
                                          <p:val>
                                            <p:strVal val="#ppt_x"/>
                                          </p:val>
                                        </p:tav>
                                      </p:tavLst>
                                    </p:anim>
                                    <p:anim calcmode="lin" valueType="num">
                                      <p:cBhvr additive="base">
                                        <p:cTn id="32"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C70B648-A942-8C30-9385-84FA1C425C4A}"/>
              </a:ext>
            </a:extLst>
          </p:cNvPr>
          <p:cNvSpPr>
            <a:spLocks noGrp="1" noChangeArrowheads="1"/>
          </p:cNvSpPr>
          <p:nvPr>
            <p:ph type="title"/>
          </p:nvPr>
        </p:nvSpPr>
        <p:spPr>
          <a:xfrm>
            <a:off x="533400" y="228600"/>
            <a:ext cx="8077200" cy="1143000"/>
          </a:xfrm>
        </p:spPr>
        <p:txBody>
          <a:bodyPr/>
          <a:lstStyle/>
          <a:p>
            <a:pPr>
              <a:lnSpc>
                <a:spcPct val="90000"/>
              </a:lnSpc>
            </a:pPr>
            <a:r>
              <a:rPr lang="en-US" altLang="en-US" sz="5200"/>
              <a:t>Search Directions, cont.</a:t>
            </a:r>
          </a:p>
        </p:txBody>
      </p:sp>
      <p:sp>
        <p:nvSpPr>
          <p:cNvPr id="6147" name="Rectangle 3">
            <a:extLst>
              <a:ext uri="{FF2B5EF4-FFF2-40B4-BE49-F238E27FC236}">
                <a16:creationId xmlns:a16="http://schemas.microsoft.com/office/drawing/2014/main" id="{C068B10B-556C-54D9-972A-2644E63DB6BE}"/>
              </a:ext>
            </a:extLst>
          </p:cNvPr>
          <p:cNvSpPr>
            <a:spLocks noGrp="1" noChangeArrowheads="1"/>
          </p:cNvSpPr>
          <p:nvPr>
            <p:ph type="body" idx="1"/>
          </p:nvPr>
        </p:nvSpPr>
        <p:spPr>
          <a:xfrm>
            <a:off x="342900" y="1752600"/>
            <a:ext cx="8458200" cy="2133600"/>
          </a:xfrm>
        </p:spPr>
        <p:txBody>
          <a:bodyPr/>
          <a:lstStyle/>
          <a:p>
            <a:pPr>
              <a:lnSpc>
                <a:spcPct val="90000"/>
              </a:lnSpc>
            </a:pPr>
            <a:r>
              <a:rPr lang="en-US" altLang="en-US" sz="4000"/>
              <a:t> The key is to show that any direction </a:t>
            </a:r>
          </a:p>
          <a:p>
            <a:pPr>
              <a:lnSpc>
                <a:spcPct val="90000"/>
              </a:lnSpc>
              <a:buFontTx/>
              <a:buNone/>
            </a:pPr>
            <a:r>
              <a:rPr lang="en-US" altLang="en-US" sz="4000"/>
              <a:t>       which satisfies</a:t>
            </a:r>
          </a:p>
          <a:p>
            <a:pPr>
              <a:lnSpc>
                <a:spcPct val="90000"/>
              </a:lnSpc>
              <a:buFontTx/>
              <a:buNone/>
            </a:pPr>
            <a:r>
              <a:rPr lang="en-US" altLang="en-US" sz="4000"/>
              <a:t>    will lead to an improvement in </a:t>
            </a:r>
          </a:p>
        </p:txBody>
      </p:sp>
      <p:sp>
        <p:nvSpPr>
          <p:cNvPr id="6148" name="Rectangle 4">
            <a:extLst>
              <a:ext uri="{FF2B5EF4-FFF2-40B4-BE49-F238E27FC236}">
                <a16:creationId xmlns:a16="http://schemas.microsoft.com/office/drawing/2014/main" id="{9559E889-8691-9480-7288-D6CFF5DE3C3B}"/>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49" name="Rectangle 5">
            <a:extLst>
              <a:ext uri="{FF2B5EF4-FFF2-40B4-BE49-F238E27FC236}">
                <a16:creationId xmlns:a16="http://schemas.microsoft.com/office/drawing/2014/main" id="{57773F57-B403-0C07-AB37-9043EE375B6B}"/>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aphicFrame>
        <p:nvGraphicFramePr>
          <p:cNvPr id="6150" name="Object 8">
            <a:extLst>
              <a:ext uri="{FF2B5EF4-FFF2-40B4-BE49-F238E27FC236}">
                <a16:creationId xmlns:a16="http://schemas.microsoft.com/office/drawing/2014/main" id="{2E005983-F4E6-4C92-928F-190761EDE3DE}"/>
              </a:ext>
            </a:extLst>
          </p:cNvPr>
          <p:cNvGraphicFramePr>
            <a:graphicFrameLocks noChangeAspect="1"/>
          </p:cNvGraphicFramePr>
          <p:nvPr/>
        </p:nvGraphicFramePr>
        <p:xfrm>
          <a:off x="762000" y="2514600"/>
          <a:ext cx="420688" cy="546100"/>
        </p:xfrm>
        <a:graphic>
          <a:graphicData uri="http://schemas.openxmlformats.org/presentationml/2006/ole">
            <mc:AlternateContent xmlns:mc="http://schemas.openxmlformats.org/markup-compatibility/2006">
              <mc:Choice xmlns:v="urn:schemas-microsoft-com:vml" Requires="v">
                <p:oleObj name="Equation" r:id="rId2" imgW="126780" imgH="164814" progId="Equation.3">
                  <p:embed/>
                </p:oleObj>
              </mc:Choice>
              <mc:Fallback>
                <p:oleObj name="Equation" r:id="rId2" imgW="126780" imgH="164814" progId="Equation.3">
                  <p:embed/>
                  <p:pic>
                    <p:nvPicPr>
                      <p:cNvPr id="6150" name="Object 8">
                        <a:extLst>
                          <a:ext uri="{FF2B5EF4-FFF2-40B4-BE49-F238E27FC236}">
                            <a16:creationId xmlns:a16="http://schemas.microsoft.com/office/drawing/2014/main" id="{2E005983-F4E6-4C92-928F-190761ED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4206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6">
            <a:extLst>
              <a:ext uri="{FF2B5EF4-FFF2-40B4-BE49-F238E27FC236}">
                <a16:creationId xmlns:a16="http://schemas.microsoft.com/office/drawing/2014/main" id="{ED8F0569-B001-3599-D8E3-64607AF77EEB}"/>
              </a:ext>
            </a:extLst>
          </p:cNvPr>
          <p:cNvGraphicFramePr>
            <a:graphicFrameLocks noChangeAspect="1"/>
          </p:cNvGraphicFramePr>
          <p:nvPr/>
        </p:nvGraphicFramePr>
        <p:xfrm>
          <a:off x="4572000" y="2514600"/>
          <a:ext cx="2201863" cy="611188"/>
        </p:xfrm>
        <a:graphic>
          <a:graphicData uri="http://schemas.openxmlformats.org/presentationml/2006/ole">
            <mc:AlternateContent xmlns:mc="http://schemas.openxmlformats.org/markup-compatibility/2006">
              <mc:Choice xmlns:v="urn:schemas-microsoft-com:vml" Requires="v">
                <p:oleObj name="Equation" r:id="rId4" imgW="825500" imgH="228600" progId="Equation.3">
                  <p:embed/>
                </p:oleObj>
              </mc:Choice>
              <mc:Fallback>
                <p:oleObj name="Equation" r:id="rId4" imgW="825500" imgH="228600" progId="Equation.3">
                  <p:embed/>
                  <p:pic>
                    <p:nvPicPr>
                      <p:cNvPr id="6151" name="Object 6">
                        <a:extLst>
                          <a:ext uri="{FF2B5EF4-FFF2-40B4-BE49-F238E27FC236}">
                            <a16:creationId xmlns:a16="http://schemas.microsoft.com/office/drawing/2014/main" id="{ED8F0569-B001-3599-D8E3-64607AF77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514600"/>
                        <a:ext cx="220186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9">
            <a:extLst>
              <a:ext uri="{FF2B5EF4-FFF2-40B4-BE49-F238E27FC236}">
                <a16:creationId xmlns:a16="http://schemas.microsoft.com/office/drawing/2014/main" id="{670661EA-A96D-7233-CF58-7426B84DAF1B}"/>
              </a:ext>
            </a:extLst>
          </p:cNvPr>
          <p:cNvGraphicFramePr>
            <a:graphicFrameLocks noChangeAspect="1"/>
          </p:cNvGraphicFramePr>
          <p:nvPr/>
        </p:nvGraphicFramePr>
        <p:xfrm>
          <a:off x="7315200" y="3165475"/>
          <a:ext cx="444500" cy="525463"/>
        </p:xfrm>
        <a:graphic>
          <a:graphicData uri="http://schemas.openxmlformats.org/presentationml/2006/ole">
            <mc:AlternateContent xmlns:mc="http://schemas.openxmlformats.org/markup-compatibility/2006">
              <mc:Choice xmlns:v="urn:schemas-microsoft-com:vml" Requires="v">
                <p:oleObj name="Equation" r:id="rId6" imgW="139579" imgH="164957" progId="Equation.3">
                  <p:embed/>
                </p:oleObj>
              </mc:Choice>
              <mc:Fallback>
                <p:oleObj name="Equation" r:id="rId6" imgW="139579" imgH="164957" progId="Equation.3">
                  <p:embed/>
                  <p:pic>
                    <p:nvPicPr>
                      <p:cNvPr id="6152" name="Object 9">
                        <a:extLst>
                          <a:ext uri="{FF2B5EF4-FFF2-40B4-BE49-F238E27FC236}">
                            <a16:creationId xmlns:a16="http://schemas.microsoft.com/office/drawing/2014/main" id="{670661EA-A96D-7233-CF58-7426B84DA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3165475"/>
                        <a:ext cx="4445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4" name="Text Box 10">
            <a:extLst>
              <a:ext uri="{FF2B5EF4-FFF2-40B4-BE49-F238E27FC236}">
                <a16:creationId xmlns:a16="http://schemas.microsoft.com/office/drawing/2014/main" id="{56646CA7-EFE5-69AC-735C-9D8F2AEB6D30}"/>
              </a:ext>
            </a:extLst>
          </p:cNvPr>
          <p:cNvSpPr txBox="1">
            <a:spLocks noChangeArrowheads="1"/>
          </p:cNvSpPr>
          <p:nvPr/>
        </p:nvSpPr>
        <p:spPr bwMode="auto">
          <a:xfrm>
            <a:off x="355600" y="3884613"/>
            <a:ext cx="83312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000"/>
              <a:t>  Note this is vector-vector multiplication, between the gradient of the function and the search direction</a:t>
            </a:r>
            <a:endParaRPr lang="en-US" altLang="en-US" sz="2800"/>
          </a:p>
          <a:p>
            <a:pP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354"/>
                                        </p:tgtEl>
                                        <p:attrNameLst>
                                          <p:attrName>style.visibility</p:attrName>
                                        </p:attrNameLst>
                                      </p:cBhvr>
                                      <p:to>
                                        <p:strVal val="visible"/>
                                      </p:to>
                                    </p:set>
                                    <p:anim calcmode="lin" valueType="num">
                                      <p:cBhvr additive="base">
                                        <p:cTn id="7" dur="500" fill="hold"/>
                                        <p:tgtEl>
                                          <p:spTgt spid="57354"/>
                                        </p:tgtEl>
                                        <p:attrNameLst>
                                          <p:attrName>ppt_x</p:attrName>
                                        </p:attrNameLst>
                                      </p:cBhvr>
                                      <p:tavLst>
                                        <p:tav tm="0">
                                          <p:val>
                                            <p:strVal val="0-#ppt_w/2"/>
                                          </p:val>
                                        </p:tav>
                                        <p:tav tm="100000">
                                          <p:val>
                                            <p:strVal val="#ppt_x"/>
                                          </p:val>
                                        </p:tav>
                                      </p:tavLst>
                                    </p:anim>
                                    <p:anim calcmode="lin" valueType="num">
                                      <p:cBhvr additive="base">
                                        <p:cTn id="8" dur="500" fill="hold"/>
                                        <p:tgtEl>
                                          <p:spTgt spid="573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F80443-B11C-D8E6-60DF-7C2F997E41E7}"/>
              </a:ext>
            </a:extLst>
          </p:cNvPr>
          <p:cNvSpPr>
            <a:spLocks noGrp="1" noChangeArrowheads="1"/>
          </p:cNvSpPr>
          <p:nvPr>
            <p:ph type="title"/>
          </p:nvPr>
        </p:nvSpPr>
        <p:spPr>
          <a:xfrm>
            <a:off x="381000" y="76200"/>
            <a:ext cx="8534400" cy="1143000"/>
          </a:xfrm>
        </p:spPr>
        <p:txBody>
          <a:bodyPr/>
          <a:lstStyle/>
          <a:p>
            <a:pPr>
              <a:lnSpc>
                <a:spcPct val="80000"/>
              </a:lnSpc>
            </a:pPr>
            <a:r>
              <a:rPr lang="en-US" altLang="en-US" sz="4000"/>
              <a:t>A 2-D Example</a:t>
            </a:r>
          </a:p>
        </p:txBody>
      </p:sp>
      <p:sp>
        <p:nvSpPr>
          <p:cNvPr id="7171" name="Rectangle 3">
            <a:extLst>
              <a:ext uri="{FF2B5EF4-FFF2-40B4-BE49-F238E27FC236}">
                <a16:creationId xmlns:a16="http://schemas.microsoft.com/office/drawing/2014/main" id="{EC1ED725-F4A7-D83B-4E7A-4941F6B27F3A}"/>
              </a:ext>
            </a:extLst>
          </p:cNvPr>
          <p:cNvSpPr>
            <a:spLocks noGrp="1" noChangeArrowheads="1"/>
          </p:cNvSpPr>
          <p:nvPr>
            <p:ph type="body" idx="1"/>
          </p:nvPr>
        </p:nvSpPr>
        <p:spPr>
          <a:xfrm>
            <a:off x="304800" y="1143000"/>
            <a:ext cx="7772400" cy="4114800"/>
          </a:xfrm>
        </p:spPr>
        <p:txBody>
          <a:bodyPr/>
          <a:lstStyle/>
          <a:p>
            <a:r>
              <a:rPr lang="en-US" altLang="en-US" sz="3000"/>
              <a:t> Note              is the direction of the greatest increase in </a:t>
            </a:r>
            <a:r>
              <a:rPr lang="en-US" altLang="en-US" sz="3000" i="1"/>
              <a:t>f</a:t>
            </a:r>
            <a:r>
              <a:rPr lang="en-US" altLang="en-US" sz="3000"/>
              <a:t> :</a:t>
            </a:r>
          </a:p>
          <a:p>
            <a:endParaRPr lang="en-US" altLang="en-US" sz="3000"/>
          </a:p>
        </p:txBody>
      </p:sp>
      <p:sp>
        <p:nvSpPr>
          <p:cNvPr id="7172" name="Rectangle 4">
            <a:extLst>
              <a:ext uri="{FF2B5EF4-FFF2-40B4-BE49-F238E27FC236}">
                <a16:creationId xmlns:a16="http://schemas.microsoft.com/office/drawing/2014/main" id="{AB05FB3C-69FE-E037-C176-E04BF8EE61C7}"/>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73" name="Rectangle 5">
            <a:extLst>
              <a:ext uri="{FF2B5EF4-FFF2-40B4-BE49-F238E27FC236}">
                <a16:creationId xmlns:a16="http://schemas.microsoft.com/office/drawing/2014/main" id="{0168ACEB-832F-72B7-4BDF-A86C9F5C7252}"/>
              </a:ext>
            </a:extLst>
          </p:cNvPr>
          <p:cNvSpPr>
            <a:spLocks noChangeArrowheads="1"/>
          </p:cNvSpPr>
          <p:nvPr/>
        </p:nvSpPr>
        <p:spPr bwMode="auto">
          <a:xfrm>
            <a:off x="66294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pSp>
        <p:nvGrpSpPr>
          <p:cNvPr id="58418" name="Group 50">
            <a:extLst>
              <a:ext uri="{FF2B5EF4-FFF2-40B4-BE49-F238E27FC236}">
                <a16:creationId xmlns:a16="http://schemas.microsoft.com/office/drawing/2014/main" id="{658D9291-117C-901E-13F6-1AC902A5A7F7}"/>
              </a:ext>
            </a:extLst>
          </p:cNvPr>
          <p:cNvGrpSpPr>
            <a:grpSpLocks/>
          </p:cNvGrpSpPr>
          <p:nvPr/>
        </p:nvGrpSpPr>
        <p:grpSpPr bwMode="auto">
          <a:xfrm>
            <a:off x="976313" y="1905000"/>
            <a:ext cx="6186487" cy="4495800"/>
            <a:chOff x="615" y="1200"/>
            <a:chExt cx="3897" cy="2832"/>
          </a:xfrm>
        </p:grpSpPr>
        <p:sp>
          <p:nvSpPr>
            <p:cNvPr id="7190" name="Text Box 8">
              <a:extLst>
                <a:ext uri="{FF2B5EF4-FFF2-40B4-BE49-F238E27FC236}">
                  <a16:creationId xmlns:a16="http://schemas.microsoft.com/office/drawing/2014/main" id="{AAACDBA9-2627-35F6-E64B-C69F297AE784}"/>
                </a:ext>
              </a:extLst>
            </p:cNvPr>
            <p:cNvSpPr txBox="1">
              <a:spLocks noChangeArrowheads="1"/>
            </p:cNvSpPr>
            <p:nvPr/>
          </p:nvSpPr>
          <p:spPr bwMode="auto">
            <a:xfrm>
              <a:off x="2112" y="3648"/>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i="1" baseline="-25000"/>
                <a:t>1</a:t>
              </a:r>
              <a:endParaRPr lang="en-US" altLang="en-US" sz="2400" i="1"/>
            </a:p>
          </p:txBody>
        </p:sp>
        <p:sp>
          <p:nvSpPr>
            <p:cNvPr id="7191" name="Line 9">
              <a:extLst>
                <a:ext uri="{FF2B5EF4-FFF2-40B4-BE49-F238E27FC236}">
                  <a16:creationId xmlns:a16="http://schemas.microsoft.com/office/drawing/2014/main" id="{3FD6A8E5-6ABB-1DC4-E118-CD6F7A34DD47}"/>
                </a:ext>
              </a:extLst>
            </p:cNvPr>
            <p:cNvSpPr>
              <a:spLocks noChangeShapeType="1"/>
            </p:cNvSpPr>
            <p:nvPr/>
          </p:nvSpPr>
          <p:spPr bwMode="auto">
            <a:xfrm>
              <a:off x="1104" y="3552"/>
              <a:ext cx="24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Line 10">
              <a:extLst>
                <a:ext uri="{FF2B5EF4-FFF2-40B4-BE49-F238E27FC236}">
                  <a16:creationId xmlns:a16="http://schemas.microsoft.com/office/drawing/2014/main" id="{D18AD473-1AD2-480F-D181-FAEE4305DF9C}"/>
                </a:ext>
              </a:extLst>
            </p:cNvPr>
            <p:cNvSpPr>
              <a:spLocks noChangeShapeType="1"/>
            </p:cNvSpPr>
            <p:nvPr/>
          </p:nvSpPr>
          <p:spPr bwMode="auto">
            <a:xfrm>
              <a:off x="1104" y="1632"/>
              <a:ext cx="0" cy="24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193" name="Object 11">
              <a:extLst>
                <a:ext uri="{FF2B5EF4-FFF2-40B4-BE49-F238E27FC236}">
                  <a16:creationId xmlns:a16="http://schemas.microsoft.com/office/drawing/2014/main" id="{56A54F90-5A21-9EC3-387C-FCDED0F263E6}"/>
                </a:ext>
              </a:extLst>
            </p:cNvPr>
            <p:cNvGraphicFramePr>
              <a:graphicFrameLocks noChangeAspect="1"/>
            </p:cNvGraphicFramePr>
            <p:nvPr/>
          </p:nvGraphicFramePr>
          <p:xfrm>
            <a:off x="615" y="2344"/>
            <a:ext cx="220" cy="289"/>
          </p:xfrm>
          <a:graphic>
            <a:graphicData uri="http://schemas.openxmlformats.org/presentationml/2006/ole">
              <mc:AlternateContent xmlns:mc="http://schemas.openxmlformats.org/markup-compatibility/2006">
                <mc:Choice xmlns:v="urn:schemas-microsoft-com:vml" Requires="v">
                  <p:oleObj name="Equation" r:id="rId2" imgW="164885" imgH="215619" progId="Equation.3">
                    <p:embed/>
                  </p:oleObj>
                </mc:Choice>
                <mc:Fallback>
                  <p:oleObj name="Equation" r:id="rId2" imgW="164885" imgH="215619" progId="Equation.3">
                    <p:embed/>
                    <p:pic>
                      <p:nvPicPr>
                        <p:cNvPr id="7193" name="Object 11">
                          <a:extLst>
                            <a:ext uri="{FF2B5EF4-FFF2-40B4-BE49-F238E27FC236}">
                              <a16:creationId xmlns:a16="http://schemas.microsoft.com/office/drawing/2014/main" id="{56A54F90-5A21-9EC3-387C-FCDED0F26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 y="2344"/>
                          <a:ext cx="22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4" name="Freeform 28">
              <a:extLst>
                <a:ext uri="{FF2B5EF4-FFF2-40B4-BE49-F238E27FC236}">
                  <a16:creationId xmlns:a16="http://schemas.microsoft.com/office/drawing/2014/main" id="{76626987-A0D4-0488-E31E-6E18812B35B0}"/>
                </a:ext>
              </a:extLst>
            </p:cNvPr>
            <p:cNvSpPr>
              <a:spLocks/>
            </p:cNvSpPr>
            <p:nvPr/>
          </p:nvSpPr>
          <p:spPr bwMode="auto">
            <a:xfrm>
              <a:off x="1104" y="1392"/>
              <a:ext cx="1680" cy="1312"/>
            </a:xfrm>
            <a:custGeom>
              <a:avLst/>
              <a:gdLst>
                <a:gd name="T0" fmla="*/ 0 w 1680"/>
                <a:gd name="T1" fmla="*/ 960 h 1312"/>
                <a:gd name="T2" fmla="*/ 720 w 1680"/>
                <a:gd name="T3" fmla="*/ 1152 h 1312"/>
                <a:gd name="T4" fmla="*/ 1680 w 1680"/>
                <a:gd name="T5" fmla="*/ 0 h 1312"/>
                <a:gd name="T6" fmla="*/ 0 60000 65536"/>
                <a:gd name="T7" fmla="*/ 0 60000 65536"/>
                <a:gd name="T8" fmla="*/ 0 60000 65536"/>
              </a:gdLst>
              <a:ahLst/>
              <a:cxnLst>
                <a:cxn ang="T6">
                  <a:pos x="T0" y="T1"/>
                </a:cxn>
                <a:cxn ang="T7">
                  <a:pos x="T2" y="T3"/>
                </a:cxn>
                <a:cxn ang="T8">
                  <a:pos x="T4" y="T5"/>
                </a:cxn>
              </a:cxnLst>
              <a:rect l="0" t="0" r="r" b="b"/>
              <a:pathLst>
                <a:path w="1680" h="1312">
                  <a:moveTo>
                    <a:pt x="0" y="960"/>
                  </a:moveTo>
                  <a:cubicBezTo>
                    <a:pt x="220" y="1136"/>
                    <a:pt x="440" y="1312"/>
                    <a:pt x="720" y="1152"/>
                  </a:cubicBezTo>
                  <a:cubicBezTo>
                    <a:pt x="1000" y="992"/>
                    <a:pt x="1520" y="192"/>
                    <a:pt x="1680" y="0"/>
                  </a:cubicBezTo>
                </a:path>
              </a:pathLst>
            </a:custGeom>
            <a:noFill/>
            <a:ln w="9525"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Freeform 29">
              <a:extLst>
                <a:ext uri="{FF2B5EF4-FFF2-40B4-BE49-F238E27FC236}">
                  <a16:creationId xmlns:a16="http://schemas.microsoft.com/office/drawing/2014/main" id="{FDAC6667-CA28-642D-FC6F-DE1E96240EA4}"/>
                </a:ext>
              </a:extLst>
            </p:cNvPr>
            <p:cNvSpPr>
              <a:spLocks/>
            </p:cNvSpPr>
            <p:nvPr/>
          </p:nvSpPr>
          <p:spPr bwMode="auto">
            <a:xfrm>
              <a:off x="1104" y="1392"/>
              <a:ext cx="2064" cy="1784"/>
            </a:xfrm>
            <a:custGeom>
              <a:avLst/>
              <a:gdLst>
                <a:gd name="T0" fmla="*/ 0 w 2064"/>
                <a:gd name="T1" fmla="*/ 1488 h 1784"/>
                <a:gd name="T2" fmla="*/ 1152 w 2064"/>
                <a:gd name="T3" fmla="*/ 1536 h 1784"/>
                <a:gd name="T4" fmla="*/ 2064 w 2064"/>
                <a:gd name="T5" fmla="*/ 0 h 1784"/>
                <a:gd name="T6" fmla="*/ 0 60000 65536"/>
                <a:gd name="T7" fmla="*/ 0 60000 65536"/>
                <a:gd name="T8" fmla="*/ 0 60000 65536"/>
              </a:gdLst>
              <a:ahLst/>
              <a:cxnLst>
                <a:cxn ang="T6">
                  <a:pos x="T0" y="T1"/>
                </a:cxn>
                <a:cxn ang="T7">
                  <a:pos x="T2" y="T3"/>
                </a:cxn>
                <a:cxn ang="T8">
                  <a:pos x="T4" y="T5"/>
                </a:cxn>
              </a:cxnLst>
              <a:rect l="0" t="0" r="r" b="b"/>
              <a:pathLst>
                <a:path w="2064" h="1784">
                  <a:moveTo>
                    <a:pt x="0" y="1488"/>
                  </a:moveTo>
                  <a:cubicBezTo>
                    <a:pt x="404" y="1636"/>
                    <a:pt x="808" y="1784"/>
                    <a:pt x="1152" y="1536"/>
                  </a:cubicBezTo>
                  <a:cubicBezTo>
                    <a:pt x="1496" y="1288"/>
                    <a:pt x="1912" y="256"/>
                    <a:pt x="2064" y="0"/>
                  </a:cubicBezTo>
                </a:path>
              </a:pathLst>
            </a:custGeom>
            <a:noFill/>
            <a:ln w="9525"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Freeform 31">
              <a:extLst>
                <a:ext uri="{FF2B5EF4-FFF2-40B4-BE49-F238E27FC236}">
                  <a16:creationId xmlns:a16="http://schemas.microsoft.com/office/drawing/2014/main" id="{63C12C16-EA1C-01BD-BB0E-C2DC79DBBEFC}"/>
                </a:ext>
              </a:extLst>
            </p:cNvPr>
            <p:cNvSpPr>
              <a:spLocks/>
            </p:cNvSpPr>
            <p:nvPr/>
          </p:nvSpPr>
          <p:spPr bwMode="auto">
            <a:xfrm>
              <a:off x="1104" y="1488"/>
              <a:ext cx="2688" cy="2128"/>
            </a:xfrm>
            <a:custGeom>
              <a:avLst/>
              <a:gdLst>
                <a:gd name="T0" fmla="*/ 0 w 2688"/>
                <a:gd name="T1" fmla="*/ 1824 h 2128"/>
                <a:gd name="T2" fmla="*/ 1488 w 2688"/>
                <a:gd name="T3" fmla="*/ 1824 h 2128"/>
                <a:gd name="T4" fmla="*/ 2688 w 2688"/>
                <a:gd name="T5" fmla="*/ 0 h 2128"/>
                <a:gd name="T6" fmla="*/ 0 60000 65536"/>
                <a:gd name="T7" fmla="*/ 0 60000 65536"/>
                <a:gd name="T8" fmla="*/ 0 60000 65536"/>
              </a:gdLst>
              <a:ahLst/>
              <a:cxnLst>
                <a:cxn ang="T6">
                  <a:pos x="T0" y="T1"/>
                </a:cxn>
                <a:cxn ang="T7">
                  <a:pos x="T2" y="T3"/>
                </a:cxn>
                <a:cxn ang="T8">
                  <a:pos x="T4" y="T5"/>
                </a:cxn>
              </a:cxnLst>
              <a:rect l="0" t="0" r="r" b="b"/>
              <a:pathLst>
                <a:path w="2688" h="2128">
                  <a:moveTo>
                    <a:pt x="0" y="1824"/>
                  </a:moveTo>
                  <a:cubicBezTo>
                    <a:pt x="520" y="1976"/>
                    <a:pt x="1040" y="2128"/>
                    <a:pt x="1488" y="1824"/>
                  </a:cubicBezTo>
                  <a:cubicBezTo>
                    <a:pt x="1936" y="1520"/>
                    <a:pt x="2488" y="304"/>
                    <a:pt x="2688" y="0"/>
                  </a:cubicBezTo>
                </a:path>
              </a:pathLst>
            </a:custGeom>
            <a:noFill/>
            <a:ln w="9525"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197" name="Object 39">
              <a:extLst>
                <a:ext uri="{FF2B5EF4-FFF2-40B4-BE49-F238E27FC236}">
                  <a16:creationId xmlns:a16="http://schemas.microsoft.com/office/drawing/2014/main" id="{D3D920BD-927A-E825-7DE5-9D74CE0D5711}"/>
                </a:ext>
              </a:extLst>
            </p:cNvPr>
            <p:cNvGraphicFramePr>
              <a:graphicFrameLocks noChangeAspect="1"/>
            </p:cNvGraphicFramePr>
            <p:nvPr/>
          </p:nvGraphicFramePr>
          <p:xfrm>
            <a:off x="3696" y="1488"/>
            <a:ext cx="816" cy="291"/>
          </p:xfrm>
          <a:graphic>
            <a:graphicData uri="http://schemas.openxmlformats.org/presentationml/2006/ole">
              <mc:AlternateContent xmlns:mc="http://schemas.openxmlformats.org/markup-compatibility/2006">
                <mc:Choice xmlns:v="urn:schemas-microsoft-com:vml" Requires="v">
                  <p:oleObj name="Equation" r:id="rId4" imgW="571252" imgH="203112" progId="Equation.3">
                    <p:embed/>
                  </p:oleObj>
                </mc:Choice>
                <mc:Fallback>
                  <p:oleObj name="Equation" r:id="rId4" imgW="571252" imgH="203112" progId="Equation.3">
                    <p:embed/>
                    <p:pic>
                      <p:nvPicPr>
                        <p:cNvPr id="7197" name="Object 39">
                          <a:extLst>
                            <a:ext uri="{FF2B5EF4-FFF2-40B4-BE49-F238E27FC236}">
                              <a16:creationId xmlns:a16="http://schemas.microsoft.com/office/drawing/2014/main" id="{D3D920BD-927A-E825-7DE5-9D74CE0D5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488"/>
                          <a:ext cx="8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8" name="Object 40">
              <a:extLst>
                <a:ext uri="{FF2B5EF4-FFF2-40B4-BE49-F238E27FC236}">
                  <a16:creationId xmlns:a16="http://schemas.microsoft.com/office/drawing/2014/main" id="{93DE09AE-D62C-7AFC-4879-78ECDA4FF9BA}"/>
                </a:ext>
              </a:extLst>
            </p:cNvPr>
            <p:cNvGraphicFramePr>
              <a:graphicFrameLocks noChangeAspect="1"/>
            </p:cNvGraphicFramePr>
            <p:nvPr/>
          </p:nvGraphicFramePr>
          <p:xfrm>
            <a:off x="3168" y="1200"/>
            <a:ext cx="816" cy="291"/>
          </p:xfrm>
          <a:graphic>
            <a:graphicData uri="http://schemas.openxmlformats.org/presentationml/2006/ole">
              <mc:AlternateContent xmlns:mc="http://schemas.openxmlformats.org/markup-compatibility/2006">
                <mc:Choice xmlns:v="urn:schemas-microsoft-com:vml" Requires="v">
                  <p:oleObj name="Equation" r:id="rId6" imgW="571252" imgH="203112" progId="Equation.3">
                    <p:embed/>
                  </p:oleObj>
                </mc:Choice>
                <mc:Fallback>
                  <p:oleObj name="Equation" r:id="rId6" imgW="571252" imgH="203112" progId="Equation.3">
                    <p:embed/>
                    <p:pic>
                      <p:nvPicPr>
                        <p:cNvPr id="7198" name="Object 40">
                          <a:extLst>
                            <a:ext uri="{FF2B5EF4-FFF2-40B4-BE49-F238E27FC236}">
                              <a16:creationId xmlns:a16="http://schemas.microsoft.com/office/drawing/2014/main" id="{93DE09AE-D62C-7AFC-4879-78ECDA4FF9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1200"/>
                          <a:ext cx="8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9" name="Object 41">
              <a:extLst>
                <a:ext uri="{FF2B5EF4-FFF2-40B4-BE49-F238E27FC236}">
                  <a16:creationId xmlns:a16="http://schemas.microsoft.com/office/drawing/2014/main" id="{EE60EC04-667C-5751-924A-EB8D4C841969}"/>
                </a:ext>
              </a:extLst>
            </p:cNvPr>
            <p:cNvGraphicFramePr>
              <a:graphicFrameLocks noChangeAspect="1"/>
            </p:cNvGraphicFramePr>
            <p:nvPr/>
          </p:nvGraphicFramePr>
          <p:xfrm>
            <a:off x="1875" y="1248"/>
            <a:ext cx="907" cy="291"/>
          </p:xfrm>
          <a:graphic>
            <a:graphicData uri="http://schemas.openxmlformats.org/presentationml/2006/ole">
              <mc:AlternateContent xmlns:mc="http://schemas.openxmlformats.org/markup-compatibility/2006">
                <mc:Choice xmlns:v="urn:schemas-microsoft-com:vml" Requires="v">
                  <p:oleObj name="Equation" r:id="rId8" imgW="634725" imgH="203112" progId="Equation.3">
                    <p:embed/>
                  </p:oleObj>
                </mc:Choice>
                <mc:Fallback>
                  <p:oleObj name="Equation" r:id="rId8" imgW="634725" imgH="203112" progId="Equation.3">
                    <p:embed/>
                    <p:pic>
                      <p:nvPicPr>
                        <p:cNvPr id="7199" name="Object 41">
                          <a:extLst>
                            <a:ext uri="{FF2B5EF4-FFF2-40B4-BE49-F238E27FC236}">
                              <a16:creationId xmlns:a16="http://schemas.microsoft.com/office/drawing/2014/main" id="{EE60EC04-667C-5751-924A-EB8D4C8419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5" y="1248"/>
                          <a:ext cx="90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5" name="Object 48">
            <a:extLst>
              <a:ext uri="{FF2B5EF4-FFF2-40B4-BE49-F238E27FC236}">
                <a16:creationId xmlns:a16="http://schemas.microsoft.com/office/drawing/2014/main" id="{BC5DF11F-6567-C7BC-72FD-C948BFCB6ADF}"/>
              </a:ext>
            </a:extLst>
          </p:cNvPr>
          <p:cNvGraphicFramePr>
            <a:graphicFrameLocks noChangeAspect="1"/>
          </p:cNvGraphicFramePr>
          <p:nvPr/>
        </p:nvGraphicFramePr>
        <p:xfrm>
          <a:off x="1676400" y="1143000"/>
          <a:ext cx="1143000" cy="528638"/>
        </p:xfrm>
        <a:graphic>
          <a:graphicData uri="http://schemas.openxmlformats.org/presentationml/2006/ole">
            <mc:AlternateContent xmlns:mc="http://schemas.openxmlformats.org/markup-compatibility/2006">
              <mc:Choice xmlns:v="urn:schemas-microsoft-com:vml" Requires="v">
                <p:oleObj name="Equation" r:id="rId10" imgW="495085" imgH="228501" progId="Equation.3">
                  <p:embed/>
                </p:oleObj>
              </mc:Choice>
              <mc:Fallback>
                <p:oleObj name="Equation" r:id="rId10" imgW="495085" imgH="228501" progId="Equation.3">
                  <p:embed/>
                  <p:pic>
                    <p:nvPicPr>
                      <p:cNvPr id="7175" name="Object 48">
                        <a:extLst>
                          <a:ext uri="{FF2B5EF4-FFF2-40B4-BE49-F238E27FC236}">
                            <a16:creationId xmlns:a16="http://schemas.microsoft.com/office/drawing/2014/main" id="{BC5DF11F-6567-C7BC-72FD-C948BFCB6A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1143000"/>
                        <a:ext cx="11430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19" name="Text Box 51">
            <a:extLst>
              <a:ext uri="{FF2B5EF4-FFF2-40B4-BE49-F238E27FC236}">
                <a16:creationId xmlns:a16="http://schemas.microsoft.com/office/drawing/2014/main" id="{9AFB1ECA-00B6-B37B-7ED1-3885C48F3C09}"/>
              </a:ext>
            </a:extLst>
          </p:cNvPr>
          <p:cNvSpPr txBox="1">
            <a:spLocks noChangeArrowheads="1"/>
          </p:cNvSpPr>
          <p:nvPr/>
        </p:nvSpPr>
        <p:spPr bwMode="auto">
          <a:xfrm>
            <a:off x="5715000" y="3429000"/>
            <a:ext cx="3733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the gradient vector is always orthogonal to the contour</a:t>
            </a:r>
          </a:p>
        </p:txBody>
      </p:sp>
      <p:grpSp>
        <p:nvGrpSpPr>
          <p:cNvPr id="58427" name="Group 59">
            <a:extLst>
              <a:ext uri="{FF2B5EF4-FFF2-40B4-BE49-F238E27FC236}">
                <a16:creationId xmlns:a16="http://schemas.microsoft.com/office/drawing/2014/main" id="{CC27A945-FAA4-9AFC-F9E4-80AA18CFA259}"/>
              </a:ext>
            </a:extLst>
          </p:cNvPr>
          <p:cNvGrpSpPr>
            <a:grpSpLocks/>
          </p:cNvGrpSpPr>
          <p:nvPr/>
        </p:nvGrpSpPr>
        <p:grpSpPr bwMode="auto">
          <a:xfrm>
            <a:off x="1752600" y="3200400"/>
            <a:ext cx="3241675" cy="2362200"/>
            <a:chOff x="1104" y="2016"/>
            <a:chExt cx="2042" cy="1488"/>
          </a:xfrm>
        </p:grpSpPr>
        <p:grpSp>
          <p:nvGrpSpPr>
            <p:cNvPr id="7178" name="Group 58">
              <a:extLst>
                <a:ext uri="{FF2B5EF4-FFF2-40B4-BE49-F238E27FC236}">
                  <a16:creationId xmlns:a16="http://schemas.microsoft.com/office/drawing/2014/main" id="{8C2DEC8B-89B7-460D-D382-83458633223E}"/>
                </a:ext>
              </a:extLst>
            </p:cNvPr>
            <p:cNvGrpSpPr>
              <a:grpSpLocks/>
            </p:cNvGrpSpPr>
            <p:nvPr/>
          </p:nvGrpSpPr>
          <p:grpSpPr bwMode="auto">
            <a:xfrm>
              <a:off x="1104" y="2016"/>
              <a:ext cx="2042" cy="1488"/>
              <a:chOff x="1104" y="2016"/>
              <a:chExt cx="2042" cy="1488"/>
            </a:xfrm>
          </p:grpSpPr>
          <p:sp>
            <p:nvSpPr>
              <p:cNvPr id="7180" name="Oval 32">
                <a:extLst>
                  <a:ext uri="{FF2B5EF4-FFF2-40B4-BE49-F238E27FC236}">
                    <a16:creationId xmlns:a16="http://schemas.microsoft.com/office/drawing/2014/main" id="{DED71988-9797-3688-9A43-5B73F405FE97}"/>
                  </a:ext>
                </a:extLst>
              </p:cNvPr>
              <p:cNvSpPr>
                <a:spLocks noChangeArrowheads="1"/>
              </p:cNvSpPr>
              <p:nvPr/>
            </p:nvSpPr>
            <p:spPr bwMode="auto">
              <a:xfrm>
                <a:off x="2112" y="29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7181" name="Line 33">
                <a:extLst>
                  <a:ext uri="{FF2B5EF4-FFF2-40B4-BE49-F238E27FC236}">
                    <a16:creationId xmlns:a16="http://schemas.microsoft.com/office/drawing/2014/main" id="{83614490-528B-1E30-30BC-0EB8D43F644C}"/>
                  </a:ext>
                </a:extLst>
              </p:cNvPr>
              <p:cNvSpPr>
                <a:spLocks noChangeShapeType="1"/>
              </p:cNvSpPr>
              <p:nvPr/>
            </p:nvSpPr>
            <p:spPr bwMode="auto">
              <a:xfrm flipH="1" flipV="1">
                <a:off x="1728" y="2160"/>
                <a:ext cx="38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2" name="Line 34">
                <a:extLst>
                  <a:ext uri="{FF2B5EF4-FFF2-40B4-BE49-F238E27FC236}">
                    <a16:creationId xmlns:a16="http://schemas.microsoft.com/office/drawing/2014/main" id="{66FF8585-90AE-CDE2-CAF8-4257EDF92C30}"/>
                  </a:ext>
                </a:extLst>
              </p:cNvPr>
              <p:cNvSpPr>
                <a:spLocks noChangeShapeType="1"/>
              </p:cNvSpPr>
              <p:nvPr/>
            </p:nvSpPr>
            <p:spPr bwMode="auto">
              <a:xfrm flipV="1">
                <a:off x="2112" y="2496"/>
                <a:ext cx="76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Line 36">
                <a:extLst>
                  <a:ext uri="{FF2B5EF4-FFF2-40B4-BE49-F238E27FC236}">
                    <a16:creationId xmlns:a16="http://schemas.microsoft.com/office/drawing/2014/main" id="{A59A2EF2-43DC-6179-51F7-B42DA7919997}"/>
                  </a:ext>
                </a:extLst>
              </p:cNvPr>
              <p:cNvSpPr>
                <a:spLocks noChangeShapeType="1"/>
              </p:cNvSpPr>
              <p:nvPr/>
            </p:nvSpPr>
            <p:spPr bwMode="auto">
              <a:xfrm>
                <a:off x="2160" y="3024"/>
                <a:ext cx="28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184" name="Object 37">
                <a:extLst>
                  <a:ext uri="{FF2B5EF4-FFF2-40B4-BE49-F238E27FC236}">
                    <a16:creationId xmlns:a16="http://schemas.microsoft.com/office/drawing/2014/main" id="{86A6D67C-73BC-C3B4-43DF-937CCAFEF64E}"/>
                  </a:ext>
                </a:extLst>
              </p:cNvPr>
              <p:cNvGraphicFramePr>
                <a:graphicFrameLocks noChangeAspect="1"/>
              </p:cNvGraphicFramePr>
              <p:nvPr/>
            </p:nvGraphicFramePr>
            <p:xfrm>
              <a:off x="1920" y="3024"/>
              <a:ext cx="285" cy="304"/>
            </p:xfrm>
            <a:graphic>
              <a:graphicData uri="http://schemas.openxmlformats.org/presentationml/2006/ole">
                <mc:AlternateContent xmlns:mc="http://schemas.openxmlformats.org/markup-compatibility/2006">
                  <mc:Choice xmlns:v="urn:schemas-microsoft-com:vml" Requires="v">
                    <p:oleObj name="Equation" r:id="rId12" imgW="190417" imgH="203112" progId="Equation.3">
                      <p:embed/>
                    </p:oleObj>
                  </mc:Choice>
                  <mc:Fallback>
                    <p:oleObj name="Equation" r:id="rId12" imgW="190417" imgH="203112" progId="Equation.3">
                      <p:embed/>
                      <p:pic>
                        <p:nvPicPr>
                          <p:cNvPr id="7184" name="Object 37">
                            <a:extLst>
                              <a:ext uri="{FF2B5EF4-FFF2-40B4-BE49-F238E27FC236}">
                                <a16:creationId xmlns:a16="http://schemas.microsoft.com/office/drawing/2014/main" id="{86A6D67C-73BC-C3B4-43DF-937CCAFEF6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3024"/>
                            <a:ext cx="28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Object 38">
                <a:extLst>
                  <a:ext uri="{FF2B5EF4-FFF2-40B4-BE49-F238E27FC236}">
                    <a16:creationId xmlns:a16="http://schemas.microsoft.com/office/drawing/2014/main" id="{5D69C7BA-D30E-E467-15D8-BA09C1981B9A}"/>
                  </a:ext>
                </a:extLst>
              </p:cNvPr>
              <p:cNvGraphicFramePr>
                <a:graphicFrameLocks noChangeAspect="1"/>
              </p:cNvGraphicFramePr>
              <p:nvPr/>
            </p:nvGraphicFramePr>
            <p:xfrm>
              <a:off x="2732" y="2496"/>
              <a:ext cx="295" cy="336"/>
            </p:xfrm>
            <a:graphic>
              <a:graphicData uri="http://schemas.openxmlformats.org/presentationml/2006/ole">
                <mc:AlternateContent xmlns:mc="http://schemas.openxmlformats.org/markup-compatibility/2006">
                  <mc:Choice xmlns:v="urn:schemas-microsoft-com:vml" Requires="v">
                    <p:oleObj name="Equation" r:id="rId14" imgW="177569" imgH="202936" progId="Equation.3">
                      <p:embed/>
                    </p:oleObj>
                  </mc:Choice>
                  <mc:Fallback>
                    <p:oleObj name="Equation" r:id="rId14" imgW="177569" imgH="202936" progId="Equation.3">
                      <p:embed/>
                      <p:pic>
                        <p:nvPicPr>
                          <p:cNvPr id="7185" name="Object 38">
                            <a:extLst>
                              <a:ext uri="{FF2B5EF4-FFF2-40B4-BE49-F238E27FC236}">
                                <a16:creationId xmlns:a16="http://schemas.microsoft.com/office/drawing/2014/main" id="{5D69C7BA-D30E-E467-15D8-BA09C1981B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2" y="2496"/>
                            <a:ext cx="29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42">
                <a:extLst>
                  <a:ext uri="{FF2B5EF4-FFF2-40B4-BE49-F238E27FC236}">
                    <a16:creationId xmlns:a16="http://schemas.microsoft.com/office/drawing/2014/main" id="{03D16C85-66B6-F4BD-CF22-CCF8C76A0389}"/>
                  </a:ext>
                </a:extLst>
              </p:cNvPr>
              <p:cNvGraphicFramePr>
                <a:graphicFrameLocks noChangeAspect="1"/>
              </p:cNvGraphicFramePr>
              <p:nvPr/>
            </p:nvGraphicFramePr>
            <p:xfrm>
              <a:off x="1104" y="2160"/>
              <a:ext cx="684" cy="316"/>
            </p:xfrm>
            <a:graphic>
              <a:graphicData uri="http://schemas.openxmlformats.org/presentationml/2006/ole">
                <mc:AlternateContent xmlns:mc="http://schemas.openxmlformats.org/markup-compatibility/2006">
                  <mc:Choice xmlns:v="urn:schemas-microsoft-com:vml" Requires="v">
                    <p:oleObj name="Equation" r:id="rId16" imgW="495085" imgH="228501" progId="Equation.3">
                      <p:embed/>
                    </p:oleObj>
                  </mc:Choice>
                  <mc:Fallback>
                    <p:oleObj name="Equation" r:id="rId16" imgW="495085" imgH="228501" progId="Equation.3">
                      <p:embed/>
                      <p:pic>
                        <p:nvPicPr>
                          <p:cNvPr id="7186" name="Object 42">
                            <a:extLst>
                              <a:ext uri="{FF2B5EF4-FFF2-40B4-BE49-F238E27FC236}">
                                <a16:creationId xmlns:a16="http://schemas.microsoft.com/office/drawing/2014/main" id="{03D16C85-66B6-F4BD-CF22-CCF8C76A038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4" y="2160"/>
                            <a:ext cx="68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43">
                <a:extLst>
                  <a:ext uri="{FF2B5EF4-FFF2-40B4-BE49-F238E27FC236}">
                    <a16:creationId xmlns:a16="http://schemas.microsoft.com/office/drawing/2014/main" id="{326D5EB4-4A79-9F0D-2709-7DF63F8C5092}"/>
                  </a:ext>
                </a:extLst>
              </p:cNvPr>
              <p:cNvGraphicFramePr>
                <a:graphicFrameLocks noChangeAspect="1"/>
              </p:cNvGraphicFramePr>
              <p:nvPr/>
            </p:nvGraphicFramePr>
            <p:xfrm>
              <a:off x="2304" y="2976"/>
              <a:ext cx="842" cy="316"/>
            </p:xfrm>
            <a:graphic>
              <a:graphicData uri="http://schemas.openxmlformats.org/presentationml/2006/ole">
                <mc:AlternateContent xmlns:mc="http://schemas.openxmlformats.org/markup-compatibility/2006">
                  <mc:Choice xmlns:v="urn:schemas-microsoft-com:vml" Requires="v">
                    <p:oleObj name="Equation" r:id="rId18" imgW="609600" imgH="228600" progId="Equation.3">
                      <p:embed/>
                    </p:oleObj>
                  </mc:Choice>
                  <mc:Fallback>
                    <p:oleObj name="Equation" r:id="rId18" imgW="609600" imgH="228600" progId="Equation.3">
                      <p:embed/>
                      <p:pic>
                        <p:nvPicPr>
                          <p:cNvPr id="7187" name="Object 43">
                            <a:extLst>
                              <a:ext uri="{FF2B5EF4-FFF2-40B4-BE49-F238E27FC236}">
                                <a16:creationId xmlns:a16="http://schemas.microsoft.com/office/drawing/2014/main" id="{326D5EB4-4A79-9F0D-2709-7DF63F8C509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4" y="2976"/>
                            <a:ext cx="84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47">
                <a:extLst>
                  <a:ext uri="{FF2B5EF4-FFF2-40B4-BE49-F238E27FC236}">
                    <a16:creationId xmlns:a16="http://schemas.microsoft.com/office/drawing/2014/main" id="{50F70530-0023-81E6-A75A-6F1EB0F2B6CB}"/>
                  </a:ext>
                </a:extLst>
              </p:cNvPr>
              <p:cNvGraphicFramePr>
                <a:graphicFrameLocks noChangeAspect="1"/>
              </p:cNvGraphicFramePr>
              <p:nvPr/>
            </p:nvGraphicFramePr>
            <p:xfrm>
              <a:off x="2016" y="2016"/>
              <a:ext cx="628" cy="272"/>
            </p:xfrm>
            <a:graphic>
              <a:graphicData uri="http://schemas.openxmlformats.org/presentationml/2006/ole">
                <mc:AlternateContent xmlns:mc="http://schemas.openxmlformats.org/markup-compatibility/2006">
                  <mc:Choice xmlns:v="urn:schemas-microsoft-com:vml" Requires="v">
                    <p:oleObj name="Equation" r:id="rId20" imgW="469696" imgH="203112" progId="Equation.3">
                      <p:embed/>
                    </p:oleObj>
                  </mc:Choice>
                  <mc:Fallback>
                    <p:oleObj name="Equation" r:id="rId20" imgW="469696" imgH="203112" progId="Equation.3">
                      <p:embed/>
                      <p:pic>
                        <p:nvPicPr>
                          <p:cNvPr id="7188" name="Object 47">
                            <a:extLst>
                              <a:ext uri="{FF2B5EF4-FFF2-40B4-BE49-F238E27FC236}">
                                <a16:creationId xmlns:a16="http://schemas.microsoft.com/office/drawing/2014/main" id="{50F70530-0023-81E6-A75A-6F1EB0F2B6C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16" y="2016"/>
                            <a:ext cx="62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Line 55">
                <a:extLst>
                  <a:ext uri="{FF2B5EF4-FFF2-40B4-BE49-F238E27FC236}">
                    <a16:creationId xmlns:a16="http://schemas.microsoft.com/office/drawing/2014/main" id="{9D0C384A-FD40-72A8-88BA-9787F4432193}"/>
                  </a:ext>
                </a:extLst>
              </p:cNvPr>
              <p:cNvSpPr>
                <a:spLocks noChangeShapeType="1"/>
              </p:cNvSpPr>
              <p:nvPr/>
            </p:nvSpPr>
            <p:spPr bwMode="auto">
              <a:xfrm>
                <a:off x="220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179" name="Freeform 57">
              <a:extLst>
                <a:ext uri="{FF2B5EF4-FFF2-40B4-BE49-F238E27FC236}">
                  <a16:creationId xmlns:a16="http://schemas.microsoft.com/office/drawing/2014/main" id="{8B254356-D34D-74AE-3946-EF868A7F2EA5}"/>
                </a:ext>
              </a:extLst>
            </p:cNvPr>
            <p:cNvSpPr>
              <a:spLocks/>
            </p:cNvSpPr>
            <p:nvPr/>
          </p:nvSpPr>
          <p:spPr bwMode="auto">
            <a:xfrm>
              <a:off x="2016" y="2768"/>
              <a:ext cx="336" cy="112"/>
            </a:xfrm>
            <a:custGeom>
              <a:avLst/>
              <a:gdLst>
                <a:gd name="T0" fmla="*/ 0 w 336"/>
                <a:gd name="T1" fmla="*/ 16 h 112"/>
                <a:gd name="T2" fmla="*/ 240 w 336"/>
                <a:gd name="T3" fmla="*/ 16 h 112"/>
                <a:gd name="T4" fmla="*/ 336 w 336"/>
                <a:gd name="T5" fmla="*/ 112 h 112"/>
                <a:gd name="T6" fmla="*/ 0 60000 65536"/>
                <a:gd name="T7" fmla="*/ 0 60000 65536"/>
                <a:gd name="T8" fmla="*/ 0 60000 65536"/>
              </a:gdLst>
              <a:ahLst/>
              <a:cxnLst>
                <a:cxn ang="T6">
                  <a:pos x="T0" y="T1"/>
                </a:cxn>
                <a:cxn ang="T7">
                  <a:pos x="T2" y="T3"/>
                </a:cxn>
                <a:cxn ang="T8">
                  <a:pos x="T4" y="T5"/>
                </a:cxn>
              </a:cxnLst>
              <a:rect l="0" t="0" r="r" b="b"/>
              <a:pathLst>
                <a:path w="336" h="112">
                  <a:moveTo>
                    <a:pt x="0" y="16"/>
                  </a:moveTo>
                  <a:cubicBezTo>
                    <a:pt x="92" y="8"/>
                    <a:pt x="184" y="0"/>
                    <a:pt x="240" y="16"/>
                  </a:cubicBezTo>
                  <a:cubicBezTo>
                    <a:pt x="296" y="32"/>
                    <a:pt x="320" y="96"/>
                    <a:pt x="336" y="1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418"/>
                                        </p:tgtEl>
                                        <p:attrNameLst>
                                          <p:attrName>style.visibility</p:attrName>
                                        </p:attrNameLst>
                                      </p:cBhvr>
                                      <p:to>
                                        <p:strVal val="visible"/>
                                      </p:to>
                                    </p:set>
                                    <p:anim calcmode="lin" valueType="num">
                                      <p:cBhvr additive="base">
                                        <p:cTn id="7" dur="500" fill="hold"/>
                                        <p:tgtEl>
                                          <p:spTgt spid="58418"/>
                                        </p:tgtEl>
                                        <p:attrNameLst>
                                          <p:attrName>ppt_x</p:attrName>
                                        </p:attrNameLst>
                                      </p:cBhvr>
                                      <p:tavLst>
                                        <p:tav tm="0">
                                          <p:val>
                                            <p:strVal val="0-#ppt_w/2"/>
                                          </p:val>
                                        </p:tav>
                                        <p:tav tm="100000">
                                          <p:val>
                                            <p:strVal val="#ppt_x"/>
                                          </p:val>
                                        </p:tav>
                                      </p:tavLst>
                                    </p:anim>
                                    <p:anim calcmode="lin" valueType="num">
                                      <p:cBhvr additive="base">
                                        <p:cTn id="8" dur="500" fill="hold"/>
                                        <p:tgtEl>
                                          <p:spTgt spid="58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8427"/>
                                        </p:tgtEl>
                                        <p:attrNameLst>
                                          <p:attrName>style.visibility</p:attrName>
                                        </p:attrNameLst>
                                      </p:cBhvr>
                                      <p:to>
                                        <p:strVal val="visible"/>
                                      </p:to>
                                    </p:set>
                                    <p:anim calcmode="lin" valueType="num">
                                      <p:cBhvr additive="base">
                                        <p:cTn id="13" dur="500" fill="hold"/>
                                        <p:tgtEl>
                                          <p:spTgt spid="58427"/>
                                        </p:tgtEl>
                                        <p:attrNameLst>
                                          <p:attrName>ppt_x</p:attrName>
                                        </p:attrNameLst>
                                      </p:cBhvr>
                                      <p:tavLst>
                                        <p:tav tm="0">
                                          <p:val>
                                            <p:strVal val="0-#ppt_w/2"/>
                                          </p:val>
                                        </p:tav>
                                        <p:tav tm="100000">
                                          <p:val>
                                            <p:strVal val="#ppt_x"/>
                                          </p:val>
                                        </p:tav>
                                      </p:tavLst>
                                    </p:anim>
                                    <p:anim calcmode="lin" valueType="num">
                                      <p:cBhvr additive="base">
                                        <p:cTn id="14" dur="500" fill="hold"/>
                                        <p:tgtEl>
                                          <p:spTgt spid="584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8419"/>
                                        </p:tgtEl>
                                        <p:attrNameLst>
                                          <p:attrName>style.visibility</p:attrName>
                                        </p:attrNameLst>
                                      </p:cBhvr>
                                      <p:to>
                                        <p:strVal val="visible"/>
                                      </p:to>
                                    </p:set>
                                    <p:anim calcmode="lin" valueType="num">
                                      <p:cBhvr additive="base">
                                        <p:cTn id="19" dur="500" fill="hold"/>
                                        <p:tgtEl>
                                          <p:spTgt spid="58419"/>
                                        </p:tgtEl>
                                        <p:attrNameLst>
                                          <p:attrName>ppt_x</p:attrName>
                                        </p:attrNameLst>
                                      </p:cBhvr>
                                      <p:tavLst>
                                        <p:tav tm="0">
                                          <p:val>
                                            <p:strVal val="0-#ppt_w/2"/>
                                          </p:val>
                                        </p:tav>
                                        <p:tav tm="100000">
                                          <p:val>
                                            <p:strVal val="#ppt_x"/>
                                          </p:val>
                                        </p:tav>
                                      </p:tavLst>
                                    </p:anim>
                                    <p:anim calcmode="lin" valueType="num">
                                      <p:cBhvr additive="base">
                                        <p:cTn id="20" dur="500" fill="hold"/>
                                        <p:tgtEl>
                                          <p:spTgt spid="58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B75541E-87B3-755E-4421-7D051F05EC89}"/>
              </a:ext>
            </a:extLst>
          </p:cNvPr>
          <p:cNvSpPr>
            <a:spLocks noGrp="1" noChangeArrowheads="1"/>
          </p:cNvSpPr>
          <p:nvPr>
            <p:ph type="title"/>
          </p:nvPr>
        </p:nvSpPr>
        <p:spPr>
          <a:xfrm>
            <a:off x="533400" y="76200"/>
            <a:ext cx="8077200" cy="1143000"/>
          </a:xfrm>
        </p:spPr>
        <p:txBody>
          <a:bodyPr/>
          <a:lstStyle/>
          <a:p>
            <a:pPr>
              <a:lnSpc>
                <a:spcPct val="90000"/>
              </a:lnSpc>
            </a:pPr>
            <a:r>
              <a:rPr lang="en-US" altLang="en-US" sz="5200"/>
              <a:t>Finding the search direction</a:t>
            </a:r>
          </a:p>
        </p:txBody>
      </p:sp>
      <p:sp>
        <p:nvSpPr>
          <p:cNvPr id="59395" name="Rectangle 3">
            <a:extLst>
              <a:ext uri="{FF2B5EF4-FFF2-40B4-BE49-F238E27FC236}">
                <a16:creationId xmlns:a16="http://schemas.microsoft.com/office/drawing/2014/main" id="{678FDB98-3B8D-1E0B-A166-5DB8B3466FA6}"/>
              </a:ext>
            </a:extLst>
          </p:cNvPr>
          <p:cNvSpPr>
            <a:spLocks noGrp="1" noChangeArrowheads="1"/>
          </p:cNvSpPr>
          <p:nvPr>
            <p:ph type="body" idx="1"/>
          </p:nvPr>
        </p:nvSpPr>
        <p:spPr>
          <a:xfrm>
            <a:off x="304800" y="1066800"/>
            <a:ext cx="6553200" cy="838200"/>
          </a:xfrm>
        </p:spPr>
        <p:txBody>
          <a:bodyPr/>
          <a:lstStyle/>
          <a:p>
            <a:pPr>
              <a:lnSpc>
                <a:spcPct val="90000"/>
              </a:lnSpc>
            </a:pPr>
            <a:r>
              <a:rPr lang="en-US" altLang="en-US"/>
              <a:t> How do we get                             </a:t>
            </a:r>
          </a:p>
          <a:p>
            <a:pPr>
              <a:lnSpc>
                <a:spcPct val="90000"/>
              </a:lnSpc>
              <a:buFontTx/>
              <a:buNone/>
            </a:pPr>
            <a:endParaRPr lang="en-US" altLang="en-US"/>
          </a:p>
          <a:p>
            <a:pPr lvl="1">
              <a:lnSpc>
                <a:spcPct val="90000"/>
              </a:lnSpc>
            </a:pPr>
            <a:endParaRPr lang="en-US" altLang="en-US"/>
          </a:p>
        </p:txBody>
      </p:sp>
      <p:sp>
        <p:nvSpPr>
          <p:cNvPr id="8196" name="Rectangle 4">
            <a:extLst>
              <a:ext uri="{FF2B5EF4-FFF2-40B4-BE49-F238E27FC236}">
                <a16:creationId xmlns:a16="http://schemas.microsoft.com/office/drawing/2014/main" id="{81EF66DC-BB64-EB1E-12A7-76D36E7261EA}"/>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197" name="Rectangle 5">
            <a:extLst>
              <a:ext uri="{FF2B5EF4-FFF2-40B4-BE49-F238E27FC236}">
                <a16:creationId xmlns:a16="http://schemas.microsoft.com/office/drawing/2014/main" id="{74B7ECF0-C0C9-B67F-66DF-3BFD956D63EA}"/>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aphicFrame>
        <p:nvGraphicFramePr>
          <p:cNvPr id="59398" name="Object 6">
            <a:extLst>
              <a:ext uri="{FF2B5EF4-FFF2-40B4-BE49-F238E27FC236}">
                <a16:creationId xmlns:a16="http://schemas.microsoft.com/office/drawing/2014/main" id="{2E880038-5D02-3998-A5D1-F99D28A59C10}"/>
              </a:ext>
            </a:extLst>
          </p:cNvPr>
          <p:cNvGraphicFramePr>
            <a:graphicFrameLocks noChangeAspect="1"/>
          </p:cNvGraphicFramePr>
          <p:nvPr/>
        </p:nvGraphicFramePr>
        <p:xfrm>
          <a:off x="3441700" y="1057275"/>
          <a:ext cx="2743200" cy="611188"/>
        </p:xfrm>
        <a:graphic>
          <a:graphicData uri="http://schemas.openxmlformats.org/presentationml/2006/ole">
            <mc:AlternateContent xmlns:mc="http://schemas.openxmlformats.org/markup-compatibility/2006">
              <mc:Choice xmlns:v="urn:schemas-microsoft-com:vml" Requires="v">
                <p:oleObj name="Equation" r:id="rId2" imgW="1028700" imgH="228600" progId="Equation.3">
                  <p:embed/>
                </p:oleObj>
              </mc:Choice>
              <mc:Fallback>
                <p:oleObj name="Equation" r:id="rId2" imgW="1028700" imgH="228600" progId="Equation.3">
                  <p:embed/>
                  <p:pic>
                    <p:nvPicPr>
                      <p:cNvPr id="59398" name="Object 6">
                        <a:extLst>
                          <a:ext uri="{FF2B5EF4-FFF2-40B4-BE49-F238E27FC236}">
                            <a16:creationId xmlns:a16="http://schemas.microsoft.com/office/drawing/2014/main" id="{2E880038-5D02-3998-A5D1-F99D28A59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700" y="1057275"/>
                        <a:ext cx="27432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1" name="Object 9">
            <a:extLst>
              <a:ext uri="{FF2B5EF4-FFF2-40B4-BE49-F238E27FC236}">
                <a16:creationId xmlns:a16="http://schemas.microsoft.com/office/drawing/2014/main" id="{6901F103-1DBB-6AA6-BC49-3E6AD8BB3E33}"/>
              </a:ext>
            </a:extLst>
          </p:cNvPr>
          <p:cNvGraphicFramePr>
            <a:graphicFrameLocks noChangeAspect="1"/>
          </p:cNvGraphicFramePr>
          <p:nvPr/>
        </p:nvGraphicFramePr>
        <p:xfrm>
          <a:off x="1752600" y="2286000"/>
          <a:ext cx="4878388" cy="747713"/>
        </p:xfrm>
        <a:graphic>
          <a:graphicData uri="http://schemas.openxmlformats.org/presentationml/2006/ole">
            <mc:AlternateContent xmlns:mc="http://schemas.openxmlformats.org/markup-compatibility/2006">
              <mc:Choice xmlns:v="urn:schemas-microsoft-com:vml" Requires="v">
                <p:oleObj name="Equation" r:id="rId4" imgW="1828800" imgH="279400" progId="Equation.3">
                  <p:embed/>
                </p:oleObj>
              </mc:Choice>
              <mc:Fallback>
                <p:oleObj name="Equation" r:id="rId4" imgW="1828800" imgH="279400" progId="Equation.3">
                  <p:embed/>
                  <p:pic>
                    <p:nvPicPr>
                      <p:cNvPr id="59401" name="Object 9">
                        <a:extLst>
                          <a:ext uri="{FF2B5EF4-FFF2-40B4-BE49-F238E27FC236}">
                            <a16:creationId xmlns:a16="http://schemas.microsoft.com/office/drawing/2014/main" id="{6901F103-1DBB-6AA6-BC49-3E6AD8BB3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86000"/>
                        <a:ext cx="4878388"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2" name="Text Box 10">
            <a:extLst>
              <a:ext uri="{FF2B5EF4-FFF2-40B4-BE49-F238E27FC236}">
                <a16:creationId xmlns:a16="http://schemas.microsoft.com/office/drawing/2014/main" id="{8840FF99-D505-9493-E4C4-BE4539DF75E1}"/>
              </a:ext>
            </a:extLst>
          </p:cNvPr>
          <p:cNvSpPr txBox="1">
            <a:spLocks noChangeArrowheads="1"/>
          </p:cNvSpPr>
          <p:nvPr/>
        </p:nvSpPr>
        <p:spPr bwMode="auto">
          <a:xfrm>
            <a:off x="304800" y="1676400"/>
            <a:ext cx="515778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800"/>
              <a:t>  </a:t>
            </a:r>
            <a:r>
              <a:rPr lang="en-US" altLang="en-US"/>
              <a:t>Use vector calculus to show</a:t>
            </a:r>
          </a:p>
        </p:txBody>
      </p:sp>
      <p:sp>
        <p:nvSpPr>
          <p:cNvPr id="59404" name="Text Box 12">
            <a:extLst>
              <a:ext uri="{FF2B5EF4-FFF2-40B4-BE49-F238E27FC236}">
                <a16:creationId xmlns:a16="http://schemas.microsoft.com/office/drawing/2014/main" id="{825841AD-3C51-2B39-344A-49013C98A9E5}"/>
              </a:ext>
            </a:extLst>
          </p:cNvPr>
          <p:cNvSpPr txBox="1">
            <a:spLocks noChangeArrowheads="1"/>
          </p:cNvSpPr>
          <p:nvPr/>
        </p:nvSpPr>
        <p:spPr bwMode="auto">
          <a:xfrm>
            <a:off x="304800" y="2971800"/>
            <a:ext cx="7788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magnitudes are positive, so the sign is defined by the cosine term</a:t>
            </a:r>
          </a:p>
        </p:txBody>
      </p:sp>
      <p:sp>
        <p:nvSpPr>
          <p:cNvPr id="59405" name="Text Box 13">
            <a:extLst>
              <a:ext uri="{FF2B5EF4-FFF2-40B4-BE49-F238E27FC236}">
                <a16:creationId xmlns:a16="http://schemas.microsoft.com/office/drawing/2014/main" id="{E5FD24E7-503E-F431-EA77-0E729F48D7BB}"/>
              </a:ext>
            </a:extLst>
          </p:cNvPr>
          <p:cNvSpPr txBox="1">
            <a:spLocks noChangeArrowheads="1"/>
          </p:cNvSpPr>
          <p:nvPr/>
        </p:nvSpPr>
        <p:spPr bwMode="auto">
          <a:xfrm>
            <a:off x="304800" y="4114800"/>
            <a:ext cx="8153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In our example, </a:t>
            </a:r>
            <a:r>
              <a:rPr lang="en-US" altLang="en-US">
                <a:sym typeface="Symbol" panose="05050102010706020507" pitchFamily="18" charset="2"/>
              </a:rPr>
              <a:t>=90</a:t>
            </a:r>
            <a:r>
              <a:rPr lang="en-US" altLang="en-US">
                <a:cs typeface="Times New Roman" panose="02020603050405020304" pitchFamily="18" charset="0"/>
                <a:sym typeface="Symbol" panose="05050102010706020507" pitchFamily="18" charset="2"/>
              </a:rPr>
              <a:t>°, so cos=0.  This means the search direction is parallel to the contour, and no (local) change in </a:t>
            </a:r>
            <a:r>
              <a:rPr lang="en-US" altLang="en-US" i="1">
                <a:cs typeface="Times New Roman" panose="02020603050405020304" pitchFamily="18" charset="0"/>
                <a:sym typeface="Symbol" panose="05050102010706020507" pitchFamily="18" charset="2"/>
              </a:rPr>
              <a:t>f</a:t>
            </a:r>
            <a:r>
              <a:rPr lang="en-US" altLang="en-US">
                <a:cs typeface="Times New Roman" panose="02020603050405020304" pitchFamily="18" charset="0"/>
                <a:sym typeface="Symbol" panose="05050102010706020507" pitchFamily="18" charset="2"/>
              </a:rPr>
              <a:t> occurs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9398"/>
                                        </p:tgtEl>
                                        <p:attrNameLst>
                                          <p:attrName>style.visibility</p:attrName>
                                        </p:attrNameLst>
                                      </p:cBhvr>
                                      <p:to>
                                        <p:strVal val="visible"/>
                                      </p:to>
                                    </p:set>
                                    <p:anim calcmode="lin" valueType="num">
                                      <p:cBhvr additive="base">
                                        <p:cTn id="13" dur="500" fill="hold"/>
                                        <p:tgtEl>
                                          <p:spTgt spid="59398"/>
                                        </p:tgtEl>
                                        <p:attrNameLst>
                                          <p:attrName>ppt_x</p:attrName>
                                        </p:attrNameLst>
                                      </p:cBhvr>
                                      <p:tavLst>
                                        <p:tav tm="0">
                                          <p:val>
                                            <p:strVal val="0-#ppt_w/2"/>
                                          </p:val>
                                        </p:tav>
                                        <p:tav tm="100000">
                                          <p:val>
                                            <p:strVal val="#ppt_x"/>
                                          </p:val>
                                        </p:tav>
                                      </p:tavLst>
                                    </p:anim>
                                    <p:anim calcmode="lin" valueType="num">
                                      <p:cBhvr additive="base">
                                        <p:cTn id="14"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9402"/>
                                        </p:tgtEl>
                                        <p:attrNameLst>
                                          <p:attrName>style.visibility</p:attrName>
                                        </p:attrNameLst>
                                      </p:cBhvr>
                                      <p:to>
                                        <p:strVal val="visible"/>
                                      </p:to>
                                    </p:set>
                                    <p:anim calcmode="lin" valueType="num">
                                      <p:cBhvr additive="base">
                                        <p:cTn id="19" dur="500" fill="hold"/>
                                        <p:tgtEl>
                                          <p:spTgt spid="59402"/>
                                        </p:tgtEl>
                                        <p:attrNameLst>
                                          <p:attrName>ppt_x</p:attrName>
                                        </p:attrNameLst>
                                      </p:cBhvr>
                                      <p:tavLst>
                                        <p:tav tm="0">
                                          <p:val>
                                            <p:strVal val="0-#ppt_w/2"/>
                                          </p:val>
                                        </p:tav>
                                        <p:tav tm="100000">
                                          <p:val>
                                            <p:strVal val="#ppt_x"/>
                                          </p:val>
                                        </p:tav>
                                      </p:tavLst>
                                    </p:anim>
                                    <p:anim calcmode="lin" valueType="num">
                                      <p:cBhvr additive="base">
                                        <p:cTn id="20" dur="500" fill="hold"/>
                                        <p:tgtEl>
                                          <p:spTgt spid="594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9401"/>
                                        </p:tgtEl>
                                        <p:attrNameLst>
                                          <p:attrName>style.visibility</p:attrName>
                                        </p:attrNameLst>
                                      </p:cBhvr>
                                      <p:to>
                                        <p:strVal val="visible"/>
                                      </p:to>
                                    </p:set>
                                    <p:anim calcmode="lin" valueType="num">
                                      <p:cBhvr additive="base">
                                        <p:cTn id="25" dur="500" fill="hold"/>
                                        <p:tgtEl>
                                          <p:spTgt spid="59401"/>
                                        </p:tgtEl>
                                        <p:attrNameLst>
                                          <p:attrName>ppt_x</p:attrName>
                                        </p:attrNameLst>
                                      </p:cBhvr>
                                      <p:tavLst>
                                        <p:tav tm="0">
                                          <p:val>
                                            <p:strVal val="0-#ppt_w/2"/>
                                          </p:val>
                                        </p:tav>
                                        <p:tav tm="100000">
                                          <p:val>
                                            <p:strVal val="#ppt_x"/>
                                          </p:val>
                                        </p:tav>
                                      </p:tavLst>
                                    </p:anim>
                                    <p:anim calcmode="lin" valueType="num">
                                      <p:cBhvr additive="base">
                                        <p:cTn id="26" dur="500" fill="hold"/>
                                        <p:tgtEl>
                                          <p:spTgt spid="5940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9404"/>
                                        </p:tgtEl>
                                        <p:attrNameLst>
                                          <p:attrName>style.visibility</p:attrName>
                                        </p:attrNameLst>
                                      </p:cBhvr>
                                      <p:to>
                                        <p:strVal val="visible"/>
                                      </p:to>
                                    </p:set>
                                    <p:anim calcmode="lin" valueType="num">
                                      <p:cBhvr additive="base">
                                        <p:cTn id="31" dur="500" fill="hold"/>
                                        <p:tgtEl>
                                          <p:spTgt spid="59404"/>
                                        </p:tgtEl>
                                        <p:attrNameLst>
                                          <p:attrName>ppt_x</p:attrName>
                                        </p:attrNameLst>
                                      </p:cBhvr>
                                      <p:tavLst>
                                        <p:tav tm="0">
                                          <p:val>
                                            <p:strVal val="0-#ppt_w/2"/>
                                          </p:val>
                                        </p:tav>
                                        <p:tav tm="100000">
                                          <p:val>
                                            <p:strVal val="#ppt_x"/>
                                          </p:val>
                                        </p:tav>
                                      </p:tavLst>
                                    </p:anim>
                                    <p:anim calcmode="lin" valueType="num">
                                      <p:cBhvr additive="base">
                                        <p:cTn id="32" dur="500" fill="hold"/>
                                        <p:tgtEl>
                                          <p:spTgt spid="594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9405"/>
                                        </p:tgtEl>
                                        <p:attrNameLst>
                                          <p:attrName>style.visibility</p:attrName>
                                        </p:attrNameLst>
                                      </p:cBhvr>
                                      <p:to>
                                        <p:strVal val="visible"/>
                                      </p:to>
                                    </p:set>
                                    <p:anim calcmode="lin" valueType="num">
                                      <p:cBhvr additive="base">
                                        <p:cTn id="37" dur="500" fill="hold"/>
                                        <p:tgtEl>
                                          <p:spTgt spid="59405"/>
                                        </p:tgtEl>
                                        <p:attrNameLst>
                                          <p:attrName>ppt_x</p:attrName>
                                        </p:attrNameLst>
                                      </p:cBhvr>
                                      <p:tavLst>
                                        <p:tav tm="0">
                                          <p:val>
                                            <p:strVal val="0-#ppt_w/2"/>
                                          </p:val>
                                        </p:tav>
                                        <p:tav tm="100000">
                                          <p:val>
                                            <p:strVal val="#ppt_x"/>
                                          </p:val>
                                        </p:tav>
                                      </p:tavLst>
                                    </p:anim>
                                    <p:anim calcmode="lin" valueType="num">
                                      <p:cBhvr additive="base">
                                        <p:cTn id="38" dur="500" fill="hold"/>
                                        <p:tgtEl>
                                          <p:spTgt spid="59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402" grpId="0" autoUpdateAnimBg="0"/>
      <p:bldP spid="59404" grpId="0" autoUpdateAnimBg="0"/>
      <p:bldP spid="5940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A0FD8F7-ACEF-484D-0D58-6A9FF31C7876}"/>
              </a:ext>
            </a:extLst>
          </p:cNvPr>
          <p:cNvSpPr>
            <a:spLocks noGrp="1" noChangeArrowheads="1"/>
          </p:cNvSpPr>
          <p:nvPr>
            <p:ph type="title"/>
          </p:nvPr>
        </p:nvSpPr>
        <p:spPr>
          <a:xfrm>
            <a:off x="533400" y="76200"/>
            <a:ext cx="8077200" cy="1143000"/>
          </a:xfrm>
        </p:spPr>
        <p:txBody>
          <a:bodyPr/>
          <a:lstStyle/>
          <a:p>
            <a:pPr>
              <a:lnSpc>
                <a:spcPct val="90000"/>
              </a:lnSpc>
            </a:pPr>
            <a:r>
              <a:rPr lang="en-US" altLang="en-US"/>
              <a:t>Finding the search direction, cont.</a:t>
            </a:r>
          </a:p>
        </p:txBody>
      </p:sp>
      <p:sp>
        <p:nvSpPr>
          <p:cNvPr id="9219" name="Rectangle 4">
            <a:extLst>
              <a:ext uri="{FF2B5EF4-FFF2-40B4-BE49-F238E27FC236}">
                <a16:creationId xmlns:a16="http://schemas.microsoft.com/office/drawing/2014/main" id="{4351FC6D-108A-7965-551B-7D7B071FEF18}"/>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9220" name="Rectangle 5">
            <a:extLst>
              <a:ext uri="{FF2B5EF4-FFF2-40B4-BE49-F238E27FC236}">
                <a16:creationId xmlns:a16="http://schemas.microsoft.com/office/drawing/2014/main" id="{08C1D7BB-4E84-CED3-FF51-F61614E078F5}"/>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sp>
        <p:nvSpPr>
          <p:cNvPr id="60424" name="Text Box 8">
            <a:extLst>
              <a:ext uri="{FF2B5EF4-FFF2-40B4-BE49-F238E27FC236}">
                <a16:creationId xmlns:a16="http://schemas.microsoft.com/office/drawing/2014/main" id="{139789A7-F66A-05F4-7FA0-3B7C76208ED8}"/>
              </a:ext>
            </a:extLst>
          </p:cNvPr>
          <p:cNvSpPr txBox="1">
            <a:spLocks noChangeArrowheads="1"/>
          </p:cNvSpPr>
          <p:nvPr/>
        </p:nvSpPr>
        <p:spPr bwMode="auto">
          <a:xfrm>
            <a:off x="304800" y="1981200"/>
            <a:ext cx="6799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t> That would be a maximization direction</a:t>
            </a:r>
          </a:p>
        </p:txBody>
      </p:sp>
      <p:sp>
        <p:nvSpPr>
          <p:cNvPr id="60425" name="Text Box 9">
            <a:extLst>
              <a:ext uri="{FF2B5EF4-FFF2-40B4-BE49-F238E27FC236}">
                <a16:creationId xmlns:a16="http://schemas.microsoft.com/office/drawing/2014/main" id="{8E6566B3-6922-87AA-0602-B94928E31D4C}"/>
              </a:ext>
            </a:extLst>
          </p:cNvPr>
          <p:cNvSpPr txBox="1">
            <a:spLocks noChangeArrowheads="1"/>
          </p:cNvSpPr>
          <p:nvPr/>
        </p:nvSpPr>
        <p:spPr bwMode="auto">
          <a:xfrm>
            <a:off x="228600" y="36576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t>  That would be a minimization direction</a:t>
            </a:r>
          </a:p>
        </p:txBody>
      </p:sp>
      <p:sp>
        <p:nvSpPr>
          <p:cNvPr id="60426" name="Text Box 10">
            <a:extLst>
              <a:ext uri="{FF2B5EF4-FFF2-40B4-BE49-F238E27FC236}">
                <a16:creationId xmlns:a16="http://schemas.microsoft.com/office/drawing/2014/main" id="{566DB92D-D425-C97F-32F0-6F8C9A13E034}"/>
              </a:ext>
            </a:extLst>
          </p:cNvPr>
          <p:cNvSpPr txBox="1">
            <a:spLocks noChangeArrowheads="1"/>
          </p:cNvSpPr>
          <p:nvPr/>
        </p:nvSpPr>
        <p:spPr bwMode="auto">
          <a:xfrm>
            <a:off x="304800" y="4419600"/>
            <a:ext cx="815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Review the picture to get a feel for search directions...</a:t>
            </a:r>
          </a:p>
        </p:txBody>
      </p:sp>
      <p:grpSp>
        <p:nvGrpSpPr>
          <p:cNvPr id="60439" name="Group 23">
            <a:extLst>
              <a:ext uri="{FF2B5EF4-FFF2-40B4-BE49-F238E27FC236}">
                <a16:creationId xmlns:a16="http://schemas.microsoft.com/office/drawing/2014/main" id="{B0ADEDC6-FFF2-06E9-AECA-79AB0B7E5CC6}"/>
              </a:ext>
            </a:extLst>
          </p:cNvPr>
          <p:cNvGrpSpPr>
            <a:grpSpLocks/>
          </p:cNvGrpSpPr>
          <p:nvPr/>
        </p:nvGrpSpPr>
        <p:grpSpPr bwMode="auto">
          <a:xfrm>
            <a:off x="304800" y="2743200"/>
            <a:ext cx="7810500" cy="838200"/>
            <a:chOff x="192" y="1488"/>
            <a:chExt cx="4920" cy="528"/>
          </a:xfrm>
        </p:grpSpPr>
        <p:sp>
          <p:nvSpPr>
            <p:cNvPr id="9226" name="Rectangle 18">
              <a:extLst>
                <a:ext uri="{FF2B5EF4-FFF2-40B4-BE49-F238E27FC236}">
                  <a16:creationId xmlns:a16="http://schemas.microsoft.com/office/drawing/2014/main" id="{78C84AA0-6534-7534-FA0D-26DAE1E5D4C9}"/>
                </a:ext>
              </a:extLst>
            </p:cNvPr>
            <p:cNvSpPr>
              <a:spLocks noChangeArrowheads="1"/>
            </p:cNvSpPr>
            <p:nvPr/>
          </p:nvSpPr>
          <p:spPr bwMode="auto">
            <a:xfrm>
              <a:off x="192" y="1488"/>
              <a:ext cx="492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a:t> If             then                 so              </a:t>
              </a:r>
              <a:endParaRPr lang="en-US" altLang="en-US" sz="2800"/>
            </a:p>
          </p:txBody>
        </p:sp>
        <p:graphicFrame>
          <p:nvGraphicFramePr>
            <p:cNvPr id="9227" name="Object 20">
              <a:extLst>
                <a:ext uri="{FF2B5EF4-FFF2-40B4-BE49-F238E27FC236}">
                  <a16:creationId xmlns:a16="http://schemas.microsoft.com/office/drawing/2014/main" id="{17F9A4E5-F01F-A38B-1D89-CCEB8A6020D2}"/>
                </a:ext>
              </a:extLst>
            </p:cNvPr>
            <p:cNvGraphicFramePr>
              <a:graphicFrameLocks noChangeAspect="1"/>
            </p:cNvGraphicFramePr>
            <p:nvPr/>
          </p:nvGraphicFramePr>
          <p:xfrm>
            <a:off x="3432" y="1488"/>
            <a:ext cx="1515" cy="385"/>
          </p:xfrm>
          <a:graphic>
            <a:graphicData uri="http://schemas.openxmlformats.org/presentationml/2006/ole">
              <mc:AlternateContent xmlns:mc="http://schemas.openxmlformats.org/markup-compatibility/2006">
                <mc:Choice xmlns:v="urn:schemas-microsoft-com:vml" Requires="v">
                  <p:oleObj name="Equation" r:id="rId2" imgW="901309" imgH="228501" progId="Equation.3">
                    <p:embed/>
                  </p:oleObj>
                </mc:Choice>
                <mc:Fallback>
                  <p:oleObj name="Equation" r:id="rId2" imgW="901309" imgH="228501" progId="Equation.3">
                    <p:embed/>
                    <p:pic>
                      <p:nvPicPr>
                        <p:cNvPr id="9227" name="Object 20">
                          <a:extLst>
                            <a:ext uri="{FF2B5EF4-FFF2-40B4-BE49-F238E27FC236}">
                              <a16:creationId xmlns:a16="http://schemas.microsoft.com/office/drawing/2014/main" id="{17F9A4E5-F01F-A38B-1D89-CCEB8A602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 y="1488"/>
                          <a:ext cx="151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21">
              <a:extLst>
                <a:ext uri="{FF2B5EF4-FFF2-40B4-BE49-F238E27FC236}">
                  <a16:creationId xmlns:a16="http://schemas.microsoft.com/office/drawing/2014/main" id="{F5EFB2D1-833D-124C-FEAD-9C8BA05131A3}"/>
                </a:ext>
              </a:extLst>
            </p:cNvPr>
            <p:cNvGraphicFramePr>
              <a:graphicFrameLocks noChangeAspect="1"/>
            </p:cNvGraphicFramePr>
            <p:nvPr/>
          </p:nvGraphicFramePr>
          <p:xfrm>
            <a:off x="792" y="1488"/>
            <a:ext cx="672" cy="291"/>
          </p:xfrm>
          <a:graphic>
            <a:graphicData uri="http://schemas.openxmlformats.org/presentationml/2006/ole">
              <mc:AlternateContent xmlns:mc="http://schemas.openxmlformats.org/markup-compatibility/2006">
                <mc:Choice xmlns:v="urn:schemas-microsoft-com:vml" Requires="v">
                  <p:oleObj name="Equation" r:id="rId4" imgW="469696" imgH="203112" progId="Equation.3">
                    <p:embed/>
                  </p:oleObj>
                </mc:Choice>
                <mc:Fallback>
                  <p:oleObj name="Equation" r:id="rId4" imgW="469696" imgH="203112" progId="Equation.3">
                    <p:embed/>
                    <p:pic>
                      <p:nvPicPr>
                        <p:cNvPr id="9228" name="Object 21">
                          <a:extLst>
                            <a:ext uri="{FF2B5EF4-FFF2-40B4-BE49-F238E27FC236}">
                              <a16:creationId xmlns:a16="http://schemas.microsoft.com/office/drawing/2014/main" id="{F5EFB2D1-833D-124C-FEAD-9C8BA05131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 y="1488"/>
                          <a:ext cx="6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22">
              <a:extLst>
                <a:ext uri="{FF2B5EF4-FFF2-40B4-BE49-F238E27FC236}">
                  <a16:creationId xmlns:a16="http://schemas.microsoft.com/office/drawing/2014/main" id="{F3AF4352-6765-0E6F-9971-4B61A631E51C}"/>
                </a:ext>
              </a:extLst>
            </p:cNvPr>
            <p:cNvGraphicFramePr>
              <a:graphicFrameLocks noChangeAspect="1"/>
            </p:cNvGraphicFramePr>
            <p:nvPr/>
          </p:nvGraphicFramePr>
          <p:xfrm>
            <a:off x="2136" y="1536"/>
            <a:ext cx="864" cy="269"/>
          </p:xfrm>
          <a:graphic>
            <a:graphicData uri="http://schemas.openxmlformats.org/presentationml/2006/ole">
              <mc:AlternateContent xmlns:mc="http://schemas.openxmlformats.org/markup-compatibility/2006">
                <mc:Choice xmlns:v="urn:schemas-microsoft-com:vml" Requires="v">
                  <p:oleObj name="Equation" r:id="rId6" imgW="571004" imgH="177646" progId="Equation.3">
                    <p:embed/>
                  </p:oleObj>
                </mc:Choice>
                <mc:Fallback>
                  <p:oleObj name="Equation" r:id="rId6" imgW="571004" imgH="177646" progId="Equation.3">
                    <p:embed/>
                    <p:pic>
                      <p:nvPicPr>
                        <p:cNvPr id="9229" name="Object 22">
                          <a:extLst>
                            <a:ext uri="{FF2B5EF4-FFF2-40B4-BE49-F238E27FC236}">
                              <a16:creationId xmlns:a16="http://schemas.microsoft.com/office/drawing/2014/main" id="{F3AF4352-6765-0E6F-9971-4B61A631E5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6" y="1536"/>
                          <a:ext cx="86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0440" name="Object 24">
            <a:extLst>
              <a:ext uri="{FF2B5EF4-FFF2-40B4-BE49-F238E27FC236}">
                <a16:creationId xmlns:a16="http://schemas.microsoft.com/office/drawing/2014/main" id="{B2E20BB8-E1F5-E942-7847-956D3EFFE99B}"/>
              </a:ext>
            </a:extLst>
          </p:cNvPr>
          <p:cNvGraphicFramePr>
            <a:graphicFrameLocks noChangeAspect="1"/>
          </p:cNvGraphicFramePr>
          <p:nvPr/>
        </p:nvGraphicFramePr>
        <p:xfrm>
          <a:off x="361950" y="1393825"/>
          <a:ext cx="7315200" cy="569913"/>
        </p:xfrm>
        <a:graphic>
          <a:graphicData uri="http://schemas.openxmlformats.org/presentationml/2006/ole">
            <mc:AlternateContent xmlns:mc="http://schemas.openxmlformats.org/markup-compatibility/2006">
              <mc:Choice xmlns:v="urn:schemas-microsoft-com:vml" Requires="v">
                <p:oleObj name="Equation" r:id="rId8" imgW="2933700" imgH="228600" progId="Equation.3">
                  <p:embed/>
                </p:oleObj>
              </mc:Choice>
              <mc:Fallback>
                <p:oleObj name="Equation" r:id="rId8" imgW="2933700" imgH="228600" progId="Equation.3">
                  <p:embed/>
                  <p:pic>
                    <p:nvPicPr>
                      <p:cNvPr id="60440" name="Object 24">
                        <a:extLst>
                          <a:ext uri="{FF2B5EF4-FFF2-40B4-BE49-F238E27FC236}">
                            <a16:creationId xmlns:a16="http://schemas.microsoft.com/office/drawing/2014/main" id="{B2E20BB8-E1F5-E942-7847-956D3EFFE9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950" y="1393825"/>
                        <a:ext cx="73152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40"/>
                                        </p:tgtEl>
                                        <p:attrNameLst>
                                          <p:attrName>style.visibility</p:attrName>
                                        </p:attrNameLst>
                                      </p:cBhvr>
                                      <p:to>
                                        <p:strVal val="visible"/>
                                      </p:to>
                                    </p:set>
                                    <p:anim calcmode="lin" valueType="num">
                                      <p:cBhvr additive="base">
                                        <p:cTn id="7" dur="500" fill="hold"/>
                                        <p:tgtEl>
                                          <p:spTgt spid="60440"/>
                                        </p:tgtEl>
                                        <p:attrNameLst>
                                          <p:attrName>ppt_x</p:attrName>
                                        </p:attrNameLst>
                                      </p:cBhvr>
                                      <p:tavLst>
                                        <p:tav tm="0">
                                          <p:val>
                                            <p:strVal val="0-#ppt_w/2"/>
                                          </p:val>
                                        </p:tav>
                                        <p:tav tm="100000">
                                          <p:val>
                                            <p:strVal val="#ppt_x"/>
                                          </p:val>
                                        </p:tav>
                                      </p:tavLst>
                                    </p:anim>
                                    <p:anim calcmode="lin" valueType="num">
                                      <p:cBhvr additive="base">
                                        <p:cTn id="8" dur="500" fill="hold"/>
                                        <p:tgtEl>
                                          <p:spTgt spid="60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24"/>
                                        </p:tgtEl>
                                        <p:attrNameLst>
                                          <p:attrName>style.visibility</p:attrName>
                                        </p:attrNameLst>
                                      </p:cBhvr>
                                      <p:to>
                                        <p:strVal val="visible"/>
                                      </p:to>
                                    </p:set>
                                    <p:anim calcmode="lin" valueType="num">
                                      <p:cBhvr additive="base">
                                        <p:cTn id="13" dur="500" fill="hold"/>
                                        <p:tgtEl>
                                          <p:spTgt spid="60424"/>
                                        </p:tgtEl>
                                        <p:attrNameLst>
                                          <p:attrName>ppt_x</p:attrName>
                                        </p:attrNameLst>
                                      </p:cBhvr>
                                      <p:tavLst>
                                        <p:tav tm="0">
                                          <p:val>
                                            <p:strVal val="0-#ppt_w/2"/>
                                          </p:val>
                                        </p:tav>
                                        <p:tav tm="100000">
                                          <p:val>
                                            <p:strVal val="#ppt_x"/>
                                          </p:val>
                                        </p:tav>
                                      </p:tavLst>
                                    </p:anim>
                                    <p:anim calcmode="lin" valueType="num">
                                      <p:cBhvr additive="base">
                                        <p:cTn id="14" dur="500" fill="hold"/>
                                        <p:tgtEl>
                                          <p:spTgt spid="604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439"/>
                                        </p:tgtEl>
                                        <p:attrNameLst>
                                          <p:attrName>style.visibility</p:attrName>
                                        </p:attrNameLst>
                                      </p:cBhvr>
                                      <p:to>
                                        <p:strVal val="visible"/>
                                      </p:to>
                                    </p:set>
                                    <p:anim calcmode="lin" valueType="num">
                                      <p:cBhvr additive="base">
                                        <p:cTn id="19" dur="500" fill="hold"/>
                                        <p:tgtEl>
                                          <p:spTgt spid="60439"/>
                                        </p:tgtEl>
                                        <p:attrNameLst>
                                          <p:attrName>ppt_x</p:attrName>
                                        </p:attrNameLst>
                                      </p:cBhvr>
                                      <p:tavLst>
                                        <p:tav tm="0">
                                          <p:val>
                                            <p:strVal val="0-#ppt_w/2"/>
                                          </p:val>
                                        </p:tav>
                                        <p:tav tm="100000">
                                          <p:val>
                                            <p:strVal val="#ppt_x"/>
                                          </p:val>
                                        </p:tav>
                                      </p:tavLst>
                                    </p:anim>
                                    <p:anim calcmode="lin" valueType="num">
                                      <p:cBhvr additive="base">
                                        <p:cTn id="20" dur="500" fill="hold"/>
                                        <p:tgtEl>
                                          <p:spTgt spid="604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425"/>
                                        </p:tgtEl>
                                        <p:attrNameLst>
                                          <p:attrName>style.visibility</p:attrName>
                                        </p:attrNameLst>
                                      </p:cBhvr>
                                      <p:to>
                                        <p:strVal val="visible"/>
                                      </p:to>
                                    </p:set>
                                    <p:anim calcmode="lin" valueType="num">
                                      <p:cBhvr additive="base">
                                        <p:cTn id="25" dur="500" fill="hold"/>
                                        <p:tgtEl>
                                          <p:spTgt spid="60425"/>
                                        </p:tgtEl>
                                        <p:attrNameLst>
                                          <p:attrName>ppt_x</p:attrName>
                                        </p:attrNameLst>
                                      </p:cBhvr>
                                      <p:tavLst>
                                        <p:tav tm="0">
                                          <p:val>
                                            <p:strVal val="0-#ppt_w/2"/>
                                          </p:val>
                                        </p:tav>
                                        <p:tav tm="100000">
                                          <p:val>
                                            <p:strVal val="#ppt_x"/>
                                          </p:val>
                                        </p:tav>
                                      </p:tavLst>
                                    </p:anim>
                                    <p:anim calcmode="lin" valueType="num">
                                      <p:cBhvr additive="base">
                                        <p:cTn id="26" dur="500" fill="hold"/>
                                        <p:tgtEl>
                                          <p:spTgt spid="6042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0426"/>
                                        </p:tgtEl>
                                        <p:attrNameLst>
                                          <p:attrName>style.visibility</p:attrName>
                                        </p:attrNameLst>
                                      </p:cBhvr>
                                      <p:to>
                                        <p:strVal val="visible"/>
                                      </p:to>
                                    </p:set>
                                    <p:anim calcmode="lin" valueType="num">
                                      <p:cBhvr additive="base">
                                        <p:cTn id="31" dur="500" fill="hold"/>
                                        <p:tgtEl>
                                          <p:spTgt spid="60426"/>
                                        </p:tgtEl>
                                        <p:attrNameLst>
                                          <p:attrName>ppt_x</p:attrName>
                                        </p:attrNameLst>
                                      </p:cBhvr>
                                      <p:tavLst>
                                        <p:tav tm="0">
                                          <p:val>
                                            <p:strVal val="0-#ppt_w/2"/>
                                          </p:val>
                                        </p:tav>
                                        <p:tav tm="100000">
                                          <p:val>
                                            <p:strVal val="#ppt_x"/>
                                          </p:val>
                                        </p:tav>
                                      </p:tavLst>
                                    </p:anim>
                                    <p:anim calcmode="lin" valueType="num">
                                      <p:cBhvr additive="base">
                                        <p:cTn id="32" dur="500" fill="hold"/>
                                        <p:tgtEl>
                                          <p:spTgt spid="60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utoUpdateAnimBg="0"/>
      <p:bldP spid="60425" grpId="0" autoUpdateAnimBg="0"/>
      <p:bldP spid="6042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465B05D-D602-0AAF-906C-8513D253EAAD}"/>
              </a:ext>
            </a:extLst>
          </p:cNvPr>
          <p:cNvSpPr>
            <a:spLocks noGrp="1" noChangeArrowheads="1"/>
          </p:cNvSpPr>
          <p:nvPr>
            <p:ph type="title"/>
          </p:nvPr>
        </p:nvSpPr>
        <p:spPr>
          <a:xfrm>
            <a:off x="533400" y="228600"/>
            <a:ext cx="8077200" cy="1143000"/>
          </a:xfrm>
        </p:spPr>
        <p:txBody>
          <a:bodyPr/>
          <a:lstStyle/>
          <a:p>
            <a:pPr>
              <a:lnSpc>
                <a:spcPct val="90000"/>
              </a:lnSpc>
            </a:pPr>
            <a:r>
              <a:rPr lang="en-US" altLang="en-US" sz="5200"/>
              <a:t>Two Major Issues</a:t>
            </a:r>
          </a:p>
        </p:txBody>
      </p:sp>
      <p:sp>
        <p:nvSpPr>
          <p:cNvPr id="61443" name="Rectangle 3">
            <a:extLst>
              <a:ext uri="{FF2B5EF4-FFF2-40B4-BE49-F238E27FC236}">
                <a16:creationId xmlns:a16="http://schemas.microsoft.com/office/drawing/2014/main" id="{DFE96A81-074C-1040-7149-74580189492C}"/>
              </a:ext>
            </a:extLst>
          </p:cNvPr>
          <p:cNvSpPr>
            <a:spLocks noGrp="1" noChangeArrowheads="1"/>
          </p:cNvSpPr>
          <p:nvPr>
            <p:ph type="body" idx="1"/>
          </p:nvPr>
        </p:nvSpPr>
        <p:spPr>
          <a:xfrm>
            <a:off x="342900" y="1419225"/>
            <a:ext cx="8458200" cy="990600"/>
          </a:xfrm>
        </p:spPr>
        <p:txBody>
          <a:bodyPr/>
          <a:lstStyle/>
          <a:p>
            <a:r>
              <a:rPr lang="en-US" altLang="en-US" sz="4000"/>
              <a:t>Now, we know that </a:t>
            </a:r>
            <a:r>
              <a:rPr lang="en-US" altLang="en-US" sz="4000" i="1">
                <a:sym typeface="Symbol" panose="05050102010706020507" pitchFamily="18" charset="2"/>
              </a:rPr>
              <a:t></a:t>
            </a:r>
            <a:r>
              <a:rPr lang="en-US" altLang="en-US" sz="4000">
                <a:sym typeface="Symbol" panose="05050102010706020507" pitchFamily="18" charset="2"/>
              </a:rPr>
              <a:t> should be &gt; 90</a:t>
            </a:r>
            <a:r>
              <a:rPr lang="en-US" altLang="en-US" sz="4000">
                <a:cs typeface="Times New Roman" panose="02020603050405020304" pitchFamily="18" charset="0"/>
                <a:sym typeface="Symbol" panose="05050102010706020507" pitchFamily="18" charset="2"/>
              </a:rPr>
              <a:t>°</a:t>
            </a:r>
            <a:endParaRPr lang="en-US" altLang="en-US" sz="4000"/>
          </a:p>
          <a:p>
            <a:pPr lvl="1"/>
            <a:endParaRPr lang="en-US" altLang="en-US" sz="2400"/>
          </a:p>
        </p:txBody>
      </p:sp>
      <p:sp>
        <p:nvSpPr>
          <p:cNvPr id="11268" name="Rectangle 4">
            <a:extLst>
              <a:ext uri="{FF2B5EF4-FFF2-40B4-BE49-F238E27FC236}">
                <a16:creationId xmlns:a16="http://schemas.microsoft.com/office/drawing/2014/main" id="{DD6982A8-B821-A79C-78E4-93CF5CBF0DC4}"/>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1269" name="Rectangle 5">
            <a:extLst>
              <a:ext uri="{FF2B5EF4-FFF2-40B4-BE49-F238E27FC236}">
                <a16:creationId xmlns:a16="http://schemas.microsoft.com/office/drawing/2014/main" id="{2B40DF58-0EF2-658B-3B60-BACC18A27085}"/>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pSp>
        <p:nvGrpSpPr>
          <p:cNvPr id="61453" name="Group 13">
            <a:extLst>
              <a:ext uri="{FF2B5EF4-FFF2-40B4-BE49-F238E27FC236}">
                <a16:creationId xmlns:a16="http://schemas.microsoft.com/office/drawing/2014/main" id="{D054D7A2-195A-2D67-524F-A3D0EDB2E82F}"/>
              </a:ext>
            </a:extLst>
          </p:cNvPr>
          <p:cNvGrpSpPr>
            <a:grpSpLocks/>
          </p:cNvGrpSpPr>
          <p:nvPr/>
        </p:nvGrpSpPr>
        <p:grpSpPr bwMode="auto">
          <a:xfrm>
            <a:off x="334963" y="2314575"/>
            <a:ext cx="8397875" cy="1612900"/>
            <a:chOff x="235" y="1356"/>
            <a:chExt cx="5290" cy="1016"/>
          </a:xfrm>
        </p:grpSpPr>
        <p:graphicFrame>
          <p:nvGraphicFramePr>
            <p:cNvPr id="11276" name="Object 7">
              <a:extLst>
                <a:ext uri="{FF2B5EF4-FFF2-40B4-BE49-F238E27FC236}">
                  <a16:creationId xmlns:a16="http://schemas.microsoft.com/office/drawing/2014/main" id="{AB34C8BA-E0DE-4729-7C14-57ADC035F86B}"/>
                </a:ext>
              </a:extLst>
            </p:cNvPr>
            <p:cNvGraphicFramePr>
              <a:graphicFrameLocks noChangeAspect="1"/>
            </p:cNvGraphicFramePr>
            <p:nvPr/>
          </p:nvGraphicFramePr>
          <p:xfrm>
            <a:off x="1872" y="1356"/>
            <a:ext cx="371" cy="423"/>
          </p:xfrm>
          <a:graphic>
            <a:graphicData uri="http://schemas.openxmlformats.org/presentationml/2006/ole">
              <mc:AlternateContent xmlns:mc="http://schemas.openxmlformats.org/markup-compatibility/2006">
                <mc:Choice xmlns:v="urn:schemas-microsoft-com:vml" Requires="v">
                  <p:oleObj name="Equation" r:id="rId2" imgW="177569" imgH="202936" progId="Equation.3">
                    <p:embed/>
                  </p:oleObj>
                </mc:Choice>
                <mc:Fallback>
                  <p:oleObj name="Equation" r:id="rId2" imgW="177569" imgH="202936" progId="Equation.3">
                    <p:embed/>
                    <p:pic>
                      <p:nvPicPr>
                        <p:cNvPr id="11276" name="Object 7">
                          <a:extLst>
                            <a:ext uri="{FF2B5EF4-FFF2-40B4-BE49-F238E27FC236}">
                              <a16:creationId xmlns:a16="http://schemas.microsoft.com/office/drawing/2014/main" id="{AB34C8BA-E0DE-4729-7C14-57ADC035F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1356"/>
                          <a:ext cx="371"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Text Box 12">
              <a:extLst>
                <a:ext uri="{FF2B5EF4-FFF2-40B4-BE49-F238E27FC236}">
                  <a16:creationId xmlns:a16="http://schemas.microsoft.com/office/drawing/2014/main" id="{93BB588D-73A0-1C3E-CF70-6381D6DFA61B}"/>
                </a:ext>
              </a:extLst>
            </p:cNvPr>
            <p:cNvSpPr txBox="1">
              <a:spLocks noChangeArrowheads="1"/>
            </p:cNvSpPr>
            <p:nvPr/>
          </p:nvSpPr>
          <p:spPr bwMode="auto">
            <a:xfrm>
              <a:off x="235" y="1392"/>
              <a:ext cx="5290"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000"/>
                <a:t> But which      will get us to the minimum the fastest?</a:t>
              </a:r>
            </a:p>
            <a:p>
              <a:pPr>
                <a:spcBef>
                  <a:spcPct val="0"/>
                </a:spcBef>
                <a:buFontTx/>
                <a:buNone/>
              </a:pPr>
              <a:endParaRPr lang="en-US" altLang="en-US" sz="2400"/>
            </a:p>
          </p:txBody>
        </p:sp>
      </p:grpSp>
      <p:grpSp>
        <p:nvGrpSpPr>
          <p:cNvPr id="61456" name="Group 16">
            <a:extLst>
              <a:ext uri="{FF2B5EF4-FFF2-40B4-BE49-F238E27FC236}">
                <a16:creationId xmlns:a16="http://schemas.microsoft.com/office/drawing/2014/main" id="{FBEADF5F-7D86-8557-125B-4B050218F11F}"/>
              </a:ext>
            </a:extLst>
          </p:cNvPr>
          <p:cNvGrpSpPr>
            <a:grpSpLocks/>
          </p:cNvGrpSpPr>
          <p:nvPr/>
        </p:nvGrpSpPr>
        <p:grpSpPr bwMode="auto">
          <a:xfrm>
            <a:off x="352425" y="3657600"/>
            <a:ext cx="8245475" cy="2043113"/>
            <a:chOff x="222" y="2304"/>
            <a:chExt cx="5194" cy="1287"/>
          </a:xfrm>
        </p:grpSpPr>
        <p:graphicFrame>
          <p:nvGraphicFramePr>
            <p:cNvPr id="11272" name="Object 9">
              <a:extLst>
                <a:ext uri="{FF2B5EF4-FFF2-40B4-BE49-F238E27FC236}">
                  <a16:creationId xmlns:a16="http://schemas.microsoft.com/office/drawing/2014/main" id="{A26E6F49-82C5-3649-C31C-D6CF3B7CE58E}"/>
                </a:ext>
              </a:extLst>
            </p:cNvPr>
            <p:cNvGraphicFramePr>
              <a:graphicFrameLocks noChangeAspect="1"/>
            </p:cNvGraphicFramePr>
            <p:nvPr/>
          </p:nvGraphicFramePr>
          <p:xfrm>
            <a:off x="4848" y="2304"/>
            <a:ext cx="371" cy="423"/>
          </p:xfrm>
          <a:graphic>
            <a:graphicData uri="http://schemas.openxmlformats.org/presentationml/2006/ole">
              <mc:AlternateContent xmlns:mc="http://schemas.openxmlformats.org/markup-compatibility/2006">
                <mc:Choice xmlns:v="urn:schemas-microsoft-com:vml" Requires="v">
                  <p:oleObj name="Equation" r:id="rId4" imgW="177569" imgH="202936" progId="Equation.3">
                    <p:embed/>
                  </p:oleObj>
                </mc:Choice>
                <mc:Fallback>
                  <p:oleObj name="Equation" r:id="rId4" imgW="177569" imgH="202936" progId="Equation.3">
                    <p:embed/>
                    <p:pic>
                      <p:nvPicPr>
                        <p:cNvPr id="11272" name="Object 9">
                          <a:extLst>
                            <a:ext uri="{FF2B5EF4-FFF2-40B4-BE49-F238E27FC236}">
                              <a16:creationId xmlns:a16="http://schemas.microsoft.com/office/drawing/2014/main" id="{A26E6F49-82C5-3649-C31C-D6CF3B7CE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 y="2304"/>
                          <a:ext cx="371"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10">
              <a:extLst>
                <a:ext uri="{FF2B5EF4-FFF2-40B4-BE49-F238E27FC236}">
                  <a16:creationId xmlns:a16="http://schemas.microsoft.com/office/drawing/2014/main" id="{B1AA7E24-FD69-3504-142C-5C1C8E318EB6}"/>
                </a:ext>
              </a:extLst>
            </p:cNvPr>
            <p:cNvGraphicFramePr>
              <a:graphicFrameLocks noChangeAspect="1"/>
            </p:cNvGraphicFramePr>
            <p:nvPr/>
          </p:nvGraphicFramePr>
          <p:xfrm>
            <a:off x="4282" y="2784"/>
            <a:ext cx="981" cy="385"/>
          </p:xfrm>
          <a:graphic>
            <a:graphicData uri="http://schemas.openxmlformats.org/presentationml/2006/ole">
              <mc:AlternateContent xmlns:mc="http://schemas.openxmlformats.org/markup-compatibility/2006">
                <mc:Choice xmlns:v="urn:schemas-microsoft-com:vml" Requires="v">
                  <p:oleObj name="Equation" r:id="rId5" imgW="583947" imgH="228501" progId="Equation.3">
                    <p:embed/>
                  </p:oleObj>
                </mc:Choice>
                <mc:Fallback>
                  <p:oleObj name="Equation" r:id="rId5" imgW="583947" imgH="228501" progId="Equation.3">
                    <p:embed/>
                    <p:pic>
                      <p:nvPicPr>
                        <p:cNvPr id="11273" name="Object 10">
                          <a:extLst>
                            <a:ext uri="{FF2B5EF4-FFF2-40B4-BE49-F238E27FC236}">
                              <a16:creationId xmlns:a16="http://schemas.microsoft.com/office/drawing/2014/main" id="{B1AA7E24-FD69-3504-142C-5C1C8E318E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 y="2784"/>
                          <a:ext cx="981"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1">
              <a:extLst>
                <a:ext uri="{FF2B5EF4-FFF2-40B4-BE49-F238E27FC236}">
                  <a16:creationId xmlns:a16="http://schemas.microsoft.com/office/drawing/2014/main" id="{8AB02DF6-9E54-668D-FB2D-D2FD1523A694}"/>
                </a:ext>
              </a:extLst>
            </p:cNvPr>
            <p:cNvGraphicFramePr>
              <a:graphicFrameLocks noChangeAspect="1"/>
            </p:cNvGraphicFramePr>
            <p:nvPr/>
          </p:nvGraphicFramePr>
          <p:xfrm>
            <a:off x="2880" y="3168"/>
            <a:ext cx="769" cy="423"/>
          </p:xfrm>
          <a:graphic>
            <a:graphicData uri="http://schemas.openxmlformats.org/presentationml/2006/ole">
              <mc:AlternateContent xmlns:mc="http://schemas.openxmlformats.org/markup-compatibility/2006">
                <mc:Choice xmlns:v="urn:schemas-microsoft-com:vml" Requires="v">
                  <p:oleObj name="Equation" r:id="rId7" imgW="368140" imgH="203112" progId="Equation.3">
                    <p:embed/>
                  </p:oleObj>
                </mc:Choice>
                <mc:Fallback>
                  <p:oleObj name="Equation" r:id="rId7" imgW="368140" imgH="203112" progId="Equation.3">
                    <p:embed/>
                    <p:pic>
                      <p:nvPicPr>
                        <p:cNvPr id="11274" name="Object 11">
                          <a:extLst>
                            <a:ext uri="{FF2B5EF4-FFF2-40B4-BE49-F238E27FC236}">
                              <a16:creationId xmlns:a16="http://schemas.microsoft.com/office/drawing/2014/main" id="{8AB02DF6-9E54-668D-FB2D-D2FD1523A6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3168"/>
                          <a:ext cx="769"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14">
              <a:extLst>
                <a:ext uri="{FF2B5EF4-FFF2-40B4-BE49-F238E27FC236}">
                  <a16:creationId xmlns:a16="http://schemas.microsoft.com/office/drawing/2014/main" id="{D2371F0A-8341-E488-FC3E-F5720A52CF25}"/>
                </a:ext>
              </a:extLst>
            </p:cNvPr>
            <p:cNvSpPr txBox="1">
              <a:spLocks noChangeArrowheads="1"/>
            </p:cNvSpPr>
            <p:nvPr/>
          </p:nvSpPr>
          <p:spPr bwMode="auto">
            <a:xfrm>
              <a:off x="222" y="2334"/>
              <a:ext cx="5194" cy="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000"/>
                <a:t>  And how far should we go in the </a:t>
              </a:r>
            </a:p>
            <a:p>
              <a:pPr>
                <a:lnSpc>
                  <a:spcPct val="90000"/>
                </a:lnSpc>
                <a:buFontTx/>
                <a:buNone/>
              </a:pPr>
              <a:r>
                <a:rPr lang="en-US" altLang="en-US" sz="4000"/>
                <a:t>   direction before recomputing </a:t>
              </a:r>
            </a:p>
            <a:p>
              <a:pPr>
                <a:lnSpc>
                  <a:spcPct val="90000"/>
                </a:lnSpc>
                <a:buFontTx/>
                <a:buNone/>
              </a:pPr>
              <a:r>
                <a:rPr lang="en-US" altLang="en-US" sz="4000"/>
                <a:t>   and getting a new</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53"/>
                                        </p:tgtEl>
                                        <p:attrNameLst>
                                          <p:attrName>style.visibility</p:attrName>
                                        </p:attrNameLst>
                                      </p:cBhvr>
                                      <p:to>
                                        <p:strVal val="visible"/>
                                      </p:to>
                                    </p:set>
                                    <p:anim calcmode="lin" valueType="num">
                                      <p:cBhvr additive="base">
                                        <p:cTn id="13" dur="500" fill="hold"/>
                                        <p:tgtEl>
                                          <p:spTgt spid="61453"/>
                                        </p:tgtEl>
                                        <p:attrNameLst>
                                          <p:attrName>ppt_x</p:attrName>
                                        </p:attrNameLst>
                                      </p:cBhvr>
                                      <p:tavLst>
                                        <p:tav tm="0">
                                          <p:val>
                                            <p:strVal val="0-#ppt_w/2"/>
                                          </p:val>
                                        </p:tav>
                                        <p:tav tm="100000">
                                          <p:val>
                                            <p:strVal val="#ppt_x"/>
                                          </p:val>
                                        </p:tav>
                                      </p:tavLst>
                                    </p:anim>
                                    <p:anim calcmode="lin" valueType="num">
                                      <p:cBhvr additive="base">
                                        <p:cTn id="14" dur="500" fill="hold"/>
                                        <p:tgtEl>
                                          <p:spTgt spid="614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1456"/>
                                        </p:tgtEl>
                                        <p:attrNameLst>
                                          <p:attrName>style.visibility</p:attrName>
                                        </p:attrNameLst>
                                      </p:cBhvr>
                                      <p:to>
                                        <p:strVal val="visible"/>
                                      </p:to>
                                    </p:set>
                                    <p:anim calcmode="lin" valueType="num">
                                      <p:cBhvr additive="base">
                                        <p:cTn id="19" dur="500" fill="hold"/>
                                        <p:tgtEl>
                                          <p:spTgt spid="61456"/>
                                        </p:tgtEl>
                                        <p:attrNameLst>
                                          <p:attrName>ppt_x</p:attrName>
                                        </p:attrNameLst>
                                      </p:cBhvr>
                                      <p:tavLst>
                                        <p:tav tm="0">
                                          <p:val>
                                            <p:strVal val="0-#ppt_w/2"/>
                                          </p:val>
                                        </p:tav>
                                        <p:tav tm="100000">
                                          <p:val>
                                            <p:strVal val="#ppt_x"/>
                                          </p:val>
                                        </p:tav>
                                      </p:tavLst>
                                    </p:anim>
                                    <p:anim calcmode="lin" valueType="num">
                                      <p:cBhvr additive="base">
                                        <p:cTn id="20" dur="500" fill="hold"/>
                                        <p:tgtEl>
                                          <p:spTgt spid="614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C553481-36FC-B8ED-FCC2-6FC56CB6DAC8}"/>
              </a:ext>
            </a:extLst>
          </p:cNvPr>
          <p:cNvSpPr>
            <a:spLocks noGrp="1" noChangeArrowheads="1"/>
          </p:cNvSpPr>
          <p:nvPr>
            <p:ph type="title"/>
          </p:nvPr>
        </p:nvSpPr>
        <p:spPr>
          <a:xfrm>
            <a:off x="381000" y="0"/>
            <a:ext cx="8534400" cy="1143000"/>
          </a:xfrm>
        </p:spPr>
        <p:txBody>
          <a:bodyPr/>
          <a:lstStyle/>
          <a:p>
            <a:pPr>
              <a:lnSpc>
                <a:spcPct val="80000"/>
              </a:lnSpc>
            </a:pPr>
            <a:r>
              <a:rPr lang="en-US" altLang="en-US" sz="4000"/>
              <a:t>A Mathematical Definition of Convexity</a:t>
            </a:r>
          </a:p>
        </p:txBody>
      </p:sp>
      <p:sp>
        <p:nvSpPr>
          <p:cNvPr id="8195" name="Rectangle 3">
            <a:extLst>
              <a:ext uri="{FF2B5EF4-FFF2-40B4-BE49-F238E27FC236}">
                <a16:creationId xmlns:a16="http://schemas.microsoft.com/office/drawing/2014/main" id="{852DEC01-8936-BFA3-D69B-BB21DDDB3EAE}"/>
              </a:ext>
            </a:extLst>
          </p:cNvPr>
          <p:cNvSpPr>
            <a:spLocks noGrp="1" noChangeArrowheads="1"/>
          </p:cNvSpPr>
          <p:nvPr>
            <p:ph type="body" idx="1"/>
          </p:nvPr>
        </p:nvSpPr>
        <p:spPr>
          <a:xfrm>
            <a:off x="381000" y="914400"/>
            <a:ext cx="7772400" cy="4114800"/>
          </a:xfrm>
        </p:spPr>
        <p:txBody>
          <a:bodyPr/>
          <a:lstStyle/>
          <a:p>
            <a:r>
              <a:rPr lang="en-US" altLang="en-US" sz="3000"/>
              <a:t>A function </a:t>
            </a:r>
            <a:r>
              <a:rPr lang="en-US" altLang="en-US" sz="3000" i="1"/>
              <a:t>f</a:t>
            </a:r>
            <a:r>
              <a:rPr lang="en-US" altLang="en-US" sz="3000"/>
              <a:t>(</a:t>
            </a:r>
            <a:r>
              <a:rPr lang="en-US" altLang="en-US" sz="3000" i="1"/>
              <a:t>x</a:t>
            </a:r>
            <a:r>
              <a:rPr lang="en-US" altLang="en-US" sz="3000"/>
              <a:t>) is convex iff:</a:t>
            </a:r>
          </a:p>
          <a:p>
            <a:endParaRPr lang="en-US" altLang="en-US" sz="3000"/>
          </a:p>
        </p:txBody>
      </p:sp>
      <p:sp>
        <p:nvSpPr>
          <p:cNvPr id="8196" name="Rectangle 4">
            <a:extLst>
              <a:ext uri="{FF2B5EF4-FFF2-40B4-BE49-F238E27FC236}">
                <a16:creationId xmlns:a16="http://schemas.microsoft.com/office/drawing/2014/main" id="{1E67D84F-DA48-D764-F287-DAE2995AB173}"/>
              </a:ext>
            </a:extLst>
          </p:cNvPr>
          <p:cNvSpPr>
            <a:spLocks noChangeArrowheads="1"/>
          </p:cNvSpPr>
          <p:nvPr/>
        </p:nvSpPr>
        <p:spPr bwMode="auto">
          <a:xfrm>
            <a:off x="228600" y="152400"/>
            <a:ext cx="87630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197" name="Rectangle 5">
            <a:extLst>
              <a:ext uri="{FF2B5EF4-FFF2-40B4-BE49-F238E27FC236}">
                <a16:creationId xmlns:a16="http://schemas.microsoft.com/office/drawing/2014/main" id="{677590C2-A1B4-6F8B-3D45-5A6765CB35B3}"/>
              </a:ext>
            </a:extLst>
          </p:cNvPr>
          <p:cNvSpPr>
            <a:spLocks noChangeArrowheads="1"/>
          </p:cNvSpPr>
          <p:nvPr/>
        </p:nvSpPr>
        <p:spPr bwMode="auto">
          <a:xfrm>
            <a:off x="66294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8198" name="Text Box 13">
            <a:extLst>
              <a:ext uri="{FF2B5EF4-FFF2-40B4-BE49-F238E27FC236}">
                <a16:creationId xmlns:a16="http://schemas.microsoft.com/office/drawing/2014/main" id="{4E5C3FB5-D216-2AD7-5621-C4768F113496}"/>
              </a:ext>
            </a:extLst>
          </p:cNvPr>
          <p:cNvSpPr txBox="1">
            <a:spLocks noChangeArrowheads="1"/>
          </p:cNvSpPr>
          <p:nvPr/>
        </p:nvSpPr>
        <p:spPr bwMode="auto">
          <a:xfrm>
            <a:off x="990600" y="44958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f(x)</a:t>
            </a:r>
          </a:p>
        </p:txBody>
      </p:sp>
      <p:sp>
        <p:nvSpPr>
          <p:cNvPr id="8199" name="Text Box 14">
            <a:extLst>
              <a:ext uri="{FF2B5EF4-FFF2-40B4-BE49-F238E27FC236}">
                <a16:creationId xmlns:a16="http://schemas.microsoft.com/office/drawing/2014/main" id="{B4C7E261-83C5-5EE2-BEFF-EDF2985B0092}"/>
              </a:ext>
            </a:extLst>
          </p:cNvPr>
          <p:cNvSpPr txBox="1">
            <a:spLocks noChangeArrowheads="1"/>
          </p:cNvSpPr>
          <p:nvPr/>
        </p:nvSpPr>
        <p:spPr bwMode="auto">
          <a:xfrm>
            <a:off x="3352800" y="57912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p>
        </p:txBody>
      </p:sp>
      <p:sp>
        <p:nvSpPr>
          <p:cNvPr id="8200" name="Line 15">
            <a:extLst>
              <a:ext uri="{FF2B5EF4-FFF2-40B4-BE49-F238E27FC236}">
                <a16:creationId xmlns:a16="http://schemas.microsoft.com/office/drawing/2014/main" id="{8D8FAF54-DEC2-63C3-DBFA-9CBDF4039BCD}"/>
              </a:ext>
            </a:extLst>
          </p:cNvPr>
          <p:cNvSpPr>
            <a:spLocks noChangeShapeType="1"/>
          </p:cNvSpPr>
          <p:nvPr/>
        </p:nvSpPr>
        <p:spPr bwMode="auto">
          <a:xfrm flipV="1">
            <a:off x="1752600" y="3352800"/>
            <a:ext cx="0" cy="2286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Line 16">
            <a:extLst>
              <a:ext uri="{FF2B5EF4-FFF2-40B4-BE49-F238E27FC236}">
                <a16:creationId xmlns:a16="http://schemas.microsoft.com/office/drawing/2014/main" id="{86C8D850-20D1-81C0-8628-4A53FB344858}"/>
              </a:ext>
            </a:extLst>
          </p:cNvPr>
          <p:cNvSpPr>
            <a:spLocks noChangeShapeType="1"/>
          </p:cNvSpPr>
          <p:nvPr/>
        </p:nvSpPr>
        <p:spPr bwMode="auto">
          <a:xfrm>
            <a:off x="1752600" y="5638800"/>
            <a:ext cx="3886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Freeform 17">
            <a:extLst>
              <a:ext uri="{FF2B5EF4-FFF2-40B4-BE49-F238E27FC236}">
                <a16:creationId xmlns:a16="http://schemas.microsoft.com/office/drawing/2014/main" id="{05304920-450B-65A7-B04E-45839C99BBA9}"/>
              </a:ext>
            </a:extLst>
          </p:cNvPr>
          <p:cNvSpPr>
            <a:spLocks/>
          </p:cNvSpPr>
          <p:nvPr/>
        </p:nvSpPr>
        <p:spPr bwMode="auto">
          <a:xfrm>
            <a:off x="2209800" y="3429000"/>
            <a:ext cx="3124200" cy="1778000"/>
          </a:xfrm>
          <a:custGeom>
            <a:avLst/>
            <a:gdLst>
              <a:gd name="T0" fmla="*/ 0 w 1968"/>
              <a:gd name="T1" fmla="*/ 2147483646 h 1120"/>
              <a:gd name="T2" fmla="*/ 2147483646 w 1968"/>
              <a:gd name="T3" fmla="*/ 2147483646 h 1120"/>
              <a:gd name="T4" fmla="*/ 2147483646 w 1968"/>
              <a:gd name="T5" fmla="*/ 0 h 1120"/>
              <a:gd name="T6" fmla="*/ 0 60000 65536"/>
              <a:gd name="T7" fmla="*/ 0 60000 65536"/>
              <a:gd name="T8" fmla="*/ 0 60000 65536"/>
              <a:gd name="T9" fmla="*/ 0 w 1968"/>
              <a:gd name="T10" fmla="*/ 0 h 1120"/>
              <a:gd name="T11" fmla="*/ 1968 w 1968"/>
              <a:gd name="T12" fmla="*/ 1120 h 1120"/>
            </a:gdLst>
            <a:ahLst/>
            <a:cxnLst>
              <a:cxn ang="T6">
                <a:pos x="T0" y="T1"/>
              </a:cxn>
              <a:cxn ang="T7">
                <a:pos x="T2" y="T3"/>
              </a:cxn>
              <a:cxn ang="T8">
                <a:pos x="T4" y="T5"/>
              </a:cxn>
            </a:cxnLst>
            <a:rect l="T9" t="T10" r="T11" b="T12"/>
            <a:pathLst>
              <a:path w="1968" h="1120">
                <a:moveTo>
                  <a:pt x="0" y="96"/>
                </a:moveTo>
                <a:cubicBezTo>
                  <a:pt x="244" y="608"/>
                  <a:pt x="488" y="1120"/>
                  <a:pt x="816" y="1104"/>
                </a:cubicBezTo>
                <a:cubicBezTo>
                  <a:pt x="1144" y="1088"/>
                  <a:pt x="1776" y="184"/>
                  <a:pt x="196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203" name="Object 18">
            <a:extLst>
              <a:ext uri="{FF2B5EF4-FFF2-40B4-BE49-F238E27FC236}">
                <a16:creationId xmlns:a16="http://schemas.microsoft.com/office/drawing/2014/main" id="{6BF83F35-3F8D-8C77-2282-77164B7B386A}"/>
              </a:ext>
            </a:extLst>
          </p:cNvPr>
          <p:cNvGraphicFramePr>
            <a:graphicFrameLocks noChangeAspect="1"/>
          </p:cNvGraphicFramePr>
          <p:nvPr/>
        </p:nvGraphicFramePr>
        <p:xfrm>
          <a:off x="1524000" y="1600200"/>
          <a:ext cx="5910263" cy="492125"/>
        </p:xfrm>
        <a:graphic>
          <a:graphicData uri="http://schemas.openxmlformats.org/presentationml/2006/ole">
            <mc:AlternateContent xmlns:mc="http://schemas.openxmlformats.org/markup-compatibility/2006">
              <mc:Choice xmlns:v="urn:schemas-microsoft-com:vml" Requires="v">
                <p:oleObj name="Equation" r:id="rId2" imgW="2590800" imgH="215900" progId="Equation.3">
                  <p:embed/>
                </p:oleObj>
              </mc:Choice>
              <mc:Fallback>
                <p:oleObj name="Equation" r:id="rId2" imgW="2590800" imgH="215900" progId="Equation.3">
                  <p:embed/>
                  <p:pic>
                    <p:nvPicPr>
                      <p:cNvPr id="8203" name="Object 18">
                        <a:extLst>
                          <a:ext uri="{FF2B5EF4-FFF2-40B4-BE49-F238E27FC236}">
                            <a16:creationId xmlns:a16="http://schemas.microsoft.com/office/drawing/2014/main" id="{6BF83F35-3F8D-8C77-2282-77164B7B3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59102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19">
            <a:extLst>
              <a:ext uri="{FF2B5EF4-FFF2-40B4-BE49-F238E27FC236}">
                <a16:creationId xmlns:a16="http://schemas.microsoft.com/office/drawing/2014/main" id="{C9D1ED12-8088-CD89-587F-E1B401813596}"/>
              </a:ext>
            </a:extLst>
          </p:cNvPr>
          <p:cNvGraphicFramePr>
            <a:graphicFrameLocks noChangeAspect="1"/>
          </p:cNvGraphicFramePr>
          <p:nvPr/>
        </p:nvGraphicFramePr>
        <p:xfrm>
          <a:off x="1371600" y="2209800"/>
          <a:ext cx="6858000" cy="501650"/>
        </p:xfrm>
        <a:graphic>
          <a:graphicData uri="http://schemas.openxmlformats.org/presentationml/2006/ole">
            <mc:AlternateContent xmlns:mc="http://schemas.openxmlformats.org/markup-compatibility/2006">
              <mc:Choice xmlns:v="urn:schemas-microsoft-com:vml" Requires="v">
                <p:oleObj name="Equation" r:id="rId4" imgW="2946400" imgH="215900" progId="Equation.3">
                  <p:embed/>
                </p:oleObj>
              </mc:Choice>
              <mc:Fallback>
                <p:oleObj name="Equation" r:id="rId4" imgW="2946400" imgH="215900" progId="Equation.3">
                  <p:embed/>
                  <p:pic>
                    <p:nvPicPr>
                      <p:cNvPr id="8204" name="Object 19">
                        <a:extLst>
                          <a:ext uri="{FF2B5EF4-FFF2-40B4-BE49-F238E27FC236}">
                            <a16:creationId xmlns:a16="http://schemas.microsoft.com/office/drawing/2014/main" id="{C9D1ED12-8088-CD89-587F-E1B4018135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09800"/>
                        <a:ext cx="68580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Oval 20">
            <a:extLst>
              <a:ext uri="{FF2B5EF4-FFF2-40B4-BE49-F238E27FC236}">
                <a16:creationId xmlns:a16="http://schemas.microsoft.com/office/drawing/2014/main" id="{732D8E6A-7A58-EF95-CA99-2CCDED8F0C30}"/>
              </a:ext>
            </a:extLst>
          </p:cNvPr>
          <p:cNvSpPr>
            <a:spLocks noChangeArrowheads="1"/>
          </p:cNvSpPr>
          <p:nvPr/>
        </p:nvSpPr>
        <p:spPr bwMode="auto">
          <a:xfrm>
            <a:off x="2438400" y="4114800"/>
            <a:ext cx="76200" cy="762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206" name="Oval 22">
            <a:extLst>
              <a:ext uri="{FF2B5EF4-FFF2-40B4-BE49-F238E27FC236}">
                <a16:creationId xmlns:a16="http://schemas.microsoft.com/office/drawing/2014/main" id="{DE6E2F6C-00F2-C56D-57B1-C5BA8DAFE853}"/>
              </a:ext>
            </a:extLst>
          </p:cNvPr>
          <p:cNvSpPr>
            <a:spLocks noChangeArrowheads="1"/>
          </p:cNvSpPr>
          <p:nvPr/>
        </p:nvSpPr>
        <p:spPr bwMode="auto">
          <a:xfrm>
            <a:off x="3429000" y="4572000"/>
            <a:ext cx="76200" cy="762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207" name="Line 23">
            <a:extLst>
              <a:ext uri="{FF2B5EF4-FFF2-40B4-BE49-F238E27FC236}">
                <a16:creationId xmlns:a16="http://schemas.microsoft.com/office/drawing/2014/main" id="{802E700D-D243-3519-4F54-9DC7E0DA5D82}"/>
              </a:ext>
            </a:extLst>
          </p:cNvPr>
          <p:cNvSpPr>
            <a:spLocks noChangeShapeType="1"/>
          </p:cNvSpPr>
          <p:nvPr/>
        </p:nvSpPr>
        <p:spPr bwMode="auto">
          <a:xfrm>
            <a:off x="2514600" y="4191000"/>
            <a:ext cx="1600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Oval 24">
            <a:extLst>
              <a:ext uri="{FF2B5EF4-FFF2-40B4-BE49-F238E27FC236}">
                <a16:creationId xmlns:a16="http://schemas.microsoft.com/office/drawing/2014/main" id="{9F0E9639-C347-6DFC-3940-79D68DF20F6A}"/>
              </a:ext>
            </a:extLst>
          </p:cNvPr>
          <p:cNvSpPr>
            <a:spLocks noChangeArrowheads="1"/>
          </p:cNvSpPr>
          <p:nvPr/>
        </p:nvSpPr>
        <p:spPr bwMode="auto">
          <a:xfrm>
            <a:off x="4038600" y="4800600"/>
            <a:ext cx="76200" cy="762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209" name="Oval 25">
            <a:extLst>
              <a:ext uri="{FF2B5EF4-FFF2-40B4-BE49-F238E27FC236}">
                <a16:creationId xmlns:a16="http://schemas.microsoft.com/office/drawing/2014/main" id="{A088005A-84C5-A182-92E9-4B5176B5B4F9}"/>
              </a:ext>
            </a:extLst>
          </p:cNvPr>
          <p:cNvSpPr>
            <a:spLocks noChangeArrowheads="1"/>
          </p:cNvSpPr>
          <p:nvPr/>
        </p:nvSpPr>
        <p:spPr bwMode="auto">
          <a:xfrm>
            <a:off x="3429000" y="5105400"/>
            <a:ext cx="76200" cy="76200"/>
          </a:xfrm>
          <a:prstGeom prst="ellipse">
            <a:avLst/>
          </a:prstGeom>
          <a:solidFill>
            <a:srgbClr val="0000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8210" name="Line 26">
            <a:extLst>
              <a:ext uri="{FF2B5EF4-FFF2-40B4-BE49-F238E27FC236}">
                <a16:creationId xmlns:a16="http://schemas.microsoft.com/office/drawing/2014/main" id="{71B38647-BB25-C96D-EEF0-5F789B1F07D9}"/>
              </a:ext>
            </a:extLst>
          </p:cNvPr>
          <p:cNvSpPr>
            <a:spLocks noChangeShapeType="1"/>
          </p:cNvSpPr>
          <p:nvPr/>
        </p:nvSpPr>
        <p:spPr bwMode="auto">
          <a:xfrm>
            <a:off x="2438400" y="4191000"/>
            <a:ext cx="0" cy="1447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27">
            <a:extLst>
              <a:ext uri="{FF2B5EF4-FFF2-40B4-BE49-F238E27FC236}">
                <a16:creationId xmlns:a16="http://schemas.microsoft.com/office/drawing/2014/main" id="{0E5B436A-E117-3D35-1ABE-FC9622864A81}"/>
              </a:ext>
            </a:extLst>
          </p:cNvPr>
          <p:cNvSpPr>
            <a:spLocks noChangeShapeType="1"/>
          </p:cNvSpPr>
          <p:nvPr/>
        </p:nvSpPr>
        <p:spPr bwMode="auto">
          <a:xfrm>
            <a:off x="4114800" y="4800600"/>
            <a:ext cx="0" cy="838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Text Box 28">
            <a:extLst>
              <a:ext uri="{FF2B5EF4-FFF2-40B4-BE49-F238E27FC236}">
                <a16:creationId xmlns:a16="http://schemas.microsoft.com/office/drawing/2014/main" id="{B4BDF0E4-9D0D-82A5-439A-90180D93F792}"/>
              </a:ext>
            </a:extLst>
          </p:cNvPr>
          <p:cNvSpPr txBox="1">
            <a:spLocks noChangeArrowheads="1"/>
          </p:cNvSpPr>
          <p:nvPr/>
        </p:nvSpPr>
        <p:spPr bwMode="auto">
          <a:xfrm>
            <a:off x="2270125" y="5527675"/>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1</a:t>
            </a:r>
            <a:endParaRPr lang="en-US" altLang="en-US" sz="2400" i="1"/>
          </a:p>
        </p:txBody>
      </p:sp>
      <p:sp>
        <p:nvSpPr>
          <p:cNvPr id="8213" name="Text Box 29">
            <a:extLst>
              <a:ext uri="{FF2B5EF4-FFF2-40B4-BE49-F238E27FC236}">
                <a16:creationId xmlns:a16="http://schemas.microsoft.com/office/drawing/2014/main" id="{4D359E21-9BAB-5F9D-63B1-A6EF94538DE7}"/>
              </a:ext>
            </a:extLst>
          </p:cNvPr>
          <p:cNvSpPr txBox="1">
            <a:spLocks noChangeArrowheads="1"/>
          </p:cNvSpPr>
          <p:nvPr/>
        </p:nvSpPr>
        <p:spPr bwMode="auto">
          <a:xfrm>
            <a:off x="2438400" y="37338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f(x</a:t>
            </a:r>
            <a:r>
              <a:rPr lang="en-US" altLang="en-US" sz="2400" baseline="-25000"/>
              <a:t>1</a:t>
            </a:r>
            <a:r>
              <a:rPr lang="en-US" altLang="en-US" sz="2400"/>
              <a:t>)</a:t>
            </a:r>
            <a:endParaRPr lang="en-US" altLang="en-US" sz="2400" i="1"/>
          </a:p>
        </p:txBody>
      </p:sp>
      <p:sp>
        <p:nvSpPr>
          <p:cNvPr id="8214" name="Text Box 30">
            <a:extLst>
              <a:ext uri="{FF2B5EF4-FFF2-40B4-BE49-F238E27FC236}">
                <a16:creationId xmlns:a16="http://schemas.microsoft.com/office/drawing/2014/main" id="{0D84B9B6-42C1-4828-1121-3DC1A6FE2AC4}"/>
              </a:ext>
            </a:extLst>
          </p:cNvPr>
          <p:cNvSpPr txBox="1">
            <a:spLocks noChangeArrowheads="1"/>
          </p:cNvSpPr>
          <p:nvPr/>
        </p:nvSpPr>
        <p:spPr bwMode="auto">
          <a:xfrm>
            <a:off x="3962400" y="5638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x</a:t>
            </a:r>
            <a:r>
              <a:rPr lang="en-US" altLang="en-US" sz="2400" baseline="-25000"/>
              <a:t>2</a:t>
            </a:r>
            <a:endParaRPr lang="en-US" altLang="en-US" sz="2400" i="1"/>
          </a:p>
        </p:txBody>
      </p:sp>
      <p:sp>
        <p:nvSpPr>
          <p:cNvPr id="8215" name="Text Box 31">
            <a:extLst>
              <a:ext uri="{FF2B5EF4-FFF2-40B4-BE49-F238E27FC236}">
                <a16:creationId xmlns:a16="http://schemas.microsoft.com/office/drawing/2014/main" id="{4FE22AA6-036C-6C41-F8BC-C6F7E004E3FB}"/>
              </a:ext>
            </a:extLst>
          </p:cNvPr>
          <p:cNvSpPr txBox="1">
            <a:spLocks noChangeArrowheads="1"/>
          </p:cNvSpPr>
          <p:nvPr/>
        </p:nvSpPr>
        <p:spPr bwMode="auto">
          <a:xfrm>
            <a:off x="4217988" y="46482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i="1"/>
              <a:t>f(x</a:t>
            </a:r>
            <a:r>
              <a:rPr lang="en-US" altLang="en-US" sz="2400" baseline="-25000"/>
              <a:t>2</a:t>
            </a:r>
            <a:r>
              <a:rPr lang="en-US" altLang="en-US" sz="2400"/>
              <a:t>)</a:t>
            </a:r>
            <a:endParaRPr lang="en-US" altLang="en-US" sz="2400" i="1"/>
          </a:p>
        </p:txBody>
      </p:sp>
      <p:graphicFrame>
        <p:nvGraphicFramePr>
          <p:cNvPr id="8216" name="Object 32">
            <a:extLst>
              <a:ext uri="{FF2B5EF4-FFF2-40B4-BE49-F238E27FC236}">
                <a16:creationId xmlns:a16="http://schemas.microsoft.com/office/drawing/2014/main" id="{F9194866-B85B-5615-0F78-62190BE702C5}"/>
              </a:ext>
            </a:extLst>
          </p:cNvPr>
          <p:cNvGraphicFramePr>
            <a:graphicFrameLocks noChangeAspect="1"/>
          </p:cNvGraphicFramePr>
          <p:nvPr/>
        </p:nvGraphicFramePr>
        <p:xfrm>
          <a:off x="5181600" y="4876800"/>
          <a:ext cx="2606675" cy="492125"/>
        </p:xfrm>
        <a:graphic>
          <a:graphicData uri="http://schemas.openxmlformats.org/presentationml/2006/ole">
            <mc:AlternateContent xmlns:mc="http://schemas.openxmlformats.org/markup-compatibility/2006">
              <mc:Choice xmlns:v="urn:schemas-microsoft-com:vml" Requires="v">
                <p:oleObj name="Equation" r:id="rId6" imgW="1143000" imgH="215900" progId="Equation.3">
                  <p:embed/>
                </p:oleObj>
              </mc:Choice>
              <mc:Fallback>
                <p:oleObj name="Equation" r:id="rId6" imgW="1143000" imgH="215900" progId="Equation.3">
                  <p:embed/>
                  <p:pic>
                    <p:nvPicPr>
                      <p:cNvPr id="8216" name="Object 32">
                        <a:extLst>
                          <a:ext uri="{FF2B5EF4-FFF2-40B4-BE49-F238E27FC236}">
                            <a16:creationId xmlns:a16="http://schemas.microsoft.com/office/drawing/2014/main" id="{F9194866-B85B-5615-0F78-62190BE702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4876800"/>
                        <a:ext cx="260667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7" name="Line 33">
            <a:extLst>
              <a:ext uri="{FF2B5EF4-FFF2-40B4-BE49-F238E27FC236}">
                <a16:creationId xmlns:a16="http://schemas.microsoft.com/office/drawing/2014/main" id="{10EC4ED8-3390-F8A7-2E19-07A1C2DD8BC6}"/>
              </a:ext>
            </a:extLst>
          </p:cNvPr>
          <p:cNvSpPr>
            <a:spLocks noChangeShapeType="1"/>
          </p:cNvSpPr>
          <p:nvPr/>
        </p:nvSpPr>
        <p:spPr bwMode="auto">
          <a:xfrm flipH="1">
            <a:off x="3657600" y="5181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218" name="Object 34">
            <a:extLst>
              <a:ext uri="{FF2B5EF4-FFF2-40B4-BE49-F238E27FC236}">
                <a16:creationId xmlns:a16="http://schemas.microsoft.com/office/drawing/2014/main" id="{E4440B51-766B-6CC7-2FDD-C90F0E23F29A}"/>
              </a:ext>
            </a:extLst>
          </p:cNvPr>
          <p:cNvGraphicFramePr>
            <a:graphicFrameLocks noChangeAspect="1"/>
          </p:cNvGraphicFramePr>
          <p:nvPr/>
        </p:nvGraphicFramePr>
        <p:xfrm>
          <a:off x="2209800" y="2936875"/>
          <a:ext cx="3100388" cy="492125"/>
        </p:xfrm>
        <a:graphic>
          <a:graphicData uri="http://schemas.openxmlformats.org/presentationml/2006/ole">
            <mc:AlternateContent xmlns:mc="http://schemas.openxmlformats.org/markup-compatibility/2006">
              <mc:Choice xmlns:v="urn:schemas-microsoft-com:vml" Requires="v">
                <p:oleObj name="Equation" r:id="rId8" imgW="1358310" imgH="215806" progId="Equation.3">
                  <p:embed/>
                </p:oleObj>
              </mc:Choice>
              <mc:Fallback>
                <p:oleObj name="Equation" r:id="rId8" imgW="1358310" imgH="215806" progId="Equation.3">
                  <p:embed/>
                  <p:pic>
                    <p:nvPicPr>
                      <p:cNvPr id="8218" name="Object 34">
                        <a:extLst>
                          <a:ext uri="{FF2B5EF4-FFF2-40B4-BE49-F238E27FC236}">
                            <a16:creationId xmlns:a16="http://schemas.microsoft.com/office/drawing/2014/main" id="{E4440B51-766B-6CC7-2FDD-C90F0E23F2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936875"/>
                        <a:ext cx="31003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9" name="Line 36">
            <a:extLst>
              <a:ext uri="{FF2B5EF4-FFF2-40B4-BE49-F238E27FC236}">
                <a16:creationId xmlns:a16="http://schemas.microsoft.com/office/drawing/2014/main" id="{01DCA713-00A4-8F72-AB24-CC019DC839B9}"/>
              </a:ext>
            </a:extLst>
          </p:cNvPr>
          <p:cNvSpPr>
            <a:spLocks noChangeShapeType="1"/>
          </p:cNvSpPr>
          <p:nvPr/>
        </p:nvSpPr>
        <p:spPr bwMode="auto">
          <a:xfrm flipH="1">
            <a:off x="3505200" y="3429000"/>
            <a:ext cx="304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9C1D67-FA78-E949-F5CD-2556A64E6C73}"/>
              </a:ext>
            </a:extLst>
          </p:cNvPr>
          <p:cNvSpPr>
            <a:spLocks noGrp="1" noChangeArrowheads="1"/>
          </p:cNvSpPr>
          <p:nvPr>
            <p:ph type="title"/>
          </p:nvPr>
        </p:nvSpPr>
        <p:spPr>
          <a:xfrm>
            <a:off x="533400" y="228600"/>
            <a:ext cx="8077200" cy="1143000"/>
          </a:xfrm>
        </p:spPr>
        <p:txBody>
          <a:bodyPr/>
          <a:lstStyle/>
          <a:p>
            <a:pPr>
              <a:lnSpc>
                <a:spcPct val="90000"/>
              </a:lnSpc>
            </a:pPr>
            <a:r>
              <a:rPr lang="en-US" altLang="en-US" sz="5200"/>
              <a:t>Steepest Descent: details</a:t>
            </a:r>
          </a:p>
        </p:txBody>
      </p:sp>
      <p:sp>
        <p:nvSpPr>
          <p:cNvPr id="12291" name="Rectangle 3">
            <a:extLst>
              <a:ext uri="{FF2B5EF4-FFF2-40B4-BE49-F238E27FC236}">
                <a16:creationId xmlns:a16="http://schemas.microsoft.com/office/drawing/2014/main" id="{194E3182-E34A-859D-3075-E2F378F9C6BF}"/>
              </a:ext>
            </a:extLst>
          </p:cNvPr>
          <p:cNvSpPr>
            <a:spLocks noGrp="1" noChangeArrowheads="1"/>
          </p:cNvSpPr>
          <p:nvPr>
            <p:ph type="body" idx="1"/>
          </p:nvPr>
        </p:nvSpPr>
        <p:spPr>
          <a:xfrm>
            <a:off x="342900" y="1371600"/>
            <a:ext cx="8458200" cy="1447800"/>
          </a:xfrm>
        </p:spPr>
        <p:txBody>
          <a:bodyPr/>
          <a:lstStyle/>
          <a:p>
            <a:pPr>
              <a:lnSpc>
                <a:spcPct val="90000"/>
              </a:lnSpc>
            </a:pPr>
            <a:r>
              <a:rPr lang="en-US" altLang="en-US" sz="4400"/>
              <a:t>We just stated that               is the direction of fastest decrease in </a:t>
            </a:r>
            <a:r>
              <a:rPr lang="en-US" altLang="en-US" sz="4400" i="1"/>
              <a:t>f</a:t>
            </a:r>
            <a:endParaRPr lang="en-US" altLang="en-US" sz="4400"/>
          </a:p>
        </p:txBody>
      </p:sp>
      <p:sp>
        <p:nvSpPr>
          <p:cNvPr id="12292" name="Rectangle 4">
            <a:extLst>
              <a:ext uri="{FF2B5EF4-FFF2-40B4-BE49-F238E27FC236}">
                <a16:creationId xmlns:a16="http://schemas.microsoft.com/office/drawing/2014/main" id="{E6981079-C5C8-0845-3E2D-B9271C899C7B}"/>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2293" name="Rectangle 5">
            <a:extLst>
              <a:ext uri="{FF2B5EF4-FFF2-40B4-BE49-F238E27FC236}">
                <a16:creationId xmlns:a16="http://schemas.microsoft.com/office/drawing/2014/main" id="{D5B6FB1F-9CB7-2317-A90F-066E1289B0EE}"/>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aphicFrame>
        <p:nvGraphicFramePr>
          <p:cNvPr id="12294" name="Object 7">
            <a:extLst>
              <a:ext uri="{FF2B5EF4-FFF2-40B4-BE49-F238E27FC236}">
                <a16:creationId xmlns:a16="http://schemas.microsoft.com/office/drawing/2014/main" id="{0310AE6E-8036-625E-04B7-92557316ABE3}"/>
              </a:ext>
            </a:extLst>
          </p:cNvPr>
          <p:cNvGraphicFramePr>
            <a:graphicFrameLocks noChangeAspect="1"/>
          </p:cNvGraphicFramePr>
          <p:nvPr/>
        </p:nvGraphicFramePr>
        <p:xfrm>
          <a:off x="5105400" y="1447800"/>
          <a:ext cx="1624013" cy="611188"/>
        </p:xfrm>
        <a:graphic>
          <a:graphicData uri="http://schemas.openxmlformats.org/presentationml/2006/ole">
            <mc:AlternateContent xmlns:mc="http://schemas.openxmlformats.org/markup-compatibility/2006">
              <mc:Choice xmlns:v="urn:schemas-microsoft-com:vml" Requires="v">
                <p:oleObj name="Equation" r:id="rId2" imgW="609600" imgH="228600" progId="Equation.3">
                  <p:embed/>
                </p:oleObj>
              </mc:Choice>
              <mc:Fallback>
                <p:oleObj name="Equation" r:id="rId2" imgW="609600" imgH="228600" progId="Equation.3">
                  <p:embed/>
                  <p:pic>
                    <p:nvPicPr>
                      <p:cNvPr id="12294" name="Object 7">
                        <a:extLst>
                          <a:ext uri="{FF2B5EF4-FFF2-40B4-BE49-F238E27FC236}">
                            <a16:creationId xmlns:a16="http://schemas.microsoft.com/office/drawing/2014/main" id="{0310AE6E-8036-625E-04B7-92557316A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447800"/>
                        <a:ext cx="162401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3" name="Object 9">
            <a:extLst>
              <a:ext uri="{FF2B5EF4-FFF2-40B4-BE49-F238E27FC236}">
                <a16:creationId xmlns:a16="http://schemas.microsoft.com/office/drawing/2014/main" id="{DF0D9793-D95B-45EF-E360-1B0F82933D92}"/>
              </a:ext>
            </a:extLst>
          </p:cNvPr>
          <p:cNvGraphicFramePr>
            <a:graphicFrameLocks noChangeAspect="1"/>
          </p:cNvGraphicFramePr>
          <p:nvPr/>
        </p:nvGraphicFramePr>
        <p:xfrm>
          <a:off x="1066800" y="4191000"/>
          <a:ext cx="6197600" cy="2149475"/>
        </p:xfrm>
        <a:graphic>
          <a:graphicData uri="http://schemas.openxmlformats.org/presentationml/2006/ole">
            <mc:AlternateContent xmlns:mc="http://schemas.openxmlformats.org/markup-compatibility/2006">
              <mc:Choice xmlns:v="urn:schemas-microsoft-com:vml" Requires="v">
                <p:oleObj name="Equation" r:id="rId4" imgW="2489200" imgH="863600" progId="Equation.3">
                  <p:embed/>
                </p:oleObj>
              </mc:Choice>
              <mc:Fallback>
                <p:oleObj name="Equation" r:id="rId4" imgW="2489200" imgH="863600" progId="Equation.3">
                  <p:embed/>
                  <p:pic>
                    <p:nvPicPr>
                      <p:cNvPr id="62473" name="Object 9">
                        <a:extLst>
                          <a:ext uri="{FF2B5EF4-FFF2-40B4-BE49-F238E27FC236}">
                            <a16:creationId xmlns:a16="http://schemas.microsoft.com/office/drawing/2014/main" id="{DF0D9793-D95B-45EF-E360-1B0F82933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191000"/>
                        <a:ext cx="6197600"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75" name="Group 11">
            <a:extLst>
              <a:ext uri="{FF2B5EF4-FFF2-40B4-BE49-F238E27FC236}">
                <a16:creationId xmlns:a16="http://schemas.microsoft.com/office/drawing/2014/main" id="{BC39065D-E287-F6DB-B475-C52C368CC714}"/>
              </a:ext>
            </a:extLst>
          </p:cNvPr>
          <p:cNvGrpSpPr>
            <a:grpSpLocks/>
          </p:cNvGrpSpPr>
          <p:nvPr/>
        </p:nvGrpSpPr>
        <p:grpSpPr bwMode="auto">
          <a:xfrm>
            <a:off x="342900" y="2590800"/>
            <a:ext cx="6265863" cy="1069975"/>
            <a:chOff x="216" y="1632"/>
            <a:chExt cx="3947" cy="674"/>
          </a:xfrm>
        </p:grpSpPr>
        <p:graphicFrame>
          <p:nvGraphicFramePr>
            <p:cNvPr id="12298" name="Object 8">
              <a:extLst>
                <a:ext uri="{FF2B5EF4-FFF2-40B4-BE49-F238E27FC236}">
                  <a16:creationId xmlns:a16="http://schemas.microsoft.com/office/drawing/2014/main" id="{82B2F878-888E-0CD6-58DC-6CD245B0A885}"/>
                </a:ext>
              </a:extLst>
            </p:cNvPr>
            <p:cNvGraphicFramePr>
              <a:graphicFrameLocks noChangeAspect="1"/>
            </p:cNvGraphicFramePr>
            <p:nvPr/>
          </p:nvGraphicFramePr>
          <p:xfrm>
            <a:off x="3792" y="1632"/>
            <a:ext cx="371" cy="423"/>
          </p:xfrm>
          <a:graphic>
            <a:graphicData uri="http://schemas.openxmlformats.org/presentationml/2006/ole">
              <mc:AlternateContent xmlns:mc="http://schemas.openxmlformats.org/markup-compatibility/2006">
                <mc:Choice xmlns:v="urn:schemas-microsoft-com:vml" Requires="v">
                  <p:oleObj name="Equation" r:id="rId6" imgW="177569" imgH="202936" progId="Equation.3">
                    <p:embed/>
                  </p:oleObj>
                </mc:Choice>
                <mc:Fallback>
                  <p:oleObj name="Equation" r:id="rId6" imgW="177569" imgH="202936" progId="Equation.3">
                    <p:embed/>
                    <p:pic>
                      <p:nvPicPr>
                        <p:cNvPr id="12298" name="Object 8">
                          <a:extLst>
                            <a:ext uri="{FF2B5EF4-FFF2-40B4-BE49-F238E27FC236}">
                              <a16:creationId xmlns:a16="http://schemas.microsoft.com/office/drawing/2014/main" id="{82B2F878-888E-0CD6-58DC-6CD245B0A8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 y="1632"/>
                          <a:ext cx="371"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Text Box 10">
              <a:extLst>
                <a:ext uri="{FF2B5EF4-FFF2-40B4-BE49-F238E27FC236}">
                  <a16:creationId xmlns:a16="http://schemas.microsoft.com/office/drawing/2014/main" id="{05F1CD94-A053-61E7-0C43-1C03CC03DB97}"/>
                </a:ext>
              </a:extLst>
            </p:cNvPr>
            <p:cNvSpPr txBox="1">
              <a:spLocks noChangeArrowheads="1"/>
            </p:cNvSpPr>
            <p:nvPr/>
          </p:nvSpPr>
          <p:spPr bwMode="auto">
            <a:xfrm>
              <a:off x="216" y="1638"/>
              <a:ext cx="3768" cy="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400"/>
                <a:t> So use that direction as  </a:t>
              </a:r>
            </a:p>
            <a:p>
              <a:pPr>
                <a:spcBef>
                  <a:spcPct val="0"/>
                </a:spcBef>
                <a:buFontTx/>
                <a:buNone/>
              </a:pPr>
              <a:endParaRPr lang="en-US" altLang="en-US" sz="2400"/>
            </a:p>
          </p:txBody>
        </p:sp>
      </p:grpSp>
      <p:sp>
        <p:nvSpPr>
          <p:cNvPr id="62476" name="Text Box 12">
            <a:extLst>
              <a:ext uri="{FF2B5EF4-FFF2-40B4-BE49-F238E27FC236}">
                <a16:creationId xmlns:a16="http://schemas.microsoft.com/office/drawing/2014/main" id="{CEDCDA1A-558C-5187-BA59-C15CE8FEEF7F}"/>
              </a:ext>
            </a:extLst>
          </p:cNvPr>
          <p:cNvSpPr txBox="1">
            <a:spLocks noChangeArrowheads="1"/>
          </p:cNvSpPr>
          <p:nvPr/>
        </p:nvSpPr>
        <p:spPr bwMode="auto">
          <a:xfrm>
            <a:off x="342900" y="3295650"/>
            <a:ext cx="7964488"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400"/>
              <a:t> This satisfies our constraint on </a:t>
            </a:r>
            <a:r>
              <a:rPr lang="en-US" altLang="en-US" sz="4400" i="1">
                <a:sym typeface="Symbol" panose="05050102010706020507" pitchFamily="18" charset="2"/>
              </a:rPr>
              <a:t></a:t>
            </a:r>
            <a:r>
              <a:rPr lang="en-US" altLang="en-US" sz="4400">
                <a:sym typeface="Symbol" panose="05050102010706020507" pitchFamily="18" charset="2"/>
              </a:rPr>
              <a:t>:</a:t>
            </a:r>
            <a:endParaRPr lang="en-US" altLang="en-US" sz="4400"/>
          </a:p>
          <a:p>
            <a:pPr>
              <a:buFontTx/>
              <a:buNone/>
            </a:pPr>
            <a:endParaRPr lang="en-US" altLang="en-US"/>
          </a:p>
          <a:p>
            <a:pP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2475"/>
                                        </p:tgtEl>
                                        <p:attrNameLst>
                                          <p:attrName>style.visibility</p:attrName>
                                        </p:attrNameLst>
                                      </p:cBhvr>
                                      <p:to>
                                        <p:strVal val="visible"/>
                                      </p:to>
                                    </p:set>
                                    <p:anim calcmode="lin" valueType="num">
                                      <p:cBhvr additive="base">
                                        <p:cTn id="7" dur="500" fill="hold"/>
                                        <p:tgtEl>
                                          <p:spTgt spid="62475"/>
                                        </p:tgtEl>
                                        <p:attrNameLst>
                                          <p:attrName>ppt_x</p:attrName>
                                        </p:attrNameLst>
                                      </p:cBhvr>
                                      <p:tavLst>
                                        <p:tav tm="0">
                                          <p:val>
                                            <p:strVal val="0-#ppt_w/2"/>
                                          </p:val>
                                        </p:tav>
                                        <p:tav tm="100000">
                                          <p:val>
                                            <p:strVal val="#ppt_x"/>
                                          </p:val>
                                        </p:tav>
                                      </p:tavLst>
                                    </p:anim>
                                    <p:anim calcmode="lin" valueType="num">
                                      <p:cBhvr additive="base">
                                        <p:cTn id="8" dur="500" fill="hold"/>
                                        <p:tgtEl>
                                          <p:spTgt spid="624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2476"/>
                                        </p:tgtEl>
                                        <p:attrNameLst>
                                          <p:attrName>style.visibility</p:attrName>
                                        </p:attrNameLst>
                                      </p:cBhvr>
                                      <p:to>
                                        <p:strVal val="visible"/>
                                      </p:to>
                                    </p:set>
                                    <p:anim calcmode="lin" valueType="num">
                                      <p:cBhvr additive="base">
                                        <p:cTn id="13" dur="500" fill="hold"/>
                                        <p:tgtEl>
                                          <p:spTgt spid="62476"/>
                                        </p:tgtEl>
                                        <p:attrNameLst>
                                          <p:attrName>ppt_x</p:attrName>
                                        </p:attrNameLst>
                                      </p:cBhvr>
                                      <p:tavLst>
                                        <p:tav tm="0">
                                          <p:val>
                                            <p:strVal val="0-#ppt_w/2"/>
                                          </p:val>
                                        </p:tav>
                                        <p:tav tm="100000">
                                          <p:val>
                                            <p:strVal val="#ppt_x"/>
                                          </p:val>
                                        </p:tav>
                                      </p:tavLst>
                                    </p:anim>
                                    <p:anim calcmode="lin" valueType="num">
                                      <p:cBhvr additive="base">
                                        <p:cTn id="14"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2473"/>
                                        </p:tgtEl>
                                        <p:attrNameLst>
                                          <p:attrName>style.visibility</p:attrName>
                                        </p:attrNameLst>
                                      </p:cBhvr>
                                      <p:to>
                                        <p:strVal val="visible"/>
                                      </p:to>
                                    </p:set>
                                    <p:anim calcmode="lin" valueType="num">
                                      <p:cBhvr additive="base">
                                        <p:cTn id="19" dur="500" fill="hold"/>
                                        <p:tgtEl>
                                          <p:spTgt spid="62473"/>
                                        </p:tgtEl>
                                        <p:attrNameLst>
                                          <p:attrName>ppt_x</p:attrName>
                                        </p:attrNameLst>
                                      </p:cBhvr>
                                      <p:tavLst>
                                        <p:tav tm="0">
                                          <p:val>
                                            <p:strVal val="0-#ppt_w/2"/>
                                          </p:val>
                                        </p:tav>
                                        <p:tav tm="100000">
                                          <p:val>
                                            <p:strVal val="#ppt_x"/>
                                          </p:val>
                                        </p:tav>
                                      </p:tavLst>
                                    </p:anim>
                                    <p:anim calcmode="lin" valueType="num">
                                      <p:cBhvr additive="base">
                                        <p:cTn id="20" dur="500" fill="hold"/>
                                        <p:tgtEl>
                                          <p:spTgt spid="62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3D4B89-8527-8160-131D-0F1561A2B2B6}"/>
              </a:ext>
            </a:extLst>
          </p:cNvPr>
          <p:cNvSpPr>
            <a:spLocks noGrp="1" noChangeArrowheads="1"/>
          </p:cNvSpPr>
          <p:nvPr>
            <p:ph type="title"/>
          </p:nvPr>
        </p:nvSpPr>
        <p:spPr>
          <a:xfrm>
            <a:off x="533400" y="228600"/>
            <a:ext cx="8077200" cy="1143000"/>
          </a:xfrm>
        </p:spPr>
        <p:txBody>
          <a:bodyPr/>
          <a:lstStyle/>
          <a:p>
            <a:pPr>
              <a:lnSpc>
                <a:spcPct val="90000"/>
              </a:lnSpc>
            </a:pPr>
            <a:r>
              <a:rPr lang="en-US" altLang="en-US" sz="5200"/>
              <a:t>Steepest Descent: algorithm</a:t>
            </a:r>
          </a:p>
        </p:txBody>
      </p:sp>
      <p:sp>
        <p:nvSpPr>
          <p:cNvPr id="63491" name="Rectangle 3">
            <a:extLst>
              <a:ext uri="{FF2B5EF4-FFF2-40B4-BE49-F238E27FC236}">
                <a16:creationId xmlns:a16="http://schemas.microsoft.com/office/drawing/2014/main" id="{A6487A67-9522-6504-1055-7AD8829B8248}"/>
              </a:ext>
            </a:extLst>
          </p:cNvPr>
          <p:cNvSpPr>
            <a:spLocks noGrp="1" noChangeArrowheads="1"/>
          </p:cNvSpPr>
          <p:nvPr>
            <p:ph type="body" idx="1"/>
          </p:nvPr>
        </p:nvSpPr>
        <p:spPr>
          <a:xfrm>
            <a:off x="342900" y="1371600"/>
            <a:ext cx="8458200" cy="1905000"/>
          </a:xfrm>
        </p:spPr>
        <p:txBody>
          <a:bodyPr/>
          <a:lstStyle/>
          <a:p>
            <a:pPr>
              <a:lnSpc>
                <a:spcPct val="90000"/>
              </a:lnSpc>
            </a:pPr>
            <a:r>
              <a:rPr lang="en-US" altLang="en-US" sz="4000"/>
              <a:t>We need a way to get from one point to the next, called an </a:t>
            </a:r>
            <a:r>
              <a:rPr lang="en-US" altLang="en-US" sz="4000" u="sng"/>
              <a:t>iteration formula</a:t>
            </a:r>
            <a:endParaRPr lang="en-US" altLang="en-US" sz="4000"/>
          </a:p>
          <a:p>
            <a:pPr>
              <a:lnSpc>
                <a:spcPct val="90000"/>
              </a:lnSpc>
            </a:pPr>
            <a:r>
              <a:rPr lang="en-US" altLang="en-US" sz="4000"/>
              <a:t>For Steepest Descent, we get</a:t>
            </a:r>
            <a:endParaRPr lang="en-US" altLang="en-US" sz="2800"/>
          </a:p>
        </p:txBody>
      </p:sp>
      <p:sp>
        <p:nvSpPr>
          <p:cNvPr id="13316" name="Rectangle 4">
            <a:extLst>
              <a:ext uri="{FF2B5EF4-FFF2-40B4-BE49-F238E27FC236}">
                <a16:creationId xmlns:a16="http://schemas.microsoft.com/office/drawing/2014/main" id="{DBB9C5FF-D280-C448-4CC1-2EE3862B08C4}"/>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3317" name="Rectangle 5">
            <a:extLst>
              <a:ext uri="{FF2B5EF4-FFF2-40B4-BE49-F238E27FC236}">
                <a16:creationId xmlns:a16="http://schemas.microsoft.com/office/drawing/2014/main" id="{EA9213F8-0697-A7C4-90C5-EA34377DBE82}"/>
              </a:ext>
            </a:extLst>
          </p:cNvPr>
          <p:cNvSpPr>
            <a:spLocks noChangeArrowheads="1"/>
          </p:cNvSpPr>
          <p:nvPr/>
        </p:nvSpPr>
        <p:spPr bwMode="auto">
          <a:xfrm>
            <a:off x="6553200" y="61722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7</a:t>
            </a:r>
          </a:p>
        </p:txBody>
      </p:sp>
      <p:graphicFrame>
        <p:nvGraphicFramePr>
          <p:cNvPr id="63497" name="Object 9">
            <a:extLst>
              <a:ext uri="{FF2B5EF4-FFF2-40B4-BE49-F238E27FC236}">
                <a16:creationId xmlns:a16="http://schemas.microsoft.com/office/drawing/2014/main" id="{E2DFBADE-8B62-E7DB-E255-99755B3BB837}"/>
              </a:ext>
            </a:extLst>
          </p:cNvPr>
          <p:cNvGraphicFramePr>
            <a:graphicFrameLocks noChangeAspect="1"/>
          </p:cNvGraphicFramePr>
          <p:nvPr/>
        </p:nvGraphicFramePr>
        <p:xfrm>
          <a:off x="1524000" y="3343275"/>
          <a:ext cx="5562600" cy="1312863"/>
        </p:xfrm>
        <a:graphic>
          <a:graphicData uri="http://schemas.openxmlformats.org/presentationml/2006/ole">
            <mc:AlternateContent xmlns:mc="http://schemas.openxmlformats.org/markup-compatibility/2006">
              <mc:Choice xmlns:v="urn:schemas-microsoft-com:vml" Requires="v">
                <p:oleObj name="Equation" r:id="rId2" imgW="2044700" imgH="482600" progId="Equation.3">
                  <p:embed/>
                </p:oleObj>
              </mc:Choice>
              <mc:Fallback>
                <p:oleObj name="Equation" r:id="rId2" imgW="2044700" imgH="482600" progId="Equation.3">
                  <p:embed/>
                  <p:pic>
                    <p:nvPicPr>
                      <p:cNvPr id="63497" name="Object 9">
                        <a:extLst>
                          <a:ext uri="{FF2B5EF4-FFF2-40B4-BE49-F238E27FC236}">
                            <a16:creationId xmlns:a16="http://schemas.microsoft.com/office/drawing/2014/main" id="{E2DFBADE-8B62-E7DB-E255-99755B3BB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43275"/>
                        <a:ext cx="55626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10">
            <a:extLst>
              <a:ext uri="{FF2B5EF4-FFF2-40B4-BE49-F238E27FC236}">
                <a16:creationId xmlns:a16="http://schemas.microsoft.com/office/drawing/2014/main" id="{CAE481E6-3F1D-9705-0AC7-239F02EACC1F}"/>
              </a:ext>
            </a:extLst>
          </p:cNvPr>
          <p:cNvSpPr txBox="1">
            <a:spLocks noChangeArrowheads="1"/>
          </p:cNvSpPr>
          <p:nvPr/>
        </p:nvSpPr>
        <p:spPr bwMode="auto">
          <a:xfrm>
            <a:off x="365125" y="4613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3499" name="Rectangle 11">
            <a:extLst>
              <a:ext uri="{FF2B5EF4-FFF2-40B4-BE49-F238E27FC236}">
                <a16:creationId xmlns:a16="http://schemas.microsoft.com/office/drawing/2014/main" id="{B0B21265-4637-48B3-9F26-6111D54A5131}"/>
              </a:ext>
            </a:extLst>
          </p:cNvPr>
          <p:cNvSpPr>
            <a:spLocks noChangeArrowheads="1"/>
          </p:cNvSpPr>
          <p:nvPr/>
        </p:nvSpPr>
        <p:spPr bwMode="auto">
          <a:xfrm>
            <a:off x="371475" y="4714875"/>
            <a:ext cx="8305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4000">
                <a:sym typeface="Symbol" panose="05050102010706020507" pitchFamily="18" charset="2"/>
              </a:rPr>
              <a:t>  </a:t>
            </a:r>
            <a:r>
              <a:rPr lang="en-US" altLang="en-US" sz="4000" i="1">
                <a:sym typeface="Symbol" panose="05050102010706020507" pitchFamily="18" charset="2"/>
              </a:rPr>
              <a:t></a:t>
            </a:r>
            <a:r>
              <a:rPr lang="en-US" altLang="en-US" sz="4000" i="1" baseline="30000">
                <a:sym typeface="Symbol" panose="05050102010706020507" pitchFamily="18" charset="2"/>
              </a:rPr>
              <a:t>k</a:t>
            </a:r>
            <a:r>
              <a:rPr lang="en-US" altLang="en-US" sz="4000">
                <a:sym typeface="Symbol" panose="05050102010706020507" pitchFamily="18" charset="2"/>
              </a:rPr>
              <a:t> is a scalar defining how far in the search direction to move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3497"/>
                                        </p:tgtEl>
                                        <p:attrNameLst>
                                          <p:attrName>style.visibility</p:attrName>
                                        </p:attrNameLst>
                                      </p:cBhvr>
                                      <p:to>
                                        <p:strVal val="visible"/>
                                      </p:to>
                                    </p:set>
                                    <p:anim calcmode="lin" valueType="num">
                                      <p:cBhvr additive="base">
                                        <p:cTn id="19" dur="500" fill="hold"/>
                                        <p:tgtEl>
                                          <p:spTgt spid="63497"/>
                                        </p:tgtEl>
                                        <p:attrNameLst>
                                          <p:attrName>ppt_x</p:attrName>
                                        </p:attrNameLst>
                                      </p:cBhvr>
                                      <p:tavLst>
                                        <p:tav tm="0">
                                          <p:val>
                                            <p:strVal val="0-#ppt_w/2"/>
                                          </p:val>
                                        </p:tav>
                                        <p:tav tm="100000">
                                          <p:val>
                                            <p:strVal val="#ppt_x"/>
                                          </p:val>
                                        </p:tav>
                                      </p:tavLst>
                                    </p:anim>
                                    <p:anim calcmode="lin" valueType="num">
                                      <p:cBhvr additive="base">
                                        <p:cTn id="20" dur="500" fill="hold"/>
                                        <p:tgtEl>
                                          <p:spTgt spid="634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3499"/>
                                        </p:tgtEl>
                                        <p:attrNameLst>
                                          <p:attrName>style.visibility</p:attrName>
                                        </p:attrNameLst>
                                      </p:cBhvr>
                                      <p:to>
                                        <p:strVal val="visible"/>
                                      </p:to>
                                    </p:set>
                                    <p:anim calcmode="lin" valueType="num">
                                      <p:cBhvr additive="base">
                                        <p:cTn id="25" dur="500" fill="hold"/>
                                        <p:tgtEl>
                                          <p:spTgt spid="63499"/>
                                        </p:tgtEl>
                                        <p:attrNameLst>
                                          <p:attrName>ppt_x</p:attrName>
                                        </p:attrNameLst>
                                      </p:cBhvr>
                                      <p:tavLst>
                                        <p:tav tm="0">
                                          <p:val>
                                            <p:strVal val="0-#ppt_w/2"/>
                                          </p:val>
                                        </p:tav>
                                        <p:tav tm="100000">
                                          <p:val>
                                            <p:strVal val="#ppt_x"/>
                                          </p:val>
                                        </p:tav>
                                      </p:tavLst>
                                    </p:anim>
                                    <p:anim calcmode="lin" valueType="num">
                                      <p:cBhvr additive="base">
                                        <p:cTn id="26" dur="500" fill="hold"/>
                                        <p:tgtEl>
                                          <p:spTgt spid="634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669D96-C0BB-3FF9-5A2D-0B1B864D1505}"/>
              </a:ext>
            </a:extLst>
          </p:cNvPr>
          <p:cNvSpPr>
            <a:spLocks noGrp="1" noChangeArrowheads="1"/>
          </p:cNvSpPr>
          <p:nvPr>
            <p:ph type="title"/>
          </p:nvPr>
        </p:nvSpPr>
        <p:spPr>
          <a:xfrm>
            <a:off x="533400" y="304800"/>
            <a:ext cx="8077200" cy="1143000"/>
          </a:xfrm>
        </p:spPr>
        <p:txBody>
          <a:bodyPr>
            <a:normAutofit fontScale="90000"/>
          </a:bodyPr>
          <a:lstStyle/>
          <a:p>
            <a:pPr>
              <a:lnSpc>
                <a:spcPct val="90000"/>
              </a:lnSpc>
            </a:pPr>
            <a:r>
              <a:rPr lang="en-US" altLang="en-US" sz="5200"/>
              <a:t>Ideas – Conjugate Gradient Method</a:t>
            </a:r>
          </a:p>
        </p:txBody>
      </p:sp>
      <p:sp>
        <p:nvSpPr>
          <p:cNvPr id="55299" name="Rectangle 3">
            <a:extLst>
              <a:ext uri="{FF2B5EF4-FFF2-40B4-BE49-F238E27FC236}">
                <a16:creationId xmlns:a16="http://schemas.microsoft.com/office/drawing/2014/main" id="{6603F4F8-F333-A84D-9D9F-68D90CC034D5}"/>
              </a:ext>
            </a:extLst>
          </p:cNvPr>
          <p:cNvSpPr>
            <a:spLocks noGrp="1" noChangeArrowheads="1"/>
          </p:cNvSpPr>
          <p:nvPr>
            <p:ph type="body" idx="1"/>
          </p:nvPr>
        </p:nvSpPr>
        <p:spPr>
          <a:xfrm>
            <a:off x="342900" y="1752600"/>
            <a:ext cx="8458200" cy="838200"/>
          </a:xfrm>
        </p:spPr>
        <p:txBody>
          <a:bodyPr/>
          <a:lstStyle/>
          <a:p>
            <a:r>
              <a:rPr lang="en-US" altLang="en-US" sz="4000"/>
              <a:t>Goal: minimize </a:t>
            </a:r>
          </a:p>
        </p:txBody>
      </p:sp>
      <p:sp>
        <p:nvSpPr>
          <p:cNvPr id="4100" name="Rectangle 4">
            <a:extLst>
              <a:ext uri="{FF2B5EF4-FFF2-40B4-BE49-F238E27FC236}">
                <a16:creationId xmlns:a16="http://schemas.microsoft.com/office/drawing/2014/main" id="{548E0206-4736-0524-4A4B-0BEA443B1ADB}"/>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1" name="Rectangle 5">
            <a:extLst>
              <a:ext uri="{FF2B5EF4-FFF2-40B4-BE49-F238E27FC236}">
                <a16:creationId xmlns:a16="http://schemas.microsoft.com/office/drawing/2014/main" id="{2188A666-BC67-B11B-1B26-4AF6B62480AA}"/>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80896" name="Object 0">
            <a:extLst>
              <a:ext uri="{FF2B5EF4-FFF2-40B4-BE49-F238E27FC236}">
                <a16:creationId xmlns:a16="http://schemas.microsoft.com/office/drawing/2014/main" id="{F868B8E9-CABD-326C-6C4A-1D96145D6EA1}"/>
              </a:ext>
            </a:extLst>
          </p:cNvPr>
          <p:cNvGraphicFramePr>
            <a:graphicFrameLocks noChangeAspect="1"/>
          </p:cNvGraphicFramePr>
          <p:nvPr/>
        </p:nvGraphicFramePr>
        <p:xfrm>
          <a:off x="4114800" y="1905000"/>
          <a:ext cx="914400" cy="542925"/>
        </p:xfrm>
        <a:graphic>
          <a:graphicData uri="http://schemas.openxmlformats.org/presentationml/2006/ole">
            <mc:AlternateContent xmlns:mc="http://schemas.openxmlformats.org/markup-compatibility/2006">
              <mc:Choice xmlns:v="urn:schemas-microsoft-com:vml" Requires="v">
                <p:oleObj name="Equation" r:id="rId2" imgW="342751" imgH="203112" progId="Equation.3">
                  <p:embed/>
                </p:oleObj>
              </mc:Choice>
              <mc:Fallback>
                <p:oleObj name="Equation" r:id="rId2" imgW="342751" imgH="203112" progId="Equation.3">
                  <p:embed/>
                  <p:pic>
                    <p:nvPicPr>
                      <p:cNvPr id="80896" name="Object 0">
                        <a:extLst>
                          <a:ext uri="{FF2B5EF4-FFF2-40B4-BE49-F238E27FC236}">
                            <a16:creationId xmlns:a16="http://schemas.microsoft.com/office/drawing/2014/main" id="{F868B8E9-CABD-326C-6C4A-1D96145D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9144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Rectangle 7">
            <a:extLst>
              <a:ext uri="{FF2B5EF4-FFF2-40B4-BE49-F238E27FC236}">
                <a16:creationId xmlns:a16="http://schemas.microsoft.com/office/drawing/2014/main" id="{280304D6-AE3A-CFD4-00CB-E02B68F948E7}"/>
              </a:ext>
            </a:extLst>
          </p:cNvPr>
          <p:cNvSpPr>
            <a:spLocks noChangeArrowheads="1"/>
          </p:cNvSpPr>
          <p:nvPr/>
        </p:nvSpPr>
        <p:spPr bwMode="auto">
          <a:xfrm>
            <a:off x="533400" y="2514600"/>
            <a:ext cx="8077200"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nSpc>
                <a:spcPct val="90000"/>
              </a:lnSpc>
              <a:spcBef>
                <a:spcPct val="50000"/>
              </a:spcBef>
            </a:pPr>
            <a:r>
              <a:rPr lang="en-US" altLang="en-US" sz="3600"/>
              <a:t> </a:t>
            </a:r>
            <a:r>
              <a:rPr lang="en-US" altLang="en-US" sz="3200"/>
              <a:t>use previous search direction to help find new search direction</a:t>
            </a:r>
          </a:p>
          <a:p>
            <a:pPr lvl="1">
              <a:lnSpc>
                <a:spcPct val="90000"/>
              </a:lnSpc>
              <a:spcBef>
                <a:spcPct val="50000"/>
              </a:spcBef>
            </a:pPr>
            <a:r>
              <a:rPr lang="en-US" altLang="en-US" sz="3200"/>
              <a:t> allows optimal line search to be used without 90</a:t>
            </a:r>
            <a:r>
              <a:rPr lang="en-US" altLang="en-US" sz="3200">
                <a:cs typeface="Times New Roman" panose="02020603050405020304" pitchFamily="18" charset="0"/>
              </a:rPr>
              <a:t>° turn at each iteration</a:t>
            </a:r>
          </a:p>
          <a:p>
            <a:pPr lvl="1">
              <a:lnSpc>
                <a:spcPct val="90000"/>
              </a:lnSpc>
              <a:spcBef>
                <a:spcPct val="50000"/>
              </a:spcBef>
            </a:pPr>
            <a:r>
              <a:rPr lang="en-US" altLang="en-US" sz="3200">
                <a:cs typeface="Times New Roman" panose="02020603050405020304" pitchFamily="18" charset="0"/>
              </a:rPr>
              <a:t> Increases computation time for each iteration, but requires fewer iterations</a:t>
            </a:r>
          </a:p>
          <a:p>
            <a:pPr lvl="1">
              <a:lnSpc>
                <a:spcPct val="90000"/>
              </a:lnSpc>
              <a:spcBef>
                <a:spcPct val="50000"/>
              </a:spcBef>
            </a:pPr>
            <a:r>
              <a:rPr lang="en-US" altLang="en-US" sz="3200"/>
              <a:t> Unconstrained problems only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0896"/>
                                        </p:tgtEl>
                                        <p:attrNameLst>
                                          <p:attrName>style.visibility</p:attrName>
                                        </p:attrNameLst>
                                      </p:cBhvr>
                                      <p:to>
                                        <p:strVal val="visible"/>
                                      </p:to>
                                    </p:set>
                                    <p:anim calcmode="lin" valueType="num">
                                      <p:cBhvr additive="base">
                                        <p:cTn id="13" dur="500" fill="hold"/>
                                        <p:tgtEl>
                                          <p:spTgt spid="80896"/>
                                        </p:tgtEl>
                                        <p:attrNameLst>
                                          <p:attrName>ppt_x</p:attrName>
                                        </p:attrNameLst>
                                      </p:cBhvr>
                                      <p:tavLst>
                                        <p:tav tm="0">
                                          <p:val>
                                            <p:strVal val="0-#ppt_w/2"/>
                                          </p:val>
                                        </p:tav>
                                        <p:tav tm="100000">
                                          <p:val>
                                            <p:strVal val="#ppt_x"/>
                                          </p:val>
                                        </p:tav>
                                      </p:tavLst>
                                    </p:anim>
                                    <p:anim calcmode="lin" valueType="num">
                                      <p:cBhvr additive="base">
                                        <p:cTn id="14" dur="500" fill="hold"/>
                                        <p:tgtEl>
                                          <p:spTgt spid="808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5303">
                                            <p:txEl>
                                              <p:pRg st="0" end="0"/>
                                            </p:txEl>
                                          </p:spTgt>
                                        </p:tgtEl>
                                        <p:attrNameLst>
                                          <p:attrName>style.visibility</p:attrName>
                                        </p:attrNameLst>
                                      </p:cBhvr>
                                      <p:to>
                                        <p:strVal val="visible"/>
                                      </p:to>
                                    </p:set>
                                    <p:anim calcmode="lin" valueType="num">
                                      <p:cBhvr additive="base">
                                        <p:cTn id="19" dur="500" fill="hold"/>
                                        <p:tgtEl>
                                          <p:spTgt spid="553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3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5303">
                                            <p:txEl>
                                              <p:pRg st="1" end="1"/>
                                            </p:txEl>
                                          </p:spTgt>
                                        </p:tgtEl>
                                        <p:attrNameLst>
                                          <p:attrName>style.visibility</p:attrName>
                                        </p:attrNameLst>
                                      </p:cBhvr>
                                      <p:to>
                                        <p:strVal val="visible"/>
                                      </p:to>
                                    </p:set>
                                    <p:anim calcmode="lin" valueType="num">
                                      <p:cBhvr additive="base">
                                        <p:cTn id="25" dur="500" fill="hold"/>
                                        <p:tgtEl>
                                          <p:spTgt spid="5530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3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5303">
                                            <p:txEl>
                                              <p:pRg st="2" end="2"/>
                                            </p:txEl>
                                          </p:spTgt>
                                        </p:tgtEl>
                                        <p:attrNameLst>
                                          <p:attrName>style.visibility</p:attrName>
                                        </p:attrNameLst>
                                      </p:cBhvr>
                                      <p:to>
                                        <p:strVal val="visible"/>
                                      </p:to>
                                    </p:set>
                                    <p:anim calcmode="lin" valueType="num">
                                      <p:cBhvr additive="base">
                                        <p:cTn id="31" dur="500" fill="hold"/>
                                        <p:tgtEl>
                                          <p:spTgt spid="5530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53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5303">
                                            <p:txEl>
                                              <p:pRg st="3" end="3"/>
                                            </p:txEl>
                                          </p:spTgt>
                                        </p:tgtEl>
                                        <p:attrNameLst>
                                          <p:attrName>style.visibility</p:attrName>
                                        </p:attrNameLst>
                                      </p:cBhvr>
                                      <p:to>
                                        <p:strVal val="visible"/>
                                      </p:to>
                                    </p:set>
                                    <p:anim calcmode="lin" valueType="num">
                                      <p:cBhvr additive="base">
                                        <p:cTn id="37" dur="500" fill="hold"/>
                                        <p:tgtEl>
                                          <p:spTgt spid="55303">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3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P spid="55303"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94F107-FA7F-8696-5D8C-F60938CF1C38}"/>
              </a:ext>
            </a:extLst>
          </p:cNvPr>
          <p:cNvSpPr>
            <a:spLocks noGrp="1" noChangeArrowheads="1"/>
          </p:cNvSpPr>
          <p:nvPr>
            <p:ph type="title"/>
          </p:nvPr>
        </p:nvSpPr>
        <p:spPr>
          <a:xfrm>
            <a:off x="533400" y="0"/>
            <a:ext cx="8077200" cy="1143000"/>
          </a:xfrm>
        </p:spPr>
        <p:txBody>
          <a:bodyPr/>
          <a:lstStyle/>
          <a:p>
            <a:pPr>
              <a:lnSpc>
                <a:spcPct val="90000"/>
              </a:lnSpc>
            </a:pPr>
            <a:r>
              <a:rPr lang="en-US" altLang="en-US" sz="5200"/>
              <a:t>Conjugate Search Directions</a:t>
            </a:r>
          </a:p>
        </p:txBody>
      </p:sp>
      <p:sp>
        <p:nvSpPr>
          <p:cNvPr id="56323" name="Rectangle 3">
            <a:extLst>
              <a:ext uri="{FF2B5EF4-FFF2-40B4-BE49-F238E27FC236}">
                <a16:creationId xmlns:a16="http://schemas.microsoft.com/office/drawing/2014/main" id="{B2748BB8-2C70-C3C9-3855-BDC50CDEA473}"/>
              </a:ext>
            </a:extLst>
          </p:cNvPr>
          <p:cNvSpPr>
            <a:spLocks noGrp="1" noChangeArrowheads="1"/>
          </p:cNvSpPr>
          <p:nvPr>
            <p:ph type="body" idx="1"/>
          </p:nvPr>
        </p:nvSpPr>
        <p:spPr>
          <a:xfrm>
            <a:off x="342900" y="1066800"/>
            <a:ext cx="8458200" cy="2971800"/>
          </a:xfrm>
        </p:spPr>
        <p:txBody>
          <a:bodyPr/>
          <a:lstStyle/>
          <a:p>
            <a:pPr>
              <a:lnSpc>
                <a:spcPct val="90000"/>
              </a:lnSpc>
            </a:pPr>
            <a:r>
              <a:rPr lang="en-US" altLang="en-US" sz="4000"/>
              <a:t>Instead of finding search directions which are orthogonal, find a new search direction which is </a:t>
            </a:r>
            <a:r>
              <a:rPr lang="en-US" altLang="en-US" sz="4000" u="sng"/>
              <a:t>conjugate</a:t>
            </a:r>
            <a:r>
              <a:rPr lang="en-US" altLang="en-US" sz="4000"/>
              <a:t> to the previous one. </a:t>
            </a:r>
          </a:p>
          <a:p>
            <a:pPr>
              <a:lnSpc>
                <a:spcPct val="90000"/>
              </a:lnSpc>
            </a:pPr>
            <a:r>
              <a:rPr lang="en-US" altLang="en-US" sz="4000"/>
              <a:t>Two directions are conjugate if:  </a:t>
            </a:r>
          </a:p>
          <a:p>
            <a:pPr lvl="1">
              <a:lnSpc>
                <a:spcPct val="90000"/>
              </a:lnSpc>
            </a:pPr>
            <a:endParaRPr lang="en-US" altLang="en-US" sz="2400"/>
          </a:p>
        </p:txBody>
      </p:sp>
      <p:sp>
        <p:nvSpPr>
          <p:cNvPr id="5124" name="Rectangle 4">
            <a:extLst>
              <a:ext uri="{FF2B5EF4-FFF2-40B4-BE49-F238E27FC236}">
                <a16:creationId xmlns:a16="http://schemas.microsoft.com/office/drawing/2014/main" id="{8C47440C-63DA-44A9-48A2-4C31F62889A5}"/>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5" name="Rectangle 5">
            <a:extLst>
              <a:ext uri="{FF2B5EF4-FFF2-40B4-BE49-F238E27FC236}">
                <a16:creationId xmlns:a16="http://schemas.microsoft.com/office/drawing/2014/main" id="{94C2CA6A-6B65-A805-5C7D-8EB5E9189B83}"/>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56327" name="Object 7">
            <a:extLst>
              <a:ext uri="{FF2B5EF4-FFF2-40B4-BE49-F238E27FC236}">
                <a16:creationId xmlns:a16="http://schemas.microsoft.com/office/drawing/2014/main" id="{928DF577-2465-AF2E-51FB-811EAF2D04E2}"/>
              </a:ext>
            </a:extLst>
          </p:cNvPr>
          <p:cNvGraphicFramePr>
            <a:graphicFrameLocks noChangeAspect="1"/>
          </p:cNvGraphicFramePr>
          <p:nvPr/>
        </p:nvGraphicFramePr>
        <p:xfrm>
          <a:off x="3200400" y="4191000"/>
          <a:ext cx="2743200" cy="801688"/>
        </p:xfrm>
        <a:graphic>
          <a:graphicData uri="http://schemas.openxmlformats.org/presentationml/2006/ole">
            <mc:AlternateContent xmlns:mc="http://schemas.openxmlformats.org/markup-compatibility/2006">
              <mc:Choice xmlns:v="urn:schemas-microsoft-com:vml" Requires="v">
                <p:oleObj name="Equation" r:id="rId2" imgW="914003" imgH="266584" progId="Equation.3">
                  <p:embed/>
                </p:oleObj>
              </mc:Choice>
              <mc:Fallback>
                <p:oleObj name="Equation" r:id="rId2" imgW="914003" imgH="266584" progId="Equation.3">
                  <p:embed/>
                  <p:pic>
                    <p:nvPicPr>
                      <p:cNvPr id="56327" name="Object 7">
                        <a:extLst>
                          <a:ext uri="{FF2B5EF4-FFF2-40B4-BE49-F238E27FC236}">
                            <a16:creationId xmlns:a16="http://schemas.microsoft.com/office/drawing/2014/main" id="{928DF577-2465-AF2E-51FB-811EAF2D0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2743200"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8">
            <a:extLst>
              <a:ext uri="{FF2B5EF4-FFF2-40B4-BE49-F238E27FC236}">
                <a16:creationId xmlns:a16="http://schemas.microsoft.com/office/drawing/2014/main" id="{29E871AF-7472-7EA4-5357-0CCA39B054A8}"/>
              </a:ext>
            </a:extLst>
          </p:cNvPr>
          <p:cNvSpPr txBox="1">
            <a:spLocks noChangeArrowheads="1"/>
          </p:cNvSpPr>
          <p:nvPr/>
        </p:nvSpPr>
        <p:spPr bwMode="auto">
          <a:xfrm>
            <a:off x="669925" y="5227638"/>
            <a:ext cx="638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Tx/>
              <a:buNone/>
            </a:pPr>
            <a:r>
              <a:rPr lang="en-US" altLang="en-US" sz="4000"/>
              <a:t>where </a:t>
            </a:r>
            <a:r>
              <a:rPr lang="en-US" altLang="en-US" sz="4000" i="1"/>
              <a:t>H</a:t>
            </a:r>
            <a:r>
              <a:rPr lang="en-US" altLang="en-US" sz="4000"/>
              <a:t> is the Hessian Matrix</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6327"/>
                                        </p:tgtEl>
                                        <p:attrNameLst>
                                          <p:attrName>style.visibility</p:attrName>
                                        </p:attrNameLst>
                                      </p:cBhvr>
                                      <p:to>
                                        <p:strVal val="visible"/>
                                      </p:to>
                                    </p:set>
                                    <p:anim calcmode="lin" valueType="num">
                                      <p:cBhvr additive="base">
                                        <p:cTn id="19" dur="500" fill="hold"/>
                                        <p:tgtEl>
                                          <p:spTgt spid="56327"/>
                                        </p:tgtEl>
                                        <p:attrNameLst>
                                          <p:attrName>ppt_x</p:attrName>
                                        </p:attrNameLst>
                                      </p:cBhvr>
                                      <p:tavLst>
                                        <p:tav tm="0">
                                          <p:val>
                                            <p:strVal val="0-#ppt_w/2"/>
                                          </p:val>
                                        </p:tav>
                                        <p:tav tm="100000">
                                          <p:val>
                                            <p:strVal val="#ppt_x"/>
                                          </p:val>
                                        </p:tav>
                                      </p:tavLst>
                                    </p:anim>
                                    <p:anim calcmode="lin" valueType="num">
                                      <p:cBhvr additive="base">
                                        <p:cTn id="20"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6328"/>
                                        </p:tgtEl>
                                        <p:attrNameLst>
                                          <p:attrName>style.visibility</p:attrName>
                                        </p:attrNameLst>
                                      </p:cBhvr>
                                      <p:to>
                                        <p:strVal val="visible"/>
                                      </p:to>
                                    </p:set>
                                    <p:anim calcmode="lin" valueType="num">
                                      <p:cBhvr additive="base">
                                        <p:cTn id="25" dur="500" fill="hold"/>
                                        <p:tgtEl>
                                          <p:spTgt spid="56328"/>
                                        </p:tgtEl>
                                        <p:attrNameLst>
                                          <p:attrName>ppt_x</p:attrName>
                                        </p:attrNameLst>
                                      </p:cBhvr>
                                      <p:tavLst>
                                        <p:tav tm="0">
                                          <p:val>
                                            <p:strVal val="0-#ppt_w/2"/>
                                          </p:val>
                                        </p:tav>
                                        <p:tav tm="100000">
                                          <p:val>
                                            <p:strVal val="#ppt_x"/>
                                          </p:val>
                                        </p:tav>
                                      </p:tavLst>
                                    </p:anim>
                                    <p:anim calcmode="lin" valueType="num">
                                      <p:cBhvr additive="base">
                                        <p:cTn id="26" dur="500" fill="hold"/>
                                        <p:tgtEl>
                                          <p:spTgt spid="563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72E48E-83CB-8209-34DE-C7A7EB72DBAA}"/>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4800"/>
              <a:t>Conjugate Gradient: Algorithm</a:t>
            </a:r>
          </a:p>
        </p:txBody>
      </p:sp>
      <p:sp>
        <p:nvSpPr>
          <p:cNvPr id="6147" name="Rectangle 3">
            <a:extLst>
              <a:ext uri="{FF2B5EF4-FFF2-40B4-BE49-F238E27FC236}">
                <a16:creationId xmlns:a16="http://schemas.microsoft.com/office/drawing/2014/main" id="{95F52B05-EF99-FE48-4F71-FD2F4001B203}"/>
              </a:ext>
            </a:extLst>
          </p:cNvPr>
          <p:cNvSpPr>
            <a:spLocks noGrp="1" noChangeArrowheads="1"/>
          </p:cNvSpPr>
          <p:nvPr>
            <p:ph type="body" idx="1"/>
          </p:nvPr>
        </p:nvSpPr>
        <p:spPr>
          <a:xfrm>
            <a:off x="342900" y="1371600"/>
            <a:ext cx="8458200" cy="5105400"/>
          </a:xfrm>
        </p:spPr>
        <p:txBody>
          <a:bodyPr/>
          <a:lstStyle/>
          <a:p>
            <a:pPr marL="533400" indent="-533400"/>
            <a:r>
              <a:rPr lang="en-US" altLang="en-US"/>
              <a:t> Here are the steps:</a:t>
            </a:r>
            <a:endParaRPr lang="en-US" altLang="en-US" sz="3600"/>
          </a:p>
        </p:txBody>
      </p:sp>
      <p:sp>
        <p:nvSpPr>
          <p:cNvPr id="6148" name="Rectangle 4">
            <a:extLst>
              <a:ext uri="{FF2B5EF4-FFF2-40B4-BE49-F238E27FC236}">
                <a16:creationId xmlns:a16="http://schemas.microsoft.com/office/drawing/2014/main" id="{36897F51-C6C9-1A70-F04E-F55464196221}"/>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9" name="Rectangle 5">
            <a:extLst>
              <a:ext uri="{FF2B5EF4-FFF2-40B4-BE49-F238E27FC236}">
                <a16:creationId xmlns:a16="http://schemas.microsoft.com/office/drawing/2014/main" id="{E1BC2842-6461-39F3-6C21-18BE91233A48}"/>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pSp>
        <p:nvGrpSpPr>
          <p:cNvPr id="2" name="Group 16">
            <a:extLst>
              <a:ext uri="{FF2B5EF4-FFF2-40B4-BE49-F238E27FC236}">
                <a16:creationId xmlns:a16="http://schemas.microsoft.com/office/drawing/2014/main" id="{07F94027-9129-AB5E-C638-AFC1426FD338}"/>
              </a:ext>
            </a:extLst>
          </p:cNvPr>
          <p:cNvGrpSpPr>
            <a:grpSpLocks/>
          </p:cNvGrpSpPr>
          <p:nvPr/>
        </p:nvGrpSpPr>
        <p:grpSpPr bwMode="auto">
          <a:xfrm>
            <a:off x="441325" y="1914525"/>
            <a:ext cx="8304213" cy="1198563"/>
            <a:chOff x="278" y="1206"/>
            <a:chExt cx="5231" cy="755"/>
          </a:xfrm>
        </p:grpSpPr>
        <p:graphicFrame>
          <p:nvGraphicFramePr>
            <p:cNvPr id="6159" name="Object 8">
              <a:extLst>
                <a:ext uri="{FF2B5EF4-FFF2-40B4-BE49-F238E27FC236}">
                  <a16:creationId xmlns:a16="http://schemas.microsoft.com/office/drawing/2014/main" id="{ED110C05-D8B0-AF86-807C-8B4DC91CBC3B}"/>
                </a:ext>
              </a:extLst>
            </p:cNvPr>
            <p:cNvGraphicFramePr>
              <a:graphicFrameLocks noChangeAspect="1"/>
            </p:cNvGraphicFramePr>
            <p:nvPr/>
          </p:nvGraphicFramePr>
          <p:xfrm>
            <a:off x="576" y="1536"/>
            <a:ext cx="1632" cy="425"/>
          </p:xfrm>
          <a:graphic>
            <a:graphicData uri="http://schemas.openxmlformats.org/presentationml/2006/ole">
              <mc:AlternateContent xmlns:mc="http://schemas.openxmlformats.org/markup-compatibility/2006">
                <mc:Choice xmlns:v="urn:schemas-microsoft-com:vml" Requires="v">
                  <p:oleObj name="Equation" r:id="rId2" imgW="876300" imgH="228600" progId="Equation.3">
                    <p:embed/>
                  </p:oleObj>
                </mc:Choice>
                <mc:Fallback>
                  <p:oleObj name="Equation" r:id="rId2" imgW="876300" imgH="228600" progId="Equation.3">
                    <p:embed/>
                    <p:pic>
                      <p:nvPicPr>
                        <p:cNvPr id="6159" name="Object 8">
                          <a:extLst>
                            <a:ext uri="{FF2B5EF4-FFF2-40B4-BE49-F238E27FC236}">
                              <a16:creationId xmlns:a16="http://schemas.microsoft.com/office/drawing/2014/main" id="{ED110C05-D8B0-AF86-807C-8B4DC91CB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536"/>
                          <a:ext cx="1632"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9">
              <a:extLst>
                <a:ext uri="{FF2B5EF4-FFF2-40B4-BE49-F238E27FC236}">
                  <a16:creationId xmlns:a16="http://schemas.microsoft.com/office/drawing/2014/main" id="{445B34AE-F137-AC56-6B19-1AF259D3DC19}"/>
                </a:ext>
              </a:extLst>
            </p:cNvPr>
            <p:cNvGraphicFramePr>
              <a:graphicFrameLocks noChangeAspect="1"/>
            </p:cNvGraphicFramePr>
            <p:nvPr/>
          </p:nvGraphicFramePr>
          <p:xfrm>
            <a:off x="4410" y="1206"/>
            <a:ext cx="337" cy="359"/>
          </p:xfrm>
          <a:graphic>
            <a:graphicData uri="http://schemas.openxmlformats.org/presentationml/2006/ole">
              <mc:AlternateContent xmlns:mc="http://schemas.openxmlformats.org/markup-compatibility/2006">
                <mc:Choice xmlns:v="urn:schemas-microsoft-com:vml" Requires="v">
                  <p:oleObj name="Equation" r:id="rId4" imgW="190417" imgH="203112" progId="Equation.3">
                    <p:embed/>
                  </p:oleObj>
                </mc:Choice>
                <mc:Fallback>
                  <p:oleObj name="Equation" r:id="rId4" imgW="190417" imgH="203112" progId="Equation.3">
                    <p:embed/>
                    <p:pic>
                      <p:nvPicPr>
                        <p:cNvPr id="6160" name="Object 9">
                          <a:extLst>
                            <a:ext uri="{FF2B5EF4-FFF2-40B4-BE49-F238E27FC236}">
                              <a16:creationId xmlns:a16="http://schemas.microsoft.com/office/drawing/2014/main" id="{445B34AE-F137-AC56-6B19-1AF259D3DC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 y="1206"/>
                          <a:ext cx="337"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14">
              <a:extLst>
                <a:ext uri="{FF2B5EF4-FFF2-40B4-BE49-F238E27FC236}">
                  <a16:creationId xmlns:a16="http://schemas.microsoft.com/office/drawing/2014/main" id="{E41C8185-1ACC-A997-3527-6044738A12AA}"/>
                </a:ext>
              </a:extLst>
            </p:cNvPr>
            <p:cNvSpPr txBox="1">
              <a:spLocks noChangeArrowheads="1"/>
            </p:cNvSpPr>
            <p:nvPr/>
          </p:nvSpPr>
          <p:spPr bwMode="auto">
            <a:xfrm>
              <a:off x="278" y="1212"/>
              <a:ext cx="52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1. Start with Steepest Descent:  pick an      and set</a:t>
              </a:r>
            </a:p>
          </p:txBody>
        </p:sp>
      </p:grpSp>
      <p:grpSp>
        <p:nvGrpSpPr>
          <p:cNvPr id="3" name="Group 17">
            <a:extLst>
              <a:ext uri="{FF2B5EF4-FFF2-40B4-BE49-F238E27FC236}">
                <a16:creationId xmlns:a16="http://schemas.microsoft.com/office/drawing/2014/main" id="{D52C4B8B-ED8D-BFC3-677F-28150324F028}"/>
              </a:ext>
            </a:extLst>
          </p:cNvPr>
          <p:cNvGrpSpPr>
            <a:grpSpLocks/>
          </p:cNvGrpSpPr>
          <p:nvPr/>
        </p:nvGrpSpPr>
        <p:grpSpPr bwMode="auto">
          <a:xfrm>
            <a:off x="473075" y="3009900"/>
            <a:ext cx="8197850" cy="1066800"/>
            <a:chOff x="298" y="1896"/>
            <a:chExt cx="5164" cy="672"/>
          </a:xfrm>
        </p:grpSpPr>
        <p:graphicFrame>
          <p:nvGraphicFramePr>
            <p:cNvPr id="6156" name="Object 11">
              <a:extLst>
                <a:ext uri="{FF2B5EF4-FFF2-40B4-BE49-F238E27FC236}">
                  <a16:creationId xmlns:a16="http://schemas.microsoft.com/office/drawing/2014/main" id="{1BB1935B-28D2-D99B-7C70-1469C7F1F147}"/>
                </a:ext>
              </a:extLst>
            </p:cNvPr>
            <p:cNvGraphicFramePr>
              <a:graphicFrameLocks noChangeAspect="1"/>
            </p:cNvGraphicFramePr>
            <p:nvPr/>
          </p:nvGraphicFramePr>
          <p:xfrm>
            <a:off x="4188" y="2178"/>
            <a:ext cx="332" cy="378"/>
          </p:xfrm>
          <a:graphic>
            <a:graphicData uri="http://schemas.openxmlformats.org/presentationml/2006/ole">
              <mc:AlternateContent xmlns:mc="http://schemas.openxmlformats.org/markup-compatibility/2006">
                <mc:Choice xmlns:v="urn:schemas-microsoft-com:vml" Requires="v">
                  <p:oleObj name="Equation" r:id="rId6" imgW="177569" imgH="202936" progId="Equation.3">
                    <p:embed/>
                  </p:oleObj>
                </mc:Choice>
                <mc:Fallback>
                  <p:oleObj name="Equation" r:id="rId6" imgW="177569" imgH="202936" progId="Equation.3">
                    <p:embed/>
                    <p:pic>
                      <p:nvPicPr>
                        <p:cNvPr id="6156" name="Object 11">
                          <a:extLst>
                            <a:ext uri="{FF2B5EF4-FFF2-40B4-BE49-F238E27FC236}">
                              <a16:creationId xmlns:a16="http://schemas.microsoft.com/office/drawing/2014/main" id="{1BB1935B-28D2-D99B-7C70-1469C7F1F1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8" y="2178"/>
                          <a:ext cx="33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2">
              <a:extLst>
                <a:ext uri="{FF2B5EF4-FFF2-40B4-BE49-F238E27FC236}">
                  <a16:creationId xmlns:a16="http://schemas.microsoft.com/office/drawing/2014/main" id="{264ACB45-A4C7-0A8E-50FB-D8803E324741}"/>
                </a:ext>
              </a:extLst>
            </p:cNvPr>
            <p:cNvGraphicFramePr>
              <a:graphicFrameLocks noChangeAspect="1"/>
            </p:cNvGraphicFramePr>
            <p:nvPr/>
          </p:nvGraphicFramePr>
          <p:xfrm>
            <a:off x="1680" y="1921"/>
            <a:ext cx="1680" cy="321"/>
          </p:xfrm>
          <a:graphic>
            <a:graphicData uri="http://schemas.openxmlformats.org/presentationml/2006/ole">
              <mc:AlternateContent xmlns:mc="http://schemas.openxmlformats.org/markup-compatibility/2006">
                <mc:Choice xmlns:v="urn:schemas-microsoft-com:vml" Requires="v">
                  <p:oleObj name="Equation" r:id="rId8" imgW="1066337" imgH="203112" progId="Equation.3">
                    <p:embed/>
                  </p:oleObj>
                </mc:Choice>
                <mc:Fallback>
                  <p:oleObj name="Equation" r:id="rId8" imgW="1066337" imgH="203112" progId="Equation.3">
                    <p:embed/>
                    <p:pic>
                      <p:nvPicPr>
                        <p:cNvPr id="6157" name="Object 12">
                          <a:extLst>
                            <a:ext uri="{FF2B5EF4-FFF2-40B4-BE49-F238E27FC236}">
                              <a16:creationId xmlns:a16="http://schemas.microsoft.com/office/drawing/2014/main" id="{264ACB45-A4C7-0A8E-50FB-D8803E3247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921"/>
                          <a:ext cx="168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5">
              <a:extLst>
                <a:ext uri="{FF2B5EF4-FFF2-40B4-BE49-F238E27FC236}">
                  <a16:creationId xmlns:a16="http://schemas.microsoft.com/office/drawing/2014/main" id="{E8E791F4-A1A8-54A5-231A-FEC0A62074B9}"/>
                </a:ext>
              </a:extLst>
            </p:cNvPr>
            <p:cNvSpPr txBox="1">
              <a:spLocks noChangeArrowheads="1"/>
            </p:cNvSpPr>
            <p:nvPr/>
          </p:nvSpPr>
          <p:spPr bwMode="auto">
            <a:xfrm>
              <a:off x="298" y="1896"/>
              <a:ext cx="5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2.  Compute                             by choosing </a:t>
              </a:r>
              <a:r>
                <a:rPr lang="en-US" altLang="en-US">
                  <a:sym typeface="Symbol" panose="05050102010706020507" pitchFamily="18" charset="2"/>
                </a:rPr>
                <a:t> which minimizes </a:t>
              </a:r>
              <a:r>
                <a:rPr lang="en-US" altLang="en-US" i="1">
                  <a:sym typeface="Symbol" panose="05050102010706020507" pitchFamily="18" charset="2"/>
                </a:rPr>
                <a:t>f</a:t>
              </a:r>
              <a:r>
                <a:rPr lang="en-US" altLang="en-US">
                  <a:sym typeface="Symbol" panose="05050102010706020507" pitchFamily="18" charset="2"/>
                </a:rPr>
                <a:t> in the direction</a:t>
              </a:r>
              <a:endParaRPr lang="en-US" altLang="en-US" sz="2400"/>
            </a:p>
          </p:txBody>
        </p:sp>
      </p:grpSp>
      <p:grpSp>
        <p:nvGrpSpPr>
          <p:cNvPr id="4" name="Group 19">
            <a:extLst>
              <a:ext uri="{FF2B5EF4-FFF2-40B4-BE49-F238E27FC236}">
                <a16:creationId xmlns:a16="http://schemas.microsoft.com/office/drawing/2014/main" id="{AFAA5F62-24B1-A077-3AAD-65584E02DC9E}"/>
              </a:ext>
            </a:extLst>
          </p:cNvPr>
          <p:cNvGrpSpPr>
            <a:grpSpLocks/>
          </p:cNvGrpSpPr>
          <p:nvPr/>
        </p:nvGrpSpPr>
        <p:grpSpPr bwMode="auto">
          <a:xfrm>
            <a:off x="508000" y="4133850"/>
            <a:ext cx="5005388" cy="615950"/>
            <a:chOff x="326" y="2604"/>
            <a:chExt cx="3153" cy="388"/>
          </a:xfrm>
        </p:grpSpPr>
        <p:graphicFrame>
          <p:nvGraphicFramePr>
            <p:cNvPr id="6154" name="Object 13">
              <a:extLst>
                <a:ext uri="{FF2B5EF4-FFF2-40B4-BE49-F238E27FC236}">
                  <a16:creationId xmlns:a16="http://schemas.microsoft.com/office/drawing/2014/main" id="{5B3E4080-F38F-05B0-2C3F-97B71BE62BBA}"/>
                </a:ext>
              </a:extLst>
            </p:cNvPr>
            <p:cNvGraphicFramePr>
              <a:graphicFrameLocks noChangeAspect="1"/>
            </p:cNvGraphicFramePr>
            <p:nvPr/>
          </p:nvGraphicFramePr>
          <p:xfrm>
            <a:off x="1680" y="2616"/>
            <a:ext cx="1799" cy="376"/>
          </p:xfrm>
          <a:graphic>
            <a:graphicData uri="http://schemas.openxmlformats.org/presentationml/2006/ole">
              <mc:AlternateContent xmlns:mc="http://schemas.openxmlformats.org/markup-compatibility/2006">
                <mc:Choice xmlns:v="urn:schemas-microsoft-com:vml" Requires="v">
                  <p:oleObj name="Equation" r:id="rId10" imgW="1091726" imgH="228501" progId="Equation.3">
                    <p:embed/>
                  </p:oleObj>
                </mc:Choice>
                <mc:Fallback>
                  <p:oleObj name="Equation" r:id="rId10" imgW="1091726" imgH="228501" progId="Equation.3">
                    <p:embed/>
                    <p:pic>
                      <p:nvPicPr>
                        <p:cNvPr id="6154" name="Object 13">
                          <a:extLst>
                            <a:ext uri="{FF2B5EF4-FFF2-40B4-BE49-F238E27FC236}">
                              <a16:creationId xmlns:a16="http://schemas.microsoft.com/office/drawing/2014/main" id="{5B3E4080-F38F-05B0-2C3F-97B71BE62B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0" y="2616"/>
                          <a:ext cx="1799"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8">
              <a:extLst>
                <a:ext uri="{FF2B5EF4-FFF2-40B4-BE49-F238E27FC236}">
                  <a16:creationId xmlns:a16="http://schemas.microsoft.com/office/drawing/2014/main" id="{183531EF-43CD-6C7E-1C3E-7C5E01FFE73E}"/>
                </a:ext>
              </a:extLst>
            </p:cNvPr>
            <p:cNvSpPr txBox="1">
              <a:spLocks noChangeArrowheads="1"/>
            </p:cNvSpPr>
            <p:nvPr/>
          </p:nvSpPr>
          <p:spPr bwMode="auto">
            <a:xfrm>
              <a:off x="326" y="2604"/>
              <a:ext cx="14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sym typeface="Symbol" panose="05050102010706020507" pitchFamily="18" charset="2"/>
                </a:rPr>
                <a:t>3.  Compute</a:t>
              </a:r>
              <a:r>
                <a:rPr lang="en-US" altLang="en-US"/>
                <a:t> </a:t>
              </a:r>
            </a:p>
          </p:txBody>
        </p:sp>
      </p:grpSp>
      <p:sp>
        <p:nvSpPr>
          <p:cNvPr id="6153" name="Text Box 20">
            <a:extLst>
              <a:ext uri="{FF2B5EF4-FFF2-40B4-BE49-F238E27FC236}">
                <a16:creationId xmlns:a16="http://schemas.microsoft.com/office/drawing/2014/main" id="{9853D4FD-BCE5-0B27-3DE9-79B1F461D2FA}"/>
              </a:ext>
            </a:extLst>
          </p:cNvPr>
          <p:cNvSpPr txBox="1">
            <a:spLocks noChangeArrowheads="1"/>
          </p:cNvSpPr>
          <p:nvPr/>
        </p:nvSpPr>
        <p:spPr bwMode="auto">
          <a:xfrm>
            <a:off x="669925" y="4972050"/>
            <a:ext cx="2092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7E4DC4-C8FB-E436-010B-E7BCA52D8D21}"/>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4800"/>
              <a:t>Conjugate Gradient: Algorithm</a:t>
            </a:r>
          </a:p>
        </p:txBody>
      </p:sp>
      <p:sp>
        <p:nvSpPr>
          <p:cNvPr id="7171" name="Rectangle 4">
            <a:extLst>
              <a:ext uri="{FF2B5EF4-FFF2-40B4-BE49-F238E27FC236}">
                <a16:creationId xmlns:a16="http://schemas.microsoft.com/office/drawing/2014/main" id="{D57DC4A5-94A2-1934-8E9A-28CDD651F536}"/>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2" name="Rectangle 5">
            <a:extLst>
              <a:ext uri="{FF2B5EF4-FFF2-40B4-BE49-F238E27FC236}">
                <a16:creationId xmlns:a16="http://schemas.microsoft.com/office/drawing/2014/main" id="{4D90C719-DAF5-C18D-0CBF-638307FBF625}"/>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71686" name="Object 6">
            <a:extLst>
              <a:ext uri="{FF2B5EF4-FFF2-40B4-BE49-F238E27FC236}">
                <a16:creationId xmlns:a16="http://schemas.microsoft.com/office/drawing/2014/main" id="{D4CA0CAB-EED7-507D-9C02-0E26A77B9A90}"/>
              </a:ext>
            </a:extLst>
          </p:cNvPr>
          <p:cNvGraphicFramePr>
            <a:graphicFrameLocks noChangeAspect="1"/>
          </p:cNvGraphicFramePr>
          <p:nvPr/>
        </p:nvGraphicFramePr>
        <p:xfrm>
          <a:off x="457200" y="2116138"/>
          <a:ext cx="7546975" cy="1312862"/>
        </p:xfrm>
        <a:graphic>
          <a:graphicData uri="http://schemas.openxmlformats.org/presentationml/2006/ole">
            <mc:AlternateContent xmlns:mc="http://schemas.openxmlformats.org/markup-compatibility/2006">
              <mc:Choice xmlns:v="urn:schemas-microsoft-com:vml" Requires="v">
                <p:oleObj name="Equation" r:id="rId2" imgW="2552700" imgH="444500" progId="Equation.3">
                  <p:embed/>
                </p:oleObj>
              </mc:Choice>
              <mc:Fallback>
                <p:oleObj name="Equation" r:id="rId2" imgW="2552700" imgH="444500" progId="Equation.3">
                  <p:embed/>
                  <p:pic>
                    <p:nvPicPr>
                      <p:cNvPr id="71686" name="Object 6">
                        <a:extLst>
                          <a:ext uri="{FF2B5EF4-FFF2-40B4-BE49-F238E27FC236}">
                            <a16:creationId xmlns:a16="http://schemas.microsoft.com/office/drawing/2014/main" id="{D4CA0CAB-EED7-507D-9C02-0E26A77B9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16138"/>
                        <a:ext cx="7546975"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9" name="Object 9">
            <a:extLst>
              <a:ext uri="{FF2B5EF4-FFF2-40B4-BE49-F238E27FC236}">
                <a16:creationId xmlns:a16="http://schemas.microsoft.com/office/drawing/2014/main" id="{2F41AF7E-A9D9-9E0D-AABF-6AA752354EAF}"/>
              </a:ext>
            </a:extLst>
          </p:cNvPr>
          <p:cNvGraphicFramePr>
            <a:graphicFrameLocks noChangeAspect="1"/>
          </p:cNvGraphicFramePr>
          <p:nvPr/>
        </p:nvGraphicFramePr>
        <p:xfrm>
          <a:off x="417513" y="1335088"/>
          <a:ext cx="3576637" cy="674687"/>
        </p:xfrm>
        <a:graphic>
          <a:graphicData uri="http://schemas.openxmlformats.org/presentationml/2006/ole">
            <mc:AlternateContent xmlns:mc="http://schemas.openxmlformats.org/markup-compatibility/2006">
              <mc:Choice xmlns:v="urn:schemas-microsoft-com:vml" Requires="v">
                <p:oleObj name="Equation" r:id="rId4" imgW="1206500" imgH="228600" progId="Equation.3">
                  <p:embed/>
                </p:oleObj>
              </mc:Choice>
              <mc:Fallback>
                <p:oleObj name="Equation" r:id="rId4" imgW="1206500" imgH="228600" progId="Equation.3">
                  <p:embed/>
                  <p:pic>
                    <p:nvPicPr>
                      <p:cNvPr id="71689" name="Object 9">
                        <a:extLst>
                          <a:ext uri="{FF2B5EF4-FFF2-40B4-BE49-F238E27FC236}">
                            <a16:creationId xmlns:a16="http://schemas.microsoft.com/office/drawing/2014/main" id="{2F41AF7E-A9D9-9E0D-AABF-6AA752354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1335088"/>
                        <a:ext cx="3576637"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1" name="Object 11">
            <a:extLst>
              <a:ext uri="{FF2B5EF4-FFF2-40B4-BE49-F238E27FC236}">
                <a16:creationId xmlns:a16="http://schemas.microsoft.com/office/drawing/2014/main" id="{83CF9F8B-152D-75C0-6182-513CBB09EE5C}"/>
              </a:ext>
            </a:extLst>
          </p:cNvPr>
          <p:cNvGraphicFramePr>
            <a:graphicFrameLocks noChangeAspect="1"/>
          </p:cNvGraphicFramePr>
          <p:nvPr/>
        </p:nvGraphicFramePr>
        <p:xfrm>
          <a:off x="2743200" y="4267200"/>
          <a:ext cx="2789238" cy="730250"/>
        </p:xfrm>
        <a:graphic>
          <a:graphicData uri="http://schemas.openxmlformats.org/presentationml/2006/ole">
            <mc:AlternateContent xmlns:mc="http://schemas.openxmlformats.org/markup-compatibility/2006">
              <mc:Choice xmlns:v="urn:schemas-microsoft-com:vml" Requires="v">
                <p:oleObj name="Equation" r:id="rId6" imgW="1066800" imgH="279400" progId="Equation.3">
                  <p:embed/>
                </p:oleObj>
              </mc:Choice>
              <mc:Fallback>
                <p:oleObj name="Equation" r:id="rId6" imgW="1066800" imgH="279400" progId="Equation.3">
                  <p:embed/>
                  <p:pic>
                    <p:nvPicPr>
                      <p:cNvPr id="71691" name="Object 11">
                        <a:extLst>
                          <a:ext uri="{FF2B5EF4-FFF2-40B4-BE49-F238E27FC236}">
                            <a16:creationId xmlns:a16="http://schemas.microsoft.com/office/drawing/2014/main" id="{83CF9F8B-152D-75C0-6182-513CBB09E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267200"/>
                        <a:ext cx="278923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Text Box 12">
            <a:extLst>
              <a:ext uri="{FF2B5EF4-FFF2-40B4-BE49-F238E27FC236}">
                <a16:creationId xmlns:a16="http://schemas.microsoft.com/office/drawing/2014/main" id="{057F2476-B9A1-9F2B-57BD-C051069CCE0B}"/>
              </a:ext>
            </a:extLst>
          </p:cNvPr>
          <p:cNvSpPr txBox="1">
            <a:spLocks noChangeArrowheads="1"/>
          </p:cNvSpPr>
          <p:nvPr/>
        </p:nvSpPr>
        <p:spPr bwMode="auto">
          <a:xfrm>
            <a:off x="447675" y="3427413"/>
            <a:ext cx="3662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5.  Test convergence:</a:t>
            </a:r>
          </a:p>
        </p:txBody>
      </p:sp>
      <p:sp>
        <p:nvSpPr>
          <p:cNvPr id="71694" name="Text Box 14">
            <a:extLst>
              <a:ext uri="{FF2B5EF4-FFF2-40B4-BE49-F238E27FC236}">
                <a16:creationId xmlns:a16="http://schemas.microsoft.com/office/drawing/2014/main" id="{2C22162C-E969-A0F0-12AC-8E4A2CABA79B}"/>
              </a:ext>
            </a:extLst>
          </p:cNvPr>
          <p:cNvSpPr txBox="1">
            <a:spLocks noChangeArrowheads="1"/>
          </p:cNvSpPr>
          <p:nvPr/>
        </p:nvSpPr>
        <p:spPr bwMode="auto">
          <a:xfrm>
            <a:off x="517525" y="5143500"/>
            <a:ext cx="623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If yes, stop.  If no, iterate from step 2</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 calcmode="lin" valueType="num">
                                      <p:cBhvr additive="base">
                                        <p:cTn id="7" dur="500" fill="hold"/>
                                        <p:tgtEl>
                                          <p:spTgt spid="71689"/>
                                        </p:tgtEl>
                                        <p:attrNameLst>
                                          <p:attrName>ppt_x</p:attrName>
                                        </p:attrNameLst>
                                      </p:cBhvr>
                                      <p:tavLst>
                                        <p:tav tm="0">
                                          <p:val>
                                            <p:strVal val="0-#ppt_w/2"/>
                                          </p:val>
                                        </p:tav>
                                        <p:tav tm="100000">
                                          <p:val>
                                            <p:strVal val="#ppt_x"/>
                                          </p:val>
                                        </p:tav>
                                      </p:tavLst>
                                    </p:anim>
                                    <p:anim calcmode="lin" valueType="num">
                                      <p:cBhvr additive="base">
                                        <p:cTn id="8"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0-#ppt_w/2"/>
                                          </p:val>
                                        </p:tav>
                                        <p:tav tm="100000">
                                          <p:val>
                                            <p:strVal val="#ppt_x"/>
                                          </p:val>
                                        </p:tav>
                                      </p:tavLst>
                                    </p:anim>
                                    <p:anim calcmode="lin" valueType="num">
                                      <p:cBhvr additive="base">
                                        <p:cTn id="14"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692"/>
                                        </p:tgtEl>
                                        <p:attrNameLst>
                                          <p:attrName>style.visibility</p:attrName>
                                        </p:attrNameLst>
                                      </p:cBhvr>
                                      <p:to>
                                        <p:strVal val="visible"/>
                                      </p:to>
                                    </p:set>
                                    <p:anim calcmode="lin" valueType="num">
                                      <p:cBhvr additive="base">
                                        <p:cTn id="19" dur="500" fill="hold"/>
                                        <p:tgtEl>
                                          <p:spTgt spid="71692"/>
                                        </p:tgtEl>
                                        <p:attrNameLst>
                                          <p:attrName>ppt_x</p:attrName>
                                        </p:attrNameLst>
                                      </p:cBhvr>
                                      <p:tavLst>
                                        <p:tav tm="0">
                                          <p:val>
                                            <p:strVal val="0-#ppt_w/2"/>
                                          </p:val>
                                        </p:tav>
                                        <p:tav tm="100000">
                                          <p:val>
                                            <p:strVal val="#ppt_x"/>
                                          </p:val>
                                        </p:tav>
                                      </p:tavLst>
                                    </p:anim>
                                    <p:anim calcmode="lin" valueType="num">
                                      <p:cBhvr additive="base">
                                        <p:cTn id="20" dur="500" fill="hold"/>
                                        <p:tgtEl>
                                          <p:spTgt spid="716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691"/>
                                        </p:tgtEl>
                                        <p:attrNameLst>
                                          <p:attrName>style.visibility</p:attrName>
                                        </p:attrNameLst>
                                      </p:cBhvr>
                                      <p:to>
                                        <p:strVal val="visible"/>
                                      </p:to>
                                    </p:set>
                                    <p:anim calcmode="lin" valueType="num">
                                      <p:cBhvr additive="base">
                                        <p:cTn id="25" dur="500" fill="hold"/>
                                        <p:tgtEl>
                                          <p:spTgt spid="71691"/>
                                        </p:tgtEl>
                                        <p:attrNameLst>
                                          <p:attrName>ppt_x</p:attrName>
                                        </p:attrNameLst>
                                      </p:cBhvr>
                                      <p:tavLst>
                                        <p:tav tm="0">
                                          <p:val>
                                            <p:strVal val="0-#ppt_w/2"/>
                                          </p:val>
                                        </p:tav>
                                        <p:tav tm="100000">
                                          <p:val>
                                            <p:strVal val="#ppt_x"/>
                                          </p:val>
                                        </p:tav>
                                      </p:tavLst>
                                    </p:anim>
                                    <p:anim calcmode="lin" valueType="num">
                                      <p:cBhvr additive="base">
                                        <p:cTn id="26" dur="500" fill="hold"/>
                                        <p:tgtEl>
                                          <p:spTgt spid="716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0-#ppt_w/2"/>
                                          </p:val>
                                        </p:tav>
                                        <p:tav tm="100000">
                                          <p:val>
                                            <p:strVal val="#ppt_x"/>
                                          </p:val>
                                        </p:tav>
                                      </p:tavLst>
                                    </p:anim>
                                    <p:anim calcmode="lin" valueType="num">
                                      <p:cBhvr additive="base">
                                        <p:cTn id="32"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2" grpId="0" autoUpdateAnimBg="0"/>
      <p:bldP spid="7169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669D96-C0BB-3FF9-5A2D-0B1B864D1505}"/>
              </a:ext>
            </a:extLst>
          </p:cNvPr>
          <p:cNvSpPr>
            <a:spLocks noGrp="1" noChangeArrowheads="1"/>
          </p:cNvSpPr>
          <p:nvPr>
            <p:ph type="title"/>
          </p:nvPr>
        </p:nvSpPr>
        <p:spPr>
          <a:xfrm>
            <a:off x="533400" y="304800"/>
            <a:ext cx="8077200" cy="1143000"/>
          </a:xfrm>
        </p:spPr>
        <p:txBody>
          <a:bodyPr>
            <a:normAutofit fontScale="90000"/>
          </a:bodyPr>
          <a:lstStyle/>
          <a:p>
            <a:pPr>
              <a:lnSpc>
                <a:spcPct val="90000"/>
              </a:lnSpc>
            </a:pPr>
            <a:r>
              <a:rPr lang="en-US" altLang="en-US" sz="5200"/>
              <a:t>Ideas – Conjugate Gradient Method</a:t>
            </a:r>
          </a:p>
        </p:txBody>
      </p:sp>
      <p:sp>
        <p:nvSpPr>
          <p:cNvPr id="55299" name="Rectangle 3">
            <a:extLst>
              <a:ext uri="{FF2B5EF4-FFF2-40B4-BE49-F238E27FC236}">
                <a16:creationId xmlns:a16="http://schemas.microsoft.com/office/drawing/2014/main" id="{6603F4F8-F333-A84D-9D9F-68D90CC034D5}"/>
              </a:ext>
            </a:extLst>
          </p:cNvPr>
          <p:cNvSpPr>
            <a:spLocks noGrp="1" noChangeArrowheads="1"/>
          </p:cNvSpPr>
          <p:nvPr>
            <p:ph type="body" idx="1"/>
          </p:nvPr>
        </p:nvSpPr>
        <p:spPr>
          <a:xfrm>
            <a:off x="342900" y="1752600"/>
            <a:ext cx="8458200" cy="838200"/>
          </a:xfrm>
        </p:spPr>
        <p:txBody>
          <a:bodyPr/>
          <a:lstStyle/>
          <a:p>
            <a:r>
              <a:rPr lang="en-US" altLang="en-US" sz="4000"/>
              <a:t>Goal: minimize </a:t>
            </a:r>
          </a:p>
        </p:txBody>
      </p:sp>
      <p:sp>
        <p:nvSpPr>
          <p:cNvPr id="4100" name="Rectangle 4">
            <a:extLst>
              <a:ext uri="{FF2B5EF4-FFF2-40B4-BE49-F238E27FC236}">
                <a16:creationId xmlns:a16="http://schemas.microsoft.com/office/drawing/2014/main" id="{548E0206-4736-0524-4A4B-0BEA443B1ADB}"/>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1" name="Rectangle 5">
            <a:extLst>
              <a:ext uri="{FF2B5EF4-FFF2-40B4-BE49-F238E27FC236}">
                <a16:creationId xmlns:a16="http://schemas.microsoft.com/office/drawing/2014/main" id="{2188A666-BC67-B11B-1B26-4AF6B62480AA}"/>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80896" name="Object 0">
            <a:extLst>
              <a:ext uri="{FF2B5EF4-FFF2-40B4-BE49-F238E27FC236}">
                <a16:creationId xmlns:a16="http://schemas.microsoft.com/office/drawing/2014/main" id="{F868B8E9-CABD-326C-6C4A-1D96145D6EA1}"/>
              </a:ext>
            </a:extLst>
          </p:cNvPr>
          <p:cNvGraphicFramePr>
            <a:graphicFrameLocks noChangeAspect="1"/>
          </p:cNvGraphicFramePr>
          <p:nvPr/>
        </p:nvGraphicFramePr>
        <p:xfrm>
          <a:off x="4114800" y="1905000"/>
          <a:ext cx="914400" cy="542925"/>
        </p:xfrm>
        <a:graphic>
          <a:graphicData uri="http://schemas.openxmlformats.org/presentationml/2006/ole">
            <mc:AlternateContent xmlns:mc="http://schemas.openxmlformats.org/markup-compatibility/2006">
              <mc:Choice xmlns:v="urn:schemas-microsoft-com:vml" Requires="v">
                <p:oleObj name="Equation" r:id="rId2" imgW="342751" imgH="203112" progId="Equation.3">
                  <p:embed/>
                </p:oleObj>
              </mc:Choice>
              <mc:Fallback>
                <p:oleObj name="Equation" r:id="rId2" imgW="342751" imgH="203112" progId="Equation.3">
                  <p:embed/>
                  <p:pic>
                    <p:nvPicPr>
                      <p:cNvPr id="80896" name="Object 0">
                        <a:extLst>
                          <a:ext uri="{FF2B5EF4-FFF2-40B4-BE49-F238E27FC236}">
                            <a16:creationId xmlns:a16="http://schemas.microsoft.com/office/drawing/2014/main" id="{F868B8E9-CABD-326C-6C4A-1D96145D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9144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Rectangle 7">
            <a:extLst>
              <a:ext uri="{FF2B5EF4-FFF2-40B4-BE49-F238E27FC236}">
                <a16:creationId xmlns:a16="http://schemas.microsoft.com/office/drawing/2014/main" id="{280304D6-AE3A-CFD4-00CB-E02B68F948E7}"/>
              </a:ext>
            </a:extLst>
          </p:cNvPr>
          <p:cNvSpPr>
            <a:spLocks noChangeArrowheads="1"/>
          </p:cNvSpPr>
          <p:nvPr/>
        </p:nvSpPr>
        <p:spPr bwMode="auto">
          <a:xfrm>
            <a:off x="533400" y="2514600"/>
            <a:ext cx="8077200"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nSpc>
                <a:spcPct val="90000"/>
              </a:lnSpc>
              <a:spcBef>
                <a:spcPct val="50000"/>
              </a:spcBef>
            </a:pPr>
            <a:r>
              <a:rPr lang="en-US" altLang="en-US" sz="3600"/>
              <a:t> </a:t>
            </a:r>
            <a:r>
              <a:rPr lang="en-US" altLang="en-US" sz="3200"/>
              <a:t>use previous search direction to help find new search direction</a:t>
            </a:r>
          </a:p>
          <a:p>
            <a:pPr lvl="1">
              <a:lnSpc>
                <a:spcPct val="90000"/>
              </a:lnSpc>
              <a:spcBef>
                <a:spcPct val="50000"/>
              </a:spcBef>
            </a:pPr>
            <a:r>
              <a:rPr lang="en-US" altLang="en-US" sz="3200"/>
              <a:t> allows optimal line search to be used without 90</a:t>
            </a:r>
            <a:r>
              <a:rPr lang="en-US" altLang="en-US" sz="3200">
                <a:cs typeface="Times New Roman" panose="02020603050405020304" pitchFamily="18" charset="0"/>
              </a:rPr>
              <a:t>° turn at each iteration</a:t>
            </a:r>
          </a:p>
          <a:p>
            <a:pPr lvl="1">
              <a:lnSpc>
                <a:spcPct val="90000"/>
              </a:lnSpc>
              <a:spcBef>
                <a:spcPct val="50000"/>
              </a:spcBef>
            </a:pPr>
            <a:r>
              <a:rPr lang="en-US" altLang="en-US" sz="3200">
                <a:cs typeface="Times New Roman" panose="02020603050405020304" pitchFamily="18" charset="0"/>
              </a:rPr>
              <a:t> Increases computation time for each iteration, but requires fewer iterations</a:t>
            </a:r>
          </a:p>
          <a:p>
            <a:pPr lvl="1">
              <a:lnSpc>
                <a:spcPct val="90000"/>
              </a:lnSpc>
              <a:spcBef>
                <a:spcPct val="50000"/>
              </a:spcBef>
            </a:pPr>
            <a:r>
              <a:rPr lang="en-US" altLang="en-US" sz="3200"/>
              <a:t> Unconstrained problems only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0896"/>
                                        </p:tgtEl>
                                        <p:attrNameLst>
                                          <p:attrName>style.visibility</p:attrName>
                                        </p:attrNameLst>
                                      </p:cBhvr>
                                      <p:to>
                                        <p:strVal val="visible"/>
                                      </p:to>
                                    </p:set>
                                    <p:anim calcmode="lin" valueType="num">
                                      <p:cBhvr additive="base">
                                        <p:cTn id="13" dur="500" fill="hold"/>
                                        <p:tgtEl>
                                          <p:spTgt spid="80896"/>
                                        </p:tgtEl>
                                        <p:attrNameLst>
                                          <p:attrName>ppt_x</p:attrName>
                                        </p:attrNameLst>
                                      </p:cBhvr>
                                      <p:tavLst>
                                        <p:tav tm="0">
                                          <p:val>
                                            <p:strVal val="0-#ppt_w/2"/>
                                          </p:val>
                                        </p:tav>
                                        <p:tav tm="100000">
                                          <p:val>
                                            <p:strVal val="#ppt_x"/>
                                          </p:val>
                                        </p:tav>
                                      </p:tavLst>
                                    </p:anim>
                                    <p:anim calcmode="lin" valueType="num">
                                      <p:cBhvr additive="base">
                                        <p:cTn id="14" dur="500" fill="hold"/>
                                        <p:tgtEl>
                                          <p:spTgt spid="808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5303">
                                            <p:txEl>
                                              <p:pRg st="0" end="0"/>
                                            </p:txEl>
                                          </p:spTgt>
                                        </p:tgtEl>
                                        <p:attrNameLst>
                                          <p:attrName>style.visibility</p:attrName>
                                        </p:attrNameLst>
                                      </p:cBhvr>
                                      <p:to>
                                        <p:strVal val="visible"/>
                                      </p:to>
                                    </p:set>
                                    <p:anim calcmode="lin" valueType="num">
                                      <p:cBhvr additive="base">
                                        <p:cTn id="19" dur="500" fill="hold"/>
                                        <p:tgtEl>
                                          <p:spTgt spid="553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3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5303">
                                            <p:txEl>
                                              <p:pRg st="1" end="1"/>
                                            </p:txEl>
                                          </p:spTgt>
                                        </p:tgtEl>
                                        <p:attrNameLst>
                                          <p:attrName>style.visibility</p:attrName>
                                        </p:attrNameLst>
                                      </p:cBhvr>
                                      <p:to>
                                        <p:strVal val="visible"/>
                                      </p:to>
                                    </p:set>
                                    <p:anim calcmode="lin" valueType="num">
                                      <p:cBhvr additive="base">
                                        <p:cTn id="25" dur="500" fill="hold"/>
                                        <p:tgtEl>
                                          <p:spTgt spid="5530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3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5303">
                                            <p:txEl>
                                              <p:pRg st="2" end="2"/>
                                            </p:txEl>
                                          </p:spTgt>
                                        </p:tgtEl>
                                        <p:attrNameLst>
                                          <p:attrName>style.visibility</p:attrName>
                                        </p:attrNameLst>
                                      </p:cBhvr>
                                      <p:to>
                                        <p:strVal val="visible"/>
                                      </p:to>
                                    </p:set>
                                    <p:anim calcmode="lin" valueType="num">
                                      <p:cBhvr additive="base">
                                        <p:cTn id="31" dur="500" fill="hold"/>
                                        <p:tgtEl>
                                          <p:spTgt spid="5530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53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5303">
                                            <p:txEl>
                                              <p:pRg st="3" end="3"/>
                                            </p:txEl>
                                          </p:spTgt>
                                        </p:tgtEl>
                                        <p:attrNameLst>
                                          <p:attrName>style.visibility</p:attrName>
                                        </p:attrNameLst>
                                      </p:cBhvr>
                                      <p:to>
                                        <p:strVal val="visible"/>
                                      </p:to>
                                    </p:set>
                                    <p:anim calcmode="lin" valueType="num">
                                      <p:cBhvr additive="base">
                                        <p:cTn id="37" dur="500" fill="hold"/>
                                        <p:tgtEl>
                                          <p:spTgt spid="55303">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3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P spid="55303"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94F107-FA7F-8696-5D8C-F60938CF1C38}"/>
              </a:ext>
            </a:extLst>
          </p:cNvPr>
          <p:cNvSpPr>
            <a:spLocks noGrp="1" noChangeArrowheads="1"/>
          </p:cNvSpPr>
          <p:nvPr>
            <p:ph type="title"/>
          </p:nvPr>
        </p:nvSpPr>
        <p:spPr>
          <a:xfrm>
            <a:off x="533400" y="0"/>
            <a:ext cx="8077200" cy="1143000"/>
          </a:xfrm>
        </p:spPr>
        <p:txBody>
          <a:bodyPr/>
          <a:lstStyle/>
          <a:p>
            <a:pPr>
              <a:lnSpc>
                <a:spcPct val="90000"/>
              </a:lnSpc>
            </a:pPr>
            <a:r>
              <a:rPr lang="en-US" altLang="en-US" sz="5200"/>
              <a:t>Conjugate Search Directions</a:t>
            </a:r>
          </a:p>
        </p:txBody>
      </p:sp>
      <p:sp>
        <p:nvSpPr>
          <p:cNvPr id="56323" name="Rectangle 3">
            <a:extLst>
              <a:ext uri="{FF2B5EF4-FFF2-40B4-BE49-F238E27FC236}">
                <a16:creationId xmlns:a16="http://schemas.microsoft.com/office/drawing/2014/main" id="{B2748BB8-2C70-C3C9-3855-BDC50CDEA473}"/>
              </a:ext>
            </a:extLst>
          </p:cNvPr>
          <p:cNvSpPr>
            <a:spLocks noGrp="1" noChangeArrowheads="1"/>
          </p:cNvSpPr>
          <p:nvPr>
            <p:ph type="body" idx="1"/>
          </p:nvPr>
        </p:nvSpPr>
        <p:spPr>
          <a:xfrm>
            <a:off x="342900" y="1066800"/>
            <a:ext cx="8458200" cy="2971800"/>
          </a:xfrm>
        </p:spPr>
        <p:txBody>
          <a:bodyPr/>
          <a:lstStyle/>
          <a:p>
            <a:pPr>
              <a:lnSpc>
                <a:spcPct val="90000"/>
              </a:lnSpc>
            </a:pPr>
            <a:r>
              <a:rPr lang="en-US" altLang="en-US" sz="4000"/>
              <a:t>Instead of finding search directions which are orthogonal, find a new search direction which is </a:t>
            </a:r>
            <a:r>
              <a:rPr lang="en-US" altLang="en-US" sz="4000" u="sng"/>
              <a:t>conjugate</a:t>
            </a:r>
            <a:r>
              <a:rPr lang="en-US" altLang="en-US" sz="4000"/>
              <a:t> to the previous one. </a:t>
            </a:r>
          </a:p>
          <a:p>
            <a:pPr>
              <a:lnSpc>
                <a:spcPct val="90000"/>
              </a:lnSpc>
            </a:pPr>
            <a:r>
              <a:rPr lang="en-US" altLang="en-US" sz="4000"/>
              <a:t>Two directions are conjugate if:  </a:t>
            </a:r>
          </a:p>
          <a:p>
            <a:pPr lvl="1">
              <a:lnSpc>
                <a:spcPct val="90000"/>
              </a:lnSpc>
            </a:pPr>
            <a:endParaRPr lang="en-US" altLang="en-US" sz="2400"/>
          </a:p>
        </p:txBody>
      </p:sp>
      <p:sp>
        <p:nvSpPr>
          <p:cNvPr id="5124" name="Rectangle 4">
            <a:extLst>
              <a:ext uri="{FF2B5EF4-FFF2-40B4-BE49-F238E27FC236}">
                <a16:creationId xmlns:a16="http://schemas.microsoft.com/office/drawing/2014/main" id="{8C47440C-63DA-44A9-48A2-4C31F62889A5}"/>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5" name="Rectangle 5">
            <a:extLst>
              <a:ext uri="{FF2B5EF4-FFF2-40B4-BE49-F238E27FC236}">
                <a16:creationId xmlns:a16="http://schemas.microsoft.com/office/drawing/2014/main" id="{94C2CA6A-6B65-A805-5C7D-8EB5E9189B83}"/>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56327" name="Object 7">
            <a:extLst>
              <a:ext uri="{FF2B5EF4-FFF2-40B4-BE49-F238E27FC236}">
                <a16:creationId xmlns:a16="http://schemas.microsoft.com/office/drawing/2014/main" id="{928DF577-2465-AF2E-51FB-811EAF2D04E2}"/>
              </a:ext>
            </a:extLst>
          </p:cNvPr>
          <p:cNvGraphicFramePr>
            <a:graphicFrameLocks noChangeAspect="1"/>
          </p:cNvGraphicFramePr>
          <p:nvPr/>
        </p:nvGraphicFramePr>
        <p:xfrm>
          <a:off x="3200400" y="4191000"/>
          <a:ext cx="2743200" cy="801688"/>
        </p:xfrm>
        <a:graphic>
          <a:graphicData uri="http://schemas.openxmlformats.org/presentationml/2006/ole">
            <mc:AlternateContent xmlns:mc="http://schemas.openxmlformats.org/markup-compatibility/2006">
              <mc:Choice xmlns:v="urn:schemas-microsoft-com:vml" Requires="v">
                <p:oleObj name="Equation" r:id="rId2" imgW="914003" imgH="266584" progId="Equation.3">
                  <p:embed/>
                </p:oleObj>
              </mc:Choice>
              <mc:Fallback>
                <p:oleObj name="Equation" r:id="rId2" imgW="914003" imgH="266584" progId="Equation.3">
                  <p:embed/>
                  <p:pic>
                    <p:nvPicPr>
                      <p:cNvPr id="56327" name="Object 7">
                        <a:extLst>
                          <a:ext uri="{FF2B5EF4-FFF2-40B4-BE49-F238E27FC236}">
                            <a16:creationId xmlns:a16="http://schemas.microsoft.com/office/drawing/2014/main" id="{928DF577-2465-AF2E-51FB-811EAF2D0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2743200"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8">
            <a:extLst>
              <a:ext uri="{FF2B5EF4-FFF2-40B4-BE49-F238E27FC236}">
                <a16:creationId xmlns:a16="http://schemas.microsoft.com/office/drawing/2014/main" id="{29E871AF-7472-7EA4-5357-0CCA39B054A8}"/>
              </a:ext>
            </a:extLst>
          </p:cNvPr>
          <p:cNvSpPr txBox="1">
            <a:spLocks noChangeArrowheads="1"/>
          </p:cNvSpPr>
          <p:nvPr/>
        </p:nvSpPr>
        <p:spPr bwMode="auto">
          <a:xfrm>
            <a:off x="669925" y="5227638"/>
            <a:ext cx="638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Tx/>
              <a:buNone/>
            </a:pPr>
            <a:r>
              <a:rPr lang="en-US" altLang="en-US" sz="4000"/>
              <a:t>where </a:t>
            </a:r>
            <a:r>
              <a:rPr lang="en-US" altLang="en-US" sz="4000" i="1"/>
              <a:t>H</a:t>
            </a:r>
            <a:r>
              <a:rPr lang="en-US" altLang="en-US" sz="4000"/>
              <a:t> is the Hessian Matrix</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6327"/>
                                        </p:tgtEl>
                                        <p:attrNameLst>
                                          <p:attrName>style.visibility</p:attrName>
                                        </p:attrNameLst>
                                      </p:cBhvr>
                                      <p:to>
                                        <p:strVal val="visible"/>
                                      </p:to>
                                    </p:set>
                                    <p:anim calcmode="lin" valueType="num">
                                      <p:cBhvr additive="base">
                                        <p:cTn id="19" dur="500" fill="hold"/>
                                        <p:tgtEl>
                                          <p:spTgt spid="56327"/>
                                        </p:tgtEl>
                                        <p:attrNameLst>
                                          <p:attrName>ppt_x</p:attrName>
                                        </p:attrNameLst>
                                      </p:cBhvr>
                                      <p:tavLst>
                                        <p:tav tm="0">
                                          <p:val>
                                            <p:strVal val="0-#ppt_w/2"/>
                                          </p:val>
                                        </p:tav>
                                        <p:tav tm="100000">
                                          <p:val>
                                            <p:strVal val="#ppt_x"/>
                                          </p:val>
                                        </p:tav>
                                      </p:tavLst>
                                    </p:anim>
                                    <p:anim calcmode="lin" valueType="num">
                                      <p:cBhvr additive="base">
                                        <p:cTn id="20"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6328"/>
                                        </p:tgtEl>
                                        <p:attrNameLst>
                                          <p:attrName>style.visibility</p:attrName>
                                        </p:attrNameLst>
                                      </p:cBhvr>
                                      <p:to>
                                        <p:strVal val="visible"/>
                                      </p:to>
                                    </p:set>
                                    <p:anim calcmode="lin" valueType="num">
                                      <p:cBhvr additive="base">
                                        <p:cTn id="25" dur="500" fill="hold"/>
                                        <p:tgtEl>
                                          <p:spTgt spid="56328"/>
                                        </p:tgtEl>
                                        <p:attrNameLst>
                                          <p:attrName>ppt_x</p:attrName>
                                        </p:attrNameLst>
                                      </p:cBhvr>
                                      <p:tavLst>
                                        <p:tav tm="0">
                                          <p:val>
                                            <p:strVal val="0-#ppt_w/2"/>
                                          </p:val>
                                        </p:tav>
                                        <p:tav tm="100000">
                                          <p:val>
                                            <p:strVal val="#ppt_x"/>
                                          </p:val>
                                        </p:tav>
                                      </p:tavLst>
                                    </p:anim>
                                    <p:anim calcmode="lin" valueType="num">
                                      <p:cBhvr additive="base">
                                        <p:cTn id="26" dur="500" fill="hold"/>
                                        <p:tgtEl>
                                          <p:spTgt spid="563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72E48E-83CB-8209-34DE-C7A7EB72DBAA}"/>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4800"/>
              <a:t>Conjugate Gradient: Algorithm</a:t>
            </a:r>
          </a:p>
        </p:txBody>
      </p:sp>
      <p:sp>
        <p:nvSpPr>
          <p:cNvPr id="6147" name="Rectangle 3">
            <a:extLst>
              <a:ext uri="{FF2B5EF4-FFF2-40B4-BE49-F238E27FC236}">
                <a16:creationId xmlns:a16="http://schemas.microsoft.com/office/drawing/2014/main" id="{95F52B05-EF99-FE48-4F71-FD2F4001B203}"/>
              </a:ext>
            </a:extLst>
          </p:cNvPr>
          <p:cNvSpPr>
            <a:spLocks noGrp="1" noChangeArrowheads="1"/>
          </p:cNvSpPr>
          <p:nvPr>
            <p:ph type="body" idx="1"/>
          </p:nvPr>
        </p:nvSpPr>
        <p:spPr>
          <a:xfrm>
            <a:off x="342900" y="1371600"/>
            <a:ext cx="8458200" cy="5105400"/>
          </a:xfrm>
        </p:spPr>
        <p:txBody>
          <a:bodyPr/>
          <a:lstStyle/>
          <a:p>
            <a:pPr marL="533400" indent="-533400"/>
            <a:r>
              <a:rPr lang="en-US" altLang="en-US"/>
              <a:t> Here are the steps:</a:t>
            </a:r>
            <a:endParaRPr lang="en-US" altLang="en-US" sz="3600"/>
          </a:p>
        </p:txBody>
      </p:sp>
      <p:sp>
        <p:nvSpPr>
          <p:cNvPr id="6148" name="Rectangle 4">
            <a:extLst>
              <a:ext uri="{FF2B5EF4-FFF2-40B4-BE49-F238E27FC236}">
                <a16:creationId xmlns:a16="http://schemas.microsoft.com/office/drawing/2014/main" id="{36897F51-C6C9-1A70-F04E-F55464196221}"/>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9" name="Rectangle 5">
            <a:extLst>
              <a:ext uri="{FF2B5EF4-FFF2-40B4-BE49-F238E27FC236}">
                <a16:creationId xmlns:a16="http://schemas.microsoft.com/office/drawing/2014/main" id="{E1BC2842-6461-39F3-6C21-18BE91233A48}"/>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pSp>
        <p:nvGrpSpPr>
          <p:cNvPr id="2" name="Group 16">
            <a:extLst>
              <a:ext uri="{FF2B5EF4-FFF2-40B4-BE49-F238E27FC236}">
                <a16:creationId xmlns:a16="http://schemas.microsoft.com/office/drawing/2014/main" id="{07F94027-9129-AB5E-C638-AFC1426FD338}"/>
              </a:ext>
            </a:extLst>
          </p:cNvPr>
          <p:cNvGrpSpPr>
            <a:grpSpLocks/>
          </p:cNvGrpSpPr>
          <p:nvPr/>
        </p:nvGrpSpPr>
        <p:grpSpPr bwMode="auto">
          <a:xfrm>
            <a:off x="441325" y="1914525"/>
            <a:ext cx="8304213" cy="1198563"/>
            <a:chOff x="278" y="1206"/>
            <a:chExt cx="5231" cy="755"/>
          </a:xfrm>
        </p:grpSpPr>
        <p:graphicFrame>
          <p:nvGraphicFramePr>
            <p:cNvPr id="6159" name="Object 8">
              <a:extLst>
                <a:ext uri="{FF2B5EF4-FFF2-40B4-BE49-F238E27FC236}">
                  <a16:creationId xmlns:a16="http://schemas.microsoft.com/office/drawing/2014/main" id="{ED110C05-D8B0-AF86-807C-8B4DC91CBC3B}"/>
                </a:ext>
              </a:extLst>
            </p:cNvPr>
            <p:cNvGraphicFramePr>
              <a:graphicFrameLocks noChangeAspect="1"/>
            </p:cNvGraphicFramePr>
            <p:nvPr/>
          </p:nvGraphicFramePr>
          <p:xfrm>
            <a:off x="576" y="1536"/>
            <a:ext cx="1632" cy="425"/>
          </p:xfrm>
          <a:graphic>
            <a:graphicData uri="http://schemas.openxmlformats.org/presentationml/2006/ole">
              <mc:AlternateContent xmlns:mc="http://schemas.openxmlformats.org/markup-compatibility/2006">
                <mc:Choice xmlns:v="urn:schemas-microsoft-com:vml" Requires="v">
                  <p:oleObj name="Equation" r:id="rId2" imgW="876300" imgH="228600" progId="Equation.3">
                    <p:embed/>
                  </p:oleObj>
                </mc:Choice>
                <mc:Fallback>
                  <p:oleObj name="Equation" r:id="rId2" imgW="876300" imgH="228600" progId="Equation.3">
                    <p:embed/>
                    <p:pic>
                      <p:nvPicPr>
                        <p:cNvPr id="6159" name="Object 8">
                          <a:extLst>
                            <a:ext uri="{FF2B5EF4-FFF2-40B4-BE49-F238E27FC236}">
                              <a16:creationId xmlns:a16="http://schemas.microsoft.com/office/drawing/2014/main" id="{ED110C05-D8B0-AF86-807C-8B4DC91CB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536"/>
                          <a:ext cx="1632"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9">
              <a:extLst>
                <a:ext uri="{FF2B5EF4-FFF2-40B4-BE49-F238E27FC236}">
                  <a16:creationId xmlns:a16="http://schemas.microsoft.com/office/drawing/2014/main" id="{445B34AE-F137-AC56-6B19-1AF259D3DC19}"/>
                </a:ext>
              </a:extLst>
            </p:cNvPr>
            <p:cNvGraphicFramePr>
              <a:graphicFrameLocks noChangeAspect="1"/>
            </p:cNvGraphicFramePr>
            <p:nvPr/>
          </p:nvGraphicFramePr>
          <p:xfrm>
            <a:off x="4410" y="1206"/>
            <a:ext cx="337" cy="359"/>
          </p:xfrm>
          <a:graphic>
            <a:graphicData uri="http://schemas.openxmlformats.org/presentationml/2006/ole">
              <mc:AlternateContent xmlns:mc="http://schemas.openxmlformats.org/markup-compatibility/2006">
                <mc:Choice xmlns:v="urn:schemas-microsoft-com:vml" Requires="v">
                  <p:oleObj name="Equation" r:id="rId4" imgW="190417" imgH="203112" progId="Equation.3">
                    <p:embed/>
                  </p:oleObj>
                </mc:Choice>
                <mc:Fallback>
                  <p:oleObj name="Equation" r:id="rId4" imgW="190417" imgH="203112" progId="Equation.3">
                    <p:embed/>
                    <p:pic>
                      <p:nvPicPr>
                        <p:cNvPr id="6160" name="Object 9">
                          <a:extLst>
                            <a:ext uri="{FF2B5EF4-FFF2-40B4-BE49-F238E27FC236}">
                              <a16:creationId xmlns:a16="http://schemas.microsoft.com/office/drawing/2014/main" id="{445B34AE-F137-AC56-6B19-1AF259D3DC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 y="1206"/>
                          <a:ext cx="337"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14">
              <a:extLst>
                <a:ext uri="{FF2B5EF4-FFF2-40B4-BE49-F238E27FC236}">
                  <a16:creationId xmlns:a16="http://schemas.microsoft.com/office/drawing/2014/main" id="{E41C8185-1ACC-A997-3527-6044738A12AA}"/>
                </a:ext>
              </a:extLst>
            </p:cNvPr>
            <p:cNvSpPr txBox="1">
              <a:spLocks noChangeArrowheads="1"/>
            </p:cNvSpPr>
            <p:nvPr/>
          </p:nvSpPr>
          <p:spPr bwMode="auto">
            <a:xfrm>
              <a:off x="278" y="1212"/>
              <a:ext cx="52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1. Start with Steepest Descent:  pick an      and set</a:t>
              </a:r>
            </a:p>
          </p:txBody>
        </p:sp>
      </p:grpSp>
      <p:grpSp>
        <p:nvGrpSpPr>
          <p:cNvPr id="3" name="Group 17">
            <a:extLst>
              <a:ext uri="{FF2B5EF4-FFF2-40B4-BE49-F238E27FC236}">
                <a16:creationId xmlns:a16="http://schemas.microsoft.com/office/drawing/2014/main" id="{D52C4B8B-ED8D-BFC3-677F-28150324F028}"/>
              </a:ext>
            </a:extLst>
          </p:cNvPr>
          <p:cNvGrpSpPr>
            <a:grpSpLocks/>
          </p:cNvGrpSpPr>
          <p:nvPr/>
        </p:nvGrpSpPr>
        <p:grpSpPr bwMode="auto">
          <a:xfrm>
            <a:off x="473075" y="3009900"/>
            <a:ext cx="8197850" cy="1066800"/>
            <a:chOff x="298" y="1896"/>
            <a:chExt cx="5164" cy="672"/>
          </a:xfrm>
        </p:grpSpPr>
        <p:graphicFrame>
          <p:nvGraphicFramePr>
            <p:cNvPr id="6156" name="Object 11">
              <a:extLst>
                <a:ext uri="{FF2B5EF4-FFF2-40B4-BE49-F238E27FC236}">
                  <a16:creationId xmlns:a16="http://schemas.microsoft.com/office/drawing/2014/main" id="{1BB1935B-28D2-D99B-7C70-1469C7F1F147}"/>
                </a:ext>
              </a:extLst>
            </p:cNvPr>
            <p:cNvGraphicFramePr>
              <a:graphicFrameLocks noChangeAspect="1"/>
            </p:cNvGraphicFramePr>
            <p:nvPr/>
          </p:nvGraphicFramePr>
          <p:xfrm>
            <a:off x="4188" y="2178"/>
            <a:ext cx="332" cy="378"/>
          </p:xfrm>
          <a:graphic>
            <a:graphicData uri="http://schemas.openxmlformats.org/presentationml/2006/ole">
              <mc:AlternateContent xmlns:mc="http://schemas.openxmlformats.org/markup-compatibility/2006">
                <mc:Choice xmlns:v="urn:schemas-microsoft-com:vml" Requires="v">
                  <p:oleObj name="Equation" r:id="rId6" imgW="177569" imgH="202936" progId="Equation.3">
                    <p:embed/>
                  </p:oleObj>
                </mc:Choice>
                <mc:Fallback>
                  <p:oleObj name="Equation" r:id="rId6" imgW="177569" imgH="202936" progId="Equation.3">
                    <p:embed/>
                    <p:pic>
                      <p:nvPicPr>
                        <p:cNvPr id="6156" name="Object 11">
                          <a:extLst>
                            <a:ext uri="{FF2B5EF4-FFF2-40B4-BE49-F238E27FC236}">
                              <a16:creationId xmlns:a16="http://schemas.microsoft.com/office/drawing/2014/main" id="{1BB1935B-28D2-D99B-7C70-1469C7F1F1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8" y="2178"/>
                          <a:ext cx="33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2">
              <a:extLst>
                <a:ext uri="{FF2B5EF4-FFF2-40B4-BE49-F238E27FC236}">
                  <a16:creationId xmlns:a16="http://schemas.microsoft.com/office/drawing/2014/main" id="{264ACB45-A4C7-0A8E-50FB-D8803E324741}"/>
                </a:ext>
              </a:extLst>
            </p:cNvPr>
            <p:cNvGraphicFramePr>
              <a:graphicFrameLocks noChangeAspect="1"/>
            </p:cNvGraphicFramePr>
            <p:nvPr/>
          </p:nvGraphicFramePr>
          <p:xfrm>
            <a:off x="1680" y="1921"/>
            <a:ext cx="1680" cy="321"/>
          </p:xfrm>
          <a:graphic>
            <a:graphicData uri="http://schemas.openxmlformats.org/presentationml/2006/ole">
              <mc:AlternateContent xmlns:mc="http://schemas.openxmlformats.org/markup-compatibility/2006">
                <mc:Choice xmlns:v="urn:schemas-microsoft-com:vml" Requires="v">
                  <p:oleObj name="Equation" r:id="rId8" imgW="1066337" imgH="203112" progId="Equation.3">
                    <p:embed/>
                  </p:oleObj>
                </mc:Choice>
                <mc:Fallback>
                  <p:oleObj name="Equation" r:id="rId8" imgW="1066337" imgH="203112" progId="Equation.3">
                    <p:embed/>
                    <p:pic>
                      <p:nvPicPr>
                        <p:cNvPr id="6157" name="Object 12">
                          <a:extLst>
                            <a:ext uri="{FF2B5EF4-FFF2-40B4-BE49-F238E27FC236}">
                              <a16:creationId xmlns:a16="http://schemas.microsoft.com/office/drawing/2014/main" id="{264ACB45-A4C7-0A8E-50FB-D8803E3247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921"/>
                          <a:ext cx="168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5">
              <a:extLst>
                <a:ext uri="{FF2B5EF4-FFF2-40B4-BE49-F238E27FC236}">
                  <a16:creationId xmlns:a16="http://schemas.microsoft.com/office/drawing/2014/main" id="{E8E791F4-A1A8-54A5-231A-FEC0A62074B9}"/>
                </a:ext>
              </a:extLst>
            </p:cNvPr>
            <p:cNvSpPr txBox="1">
              <a:spLocks noChangeArrowheads="1"/>
            </p:cNvSpPr>
            <p:nvPr/>
          </p:nvSpPr>
          <p:spPr bwMode="auto">
            <a:xfrm>
              <a:off x="298" y="1896"/>
              <a:ext cx="51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2.  Compute                             by choosing </a:t>
              </a:r>
              <a:r>
                <a:rPr lang="en-US" altLang="en-US">
                  <a:sym typeface="Symbol" panose="05050102010706020507" pitchFamily="18" charset="2"/>
                </a:rPr>
                <a:t> which minimizes </a:t>
              </a:r>
              <a:r>
                <a:rPr lang="en-US" altLang="en-US" i="1">
                  <a:sym typeface="Symbol" panose="05050102010706020507" pitchFamily="18" charset="2"/>
                </a:rPr>
                <a:t>f</a:t>
              </a:r>
              <a:r>
                <a:rPr lang="en-US" altLang="en-US">
                  <a:sym typeface="Symbol" panose="05050102010706020507" pitchFamily="18" charset="2"/>
                </a:rPr>
                <a:t> in the direction</a:t>
              </a:r>
              <a:endParaRPr lang="en-US" altLang="en-US" sz="2400"/>
            </a:p>
          </p:txBody>
        </p:sp>
      </p:grpSp>
      <p:grpSp>
        <p:nvGrpSpPr>
          <p:cNvPr id="4" name="Group 19">
            <a:extLst>
              <a:ext uri="{FF2B5EF4-FFF2-40B4-BE49-F238E27FC236}">
                <a16:creationId xmlns:a16="http://schemas.microsoft.com/office/drawing/2014/main" id="{AFAA5F62-24B1-A077-3AAD-65584E02DC9E}"/>
              </a:ext>
            </a:extLst>
          </p:cNvPr>
          <p:cNvGrpSpPr>
            <a:grpSpLocks/>
          </p:cNvGrpSpPr>
          <p:nvPr/>
        </p:nvGrpSpPr>
        <p:grpSpPr bwMode="auto">
          <a:xfrm>
            <a:off x="508000" y="4133850"/>
            <a:ext cx="5005388" cy="615950"/>
            <a:chOff x="326" y="2604"/>
            <a:chExt cx="3153" cy="388"/>
          </a:xfrm>
        </p:grpSpPr>
        <p:graphicFrame>
          <p:nvGraphicFramePr>
            <p:cNvPr id="6154" name="Object 13">
              <a:extLst>
                <a:ext uri="{FF2B5EF4-FFF2-40B4-BE49-F238E27FC236}">
                  <a16:creationId xmlns:a16="http://schemas.microsoft.com/office/drawing/2014/main" id="{5B3E4080-F38F-05B0-2C3F-97B71BE62BBA}"/>
                </a:ext>
              </a:extLst>
            </p:cNvPr>
            <p:cNvGraphicFramePr>
              <a:graphicFrameLocks noChangeAspect="1"/>
            </p:cNvGraphicFramePr>
            <p:nvPr/>
          </p:nvGraphicFramePr>
          <p:xfrm>
            <a:off x="1680" y="2616"/>
            <a:ext cx="1799" cy="376"/>
          </p:xfrm>
          <a:graphic>
            <a:graphicData uri="http://schemas.openxmlformats.org/presentationml/2006/ole">
              <mc:AlternateContent xmlns:mc="http://schemas.openxmlformats.org/markup-compatibility/2006">
                <mc:Choice xmlns:v="urn:schemas-microsoft-com:vml" Requires="v">
                  <p:oleObj name="Equation" r:id="rId10" imgW="1091726" imgH="228501" progId="Equation.3">
                    <p:embed/>
                  </p:oleObj>
                </mc:Choice>
                <mc:Fallback>
                  <p:oleObj name="Equation" r:id="rId10" imgW="1091726" imgH="228501" progId="Equation.3">
                    <p:embed/>
                    <p:pic>
                      <p:nvPicPr>
                        <p:cNvPr id="6154" name="Object 13">
                          <a:extLst>
                            <a:ext uri="{FF2B5EF4-FFF2-40B4-BE49-F238E27FC236}">
                              <a16:creationId xmlns:a16="http://schemas.microsoft.com/office/drawing/2014/main" id="{5B3E4080-F38F-05B0-2C3F-97B71BE62B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0" y="2616"/>
                          <a:ext cx="1799"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8">
              <a:extLst>
                <a:ext uri="{FF2B5EF4-FFF2-40B4-BE49-F238E27FC236}">
                  <a16:creationId xmlns:a16="http://schemas.microsoft.com/office/drawing/2014/main" id="{183531EF-43CD-6C7E-1C3E-7C5E01FFE73E}"/>
                </a:ext>
              </a:extLst>
            </p:cNvPr>
            <p:cNvSpPr txBox="1">
              <a:spLocks noChangeArrowheads="1"/>
            </p:cNvSpPr>
            <p:nvPr/>
          </p:nvSpPr>
          <p:spPr bwMode="auto">
            <a:xfrm>
              <a:off x="326" y="2604"/>
              <a:ext cx="14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sym typeface="Symbol" panose="05050102010706020507" pitchFamily="18" charset="2"/>
                </a:rPr>
                <a:t>3.  Compute</a:t>
              </a:r>
              <a:r>
                <a:rPr lang="en-US" altLang="en-US"/>
                <a:t> </a:t>
              </a:r>
            </a:p>
          </p:txBody>
        </p:sp>
      </p:grpSp>
      <p:sp>
        <p:nvSpPr>
          <p:cNvPr id="6153" name="Text Box 20">
            <a:extLst>
              <a:ext uri="{FF2B5EF4-FFF2-40B4-BE49-F238E27FC236}">
                <a16:creationId xmlns:a16="http://schemas.microsoft.com/office/drawing/2014/main" id="{9853D4FD-BCE5-0B27-3DE9-79B1F461D2FA}"/>
              </a:ext>
            </a:extLst>
          </p:cNvPr>
          <p:cNvSpPr txBox="1">
            <a:spLocks noChangeArrowheads="1"/>
          </p:cNvSpPr>
          <p:nvPr/>
        </p:nvSpPr>
        <p:spPr bwMode="auto">
          <a:xfrm>
            <a:off x="669925" y="4972050"/>
            <a:ext cx="2092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D7E4DC4-C8FB-E436-010B-E7BCA52D8D21}"/>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4800"/>
              <a:t>Conjugate Gradient: Algorithm</a:t>
            </a:r>
          </a:p>
        </p:txBody>
      </p:sp>
      <p:sp>
        <p:nvSpPr>
          <p:cNvPr id="7171" name="Rectangle 4">
            <a:extLst>
              <a:ext uri="{FF2B5EF4-FFF2-40B4-BE49-F238E27FC236}">
                <a16:creationId xmlns:a16="http://schemas.microsoft.com/office/drawing/2014/main" id="{D57DC4A5-94A2-1934-8E9A-28CDD651F536}"/>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2" name="Rectangle 5">
            <a:extLst>
              <a:ext uri="{FF2B5EF4-FFF2-40B4-BE49-F238E27FC236}">
                <a16:creationId xmlns:a16="http://schemas.microsoft.com/office/drawing/2014/main" id="{4D90C719-DAF5-C18D-0CBF-638307FBF625}"/>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71686" name="Object 6">
            <a:extLst>
              <a:ext uri="{FF2B5EF4-FFF2-40B4-BE49-F238E27FC236}">
                <a16:creationId xmlns:a16="http://schemas.microsoft.com/office/drawing/2014/main" id="{D4CA0CAB-EED7-507D-9C02-0E26A77B9A90}"/>
              </a:ext>
            </a:extLst>
          </p:cNvPr>
          <p:cNvGraphicFramePr>
            <a:graphicFrameLocks noChangeAspect="1"/>
          </p:cNvGraphicFramePr>
          <p:nvPr/>
        </p:nvGraphicFramePr>
        <p:xfrm>
          <a:off x="457200" y="2116138"/>
          <a:ext cx="7546975" cy="1312862"/>
        </p:xfrm>
        <a:graphic>
          <a:graphicData uri="http://schemas.openxmlformats.org/presentationml/2006/ole">
            <mc:AlternateContent xmlns:mc="http://schemas.openxmlformats.org/markup-compatibility/2006">
              <mc:Choice xmlns:v="urn:schemas-microsoft-com:vml" Requires="v">
                <p:oleObj name="Equation" r:id="rId2" imgW="2552700" imgH="444500" progId="Equation.3">
                  <p:embed/>
                </p:oleObj>
              </mc:Choice>
              <mc:Fallback>
                <p:oleObj name="Equation" r:id="rId2" imgW="2552700" imgH="444500" progId="Equation.3">
                  <p:embed/>
                  <p:pic>
                    <p:nvPicPr>
                      <p:cNvPr id="71686" name="Object 6">
                        <a:extLst>
                          <a:ext uri="{FF2B5EF4-FFF2-40B4-BE49-F238E27FC236}">
                            <a16:creationId xmlns:a16="http://schemas.microsoft.com/office/drawing/2014/main" id="{D4CA0CAB-EED7-507D-9C02-0E26A77B9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16138"/>
                        <a:ext cx="7546975"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9" name="Object 9">
            <a:extLst>
              <a:ext uri="{FF2B5EF4-FFF2-40B4-BE49-F238E27FC236}">
                <a16:creationId xmlns:a16="http://schemas.microsoft.com/office/drawing/2014/main" id="{2F41AF7E-A9D9-9E0D-AABF-6AA752354EAF}"/>
              </a:ext>
            </a:extLst>
          </p:cNvPr>
          <p:cNvGraphicFramePr>
            <a:graphicFrameLocks noChangeAspect="1"/>
          </p:cNvGraphicFramePr>
          <p:nvPr/>
        </p:nvGraphicFramePr>
        <p:xfrm>
          <a:off x="417513" y="1335088"/>
          <a:ext cx="3576637" cy="674687"/>
        </p:xfrm>
        <a:graphic>
          <a:graphicData uri="http://schemas.openxmlformats.org/presentationml/2006/ole">
            <mc:AlternateContent xmlns:mc="http://schemas.openxmlformats.org/markup-compatibility/2006">
              <mc:Choice xmlns:v="urn:schemas-microsoft-com:vml" Requires="v">
                <p:oleObj name="Equation" r:id="rId4" imgW="1206500" imgH="228600" progId="Equation.3">
                  <p:embed/>
                </p:oleObj>
              </mc:Choice>
              <mc:Fallback>
                <p:oleObj name="Equation" r:id="rId4" imgW="1206500" imgH="228600" progId="Equation.3">
                  <p:embed/>
                  <p:pic>
                    <p:nvPicPr>
                      <p:cNvPr id="71689" name="Object 9">
                        <a:extLst>
                          <a:ext uri="{FF2B5EF4-FFF2-40B4-BE49-F238E27FC236}">
                            <a16:creationId xmlns:a16="http://schemas.microsoft.com/office/drawing/2014/main" id="{2F41AF7E-A9D9-9E0D-AABF-6AA752354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1335088"/>
                        <a:ext cx="3576637"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1" name="Object 11">
            <a:extLst>
              <a:ext uri="{FF2B5EF4-FFF2-40B4-BE49-F238E27FC236}">
                <a16:creationId xmlns:a16="http://schemas.microsoft.com/office/drawing/2014/main" id="{83CF9F8B-152D-75C0-6182-513CBB09EE5C}"/>
              </a:ext>
            </a:extLst>
          </p:cNvPr>
          <p:cNvGraphicFramePr>
            <a:graphicFrameLocks noChangeAspect="1"/>
          </p:cNvGraphicFramePr>
          <p:nvPr/>
        </p:nvGraphicFramePr>
        <p:xfrm>
          <a:off x="2743200" y="4267200"/>
          <a:ext cx="2789238" cy="730250"/>
        </p:xfrm>
        <a:graphic>
          <a:graphicData uri="http://schemas.openxmlformats.org/presentationml/2006/ole">
            <mc:AlternateContent xmlns:mc="http://schemas.openxmlformats.org/markup-compatibility/2006">
              <mc:Choice xmlns:v="urn:schemas-microsoft-com:vml" Requires="v">
                <p:oleObj name="Equation" r:id="rId6" imgW="1066800" imgH="279400" progId="Equation.3">
                  <p:embed/>
                </p:oleObj>
              </mc:Choice>
              <mc:Fallback>
                <p:oleObj name="Equation" r:id="rId6" imgW="1066800" imgH="279400" progId="Equation.3">
                  <p:embed/>
                  <p:pic>
                    <p:nvPicPr>
                      <p:cNvPr id="71691" name="Object 11">
                        <a:extLst>
                          <a:ext uri="{FF2B5EF4-FFF2-40B4-BE49-F238E27FC236}">
                            <a16:creationId xmlns:a16="http://schemas.microsoft.com/office/drawing/2014/main" id="{83CF9F8B-152D-75C0-6182-513CBB09E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267200"/>
                        <a:ext cx="278923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Text Box 12">
            <a:extLst>
              <a:ext uri="{FF2B5EF4-FFF2-40B4-BE49-F238E27FC236}">
                <a16:creationId xmlns:a16="http://schemas.microsoft.com/office/drawing/2014/main" id="{057F2476-B9A1-9F2B-57BD-C051069CCE0B}"/>
              </a:ext>
            </a:extLst>
          </p:cNvPr>
          <p:cNvSpPr txBox="1">
            <a:spLocks noChangeArrowheads="1"/>
          </p:cNvSpPr>
          <p:nvPr/>
        </p:nvSpPr>
        <p:spPr bwMode="auto">
          <a:xfrm>
            <a:off x="447675" y="3427413"/>
            <a:ext cx="3662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5.  Test convergence:</a:t>
            </a:r>
          </a:p>
        </p:txBody>
      </p:sp>
      <p:sp>
        <p:nvSpPr>
          <p:cNvPr id="71694" name="Text Box 14">
            <a:extLst>
              <a:ext uri="{FF2B5EF4-FFF2-40B4-BE49-F238E27FC236}">
                <a16:creationId xmlns:a16="http://schemas.microsoft.com/office/drawing/2014/main" id="{2C22162C-E969-A0F0-12AC-8E4A2CABA79B}"/>
              </a:ext>
            </a:extLst>
          </p:cNvPr>
          <p:cNvSpPr txBox="1">
            <a:spLocks noChangeArrowheads="1"/>
          </p:cNvSpPr>
          <p:nvPr/>
        </p:nvSpPr>
        <p:spPr bwMode="auto">
          <a:xfrm>
            <a:off x="517525" y="5143500"/>
            <a:ext cx="623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a:t>If yes, stop.  If no, iterate from step 2</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 calcmode="lin" valueType="num">
                                      <p:cBhvr additive="base">
                                        <p:cTn id="7" dur="500" fill="hold"/>
                                        <p:tgtEl>
                                          <p:spTgt spid="71689"/>
                                        </p:tgtEl>
                                        <p:attrNameLst>
                                          <p:attrName>ppt_x</p:attrName>
                                        </p:attrNameLst>
                                      </p:cBhvr>
                                      <p:tavLst>
                                        <p:tav tm="0">
                                          <p:val>
                                            <p:strVal val="0-#ppt_w/2"/>
                                          </p:val>
                                        </p:tav>
                                        <p:tav tm="100000">
                                          <p:val>
                                            <p:strVal val="#ppt_x"/>
                                          </p:val>
                                        </p:tav>
                                      </p:tavLst>
                                    </p:anim>
                                    <p:anim calcmode="lin" valueType="num">
                                      <p:cBhvr additive="base">
                                        <p:cTn id="8"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0-#ppt_w/2"/>
                                          </p:val>
                                        </p:tav>
                                        <p:tav tm="100000">
                                          <p:val>
                                            <p:strVal val="#ppt_x"/>
                                          </p:val>
                                        </p:tav>
                                      </p:tavLst>
                                    </p:anim>
                                    <p:anim calcmode="lin" valueType="num">
                                      <p:cBhvr additive="base">
                                        <p:cTn id="14"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692"/>
                                        </p:tgtEl>
                                        <p:attrNameLst>
                                          <p:attrName>style.visibility</p:attrName>
                                        </p:attrNameLst>
                                      </p:cBhvr>
                                      <p:to>
                                        <p:strVal val="visible"/>
                                      </p:to>
                                    </p:set>
                                    <p:anim calcmode="lin" valueType="num">
                                      <p:cBhvr additive="base">
                                        <p:cTn id="19" dur="500" fill="hold"/>
                                        <p:tgtEl>
                                          <p:spTgt spid="71692"/>
                                        </p:tgtEl>
                                        <p:attrNameLst>
                                          <p:attrName>ppt_x</p:attrName>
                                        </p:attrNameLst>
                                      </p:cBhvr>
                                      <p:tavLst>
                                        <p:tav tm="0">
                                          <p:val>
                                            <p:strVal val="0-#ppt_w/2"/>
                                          </p:val>
                                        </p:tav>
                                        <p:tav tm="100000">
                                          <p:val>
                                            <p:strVal val="#ppt_x"/>
                                          </p:val>
                                        </p:tav>
                                      </p:tavLst>
                                    </p:anim>
                                    <p:anim calcmode="lin" valueType="num">
                                      <p:cBhvr additive="base">
                                        <p:cTn id="20" dur="500" fill="hold"/>
                                        <p:tgtEl>
                                          <p:spTgt spid="716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691"/>
                                        </p:tgtEl>
                                        <p:attrNameLst>
                                          <p:attrName>style.visibility</p:attrName>
                                        </p:attrNameLst>
                                      </p:cBhvr>
                                      <p:to>
                                        <p:strVal val="visible"/>
                                      </p:to>
                                    </p:set>
                                    <p:anim calcmode="lin" valueType="num">
                                      <p:cBhvr additive="base">
                                        <p:cTn id="25" dur="500" fill="hold"/>
                                        <p:tgtEl>
                                          <p:spTgt spid="71691"/>
                                        </p:tgtEl>
                                        <p:attrNameLst>
                                          <p:attrName>ppt_x</p:attrName>
                                        </p:attrNameLst>
                                      </p:cBhvr>
                                      <p:tavLst>
                                        <p:tav tm="0">
                                          <p:val>
                                            <p:strVal val="0-#ppt_w/2"/>
                                          </p:val>
                                        </p:tav>
                                        <p:tav tm="100000">
                                          <p:val>
                                            <p:strVal val="#ppt_x"/>
                                          </p:val>
                                        </p:tav>
                                      </p:tavLst>
                                    </p:anim>
                                    <p:anim calcmode="lin" valueType="num">
                                      <p:cBhvr additive="base">
                                        <p:cTn id="26" dur="500" fill="hold"/>
                                        <p:tgtEl>
                                          <p:spTgt spid="716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0-#ppt_w/2"/>
                                          </p:val>
                                        </p:tav>
                                        <p:tav tm="100000">
                                          <p:val>
                                            <p:strVal val="#ppt_x"/>
                                          </p:val>
                                        </p:tav>
                                      </p:tavLst>
                                    </p:anim>
                                    <p:anim calcmode="lin" valueType="num">
                                      <p:cBhvr additive="base">
                                        <p:cTn id="32"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2" grpId="0" autoUpdateAnimBg="0"/>
      <p:bldP spid="716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E3AD0D-ADE1-8FCD-691E-230091A47CF6}"/>
              </a:ext>
            </a:extLst>
          </p:cNvPr>
          <p:cNvSpPr>
            <a:spLocks noGrp="1" noChangeArrowheads="1"/>
          </p:cNvSpPr>
          <p:nvPr>
            <p:ph type="title"/>
          </p:nvPr>
        </p:nvSpPr>
        <p:spPr>
          <a:xfrm>
            <a:off x="0" y="-152400"/>
            <a:ext cx="9144000" cy="1143000"/>
          </a:xfrm>
        </p:spPr>
        <p:txBody>
          <a:bodyPr/>
          <a:lstStyle/>
          <a:p>
            <a:r>
              <a:rPr lang="en-US" altLang="en-US" sz="4000"/>
              <a:t>The Use of Convexity </a:t>
            </a:r>
          </a:p>
        </p:txBody>
      </p:sp>
      <p:sp>
        <p:nvSpPr>
          <p:cNvPr id="28675" name="Rectangle 3">
            <a:extLst>
              <a:ext uri="{FF2B5EF4-FFF2-40B4-BE49-F238E27FC236}">
                <a16:creationId xmlns:a16="http://schemas.microsoft.com/office/drawing/2014/main" id="{A7E3C8E3-6014-9742-1044-F85B83C2F8CD}"/>
              </a:ext>
            </a:extLst>
          </p:cNvPr>
          <p:cNvSpPr>
            <a:spLocks noGrp="1" noChangeArrowheads="1"/>
          </p:cNvSpPr>
          <p:nvPr>
            <p:ph type="body" idx="1"/>
          </p:nvPr>
        </p:nvSpPr>
        <p:spPr>
          <a:xfrm>
            <a:off x="342900" y="838200"/>
            <a:ext cx="8458200" cy="762000"/>
          </a:xfrm>
        </p:spPr>
        <p:txBody>
          <a:bodyPr/>
          <a:lstStyle/>
          <a:p>
            <a:pPr marL="533400" indent="-533400"/>
            <a:r>
              <a:rPr lang="en-US" altLang="en-US"/>
              <a:t>Take the following optimization problem:</a:t>
            </a:r>
          </a:p>
        </p:txBody>
      </p:sp>
      <p:sp>
        <p:nvSpPr>
          <p:cNvPr id="9220" name="Rectangle 4">
            <a:extLst>
              <a:ext uri="{FF2B5EF4-FFF2-40B4-BE49-F238E27FC236}">
                <a16:creationId xmlns:a16="http://schemas.microsoft.com/office/drawing/2014/main" id="{405A4F04-177D-0E30-1AF2-A84F285B1ACE}"/>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9221" name="Rectangle 5">
            <a:extLst>
              <a:ext uri="{FF2B5EF4-FFF2-40B4-BE49-F238E27FC236}">
                <a16:creationId xmlns:a16="http://schemas.microsoft.com/office/drawing/2014/main" id="{7355F31D-CB9B-BABB-6CC7-BC0763AC65E9}"/>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graphicFrame>
        <p:nvGraphicFramePr>
          <p:cNvPr id="28679" name="Object 7">
            <a:extLst>
              <a:ext uri="{FF2B5EF4-FFF2-40B4-BE49-F238E27FC236}">
                <a16:creationId xmlns:a16="http://schemas.microsoft.com/office/drawing/2014/main" id="{FDE8A222-353E-FED5-4CD0-DC2BEF1A95F6}"/>
              </a:ext>
            </a:extLst>
          </p:cNvPr>
          <p:cNvGraphicFramePr>
            <a:graphicFrameLocks noChangeAspect="1"/>
          </p:cNvGraphicFramePr>
          <p:nvPr/>
        </p:nvGraphicFramePr>
        <p:xfrm>
          <a:off x="3486150" y="1676400"/>
          <a:ext cx="2171700" cy="911225"/>
        </p:xfrm>
        <a:graphic>
          <a:graphicData uri="http://schemas.openxmlformats.org/presentationml/2006/ole">
            <mc:AlternateContent xmlns:mc="http://schemas.openxmlformats.org/markup-compatibility/2006">
              <mc:Choice xmlns:v="urn:schemas-microsoft-com:vml" Requires="v">
                <p:oleObj name="Equation" r:id="rId2" imgW="1028254" imgH="431613" progId="Equation.3">
                  <p:embed/>
                </p:oleObj>
              </mc:Choice>
              <mc:Fallback>
                <p:oleObj name="Equation" r:id="rId2" imgW="1028254" imgH="431613" progId="Equation.3">
                  <p:embed/>
                  <p:pic>
                    <p:nvPicPr>
                      <p:cNvPr id="28679" name="Object 7">
                        <a:extLst>
                          <a:ext uri="{FF2B5EF4-FFF2-40B4-BE49-F238E27FC236}">
                            <a16:creationId xmlns:a16="http://schemas.microsoft.com/office/drawing/2014/main" id="{FDE8A222-353E-FED5-4CD0-DC2BEF1A9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676400"/>
                        <a:ext cx="21717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Text Box 10">
            <a:extLst>
              <a:ext uri="{FF2B5EF4-FFF2-40B4-BE49-F238E27FC236}">
                <a16:creationId xmlns:a16="http://schemas.microsoft.com/office/drawing/2014/main" id="{8F2EFDBC-28C1-BC6B-C1AB-A5F578D17D94}"/>
              </a:ext>
            </a:extLst>
          </p:cNvPr>
          <p:cNvSpPr txBox="1">
            <a:spLocks noChangeArrowheads="1"/>
          </p:cNvSpPr>
          <p:nvPr/>
        </p:nvSpPr>
        <p:spPr bwMode="auto">
          <a:xfrm>
            <a:off x="381000" y="3733800"/>
            <a:ext cx="8458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2800"/>
              <a:t>  If the objective function </a:t>
            </a:r>
            <a:r>
              <a:rPr lang="en-US" altLang="en-US" sz="2800" i="1"/>
              <a:t>f</a:t>
            </a:r>
            <a:r>
              <a:rPr lang="en-US" altLang="en-US" sz="2800"/>
              <a:t>(</a:t>
            </a:r>
            <a:r>
              <a:rPr lang="en-US" altLang="en-US" sz="2800" i="1"/>
              <a:t>x</a:t>
            </a:r>
            <a:r>
              <a:rPr lang="en-US" altLang="en-US" sz="2800"/>
              <a:t>) is also convex, then we have a </a:t>
            </a:r>
            <a:r>
              <a:rPr lang="en-US" altLang="en-US" sz="2800" u="sng"/>
              <a:t>convex programming problem</a:t>
            </a:r>
            <a:endParaRPr lang="en-US" altLang="en-US" sz="2800"/>
          </a:p>
          <a:p>
            <a:pPr>
              <a:lnSpc>
                <a:spcPct val="90000"/>
              </a:lnSpc>
            </a:pPr>
            <a:r>
              <a:rPr lang="en-US" altLang="en-US" sz="2800"/>
              <a:t>  This guarantees us that the problem has only one minimum, the global one</a:t>
            </a:r>
          </a:p>
          <a:p>
            <a:pPr>
              <a:lnSpc>
                <a:spcPct val="90000"/>
              </a:lnSpc>
            </a:pPr>
            <a:r>
              <a:rPr lang="en-US" altLang="en-US" sz="2800"/>
              <a:t>  This also works for maxima – just multiply the objective function and constraints by -1</a:t>
            </a:r>
          </a:p>
          <a:p>
            <a:pPr>
              <a:spcBef>
                <a:spcPct val="0"/>
              </a:spcBef>
              <a:buFontTx/>
              <a:buNone/>
            </a:pPr>
            <a:endParaRPr lang="en-US" altLang="en-US" sz="2400"/>
          </a:p>
        </p:txBody>
      </p:sp>
      <p:grpSp>
        <p:nvGrpSpPr>
          <p:cNvPr id="2" name="Group 12">
            <a:extLst>
              <a:ext uri="{FF2B5EF4-FFF2-40B4-BE49-F238E27FC236}">
                <a16:creationId xmlns:a16="http://schemas.microsoft.com/office/drawing/2014/main" id="{75823F26-2FD9-4602-2E0B-FB0417577DF3}"/>
              </a:ext>
            </a:extLst>
          </p:cNvPr>
          <p:cNvGrpSpPr>
            <a:grpSpLocks/>
          </p:cNvGrpSpPr>
          <p:nvPr/>
        </p:nvGrpSpPr>
        <p:grpSpPr bwMode="auto">
          <a:xfrm>
            <a:off x="373063" y="2816225"/>
            <a:ext cx="8397875" cy="1225550"/>
            <a:chOff x="235" y="1774"/>
            <a:chExt cx="5290" cy="772"/>
          </a:xfrm>
        </p:grpSpPr>
        <p:graphicFrame>
          <p:nvGraphicFramePr>
            <p:cNvPr id="9225" name="Object 9">
              <a:extLst>
                <a:ext uri="{FF2B5EF4-FFF2-40B4-BE49-F238E27FC236}">
                  <a16:creationId xmlns:a16="http://schemas.microsoft.com/office/drawing/2014/main" id="{415C738F-0B38-BADB-639B-22B4FBBFBB40}"/>
                </a:ext>
              </a:extLst>
            </p:cNvPr>
            <p:cNvGraphicFramePr>
              <a:graphicFrameLocks noChangeAspect="1"/>
            </p:cNvGraphicFramePr>
            <p:nvPr/>
          </p:nvGraphicFramePr>
          <p:xfrm>
            <a:off x="3810" y="1806"/>
            <a:ext cx="507" cy="270"/>
          </p:xfrm>
          <a:graphic>
            <a:graphicData uri="http://schemas.openxmlformats.org/presentationml/2006/ole">
              <mc:AlternateContent xmlns:mc="http://schemas.openxmlformats.org/markup-compatibility/2006">
                <mc:Choice xmlns:v="urn:schemas-microsoft-com:vml" Requires="v">
                  <p:oleObj name="Equation" r:id="rId4" imgW="380835" imgH="203112" progId="Equation.3">
                    <p:embed/>
                  </p:oleObj>
                </mc:Choice>
                <mc:Fallback>
                  <p:oleObj name="Equation" r:id="rId4" imgW="380835" imgH="203112" progId="Equation.3">
                    <p:embed/>
                    <p:pic>
                      <p:nvPicPr>
                        <p:cNvPr id="9225" name="Object 9">
                          <a:extLst>
                            <a:ext uri="{FF2B5EF4-FFF2-40B4-BE49-F238E27FC236}">
                              <a16:creationId xmlns:a16="http://schemas.microsoft.com/office/drawing/2014/main" id="{415C738F-0B38-BADB-639B-22B4FBBFBB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 y="1806"/>
                          <a:ext cx="50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1">
              <a:extLst>
                <a:ext uri="{FF2B5EF4-FFF2-40B4-BE49-F238E27FC236}">
                  <a16:creationId xmlns:a16="http://schemas.microsoft.com/office/drawing/2014/main" id="{85070E67-567D-8200-A4CB-09C2CACC0DB1}"/>
                </a:ext>
              </a:extLst>
            </p:cNvPr>
            <p:cNvSpPr txBox="1">
              <a:spLocks noChangeArrowheads="1"/>
            </p:cNvSpPr>
            <p:nvPr/>
          </p:nvSpPr>
          <p:spPr bwMode="auto">
            <a:xfrm>
              <a:off x="235" y="1774"/>
              <a:ext cx="529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sz="2800"/>
                <a:t>  Regardless of problem type, if all the           are    convex, then the feasible region will be a convex set.</a:t>
              </a:r>
            </a:p>
            <a:p>
              <a:pPr>
                <a:spcBef>
                  <a:spcPct val="0"/>
                </a:spcBef>
                <a:buFontTx/>
                <a:buNone/>
              </a:pPr>
              <a:endParaRPr lang="en-US"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8682">
                                            <p:txEl>
                                              <p:pRg st="0" end="0"/>
                                            </p:txEl>
                                          </p:spTgt>
                                        </p:tgtEl>
                                        <p:attrNameLst>
                                          <p:attrName>style.visibility</p:attrName>
                                        </p:attrNameLst>
                                      </p:cBhvr>
                                      <p:to>
                                        <p:strVal val="visible"/>
                                      </p:to>
                                    </p:set>
                                    <p:anim calcmode="lin" valueType="num">
                                      <p:cBhvr additive="base">
                                        <p:cTn id="25" dur="500" fill="hold"/>
                                        <p:tgtEl>
                                          <p:spTgt spid="28682">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682">
                                            <p:txEl>
                                              <p:pRg st="1" end="1"/>
                                            </p:txEl>
                                          </p:spTgt>
                                        </p:tgtEl>
                                        <p:attrNameLst>
                                          <p:attrName>style.visibility</p:attrName>
                                        </p:attrNameLst>
                                      </p:cBhvr>
                                      <p:to>
                                        <p:strVal val="visible"/>
                                      </p:to>
                                    </p:set>
                                    <p:anim calcmode="lin" valueType="num">
                                      <p:cBhvr additive="base">
                                        <p:cTn id="31" dur="500" fill="hold"/>
                                        <p:tgtEl>
                                          <p:spTgt spid="28682">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8682">
                                            <p:txEl>
                                              <p:pRg st="2" end="2"/>
                                            </p:txEl>
                                          </p:spTgt>
                                        </p:tgtEl>
                                        <p:attrNameLst>
                                          <p:attrName>style.visibility</p:attrName>
                                        </p:attrNameLst>
                                      </p:cBhvr>
                                      <p:to>
                                        <p:strVal val="visible"/>
                                      </p:to>
                                    </p:set>
                                    <p:anim calcmode="lin" valueType="num">
                                      <p:cBhvr additive="base">
                                        <p:cTn id="37" dur="500" fill="hold"/>
                                        <p:tgtEl>
                                          <p:spTgt spid="28682">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68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8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CE5E065-5C40-A21B-D923-4E4B8D87CF09}"/>
              </a:ext>
            </a:extLst>
          </p:cNvPr>
          <p:cNvSpPr>
            <a:spLocks noGrp="1" noChangeArrowheads="1"/>
          </p:cNvSpPr>
          <p:nvPr>
            <p:ph type="title"/>
          </p:nvPr>
        </p:nvSpPr>
        <p:spPr>
          <a:xfrm>
            <a:off x="533400" y="304800"/>
            <a:ext cx="8077200" cy="1143000"/>
          </a:xfrm>
        </p:spPr>
        <p:txBody>
          <a:bodyPr/>
          <a:lstStyle/>
          <a:p>
            <a:pPr>
              <a:lnSpc>
                <a:spcPct val="90000"/>
              </a:lnSpc>
            </a:pPr>
            <a:r>
              <a:rPr lang="en-US" altLang="en-US" sz="5200"/>
              <a:t>Ideas – Newton’s Method</a:t>
            </a:r>
          </a:p>
        </p:txBody>
      </p:sp>
      <p:sp>
        <p:nvSpPr>
          <p:cNvPr id="74755" name="Rectangle 3">
            <a:extLst>
              <a:ext uri="{FF2B5EF4-FFF2-40B4-BE49-F238E27FC236}">
                <a16:creationId xmlns:a16="http://schemas.microsoft.com/office/drawing/2014/main" id="{81826472-7A47-BC5A-B03D-4058000C3B37}"/>
              </a:ext>
            </a:extLst>
          </p:cNvPr>
          <p:cNvSpPr>
            <a:spLocks noGrp="1" noChangeArrowheads="1"/>
          </p:cNvSpPr>
          <p:nvPr>
            <p:ph type="body" idx="1"/>
          </p:nvPr>
        </p:nvSpPr>
        <p:spPr>
          <a:xfrm>
            <a:off x="342900" y="1752600"/>
            <a:ext cx="8458200" cy="685800"/>
          </a:xfrm>
        </p:spPr>
        <p:txBody>
          <a:bodyPr/>
          <a:lstStyle/>
          <a:p>
            <a:pPr>
              <a:lnSpc>
                <a:spcPct val="90000"/>
              </a:lnSpc>
            </a:pPr>
            <a:r>
              <a:rPr lang="en-US" altLang="en-US" sz="4000"/>
              <a:t>Goal: minimize </a:t>
            </a:r>
          </a:p>
        </p:txBody>
      </p:sp>
      <p:sp>
        <p:nvSpPr>
          <p:cNvPr id="12292" name="Rectangle 4">
            <a:extLst>
              <a:ext uri="{FF2B5EF4-FFF2-40B4-BE49-F238E27FC236}">
                <a16:creationId xmlns:a16="http://schemas.microsoft.com/office/drawing/2014/main" id="{B0607644-7139-E760-D084-E702224CF914}"/>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3" name="Rectangle 5">
            <a:extLst>
              <a:ext uri="{FF2B5EF4-FFF2-40B4-BE49-F238E27FC236}">
                <a16:creationId xmlns:a16="http://schemas.microsoft.com/office/drawing/2014/main" id="{2207EF3D-9BAB-F4A5-99B8-C007D0DA4703}"/>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74758" name="Object 6">
            <a:extLst>
              <a:ext uri="{FF2B5EF4-FFF2-40B4-BE49-F238E27FC236}">
                <a16:creationId xmlns:a16="http://schemas.microsoft.com/office/drawing/2014/main" id="{7634D737-B2D8-C65C-E602-54B01F90C923}"/>
              </a:ext>
            </a:extLst>
          </p:cNvPr>
          <p:cNvGraphicFramePr>
            <a:graphicFrameLocks noChangeAspect="1"/>
          </p:cNvGraphicFramePr>
          <p:nvPr/>
        </p:nvGraphicFramePr>
        <p:xfrm>
          <a:off x="4057650" y="1838325"/>
          <a:ext cx="914400" cy="542925"/>
        </p:xfrm>
        <a:graphic>
          <a:graphicData uri="http://schemas.openxmlformats.org/presentationml/2006/ole">
            <mc:AlternateContent xmlns:mc="http://schemas.openxmlformats.org/markup-compatibility/2006">
              <mc:Choice xmlns:v="urn:schemas-microsoft-com:vml" Requires="v">
                <p:oleObj name="Equation" r:id="rId2" imgW="342751" imgH="203112" progId="Equation.3">
                  <p:embed/>
                </p:oleObj>
              </mc:Choice>
              <mc:Fallback>
                <p:oleObj name="Equation" r:id="rId2" imgW="342751" imgH="203112" progId="Equation.3">
                  <p:embed/>
                  <p:pic>
                    <p:nvPicPr>
                      <p:cNvPr id="74758" name="Object 6">
                        <a:extLst>
                          <a:ext uri="{FF2B5EF4-FFF2-40B4-BE49-F238E27FC236}">
                            <a16:creationId xmlns:a16="http://schemas.microsoft.com/office/drawing/2014/main" id="{7634D737-B2D8-C65C-E602-54B01F90C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0" y="1838325"/>
                        <a:ext cx="9144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9" name="Text Box 7">
            <a:extLst>
              <a:ext uri="{FF2B5EF4-FFF2-40B4-BE49-F238E27FC236}">
                <a16:creationId xmlns:a16="http://schemas.microsoft.com/office/drawing/2014/main" id="{429CC0D2-B1AF-8C89-002C-AB2C8322266D}"/>
              </a:ext>
            </a:extLst>
          </p:cNvPr>
          <p:cNvSpPr txBox="1">
            <a:spLocks noChangeArrowheads="1"/>
          </p:cNvSpPr>
          <p:nvPr/>
        </p:nvSpPr>
        <p:spPr bwMode="auto">
          <a:xfrm>
            <a:off x="533400" y="2571750"/>
            <a:ext cx="7788275"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nSpc>
                <a:spcPct val="90000"/>
              </a:lnSpc>
            </a:pPr>
            <a:r>
              <a:rPr lang="en-US" altLang="en-US" sz="3600"/>
              <a:t>  </a:t>
            </a:r>
            <a:r>
              <a:rPr lang="en-US" altLang="en-US" sz="3200"/>
              <a:t>Neither steepest descent nor conjugate gradient uses curvature (2</a:t>
            </a:r>
            <a:r>
              <a:rPr lang="en-US" altLang="en-US" sz="3200" baseline="30000"/>
              <a:t>nd</a:t>
            </a:r>
            <a:r>
              <a:rPr lang="en-US" altLang="en-US" sz="3200"/>
              <a:t> derivative) information</a:t>
            </a:r>
          </a:p>
          <a:p>
            <a:pPr lvl="1">
              <a:lnSpc>
                <a:spcPct val="90000"/>
              </a:lnSpc>
            </a:pPr>
            <a:r>
              <a:rPr lang="en-US" altLang="en-US" sz="3200"/>
              <a:t>  If you have such information, why not use it?</a:t>
            </a:r>
            <a:endParaRPr lang="en-US" altLang="en-US" sz="3200">
              <a:cs typeface="Times New Roman" panose="02020603050405020304" pitchFamily="18" charset="0"/>
            </a:endParaRPr>
          </a:p>
          <a:p>
            <a:pPr lvl="1">
              <a:lnSpc>
                <a:spcPct val="90000"/>
              </a:lnSpc>
            </a:pPr>
            <a:r>
              <a:rPr lang="en-US" altLang="en-US" sz="3200"/>
              <a:t>  Newton’s method does not use previous search direction information, however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additive="base">
                                        <p:cTn id="13" dur="500" fill="hold"/>
                                        <p:tgtEl>
                                          <p:spTgt spid="74758"/>
                                        </p:tgtEl>
                                        <p:attrNameLst>
                                          <p:attrName>ppt_x</p:attrName>
                                        </p:attrNameLst>
                                      </p:cBhvr>
                                      <p:tavLst>
                                        <p:tav tm="0">
                                          <p:val>
                                            <p:strVal val="0-#ppt_w/2"/>
                                          </p:val>
                                        </p:tav>
                                        <p:tav tm="100000">
                                          <p:val>
                                            <p:strVal val="#ppt_x"/>
                                          </p:val>
                                        </p:tav>
                                      </p:tavLst>
                                    </p:anim>
                                    <p:anim calcmode="lin" valueType="num">
                                      <p:cBhvr additive="base">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4759">
                                            <p:txEl>
                                              <p:pRg st="0" end="0"/>
                                            </p:txEl>
                                          </p:spTgt>
                                        </p:tgtEl>
                                        <p:attrNameLst>
                                          <p:attrName>style.visibility</p:attrName>
                                        </p:attrNameLst>
                                      </p:cBhvr>
                                      <p:to>
                                        <p:strVal val="visible"/>
                                      </p:to>
                                    </p:set>
                                    <p:anim calcmode="lin" valueType="num">
                                      <p:cBhvr additive="base">
                                        <p:cTn id="19" dur="500" fill="hold"/>
                                        <p:tgtEl>
                                          <p:spTgt spid="747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759">
                                            <p:txEl>
                                              <p:pRg st="1" end="1"/>
                                            </p:txEl>
                                          </p:spTgt>
                                        </p:tgtEl>
                                        <p:attrNameLst>
                                          <p:attrName>style.visibility</p:attrName>
                                        </p:attrNameLst>
                                      </p:cBhvr>
                                      <p:to>
                                        <p:strVal val="visible"/>
                                      </p:to>
                                    </p:set>
                                    <p:anim calcmode="lin" valueType="num">
                                      <p:cBhvr additive="base">
                                        <p:cTn id="25" dur="500" fill="hold"/>
                                        <p:tgtEl>
                                          <p:spTgt spid="7475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4759">
                                            <p:txEl>
                                              <p:pRg st="2" end="2"/>
                                            </p:txEl>
                                          </p:spTgt>
                                        </p:tgtEl>
                                        <p:attrNameLst>
                                          <p:attrName>style.visibility</p:attrName>
                                        </p:attrNameLst>
                                      </p:cBhvr>
                                      <p:to>
                                        <p:strVal val="visible"/>
                                      </p:to>
                                    </p:set>
                                    <p:anim calcmode="lin" valueType="num">
                                      <p:cBhvr additive="base">
                                        <p:cTn id="31" dur="500" fill="hold"/>
                                        <p:tgtEl>
                                          <p:spTgt spid="7475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7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5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C053FB6-6721-F45B-028C-9BE24B4A8905}"/>
              </a:ext>
            </a:extLst>
          </p:cNvPr>
          <p:cNvSpPr>
            <a:spLocks noGrp="1" noChangeArrowheads="1"/>
          </p:cNvSpPr>
          <p:nvPr>
            <p:ph type="title"/>
          </p:nvPr>
        </p:nvSpPr>
        <p:spPr>
          <a:xfrm>
            <a:off x="495300" y="152400"/>
            <a:ext cx="8153400" cy="1143000"/>
          </a:xfrm>
        </p:spPr>
        <p:txBody>
          <a:bodyPr/>
          <a:lstStyle/>
          <a:p>
            <a:pPr>
              <a:lnSpc>
                <a:spcPct val="90000"/>
              </a:lnSpc>
            </a:pPr>
            <a:r>
              <a:rPr lang="en-US" altLang="en-US" sz="5200"/>
              <a:t>Newton’s Method: Derivation</a:t>
            </a:r>
          </a:p>
        </p:txBody>
      </p:sp>
      <p:sp>
        <p:nvSpPr>
          <p:cNvPr id="75779" name="Rectangle 3">
            <a:extLst>
              <a:ext uri="{FF2B5EF4-FFF2-40B4-BE49-F238E27FC236}">
                <a16:creationId xmlns:a16="http://schemas.microsoft.com/office/drawing/2014/main" id="{1B99F342-9D38-B3B4-C510-6E34D5E94F13}"/>
              </a:ext>
            </a:extLst>
          </p:cNvPr>
          <p:cNvSpPr>
            <a:spLocks noGrp="1" noChangeArrowheads="1"/>
          </p:cNvSpPr>
          <p:nvPr>
            <p:ph type="body" idx="1"/>
          </p:nvPr>
        </p:nvSpPr>
        <p:spPr>
          <a:xfrm>
            <a:off x="342900" y="1295400"/>
            <a:ext cx="8458200" cy="1752600"/>
          </a:xfrm>
        </p:spPr>
        <p:txBody>
          <a:bodyPr/>
          <a:lstStyle/>
          <a:p>
            <a:r>
              <a:rPr lang="en-US" altLang="en-US" sz="3600"/>
              <a:t>As before, start with a Taylor series truncated after the quadratic term:</a:t>
            </a:r>
          </a:p>
        </p:txBody>
      </p:sp>
      <p:sp>
        <p:nvSpPr>
          <p:cNvPr id="13316" name="Rectangle 4">
            <a:extLst>
              <a:ext uri="{FF2B5EF4-FFF2-40B4-BE49-F238E27FC236}">
                <a16:creationId xmlns:a16="http://schemas.microsoft.com/office/drawing/2014/main" id="{67DC9B69-218F-BD86-F2BA-864642CB7EA9}"/>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7" name="Rectangle 5">
            <a:extLst>
              <a:ext uri="{FF2B5EF4-FFF2-40B4-BE49-F238E27FC236}">
                <a16:creationId xmlns:a16="http://schemas.microsoft.com/office/drawing/2014/main" id="{E3156184-C7BA-763E-8910-7FA4BB3BB193}"/>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81920" name="Object 0">
            <a:extLst>
              <a:ext uri="{FF2B5EF4-FFF2-40B4-BE49-F238E27FC236}">
                <a16:creationId xmlns:a16="http://schemas.microsoft.com/office/drawing/2014/main" id="{EF1FBC18-7703-E441-646D-9271FC8349A7}"/>
              </a:ext>
            </a:extLst>
          </p:cNvPr>
          <p:cNvGraphicFramePr>
            <a:graphicFrameLocks noChangeAspect="1"/>
          </p:cNvGraphicFramePr>
          <p:nvPr/>
        </p:nvGraphicFramePr>
        <p:xfrm>
          <a:off x="800100" y="2508250"/>
          <a:ext cx="7543800" cy="920750"/>
        </p:xfrm>
        <a:graphic>
          <a:graphicData uri="http://schemas.openxmlformats.org/presentationml/2006/ole">
            <mc:AlternateContent xmlns:mc="http://schemas.openxmlformats.org/markup-compatibility/2006">
              <mc:Choice xmlns:v="urn:schemas-microsoft-com:vml" Requires="v">
                <p:oleObj name="Equation" r:id="rId2" imgW="3225800" imgH="393700" progId="Equation.3">
                  <p:embed/>
                </p:oleObj>
              </mc:Choice>
              <mc:Fallback>
                <p:oleObj name="Equation" r:id="rId2" imgW="3225800" imgH="393700" progId="Equation.3">
                  <p:embed/>
                  <p:pic>
                    <p:nvPicPr>
                      <p:cNvPr id="81920" name="Object 0">
                        <a:extLst>
                          <a:ext uri="{FF2B5EF4-FFF2-40B4-BE49-F238E27FC236}">
                            <a16:creationId xmlns:a16="http://schemas.microsoft.com/office/drawing/2014/main" id="{EF1FBC18-7703-E441-646D-9271FC834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508250"/>
                        <a:ext cx="75438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4" name="Text Box 8">
            <a:extLst>
              <a:ext uri="{FF2B5EF4-FFF2-40B4-BE49-F238E27FC236}">
                <a16:creationId xmlns:a16="http://schemas.microsoft.com/office/drawing/2014/main" id="{00FBAF54-81C2-0C32-CA28-1A95664A0908}"/>
              </a:ext>
            </a:extLst>
          </p:cNvPr>
          <p:cNvSpPr txBox="1">
            <a:spLocks noChangeArrowheads="1"/>
          </p:cNvSpPr>
          <p:nvPr/>
        </p:nvSpPr>
        <p:spPr bwMode="auto">
          <a:xfrm>
            <a:off x="381000" y="3276600"/>
            <a:ext cx="7481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Take the gradient, set it equal to zero:</a:t>
            </a:r>
          </a:p>
        </p:txBody>
      </p:sp>
      <p:graphicFrame>
        <p:nvGraphicFramePr>
          <p:cNvPr id="81921" name="Object 1">
            <a:extLst>
              <a:ext uri="{FF2B5EF4-FFF2-40B4-BE49-F238E27FC236}">
                <a16:creationId xmlns:a16="http://schemas.microsoft.com/office/drawing/2014/main" id="{2A3A85DD-D556-0BC8-F282-B75B9035F3ED}"/>
              </a:ext>
            </a:extLst>
          </p:cNvPr>
          <p:cNvGraphicFramePr>
            <a:graphicFrameLocks noChangeAspect="1"/>
          </p:cNvGraphicFramePr>
          <p:nvPr/>
        </p:nvGraphicFramePr>
        <p:xfrm>
          <a:off x="1647825" y="4038600"/>
          <a:ext cx="5848350" cy="627063"/>
        </p:xfrm>
        <a:graphic>
          <a:graphicData uri="http://schemas.openxmlformats.org/presentationml/2006/ole">
            <mc:AlternateContent xmlns:mc="http://schemas.openxmlformats.org/markup-compatibility/2006">
              <mc:Choice xmlns:v="urn:schemas-microsoft-com:vml" Requires="v">
                <p:oleObj name="Equation" r:id="rId4" imgW="2133600" imgH="228600" progId="Equation.3">
                  <p:embed/>
                </p:oleObj>
              </mc:Choice>
              <mc:Fallback>
                <p:oleObj name="Equation" r:id="rId4" imgW="2133600" imgH="228600" progId="Equation.3">
                  <p:embed/>
                  <p:pic>
                    <p:nvPicPr>
                      <p:cNvPr id="81921" name="Object 1">
                        <a:extLst>
                          <a:ext uri="{FF2B5EF4-FFF2-40B4-BE49-F238E27FC236}">
                            <a16:creationId xmlns:a16="http://schemas.microsoft.com/office/drawing/2014/main" id="{2A3A85DD-D556-0BC8-F282-B75B9035F3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4038600"/>
                        <a:ext cx="58483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6" name="Text Box 10">
            <a:extLst>
              <a:ext uri="{FF2B5EF4-FFF2-40B4-BE49-F238E27FC236}">
                <a16:creationId xmlns:a16="http://schemas.microsoft.com/office/drawing/2014/main" id="{FC947ACF-3CF5-4EA4-3E45-FA6A0E9BCA96}"/>
              </a:ext>
            </a:extLst>
          </p:cNvPr>
          <p:cNvSpPr txBox="1">
            <a:spLocks noChangeArrowheads="1"/>
          </p:cNvSpPr>
          <p:nvPr/>
        </p:nvSpPr>
        <p:spPr bwMode="auto">
          <a:xfrm>
            <a:off x="381000" y="4648200"/>
            <a:ext cx="5259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Solve for the change in </a:t>
            </a:r>
            <a:r>
              <a:rPr lang="en-US" altLang="en-US" sz="3600" i="1"/>
              <a:t>x</a:t>
            </a:r>
            <a:r>
              <a:rPr lang="en-US" altLang="en-US" sz="3600"/>
              <a:t>:</a:t>
            </a:r>
          </a:p>
        </p:txBody>
      </p:sp>
      <p:graphicFrame>
        <p:nvGraphicFramePr>
          <p:cNvPr id="81922" name="Object 2">
            <a:extLst>
              <a:ext uri="{FF2B5EF4-FFF2-40B4-BE49-F238E27FC236}">
                <a16:creationId xmlns:a16="http://schemas.microsoft.com/office/drawing/2014/main" id="{0B0C648A-D888-3209-E12B-4774BDA358EE}"/>
              </a:ext>
            </a:extLst>
          </p:cNvPr>
          <p:cNvGraphicFramePr>
            <a:graphicFrameLocks noChangeAspect="1"/>
          </p:cNvGraphicFramePr>
          <p:nvPr/>
        </p:nvGraphicFramePr>
        <p:xfrm>
          <a:off x="1003300" y="5281613"/>
          <a:ext cx="6127750" cy="731837"/>
        </p:xfrm>
        <a:graphic>
          <a:graphicData uri="http://schemas.openxmlformats.org/presentationml/2006/ole">
            <mc:AlternateContent xmlns:mc="http://schemas.openxmlformats.org/markup-compatibility/2006">
              <mc:Choice xmlns:v="urn:schemas-microsoft-com:vml" Requires="v">
                <p:oleObj name="Equation" r:id="rId6" imgW="2234230" imgH="266584" progId="Equation.3">
                  <p:embed/>
                </p:oleObj>
              </mc:Choice>
              <mc:Fallback>
                <p:oleObj name="Equation" r:id="rId6" imgW="2234230" imgH="266584" progId="Equation.3">
                  <p:embed/>
                  <p:pic>
                    <p:nvPicPr>
                      <p:cNvPr id="81922" name="Object 2">
                        <a:extLst>
                          <a:ext uri="{FF2B5EF4-FFF2-40B4-BE49-F238E27FC236}">
                            <a16:creationId xmlns:a16="http://schemas.microsoft.com/office/drawing/2014/main" id="{0B0C648A-D888-3209-E12B-4774BDA358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300" y="5281613"/>
                        <a:ext cx="612775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1920"/>
                                        </p:tgtEl>
                                        <p:attrNameLst>
                                          <p:attrName>style.visibility</p:attrName>
                                        </p:attrNameLst>
                                      </p:cBhvr>
                                      <p:to>
                                        <p:strVal val="visible"/>
                                      </p:to>
                                    </p:set>
                                    <p:anim calcmode="lin" valueType="num">
                                      <p:cBhvr additive="base">
                                        <p:cTn id="13" dur="500" fill="hold"/>
                                        <p:tgtEl>
                                          <p:spTgt spid="81920"/>
                                        </p:tgtEl>
                                        <p:attrNameLst>
                                          <p:attrName>ppt_x</p:attrName>
                                        </p:attrNameLst>
                                      </p:cBhvr>
                                      <p:tavLst>
                                        <p:tav tm="0">
                                          <p:val>
                                            <p:strVal val="0-#ppt_w/2"/>
                                          </p:val>
                                        </p:tav>
                                        <p:tav tm="100000">
                                          <p:val>
                                            <p:strVal val="#ppt_x"/>
                                          </p:val>
                                        </p:tav>
                                      </p:tavLst>
                                    </p:anim>
                                    <p:anim calcmode="lin" valueType="num">
                                      <p:cBhvr additive="base">
                                        <p:cTn id="14" dur="500" fill="hold"/>
                                        <p:tgtEl>
                                          <p:spTgt spid="819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5784"/>
                                        </p:tgtEl>
                                        <p:attrNameLst>
                                          <p:attrName>style.visibility</p:attrName>
                                        </p:attrNameLst>
                                      </p:cBhvr>
                                      <p:to>
                                        <p:strVal val="visible"/>
                                      </p:to>
                                    </p:set>
                                    <p:anim calcmode="lin" valueType="num">
                                      <p:cBhvr additive="base">
                                        <p:cTn id="19" dur="500" fill="hold"/>
                                        <p:tgtEl>
                                          <p:spTgt spid="75784"/>
                                        </p:tgtEl>
                                        <p:attrNameLst>
                                          <p:attrName>ppt_x</p:attrName>
                                        </p:attrNameLst>
                                      </p:cBhvr>
                                      <p:tavLst>
                                        <p:tav tm="0">
                                          <p:val>
                                            <p:strVal val="0-#ppt_w/2"/>
                                          </p:val>
                                        </p:tav>
                                        <p:tav tm="100000">
                                          <p:val>
                                            <p:strVal val="#ppt_x"/>
                                          </p:val>
                                        </p:tav>
                                      </p:tavLst>
                                    </p:anim>
                                    <p:anim calcmode="lin" valueType="num">
                                      <p:cBhvr additive="base">
                                        <p:cTn id="20" dur="500" fill="hold"/>
                                        <p:tgtEl>
                                          <p:spTgt spid="757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1921"/>
                                        </p:tgtEl>
                                        <p:attrNameLst>
                                          <p:attrName>style.visibility</p:attrName>
                                        </p:attrNameLst>
                                      </p:cBhvr>
                                      <p:to>
                                        <p:strVal val="visible"/>
                                      </p:to>
                                    </p:set>
                                    <p:anim calcmode="lin" valueType="num">
                                      <p:cBhvr additive="base">
                                        <p:cTn id="25" dur="500" fill="hold"/>
                                        <p:tgtEl>
                                          <p:spTgt spid="81921"/>
                                        </p:tgtEl>
                                        <p:attrNameLst>
                                          <p:attrName>ppt_x</p:attrName>
                                        </p:attrNameLst>
                                      </p:cBhvr>
                                      <p:tavLst>
                                        <p:tav tm="0">
                                          <p:val>
                                            <p:strVal val="0-#ppt_w/2"/>
                                          </p:val>
                                        </p:tav>
                                        <p:tav tm="100000">
                                          <p:val>
                                            <p:strVal val="#ppt_x"/>
                                          </p:val>
                                        </p:tav>
                                      </p:tavLst>
                                    </p:anim>
                                    <p:anim calcmode="lin" valueType="num">
                                      <p:cBhvr additive="base">
                                        <p:cTn id="26" dur="500" fill="hold"/>
                                        <p:tgtEl>
                                          <p:spTgt spid="819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5786"/>
                                        </p:tgtEl>
                                        <p:attrNameLst>
                                          <p:attrName>style.visibility</p:attrName>
                                        </p:attrNameLst>
                                      </p:cBhvr>
                                      <p:to>
                                        <p:strVal val="visible"/>
                                      </p:to>
                                    </p:set>
                                    <p:anim calcmode="lin" valueType="num">
                                      <p:cBhvr additive="base">
                                        <p:cTn id="31" dur="500" fill="hold"/>
                                        <p:tgtEl>
                                          <p:spTgt spid="75786"/>
                                        </p:tgtEl>
                                        <p:attrNameLst>
                                          <p:attrName>ppt_x</p:attrName>
                                        </p:attrNameLst>
                                      </p:cBhvr>
                                      <p:tavLst>
                                        <p:tav tm="0">
                                          <p:val>
                                            <p:strVal val="0-#ppt_w/2"/>
                                          </p:val>
                                        </p:tav>
                                        <p:tav tm="100000">
                                          <p:val>
                                            <p:strVal val="#ppt_x"/>
                                          </p:val>
                                        </p:tav>
                                      </p:tavLst>
                                    </p:anim>
                                    <p:anim calcmode="lin" valueType="num">
                                      <p:cBhvr additive="base">
                                        <p:cTn id="32" dur="500" fill="hold"/>
                                        <p:tgtEl>
                                          <p:spTgt spid="757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1922"/>
                                        </p:tgtEl>
                                        <p:attrNameLst>
                                          <p:attrName>style.visibility</p:attrName>
                                        </p:attrNameLst>
                                      </p:cBhvr>
                                      <p:to>
                                        <p:strVal val="visible"/>
                                      </p:to>
                                    </p:set>
                                    <p:anim calcmode="lin" valueType="num">
                                      <p:cBhvr additive="base">
                                        <p:cTn id="37" dur="500" fill="hold"/>
                                        <p:tgtEl>
                                          <p:spTgt spid="81922"/>
                                        </p:tgtEl>
                                        <p:attrNameLst>
                                          <p:attrName>ppt_x</p:attrName>
                                        </p:attrNameLst>
                                      </p:cBhvr>
                                      <p:tavLst>
                                        <p:tav tm="0">
                                          <p:val>
                                            <p:strVal val="0-#ppt_w/2"/>
                                          </p:val>
                                        </p:tav>
                                        <p:tav tm="100000">
                                          <p:val>
                                            <p:strVal val="#ppt_x"/>
                                          </p:val>
                                        </p:tav>
                                      </p:tavLst>
                                    </p:anim>
                                    <p:anim calcmode="lin" valueType="num">
                                      <p:cBhvr additive="base">
                                        <p:cTn id="3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84" grpId="0" autoUpdateAnimBg="0"/>
      <p:bldP spid="7578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6691B6-3EC1-7C76-3E61-DA45F9C23EFD}"/>
              </a:ext>
            </a:extLst>
          </p:cNvPr>
          <p:cNvSpPr>
            <a:spLocks noGrp="1" noChangeArrowheads="1"/>
          </p:cNvSpPr>
          <p:nvPr>
            <p:ph type="title"/>
          </p:nvPr>
        </p:nvSpPr>
        <p:spPr>
          <a:xfrm>
            <a:off x="495300" y="0"/>
            <a:ext cx="8153400" cy="1143000"/>
          </a:xfrm>
        </p:spPr>
        <p:txBody>
          <a:bodyPr/>
          <a:lstStyle/>
          <a:p>
            <a:pPr>
              <a:lnSpc>
                <a:spcPct val="90000"/>
              </a:lnSpc>
            </a:pPr>
            <a:r>
              <a:rPr lang="en-US" altLang="en-US" sz="5200"/>
              <a:t>Newton’s Method: Details</a:t>
            </a:r>
          </a:p>
        </p:txBody>
      </p:sp>
      <p:sp>
        <p:nvSpPr>
          <p:cNvPr id="76803" name="Rectangle 3">
            <a:extLst>
              <a:ext uri="{FF2B5EF4-FFF2-40B4-BE49-F238E27FC236}">
                <a16:creationId xmlns:a16="http://schemas.microsoft.com/office/drawing/2014/main" id="{55654533-95D3-00E7-7049-46FC5D50BCB4}"/>
              </a:ext>
            </a:extLst>
          </p:cNvPr>
          <p:cNvSpPr>
            <a:spLocks noGrp="1" noChangeArrowheads="1"/>
          </p:cNvSpPr>
          <p:nvPr>
            <p:ph type="body" idx="1"/>
          </p:nvPr>
        </p:nvSpPr>
        <p:spPr>
          <a:xfrm>
            <a:off x="342900" y="1828800"/>
            <a:ext cx="8458200" cy="1752600"/>
          </a:xfrm>
        </p:spPr>
        <p:txBody>
          <a:bodyPr/>
          <a:lstStyle/>
          <a:p>
            <a:pPr>
              <a:lnSpc>
                <a:spcPct val="90000"/>
              </a:lnSpc>
            </a:pPr>
            <a:r>
              <a:rPr lang="en-US" altLang="en-US"/>
              <a:t> Note this is (</a:t>
            </a:r>
            <a:r>
              <a:rPr lang="en-US" altLang="en-US" i="1"/>
              <a:t>n </a:t>
            </a:r>
            <a:r>
              <a:rPr lang="en-US" altLang="en-US"/>
              <a:t>x</a:t>
            </a:r>
            <a:r>
              <a:rPr lang="en-US" altLang="en-US" i="1"/>
              <a:t> n) </a:t>
            </a:r>
            <a:r>
              <a:rPr lang="en-US" altLang="en-US"/>
              <a:t>x</a:t>
            </a:r>
            <a:r>
              <a:rPr lang="en-US" altLang="en-US" i="1"/>
              <a:t> (n </a:t>
            </a:r>
            <a:r>
              <a:rPr lang="en-US" altLang="en-US"/>
              <a:t>x</a:t>
            </a:r>
            <a:r>
              <a:rPr lang="en-US" altLang="en-US" i="1"/>
              <a:t> 1</a:t>
            </a:r>
            <a:r>
              <a:rPr lang="en-US" altLang="en-US"/>
              <a:t>) = (</a:t>
            </a:r>
            <a:r>
              <a:rPr lang="en-US" altLang="en-US" i="1"/>
              <a:t>n</a:t>
            </a:r>
            <a:r>
              <a:rPr lang="en-US" altLang="en-US"/>
              <a:t> x 1), so we get all the </a:t>
            </a:r>
            <a:r>
              <a:rPr lang="en-US" altLang="en-US" i="1"/>
              <a:t>x</a:t>
            </a:r>
            <a:r>
              <a:rPr lang="en-US" altLang="en-US"/>
              <a:t> values by matrix-vector multiplication</a:t>
            </a:r>
          </a:p>
        </p:txBody>
      </p:sp>
      <p:sp>
        <p:nvSpPr>
          <p:cNvPr id="14340" name="Rectangle 4">
            <a:extLst>
              <a:ext uri="{FF2B5EF4-FFF2-40B4-BE49-F238E27FC236}">
                <a16:creationId xmlns:a16="http://schemas.microsoft.com/office/drawing/2014/main" id="{5DE89BF1-F195-DED6-FA89-FE31F414593F}"/>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1" name="Rectangle 5">
            <a:extLst>
              <a:ext uri="{FF2B5EF4-FFF2-40B4-BE49-F238E27FC236}">
                <a16:creationId xmlns:a16="http://schemas.microsoft.com/office/drawing/2014/main" id="{0DA1AFD2-49D5-5CDE-117E-5137AA7EDB9C}"/>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sp>
        <p:nvSpPr>
          <p:cNvPr id="76807" name="Text Box 7">
            <a:extLst>
              <a:ext uri="{FF2B5EF4-FFF2-40B4-BE49-F238E27FC236}">
                <a16:creationId xmlns:a16="http://schemas.microsoft.com/office/drawing/2014/main" id="{CD2B3F26-AA01-213C-CF32-67D81E5C9498}"/>
              </a:ext>
            </a:extLst>
          </p:cNvPr>
          <p:cNvSpPr txBox="1">
            <a:spLocks noChangeArrowheads="1"/>
          </p:cNvSpPr>
          <p:nvPr/>
        </p:nvSpPr>
        <p:spPr bwMode="auto">
          <a:xfrm>
            <a:off x="381000" y="2944813"/>
            <a:ext cx="838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pPr>
            <a:r>
              <a:rPr lang="en-US" altLang="en-US"/>
              <a:t>  Convergence is greatly improved by                   including a step length:</a:t>
            </a:r>
          </a:p>
        </p:txBody>
      </p:sp>
      <p:graphicFrame>
        <p:nvGraphicFramePr>
          <p:cNvPr id="76810" name="Object 10">
            <a:extLst>
              <a:ext uri="{FF2B5EF4-FFF2-40B4-BE49-F238E27FC236}">
                <a16:creationId xmlns:a16="http://schemas.microsoft.com/office/drawing/2014/main" id="{ECC77412-5438-6ADD-16A7-DC8DE0250429}"/>
              </a:ext>
            </a:extLst>
          </p:cNvPr>
          <p:cNvGraphicFramePr>
            <a:graphicFrameLocks noChangeAspect="1"/>
          </p:cNvGraphicFramePr>
          <p:nvPr/>
        </p:nvGraphicFramePr>
        <p:xfrm>
          <a:off x="1630363" y="1066800"/>
          <a:ext cx="5883275" cy="731838"/>
        </p:xfrm>
        <a:graphic>
          <a:graphicData uri="http://schemas.openxmlformats.org/presentationml/2006/ole">
            <mc:AlternateContent xmlns:mc="http://schemas.openxmlformats.org/markup-compatibility/2006">
              <mc:Choice xmlns:v="urn:schemas-microsoft-com:vml" Requires="v">
                <p:oleObj name="Equation" r:id="rId2" imgW="2145369" imgH="266584" progId="Equation.3">
                  <p:embed/>
                </p:oleObj>
              </mc:Choice>
              <mc:Fallback>
                <p:oleObj name="Equation" r:id="rId2" imgW="2145369" imgH="266584" progId="Equation.3">
                  <p:embed/>
                  <p:pic>
                    <p:nvPicPr>
                      <p:cNvPr id="76810" name="Object 10">
                        <a:extLst>
                          <a:ext uri="{FF2B5EF4-FFF2-40B4-BE49-F238E27FC236}">
                            <a16:creationId xmlns:a16="http://schemas.microsoft.com/office/drawing/2014/main" id="{ECC77412-5438-6ADD-16A7-DC8DE0250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1066800"/>
                        <a:ext cx="588327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1" name="Object 11">
            <a:extLst>
              <a:ext uri="{FF2B5EF4-FFF2-40B4-BE49-F238E27FC236}">
                <a16:creationId xmlns:a16="http://schemas.microsoft.com/office/drawing/2014/main" id="{64CC96DD-2282-0346-1E7D-63371702B3D2}"/>
              </a:ext>
            </a:extLst>
          </p:cNvPr>
          <p:cNvGraphicFramePr>
            <a:graphicFrameLocks noChangeAspect="1"/>
          </p:cNvGraphicFramePr>
          <p:nvPr/>
        </p:nvGraphicFramePr>
        <p:xfrm>
          <a:off x="1524000" y="3962400"/>
          <a:ext cx="5603875" cy="731838"/>
        </p:xfrm>
        <a:graphic>
          <a:graphicData uri="http://schemas.openxmlformats.org/presentationml/2006/ole">
            <mc:AlternateContent xmlns:mc="http://schemas.openxmlformats.org/markup-compatibility/2006">
              <mc:Choice xmlns:v="urn:schemas-microsoft-com:vml" Requires="v">
                <p:oleObj name="Equation" r:id="rId4" imgW="2043813" imgH="266584" progId="Equation.3">
                  <p:embed/>
                </p:oleObj>
              </mc:Choice>
              <mc:Fallback>
                <p:oleObj name="Equation" r:id="rId4" imgW="2043813" imgH="266584" progId="Equation.3">
                  <p:embed/>
                  <p:pic>
                    <p:nvPicPr>
                      <p:cNvPr id="76811" name="Object 11">
                        <a:extLst>
                          <a:ext uri="{FF2B5EF4-FFF2-40B4-BE49-F238E27FC236}">
                            <a16:creationId xmlns:a16="http://schemas.microsoft.com/office/drawing/2014/main" id="{64CC96DD-2282-0346-1E7D-63371702B3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62400"/>
                        <a:ext cx="560387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2" name="Text Box 12">
            <a:extLst>
              <a:ext uri="{FF2B5EF4-FFF2-40B4-BE49-F238E27FC236}">
                <a16:creationId xmlns:a16="http://schemas.microsoft.com/office/drawing/2014/main" id="{CE42BAD0-5D52-6833-AE97-DBFA05BC54C4}"/>
              </a:ext>
            </a:extLst>
          </p:cNvPr>
          <p:cNvSpPr txBox="1">
            <a:spLocks noChangeArrowheads="1"/>
          </p:cNvSpPr>
          <p:nvPr/>
        </p:nvSpPr>
        <p:spPr bwMode="auto">
          <a:xfrm>
            <a:off x="411163" y="4775200"/>
            <a:ext cx="74215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Note this is just like steepest descent, with</a:t>
            </a:r>
          </a:p>
        </p:txBody>
      </p:sp>
      <p:graphicFrame>
        <p:nvGraphicFramePr>
          <p:cNvPr id="76813" name="Object 13">
            <a:extLst>
              <a:ext uri="{FF2B5EF4-FFF2-40B4-BE49-F238E27FC236}">
                <a16:creationId xmlns:a16="http://schemas.microsoft.com/office/drawing/2014/main" id="{930BB4B1-0426-C122-6172-923C3E4F345C}"/>
              </a:ext>
            </a:extLst>
          </p:cNvPr>
          <p:cNvGraphicFramePr>
            <a:graphicFrameLocks noChangeAspect="1"/>
          </p:cNvGraphicFramePr>
          <p:nvPr/>
        </p:nvGraphicFramePr>
        <p:xfrm>
          <a:off x="2570163" y="5410200"/>
          <a:ext cx="4003675" cy="731838"/>
        </p:xfrm>
        <a:graphic>
          <a:graphicData uri="http://schemas.openxmlformats.org/presentationml/2006/ole">
            <mc:AlternateContent xmlns:mc="http://schemas.openxmlformats.org/markup-compatibility/2006">
              <mc:Choice xmlns:v="urn:schemas-microsoft-com:vml" Requires="v">
                <p:oleObj name="Equation" r:id="rId6" imgW="1459866" imgH="266584" progId="Equation.3">
                  <p:embed/>
                </p:oleObj>
              </mc:Choice>
              <mc:Fallback>
                <p:oleObj name="Equation" r:id="rId6" imgW="1459866" imgH="266584" progId="Equation.3">
                  <p:embed/>
                  <p:pic>
                    <p:nvPicPr>
                      <p:cNvPr id="76813" name="Object 13">
                        <a:extLst>
                          <a:ext uri="{FF2B5EF4-FFF2-40B4-BE49-F238E27FC236}">
                            <a16:creationId xmlns:a16="http://schemas.microsoft.com/office/drawing/2014/main" id="{930BB4B1-0426-C122-6172-923C3E4F34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0163" y="5410200"/>
                        <a:ext cx="400367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10"/>
                                        </p:tgtEl>
                                        <p:attrNameLst>
                                          <p:attrName>style.visibility</p:attrName>
                                        </p:attrNameLst>
                                      </p:cBhvr>
                                      <p:to>
                                        <p:strVal val="visible"/>
                                      </p:to>
                                    </p:set>
                                    <p:anim calcmode="lin" valueType="num">
                                      <p:cBhvr additive="base">
                                        <p:cTn id="7" dur="500" fill="hold"/>
                                        <p:tgtEl>
                                          <p:spTgt spid="76810"/>
                                        </p:tgtEl>
                                        <p:attrNameLst>
                                          <p:attrName>ppt_x</p:attrName>
                                        </p:attrNameLst>
                                      </p:cBhvr>
                                      <p:tavLst>
                                        <p:tav tm="0">
                                          <p:val>
                                            <p:strVal val="0-#ppt_w/2"/>
                                          </p:val>
                                        </p:tav>
                                        <p:tav tm="100000">
                                          <p:val>
                                            <p:strVal val="#ppt_x"/>
                                          </p:val>
                                        </p:tav>
                                      </p:tavLst>
                                    </p:anim>
                                    <p:anim calcmode="lin" valueType="num">
                                      <p:cBhvr additive="base">
                                        <p:cTn id="8" dur="500" fill="hold"/>
                                        <p:tgtEl>
                                          <p:spTgt spid="768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6807"/>
                                        </p:tgtEl>
                                        <p:attrNameLst>
                                          <p:attrName>style.visibility</p:attrName>
                                        </p:attrNameLst>
                                      </p:cBhvr>
                                      <p:to>
                                        <p:strVal val="visible"/>
                                      </p:to>
                                    </p:set>
                                    <p:anim calcmode="lin" valueType="num">
                                      <p:cBhvr additive="base">
                                        <p:cTn id="19" dur="500" fill="hold"/>
                                        <p:tgtEl>
                                          <p:spTgt spid="76807"/>
                                        </p:tgtEl>
                                        <p:attrNameLst>
                                          <p:attrName>ppt_x</p:attrName>
                                        </p:attrNameLst>
                                      </p:cBhvr>
                                      <p:tavLst>
                                        <p:tav tm="0">
                                          <p:val>
                                            <p:strVal val="0-#ppt_w/2"/>
                                          </p:val>
                                        </p:tav>
                                        <p:tav tm="100000">
                                          <p:val>
                                            <p:strVal val="#ppt_x"/>
                                          </p:val>
                                        </p:tav>
                                      </p:tavLst>
                                    </p:anim>
                                    <p:anim calcmode="lin" valueType="num">
                                      <p:cBhvr additive="base">
                                        <p:cTn id="20" dur="500" fill="hold"/>
                                        <p:tgtEl>
                                          <p:spTgt spid="7680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6811"/>
                                        </p:tgtEl>
                                        <p:attrNameLst>
                                          <p:attrName>style.visibility</p:attrName>
                                        </p:attrNameLst>
                                      </p:cBhvr>
                                      <p:to>
                                        <p:strVal val="visible"/>
                                      </p:to>
                                    </p:set>
                                    <p:anim calcmode="lin" valueType="num">
                                      <p:cBhvr additive="base">
                                        <p:cTn id="25" dur="500" fill="hold"/>
                                        <p:tgtEl>
                                          <p:spTgt spid="76811"/>
                                        </p:tgtEl>
                                        <p:attrNameLst>
                                          <p:attrName>ppt_x</p:attrName>
                                        </p:attrNameLst>
                                      </p:cBhvr>
                                      <p:tavLst>
                                        <p:tav tm="0">
                                          <p:val>
                                            <p:strVal val="0-#ppt_w/2"/>
                                          </p:val>
                                        </p:tav>
                                        <p:tav tm="100000">
                                          <p:val>
                                            <p:strVal val="#ppt_x"/>
                                          </p:val>
                                        </p:tav>
                                      </p:tavLst>
                                    </p:anim>
                                    <p:anim calcmode="lin" valueType="num">
                                      <p:cBhvr additive="base">
                                        <p:cTn id="26" dur="500" fill="hold"/>
                                        <p:tgtEl>
                                          <p:spTgt spid="768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6812"/>
                                        </p:tgtEl>
                                        <p:attrNameLst>
                                          <p:attrName>style.visibility</p:attrName>
                                        </p:attrNameLst>
                                      </p:cBhvr>
                                      <p:to>
                                        <p:strVal val="visible"/>
                                      </p:to>
                                    </p:set>
                                    <p:anim calcmode="lin" valueType="num">
                                      <p:cBhvr additive="base">
                                        <p:cTn id="31" dur="500" fill="hold"/>
                                        <p:tgtEl>
                                          <p:spTgt spid="76812"/>
                                        </p:tgtEl>
                                        <p:attrNameLst>
                                          <p:attrName>ppt_x</p:attrName>
                                        </p:attrNameLst>
                                      </p:cBhvr>
                                      <p:tavLst>
                                        <p:tav tm="0">
                                          <p:val>
                                            <p:strVal val="0-#ppt_w/2"/>
                                          </p:val>
                                        </p:tav>
                                        <p:tav tm="100000">
                                          <p:val>
                                            <p:strVal val="#ppt_x"/>
                                          </p:val>
                                        </p:tav>
                                      </p:tavLst>
                                    </p:anim>
                                    <p:anim calcmode="lin" valueType="num">
                                      <p:cBhvr additive="base">
                                        <p:cTn id="32" dur="500" fill="hold"/>
                                        <p:tgtEl>
                                          <p:spTgt spid="768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6813"/>
                                        </p:tgtEl>
                                        <p:attrNameLst>
                                          <p:attrName>style.visibility</p:attrName>
                                        </p:attrNameLst>
                                      </p:cBhvr>
                                      <p:to>
                                        <p:strVal val="visible"/>
                                      </p:to>
                                    </p:set>
                                    <p:anim calcmode="lin" valueType="num">
                                      <p:cBhvr additive="base">
                                        <p:cTn id="37" dur="500" fill="hold"/>
                                        <p:tgtEl>
                                          <p:spTgt spid="76813"/>
                                        </p:tgtEl>
                                        <p:attrNameLst>
                                          <p:attrName>ppt_x</p:attrName>
                                        </p:attrNameLst>
                                      </p:cBhvr>
                                      <p:tavLst>
                                        <p:tav tm="0">
                                          <p:val>
                                            <p:strVal val="0-#ppt_w/2"/>
                                          </p:val>
                                        </p:tav>
                                        <p:tav tm="100000">
                                          <p:val>
                                            <p:strVal val="#ppt_x"/>
                                          </p:val>
                                        </p:tav>
                                      </p:tavLst>
                                    </p:anim>
                                    <p:anim calcmode="lin" valueType="num">
                                      <p:cBhvr additive="base">
                                        <p:cTn id="38" dur="500" fill="hold"/>
                                        <p:tgtEl>
                                          <p:spTgt spid="76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P spid="76807" grpId="0" autoUpdateAnimBg="0"/>
      <p:bldP spid="768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EF8A42-AE50-DC3C-301A-995B777F2166}"/>
              </a:ext>
            </a:extLst>
          </p:cNvPr>
          <p:cNvSpPr>
            <a:spLocks noGrp="1" noChangeArrowheads="1"/>
          </p:cNvSpPr>
          <p:nvPr>
            <p:ph type="title"/>
          </p:nvPr>
        </p:nvSpPr>
        <p:spPr>
          <a:xfrm>
            <a:off x="495300" y="0"/>
            <a:ext cx="8153400" cy="1143000"/>
          </a:xfrm>
        </p:spPr>
        <p:txBody>
          <a:bodyPr/>
          <a:lstStyle/>
          <a:p>
            <a:pPr>
              <a:lnSpc>
                <a:spcPct val="90000"/>
              </a:lnSpc>
            </a:pPr>
            <a:r>
              <a:rPr lang="en-US" altLang="en-US" sz="4600"/>
              <a:t>Newton’s Method:  More Details</a:t>
            </a:r>
          </a:p>
        </p:txBody>
      </p:sp>
      <p:sp>
        <p:nvSpPr>
          <p:cNvPr id="77827" name="Rectangle 3">
            <a:extLst>
              <a:ext uri="{FF2B5EF4-FFF2-40B4-BE49-F238E27FC236}">
                <a16:creationId xmlns:a16="http://schemas.microsoft.com/office/drawing/2014/main" id="{500ED738-EBC6-1B40-DCF5-DB4E847A98F7}"/>
              </a:ext>
            </a:extLst>
          </p:cNvPr>
          <p:cNvSpPr>
            <a:spLocks noGrp="1" noChangeArrowheads="1"/>
          </p:cNvSpPr>
          <p:nvPr>
            <p:ph type="body" idx="1"/>
          </p:nvPr>
        </p:nvSpPr>
        <p:spPr>
          <a:xfrm>
            <a:off x="342900" y="1828800"/>
            <a:ext cx="8458200" cy="1752600"/>
          </a:xfrm>
        </p:spPr>
        <p:txBody>
          <a:bodyPr/>
          <a:lstStyle/>
          <a:p>
            <a:pPr>
              <a:lnSpc>
                <a:spcPct val="90000"/>
              </a:lnSpc>
            </a:pPr>
            <a:r>
              <a:rPr lang="en-US" altLang="en-US"/>
              <a:t> Using this directly requires the inversion of the Hessian Matrix, which is computationally difficult</a:t>
            </a:r>
          </a:p>
          <a:p>
            <a:pPr>
              <a:lnSpc>
                <a:spcPct val="90000"/>
              </a:lnSpc>
            </a:pPr>
            <a:r>
              <a:rPr lang="en-US" altLang="en-US"/>
              <a:t>An easier way is to rearrange the equation:</a:t>
            </a:r>
          </a:p>
        </p:txBody>
      </p:sp>
      <p:sp>
        <p:nvSpPr>
          <p:cNvPr id="15364" name="Rectangle 4">
            <a:extLst>
              <a:ext uri="{FF2B5EF4-FFF2-40B4-BE49-F238E27FC236}">
                <a16:creationId xmlns:a16="http://schemas.microsoft.com/office/drawing/2014/main" id="{54BCC70F-31AA-571F-B210-551ED077E77B}"/>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5" name="Rectangle 5">
            <a:extLst>
              <a:ext uri="{FF2B5EF4-FFF2-40B4-BE49-F238E27FC236}">
                <a16:creationId xmlns:a16="http://schemas.microsoft.com/office/drawing/2014/main" id="{49194230-4FC7-8E3E-1075-0DD3781B1667}"/>
              </a:ext>
            </a:extLst>
          </p:cNvPr>
          <p:cNvSpPr>
            <a:spLocks noChangeArrowheads="1"/>
          </p:cNvSpPr>
          <p:nvPr/>
        </p:nvSpPr>
        <p:spPr bwMode="auto">
          <a:xfrm>
            <a:off x="6553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8</a:t>
            </a:r>
          </a:p>
        </p:txBody>
      </p:sp>
      <p:graphicFrame>
        <p:nvGraphicFramePr>
          <p:cNvPr id="77832" name="Object 8">
            <a:extLst>
              <a:ext uri="{FF2B5EF4-FFF2-40B4-BE49-F238E27FC236}">
                <a16:creationId xmlns:a16="http://schemas.microsoft.com/office/drawing/2014/main" id="{30D42886-EF4D-8A7C-6B2F-784F39208DA9}"/>
              </a:ext>
            </a:extLst>
          </p:cNvPr>
          <p:cNvGraphicFramePr>
            <a:graphicFrameLocks noChangeAspect="1"/>
          </p:cNvGraphicFramePr>
          <p:nvPr/>
        </p:nvGraphicFramePr>
        <p:xfrm>
          <a:off x="1231900" y="1066800"/>
          <a:ext cx="6681788" cy="731838"/>
        </p:xfrm>
        <a:graphic>
          <a:graphicData uri="http://schemas.openxmlformats.org/presentationml/2006/ole">
            <mc:AlternateContent xmlns:mc="http://schemas.openxmlformats.org/markup-compatibility/2006">
              <mc:Choice xmlns:v="urn:schemas-microsoft-com:vml" Requires="v">
                <p:oleObj name="Equation" r:id="rId2" imgW="2438400" imgH="266700" progId="Equation.3">
                  <p:embed/>
                </p:oleObj>
              </mc:Choice>
              <mc:Fallback>
                <p:oleObj name="Equation" r:id="rId2" imgW="2438400" imgH="266700" progId="Equation.3">
                  <p:embed/>
                  <p:pic>
                    <p:nvPicPr>
                      <p:cNvPr id="77832" name="Object 8">
                        <a:extLst>
                          <a:ext uri="{FF2B5EF4-FFF2-40B4-BE49-F238E27FC236}">
                            <a16:creationId xmlns:a16="http://schemas.microsoft.com/office/drawing/2014/main" id="{30D42886-EF4D-8A7C-6B2F-784F39208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066800"/>
                        <a:ext cx="6681788"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5" name="Object 11">
            <a:extLst>
              <a:ext uri="{FF2B5EF4-FFF2-40B4-BE49-F238E27FC236}">
                <a16:creationId xmlns:a16="http://schemas.microsoft.com/office/drawing/2014/main" id="{396E0AB3-693E-1716-1F68-48C72DB34DA4}"/>
              </a:ext>
            </a:extLst>
          </p:cNvPr>
          <p:cNvGraphicFramePr>
            <a:graphicFrameLocks noChangeAspect="1"/>
          </p:cNvGraphicFramePr>
          <p:nvPr/>
        </p:nvGraphicFramePr>
        <p:xfrm>
          <a:off x="2413000" y="3886200"/>
          <a:ext cx="4316413" cy="627063"/>
        </p:xfrm>
        <a:graphic>
          <a:graphicData uri="http://schemas.openxmlformats.org/presentationml/2006/ole">
            <mc:AlternateContent xmlns:mc="http://schemas.openxmlformats.org/markup-compatibility/2006">
              <mc:Choice xmlns:v="urn:schemas-microsoft-com:vml" Requires="v">
                <p:oleObj name="Equation" r:id="rId4" imgW="1574800" imgH="228600" progId="Equation.3">
                  <p:embed/>
                </p:oleObj>
              </mc:Choice>
              <mc:Fallback>
                <p:oleObj name="Equation" r:id="rId4" imgW="1574800" imgH="228600" progId="Equation.3">
                  <p:embed/>
                  <p:pic>
                    <p:nvPicPr>
                      <p:cNvPr id="77835" name="Object 11">
                        <a:extLst>
                          <a:ext uri="{FF2B5EF4-FFF2-40B4-BE49-F238E27FC236}">
                            <a16:creationId xmlns:a16="http://schemas.microsoft.com/office/drawing/2014/main" id="{396E0AB3-693E-1716-1F68-48C72DB34D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3886200"/>
                        <a:ext cx="43164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6" name="Text Box 12">
            <a:extLst>
              <a:ext uri="{FF2B5EF4-FFF2-40B4-BE49-F238E27FC236}">
                <a16:creationId xmlns:a16="http://schemas.microsoft.com/office/drawing/2014/main" id="{19C995E1-6555-675F-4183-D4738F33B406}"/>
              </a:ext>
            </a:extLst>
          </p:cNvPr>
          <p:cNvSpPr txBox="1">
            <a:spLocks noChangeArrowheads="1"/>
          </p:cNvSpPr>
          <p:nvPr/>
        </p:nvSpPr>
        <p:spPr bwMode="auto">
          <a:xfrm>
            <a:off x="381000" y="4495800"/>
            <a:ext cx="5656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What kind of a problem is this?</a:t>
            </a:r>
          </a:p>
        </p:txBody>
      </p:sp>
      <p:sp>
        <p:nvSpPr>
          <p:cNvPr id="77837" name="Text Box 13">
            <a:extLst>
              <a:ext uri="{FF2B5EF4-FFF2-40B4-BE49-F238E27FC236}">
                <a16:creationId xmlns:a16="http://schemas.microsoft.com/office/drawing/2014/main" id="{213AF0AD-BC0F-630E-7401-208A401033B1}"/>
              </a:ext>
            </a:extLst>
          </p:cNvPr>
          <p:cNvSpPr txBox="1">
            <a:spLocks noChangeArrowheads="1"/>
          </p:cNvSpPr>
          <p:nvPr/>
        </p:nvSpPr>
        <p:spPr bwMode="auto">
          <a:xfrm>
            <a:off x="449263" y="5181600"/>
            <a:ext cx="82454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pPr>
            <a:r>
              <a:rPr lang="en-US" altLang="en-US"/>
              <a:t>  A set of linear equations to solve.  This can be done with much less round-off error than matrix inversion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32"/>
                                        </p:tgtEl>
                                        <p:attrNameLst>
                                          <p:attrName>style.visibility</p:attrName>
                                        </p:attrNameLst>
                                      </p:cBhvr>
                                      <p:to>
                                        <p:strVal val="visible"/>
                                      </p:to>
                                    </p:set>
                                    <p:anim calcmode="lin" valueType="num">
                                      <p:cBhvr additive="base">
                                        <p:cTn id="7" dur="500" fill="hold"/>
                                        <p:tgtEl>
                                          <p:spTgt spid="77832"/>
                                        </p:tgtEl>
                                        <p:attrNameLst>
                                          <p:attrName>ppt_x</p:attrName>
                                        </p:attrNameLst>
                                      </p:cBhvr>
                                      <p:tavLst>
                                        <p:tav tm="0">
                                          <p:val>
                                            <p:strVal val="0-#ppt_w/2"/>
                                          </p:val>
                                        </p:tav>
                                        <p:tav tm="100000">
                                          <p:val>
                                            <p:strVal val="#ppt_x"/>
                                          </p:val>
                                        </p:tav>
                                      </p:tavLst>
                                    </p:anim>
                                    <p:anim calcmode="lin" valueType="num">
                                      <p:cBhvr additive="base">
                                        <p:cTn id="8" dur="500" fill="hold"/>
                                        <p:tgtEl>
                                          <p:spTgt spid="778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0" end="0"/>
                                            </p:txEl>
                                          </p:spTgt>
                                        </p:tgtEl>
                                        <p:attrNameLst>
                                          <p:attrName>style.visibility</p:attrName>
                                        </p:attrNameLst>
                                      </p:cBhvr>
                                      <p:to>
                                        <p:strVal val="visible"/>
                                      </p:to>
                                    </p:set>
                                    <p:anim calcmode="lin" valueType="num">
                                      <p:cBhvr additive="base">
                                        <p:cTn id="13"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1" end="1"/>
                                            </p:txEl>
                                          </p:spTgt>
                                        </p:tgtEl>
                                        <p:attrNameLst>
                                          <p:attrName>style.visibility</p:attrName>
                                        </p:attrNameLst>
                                      </p:cBhvr>
                                      <p:to>
                                        <p:strVal val="visible"/>
                                      </p:to>
                                    </p:set>
                                    <p:anim calcmode="lin" valueType="num">
                                      <p:cBhvr additive="base">
                                        <p:cTn id="19"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7835"/>
                                        </p:tgtEl>
                                        <p:attrNameLst>
                                          <p:attrName>style.visibility</p:attrName>
                                        </p:attrNameLst>
                                      </p:cBhvr>
                                      <p:to>
                                        <p:strVal val="visible"/>
                                      </p:to>
                                    </p:set>
                                    <p:anim calcmode="lin" valueType="num">
                                      <p:cBhvr additive="base">
                                        <p:cTn id="25" dur="500" fill="hold"/>
                                        <p:tgtEl>
                                          <p:spTgt spid="77835"/>
                                        </p:tgtEl>
                                        <p:attrNameLst>
                                          <p:attrName>ppt_x</p:attrName>
                                        </p:attrNameLst>
                                      </p:cBhvr>
                                      <p:tavLst>
                                        <p:tav tm="0">
                                          <p:val>
                                            <p:strVal val="0-#ppt_w/2"/>
                                          </p:val>
                                        </p:tav>
                                        <p:tav tm="100000">
                                          <p:val>
                                            <p:strVal val="#ppt_x"/>
                                          </p:val>
                                        </p:tav>
                                      </p:tavLst>
                                    </p:anim>
                                    <p:anim calcmode="lin" valueType="num">
                                      <p:cBhvr additive="base">
                                        <p:cTn id="26" dur="500" fill="hold"/>
                                        <p:tgtEl>
                                          <p:spTgt spid="778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7836"/>
                                        </p:tgtEl>
                                        <p:attrNameLst>
                                          <p:attrName>style.visibility</p:attrName>
                                        </p:attrNameLst>
                                      </p:cBhvr>
                                      <p:to>
                                        <p:strVal val="visible"/>
                                      </p:to>
                                    </p:set>
                                    <p:anim calcmode="lin" valueType="num">
                                      <p:cBhvr additive="base">
                                        <p:cTn id="31" dur="500" fill="hold"/>
                                        <p:tgtEl>
                                          <p:spTgt spid="77836"/>
                                        </p:tgtEl>
                                        <p:attrNameLst>
                                          <p:attrName>ppt_x</p:attrName>
                                        </p:attrNameLst>
                                      </p:cBhvr>
                                      <p:tavLst>
                                        <p:tav tm="0">
                                          <p:val>
                                            <p:strVal val="0-#ppt_w/2"/>
                                          </p:val>
                                        </p:tav>
                                        <p:tav tm="100000">
                                          <p:val>
                                            <p:strVal val="#ppt_x"/>
                                          </p:val>
                                        </p:tav>
                                      </p:tavLst>
                                    </p:anim>
                                    <p:anim calcmode="lin" valueType="num">
                                      <p:cBhvr additive="base">
                                        <p:cTn id="32" dur="500" fill="hold"/>
                                        <p:tgtEl>
                                          <p:spTgt spid="778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7837"/>
                                        </p:tgtEl>
                                        <p:attrNameLst>
                                          <p:attrName>style.visibility</p:attrName>
                                        </p:attrNameLst>
                                      </p:cBhvr>
                                      <p:to>
                                        <p:strVal val="visible"/>
                                      </p:to>
                                    </p:set>
                                    <p:anim calcmode="lin" valueType="num">
                                      <p:cBhvr additive="base">
                                        <p:cTn id="37" dur="500" fill="hold"/>
                                        <p:tgtEl>
                                          <p:spTgt spid="77837"/>
                                        </p:tgtEl>
                                        <p:attrNameLst>
                                          <p:attrName>ppt_x</p:attrName>
                                        </p:attrNameLst>
                                      </p:cBhvr>
                                      <p:tavLst>
                                        <p:tav tm="0">
                                          <p:val>
                                            <p:strVal val="0-#ppt_w/2"/>
                                          </p:val>
                                        </p:tav>
                                        <p:tav tm="100000">
                                          <p:val>
                                            <p:strVal val="#ppt_x"/>
                                          </p:val>
                                        </p:tav>
                                      </p:tavLst>
                                    </p:anim>
                                    <p:anim calcmode="lin" valueType="num">
                                      <p:cBhvr additive="base">
                                        <p:cTn id="38" dur="500" fill="hold"/>
                                        <p:tgtEl>
                                          <p:spTgt spid="77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P spid="77836" grpId="0" autoUpdateAnimBg="0"/>
      <p:bldP spid="7783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C68937A-8EF4-C584-71C2-10D7C31FFB16}"/>
              </a:ext>
            </a:extLst>
          </p:cNvPr>
          <p:cNvSpPr>
            <a:spLocks noGrp="1" noChangeArrowheads="1"/>
          </p:cNvSpPr>
          <p:nvPr>
            <p:ph type="title"/>
          </p:nvPr>
        </p:nvSpPr>
        <p:spPr>
          <a:xfrm>
            <a:off x="533400" y="0"/>
            <a:ext cx="8077200" cy="1143000"/>
          </a:xfrm>
        </p:spPr>
        <p:txBody>
          <a:bodyPr/>
          <a:lstStyle/>
          <a:p>
            <a:pPr>
              <a:lnSpc>
                <a:spcPct val="80000"/>
              </a:lnSpc>
            </a:pPr>
            <a:r>
              <a:rPr lang="en-US" altLang="en-US"/>
              <a:t>Standard Form of an LP</a:t>
            </a:r>
          </a:p>
        </p:txBody>
      </p:sp>
      <p:sp>
        <p:nvSpPr>
          <p:cNvPr id="89091" name="Rectangle 3">
            <a:extLst>
              <a:ext uri="{FF2B5EF4-FFF2-40B4-BE49-F238E27FC236}">
                <a16:creationId xmlns:a16="http://schemas.microsoft.com/office/drawing/2014/main" id="{D9B22FC0-09CB-5515-1573-90D7D7694D5C}"/>
              </a:ext>
            </a:extLst>
          </p:cNvPr>
          <p:cNvSpPr>
            <a:spLocks noGrp="1" noChangeArrowheads="1"/>
          </p:cNvSpPr>
          <p:nvPr>
            <p:ph type="body" idx="1"/>
          </p:nvPr>
        </p:nvSpPr>
        <p:spPr>
          <a:xfrm>
            <a:off x="342900" y="990600"/>
            <a:ext cx="8458200" cy="1371600"/>
          </a:xfrm>
        </p:spPr>
        <p:txBody>
          <a:bodyPr/>
          <a:lstStyle/>
          <a:p>
            <a:pPr>
              <a:lnSpc>
                <a:spcPct val="90000"/>
              </a:lnSpc>
            </a:pPr>
            <a:r>
              <a:rPr lang="en-US" altLang="en-US" sz="2800"/>
              <a:t> Reformulating problems in a common form allows one solution algorithm to work for many problems</a:t>
            </a:r>
          </a:p>
          <a:p>
            <a:pPr>
              <a:lnSpc>
                <a:spcPct val="90000"/>
              </a:lnSpc>
            </a:pPr>
            <a:r>
              <a:rPr lang="en-US" altLang="en-US" sz="2800"/>
              <a:t>The </a:t>
            </a:r>
            <a:r>
              <a:rPr lang="en-US" altLang="en-US" sz="2800" u="sng"/>
              <a:t>Standard Form</a:t>
            </a:r>
            <a:r>
              <a:rPr lang="en-US" altLang="en-US" sz="2800"/>
              <a:t> of an LP is:</a:t>
            </a:r>
          </a:p>
        </p:txBody>
      </p:sp>
      <p:sp>
        <p:nvSpPr>
          <p:cNvPr id="12292" name="Rectangle 4">
            <a:extLst>
              <a:ext uri="{FF2B5EF4-FFF2-40B4-BE49-F238E27FC236}">
                <a16:creationId xmlns:a16="http://schemas.microsoft.com/office/drawing/2014/main" id="{C70F2E11-22C0-A229-D8B4-635AD7B9D17D}"/>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2293" name="Rectangle 5">
            <a:extLst>
              <a:ext uri="{FF2B5EF4-FFF2-40B4-BE49-F238E27FC236}">
                <a16:creationId xmlns:a16="http://schemas.microsoft.com/office/drawing/2014/main" id="{63027913-A341-8FFA-2186-DB68C0585E0D}"/>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aphicFrame>
        <p:nvGraphicFramePr>
          <p:cNvPr id="89095" name="Object 7">
            <a:extLst>
              <a:ext uri="{FF2B5EF4-FFF2-40B4-BE49-F238E27FC236}">
                <a16:creationId xmlns:a16="http://schemas.microsoft.com/office/drawing/2014/main" id="{1E0E3505-5BF2-F8B8-61B6-CB5A6E4423EE}"/>
              </a:ext>
            </a:extLst>
          </p:cNvPr>
          <p:cNvGraphicFramePr>
            <a:graphicFrameLocks noChangeAspect="1"/>
          </p:cNvGraphicFramePr>
          <p:nvPr/>
        </p:nvGraphicFramePr>
        <p:xfrm>
          <a:off x="2019300" y="2514600"/>
          <a:ext cx="5105400" cy="3173413"/>
        </p:xfrm>
        <a:graphic>
          <a:graphicData uri="http://schemas.openxmlformats.org/presentationml/2006/ole">
            <mc:AlternateContent xmlns:mc="http://schemas.openxmlformats.org/markup-compatibility/2006">
              <mc:Choice xmlns:v="urn:schemas-microsoft-com:vml" Requires="v">
                <p:oleObj name="Equation" r:id="rId2" imgW="2247900" imgH="1397000" progId="Equation.3">
                  <p:embed/>
                </p:oleObj>
              </mc:Choice>
              <mc:Fallback>
                <p:oleObj name="Equation" r:id="rId2" imgW="2247900" imgH="1397000" progId="Equation.3">
                  <p:embed/>
                  <p:pic>
                    <p:nvPicPr>
                      <p:cNvPr id="89095" name="Object 7">
                        <a:extLst>
                          <a:ext uri="{FF2B5EF4-FFF2-40B4-BE49-F238E27FC236}">
                            <a16:creationId xmlns:a16="http://schemas.microsoft.com/office/drawing/2014/main" id="{1E0E3505-5BF2-F8B8-61B6-CB5A6E442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514600"/>
                        <a:ext cx="5105400" cy="317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6" name="Text Box 8">
            <a:extLst>
              <a:ext uri="{FF2B5EF4-FFF2-40B4-BE49-F238E27FC236}">
                <a16:creationId xmlns:a16="http://schemas.microsoft.com/office/drawing/2014/main" id="{43BD28EE-14E9-40B3-E589-677F3A894747}"/>
              </a:ext>
            </a:extLst>
          </p:cNvPr>
          <p:cNvSpPr txBox="1">
            <a:spLocks noChangeArrowheads="1"/>
          </p:cNvSpPr>
          <p:nvPr/>
        </p:nvSpPr>
        <p:spPr bwMode="auto">
          <a:xfrm>
            <a:off x="517525" y="5622925"/>
            <a:ext cx="75231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we need maximization, all </a:t>
            </a:r>
            <a:r>
              <a:rPr lang="en-US" altLang="en-US" sz="2800">
                <a:sym typeface="Symbol" panose="05050102010706020507" pitchFamily="18" charset="2"/>
              </a:rPr>
              <a:t> constraints, and</a:t>
            </a:r>
          </a:p>
          <a:p>
            <a:pPr>
              <a:spcBef>
                <a:spcPct val="0"/>
              </a:spcBef>
              <a:buFontTx/>
              <a:buNone/>
            </a:pPr>
            <a:r>
              <a:rPr lang="en-US" altLang="en-US" sz="2800"/>
              <a:t>nonnegative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9095"/>
                                        </p:tgtEl>
                                        <p:attrNameLst>
                                          <p:attrName>style.visibility</p:attrName>
                                        </p:attrNameLst>
                                      </p:cBhvr>
                                      <p:to>
                                        <p:strVal val="visible"/>
                                      </p:to>
                                    </p:set>
                                    <p:anim calcmode="lin" valueType="num">
                                      <p:cBhvr additive="base">
                                        <p:cTn id="19" dur="500" fill="hold"/>
                                        <p:tgtEl>
                                          <p:spTgt spid="89095"/>
                                        </p:tgtEl>
                                        <p:attrNameLst>
                                          <p:attrName>ppt_x</p:attrName>
                                        </p:attrNameLst>
                                      </p:cBhvr>
                                      <p:tavLst>
                                        <p:tav tm="0">
                                          <p:val>
                                            <p:strVal val="0-#ppt_w/2"/>
                                          </p:val>
                                        </p:tav>
                                        <p:tav tm="100000">
                                          <p:val>
                                            <p:strVal val="#ppt_x"/>
                                          </p:val>
                                        </p:tav>
                                      </p:tavLst>
                                    </p:anim>
                                    <p:anim calcmode="lin" valueType="num">
                                      <p:cBhvr additive="base">
                                        <p:cTn id="20"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EE8F243-6FCA-D4D2-6F5F-30B64268F6FD}"/>
              </a:ext>
            </a:extLst>
          </p:cNvPr>
          <p:cNvSpPr>
            <a:spLocks noGrp="1" noChangeArrowheads="1"/>
          </p:cNvSpPr>
          <p:nvPr>
            <p:ph type="title"/>
          </p:nvPr>
        </p:nvSpPr>
        <p:spPr>
          <a:xfrm>
            <a:off x="533400" y="0"/>
            <a:ext cx="8077200" cy="1143000"/>
          </a:xfrm>
        </p:spPr>
        <p:txBody>
          <a:bodyPr/>
          <a:lstStyle/>
          <a:p>
            <a:pPr>
              <a:lnSpc>
                <a:spcPct val="80000"/>
              </a:lnSpc>
            </a:pPr>
            <a:r>
              <a:rPr lang="en-US" altLang="en-US"/>
              <a:t>Canonical Form of an LP</a:t>
            </a:r>
          </a:p>
        </p:txBody>
      </p:sp>
      <p:sp>
        <p:nvSpPr>
          <p:cNvPr id="90115" name="Rectangle 3">
            <a:extLst>
              <a:ext uri="{FF2B5EF4-FFF2-40B4-BE49-F238E27FC236}">
                <a16:creationId xmlns:a16="http://schemas.microsoft.com/office/drawing/2014/main" id="{11DFB871-53E6-BCBC-C482-3C8503A666D6}"/>
              </a:ext>
            </a:extLst>
          </p:cNvPr>
          <p:cNvSpPr>
            <a:spLocks noGrp="1" noChangeArrowheads="1"/>
          </p:cNvSpPr>
          <p:nvPr>
            <p:ph type="body" idx="1"/>
          </p:nvPr>
        </p:nvSpPr>
        <p:spPr>
          <a:xfrm>
            <a:off x="342900" y="990600"/>
            <a:ext cx="8458200" cy="1371600"/>
          </a:xfrm>
        </p:spPr>
        <p:txBody>
          <a:bodyPr/>
          <a:lstStyle/>
          <a:p>
            <a:r>
              <a:rPr lang="en-US" altLang="en-US" sz="2800"/>
              <a:t>Another commonly used form in linear programming</a:t>
            </a:r>
          </a:p>
          <a:p>
            <a:r>
              <a:rPr lang="en-US" altLang="en-US" sz="2800"/>
              <a:t>The </a:t>
            </a:r>
            <a:r>
              <a:rPr lang="en-US" altLang="en-US" sz="2800" u="sng"/>
              <a:t>Canonical Form</a:t>
            </a:r>
            <a:r>
              <a:rPr lang="en-US" altLang="en-US" sz="2800"/>
              <a:t> of an LP is:</a:t>
            </a:r>
          </a:p>
        </p:txBody>
      </p:sp>
      <p:sp>
        <p:nvSpPr>
          <p:cNvPr id="13316" name="Rectangle 4">
            <a:extLst>
              <a:ext uri="{FF2B5EF4-FFF2-40B4-BE49-F238E27FC236}">
                <a16:creationId xmlns:a16="http://schemas.microsoft.com/office/drawing/2014/main" id="{C1E485B6-C42C-1C4E-AD62-1A51CABDB5A5}"/>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3317" name="Rectangle 5">
            <a:extLst>
              <a:ext uri="{FF2B5EF4-FFF2-40B4-BE49-F238E27FC236}">
                <a16:creationId xmlns:a16="http://schemas.microsoft.com/office/drawing/2014/main" id="{0D0A315D-13EA-0A79-3CD3-51490A41DE1E}"/>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aphicFrame>
        <p:nvGraphicFramePr>
          <p:cNvPr id="90118" name="Object 6">
            <a:extLst>
              <a:ext uri="{FF2B5EF4-FFF2-40B4-BE49-F238E27FC236}">
                <a16:creationId xmlns:a16="http://schemas.microsoft.com/office/drawing/2014/main" id="{0CB16394-D755-F10F-93E0-43595FA2E324}"/>
              </a:ext>
            </a:extLst>
          </p:cNvPr>
          <p:cNvGraphicFramePr>
            <a:graphicFrameLocks noChangeAspect="1"/>
          </p:cNvGraphicFramePr>
          <p:nvPr/>
        </p:nvGraphicFramePr>
        <p:xfrm>
          <a:off x="2019300" y="2362200"/>
          <a:ext cx="5105400" cy="3173413"/>
        </p:xfrm>
        <a:graphic>
          <a:graphicData uri="http://schemas.openxmlformats.org/presentationml/2006/ole">
            <mc:AlternateContent xmlns:mc="http://schemas.openxmlformats.org/markup-compatibility/2006">
              <mc:Choice xmlns:v="urn:schemas-microsoft-com:vml" Requires="v">
                <p:oleObj name="Equation" r:id="rId2" imgW="2247900" imgH="1397000" progId="Equation.3">
                  <p:embed/>
                </p:oleObj>
              </mc:Choice>
              <mc:Fallback>
                <p:oleObj name="Equation" r:id="rId2" imgW="2247900" imgH="1397000" progId="Equation.3">
                  <p:embed/>
                  <p:pic>
                    <p:nvPicPr>
                      <p:cNvPr id="90118" name="Object 6">
                        <a:extLst>
                          <a:ext uri="{FF2B5EF4-FFF2-40B4-BE49-F238E27FC236}">
                            <a16:creationId xmlns:a16="http://schemas.microsoft.com/office/drawing/2014/main" id="{0CB16394-D755-F10F-93E0-43595FA2E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62200"/>
                        <a:ext cx="5105400" cy="317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9" name="Text Box 7">
            <a:extLst>
              <a:ext uri="{FF2B5EF4-FFF2-40B4-BE49-F238E27FC236}">
                <a16:creationId xmlns:a16="http://schemas.microsoft.com/office/drawing/2014/main" id="{D7EAA0C9-14BE-92FF-0E1C-785C98769BF4}"/>
              </a:ext>
            </a:extLst>
          </p:cNvPr>
          <p:cNvSpPr txBox="1">
            <a:spLocks noChangeArrowheads="1"/>
          </p:cNvSpPr>
          <p:nvPr/>
        </p:nvSpPr>
        <p:spPr bwMode="auto">
          <a:xfrm>
            <a:off x="517525" y="5629275"/>
            <a:ext cx="7958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we need maximization, all </a:t>
            </a:r>
            <a:r>
              <a:rPr lang="en-US" altLang="en-US" sz="2800">
                <a:sym typeface="Symbol" panose="05050102010706020507" pitchFamily="18" charset="2"/>
              </a:rPr>
              <a:t>equality constraints,</a:t>
            </a:r>
          </a:p>
          <a:p>
            <a:pPr>
              <a:spcBef>
                <a:spcPct val="0"/>
              </a:spcBef>
              <a:buFontTx/>
              <a:buNone/>
            </a:pPr>
            <a:r>
              <a:rPr lang="en-US" altLang="en-US" sz="2800">
                <a:sym typeface="Symbol" panose="05050102010706020507" pitchFamily="18" charset="2"/>
              </a:rPr>
              <a:t>and </a:t>
            </a:r>
            <a:r>
              <a:rPr lang="en-US" altLang="en-US" sz="2800"/>
              <a:t>nonnegative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0115">
                                            <p:txEl>
                                              <p:pRg st="1" end="1"/>
                                            </p:txEl>
                                          </p:spTgt>
                                        </p:tgtEl>
                                        <p:attrNameLst>
                                          <p:attrName>style.visibility</p:attrName>
                                        </p:attrNameLst>
                                      </p:cBhvr>
                                      <p:to>
                                        <p:strVal val="visible"/>
                                      </p:to>
                                    </p:set>
                                    <p:anim calcmode="lin" valueType="num">
                                      <p:cBhvr additive="base">
                                        <p:cTn id="13" dur="500" fill="hold"/>
                                        <p:tgtEl>
                                          <p:spTgt spid="90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0118"/>
                                        </p:tgtEl>
                                        <p:attrNameLst>
                                          <p:attrName>style.visibility</p:attrName>
                                        </p:attrNameLst>
                                      </p:cBhvr>
                                      <p:to>
                                        <p:strVal val="visible"/>
                                      </p:to>
                                    </p:set>
                                    <p:anim calcmode="lin" valueType="num">
                                      <p:cBhvr additive="base">
                                        <p:cTn id="19" dur="500" fill="hold"/>
                                        <p:tgtEl>
                                          <p:spTgt spid="90118"/>
                                        </p:tgtEl>
                                        <p:attrNameLst>
                                          <p:attrName>ppt_x</p:attrName>
                                        </p:attrNameLst>
                                      </p:cBhvr>
                                      <p:tavLst>
                                        <p:tav tm="0">
                                          <p:val>
                                            <p:strVal val="0-#ppt_w/2"/>
                                          </p:val>
                                        </p:tav>
                                        <p:tav tm="100000">
                                          <p:val>
                                            <p:strVal val="#ppt_x"/>
                                          </p:val>
                                        </p:tav>
                                      </p:tavLst>
                                    </p:anim>
                                    <p:anim calcmode="lin" valueType="num">
                                      <p:cBhvr additive="base">
                                        <p:cTn id="20"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0119"/>
                                        </p:tgtEl>
                                        <p:attrNameLst>
                                          <p:attrName>style.visibility</p:attrName>
                                        </p:attrNameLst>
                                      </p:cBhvr>
                                      <p:to>
                                        <p:strVal val="visible"/>
                                      </p:to>
                                    </p:set>
                                    <p:anim calcmode="lin" valueType="num">
                                      <p:cBhvr additive="base">
                                        <p:cTn id="25" dur="500" fill="hold"/>
                                        <p:tgtEl>
                                          <p:spTgt spid="90119"/>
                                        </p:tgtEl>
                                        <p:attrNameLst>
                                          <p:attrName>ppt_x</p:attrName>
                                        </p:attrNameLst>
                                      </p:cBhvr>
                                      <p:tavLst>
                                        <p:tav tm="0">
                                          <p:val>
                                            <p:strVal val="0-#ppt_w/2"/>
                                          </p:val>
                                        </p:tav>
                                        <p:tav tm="100000">
                                          <p:val>
                                            <p:strVal val="#ppt_x"/>
                                          </p:val>
                                        </p:tav>
                                      </p:tavLst>
                                    </p:anim>
                                    <p:anim calcmode="lin" valueType="num">
                                      <p:cBhvr additive="base">
                                        <p:cTn id="26"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1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C42828E-0FC6-82A5-D18B-AC6354BD1E7D}"/>
              </a:ext>
            </a:extLst>
          </p:cNvPr>
          <p:cNvSpPr>
            <a:spLocks noGrp="1" noChangeArrowheads="1"/>
          </p:cNvSpPr>
          <p:nvPr>
            <p:ph type="title"/>
          </p:nvPr>
        </p:nvSpPr>
        <p:spPr>
          <a:xfrm>
            <a:off x="533400" y="304800"/>
            <a:ext cx="8077200" cy="990600"/>
          </a:xfrm>
        </p:spPr>
        <p:txBody>
          <a:bodyPr>
            <a:normAutofit fontScale="90000"/>
          </a:bodyPr>
          <a:lstStyle/>
          <a:p>
            <a:pPr>
              <a:lnSpc>
                <a:spcPct val="80000"/>
              </a:lnSpc>
            </a:pPr>
            <a:r>
              <a:rPr lang="en-US" altLang="en-US"/>
              <a:t>Converting an Equality to an Inequality</a:t>
            </a:r>
          </a:p>
        </p:txBody>
      </p:sp>
      <p:sp>
        <p:nvSpPr>
          <p:cNvPr id="92163" name="Rectangle 3">
            <a:extLst>
              <a:ext uri="{FF2B5EF4-FFF2-40B4-BE49-F238E27FC236}">
                <a16:creationId xmlns:a16="http://schemas.microsoft.com/office/drawing/2014/main" id="{2D217102-4E0C-1340-9AFB-27CC47D01DD5}"/>
              </a:ext>
            </a:extLst>
          </p:cNvPr>
          <p:cNvSpPr>
            <a:spLocks noGrp="1" noChangeArrowheads="1"/>
          </p:cNvSpPr>
          <p:nvPr>
            <p:ph type="body" idx="1"/>
          </p:nvPr>
        </p:nvSpPr>
        <p:spPr>
          <a:xfrm>
            <a:off x="342900" y="1524000"/>
            <a:ext cx="8458200" cy="838200"/>
          </a:xfrm>
        </p:spPr>
        <p:txBody>
          <a:bodyPr/>
          <a:lstStyle/>
          <a:p>
            <a:r>
              <a:rPr lang="en-US" altLang="en-US" sz="3600"/>
              <a:t> We can replace</a:t>
            </a:r>
          </a:p>
          <a:p>
            <a:pPr>
              <a:buFontTx/>
              <a:buNone/>
            </a:pPr>
            <a:endParaRPr lang="en-US" altLang="en-US" sz="3600"/>
          </a:p>
        </p:txBody>
      </p:sp>
      <p:sp>
        <p:nvSpPr>
          <p:cNvPr id="15364" name="Rectangle 4">
            <a:extLst>
              <a:ext uri="{FF2B5EF4-FFF2-40B4-BE49-F238E27FC236}">
                <a16:creationId xmlns:a16="http://schemas.microsoft.com/office/drawing/2014/main" id="{B54AFE56-75D0-5A81-6D3E-87670ABD780A}"/>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5365" name="Rectangle 5">
            <a:extLst>
              <a:ext uri="{FF2B5EF4-FFF2-40B4-BE49-F238E27FC236}">
                <a16:creationId xmlns:a16="http://schemas.microsoft.com/office/drawing/2014/main" id="{1B41767C-722D-B3F3-3B4A-C0E8AD0DF082}"/>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aphicFrame>
        <p:nvGraphicFramePr>
          <p:cNvPr id="92167" name="Object 7">
            <a:extLst>
              <a:ext uri="{FF2B5EF4-FFF2-40B4-BE49-F238E27FC236}">
                <a16:creationId xmlns:a16="http://schemas.microsoft.com/office/drawing/2014/main" id="{3D17F7A5-02E6-8F12-0642-1141CA312A92}"/>
              </a:ext>
            </a:extLst>
          </p:cNvPr>
          <p:cNvGraphicFramePr>
            <a:graphicFrameLocks noChangeAspect="1"/>
          </p:cNvGraphicFramePr>
          <p:nvPr/>
        </p:nvGraphicFramePr>
        <p:xfrm>
          <a:off x="506413" y="3581400"/>
          <a:ext cx="8131175" cy="1190625"/>
        </p:xfrm>
        <a:graphic>
          <a:graphicData uri="http://schemas.openxmlformats.org/presentationml/2006/ole">
            <mc:AlternateContent xmlns:mc="http://schemas.openxmlformats.org/markup-compatibility/2006">
              <mc:Choice xmlns:v="urn:schemas-microsoft-com:vml" Requires="v">
                <p:oleObj name="Equation" r:id="rId2" imgW="3035300" imgH="444500" progId="Equation.3">
                  <p:embed/>
                </p:oleObj>
              </mc:Choice>
              <mc:Fallback>
                <p:oleObj name="Equation" r:id="rId2" imgW="3035300" imgH="444500" progId="Equation.3">
                  <p:embed/>
                  <p:pic>
                    <p:nvPicPr>
                      <p:cNvPr id="92167" name="Object 7">
                        <a:extLst>
                          <a:ext uri="{FF2B5EF4-FFF2-40B4-BE49-F238E27FC236}">
                            <a16:creationId xmlns:a16="http://schemas.microsoft.com/office/drawing/2014/main" id="{3D17F7A5-02E6-8F12-0642-1141CA312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3581400"/>
                        <a:ext cx="813117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170" name="Group 10">
            <a:extLst>
              <a:ext uri="{FF2B5EF4-FFF2-40B4-BE49-F238E27FC236}">
                <a16:creationId xmlns:a16="http://schemas.microsoft.com/office/drawing/2014/main" id="{D240B338-65ED-4D74-71F5-E1AB8039B5B8}"/>
              </a:ext>
            </a:extLst>
          </p:cNvPr>
          <p:cNvGrpSpPr>
            <a:grpSpLocks/>
          </p:cNvGrpSpPr>
          <p:nvPr/>
        </p:nvGrpSpPr>
        <p:grpSpPr bwMode="auto">
          <a:xfrm>
            <a:off x="1524000" y="2266950"/>
            <a:ext cx="3546475" cy="1162050"/>
            <a:chOff x="960" y="1428"/>
            <a:chExt cx="2234" cy="732"/>
          </a:xfrm>
        </p:grpSpPr>
        <p:graphicFrame>
          <p:nvGraphicFramePr>
            <p:cNvPr id="15369" name="Object 6">
              <a:extLst>
                <a:ext uri="{FF2B5EF4-FFF2-40B4-BE49-F238E27FC236}">
                  <a16:creationId xmlns:a16="http://schemas.microsoft.com/office/drawing/2014/main" id="{C77A8382-CB81-DCC2-36CC-56465665D9DE}"/>
                </a:ext>
              </a:extLst>
            </p:cNvPr>
            <p:cNvGraphicFramePr>
              <a:graphicFrameLocks noChangeAspect="1"/>
            </p:cNvGraphicFramePr>
            <p:nvPr/>
          </p:nvGraphicFramePr>
          <p:xfrm>
            <a:off x="960" y="1428"/>
            <a:ext cx="1296" cy="732"/>
          </p:xfrm>
          <a:graphic>
            <a:graphicData uri="http://schemas.openxmlformats.org/presentationml/2006/ole">
              <mc:AlternateContent xmlns:mc="http://schemas.openxmlformats.org/markup-compatibility/2006">
                <mc:Choice xmlns:v="urn:schemas-microsoft-com:vml" Requires="v">
                  <p:oleObj name="Equation" r:id="rId4" imgW="787058" imgH="444307" progId="Equation.3">
                    <p:embed/>
                  </p:oleObj>
                </mc:Choice>
                <mc:Fallback>
                  <p:oleObj name="Equation" r:id="rId4" imgW="787058" imgH="444307" progId="Equation.3">
                    <p:embed/>
                    <p:pic>
                      <p:nvPicPr>
                        <p:cNvPr id="15369" name="Object 6">
                          <a:extLst>
                            <a:ext uri="{FF2B5EF4-FFF2-40B4-BE49-F238E27FC236}">
                              <a16:creationId xmlns:a16="http://schemas.microsoft.com/office/drawing/2014/main" id="{C77A8382-CB81-DCC2-36CC-56465665D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428"/>
                          <a:ext cx="1296"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8">
              <a:extLst>
                <a:ext uri="{FF2B5EF4-FFF2-40B4-BE49-F238E27FC236}">
                  <a16:creationId xmlns:a16="http://schemas.microsoft.com/office/drawing/2014/main" id="{A33C07BB-907D-8EA0-6BE3-8FF9F980F53A}"/>
                </a:ext>
              </a:extLst>
            </p:cNvPr>
            <p:cNvSpPr txBox="1">
              <a:spLocks noChangeArrowheads="1"/>
            </p:cNvSpPr>
            <p:nvPr/>
          </p:nvSpPr>
          <p:spPr bwMode="auto">
            <a:xfrm>
              <a:off x="2566" y="1584"/>
              <a:ext cx="6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t>with</a:t>
              </a:r>
            </a:p>
          </p:txBody>
        </p:sp>
      </p:grpSp>
      <p:sp>
        <p:nvSpPr>
          <p:cNvPr id="92169" name="Text Box 9">
            <a:extLst>
              <a:ext uri="{FF2B5EF4-FFF2-40B4-BE49-F238E27FC236}">
                <a16:creationId xmlns:a16="http://schemas.microsoft.com/office/drawing/2014/main" id="{AB260519-6F27-F63F-D4C1-F0A285058D16}"/>
              </a:ext>
            </a:extLst>
          </p:cNvPr>
          <p:cNvSpPr txBox="1">
            <a:spLocks noChangeArrowheads="1"/>
          </p:cNvSpPr>
          <p:nvPr/>
        </p:nvSpPr>
        <p:spPr bwMode="auto">
          <a:xfrm>
            <a:off x="381000" y="5029200"/>
            <a:ext cx="7102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t>This replaces the equality with two inequalities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170"/>
                                        </p:tgtEl>
                                        <p:attrNameLst>
                                          <p:attrName>style.visibility</p:attrName>
                                        </p:attrNameLst>
                                      </p:cBhvr>
                                      <p:to>
                                        <p:strVal val="visible"/>
                                      </p:to>
                                    </p:set>
                                    <p:anim calcmode="lin" valueType="num">
                                      <p:cBhvr additive="base">
                                        <p:cTn id="13" dur="500" fill="hold"/>
                                        <p:tgtEl>
                                          <p:spTgt spid="92170"/>
                                        </p:tgtEl>
                                        <p:attrNameLst>
                                          <p:attrName>ppt_x</p:attrName>
                                        </p:attrNameLst>
                                      </p:cBhvr>
                                      <p:tavLst>
                                        <p:tav tm="0">
                                          <p:val>
                                            <p:strVal val="0-#ppt_w/2"/>
                                          </p:val>
                                        </p:tav>
                                        <p:tav tm="100000">
                                          <p:val>
                                            <p:strVal val="#ppt_x"/>
                                          </p:val>
                                        </p:tav>
                                      </p:tavLst>
                                    </p:anim>
                                    <p:anim calcmode="lin" valueType="num">
                                      <p:cBhvr additive="base">
                                        <p:cTn id="14" dur="500" fill="hold"/>
                                        <p:tgtEl>
                                          <p:spTgt spid="921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167"/>
                                        </p:tgtEl>
                                        <p:attrNameLst>
                                          <p:attrName>style.visibility</p:attrName>
                                        </p:attrNameLst>
                                      </p:cBhvr>
                                      <p:to>
                                        <p:strVal val="visible"/>
                                      </p:to>
                                    </p:set>
                                    <p:anim calcmode="lin" valueType="num">
                                      <p:cBhvr additive="base">
                                        <p:cTn id="19" dur="500" fill="hold"/>
                                        <p:tgtEl>
                                          <p:spTgt spid="92167"/>
                                        </p:tgtEl>
                                        <p:attrNameLst>
                                          <p:attrName>ppt_x</p:attrName>
                                        </p:attrNameLst>
                                      </p:cBhvr>
                                      <p:tavLst>
                                        <p:tav tm="0">
                                          <p:val>
                                            <p:strVal val="0-#ppt_w/2"/>
                                          </p:val>
                                        </p:tav>
                                        <p:tav tm="100000">
                                          <p:val>
                                            <p:strVal val="#ppt_x"/>
                                          </p:val>
                                        </p:tav>
                                      </p:tavLst>
                                    </p:anim>
                                    <p:anim calcmode="lin" valueType="num">
                                      <p:cBhvr additive="base">
                                        <p:cTn id="20" dur="500" fill="hold"/>
                                        <p:tgtEl>
                                          <p:spTgt spid="921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2169"/>
                                        </p:tgtEl>
                                        <p:attrNameLst>
                                          <p:attrName>style.visibility</p:attrName>
                                        </p:attrNameLst>
                                      </p:cBhvr>
                                      <p:to>
                                        <p:strVal val="visible"/>
                                      </p:to>
                                    </p:set>
                                    <p:anim calcmode="lin" valueType="num">
                                      <p:cBhvr additive="base">
                                        <p:cTn id="25" dur="500" fill="hold"/>
                                        <p:tgtEl>
                                          <p:spTgt spid="92169"/>
                                        </p:tgtEl>
                                        <p:attrNameLst>
                                          <p:attrName>ppt_x</p:attrName>
                                        </p:attrNameLst>
                                      </p:cBhvr>
                                      <p:tavLst>
                                        <p:tav tm="0">
                                          <p:val>
                                            <p:strVal val="0-#ppt_w/2"/>
                                          </p:val>
                                        </p:tav>
                                        <p:tav tm="100000">
                                          <p:val>
                                            <p:strVal val="#ppt_x"/>
                                          </p:val>
                                        </p:tav>
                                      </p:tavLst>
                                    </p:anim>
                                    <p:anim calcmode="lin" valueType="num">
                                      <p:cBhvr additive="base">
                                        <p:cTn id="26" dur="500" fill="hold"/>
                                        <p:tgtEl>
                                          <p:spTgt spid="92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P spid="9216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9FA3D9D-C47F-0912-3B01-18F262BB4AF7}"/>
              </a:ext>
            </a:extLst>
          </p:cNvPr>
          <p:cNvSpPr>
            <a:spLocks noGrp="1" noChangeArrowheads="1"/>
          </p:cNvSpPr>
          <p:nvPr>
            <p:ph type="title"/>
          </p:nvPr>
        </p:nvSpPr>
        <p:spPr>
          <a:xfrm>
            <a:off x="533400" y="304800"/>
            <a:ext cx="8077200" cy="990600"/>
          </a:xfrm>
        </p:spPr>
        <p:txBody>
          <a:bodyPr>
            <a:normAutofit fontScale="90000"/>
          </a:bodyPr>
          <a:lstStyle/>
          <a:p>
            <a:pPr>
              <a:lnSpc>
                <a:spcPct val="80000"/>
              </a:lnSpc>
            </a:pPr>
            <a:r>
              <a:rPr lang="en-US" altLang="en-US"/>
              <a:t>Converting an Inequality to an Equality</a:t>
            </a:r>
          </a:p>
        </p:txBody>
      </p:sp>
      <p:sp>
        <p:nvSpPr>
          <p:cNvPr id="93187" name="Rectangle 3">
            <a:extLst>
              <a:ext uri="{FF2B5EF4-FFF2-40B4-BE49-F238E27FC236}">
                <a16:creationId xmlns:a16="http://schemas.microsoft.com/office/drawing/2014/main" id="{266A8AA4-97AB-C079-1564-DB8221E8804F}"/>
              </a:ext>
            </a:extLst>
          </p:cNvPr>
          <p:cNvSpPr>
            <a:spLocks noGrp="1" noChangeArrowheads="1"/>
          </p:cNvSpPr>
          <p:nvPr>
            <p:ph type="body" idx="1"/>
          </p:nvPr>
        </p:nvSpPr>
        <p:spPr>
          <a:xfrm>
            <a:off x="342900" y="1524000"/>
            <a:ext cx="8458200" cy="2286000"/>
          </a:xfrm>
        </p:spPr>
        <p:txBody>
          <a:bodyPr/>
          <a:lstStyle/>
          <a:p>
            <a:r>
              <a:rPr lang="en-US" altLang="en-US"/>
              <a:t> To do this, we need to invent a new variable to make up the difference between the inequality and the equality, called a </a:t>
            </a:r>
            <a:r>
              <a:rPr lang="en-US" altLang="en-US" u="sng"/>
              <a:t>slack variable</a:t>
            </a:r>
          </a:p>
          <a:p>
            <a:r>
              <a:rPr lang="en-US" altLang="en-US"/>
              <a:t>So replace</a:t>
            </a:r>
          </a:p>
        </p:txBody>
      </p:sp>
      <p:sp>
        <p:nvSpPr>
          <p:cNvPr id="16388" name="Rectangle 4">
            <a:extLst>
              <a:ext uri="{FF2B5EF4-FFF2-40B4-BE49-F238E27FC236}">
                <a16:creationId xmlns:a16="http://schemas.microsoft.com/office/drawing/2014/main" id="{F3741821-E14D-B69F-33A9-806F5D99927D}"/>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6389" name="Rectangle 5">
            <a:extLst>
              <a:ext uri="{FF2B5EF4-FFF2-40B4-BE49-F238E27FC236}">
                <a16:creationId xmlns:a16="http://schemas.microsoft.com/office/drawing/2014/main" id="{01E46823-0CEF-A19C-7BEC-BD0121B9E751}"/>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pSp>
        <p:nvGrpSpPr>
          <p:cNvPr id="93197" name="Group 13">
            <a:extLst>
              <a:ext uri="{FF2B5EF4-FFF2-40B4-BE49-F238E27FC236}">
                <a16:creationId xmlns:a16="http://schemas.microsoft.com/office/drawing/2014/main" id="{FB501608-1A3D-D918-5845-80487142669B}"/>
              </a:ext>
            </a:extLst>
          </p:cNvPr>
          <p:cNvGrpSpPr>
            <a:grpSpLocks/>
          </p:cNvGrpSpPr>
          <p:nvPr/>
        </p:nvGrpSpPr>
        <p:grpSpPr bwMode="auto">
          <a:xfrm>
            <a:off x="3124200" y="3200400"/>
            <a:ext cx="3497263" cy="1190625"/>
            <a:chOff x="1968" y="2016"/>
            <a:chExt cx="2203" cy="750"/>
          </a:xfrm>
        </p:grpSpPr>
        <p:graphicFrame>
          <p:nvGraphicFramePr>
            <p:cNvPr id="16393" name="Object 7">
              <a:extLst>
                <a:ext uri="{FF2B5EF4-FFF2-40B4-BE49-F238E27FC236}">
                  <a16:creationId xmlns:a16="http://schemas.microsoft.com/office/drawing/2014/main" id="{C5832410-CEF4-19F9-3CD4-8B6F2578A50D}"/>
                </a:ext>
              </a:extLst>
            </p:cNvPr>
            <p:cNvGraphicFramePr>
              <a:graphicFrameLocks noChangeAspect="1"/>
            </p:cNvGraphicFramePr>
            <p:nvPr/>
          </p:nvGraphicFramePr>
          <p:xfrm>
            <a:off x="1968" y="2016"/>
            <a:ext cx="1457" cy="750"/>
          </p:xfrm>
          <a:graphic>
            <a:graphicData uri="http://schemas.openxmlformats.org/presentationml/2006/ole">
              <mc:AlternateContent xmlns:mc="http://schemas.openxmlformats.org/markup-compatibility/2006">
                <mc:Choice xmlns:v="urn:schemas-microsoft-com:vml" Requires="v">
                  <p:oleObj name="Equation" r:id="rId2" imgW="863225" imgH="444307" progId="Equation.3">
                    <p:embed/>
                  </p:oleObj>
                </mc:Choice>
                <mc:Fallback>
                  <p:oleObj name="Equation" r:id="rId2" imgW="863225" imgH="444307" progId="Equation.3">
                    <p:embed/>
                    <p:pic>
                      <p:nvPicPr>
                        <p:cNvPr id="16393" name="Object 7">
                          <a:extLst>
                            <a:ext uri="{FF2B5EF4-FFF2-40B4-BE49-F238E27FC236}">
                              <a16:creationId xmlns:a16="http://schemas.microsoft.com/office/drawing/2014/main" id="{C5832410-CEF4-19F9-3CD4-8B6F2578A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016"/>
                          <a:ext cx="1457"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0">
              <a:extLst>
                <a:ext uri="{FF2B5EF4-FFF2-40B4-BE49-F238E27FC236}">
                  <a16:creationId xmlns:a16="http://schemas.microsoft.com/office/drawing/2014/main" id="{7E33DF19-F0CA-8144-64A1-BC8BDBDAAB5A}"/>
                </a:ext>
              </a:extLst>
            </p:cNvPr>
            <p:cNvSpPr txBox="1">
              <a:spLocks noChangeArrowheads="1"/>
            </p:cNvSpPr>
            <p:nvPr/>
          </p:nvSpPr>
          <p:spPr bwMode="auto">
            <a:xfrm>
              <a:off x="3600" y="2160"/>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t>with</a:t>
              </a:r>
            </a:p>
          </p:txBody>
        </p:sp>
      </p:grpSp>
      <p:graphicFrame>
        <p:nvGraphicFramePr>
          <p:cNvPr id="93195" name="Object 11">
            <a:extLst>
              <a:ext uri="{FF2B5EF4-FFF2-40B4-BE49-F238E27FC236}">
                <a16:creationId xmlns:a16="http://schemas.microsoft.com/office/drawing/2014/main" id="{36C9F532-69DA-3594-100E-C40181ECA38F}"/>
              </a:ext>
            </a:extLst>
          </p:cNvPr>
          <p:cNvGraphicFramePr>
            <a:graphicFrameLocks noChangeAspect="1"/>
          </p:cNvGraphicFramePr>
          <p:nvPr/>
        </p:nvGraphicFramePr>
        <p:xfrm>
          <a:off x="2455863" y="4400550"/>
          <a:ext cx="4630737" cy="1103313"/>
        </p:xfrm>
        <a:graphic>
          <a:graphicData uri="http://schemas.openxmlformats.org/presentationml/2006/ole">
            <mc:AlternateContent xmlns:mc="http://schemas.openxmlformats.org/markup-compatibility/2006">
              <mc:Choice xmlns:v="urn:schemas-microsoft-com:vml" Requires="v">
                <p:oleObj name="Equation" r:id="rId4" imgW="1866090" imgH="444307" progId="Equation.3">
                  <p:embed/>
                </p:oleObj>
              </mc:Choice>
              <mc:Fallback>
                <p:oleObj name="Equation" r:id="rId4" imgW="1866090" imgH="444307" progId="Equation.3">
                  <p:embed/>
                  <p:pic>
                    <p:nvPicPr>
                      <p:cNvPr id="93195" name="Object 11">
                        <a:extLst>
                          <a:ext uri="{FF2B5EF4-FFF2-40B4-BE49-F238E27FC236}">
                            <a16:creationId xmlns:a16="http://schemas.microsoft.com/office/drawing/2014/main" id="{36C9F532-69DA-3594-100E-C40181ECA3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863" y="4400550"/>
                        <a:ext cx="4630737"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Text Box 12">
            <a:extLst>
              <a:ext uri="{FF2B5EF4-FFF2-40B4-BE49-F238E27FC236}">
                <a16:creationId xmlns:a16="http://schemas.microsoft.com/office/drawing/2014/main" id="{52B48801-D214-5D44-7A3D-1CF58A5C07DD}"/>
              </a:ext>
            </a:extLst>
          </p:cNvPr>
          <p:cNvSpPr txBox="1">
            <a:spLocks noChangeArrowheads="1"/>
          </p:cNvSpPr>
          <p:nvPr/>
        </p:nvSpPr>
        <p:spPr bwMode="auto">
          <a:xfrm>
            <a:off x="365125" y="5726113"/>
            <a:ext cx="48641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pPr>
            <a:r>
              <a:rPr lang="en-US" altLang="en-US" i="1"/>
              <a:t>  s</a:t>
            </a:r>
            <a:r>
              <a:rPr lang="en-US" altLang="en-US" i="1" baseline="-25000"/>
              <a:t>j</a:t>
            </a:r>
            <a:r>
              <a:rPr lang="en-US" altLang="en-US"/>
              <a:t> is the new slack variable</a:t>
            </a: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3197"/>
                                        </p:tgtEl>
                                        <p:attrNameLst>
                                          <p:attrName>style.visibility</p:attrName>
                                        </p:attrNameLst>
                                      </p:cBhvr>
                                      <p:to>
                                        <p:strVal val="visible"/>
                                      </p:to>
                                    </p:set>
                                    <p:anim calcmode="lin" valueType="num">
                                      <p:cBhvr additive="base">
                                        <p:cTn id="19" dur="500" fill="hold"/>
                                        <p:tgtEl>
                                          <p:spTgt spid="93197"/>
                                        </p:tgtEl>
                                        <p:attrNameLst>
                                          <p:attrName>ppt_x</p:attrName>
                                        </p:attrNameLst>
                                      </p:cBhvr>
                                      <p:tavLst>
                                        <p:tav tm="0">
                                          <p:val>
                                            <p:strVal val="0-#ppt_w/2"/>
                                          </p:val>
                                        </p:tav>
                                        <p:tav tm="100000">
                                          <p:val>
                                            <p:strVal val="#ppt_x"/>
                                          </p:val>
                                        </p:tav>
                                      </p:tavLst>
                                    </p:anim>
                                    <p:anim calcmode="lin" valueType="num">
                                      <p:cBhvr additive="base">
                                        <p:cTn id="20" dur="500" fill="hold"/>
                                        <p:tgtEl>
                                          <p:spTgt spid="931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195"/>
                                        </p:tgtEl>
                                        <p:attrNameLst>
                                          <p:attrName>style.visibility</p:attrName>
                                        </p:attrNameLst>
                                      </p:cBhvr>
                                      <p:to>
                                        <p:strVal val="visible"/>
                                      </p:to>
                                    </p:set>
                                    <p:anim calcmode="lin" valueType="num">
                                      <p:cBhvr additive="base">
                                        <p:cTn id="25" dur="500" fill="hold"/>
                                        <p:tgtEl>
                                          <p:spTgt spid="93195"/>
                                        </p:tgtEl>
                                        <p:attrNameLst>
                                          <p:attrName>ppt_x</p:attrName>
                                        </p:attrNameLst>
                                      </p:cBhvr>
                                      <p:tavLst>
                                        <p:tav tm="0">
                                          <p:val>
                                            <p:strVal val="0-#ppt_w/2"/>
                                          </p:val>
                                        </p:tav>
                                        <p:tav tm="100000">
                                          <p:val>
                                            <p:strVal val="#ppt_x"/>
                                          </p:val>
                                        </p:tav>
                                      </p:tavLst>
                                    </p:anim>
                                    <p:anim calcmode="lin" valueType="num">
                                      <p:cBhvr additive="base">
                                        <p:cTn id="26" dur="500" fill="hold"/>
                                        <p:tgtEl>
                                          <p:spTgt spid="931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3196"/>
                                        </p:tgtEl>
                                        <p:attrNameLst>
                                          <p:attrName>style.visibility</p:attrName>
                                        </p:attrNameLst>
                                      </p:cBhvr>
                                      <p:to>
                                        <p:strVal val="visible"/>
                                      </p:to>
                                    </p:set>
                                    <p:anim calcmode="lin" valueType="num">
                                      <p:cBhvr additive="base">
                                        <p:cTn id="31" dur="500" fill="hold"/>
                                        <p:tgtEl>
                                          <p:spTgt spid="93196"/>
                                        </p:tgtEl>
                                        <p:attrNameLst>
                                          <p:attrName>ppt_x</p:attrName>
                                        </p:attrNameLst>
                                      </p:cBhvr>
                                      <p:tavLst>
                                        <p:tav tm="0">
                                          <p:val>
                                            <p:strVal val="0-#ppt_w/2"/>
                                          </p:val>
                                        </p:tav>
                                        <p:tav tm="100000">
                                          <p:val>
                                            <p:strVal val="#ppt_x"/>
                                          </p:val>
                                        </p:tav>
                                      </p:tavLst>
                                    </p:anim>
                                    <p:anim calcmode="lin" valueType="num">
                                      <p:cBhvr additive="base">
                                        <p:cTn id="32" dur="500" fill="hold"/>
                                        <p:tgtEl>
                                          <p:spTgt spid="93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P spid="9319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746BA43-F9BB-E8C8-1E2C-25DF064551BE}"/>
              </a:ext>
            </a:extLst>
          </p:cNvPr>
          <p:cNvSpPr>
            <a:spLocks noGrp="1" noChangeArrowheads="1"/>
          </p:cNvSpPr>
          <p:nvPr>
            <p:ph type="title"/>
          </p:nvPr>
        </p:nvSpPr>
        <p:spPr>
          <a:xfrm>
            <a:off x="533400" y="0"/>
            <a:ext cx="8077200" cy="1143000"/>
          </a:xfrm>
        </p:spPr>
        <p:txBody>
          <a:bodyPr/>
          <a:lstStyle/>
          <a:p>
            <a:pPr>
              <a:lnSpc>
                <a:spcPct val="80000"/>
              </a:lnSpc>
            </a:pPr>
            <a:r>
              <a:rPr lang="en-US" altLang="en-US"/>
              <a:t>Matrix Notation</a:t>
            </a:r>
          </a:p>
        </p:txBody>
      </p:sp>
      <p:sp>
        <p:nvSpPr>
          <p:cNvPr id="17411" name="Rectangle 3">
            <a:extLst>
              <a:ext uri="{FF2B5EF4-FFF2-40B4-BE49-F238E27FC236}">
                <a16:creationId xmlns:a16="http://schemas.microsoft.com/office/drawing/2014/main" id="{983B87F5-3F01-90C6-BB56-8C5BB9466A72}"/>
              </a:ext>
            </a:extLst>
          </p:cNvPr>
          <p:cNvSpPr>
            <a:spLocks noGrp="1" noChangeArrowheads="1"/>
          </p:cNvSpPr>
          <p:nvPr>
            <p:ph type="body" idx="1"/>
          </p:nvPr>
        </p:nvSpPr>
        <p:spPr>
          <a:xfrm>
            <a:off x="342900" y="1066800"/>
            <a:ext cx="8458200" cy="4114800"/>
          </a:xfrm>
        </p:spPr>
        <p:txBody>
          <a:bodyPr/>
          <a:lstStyle/>
          <a:p>
            <a:pPr>
              <a:lnSpc>
                <a:spcPct val="90000"/>
              </a:lnSpc>
            </a:pPr>
            <a:r>
              <a:rPr lang="en-US" altLang="en-US" sz="3600"/>
              <a:t> Now that we can convert between forms, let’s write the problem generally in matrix notation, with</a:t>
            </a:r>
          </a:p>
        </p:txBody>
      </p:sp>
      <p:sp>
        <p:nvSpPr>
          <p:cNvPr id="17412" name="Rectangle 4">
            <a:extLst>
              <a:ext uri="{FF2B5EF4-FFF2-40B4-BE49-F238E27FC236}">
                <a16:creationId xmlns:a16="http://schemas.microsoft.com/office/drawing/2014/main" id="{624D0E0F-BF80-5810-FB53-14970D4710D2}"/>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7413" name="Rectangle 5">
            <a:extLst>
              <a:ext uri="{FF2B5EF4-FFF2-40B4-BE49-F238E27FC236}">
                <a16:creationId xmlns:a16="http://schemas.microsoft.com/office/drawing/2014/main" id="{94BB7765-DE5E-C987-4E6E-0FE662F2F7A1}"/>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aphicFrame>
        <p:nvGraphicFramePr>
          <p:cNvPr id="94215" name="Object 7">
            <a:extLst>
              <a:ext uri="{FF2B5EF4-FFF2-40B4-BE49-F238E27FC236}">
                <a16:creationId xmlns:a16="http://schemas.microsoft.com/office/drawing/2014/main" id="{FDFF2587-10EE-1DE6-92DD-3C2EE45909AB}"/>
              </a:ext>
            </a:extLst>
          </p:cNvPr>
          <p:cNvGraphicFramePr>
            <a:graphicFrameLocks noChangeAspect="1"/>
          </p:cNvGraphicFramePr>
          <p:nvPr/>
        </p:nvGraphicFramePr>
        <p:xfrm>
          <a:off x="1600200" y="2700338"/>
          <a:ext cx="5943600" cy="3678237"/>
        </p:xfrm>
        <a:graphic>
          <a:graphicData uri="http://schemas.openxmlformats.org/presentationml/2006/ole">
            <mc:AlternateContent xmlns:mc="http://schemas.openxmlformats.org/markup-compatibility/2006">
              <mc:Choice xmlns:v="urn:schemas-microsoft-com:vml" Requires="v">
                <p:oleObj name="Equation" r:id="rId2" imgW="2298700" imgH="1422400" progId="Equation.3">
                  <p:embed/>
                </p:oleObj>
              </mc:Choice>
              <mc:Fallback>
                <p:oleObj name="Equation" r:id="rId2" imgW="2298700" imgH="1422400" progId="Equation.3">
                  <p:embed/>
                  <p:pic>
                    <p:nvPicPr>
                      <p:cNvPr id="94215" name="Object 7">
                        <a:extLst>
                          <a:ext uri="{FF2B5EF4-FFF2-40B4-BE49-F238E27FC236}">
                            <a16:creationId xmlns:a16="http://schemas.microsoft.com/office/drawing/2014/main" id="{FDFF2587-10EE-1DE6-92DD-3C2EE4590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00338"/>
                        <a:ext cx="5943600" cy="367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4215"/>
                                        </p:tgtEl>
                                        <p:attrNameLst>
                                          <p:attrName>style.visibility</p:attrName>
                                        </p:attrNameLst>
                                      </p:cBhvr>
                                      <p:to>
                                        <p:strVal val="visible"/>
                                      </p:to>
                                    </p:set>
                                    <p:anim calcmode="lin" valueType="num">
                                      <p:cBhvr additive="base">
                                        <p:cTn id="7" dur="500" fill="hold"/>
                                        <p:tgtEl>
                                          <p:spTgt spid="94215"/>
                                        </p:tgtEl>
                                        <p:attrNameLst>
                                          <p:attrName>ppt_x</p:attrName>
                                        </p:attrNameLst>
                                      </p:cBhvr>
                                      <p:tavLst>
                                        <p:tav tm="0">
                                          <p:val>
                                            <p:strVal val="0-#ppt_w/2"/>
                                          </p:val>
                                        </p:tav>
                                        <p:tav tm="100000">
                                          <p:val>
                                            <p:strVal val="#ppt_x"/>
                                          </p:val>
                                        </p:tav>
                                      </p:tavLst>
                                    </p:anim>
                                    <p:anim calcmode="lin" valueType="num">
                                      <p:cBhvr additive="base">
                                        <p:cTn id="8" dur="500" fill="hold"/>
                                        <p:tgtEl>
                                          <p:spTgt spid="94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89516B1-0C42-4CAF-4536-C17E24211DA0}"/>
              </a:ext>
            </a:extLst>
          </p:cNvPr>
          <p:cNvSpPr>
            <a:spLocks noGrp="1" noChangeArrowheads="1"/>
          </p:cNvSpPr>
          <p:nvPr>
            <p:ph type="title"/>
          </p:nvPr>
        </p:nvSpPr>
        <p:spPr>
          <a:xfrm>
            <a:off x="533400" y="0"/>
            <a:ext cx="8077200" cy="1143000"/>
          </a:xfrm>
        </p:spPr>
        <p:txBody>
          <a:bodyPr/>
          <a:lstStyle/>
          <a:p>
            <a:pPr>
              <a:lnSpc>
                <a:spcPct val="80000"/>
              </a:lnSpc>
            </a:pPr>
            <a:r>
              <a:rPr lang="en-US" altLang="en-US"/>
              <a:t>Standard Forms in Matrix Notation</a:t>
            </a:r>
          </a:p>
        </p:txBody>
      </p:sp>
      <p:sp>
        <p:nvSpPr>
          <p:cNvPr id="95235" name="Rectangle 3">
            <a:extLst>
              <a:ext uri="{FF2B5EF4-FFF2-40B4-BE49-F238E27FC236}">
                <a16:creationId xmlns:a16="http://schemas.microsoft.com/office/drawing/2014/main" id="{25280F84-DF88-2A23-4631-9A650F665878}"/>
              </a:ext>
            </a:extLst>
          </p:cNvPr>
          <p:cNvSpPr>
            <a:spLocks noGrp="1" noChangeArrowheads="1"/>
          </p:cNvSpPr>
          <p:nvPr>
            <p:ph type="body" idx="1"/>
          </p:nvPr>
        </p:nvSpPr>
        <p:spPr>
          <a:xfrm>
            <a:off x="304800" y="1066800"/>
            <a:ext cx="4533900" cy="2057400"/>
          </a:xfrm>
        </p:spPr>
        <p:txBody>
          <a:bodyPr/>
          <a:lstStyle/>
          <a:p>
            <a:pPr>
              <a:lnSpc>
                <a:spcPct val="90000"/>
              </a:lnSpc>
            </a:pPr>
            <a:r>
              <a:rPr lang="en-US" altLang="en-US" sz="3600"/>
              <a:t> Using that notation, we can write the canonical form as:</a:t>
            </a:r>
          </a:p>
        </p:txBody>
      </p:sp>
      <p:sp>
        <p:nvSpPr>
          <p:cNvPr id="18436" name="Rectangle 4">
            <a:extLst>
              <a:ext uri="{FF2B5EF4-FFF2-40B4-BE49-F238E27FC236}">
                <a16:creationId xmlns:a16="http://schemas.microsoft.com/office/drawing/2014/main" id="{8262683C-829C-B7B4-BF9A-7F8E594AAF5B}"/>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8437" name="Rectangle 5">
            <a:extLst>
              <a:ext uri="{FF2B5EF4-FFF2-40B4-BE49-F238E27FC236}">
                <a16:creationId xmlns:a16="http://schemas.microsoft.com/office/drawing/2014/main" id="{380B1CD4-DDDA-90B4-1D1B-9B25259FBB4E}"/>
              </a:ext>
            </a:extLst>
          </p:cNvPr>
          <p:cNvSpPr>
            <a:spLocks noChangeArrowheads="1"/>
          </p:cNvSpPr>
          <p:nvPr/>
        </p:nvSpPr>
        <p:spPr bwMode="auto">
          <a:xfrm>
            <a:off x="6400800" y="6172200"/>
            <a:ext cx="2293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9</a:t>
            </a:r>
          </a:p>
        </p:txBody>
      </p:sp>
      <p:graphicFrame>
        <p:nvGraphicFramePr>
          <p:cNvPr id="95239" name="Object 7">
            <a:extLst>
              <a:ext uri="{FF2B5EF4-FFF2-40B4-BE49-F238E27FC236}">
                <a16:creationId xmlns:a16="http://schemas.microsoft.com/office/drawing/2014/main" id="{8436844C-9370-5410-5808-812B2CC8B074}"/>
              </a:ext>
            </a:extLst>
          </p:cNvPr>
          <p:cNvGraphicFramePr>
            <a:graphicFrameLocks noChangeAspect="1"/>
          </p:cNvGraphicFramePr>
          <p:nvPr/>
        </p:nvGraphicFramePr>
        <p:xfrm>
          <a:off x="5029200" y="1066800"/>
          <a:ext cx="2209800" cy="1679575"/>
        </p:xfrm>
        <a:graphic>
          <a:graphicData uri="http://schemas.openxmlformats.org/presentationml/2006/ole">
            <mc:AlternateContent xmlns:mc="http://schemas.openxmlformats.org/markup-compatibility/2006">
              <mc:Choice xmlns:v="urn:schemas-microsoft-com:vml" Requires="v">
                <p:oleObj name="Equation" r:id="rId2" imgW="952087" imgH="723586" progId="Equation.3">
                  <p:embed/>
                </p:oleObj>
              </mc:Choice>
              <mc:Fallback>
                <p:oleObj name="Equation" r:id="rId2" imgW="952087" imgH="723586" progId="Equation.3">
                  <p:embed/>
                  <p:pic>
                    <p:nvPicPr>
                      <p:cNvPr id="95239" name="Object 7">
                        <a:extLst>
                          <a:ext uri="{FF2B5EF4-FFF2-40B4-BE49-F238E27FC236}">
                            <a16:creationId xmlns:a16="http://schemas.microsoft.com/office/drawing/2014/main" id="{8436844C-9370-5410-5808-812B2CC8B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66800"/>
                        <a:ext cx="22098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1" name="Text Box 9">
            <a:extLst>
              <a:ext uri="{FF2B5EF4-FFF2-40B4-BE49-F238E27FC236}">
                <a16:creationId xmlns:a16="http://schemas.microsoft.com/office/drawing/2014/main" id="{1D604155-5C33-B12F-426F-F44301475BF1}"/>
              </a:ext>
            </a:extLst>
          </p:cNvPr>
          <p:cNvSpPr txBox="1">
            <a:spLocks noChangeArrowheads="1"/>
          </p:cNvSpPr>
          <p:nvPr/>
        </p:nvSpPr>
        <p:spPr bwMode="auto">
          <a:xfrm>
            <a:off x="381000" y="3276600"/>
            <a:ext cx="3581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The standard   form becomes:</a:t>
            </a:r>
          </a:p>
        </p:txBody>
      </p:sp>
      <p:graphicFrame>
        <p:nvGraphicFramePr>
          <p:cNvPr id="95243" name="Object 11">
            <a:extLst>
              <a:ext uri="{FF2B5EF4-FFF2-40B4-BE49-F238E27FC236}">
                <a16:creationId xmlns:a16="http://schemas.microsoft.com/office/drawing/2014/main" id="{22AE0312-C8D8-3198-6359-5C03948B06ED}"/>
              </a:ext>
            </a:extLst>
          </p:cNvPr>
          <p:cNvGraphicFramePr>
            <a:graphicFrameLocks noChangeAspect="1"/>
          </p:cNvGraphicFramePr>
          <p:nvPr/>
        </p:nvGraphicFramePr>
        <p:xfrm>
          <a:off x="4953000" y="3124200"/>
          <a:ext cx="2362200" cy="1795463"/>
        </p:xfrm>
        <a:graphic>
          <a:graphicData uri="http://schemas.openxmlformats.org/presentationml/2006/ole">
            <mc:AlternateContent xmlns:mc="http://schemas.openxmlformats.org/markup-compatibility/2006">
              <mc:Choice xmlns:v="urn:schemas-microsoft-com:vml" Requires="v">
                <p:oleObj name="Equation" r:id="rId4" imgW="952087" imgH="723586" progId="Equation.3">
                  <p:embed/>
                </p:oleObj>
              </mc:Choice>
              <mc:Fallback>
                <p:oleObj name="Equation" r:id="rId4" imgW="952087" imgH="723586" progId="Equation.3">
                  <p:embed/>
                  <p:pic>
                    <p:nvPicPr>
                      <p:cNvPr id="95243" name="Object 11">
                        <a:extLst>
                          <a:ext uri="{FF2B5EF4-FFF2-40B4-BE49-F238E27FC236}">
                            <a16:creationId xmlns:a16="http://schemas.microsoft.com/office/drawing/2014/main" id="{22AE0312-C8D8-3198-6359-5C03948B0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124200"/>
                        <a:ext cx="2362200" cy="179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4" name="Text Box 12">
            <a:extLst>
              <a:ext uri="{FF2B5EF4-FFF2-40B4-BE49-F238E27FC236}">
                <a16:creationId xmlns:a16="http://schemas.microsoft.com/office/drawing/2014/main" id="{28F1B6B1-9E43-E688-5DCD-2676E995DB5D}"/>
              </a:ext>
            </a:extLst>
          </p:cNvPr>
          <p:cNvSpPr txBox="1">
            <a:spLocks noChangeArrowheads="1"/>
          </p:cNvSpPr>
          <p:nvPr/>
        </p:nvSpPr>
        <p:spPr bwMode="auto">
          <a:xfrm>
            <a:off x="365125" y="4768850"/>
            <a:ext cx="3749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600"/>
              <a:t>  How do we find a feasible solution?</a:t>
            </a:r>
          </a:p>
        </p:txBody>
      </p:sp>
      <p:graphicFrame>
        <p:nvGraphicFramePr>
          <p:cNvPr id="95246" name="Object 14">
            <a:extLst>
              <a:ext uri="{FF2B5EF4-FFF2-40B4-BE49-F238E27FC236}">
                <a16:creationId xmlns:a16="http://schemas.microsoft.com/office/drawing/2014/main" id="{F61BB109-5F8B-285E-F39D-9983BA660C80}"/>
              </a:ext>
            </a:extLst>
          </p:cNvPr>
          <p:cNvGraphicFramePr>
            <a:graphicFrameLocks noChangeAspect="1"/>
          </p:cNvGraphicFramePr>
          <p:nvPr/>
        </p:nvGraphicFramePr>
        <p:xfrm>
          <a:off x="5029200" y="5181600"/>
          <a:ext cx="2667000" cy="617538"/>
        </p:xfrm>
        <a:graphic>
          <a:graphicData uri="http://schemas.openxmlformats.org/presentationml/2006/ole">
            <mc:AlternateContent xmlns:mc="http://schemas.openxmlformats.org/markup-compatibility/2006">
              <mc:Choice xmlns:v="urn:schemas-microsoft-com:vml" Requires="v">
                <p:oleObj name="Equation" r:id="rId6" imgW="1040948" imgH="241195" progId="Equation.3">
                  <p:embed/>
                </p:oleObj>
              </mc:Choice>
              <mc:Fallback>
                <p:oleObj name="Equation" r:id="rId6" imgW="1040948" imgH="241195" progId="Equation.3">
                  <p:embed/>
                  <p:pic>
                    <p:nvPicPr>
                      <p:cNvPr id="95246" name="Object 14">
                        <a:extLst>
                          <a:ext uri="{FF2B5EF4-FFF2-40B4-BE49-F238E27FC236}">
                            <a16:creationId xmlns:a16="http://schemas.microsoft.com/office/drawing/2014/main" id="{F61BB109-5F8B-285E-F39D-9983BA660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5181600"/>
                        <a:ext cx="26670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239"/>
                                        </p:tgtEl>
                                        <p:attrNameLst>
                                          <p:attrName>style.visibility</p:attrName>
                                        </p:attrNameLst>
                                      </p:cBhvr>
                                      <p:to>
                                        <p:strVal val="visible"/>
                                      </p:to>
                                    </p:set>
                                    <p:anim calcmode="lin" valueType="num">
                                      <p:cBhvr additive="base">
                                        <p:cTn id="13" dur="500" fill="hold"/>
                                        <p:tgtEl>
                                          <p:spTgt spid="95239"/>
                                        </p:tgtEl>
                                        <p:attrNameLst>
                                          <p:attrName>ppt_x</p:attrName>
                                        </p:attrNameLst>
                                      </p:cBhvr>
                                      <p:tavLst>
                                        <p:tav tm="0">
                                          <p:val>
                                            <p:strVal val="0-#ppt_w/2"/>
                                          </p:val>
                                        </p:tav>
                                        <p:tav tm="100000">
                                          <p:val>
                                            <p:strVal val="#ppt_x"/>
                                          </p:val>
                                        </p:tav>
                                      </p:tavLst>
                                    </p:anim>
                                    <p:anim calcmode="lin" valueType="num">
                                      <p:cBhvr additive="base">
                                        <p:cTn id="14" dur="500" fill="hold"/>
                                        <p:tgtEl>
                                          <p:spTgt spid="952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5241"/>
                                        </p:tgtEl>
                                        <p:attrNameLst>
                                          <p:attrName>style.visibility</p:attrName>
                                        </p:attrNameLst>
                                      </p:cBhvr>
                                      <p:to>
                                        <p:strVal val="visible"/>
                                      </p:to>
                                    </p:set>
                                    <p:anim calcmode="lin" valueType="num">
                                      <p:cBhvr additive="base">
                                        <p:cTn id="19" dur="500" fill="hold"/>
                                        <p:tgtEl>
                                          <p:spTgt spid="95241"/>
                                        </p:tgtEl>
                                        <p:attrNameLst>
                                          <p:attrName>ppt_x</p:attrName>
                                        </p:attrNameLst>
                                      </p:cBhvr>
                                      <p:tavLst>
                                        <p:tav tm="0">
                                          <p:val>
                                            <p:strVal val="0-#ppt_w/2"/>
                                          </p:val>
                                        </p:tav>
                                        <p:tav tm="100000">
                                          <p:val>
                                            <p:strVal val="#ppt_x"/>
                                          </p:val>
                                        </p:tav>
                                      </p:tavLst>
                                    </p:anim>
                                    <p:anim calcmode="lin" valueType="num">
                                      <p:cBhvr additive="base">
                                        <p:cTn id="20" dur="500" fill="hold"/>
                                        <p:tgtEl>
                                          <p:spTgt spid="952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5243"/>
                                        </p:tgtEl>
                                        <p:attrNameLst>
                                          <p:attrName>style.visibility</p:attrName>
                                        </p:attrNameLst>
                                      </p:cBhvr>
                                      <p:to>
                                        <p:strVal val="visible"/>
                                      </p:to>
                                    </p:set>
                                    <p:anim calcmode="lin" valueType="num">
                                      <p:cBhvr additive="base">
                                        <p:cTn id="25" dur="500" fill="hold"/>
                                        <p:tgtEl>
                                          <p:spTgt spid="95243"/>
                                        </p:tgtEl>
                                        <p:attrNameLst>
                                          <p:attrName>ppt_x</p:attrName>
                                        </p:attrNameLst>
                                      </p:cBhvr>
                                      <p:tavLst>
                                        <p:tav tm="0">
                                          <p:val>
                                            <p:strVal val="0-#ppt_w/2"/>
                                          </p:val>
                                        </p:tav>
                                        <p:tav tm="100000">
                                          <p:val>
                                            <p:strVal val="#ppt_x"/>
                                          </p:val>
                                        </p:tav>
                                      </p:tavLst>
                                    </p:anim>
                                    <p:anim calcmode="lin" valueType="num">
                                      <p:cBhvr additive="base">
                                        <p:cTn id="26" dur="500" fill="hold"/>
                                        <p:tgtEl>
                                          <p:spTgt spid="952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5244"/>
                                        </p:tgtEl>
                                        <p:attrNameLst>
                                          <p:attrName>style.visibility</p:attrName>
                                        </p:attrNameLst>
                                      </p:cBhvr>
                                      <p:to>
                                        <p:strVal val="visible"/>
                                      </p:to>
                                    </p:set>
                                    <p:anim calcmode="lin" valueType="num">
                                      <p:cBhvr additive="base">
                                        <p:cTn id="31" dur="500" fill="hold"/>
                                        <p:tgtEl>
                                          <p:spTgt spid="95244"/>
                                        </p:tgtEl>
                                        <p:attrNameLst>
                                          <p:attrName>ppt_x</p:attrName>
                                        </p:attrNameLst>
                                      </p:cBhvr>
                                      <p:tavLst>
                                        <p:tav tm="0">
                                          <p:val>
                                            <p:strVal val="0-#ppt_w/2"/>
                                          </p:val>
                                        </p:tav>
                                        <p:tav tm="100000">
                                          <p:val>
                                            <p:strVal val="#ppt_x"/>
                                          </p:val>
                                        </p:tav>
                                      </p:tavLst>
                                    </p:anim>
                                    <p:anim calcmode="lin" valueType="num">
                                      <p:cBhvr additive="base">
                                        <p:cTn id="32" dur="500" fill="hold"/>
                                        <p:tgtEl>
                                          <p:spTgt spid="952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5246"/>
                                        </p:tgtEl>
                                        <p:attrNameLst>
                                          <p:attrName>style.visibility</p:attrName>
                                        </p:attrNameLst>
                                      </p:cBhvr>
                                      <p:to>
                                        <p:strVal val="visible"/>
                                      </p:to>
                                    </p:set>
                                    <p:anim calcmode="lin" valueType="num">
                                      <p:cBhvr additive="base">
                                        <p:cTn id="37" dur="500" fill="hold"/>
                                        <p:tgtEl>
                                          <p:spTgt spid="95246"/>
                                        </p:tgtEl>
                                        <p:attrNameLst>
                                          <p:attrName>ppt_x</p:attrName>
                                        </p:attrNameLst>
                                      </p:cBhvr>
                                      <p:tavLst>
                                        <p:tav tm="0">
                                          <p:val>
                                            <p:strVal val="0-#ppt_w/2"/>
                                          </p:val>
                                        </p:tav>
                                        <p:tav tm="100000">
                                          <p:val>
                                            <p:strVal val="#ppt_x"/>
                                          </p:val>
                                        </p:tav>
                                      </p:tavLst>
                                    </p:anim>
                                    <p:anim calcmode="lin" valueType="num">
                                      <p:cBhvr additive="base">
                                        <p:cTn id="38" dur="500" fill="hold"/>
                                        <p:tgtEl>
                                          <p:spTgt spid="95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41" grpId="0" autoUpdateAnimBg="0"/>
      <p:bldP spid="9524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3FF5B8-C330-0002-3A30-6E4320241476}"/>
              </a:ext>
            </a:extLst>
          </p:cNvPr>
          <p:cNvSpPr>
            <a:spLocks noGrp="1" noChangeArrowheads="1"/>
          </p:cNvSpPr>
          <p:nvPr>
            <p:ph type="title"/>
          </p:nvPr>
        </p:nvSpPr>
        <p:spPr>
          <a:xfrm>
            <a:off x="0" y="0"/>
            <a:ext cx="9144000" cy="1143000"/>
          </a:xfrm>
        </p:spPr>
        <p:txBody>
          <a:bodyPr/>
          <a:lstStyle/>
          <a:p>
            <a:r>
              <a:rPr lang="en-US" altLang="en-US" sz="4000"/>
              <a:t>Proving Convexity of Functions </a:t>
            </a:r>
          </a:p>
        </p:txBody>
      </p:sp>
      <p:sp>
        <p:nvSpPr>
          <p:cNvPr id="29699" name="Rectangle 3">
            <a:extLst>
              <a:ext uri="{FF2B5EF4-FFF2-40B4-BE49-F238E27FC236}">
                <a16:creationId xmlns:a16="http://schemas.microsoft.com/office/drawing/2014/main" id="{4B1A65D7-9DF3-DEE9-F238-2E7C552819E0}"/>
              </a:ext>
            </a:extLst>
          </p:cNvPr>
          <p:cNvSpPr>
            <a:spLocks noGrp="1" noChangeArrowheads="1"/>
          </p:cNvSpPr>
          <p:nvPr>
            <p:ph type="body" idx="1"/>
          </p:nvPr>
        </p:nvSpPr>
        <p:spPr>
          <a:xfrm>
            <a:off x="342900" y="1143000"/>
            <a:ext cx="8458200" cy="4114800"/>
          </a:xfrm>
        </p:spPr>
        <p:txBody>
          <a:bodyPr>
            <a:normAutofit lnSpcReduction="10000"/>
          </a:bodyPr>
          <a:lstStyle/>
          <a:p>
            <a:pPr marL="533400" indent="-533400">
              <a:lnSpc>
                <a:spcPct val="120000"/>
              </a:lnSpc>
            </a:pPr>
            <a:r>
              <a:rPr lang="en-US" altLang="en-US" sz="3100"/>
              <a:t>Using the definition of convexity to prove that a function is convex is difficult</a:t>
            </a:r>
          </a:p>
          <a:p>
            <a:pPr marL="533400" indent="-533400">
              <a:lnSpc>
                <a:spcPct val="120000"/>
              </a:lnSpc>
            </a:pPr>
            <a:r>
              <a:rPr lang="en-US" altLang="en-US" sz="3100"/>
              <a:t>Here’s an easier procedure:</a:t>
            </a:r>
          </a:p>
          <a:p>
            <a:pPr marL="914400" lvl="1" indent="-457200">
              <a:lnSpc>
                <a:spcPct val="120000"/>
              </a:lnSpc>
              <a:buFontTx/>
              <a:buAutoNum type="arabicPeriod"/>
            </a:pPr>
            <a:r>
              <a:rPr lang="en-US" altLang="en-US" sz="2400"/>
              <a:t>Construct the Hessian matrix </a:t>
            </a:r>
            <a:r>
              <a:rPr lang="en-US" altLang="en-US" sz="2400" i="1"/>
              <a:t>H</a:t>
            </a:r>
            <a:r>
              <a:rPr lang="en-US" altLang="en-US" sz="2400"/>
              <a:t>(</a:t>
            </a:r>
            <a:r>
              <a:rPr lang="en-US" altLang="en-US" sz="2400" i="1"/>
              <a:t>x</a:t>
            </a:r>
            <a:r>
              <a:rPr lang="en-US" altLang="en-US" sz="2400"/>
              <a:t>)</a:t>
            </a:r>
          </a:p>
          <a:p>
            <a:pPr marL="914400" lvl="1" indent="-457200">
              <a:lnSpc>
                <a:spcPct val="120000"/>
              </a:lnSpc>
              <a:buFontTx/>
              <a:buAutoNum type="arabicPeriod"/>
            </a:pPr>
            <a:r>
              <a:rPr lang="en-US" altLang="en-US" sz="2400"/>
              <a:t>Compute its eigenvalues, check their signs</a:t>
            </a:r>
          </a:p>
          <a:p>
            <a:pPr marL="914400" lvl="1" indent="-457200">
              <a:lnSpc>
                <a:spcPct val="120000"/>
              </a:lnSpc>
              <a:buFontTx/>
              <a:buAutoNum type="arabicPeriod"/>
            </a:pPr>
            <a:r>
              <a:rPr lang="en-US" altLang="en-US" sz="2400"/>
              <a:t>Refer to the chart to judge convexity</a:t>
            </a:r>
          </a:p>
          <a:p>
            <a:pPr marL="533400" indent="-533400">
              <a:lnSpc>
                <a:spcPct val="120000"/>
              </a:lnSpc>
            </a:pPr>
            <a:r>
              <a:rPr lang="en-US" altLang="en-US" sz="3100"/>
              <a:t>Let’s look at each step via an example</a:t>
            </a:r>
          </a:p>
          <a:p>
            <a:pPr marL="533400" indent="-533400">
              <a:lnSpc>
                <a:spcPct val="120000"/>
              </a:lnSpc>
              <a:buFontTx/>
              <a:buNone/>
            </a:pPr>
            <a:endParaRPr lang="en-US" altLang="en-US" sz="3100"/>
          </a:p>
          <a:p>
            <a:pPr marL="533400" indent="-533400"/>
            <a:endParaRPr lang="en-US" altLang="en-US" sz="2700"/>
          </a:p>
          <a:p>
            <a:pPr marL="533400" indent="-533400"/>
            <a:endParaRPr lang="en-US" altLang="en-US" sz="2400"/>
          </a:p>
          <a:p>
            <a:pPr marL="533400" indent="-533400"/>
            <a:endParaRPr lang="en-US" altLang="en-US" sz="2400"/>
          </a:p>
        </p:txBody>
      </p:sp>
      <p:sp>
        <p:nvSpPr>
          <p:cNvPr id="10244" name="Rectangle 4">
            <a:extLst>
              <a:ext uri="{FF2B5EF4-FFF2-40B4-BE49-F238E27FC236}">
                <a16:creationId xmlns:a16="http://schemas.microsoft.com/office/drawing/2014/main" id="{107DA445-7D8F-E88D-AAD9-AA91B042FC5D}"/>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0245" name="Rectangle 5">
            <a:extLst>
              <a:ext uri="{FF2B5EF4-FFF2-40B4-BE49-F238E27FC236}">
                <a16:creationId xmlns:a16="http://schemas.microsoft.com/office/drawing/2014/main" id="{A6F48B4D-4CA0-1A0E-E2EF-0C5D34436347}"/>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D4F6D5-47BE-358A-A61B-DC22DE824149}"/>
              </a:ext>
            </a:extLst>
          </p:cNvPr>
          <p:cNvSpPr>
            <a:spLocks noGrp="1" noChangeArrowheads="1"/>
          </p:cNvSpPr>
          <p:nvPr>
            <p:ph type="title"/>
          </p:nvPr>
        </p:nvSpPr>
        <p:spPr>
          <a:xfrm>
            <a:off x="533400" y="0"/>
            <a:ext cx="8077200" cy="1143000"/>
          </a:xfrm>
        </p:spPr>
        <p:txBody>
          <a:bodyPr/>
          <a:lstStyle/>
          <a:p>
            <a:pPr>
              <a:lnSpc>
                <a:spcPct val="80000"/>
              </a:lnSpc>
            </a:pPr>
            <a:r>
              <a:rPr lang="en-US" altLang="en-US"/>
              <a:t>Three Types of Feasible Regions </a:t>
            </a:r>
          </a:p>
        </p:txBody>
      </p:sp>
      <p:sp>
        <p:nvSpPr>
          <p:cNvPr id="4099" name="Rectangle 3">
            <a:extLst>
              <a:ext uri="{FF2B5EF4-FFF2-40B4-BE49-F238E27FC236}">
                <a16:creationId xmlns:a16="http://schemas.microsoft.com/office/drawing/2014/main" id="{1795E366-0BCE-9BF7-CD17-942BE6189E3B}"/>
              </a:ext>
            </a:extLst>
          </p:cNvPr>
          <p:cNvSpPr>
            <a:spLocks noGrp="1" noChangeArrowheads="1"/>
          </p:cNvSpPr>
          <p:nvPr>
            <p:ph type="body" idx="1"/>
          </p:nvPr>
        </p:nvSpPr>
        <p:spPr>
          <a:xfrm>
            <a:off x="228600" y="990600"/>
            <a:ext cx="8305800" cy="2057400"/>
          </a:xfrm>
        </p:spPr>
        <p:txBody>
          <a:bodyPr/>
          <a:lstStyle/>
          <a:p>
            <a:pPr>
              <a:lnSpc>
                <a:spcPct val="90000"/>
              </a:lnSpc>
            </a:pPr>
            <a:r>
              <a:rPr lang="en-US" altLang="en-US" sz="3600"/>
              <a:t> We can write the constraint set as</a:t>
            </a:r>
          </a:p>
        </p:txBody>
      </p:sp>
      <p:sp>
        <p:nvSpPr>
          <p:cNvPr id="4100" name="Rectangle 4">
            <a:extLst>
              <a:ext uri="{FF2B5EF4-FFF2-40B4-BE49-F238E27FC236}">
                <a16:creationId xmlns:a16="http://schemas.microsoft.com/office/drawing/2014/main" id="{150181CC-E1F8-CCA2-5585-1E2A2E15DEBE}"/>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4101" name="Rectangle 5">
            <a:extLst>
              <a:ext uri="{FF2B5EF4-FFF2-40B4-BE49-F238E27FC236}">
                <a16:creationId xmlns:a16="http://schemas.microsoft.com/office/drawing/2014/main" id="{223B02E7-FE6E-7E1A-072A-1695DC4B3226}"/>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10</a:t>
            </a:r>
          </a:p>
        </p:txBody>
      </p:sp>
      <p:graphicFrame>
        <p:nvGraphicFramePr>
          <p:cNvPr id="4102" name="Object 6">
            <a:extLst>
              <a:ext uri="{FF2B5EF4-FFF2-40B4-BE49-F238E27FC236}">
                <a16:creationId xmlns:a16="http://schemas.microsoft.com/office/drawing/2014/main" id="{BAA7523A-BE74-97FB-EBA4-3F08ACC707E2}"/>
              </a:ext>
            </a:extLst>
          </p:cNvPr>
          <p:cNvGraphicFramePr>
            <a:graphicFrameLocks noChangeAspect="1"/>
          </p:cNvGraphicFramePr>
          <p:nvPr/>
        </p:nvGraphicFramePr>
        <p:xfrm>
          <a:off x="7086600" y="914400"/>
          <a:ext cx="1219200" cy="627063"/>
        </p:xfrm>
        <a:graphic>
          <a:graphicData uri="http://schemas.openxmlformats.org/presentationml/2006/ole">
            <mc:AlternateContent xmlns:mc="http://schemas.openxmlformats.org/markup-compatibility/2006">
              <mc:Choice xmlns:v="urn:schemas-microsoft-com:vml" Requires="v">
                <p:oleObj name="Equation" r:id="rId2" imgW="469696" imgH="241195" progId="Equation.3">
                  <p:embed/>
                </p:oleObj>
              </mc:Choice>
              <mc:Fallback>
                <p:oleObj name="Equation" r:id="rId2" imgW="469696" imgH="241195" progId="Equation.3">
                  <p:embed/>
                  <p:pic>
                    <p:nvPicPr>
                      <p:cNvPr id="4102" name="Object 6">
                        <a:extLst>
                          <a:ext uri="{FF2B5EF4-FFF2-40B4-BE49-F238E27FC236}">
                            <a16:creationId xmlns:a16="http://schemas.microsoft.com/office/drawing/2014/main" id="{BAA7523A-BE74-97FB-EBA4-3F08ACC70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2192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7">
            <a:extLst>
              <a:ext uri="{FF2B5EF4-FFF2-40B4-BE49-F238E27FC236}">
                <a16:creationId xmlns:a16="http://schemas.microsoft.com/office/drawing/2014/main" id="{A3B14B8C-6796-D796-BA86-D4F79E697CC8}"/>
              </a:ext>
            </a:extLst>
          </p:cNvPr>
          <p:cNvSpPr txBox="1">
            <a:spLocks noChangeArrowheads="1"/>
          </p:cNvSpPr>
          <p:nvPr/>
        </p:nvSpPr>
        <p:spPr bwMode="auto">
          <a:xfrm>
            <a:off x="342900" y="160020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a:t>  where       is an </a:t>
            </a:r>
            <a:r>
              <a:rPr lang="en-US" altLang="en-US" i="1"/>
              <a:t>n</a:t>
            </a:r>
            <a:r>
              <a:rPr lang="en-US" altLang="en-US"/>
              <a:t> x </a:t>
            </a:r>
            <a:r>
              <a:rPr lang="en-US" altLang="en-US" i="1"/>
              <a:t>m</a:t>
            </a:r>
            <a:r>
              <a:rPr lang="en-US" altLang="en-US"/>
              <a:t> matrix </a:t>
            </a:r>
          </a:p>
        </p:txBody>
      </p:sp>
      <p:graphicFrame>
        <p:nvGraphicFramePr>
          <p:cNvPr id="4104" name="Object 11">
            <a:extLst>
              <a:ext uri="{FF2B5EF4-FFF2-40B4-BE49-F238E27FC236}">
                <a16:creationId xmlns:a16="http://schemas.microsoft.com/office/drawing/2014/main" id="{DE222D33-48CA-BDD2-AC23-0F065FDA74AE}"/>
              </a:ext>
            </a:extLst>
          </p:cNvPr>
          <p:cNvGraphicFramePr>
            <a:graphicFrameLocks noChangeAspect="1"/>
          </p:cNvGraphicFramePr>
          <p:nvPr/>
        </p:nvGraphicFramePr>
        <p:xfrm>
          <a:off x="1981200" y="1524000"/>
          <a:ext cx="455613" cy="684213"/>
        </p:xfrm>
        <a:graphic>
          <a:graphicData uri="http://schemas.openxmlformats.org/presentationml/2006/ole">
            <mc:AlternateContent xmlns:mc="http://schemas.openxmlformats.org/markup-compatibility/2006">
              <mc:Choice xmlns:v="urn:schemas-microsoft-com:vml" Requires="v">
                <p:oleObj name="Equation" r:id="rId4" imgW="152334" imgH="228501" progId="Equation.3">
                  <p:embed/>
                </p:oleObj>
              </mc:Choice>
              <mc:Fallback>
                <p:oleObj name="Equation" r:id="rId4" imgW="152334" imgH="228501" progId="Equation.3">
                  <p:embed/>
                  <p:pic>
                    <p:nvPicPr>
                      <p:cNvPr id="4104" name="Object 11">
                        <a:extLst>
                          <a:ext uri="{FF2B5EF4-FFF2-40B4-BE49-F238E27FC236}">
                            <a16:creationId xmlns:a16="http://schemas.microsoft.com/office/drawing/2014/main" id="{DE222D33-48CA-BDD2-AC23-0F065FDA7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524000"/>
                        <a:ext cx="455613"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9" name="Text Box 9">
            <a:extLst>
              <a:ext uri="{FF2B5EF4-FFF2-40B4-BE49-F238E27FC236}">
                <a16:creationId xmlns:a16="http://schemas.microsoft.com/office/drawing/2014/main" id="{E7CA2E87-0994-FAB7-C398-C4AA88AB1F47}"/>
              </a:ext>
            </a:extLst>
          </p:cNvPr>
          <p:cNvSpPr txBox="1">
            <a:spLocks noChangeArrowheads="1"/>
          </p:cNvSpPr>
          <p:nvPr/>
        </p:nvSpPr>
        <p:spPr bwMode="auto">
          <a:xfrm>
            <a:off x="228600" y="2362200"/>
            <a:ext cx="6858000" cy="387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We get three cases:</a:t>
            </a:r>
          </a:p>
          <a:p>
            <a:pPr lvl="1">
              <a:buFontTx/>
              <a:buAutoNum type="arabicPeriod"/>
            </a:pPr>
            <a:r>
              <a:rPr lang="en-US" altLang="en-US"/>
              <a:t> </a:t>
            </a:r>
            <a:r>
              <a:rPr lang="en-US" altLang="en-US" i="1"/>
              <a:t>n</a:t>
            </a:r>
            <a:r>
              <a:rPr lang="en-US" altLang="en-US"/>
              <a:t> &lt;</a:t>
            </a:r>
            <a:r>
              <a:rPr lang="en-US" altLang="en-US" i="1"/>
              <a:t> m</a:t>
            </a:r>
            <a:endParaRPr lang="en-US" altLang="en-US"/>
          </a:p>
          <a:p>
            <a:pPr lvl="2">
              <a:buFontTx/>
              <a:buChar char="•"/>
            </a:pPr>
            <a:r>
              <a:rPr lang="en-US" altLang="en-US" sz="2800"/>
              <a:t>Overspecified – no solution (null feasible region)</a:t>
            </a:r>
          </a:p>
          <a:p>
            <a:pPr lvl="1">
              <a:buFontTx/>
              <a:buAutoNum type="arabicPeriod"/>
            </a:pPr>
            <a:r>
              <a:rPr lang="en-US" altLang="en-US"/>
              <a:t> </a:t>
            </a:r>
            <a:r>
              <a:rPr lang="en-US" altLang="en-US" i="1"/>
              <a:t>n</a:t>
            </a:r>
            <a:r>
              <a:rPr lang="en-US" altLang="en-US"/>
              <a:t> = </a:t>
            </a:r>
            <a:r>
              <a:rPr lang="en-US" altLang="en-US" i="1"/>
              <a:t>m</a:t>
            </a:r>
            <a:endParaRPr lang="en-US" altLang="en-US"/>
          </a:p>
          <a:p>
            <a:pPr lvl="2">
              <a:buFontTx/>
              <a:buChar char="•"/>
            </a:pPr>
            <a:r>
              <a:rPr lang="en-US" altLang="en-US" sz="2800"/>
              <a:t>Exactly specified – one solution, which is optimal (if all </a:t>
            </a:r>
            <a:r>
              <a:rPr lang="en-US" altLang="en-US" sz="2800" i="1"/>
              <a:t>x</a:t>
            </a:r>
            <a:r>
              <a:rPr lang="en-US" altLang="en-US" sz="2800">
                <a:sym typeface="Symbol" panose="05050102010706020507" pitchFamily="18" charset="2"/>
              </a:rPr>
              <a:t>0</a:t>
            </a:r>
            <a:r>
              <a:rPr lang="en-US" altLang="en-US" sz="2800"/>
              <a:t>) for any objective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7289">
                                            <p:txEl>
                                              <p:pRg st="0" end="0"/>
                                            </p:txEl>
                                          </p:spTgt>
                                        </p:tgtEl>
                                        <p:attrNameLst>
                                          <p:attrName>style.visibility</p:attrName>
                                        </p:attrNameLst>
                                      </p:cBhvr>
                                      <p:to>
                                        <p:strVal val="visible"/>
                                      </p:to>
                                    </p:set>
                                    <p:anim calcmode="lin" valueType="num">
                                      <p:cBhvr additive="base">
                                        <p:cTn id="7" dur="500" fill="hold"/>
                                        <p:tgtEl>
                                          <p:spTgt spid="972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89">
                                            <p:txEl>
                                              <p:pRg st="1" end="1"/>
                                            </p:txEl>
                                          </p:spTgt>
                                        </p:tgtEl>
                                        <p:attrNameLst>
                                          <p:attrName>style.visibility</p:attrName>
                                        </p:attrNameLst>
                                      </p:cBhvr>
                                      <p:to>
                                        <p:strVal val="visible"/>
                                      </p:to>
                                    </p:set>
                                    <p:anim calcmode="lin" valueType="num">
                                      <p:cBhvr additive="base">
                                        <p:cTn id="13" dur="500" fill="hold"/>
                                        <p:tgtEl>
                                          <p:spTgt spid="972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7289">
                                            <p:txEl>
                                              <p:pRg st="2" end="2"/>
                                            </p:txEl>
                                          </p:spTgt>
                                        </p:tgtEl>
                                        <p:attrNameLst>
                                          <p:attrName>style.visibility</p:attrName>
                                        </p:attrNameLst>
                                      </p:cBhvr>
                                      <p:to>
                                        <p:strVal val="visible"/>
                                      </p:to>
                                    </p:set>
                                    <p:anim calcmode="lin" valueType="num">
                                      <p:cBhvr additive="base">
                                        <p:cTn id="19" dur="500" fill="hold"/>
                                        <p:tgtEl>
                                          <p:spTgt spid="972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7289">
                                            <p:txEl>
                                              <p:pRg st="3" end="3"/>
                                            </p:txEl>
                                          </p:spTgt>
                                        </p:tgtEl>
                                        <p:attrNameLst>
                                          <p:attrName>style.visibility</p:attrName>
                                        </p:attrNameLst>
                                      </p:cBhvr>
                                      <p:to>
                                        <p:strVal val="visible"/>
                                      </p:to>
                                    </p:set>
                                    <p:anim calcmode="lin" valueType="num">
                                      <p:cBhvr additive="base">
                                        <p:cTn id="25" dur="500" fill="hold"/>
                                        <p:tgtEl>
                                          <p:spTgt spid="972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7289">
                                            <p:txEl>
                                              <p:pRg st="4" end="4"/>
                                            </p:txEl>
                                          </p:spTgt>
                                        </p:tgtEl>
                                        <p:attrNameLst>
                                          <p:attrName>style.visibility</p:attrName>
                                        </p:attrNameLst>
                                      </p:cBhvr>
                                      <p:to>
                                        <p:strVal val="visible"/>
                                      </p:to>
                                    </p:set>
                                    <p:anim calcmode="lin" valueType="num">
                                      <p:cBhvr additive="base">
                                        <p:cTn id="31" dur="500" fill="hold"/>
                                        <p:tgtEl>
                                          <p:spTgt spid="972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728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71D906E-884B-55D6-9DC8-5694D2DF2460}"/>
              </a:ext>
            </a:extLst>
          </p:cNvPr>
          <p:cNvSpPr>
            <a:spLocks noGrp="1" noChangeArrowheads="1"/>
          </p:cNvSpPr>
          <p:nvPr>
            <p:ph type="title"/>
          </p:nvPr>
        </p:nvSpPr>
        <p:spPr>
          <a:xfrm>
            <a:off x="533400" y="0"/>
            <a:ext cx="8077200" cy="1143000"/>
          </a:xfrm>
        </p:spPr>
        <p:txBody>
          <a:bodyPr/>
          <a:lstStyle/>
          <a:p>
            <a:pPr>
              <a:lnSpc>
                <a:spcPct val="80000"/>
              </a:lnSpc>
            </a:pPr>
            <a:r>
              <a:rPr lang="en-US" altLang="en-US"/>
              <a:t>Case Three </a:t>
            </a:r>
          </a:p>
        </p:txBody>
      </p:sp>
      <p:sp>
        <p:nvSpPr>
          <p:cNvPr id="98307" name="Rectangle 3">
            <a:extLst>
              <a:ext uri="{FF2B5EF4-FFF2-40B4-BE49-F238E27FC236}">
                <a16:creationId xmlns:a16="http://schemas.microsoft.com/office/drawing/2014/main" id="{AF157B51-1901-D39E-E35D-82AE9E1F7C8B}"/>
              </a:ext>
            </a:extLst>
          </p:cNvPr>
          <p:cNvSpPr>
            <a:spLocks noGrp="1" noChangeArrowheads="1"/>
          </p:cNvSpPr>
          <p:nvPr>
            <p:ph type="body" idx="1"/>
          </p:nvPr>
        </p:nvSpPr>
        <p:spPr>
          <a:xfrm>
            <a:off x="295275" y="838200"/>
            <a:ext cx="8305800" cy="685800"/>
          </a:xfrm>
        </p:spPr>
        <p:txBody>
          <a:bodyPr/>
          <a:lstStyle/>
          <a:p>
            <a:r>
              <a:rPr lang="en-US" altLang="en-US" sz="3400"/>
              <a:t> The important case is </a:t>
            </a:r>
            <a:r>
              <a:rPr lang="en-US" altLang="en-US" sz="3400" i="1"/>
              <a:t>n </a:t>
            </a:r>
            <a:r>
              <a:rPr lang="en-US" altLang="en-US" sz="3400"/>
              <a:t>&gt; </a:t>
            </a:r>
            <a:r>
              <a:rPr lang="en-US" altLang="en-US" sz="3400" i="1"/>
              <a:t>m</a:t>
            </a:r>
            <a:endParaRPr lang="en-US" altLang="en-US" sz="3400"/>
          </a:p>
        </p:txBody>
      </p:sp>
      <p:sp>
        <p:nvSpPr>
          <p:cNvPr id="5124" name="Rectangle 4">
            <a:extLst>
              <a:ext uri="{FF2B5EF4-FFF2-40B4-BE49-F238E27FC236}">
                <a16:creationId xmlns:a16="http://schemas.microsoft.com/office/drawing/2014/main" id="{9CD87804-07B9-E4FD-8092-0590ECFCD5AE}"/>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5125" name="Rectangle 5">
            <a:extLst>
              <a:ext uri="{FF2B5EF4-FFF2-40B4-BE49-F238E27FC236}">
                <a16:creationId xmlns:a16="http://schemas.microsoft.com/office/drawing/2014/main" id="{81C01398-8AFD-DB25-B3A9-3E34CF7D1856}"/>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10</a:t>
            </a:r>
          </a:p>
        </p:txBody>
      </p:sp>
      <p:sp>
        <p:nvSpPr>
          <p:cNvPr id="98315" name="Text Box 11">
            <a:extLst>
              <a:ext uri="{FF2B5EF4-FFF2-40B4-BE49-F238E27FC236}">
                <a16:creationId xmlns:a16="http://schemas.microsoft.com/office/drawing/2014/main" id="{51237160-AC89-A5E9-5E97-7AD06C622DB7}"/>
              </a:ext>
            </a:extLst>
          </p:cNvPr>
          <p:cNvSpPr txBox="1">
            <a:spLocks noChangeArrowheads="1"/>
          </p:cNvSpPr>
          <p:nvPr/>
        </p:nvSpPr>
        <p:spPr bwMode="auto">
          <a:xfrm>
            <a:off x="288925" y="2627313"/>
            <a:ext cx="8321675" cy="401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spcBef>
                <a:spcPct val="20000"/>
              </a:spcBef>
              <a:buFontTx/>
              <a:buChar char="•"/>
            </a:pPr>
            <a:r>
              <a:rPr lang="en-US" altLang="en-US" sz="3400"/>
              <a:t> An important subset of these solutions are the </a:t>
            </a:r>
            <a:r>
              <a:rPr lang="en-US" altLang="en-US" sz="3400" u="sng"/>
              <a:t>basic solutions</a:t>
            </a:r>
            <a:r>
              <a:rPr lang="en-US" altLang="en-US" sz="3400"/>
              <a:t>:</a:t>
            </a:r>
          </a:p>
          <a:p>
            <a:pPr>
              <a:lnSpc>
                <a:spcPct val="90000"/>
              </a:lnSpc>
              <a:spcBef>
                <a:spcPct val="20000"/>
              </a:spcBef>
            </a:pPr>
            <a:endParaRPr lang="en-US" altLang="en-US" sz="1500"/>
          </a:p>
          <a:p>
            <a:pPr>
              <a:lnSpc>
                <a:spcPct val="90000"/>
              </a:lnSpc>
            </a:pPr>
            <a:r>
              <a:rPr lang="en-US" altLang="en-US" sz="2800"/>
              <a:t>A </a:t>
            </a:r>
            <a:r>
              <a:rPr lang="en-US" altLang="en-US" sz="2800" u="sng"/>
              <a:t>basic solution</a:t>
            </a:r>
            <a:r>
              <a:rPr lang="en-US" altLang="en-US" sz="2800"/>
              <a:t> to an LP with </a:t>
            </a:r>
            <a:r>
              <a:rPr lang="en-US" altLang="en-US" sz="2800" i="1"/>
              <a:t>n </a:t>
            </a:r>
            <a:r>
              <a:rPr lang="en-US" altLang="en-US" sz="2800"/>
              <a:t>&gt; </a:t>
            </a:r>
            <a:r>
              <a:rPr lang="en-US" altLang="en-US" sz="2800" i="1"/>
              <a:t>m</a:t>
            </a:r>
            <a:r>
              <a:rPr lang="en-US" altLang="en-US" sz="2800"/>
              <a:t> is a solution obtained by setting </a:t>
            </a:r>
            <a:r>
              <a:rPr lang="en-US" altLang="en-US" sz="2800" i="1"/>
              <a:t>n </a:t>
            </a:r>
            <a:r>
              <a:rPr lang="en-US" altLang="en-US" sz="2800"/>
              <a:t>– </a:t>
            </a:r>
            <a:r>
              <a:rPr lang="en-US" altLang="en-US" sz="2800" i="1"/>
              <a:t>m </a:t>
            </a:r>
            <a:r>
              <a:rPr lang="en-US" altLang="en-US" sz="2800"/>
              <a:t>of the variables to zero, and solving the reduced system to find the other variables</a:t>
            </a:r>
          </a:p>
          <a:p>
            <a:pPr>
              <a:lnSpc>
                <a:spcPct val="90000"/>
              </a:lnSpc>
            </a:pPr>
            <a:endParaRPr lang="en-US" altLang="en-US" sz="1500"/>
          </a:p>
          <a:p>
            <a:pPr>
              <a:lnSpc>
                <a:spcPct val="80000"/>
              </a:lnSpc>
              <a:buFontTx/>
              <a:buChar char="•"/>
            </a:pPr>
            <a:r>
              <a:rPr lang="en-US" altLang="en-US" sz="3400"/>
              <a:t> Note not all basic solutions are feasible, since some variable values may be negative</a:t>
            </a:r>
          </a:p>
          <a:p>
            <a:endParaRPr lang="en-US" altLang="en-US"/>
          </a:p>
        </p:txBody>
      </p:sp>
      <p:grpSp>
        <p:nvGrpSpPr>
          <p:cNvPr id="98317" name="Group 13">
            <a:extLst>
              <a:ext uri="{FF2B5EF4-FFF2-40B4-BE49-F238E27FC236}">
                <a16:creationId xmlns:a16="http://schemas.microsoft.com/office/drawing/2014/main" id="{D319CAF9-D9D2-0121-9870-56FB44A1585B}"/>
              </a:ext>
            </a:extLst>
          </p:cNvPr>
          <p:cNvGrpSpPr>
            <a:grpSpLocks/>
          </p:cNvGrpSpPr>
          <p:nvPr/>
        </p:nvGrpSpPr>
        <p:grpSpPr bwMode="auto">
          <a:xfrm>
            <a:off x="152400" y="1371600"/>
            <a:ext cx="6248400" cy="1031875"/>
            <a:chOff x="96" y="864"/>
            <a:chExt cx="3936" cy="650"/>
          </a:xfrm>
        </p:grpSpPr>
        <p:graphicFrame>
          <p:nvGraphicFramePr>
            <p:cNvPr id="5128" name="Object 10">
              <a:extLst>
                <a:ext uri="{FF2B5EF4-FFF2-40B4-BE49-F238E27FC236}">
                  <a16:creationId xmlns:a16="http://schemas.microsoft.com/office/drawing/2014/main" id="{D92C191D-F26A-70C2-70DB-EBD44D8FB5E6}"/>
                </a:ext>
              </a:extLst>
            </p:cNvPr>
            <p:cNvGraphicFramePr>
              <a:graphicFrameLocks noChangeAspect="1"/>
            </p:cNvGraphicFramePr>
            <p:nvPr/>
          </p:nvGraphicFramePr>
          <p:xfrm>
            <a:off x="3456" y="1200"/>
            <a:ext cx="576" cy="288"/>
          </p:xfrm>
          <a:graphic>
            <a:graphicData uri="http://schemas.openxmlformats.org/presentationml/2006/ole">
              <mc:AlternateContent xmlns:mc="http://schemas.openxmlformats.org/markup-compatibility/2006">
                <mc:Choice xmlns:v="urn:schemas-microsoft-com:vml" Requires="v">
                  <p:oleObj name="Equation" r:id="rId2" imgW="355138" imgH="177569" progId="Equation.3">
                    <p:embed/>
                  </p:oleObj>
                </mc:Choice>
                <mc:Fallback>
                  <p:oleObj name="Equation" r:id="rId2" imgW="355138" imgH="177569" progId="Equation.3">
                    <p:embed/>
                    <p:pic>
                      <p:nvPicPr>
                        <p:cNvPr id="5128" name="Object 10">
                          <a:extLst>
                            <a:ext uri="{FF2B5EF4-FFF2-40B4-BE49-F238E27FC236}">
                              <a16:creationId xmlns:a16="http://schemas.microsoft.com/office/drawing/2014/main" id="{D92C191D-F26A-70C2-70DB-EBD44D8FB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20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12">
              <a:extLst>
                <a:ext uri="{FF2B5EF4-FFF2-40B4-BE49-F238E27FC236}">
                  <a16:creationId xmlns:a16="http://schemas.microsoft.com/office/drawing/2014/main" id="{7438A117-77EF-9406-6F44-8A4CB7DCA27D}"/>
                </a:ext>
              </a:extLst>
            </p:cNvPr>
            <p:cNvSpPr txBox="1">
              <a:spLocks noChangeArrowheads="1"/>
            </p:cNvSpPr>
            <p:nvPr/>
          </p:nvSpPr>
          <p:spPr bwMode="auto">
            <a:xfrm>
              <a:off x="96" y="864"/>
              <a:ext cx="3929"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3600">
                  <a:solidFill>
                    <a:schemeClr val="tx1"/>
                  </a:solidFill>
                  <a:latin typeface="Times New Roman" panose="02020603050405020304" pitchFamily="18" charset="0"/>
                </a:defRPr>
              </a:lvl1pPr>
              <a:lvl2pPr>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lvl="1">
                <a:spcBef>
                  <a:spcPct val="20000"/>
                </a:spcBef>
                <a:buFontTx/>
                <a:buChar char="–"/>
              </a:pPr>
              <a:r>
                <a:rPr lang="en-US" altLang="en-US" sz="2800"/>
                <a:t> An infinite number of solutions exist </a:t>
              </a:r>
            </a:p>
            <a:p>
              <a:pPr lvl="1">
                <a:spcBef>
                  <a:spcPct val="20000"/>
                </a:spcBef>
                <a:buFontTx/>
                <a:buChar char="–"/>
              </a:pPr>
              <a:r>
                <a:rPr lang="en-US" altLang="en-US" sz="2800"/>
                <a:t> Usually, some are feasible with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8317"/>
                                        </p:tgtEl>
                                        <p:attrNameLst>
                                          <p:attrName>style.visibility</p:attrName>
                                        </p:attrNameLst>
                                      </p:cBhvr>
                                      <p:to>
                                        <p:strVal val="visible"/>
                                      </p:to>
                                    </p:set>
                                    <p:anim calcmode="lin" valueType="num">
                                      <p:cBhvr additive="base">
                                        <p:cTn id="13" dur="500" fill="hold"/>
                                        <p:tgtEl>
                                          <p:spTgt spid="98317"/>
                                        </p:tgtEl>
                                        <p:attrNameLst>
                                          <p:attrName>ppt_x</p:attrName>
                                        </p:attrNameLst>
                                      </p:cBhvr>
                                      <p:tavLst>
                                        <p:tav tm="0">
                                          <p:val>
                                            <p:strVal val="0-#ppt_w/2"/>
                                          </p:val>
                                        </p:tav>
                                        <p:tav tm="100000">
                                          <p:val>
                                            <p:strVal val="#ppt_x"/>
                                          </p:val>
                                        </p:tav>
                                      </p:tavLst>
                                    </p:anim>
                                    <p:anim calcmode="lin" valueType="num">
                                      <p:cBhvr additive="base">
                                        <p:cTn id="14" dur="500" fill="hold"/>
                                        <p:tgtEl>
                                          <p:spTgt spid="98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8315">
                                            <p:txEl>
                                              <p:pRg st="0" end="0"/>
                                            </p:txEl>
                                          </p:spTgt>
                                        </p:tgtEl>
                                        <p:attrNameLst>
                                          <p:attrName>style.visibility</p:attrName>
                                        </p:attrNameLst>
                                      </p:cBhvr>
                                      <p:to>
                                        <p:strVal val="visible"/>
                                      </p:to>
                                    </p:set>
                                    <p:anim calcmode="lin" valueType="num">
                                      <p:cBhvr additive="base">
                                        <p:cTn id="19" dur="500" fill="hold"/>
                                        <p:tgtEl>
                                          <p:spTgt spid="983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8315">
                                            <p:txEl>
                                              <p:pRg st="2" end="2"/>
                                            </p:txEl>
                                          </p:spTgt>
                                        </p:tgtEl>
                                        <p:attrNameLst>
                                          <p:attrName>style.visibility</p:attrName>
                                        </p:attrNameLst>
                                      </p:cBhvr>
                                      <p:to>
                                        <p:strVal val="visible"/>
                                      </p:to>
                                    </p:set>
                                    <p:anim calcmode="lin" valueType="num">
                                      <p:cBhvr additive="base">
                                        <p:cTn id="25" dur="500" fill="hold"/>
                                        <p:tgtEl>
                                          <p:spTgt spid="983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8315">
                                            <p:txEl>
                                              <p:pRg st="4" end="4"/>
                                            </p:txEl>
                                          </p:spTgt>
                                        </p:tgtEl>
                                        <p:attrNameLst>
                                          <p:attrName>style.visibility</p:attrName>
                                        </p:attrNameLst>
                                      </p:cBhvr>
                                      <p:to>
                                        <p:strVal val="visible"/>
                                      </p:to>
                                    </p:set>
                                    <p:anim calcmode="lin" valueType="num">
                                      <p:cBhvr additive="base">
                                        <p:cTn id="31" dur="500" fill="hold"/>
                                        <p:tgtEl>
                                          <p:spTgt spid="983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P spid="9831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0236E60-093C-3410-3F30-52B0064C06BD}"/>
              </a:ext>
            </a:extLst>
          </p:cNvPr>
          <p:cNvSpPr>
            <a:spLocks noGrp="1" noChangeArrowheads="1"/>
          </p:cNvSpPr>
          <p:nvPr>
            <p:ph type="title"/>
          </p:nvPr>
        </p:nvSpPr>
        <p:spPr>
          <a:xfrm>
            <a:off x="533400" y="0"/>
            <a:ext cx="8077200" cy="1143000"/>
          </a:xfrm>
        </p:spPr>
        <p:txBody>
          <a:bodyPr/>
          <a:lstStyle/>
          <a:p>
            <a:pPr>
              <a:lnSpc>
                <a:spcPct val="80000"/>
              </a:lnSpc>
            </a:pPr>
            <a:r>
              <a:rPr lang="en-US" altLang="en-US"/>
              <a:t>Major Result #1</a:t>
            </a:r>
          </a:p>
        </p:txBody>
      </p:sp>
      <p:sp>
        <p:nvSpPr>
          <p:cNvPr id="99331" name="Rectangle 3">
            <a:extLst>
              <a:ext uri="{FF2B5EF4-FFF2-40B4-BE49-F238E27FC236}">
                <a16:creationId xmlns:a16="http://schemas.microsoft.com/office/drawing/2014/main" id="{345AA9BB-9F4B-275B-85E9-A56A41AEB2E7}"/>
              </a:ext>
            </a:extLst>
          </p:cNvPr>
          <p:cNvSpPr>
            <a:spLocks noGrp="1" noChangeArrowheads="1"/>
          </p:cNvSpPr>
          <p:nvPr>
            <p:ph type="body" idx="1"/>
          </p:nvPr>
        </p:nvSpPr>
        <p:spPr>
          <a:xfrm>
            <a:off x="228600" y="1066800"/>
            <a:ext cx="8305800" cy="4953000"/>
          </a:xfrm>
        </p:spPr>
        <p:txBody>
          <a:bodyPr>
            <a:normAutofit lnSpcReduction="10000"/>
          </a:bodyPr>
          <a:lstStyle/>
          <a:p>
            <a:pPr>
              <a:lnSpc>
                <a:spcPct val="90000"/>
              </a:lnSpc>
            </a:pPr>
            <a:r>
              <a:rPr lang="en-US" altLang="en-US" sz="3000"/>
              <a:t> Basic feasible solutions are important because of this result:</a:t>
            </a:r>
          </a:p>
          <a:p>
            <a:pPr>
              <a:lnSpc>
                <a:spcPct val="90000"/>
              </a:lnSpc>
            </a:pPr>
            <a:endParaRPr lang="en-US" altLang="en-US" sz="1300"/>
          </a:p>
          <a:p>
            <a:pPr>
              <a:lnSpc>
                <a:spcPct val="90000"/>
              </a:lnSpc>
              <a:buFontTx/>
              <a:buNone/>
            </a:pPr>
            <a:r>
              <a:rPr lang="en-US" altLang="en-US" sz="2800"/>
              <a:t>		If an LP has an optimal solution, it must belong to the set of basic feasible solutions.</a:t>
            </a:r>
          </a:p>
          <a:p>
            <a:pPr>
              <a:lnSpc>
                <a:spcPct val="90000"/>
              </a:lnSpc>
              <a:buFontTx/>
              <a:buNone/>
            </a:pPr>
            <a:endParaRPr lang="en-US" altLang="en-US" sz="1300"/>
          </a:p>
          <a:p>
            <a:pPr>
              <a:lnSpc>
                <a:spcPct val="90000"/>
              </a:lnSpc>
            </a:pPr>
            <a:r>
              <a:rPr lang="en-US" altLang="en-US" sz="3000"/>
              <a:t> The proof is based on these ideas:</a:t>
            </a:r>
          </a:p>
          <a:p>
            <a:pPr lvl="1">
              <a:lnSpc>
                <a:spcPct val="90000"/>
              </a:lnSpc>
            </a:pPr>
            <a:r>
              <a:rPr lang="en-US" altLang="en-US" sz="2600"/>
              <a:t>It can be shown that all basic feasible solutions are extreme points of the feasible region</a:t>
            </a:r>
          </a:p>
          <a:p>
            <a:pPr lvl="1">
              <a:lnSpc>
                <a:spcPct val="90000"/>
              </a:lnSpc>
            </a:pPr>
            <a:r>
              <a:rPr lang="en-US" altLang="en-US" sz="2600"/>
              <a:t>All LP’s are convex, so the optimal solution for any objective function must lie at an extreme point</a:t>
            </a:r>
          </a:p>
          <a:p>
            <a:pPr>
              <a:lnSpc>
                <a:spcPct val="90000"/>
              </a:lnSpc>
              <a:buFontTx/>
              <a:buNone/>
            </a:pPr>
            <a:endParaRPr lang="en-US" altLang="en-US" sz="1300"/>
          </a:p>
          <a:p>
            <a:pPr>
              <a:lnSpc>
                <a:spcPct val="90000"/>
              </a:lnSpc>
              <a:spcBef>
                <a:spcPct val="0"/>
              </a:spcBef>
              <a:buFontTx/>
              <a:buNone/>
            </a:pPr>
            <a:r>
              <a:rPr lang="en-US" altLang="en-US" sz="2800"/>
              <a:t>	</a:t>
            </a:r>
            <a:endParaRPr lang="en-US" altLang="en-US" sz="3000"/>
          </a:p>
        </p:txBody>
      </p:sp>
      <p:sp>
        <p:nvSpPr>
          <p:cNvPr id="6148" name="Rectangle 4">
            <a:extLst>
              <a:ext uri="{FF2B5EF4-FFF2-40B4-BE49-F238E27FC236}">
                <a16:creationId xmlns:a16="http://schemas.microsoft.com/office/drawing/2014/main" id="{1CA4159C-A8B2-B1D5-52E9-D6B4EA28ABBD}"/>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6149" name="Rectangle 5">
            <a:extLst>
              <a:ext uri="{FF2B5EF4-FFF2-40B4-BE49-F238E27FC236}">
                <a16:creationId xmlns:a16="http://schemas.microsoft.com/office/drawing/2014/main" id="{F115E5AA-4C72-5AAD-8F3D-B4A92C97B207}"/>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 calcmode="lin" valueType="num">
                                      <p:cBhvr additive="base">
                                        <p:cTn id="13"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 calcmode="lin" valueType="num">
                                      <p:cBhvr additive="base">
                                        <p:cTn id="19" dur="500" fill="hold"/>
                                        <p:tgtEl>
                                          <p:spTgt spid="9933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9331">
                                            <p:txEl>
                                              <p:pRg st="5" end="5"/>
                                            </p:txEl>
                                          </p:spTgt>
                                        </p:tgtEl>
                                        <p:attrNameLst>
                                          <p:attrName>style.visibility</p:attrName>
                                        </p:attrNameLst>
                                      </p:cBhvr>
                                      <p:to>
                                        <p:strVal val="visible"/>
                                      </p:to>
                                    </p:set>
                                    <p:anim calcmode="lin" valueType="num">
                                      <p:cBhvr additive="base">
                                        <p:cTn id="25" dur="500" fill="hold"/>
                                        <p:tgtEl>
                                          <p:spTgt spid="9933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9331">
                                            <p:txEl>
                                              <p:pRg st="6" end="6"/>
                                            </p:txEl>
                                          </p:spTgt>
                                        </p:tgtEl>
                                        <p:attrNameLst>
                                          <p:attrName>style.visibility</p:attrName>
                                        </p:attrNameLst>
                                      </p:cBhvr>
                                      <p:to>
                                        <p:strVal val="visible"/>
                                      </p:to>
                                    </p:set>
                                    <p:anim calcmode="lin" valueType="num">
                                      <p:cBhvr additive="base">
                                        <p:cTn id="31" dur="500" fill="hold"/>
                                        <p:tgtEl>
                                          <p:spTgt spid="9933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9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9331">
                                            <p:txEl>
                                              <p:pRg st="8" end="8"/>
                                            </p:txEl>
                                          </p:spTgt>
                                        </p:tgtEl>
                                        <p:attrNameLst>
                                          <p:attrName>style.visibility</p:attrName>
                                        </p:attrNameLst>
                                      </p:cBhvr>
                                      <p:to>
                                        <p:strVal val="visible"/>
                                      </p:to>
                                    </p:set>
                                    <p:anim calcmode="lin" valueType="num">
                                      <p:cBhvr additive="base">
                                        <p:cTn id="37" dur="500" fill="hold"/>
                                        <p:tgtEl>
                                          <p:spTgt spid="99331">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93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3"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66548FC-1EAC-614F-8266-D6B1945CEE24}"/>
              </a:ext>
            </a:extLst>
          </p:cNvPr>
          <p:cNvSpPr>
            <a:spLocks noGrp="1" noChangeArrowheads="1"/>
          </p:cNvSpPr>
          <p:nvPr>
            <p:ph type="title"/>
          </p:nvPr>
        </p:nvSpPr>
        <p:spPr>
          <a:xfrm>
            <a:off x="533400" y="0"/>
            <a:ext cx="8077200" cy="1143000"/>
          </a:xfrm>
        </p:spPr>
        <p:txBody>
          <a:bodyPr/>
          <a:lstStyle/>
          <a:p>
            <a:pPr>
              <a:lnSpc>
                <a:spcPct val="80000"/>
              </a:lnSpc>
            </a:pPr>
            <a:r>
              <a:rPr lang="en-US" altLang="en-US"/>
              <a:t>Major Result #2</a:t>
            </a:r>
          </a:p>
        </p:txBody>
      </p:sp>
      <p:sp>
        <p:nvSpPr>
          <p:cNvPr id="108547" name="Rectangle 3">
            <a:extLst>
              <a:ext uri="{FF2B5EF4-FFF2-40B4-BE49-F238E27FC236}">
                <a16:creationId xmlns:a16="http://schemas.microsoft.com/office/drawing/2014/main" id="{F8F32B45-E405-BD11-B73E-B6AFA20AF0C3}"/>
              </a:ext>
            </a:extLst>
          </p:cNvPr>
          <p:cNvSpPr>
            <a:spLocks noGrp="1" noChangeArrowheads="1"/>
          </p:cNvSpPr>
          <p:nvPr>
            <p:ph type="body" idx="1"/>
          </p:nvPr>
        </p:nvSpPr>
        <p:spPr>
          <a:xfrm>
            <a:off x="228600" y="1066800"/>
            <a:ext cx="8305800" cy="4953000"/>
          </a:xfrm>
        </p:spPr>
        <p:txBody>
          <a:bodyPr>
            <a:normAutofit fontScale="92500" lnSpcReduction="20000"/>
          </a:bodyPr>
          <a:lstStyle/>
          <a:p>
            <a:pPr>
              <a:lnSpc>
                <a:spcPct val="90000"/>
              </a:lnSpc>
            </a:pPr>
            <a:r>
              <a:rPr lang="en-US" altLang="en-US" sz="3000"/>
              <a:t> As previously stated, the simplex method is an efficient way to solve LP’s because of the following result:</a:t>
            </a:r>
          </a:p>
          <a:p>
            <a:pPr>
              <a:lnSpc>
                <a:spcPct val="90000"/>
              </a:lnSpc>
            </a:pPr>
            <a:endParaRPr lang="en-US" altLang="en-US" sz="1300"/>
          </a:p>
          <a:p>
            <a:pPr>
              <a:lnSpc>
                <a:spcPct val="90000"/>
              </a:lnSpc>
              <a:buFontTx/>
              <a:buNone/>
            </a:pPr>
            <a:r>
              <a:rPr lang="en-US" altLang="en-US" sz="2800"/>
              <a:t>		The simplex method always moves from a given basic feasible solution to a second basic feasible solution with a larger objective value</a:t>
            </a:r>
          </a:p>
          <a:p>
            <a:pPr>
              <a:lnSpc>
                <a:spcPct val="90000"/>
              </a:lnSpc>
              <a:buFontTx/>
              <a:buNone/>
            </a:pPr>
            <a:endParaRPr lang="en-US" altLang="en-US" sz="1300"/>
          </a:p>
          <a:p>
            <a:pPr>
              <a:lnSpc>
                <a:spcPct val="90000"/>
              </a:lnSpc>
            </a:pPr>
            <a:r>
              <a:rPr lang="en-US" altLang="en-US" sz="3000"/>
              <a:t>Thus a sequence of extreme points is evaluated, each better than the last</a:t>
            </a:r>
          </a:p>
          <a:p>
            <a:pPr>
              <a:lnSpc>
                <a:spcPct val="90000"/>
              </a:lnSpc>
            </a:pPr>
            <a:r>
              <a:rPr lang="en-US" altLang="en-US" sz="3000"/>
              <a:t>In practice, this requires orders of magnitude fewer function evaluations to execute than if we look at all basic feasible solutions</a:t>
            </a:r>
          </a:p>
          <a:p>
            <a:pPr>
              <a:lnSpc>
                <a:spcPct val="90000"/>
              </a:lnSpc>
              <a:buFontTx/>
              <a:buNone/>
            </a:pPr>
            <a:endParaRPr lang="en-US" altLang="en-US" sz="1300"/>
          </a:p>
          <a:p>
            <a:pPr>
              <a:lnSpc>
                <a:spcPct val="90000"/>
              </a:lnSpc>
              <a:spcBef>
                <a:spcPct val="0"/>
              </a:spcBef>
              <a:buFontTx/>
              <a:buNone/>
            </a:pPr>
            <a:r>
              <a:rPr lang="en-US" altLang="en-US" sz="2800"/>
              <a:t>	</a:t>
            </a:r>
            <a:endParaRPr lang="en-US" altLang="en-US" sz="3000"/>
          </a:p>
        </p:txBody>
      </p:sp>
      <p:sp>
        <p:nvSpPr>
          <p:cNvPr id="4100" name="Rectangle 4">
            <a:extLst>
              <a:ext uri="{FF2B5EF4-FFF2-40B4-BE49-F238E27FC236}">
                <a16:creationId xmlns:a16="http://schemas.microsoft.com/office/drawing/2014/main" id="{74091CDF-3A6B-F5CB-7256-89C9B0FFC31D}"/>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4101" name="Rectangle 5">
            <a:extLst>
              <a:ext uri="{FF2B5EF4-FFF2-40B4-BE49-F238E27FC236}">
                <a16:creationId xmlns:a16="http://schemas.microsoft.com/office/drawing/2014/main" id="{CE5FF1CD-38DB-0F21-E2C9-16BD56DEC85D}"/>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547">
                                            <p:txEl>
                                              <p:pRg st="4" end="4"/>
                                            </p:txEl>
                                          </p:spTgt>
                                        </p:tgtEl>
                                        <p:attrNameLst>
                                          <p:attrName>style.visibility</p:attrName>
                                        </p:attrNameLst>
                                      </p:cBhvr>
                                      <p:to>
                                        <p:strVal val="visible"/>
                                      </p:to>
                                    </p:set>
                                    <p:anim calcmode="lin" valueType="num">
                                      <p:cBhvr additive="base">
                                        <p:cTn id="19"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8547">
                                            <p:txEl>
                                              <p:pRg st="5" end="5"/>
                                            </p:txEl>
                                          </p:spTgt>
                                        </p:tgtEl>
                                        <p:attrNameLst>
                                          <p:attrName>style.visibility</p:attrName>
                                        </p:attrNameLst>
                                      </p:cBhvr>
                                      <p:to>
                                        <p:strVal val="visible"/>
                                      </p:to>
                                    </p:set>
                                    <p:anim calcmode="lin" valueType="num">
                                      <p:cBhvr additive="base">
                                        <p:cTn id="25"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8547">
                                            <p:txEl>
                                              <p:pRg st="7" end="7"/>
                                            </p:txEl>
                                          </p:spTgt>
                                        </p:tgtEl>
                                        <p:attrNameLst>
                                          <p:attrName>style.visibility</p:attrName>
                                        </p:attrNameLst>
                                      </p:cBhvr>
                                      <p:to>
                                        <p:strVal val="visible"/>
                                      </p:to>
                                    </p:set>
                                    <p:anim calcmode="lin" valueType="num">
                                      <p:cBhvr additive="base">
                                        <p:cTn id="31" dur="500" fill="hold"/>
                                        <p:tgtEl>
                                          <p:spTgt spid="10854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E00A192-DB64-5303-D9CA-F7B8EEAF5508}"/>
              </a:ext>
            </a:extLst>
          </p:cNvPr>
          <p:cNvSpPr>
            <a:spLocks noGrp="1" noChangeArrowheads="1"/>
          </p:cNvSpPr>
          <p:nvPr>
            <p:ph type="title"/>
          </p:nvPr>
        </p:nvSpPr>
        <p:spPr>
          <a:xfrm>
            <a:off x="533400" y="0"/>
            <a:ext cx="8077200" cy="1143000"/>
          </a:xfrm>
        </p:spPr>
        <p:txBody>
          <a:bodyPr/>
          <a:lstStyle/>
          <a:p>
            <a:pPr>
              <a:lnSpc>
                <a:spcPct val="80000"/>
              </a:lnSpc>
            </a:pPr>
            <a:r>
              <a:rPr lang="en-US" altLang="en-US"/>
              <a:t>Challenges</a:t>
            </a:r>
          </a:p>
        </p:txBody>
      </p:sp>
      <p:sp>
        <p:nvSpPr>
          <p:cNvPr id="109571" name="Rectangle 3">
            <a:extLst>
              <a:ext uri="{FF2B5EF4-FFF2-40B4-BE49-F238E27FC236}">
                <a16:creationId xmlns:a16="http://schemas.microsoft.com/office/drawing/2014/main" id="{7A54AC20-668C-9329-D1A2-355F9905132B}"/>
              </a:ext>
            </a:extLst>
          </p:cNvPr>
          <p:cNvSpPr>
            <a:spLocks noGrp="1" noChangeArrowheads="1"/>
          </p:cNvSpPr>
          <p:nvPr>
            <p:ph type="body" idx="1"/>
          </p:nvPr>
        </p:nvSpPr>
        <p:spPr>
          <a:xfrm>
            <a:off x="228600" y="990600"/>
            <a:ext cx="8305800" cy="6019800"/>
          </a:xfrm>
        </p:spPr>
        <p:txBody>
          <a:bodyPr/>
          <a:lstStyle/>
          <a:p>
            <a:pPr marL="533400" indent="-533400"/>
            <a:r>
              <a:rPr lang="en-US" altLang="en-US" sz="3600"/>
              <a:t>There are two major difficulties with the simplex method:</a:t>
            </a:r>
          </a:p>
          <a:p>
            <a:pPr marL="914400" lvl="1" indent="-457200">
              <a:buFontTx/>
              <a:buAutoNum type="arabicPeriod"/>
            </a:pPr>
            <a:r>
              <a:rPr lang="en-US" altLang="en-US" sz="3200"/>
              <a:t>You need a method to obtain a basic feasible solution to begin with</a:t>
            </a:r>
          </a:p>
          <a:p>
            <a:pPr marL="914400" lvl="1" indent="-457200">
              <a:buFontTx/>
              <a:buAutoNum type="arabicPeriod"/>
            </a:pPr>
            <a:r>
              <a:rPr lang="en-US" altLang="en-US" sz="3200"/>
              <a:t>For very large problems (</a:t>
            </a:r>
            <a:r>
              <a:rPr lang="en-US" altLang="en-US" sz="3200" i="1"/>
              <a:t>n</a:t>
            </a:r>
            <a:r>
              <a:rPr lang="en-US" altLang="en-US" sz="3200"/>
              <a:t>&gt;10,000) this may still look at too many solutions to be practical</a:t>
            </a:r>
          </a:p>
          <a:p>
            <a:pPr marL="533400" indent="-533400"/>
            <a:r>
              <a:rPr lang="en-US" altLang="en-US" sz="3600"/>
              <a:t>We’ll deal with the first challenge now, and discuss the second one later</a:t>
            </a:r>
          </a:p>
          <a:p>
            <a:pPr marL="533400" indent="-533400">
              <a:spcBef>
                <a:spcPct val="0"/>
              </a:spcBef>
              <a:buFontTx/>
              <a:buNone/>
            </a:pPr>
            <a:r>
              <a:rPr lang="en-US" altLang="en-US" sz="3600"/>
              <a:t>	</a:t>
            </a:r>
          </a:p>
        </p:txBody>
      </p:sp>
      <p:sp>
        <p:nvSpPr>
          <p:cNvPr id="5124" name="Rectangle 4">
            <a:extLst>
              <a:ext uri="{FF2B5EF4-FFF2-40B4-BE49-F238E27FC236}">
                <a16:creationId xmlns:a16="http://schemas.microsoft.com/office/drawing/2014/main" id="{9C2CA267-A338-0C22-F87A-4C1767897858}"/>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5125" name="Rectangle 5">
            <a:extLst>
              <a:ext uri="{FF2B5EF4-FFF2-40B4-BE49-F238E27FC236}">
                <a16:creationId xmlns:a16="http://schemas.microsoft.com/office/drawing/2014/main" id="{235BA9C8-5A09-1F55-C825-16E414287A68}"/>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3"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26D58D0-44F9-FE03-ADBD-215C9E7A67D0}"/>
              </a:ext>
            </a:extLst>
          </p:cNvPr>
          <p:cNvSpPr>
            <a:spLocks noGrp="1" noChangeArrowheads="1"/>
          </p:cNvSpPr>
          <p:nvPr>
            <p:ph type="title"/>
          </p:nvPr>
        </p:nvSpPr>
        <p:spPr>
          <a:xfrm>
            <a:off x="533400" y="0"/>
            <a:ext cx="8077200" cy="1143000"/>
          </a:xfrm>
        </p:spPr>
        <p:txBody>
          <a:bodyPr/>
          <a:lstStyle/>
          <a:p>
            <a:pPr>
              <a:lnSpc>
                <a:spcPct val="80000"/>
              </a:lnSpc>
            </a:pPr>
            <a:r>
              <a:rPr lang="en-US" altLang="en-US"/>
              <a:t>Finding an Initial B.F.S.</a:t>
            </a:r>
          </a:p>
        </p:txBody>
      </p:sp>
      <p:sp>
        <p:nvSpPr>
          <p:cNvPr id="6147" name="Rectangle 4">
            <a:extLst>
              <a:ext uri="{FF2B5EF4-FFF2-40B4-BE49-F238E27FC236}">
                <a16:creationId xmlns:a16="http://schemas.microsoft.com/office/drawing/2014/main" id="{E5D01BEA-1864-60E3-0A24-18880D704679}"/>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6148" name="Rectangle 5">
            <a:extLst>
              <a:ext uri="{FF2B5EF4-FFF2-40B4-BE49-F238E27FC236}">
                <a16:creationId xmlns:a16="http://schemas.microsoft.com/office/drawing/2014/main" id="{5EA4589F-B4E9-F511-CB83-A9843E920F18}"/>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10598" name="Object 6">
            <a:extLst>
              <a:ext uri="{FF2B5EF4-FFF2-40B4-BE49-F238E27FC236}">
                <a16:creationId xmlns:a16="http://schemas.microsoft.com/office/drawing/2014/main" id="{B80086C8-B84E-8651-CA6B-7E925B87B070}"/>
              </a:ext>
            </a:extLst>
          </p:cNvPr>
          <p:cNvGraphicFramePr>
            <a:graphicFrameLocks noChangeAspect="1"/>
          </p:cNvGraphicFramePr>
          <p:nvPr/>
        </p:nvGraphicFramePr>
        <p:xfrm>
          <a:off x="5334000" y="1219200"/>
          <a:ext cx="2400300" cy="1824038"/>
        </p:xfrm>
        <a:graphic>
          <a:graphicData uri="http://schemas.openxmlformats.org/presentationml/2006/ole">
            <mc:AlternateContent xmlns:mc="http://schemas.openxmlformats.org/markup-compatibility/2006">
              <mc:Choice xmlns:v="urn:schemas-microsoft-com:vml" Requires="v">
                <p:oleObj name="Equation" r:id="rId2" imgW="952087" imgH="723586" progId="Equation.3">
                  <p:embed/>
                </p:oleObj>
              </mc:Choice>
              <mc:Fallback>
                <p:oleObj name="Equation" r:id="rId2" imgW="952087" imgH="723586" progId="Equation.3">
                  <p:embed/>
                  <p:pic>
                    <p:nvPicPr>
                      <p:cNvPr id="110598" name="Object 6">
                        <a:extLst>
                          <a:ext uri="{FF2B5EF4-FFF2-40B4-BE49-F238E27FC236}">
                            <a16:creationId xmlns:a16="http://schemas.microsoft.com/office/drawing/2014/main" id="{B80086C8-B84E-8651-CA6B-7E925B87B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2400300"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9" name="Text Box 7">
            <a:extLst>
              <a:ext uri="{FF2B5EF4-FFF2-40B4-BE49-F238E27FC236}">
                <a16:creationId xmlns:a16="http://schemas.microsoft.com/office/drawing/2014/main" id="{E878C0E1-3333-4EDC-D3DC-9D75FFB462EC}"/>
              </a:ext>
            </a:extLst>
          </p:cNvPr>
          <p:cNvSpPr txBox="1">
            <a:spLocks noChangeArrowheads="1"/>
          </p:cNvSpPr>
          <p:nvPr/>
        </p:nvSpPr>
        <p:spPr bwMode="auto">
          <a:xfrm>
            <a:off x="304800" y="914400"/>
            <a:ext cx="472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3200"/>
              <a:t>   Remember, our problem in canonical form is:</a:t>
            </a:r>
          </a:p>
        </p:txBody>
      </p:sp>
      <p:sp>
        <p:nvSpPr>
          <p:cNvPr id="110601" name="Text Box 9">
            <a:extLst>
              <a:ext uri="{FF2B5EF4-FFF2-40B4-BE49-F238E27FC236}">
                <a16:creationId xmlns:a16="http://schemas.microsoft.com/office/drawing/2014/main" id="{B17AC0F8-13A2-815D-9978-5CCB3C9124F5}"/>
              </a:ext>
            </a:extLst>
          </p:cNvPr>
          <p:cNvSpPr txBox="1">
            <a:spLocks noChangeArrowheads="1"/>
          </p:cNvSpPr>
          <p:nvPr/>
        </p:nvSpPr>
        <p:spPr bwMode="auto">
          <a:xfrm>
            <a:off x="228600" y="3124200"/>
            <a:ext cx="86868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Char char="•"/>
            </a:pPr>
            <a:r>
              <a:rPr lang="en-US" altLang="en-US" sz="3200"/>
              <a:t>Assuming all </a:t>
            </a:r>
            <a:r>
              <a:rPr lang="en-US" altLang="en-US" sz="3200" i="1"/>
              <a:t>b</a:t>
            </a:r>
            <a:r>
              <a:rPr lang="en-US" altLang="en-US" sz="3200" i="1" baseline="-25000"/>
              <a:t>i</a:t>
            </a:r>
            <a:r>
              <a:rPr lang="en-US" altLang="en-US" sz="3200">
                <a:sym typeface="Symbol" panose="05050102010706020507" pitchFamily="18" charset="2"/>
              </a:rPr>
              <a:t>0 , the following procedure is used</a:t>
            </a:r>
          </a:p>
          <a:p>
            <a:pPr>
              <a:lnSpc>
                <a:spcPct val="90000"/>
              </a:lnSpc>
            </a:pPr>
            <a:endParaRPr lang="en-US" altLang="en-US" sz="1400">
              <a:sym typeface="Symbol" panose="05050102010706020507" pitchFamily="18" charset="2"/>
            </a:endParaRPr>
          </a:p>
          <a:p>
            <a:pPr lvl="1">
              <a:buFontTx/>
              <a:buAutoNum type="arabicPeriod"/>
            </a:pPr>
            <a:r>
              <a:rPr lang="en-US" altLang="en-US" sz="2800"/>
              <a:t>Make sure your variables are numbered such that the slack variables are at the end</a:t>
            </a:r>
          </a:p>
          <a:p>
            <a:pPr lvl="1">
              <a:buFontTx/>
              <a:buAutoNum type="arabicPeriod"/>
            </a:pPr>
            <a:r>
              <a:rPr lang="en-US" altLang="en-US" sz="2800"/>
              <a:t>Set the </a:t>
            </a:r>
            <a:r>
              <a:rPr lang="en-US" altLang="en-US" sz="2800" u="sng"/>
              <a:t>first</a:t>
            </a:r>
            <a:r>
              <a:rPr lang="en-US" altLang="en-US" sz="2800"/>
              <a:t> </a:t>
            </a:r>
            <a:r>
              <a:rPr lang="en-US" altLang="en-US" sz="2800" i="1"/>
              <a:t>n</a:t>
            </a:r>
            <a:r>
              <a:rPr lang="en-US" altLang="en-US" sz="2800"/>
              <a:t>-</a:t>
            </a:r>
            <a:r>
              <a:rPr lang="en-US" altLang="en-US" sz="2800" i="1"/>
              <a:t>m </a:t>
            </a:r>
            <a:r>
              <a:rPr lang="en-US" altLang="en-US" sz="2800"/>
              <a:t>variables equal to zero.  Often these are the non-slack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0599"/>
                                        </p:tgtEl>
                                        <p:attrNameLst>
                                          <p:attrName>style.visibility</p:attrName>
                                        </p:attrNameLst>
                                      </p:cBhvr>
                                      <p:to>
                                        <p:strVal val="visible"/>
                                      </p:to>
                                    </p:set>
                                    <p:anim calcmode="lin" valueType="num">
                                      <p:cBhvr additive="base">
                                        <p:cTn id="7" dur="500" fill="hold"/>
                                        <p:tgtEl>
                                          <p:spTgt spid="110599"/>
                                        </p:tgtEl>
                                        <p:attrNameLst>
                                          <p:attrName>ppt_x</p:attrName>
                                        </p:attrNameLst>
                                      </p:cBhvr>
                                      <p:tavLst>
                                        <p:tav tm="0">
                                          <p:val>
                                            <p:strVal val="0-#ppt_w/2"/>
                                          </p:val>
                                        </p:tav>
                                        <p:tav tm="100000">
                                          <p:val>
                                            <p:strVal val="#ppt_x"/>
                                          </p:val>
                                        </p:tav>
                                      </p:tavLst>
                                    </p:anim>
                                    <p:anim calcmode="lin" valueType="num">
                                      <p:cBhvr additive="base">
                                        <p:cTn id="8"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0598"/>
                                        </p:tgtEl>
                                        <p:attrNameLst>
                                          <p:attrName>style.visibility</p:attrName>
                                        </p:attrNameLst>
                                      </p:cBhvr>
                                      <p:to>
                                        <p:strVal val="visible"/>
                                      </p:to>
                                    </p:set>
                                    <p:anim calcmode="lin" valueType="num">
                                      <p:cBhvr additive="base">
                                        <p:cTn id="13" dur="500" fill="hold"/>
                                        <p:tgtEl>
                                          <p:spTgt spid="110598"/>
                                        </p:tgtEl>
                                        <p:attrNameLst>
                                          <p:attrName>ppt_x</p:attrName>
                                        </p:attrNameLst>
                                      </p:cBhvr>
                                      <p:tavLst>
                                        <p:tav tm="0">
                                          <p:val>
                                            <p:strVal val="0-#ppt_w/2"/>
                                          </p:val>
                                        </p:tav>
                                        <p:tav tm="100000">
                                          <p:val>
                                            <p:strVal val="#ppt_x"/>
                                          </p:val>
                                        </p:tav>
                                      </p:tavLst>
                                    </p:anim>
                                    <p:anim calcmode="lin" valueType="num">
                                      <p:cBhvr additive="base">
                                        <p:cTn id="14"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0601">
                                            <p:txEl>
                                              <p:pRg st="0" end="0"/>
                                            </p:txEl>
                                          </p:spTgt>
                                        </p:tgtEl>
                                        <p:attrNameLst>
                                          <p:attrName>style.visibility</p:attrName>
                                        </p:attrNameLst>
                                      </p:cBhvr>
                                      <p:to>
                                        <p:strVal val="visible"/>
                                      </p:to>
                                    </p:set>
                                    <p:anim calcmode="lin" valueType="num">
                                      <p:cBhvr additive="base">
                                        <p:cTn id="19" dur="500" fill="hold"/>
                                        <p:tgtEl>
                                          <p:spTgt spid="11060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6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0601">
                                            <p:txEl>
                                              <p:pRg st="2" end="2"/>
                                            </p:txEl>
                                          </p:spTgt>
                                        </p:tgtEl>
                                        <p:attrNameLst>
                                          <p:attrName>style.visibility</p:attrName>
                                        </p:attrNameLst>
                                      </p:cBhvr>
                                      <p:to>
                                        <p:strVal val="visible"/>
                                      </p:to>
                                    </p:set>
                                    <p:anim calcmode="lin" valueType="num">
                                      <p:cBhvr additive="base">
                                        <p:cTn id="25" dur="500" fill="hold"/>
                                        <p:tgtEl>
                                          <p:spTgt spid="11060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6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0601">
                                            <p:txEl>
                                              <p:pRg st="3" end="3"/>
                                            </p:txEl>
                                          </p:spTgt>
                                        </p:tgtEl>
                                        <p:attrNameLst>
                                          <p:attrName>style.visibility</p:attrName>
                                        </p:attrNameLst>
                                      </p:cBhvr>
                                      <p:to>
                                        <p:strVal val="visible"/>
                                      </p:to>
                                    </p:set>
                                    <p:anim calcmode="lin" valueType="num">
                                      <p:cBhvr additive="base">
                                        <p:cTn id="31" dur="500" fill="hold"/>
                                        <p:tgtEl>
                                          <p:spTgt spid="11060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60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utoUpdateAnimBg="0"/>
      <p:bldP spid="110601" grpId="0" build="p"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BBB83E-B933-F8BE-922B-90E6D145093B}"/>
              </a:ext>
            </a:extLst>
          </p:cNvPr>
          <p:cNvSpPr>
            <a:spLocks noGrp="1" noChangeArrowheads="1"/>
          </p:cNvSpPr>
          <p:nvPr>
            <p:ph type="title"/>
          </p:nvPr>
        </p:nvSpPr>
        <p:spPr>
          <a:xfrm>
            <a:off x="533400" y="0"/>
            <a:ext cx="8077200" cy="1143000"/>
          </a:xfrm>
        </p:spPr>
        <p:txBody>
          <a:bodyPr/>
          <a:lstStyle/>
          <a:p>
            <a:pPr>
              <a:lnSpc>
                <a:spcPct val="80000"/>
              </a:lnSpc>
            </a:pPr>
            <a:r>
              <a:rPr lang="en-US" altLang="en-US"/>
              <a:t>Finding an Initial B.F.S., cont.</a:t>
            </a:r>
          </a:p>
        </p:txBody>
      </p:sp>
      <p:sp>
        <p:nvSpPr>
          <p:cNvPr id="7171" name="Rectangle 3">
            <a:extLst>
              <a:ext uri="{FF2B5EF4-FFF2-40B4-BE49-F238E27FC236}">
                <a16:creationId xmlns:a16="http://schemas.microsoft.com/office/drawing/2014/main" id="{1A460E8C-FCC1-E588-437D-38625E2831A1}"/>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7172" name="Rectangle 4">
            <a:extLst>
              <a:ext uri="{FF2B5EF4-FFF2-40B4-BE49-F238E27FC236}">
                <a16:creationId xmlns:a16="http://schemas.microsoft.com/office/drawing/2014/main" id="{02A3C47A-B19A-5A2F-76D7-7AB8B06DC07C}"/>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11621" name="Object 5">
            <a:extLst>
              <a:ext uri="{FF2B5EF4-FFF2-40B4-BE49-F238E27FC236}">
                <a16:creationId xmlns:a16="http://schemas.microsoft.com/office/drawing/2014/main" id="{5AC9C4BB-57F2-306E-74C6-C358A54939A2}"/>
              </a:ext>
            </a:extLst>
          </p:cNvPr>
          <p:cNvGraphicFramePr>
            <a:graphicFrameLocks noChangeAspect="1"/>
          </p:cNvGraphicFramePr>
          <p:nvPr/>
        </p:nvGraphicFramePr>
        <p:xfrm>
          <a:off x="3371850" y="838200"/>
          <a:ext cx="2400300" cy="1824038"/>
        </p:xfrm>
        <a:graphic>
          <a:graphicData uri="http://schemas.openxmlformats.org/presentationml/2006/ole">
            <mc:AlternateContent xmlns:mc="http://schemas.openxmlformats.org/markup-compatibility/2006">
              <mc:Choice xmlns:v="urn:schemas-microsoft-com:vml" Requires="v">
                <p:oleObj name="Equation" r:id="rId2" imgW="952087" imgH="723586" progId="Equation.3">
                  <p:embed/>
                </p:oleObj>
              </mc:Choice>
              <mc:Fallback>
                <p:oleObj name="Equation" r:id="rId2" imgW="952087" imgH="723586" progId="Equation.3">
                  <p:embed/>
                  <p:pic>
                    <p:nvPicPr>
                      <p:cNvPr id="111621" name="Object 5">
                        <a:extLst>
                          <a:ext uri="{FF2B5EF4-FFF2-40B4-BE49-F238E27FC236}">
                            <a16:creationId xmlns:a16="http://schemas.microsoft.com/office/drawing/2014/main" id="{5AC9C4BB-57F2-306E-74C6-C358A5493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838200"/>
                        <a:ext cx="2400300"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3" name="Text Box 7">
            <a:extLst>
              <a:ext uri="{FF2B5EF4-FFF2-40B4-BE49-F238E27FC236}">
                <a16:creationId xmlns:a16="http://schemas.microsoft.com/office/drawing/2014/main" id="{DE6AAB34-D820-41C4-7670-E035BAB97A4D}"/>
              </a:ext>
            </a:extLst>
          </p:cNvPr>
          <p:cNvSpPr txBox="1">
            <a:spLocks noChangeArrowheads="1"/>
          </p:cNvSpPr>
          <p:nvPr/>
        </p:nvSpPr>
        <p:spPr bwMode="auto">
          <a:xfrm>
            <a:off x="0" y="2819400"/>
            <a:ext cx="815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lvl="1"/>
            <a:r>
              <a:rPr lang="en-US" altLang="en-US" sz="3000"/>
              <a:t>3.  Solve the </a:t>
            </a:r>
            <a:r>
              <a:rPr lang="en-US" altLang="en-US" sz="3000" i="1"/>
              <a:t>m</a:t>
            </a:r>
            <a:r>
              <a:rPr lang="en-US" altLang="en-US" sz="3000"/>
              <a:t> x </a:t>
            </a:r>
            <a:r>
              <a:rPr lang="en-US" altLang="en-US" sz="3000" i="1"/>
              <a:t>m</a:t>
            </a:r>
            <a:r>
              <a:rPr lang="en-US" altLang="en-US" sz="3000"/>
              <a:t> linear system to find the values of the basic variables.  If </a:t>
            </a:r>
            <a:r>
              <a:rPr lang="en-US" altLang="en-US" sz="3000" i="1"/>
              <a:t>b</a:t>
            </a:r>
            <a:r>
              <a:rPr lang="en-US" altLang="en-US" sz="3000" i="1" baseline="-25000"/>
              <a:t>i</a:t>
            </a:r>
            <a:r>
              <a:rPr lang="en-US" altLang="en-US" sz="3000">
                <a:sym typeface="Symbol" panose="05050102010706020507" pitchFamily="18" charset="2"/>
              </a:rPr>
              <a:t>0, they will all be positive, so the basic solution will be feasible</a:t>
            </a:r>
          </a:p>
        </p:txBody>
      </p:sp>
      <p:sp>
        <p:nvSpPr>
          <p:cNvPr id="111624" name="Text Box 8">
            <a:extLst>
              <a:ext uri="{FF2B5EF4-FFF2-40B4-BE49-F238E27FC236}">
                <a16:creationId xmlns:a16="http://schemas.microsoft.com/office/drawing/2014/main" id="{65AE85D4-5B44-C1A7-1FC2-D541FD18509B}"/>
              </a:ext>
            </a:extLst>
          </p:cNvPr>
          <p:cNvSpPr txBox="1">
            <a:spLocks noChangeArrowheads="1"/>
          </p:cNvSpPr>
          <p:nvPr/>
        </p:nvSpPr>
        <p:spPr bwMode="auto">
          <a:xfrm>
            <a:off x="517525" y="4714875"/>
            <a:ext cx="76358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3000"/>
              <a:t>  What if we don’t have </a:t>
            </a:r>
            <a:r>
              <a:rPr lang="en-US" altLang="en-US" sz="3000" i="1"/>
              <a:t>b</a:t>
            </a:r>
            <a:r>
              <a:rPr lang="en-US" altLang="en-US" sz="3000" i="1" baseline="-25000"/>
              <a:t>i</a:t>
            </a:r>
            <a:r>
              <a:rPr lang="en-US" altLang="en-US" sz="3000">
                <a:sym typeface="Symbol" panose="05050102010706020507" pitchFamily="18" charset="2"/>
              </a:rPr>
              <a:t>0 ?  Then we add </a:t>
            </a:r>
            <a:r>
              <a:rPr lang="en-US" altLang="en-US" sz="3000" u="sng">
                <a:sym typeface="Symbol" panose="05050102010706020507" pitchFamily="18" charset="2"/>
              </a:rPr>
              <a:t>artificial variables</a:t>
            </a:r>
            <a:r>
              <a:rPr lang="en-US" altLang="en-US" sz="3000">
                <a:sym typeface="Symbol" panose="05050102010706020507" pitchFamily="18" charset="2"/>
              </a:rPr>
              <a:t> to the problem, and we still can find an initial basic feasible solution</a:t>
            </a:r>
          </a:p>
          <a:p>
            <a:pPr>
              <a:buFontTx/>
              <a:buChar char="•"/>
            </a:pPr>
            <a:r>
              <a:rPr lang="en-US" altLang="en-US" sz="3000">
                <a:sym typeface="Symbol" panose="05050102010706020507" pitchFamily="18" charset="2"/>
              </a:rPr>
              <a:t>   This is tricky, but always possible</a:t>
            </a:r>
            <a:r>
              <a:rPr lang="en-US" altLang="en-US" sz="3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 calcmode="lin" valueType="num">
                                      <p:cBhvr additive="base">
                                        <p:cTn id="7" dur="500" fill="hold"/>
                                        <p:tgtEl>
                                          <p:spTgt spid="111621"/>
                                        </p:tgtEl>
                                        <p:attrNameLst>
                                          <p:attrName>ppt_x</p:attrName>
                                        </p:attrNameLst>
                                      </p:cBhvr>
                                      <p:tavLst>
                                        <p:tav tm="0">
                                          <p:val>
                                            <p:strVal val="0-#ppt_w/2"/>
                                          </p:val>
                                        </p:tav>
                                        <p:tav tm="100000">
                                          <p:val>
                                            <p:strVal val="#ppt_x"/>
                                          </p:val>
                                        </p:tav>
                                      </p:tavLst>
                                    </p:anim>
                                    <p:anim calcmode="lin" valueType="num">
                                      <p:cBhvr additive="base">
                                        <p:cTn id="8"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23">
                                            <p:txEl>
                                              <p:pRg st="0" end="0"/>
                                            </p:txEl>
                                          </p:spTgt>
                                        </p:tgtEl>
                                        <p:attrNameLst>
                                          <p:attrName>style.visibility</p:attrName>
                                        </p:attrNameLst>
                                      </p:cBhvr>
                                      <p:to>
                                        <p:strVal val="visible"/>
                                      </p:to>
                                    </p:set>
                                    <p:anim calcmode="lin" valueType="num">
                                      <p:cBhvr additive="base">
                                        <p:cTn id="13" dur="500" fill="hold"/>
                                        <p:tgtEl>
                                          <p:spTgt spid="1116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1624">
                                            <p:txEl>
                                              <p:pRg st="0" end="0"/>
                                            </p:txEl>
                                          </p:spTgt>
                                        </p:tgtEl>
                                        <p:attrNameLst>
                                          <p:attrName>style.visibility</p:attrName>
                                        </p:attrNameLst>
                                      </p:cBhvr>
                                      <p:to>
                                        <p:strVal val="visible"/>
                                      </p:to>
                                    </p:set>
                                    <p:anim calcmode="lin" valueType="num">
                                      <p:cBhvr additive="base">
                                        <p:cTn id="19" dur="500" fill="hold"/>
                                        <p:tgtEl>
                                          <p:spTgt spid="11162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1624">
                                            <p:txEl>
                                              <p:pRg st="1" end="1"/>
                                            </p:txEl>
                                          </p:spTgt>
                                        </p:tgtEl>
                                        <p:attrNameLst>
                                          <p:attrName>style.visibility</p:attrName>
                                        </p:attrNameLst>
                                      </p:cBhvr>
                                      <p:to>
                                        <p:strVal val="visible"/>
                                      </p:to>
                                    </p:set>
                                    <p:anim calcmode="lin" valueType="num">
                                      <p:cBhvr additive="base">
                                        <p:cTn id="25" dur="500" fill="hold"/>
                                        <p:tgtEl>
                                          <p:spTgt spid="111624">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62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bldLvl="2" autoUpdateAnimBg="0"/>
      <p:bldP spid="111624"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4D19158-53B5-22ED-C9F8-638BF46EFD4B}"/>
              </a:ext>
            </a:extLst>
          </p:cNvPr>
          <p:cNvSpPr>
            <a:spLocks noGrp="1" noChangeArrowheads="1"/>
          </p:cNvSpPr>
          <p:nvPr>
            <p:ph type="title"/>
          </p:nvPr>
        </p:nvSpPr>
        <p:spPr>
          <a:xfrm>
            <a:off x="533400" y="0"/>
            <a:ext cx="8077200" cy="1143000"/>
          </a:xfrm>
        </p:spPr>
        <p:txBody>
          <a:bodyPr/>
          <a:lstStyle/>
          <a:p>
            <a:pPr>
              <a:lnSpc>
                <a:spcPct val="80000"/>
              </a:lnSpc>
            </a:pPr>
            <a:r>
              <a:rPr lang="en-US" altLang="en-US"/>
              <a:t>Simplex Tableaus</a:t>
            </a:r>
          </a:p>
        </p:txBody>
      </p:sp>
      <p:sp>
        <p:nvSpPr>
          <p:cNvPr id="112643" name="Rectangle 3">
            <a:extLst>
              <a:ext uri="{FF2B5EF4-FFF2-40B4-BE49-F238E27FC236}">
                <a16:creationId xmlns:a16="http://schemas.microsoft.com/office/drawing/2014/main" id="{3811CC3B-DAC9-E996-90C7-91AAFF5122A2}"/>
              </a:ext>
            </a:extLst>
          </p:cNvPr>
          <p:cNvSpPr>
            <a:spLocks noGrp="1" noChangeArrowheads="1"/>
          </p:cNvSpPr>
          <p:nvPr>
            <p:ph type="body" idx="1"/>
          </p:nvPr>
        </p:nvSpPr>
        <p:spPr>
          <a:xfrm>
            <a:off x="228600" y="952500"/>
            <a:ext cx="8305800" cy="2247900"/>
          </a:xfrm>
        </p:spPr>
        <p:txBody>
          <a:bodyPr>
            <a:normAutofit fontScale="70000" lnSpcReduction="20000"/>
          </a:bodyPr>
          <a:lstStyle/>
          <a:p>
            <a:pPr>
              <a:lnSpc>
                <a:spcPct val="90000"/>
              </a:lnSpc>
            </a:pPr>
            <a:r>
              <a:rPr lang="en-US" altLang="en-US"/>
              <a:t>A </a:t>
            </a:r>
            <a:r>
              <a:rPr lang="en-US" altLang="en-US" u="sng"/>
              <a:t>tableau</a:t>
            </a:r>
            <a:r>
              <a:rPr lang="en-US" altLang="en-US"/>
              <a:t> is just a tabular form of the matrix equations we saw before</a:t>
            </a:r>
          </a:p>
          <a:p>
            <a:pPr>
              <a:lnSpc>
                <a:spcPct val="90000"/>
              </a:lnSpc>
            </a:pPr>
            <a:r>
              <a:rPr lang="en-US" altLang="en-US"/>
              <a:t>Let’s set one up for our example from last time:</a:t>
            </a:r>
          </a:p>
          <a:p>
            <a:pPr>
              <a:lnSpc>
                <a:spcPct val="90000"/>
              </a:lnSpc>
            </a:pPr>
            <a:endParaRPr lang="en-US" altLang="en-US"/>
          </a:p>
          <a:p>
            <a:pPr>
              <a:lnSpc>
                <a:spcPct val="90000"/>
              </a:lnSpc>
            </a:pPr>
            <a:endParaRPr lang="en-US" altLang="en-US"/>
          </a:p>
          <a:p>
            <a:pPr>
              <a:lnSpc>
                <a:spcPct val="90000"/>
              </a:lnSpc>
            </a:pPr>
            <a:endParaRPr lang="en-US" altLang="en-US" sz="1500"/>
          </a:p>
          <a:p>
            <a:pPr>
              <a:lnSpc>
                <a:spcPct val="90000"/>
              </a:lnSpc>
              <a:buFontTx/>
              <a:buNone/>
            </a:pPr>
            <a:r>
              <a:rPr lang="en-US" altLang="en-US"/>
              <a:t>		</a:t>
            </a:r>
            <a:endParaRPr lang="en-US" altLang="en-US" sz="3400"/>
          </a:p>
        </p:txBody>
      </p:sp>
      <p:sp>
        <p:nvSpPr>
          <p:cNvPr id="8196" name="Rectangle 4">
            <a:extLst>
              <a:ext uri="{FF2B5EF4-FFF2-40B4-BE49-F238E27FC236}">
                <a16:creationId xmlns:a16="http://schemas.microsoft.com/office/drawing/2014/main" id="{7AAC8D7A-2908-FF8E-9746-7A6CC6841657}"/>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8197" name="Rectangle 5">
            <a:extLst>
              <a:ext uri="{FF2B5EF4-FFF2-40B4-BE49-F238E27FC236}">
                <a16:creationId xmlns:a16="http://schemas.microsoft.com/office/drawing/2014/main" id="{7830C8C4-6901-4BEF-E2C7-63FAC6CF59C9}"/>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2647" name="Text Box 7">
            <a:extLst>
              <a:ext uri="{FF2B5EF4-FFF2-40B4-BE49-F238E27FC236}">
                <a16:creationId xmlns:a16="http://schemas.microsoft.com/office/drawing/2014/main" id="{FC225D77-19B5-B782-9B06-F015B65B0034}"/>
              </a:ext>
            </a:extLst>
          </p:cNvPr>
          <p:cNvSpPr txBox="1">
            <a:spLocks noChangeArrowheads="1"/>
          </p:cNvSpPr>
          <p:nvPr/>
        </p:nvSpPr>
        <p:spPr bwMode="auto">
          <a:xfrm>
            <a:off x="228600" y="4800600"/>
            <a:ext cx="83058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3400"/>
              <a:t>  </a:t>
            </a:r>
            <a:r>
              <a:rPr lang="en-US" altLang="en-US" sz="3200"/>
              <a:t>Remember </a:t>
            </a:r>
            <a:r>
              <a:rPr lang="en-US" altLang="en-US" sz="3200" i="1"/>
              <a:t>n</a:t>
            </a:r>
            <a:r>
              <a:rPr lang="en-US" altLang="en-US" sz="3200"/>
              <a:t> – </a:t>
            </a:r>
            <a:r>
              <a:rPr lang="en-US" altLang="en-US" sz="3200" i="1"/>
              <a:t>m</a:t>
            </a:r>
            <a:r>
              <a:rPr lang="en-US" altLang="en-US" sz="3200"/>
              <a:t> = 2, so we set the first two variables to zero, and get [0,0,8,15] as our initial basic feasible solution</a:t>
            </a:r>
          </a:p>
        </p:txBody>
      </p:sp>
      <p:graphicFrame>
        <p:nvGraphicFramePr>
          <p:cNvPr id="112648" name="Object 8">
            <a:extLst>
              <a:ext uri="{FF2B5EF4-FFF2-40B4-BE49-F238E27FC236}">
                <a16:creationId xmlns:a16="http://schemas.microsoft.com/office/drawing/2014/main" id="{D4A3416B-4936-79D0-8F7B-7F8CEC0EED2B}"/>
              </a:ext>
            </a:extLst>
          </p:cNvPr>
          <p:cNvGraphicFramePr>
            <a:graphicFrameLocks noChangeAspect="1"/>
          </p:cNvGraphicFramePr>
          <p:nvPr/>
        </p:nvGraphicFramePr>
        <p:xfrm>
          <a:off x="2736850" y="2590800"/>
          <a:ext cx="3668713" cy="2047875"/>
        </p:xfrm>
        <a:graphic>
          <a:graphicData uri="http://schemas.openxmlformats.org/presentationml/2006/ole">
            <mc:AlternateContent xmlns:mc="http://schemas.openxmlformats.org/markup-compatibility/2006">
              <mc:Choice xmlns:v="urn:schemas-microsoft-com:vml" Requires="v">
                <p:oleObj name="Equation" r:id="rId2" imgW="1638300" imgH="914400" progId="Equation.3">
                  <p:embed/>
                </p:oleObj>
              </mc:Choice>
              <mc:Fallback>
                <p:oleObj name="Equation" r:id="rId2" imgW="1638300" imgH="914400" progId="Equation.3">
                  <p:embed/>
                  <p:pic>
                    <p:nvPicPr>
                      <p:cNvPr id="112648" name="Object 8">
                        <a:extLst>
                          <a:ext uri="{FF2B5EF4-FFF2-40B4-BE49-F238E27FC236}">
                            <a16:creationId xmlns:a16="http://schemas.microsoft.com/office/drawing/2014/main" id="{D4A3416B-4936-79D0-8F7B-7F8CEC0E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590800"/>
                        <a:ext cx="3668713"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43">
                                            <p:txEl>
                                              <p:pRg st="5" end="5"/>
                                            </p:txEl>
                                          </p:spTgt>
                                        </p:tgtEl>
                                        <p:attrNameLst>
                                          <p:attrName>style.visibility</p:attrName>
                                        </p:attrNameLst>
                                      </p:cBhvr>
                                      <p:to>
                                        <p:strVal val="visible"/>
                                      </p:to>
                                    </p:set>
                                    <p:anim calcmode="lin" valueType="num">
                                      <p:cBhvr additive="base">
                                        <p:cTn id="19" dur="500" fill="hold"/>
                                        <p:tgtEl>
                                          <p:spTgt spid="112643">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2648"/>
                                        </p:tgtEl>
                                        <p:attrNameLst>
                                          <p:attrName>style.visibility</p:attrName>
                                        </p:attrNameLst>
                                      </p:cBhvr>
                                      <p:to>
                                        <p:strVal val="visible"/>
                                      </p:to>
                                    </p:set>
                                    <p:anim calcmode="lin" valueType="num">
                                      <p:cBhvr additive="base">
                                        <p:cTn id="25" dur="500" fill="hold"/>
                                        <p:tgtEl>
                                          <p:spTgt spid="112648"/>
                                        </p:tgtEl>
                                        <p:attrNameLst>
                                          <p:attrName>ppt_x</p:attrName>
                                        </p:attrNameLst>
                                      </p:cBhvr>
                                      <p:tavLst>
                                        <p:tav tm="0">
                                          <p:val>
                                            <p:strVal val="0-#ppt_w/2"/>
                                          </p:val>
                                        </p:tav>
                                        <p:tav tm="100000">
                                          <p:val>
                                            <p:strVal val="#ppt_x"/>
                                          </p:val>
                                        </p:tav>
                                      </p:tavLst>
                                    </p:anim>
                                    <p:anim calcmode="lin" valueType="num">
                                      <p:cBhvr additive="base">
                                        <p:cTn id="26" dur="500" fill="hold"/>
                                        <p:tgtEl>
                                          <p:spTgt spid="1126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2647"/>
                                        </p:tgtEl>
                                        <p:attrNameLst>
                                          <p:attrName>style.visibility</p:attrName>
                                        </p:attrNameLst>
                                      </p:cBhvr>
                                      <p:to>
                                        <p:strVal val="visible"/>
                                      </p:to>
                                    </p:set>
                                    <p:anim calcmode="lin" valueType="num">
                                      <p:cBhvr additive="base">
                                        <p:cTn id="31" dur="500" fill="hold"/>
                                        <p:tgtEl>
                                          <p:spTgt spid="112647"/>
                                        </p:tgtEl>
                                        <p:attrNameLst>
                                          <p:attrName>ppt_x</p:attrName>
                                        </p:attrNameLst>
                                      </p:cBhvr>
                                      <p:tavLst>
                                        <p:tav tm="0">
                                          <p:val>
                                            <p:strVal val="0-#ppt_w/2"/>
                                          </p:val>
                                        </p:tav>
                                        <p:tav tm="100000">
                                          <p:val>
                                            <p:strVal val="#ppt_x"/>
                                          </p:val>
                                        </p:tav>
                                      </p:tavLst>
                                    </p:anim>
                                    <p:anim calcmode="lin" valueType="num">
                                      <p:cBhvr additive="base">
                                        <p:cTn id="32" dur="500" fill="hold"/>
                                        <p:tgtEl>
                                          <p:spTgt spid="112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P spid="11264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06E3E34-40ED-0E45-B9BE-181DD41A8B35}"/>
              </a:ext>
            </a:extLst>
          </p:cNvPr>
          <p:cNvSpPr>
            <a:spLocks noGrp="1" noChangeArrowheads="1"/>
          </p:cNvSpPr>
          <p:nvPr>
            <p:ph type="title"/>
          </p:nvPr>
        </p:nvSpPr>
        <p:spPr>
          <a:xfrm>
            <a:off x="533400" y="0"/>
            <a:ext cx="8077200" cy="1143000"/>
          </a:xfrm>
        </p:spPr>
        <p:txBody>
          <a:bodyPr/>
          <a:lstStyle/>
          <a:p>
            <a:pPr>
              <a:lnSpc>
                <a:spcPct val="80000"/>
              </a:lnSpc>
            </a:pPr>
            <a:r>
              <a:rPr lang="en-US" altLang="en-US"/>
              <a:t>The Initial Tableau</a:t>
            </a:r>
          </a:p>
        </p:txBody>
      </p:sp>
      <p:sp>
        <p:nvSpPr>
          <p:cNvPr id="113667" name="Rectangle 3">
            <a:extLst>
              <a:ext uri="{FF2B5EF4-FFF2-40B4-BE49-F238E27FC236}">
                <a16:creationId xmlns:a16="http://schemas.microsoft.com/office/drawing/2014/main" id="{AB4DE0D4-EF22-120F-78DA-0591248E81E6}"/>
              </a:ext>
            </a:extLst>
          </p:cNvPr>
          <p:cNvSpPr>
            <a:spLocks noGrp="1" noChangeArrowheads="1"/>
          </p:cNvSpPr>
          <p:nvPr>
            <p:ph type="body" idx="1"/>
          </p:nvPr>
        </p:nvSpPr>
        <p:spPr>
          <a:xfrm>
            <a:off x="228600" y="952500"/>
            <a:ext cx="8305800" cy="4953000"/>
          </a:xfrm>
        </p:spPr>
        <p:txBody>
          <a:bodyPr/>
          <a:lstStyle/>
          <a:p>
            <a:pPr>
              <a:lnSpc>
                <a:spcPct val="90000"/>
              </a:lnSpc>
            </a:pPr>
            <a:r>
              <a:rPr lang="en-US" altLang="en-US"/>
              <a:t>Now take each constraint and the objective function, and put them in a tableau:</a:t>
            </a:r>
          </a:p>
          <a:p>
            <a:pPr>
              <a:lnSpc>
                <a:spcPct val="90000"/>
              </a:lnSpc>
            </a:pPr>
            <a:endParaRPr lang="en-US" altLang="en-US" sz="3600"/>
          </a:p>
          <a:p>
            <a:pPr>
              <a:lnSpc>
                <a:spcPct val="90000"/>
              </a:lnSpc>
            </a:pPr>
            <a:endParaRPr lang="en-US" altLang="en-US" sz="1700"/>
          </a:p>
          <a:p>
            <a:pPr>
              <a:lnSpc>
                <a:spcPct val="90000"/>
              </a:lnSpc>
              <a:buFontTx/>
              <a:buNone/>
            </a:pPr>
            <a:r>
              <a:rPr lang="en-US" altLang="en-US" sz="3600"/>
              <a:t>		</a:t>
            </a:r>
            <a:endParaRPr lang="en-US" altLang="en-US" sz="3800"/>
          </a:p>
        </p:txBody>
      </p:sp>
      <p:sp>
        <p:nvSpPr>
          <p:cNvPr id="9220" name="Rectangle 4">
            <a:extLst>
              <a:ext uri="{FF2B5EF4-FFF2-40B4-BE49-F238E27FC236}">
                <a16:creationId xmlns:a16="http://schemas.microsoft.com/office/drawing/2014/main" id="{F48B7E7F-3248-D764-777C-FE0283298DAF}"/>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9221" name="Rectangle 5">
            <a:extLst>
              <a:ext uri="{FF2B5EF4-FFF2-40B4-BE49-F238E27FC236}">
                <a16:creationId xmlns:a16="http://schemas.microsoft.com/office/drawing/2014/main" id="{481471AF-EF47-44AE-E85E-A786DC330CF8}"/>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3670" name="Text Box 6">
            <a:extLst>
              <a:ext uri="{FF2B5EF4-FFF2-40B4-BE49-F238E27FC236}">
                <a16:creationId xmlns:a16="http://schemas.microsoft.com/office/drawing/2014/main" id="{6D3B3BDA-A049-8D59-0DD9-DBF130AF3DA1}"/>
              </a:ext>
            </a:extLst>
          </p:cNvPr>
          <p:cNvSpPr txBox="1">
            <a:spLocks noChangeArrowheads="1"/>
          </p:cNvSpPr>
          <p:nvPr/>
        </p:nvSpPr>
        <p:spPr bwMode="auto">
          <a:xfrm>
            <a:off x="228600" y="47244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3200"/>
              <a:t>  Note we rewrite the objective function as</a:t>
            </a:r>
          </a:p>
        </p:txBody>
      </p:sp>
      <p:graphicFrame>
        <p:nvGraphicFramePr>
          <p:cNvPr id="113799" name="Group 135">
            <a:extLst>
              <a:ext uri="{FF2B5EF4-FFF2-40B4-BE49-F238E27FC236}">
                <a16:creationId xmlns:a16="http://schemas.microsoft.com/office/drawing/2014/main" id="{211458B3-08E6-6EDE-2AFF-1618723AAD18}"/>
              </a:ext>
            </a:extLst>
          </p:cNvPr>
          <p:cNvGraphicFramePr>
            <a:graphicFrameLocks noGrp="1"/>
          </p:cNvGraphicFramePr>
          <p:nvPr/>
        </p:nvGraphicFramePr>
        <p:xfrm>
          <a:off x="457200" y="21336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3800" name="Object 136">
            <a:extLst>
              <a:ext uri="{FF2B5EF4-FFF2-40B4-BE49-F238E27FC236}">
                <a16:creationId xmlns:a16="http://schemas.microsoft.com/office/drawing/2014/main" id="{66E8405C-AA43-DA7A-B9D4-DF3DC172990A}"/>
              </a:ext>
            </a:extLst>
          </p:cNvPr>
          <p:cNvGraphicFramePr>
            <a:graphicFrameLocks noChangeAspect="1"/>
          </p:cNvGraphicFramePr>
          <p:nvPr/>
        </p:nvGraphicFramePr>
        <p:xfrm>
          <a:off x="2286000" y="5286375"/>
          <a:ext cx="3962400" cy="606425"/>
        </p:xfrm>
        <a:graphic>
          <a:graphicData uri="http://schemas.openxmlformats.org/presentationml/2006/ole">
            <mc:AlternateContent xmlns:mc="http://schemas.openxmlformats.org/markup-compatibility/2006">
              <mc:Choice xmlns:v="urn:schemas-microsoft-com:vml" Requires="v">
                <p:oleObj name="Equation" r:id="rId2" imgW="1409088" imgH="215806" progId="Equation.3">
                  <p:embed/>
                </p:oleObj>
              </mc:Choice>
              <mc:Fallback>
                <p:oleObj name="Equation" r:id="rId2" imgW="1409088" imgH="215806" progId="Equation.3">
                  <p:embed/>
                  <p:pic>
                    <p:nvPicPr>
                      <p:cNvPr id="113800" name="Object 136">
                        <a:extLst>
                          <a:ext uri="{FF2B5EF4-FFF2-40B4-BE49-F238E27FC236}">
                            <a16:creationId xmlns:a16="http://schemas.microsoft.com/office/drawing/2014/main" id="{66E8405C-AA43-DA7A-B9D4-DF3DC1729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86375"/>
                        <a:ext cx="39624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801" name="Text Box 137">
            <a:extLst>
              <a:ext uri="{FF2B5EF4-FFF2-40B4-BE49-F238E27FC236}">
                <a16:creationId xmlns:a16="http://schemas.microsoft.com/office/drawing/2014/main" id="{145E6460-297F-0B18-635C-BE872D4F8B9C}"/>
              </a:ext>
            </a:extLst>
          </p:cNvPr>
          <p:cNvSpPr txBox="1">
            <a:spLocks noChangeArrowheads="1"/>
          </p:cNvSpPr>
          <p:nvPr/>
        </p:nvSpPr>
        <p:spPr bwMode="auto">
          <a:xfrm>
            <a:off x="228600" y="5715000"/>
            <a:ext cx="812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a:t>
            </a:r>
            <a:r>
              <a:rPr lang="en-US" altLang="en-US" sz="3200"/>
              <a:t>All constraints are entered in the same manner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anim calcmode="lin" valueType="num">
                                      <p:cBhvr additive="base">
                                        <p:cTn id="13" dur="5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799"/>
                                        </p:tgtEl>
                                        <p:attrNameLst>
                                          <p:attrName>style.visibility</p:attrName>
                                        </p:attrNameLst>
                                      </p:cBhvr>
                                      <p:to>
                                        <p:strVal val="visible"/>
                                      </p:to>
                                    </p:set>
                                    <p:anim calcmode="lin" valueType="num">
                                      <p:cBhvr additive="base">
                                        <p:cTn id="19" dur="500" fill="hold"/>
                                        <p:tgtEl>
                                          <p:spTgt spid="113799"/>
                                        </p:tgtEl>
                                        <p:attrNameLst>
                                          <p:attrName>ppt_x</p:attrName>
                                        </p:attrNameLst>
                                      </p:cBhvr>
                                      <p:tavLst>
                                        <p:tav tm="0">
                                          <p:val>
                                            <p:strVal val="0-#ppt_w/2"/>
                                          </p:val>
                                        </p:tav>
                                        <p:tav tm="100000">
                                          <p:val>
                                            <p:strVal val="#ppt_x"/>
                                          </p:val>
                                        </p:tav>
                                      </p:tavLst>
                                    </p:anim>
                                    <p:anim calcmode="lin" valueType="num">
                                      <p:cBhvr additive="base">
                                        <p:cTn id="20" dur="500" fill="hold"/>
                                        <p:tgtEl>
                                          <p:spTgt spid="1137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3670">
                                            <p:txEl>
                                              <p:pRg st="0" end="0"/>
                                            </p:txEl>
                                          </p:spTgt>
                                        </p:tgtEl>
                                        <p:attrNameLst>
                                          <p:attrName>style.visibility</p:attrName>
                                        </p:attrNameLst>
                                      </p:cBhvr>
                                      <p:to>
                                        <p:strVal val="visible"/>
                                      </p:to>
                                    </p:set>
                                    <p:anim calcmode="lin" valueType="num">
                                      <p:cBhvr additive="base">
                                        <p:cTn id="25" dur="500" fill="hold"/>
                                        <p:tgtEl>
                                          <p:spTgt spid="11367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36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800"/>
                                        </p:tgtEl>
                                        <p:attrNameLst>
                                          <p:attrName>style.visibility</p:attrName>
                                        </p:attrNameLst>
                                      </p:cBhvr>
                                      <p:to>
                                        <p:strVal val="visible"/>
                                      </p:to>
                                    </p:set>
                                    <p:anim calcmode="lin" valueType="num">
                                      <p:cBhvr additive="base">
                                        <p:cTn id="31" dur="500" fill="hold"/>
                                        <p:tgtEl>
                                          <p:spTgt spid="113800"/>
                                        </p:tgtEl>
                                        <p:attrNameLst>
                                          <p:attrName>ppt_x</p:attrName>
                                        </p:attrNameLst>
                                      </p:cBhvr>
                                      <p:tavLst>
                                        <p:tav tm="0">
                                          <p:val>
                                            <p:strVal val="0-#ppt_w/2"/>
                                          </p:val>
                                        </p:tav>
                                        <p:tav tm="100000">
                                          <p:val>
                                            <p:strVal val="#ppt_x"/>
                                          </p:val>
                                        </p:tav>
                                      </p:tavLst>
                                    </p:anim>
                                    <p:anim calcmode="lin" valueType="num">
                                      <p:cBhvr additive="base">
                                        <p:cTn id="32" dur="500" fill="hold"/>
                                        <p:tgtEl>
                                          <p:spTgt spid="1138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3801"/>
                                        </p:tgtEl>
                                        <p:attrNameLst>
                                          <p:attrName>style.visibility</p:attrName>
                                        </p:attrNameLst>
                                      </p:cBhvr>
                                      <p:to>
                                        <p:strVal val="visible"/>
                                      </p:to>
                                    </p:set>
                                    <p:anim calcmode="lin" valueType="num">
                                      <p:cBhvr additive="base">
                                        <p:cTn id="37" dur="500" fill="hold"/>
                                        <p:tgtEl>
                                          <p:spTgt spid="113801"/>
                                        </p:tgtEl>
                                        <p:attrNameLst>
                                          <p:attrName>ppt_x</p:attrName>
                                        </p:attrNameLst>
                                      </p:cBhvr>
                                      <p:tavLst>
                                        <p:tav tm="0">
                                          <p:val>
                                            <p:strVal val="0-#ppt_w/2"/>
                                          </p:val>
                                        </p:tav>
                                        <p:tav tm="100000">
                                          <p:val>
                                            <p:strVal val="#ppt_x"/>
                                          </p:val>
                                        </p:tav>
                                      </p:tavLst>
                                    </p:anim>
                                    <p:anim calcmode="lin" valueType="num">
                                      <p:cBhvr additive="base">
                                        <p:cTn id="38" dur="500" fill="hold"/>
                                        <p:tgtEl>
                                          <p:spTgt spid="1138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13670" grpId="0" build="p" bldLvl="2" autoUpdateAnimBg="0"/>
      <p:bldP spid="11380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911D076-AC89-99A0-D95A-9CB38EE44B48}"/>
              </a:ext>
            </a:extLst>
          </p:cNvPr>
          <p:cNvSpPr>
            <a:spLocks noGrp="1" noChangeArrowheads="1"/>
          </p:cNvSpPr>
          <p:nvPr>
            <p:ph type="title"/>
          </p:nvPr>
        </p:nvSpPr>
        <p:spPr>
          <a:xfrm>
            <a:off x="533400" y="0"/>
            <a:ext cx="8077200" cy="1143000"/>
          </a:xfrm>
        </p:spPr>
        <p:txBody>
          <a:bodyPr/>
          <a:lstStyle/>
          <a:p>
            <a:pPr>
              <a:lnSpc>
                <a:spcPct val="80000"/>
              </a:lnSpc>
            </a:pPr>
            <a:r>
              <a:rPr lang="en-US" altLang="en-US"/>
              <a:t>Reading a Tableau</a:t>
            </a:r>
          </a:p>
        </p:txBody>
      </p:sp>
      <p:sp>
        <p:nvSpPr>
          <p:cNvPr id="10243" name="Rectangle 4">
            <a:extLst>
              <a:ext uri="{FF2B5EF4-FFF2-40B4-BE49-F238E27FC236}">
                <a16:creationId xmlns:a16="http://schemas.microsoft.com/office/drawing/2014/main" id="{9648C21D-7EF2-9CC2-D8C4-93CD385C4176}"/>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0244" name="Rectangle 5">
            <a:extLst>
              <a:ext uri="{FF2B5EF4-FFF2-40B4-BE49-F238E27FC236}">
                <a16:creationId xmlns:a16="http://schemas.microsoft.com/office/drawing/2014/main" id="{A7B747DF-F831-482E-0714-93233B2D4610}"/>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4694" name="Text Box 6">
            <a:extLst>
              <a:ext uri="{FF2B5EF4-FFF2-40B4-BE49-F238E27FC236}">
                <a16:creationId xmlns:a16="http://schemas.microsoft.com/office/drawing/2014/main" id="{D9C77BD9-2178-4CAF-441F-8C197BF139A2}"/>
              </a:ext>
            </a:extLst>
          </p:cNvPr>
          <p:cNvSpPr txBox="1">
            <a:spLocks noChangeArrowheads="1"/>
          </p:cNvSpPr>
          <p:nvPr/>
        </p:nvSpPr>
        <p:spPr bwMode="auto">
          <a:xfrm>
            <a:off x="304800" y="3581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The </a:t>
            </a:r>
            <a:r>
              <a:rPr lang="en-US" altLang="en-US" sz="2800" u="sng"/>
              <a:t>basic</a:t>
            </a:r>
            <a:r>
              <a:rPr lang="en-US" altLang="en-US" sz="2800"/>
              <a:t> variables (</a:t>
            </a:r>
            <a:r>
              <a:rPr lang="en-US" altLang="en-US" sz="2800" i="1"/>
              <a:t>x</a:t>
            </a:r>
            <a:r>
              <a:rPr lang="en-US" altLang="en-US" sz="2800" baseline="-25000"/>
              <a:t>3</a:t>
            </a:r>
            <a:r>
              <a:rPr lang="en-US" altLang="en-US" sz="2800"/>
              <a:t> and </a:t>
            </a:r>
            <a:r>
              <a:rPr lang="en-US" altLang="en-US" sz="2800" i="1"/>
              <a:t>x</a:t>
            </a:r>
            <a:r>
              <a:rPr lang="en-US" altLang="en-US" sz="2800" baseline="-25000"/>
              <a:t>4</a:t>
            </a:r>
            <a:r>
              <a:rPr lang="en-US" altLang="en-US" sz="2800"/>
              <a:t>) are</a:t>
            </a:r>
            <a:r>
              <a:rPr lang="en-US" altLang="en-US" sz="2800" i="1"/>
              <a:t> </a:t>
            </a:r>
            <a:r>
              <a:rPr lang="en-US" altLang="en-US" sz="2800"/>
              <a:t>found in columns with a unit vector, and their values are given in the constant column</a:t>
            </a:r>
          </a:p>
        </p:txBody>
      </p:sp>
      <p:graphicFrame>
        <p:nvGraphicFramePr>
          <p:cNvPr id="114695" name="Group 7">
            <a:extLst>
              <a:ext uri="{FF2B5EF4-FFF2-40B4-BE49-F238E27FC236}">
                <a16:creationId xmlns:a16="http://schemas.microsoft.com/office/drawing/2014/main" id="{7BA11F9F-A17C-83EF-FCCD-22BF4065A855}"/>
              </a:ext>
            </a:extLst>
          </p:cNvPr>
          <p:cNvGraphicFramePr>
            <a:graphicFrameLocks noGrp="1"/>
          </p:cNvGraphicFramePr>
          <p:nvPr/>
        </p:nvGraphicFramePr>
        <p:xfrm>
          <a:off x="552450" y="9906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4750" name="Text Box 62">
            <a:extLst>
              <a:ext uri="{FF2B5EF4-FFF2-40B4-BE49-F238E27FC236}">
                <a16:creationId xmlns:a16="http://schemas.microsoft.com/office/drawing/2014/main" id="{A8F83E0D-BB89-047C-5474-428FD3E509EE}"/>
              </a:ext>
            </a:extLst>
          </p:cNvPr>
          <p:cNvSpPr txBox="1">
            <a:spLocks noChangeArrowheads="1"/>
          </p:cNvSpPr>
          <p:nvPr/>
        </p:nvSpPr>
        <p:spPr bwMode="auto">
          <a:xfrm>
            <a:off x="304800" y="4876800"/>
            <a:ext cx="82296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What are the values of the non-basic variables?</a:t>
            </a:r>
          </a:p>
          <a:p>
            <a:pPr lvl="1"/>
            <a:r>
              <a:rPr lang="en-US" altLang="en-US" sz="2600"/>
              <a:t>Zero</a:t>
            </a:r>
          </a:p>
          <a:p>
            <a:pPr>
              <a:buFontTx/>
              <a:buChar char="•"/>
            </a:pPr>
            <a:r>
              <a:rPr lang="en-US" altLang="en-US" sz="2800"/>
              <a:t>  The value of the objective function at this point is also listed in the constant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695"/>
                                        </p:tgtEl>
                                        <p:attrNameLst>
                                          <p:attrName>style.visibility</p:attrName>
                                        </p:attrNameLst>
                                      </p:cBhvr>
                                      <p:to>
                                        <p:strVal val="visible"/>
                                      </p:to>
                                    </p:set>
                                    <p:anim calcmode="lin" valueType="num">
                                      <p:cBhvr additive="base">
                                        <p:cTn id="7" dur="500" fill="hold"/>
                                        <p:tgtEl>
                                          <p:spTgt spid="114695"/>
                                        </p:tgtEl>
                                        <p:attrNameLst>
                                          <p:attrName>ppt_x</p:attrName>
                                        </p:attrNameLst>
                                      </p:cBhvr>
                                      <p:tavLst>
                                        <p:tav tm="0">
                                          <p:val>
                                            <p:strVal val="0-#ppt_w/2"/>
                                          </p:val>
                                        </p:tav>
                                        <p:tav tm="100000">
                                          <p:val>
                                            <p:strVal val="#ppt_x"/>
                                          </p:val>
                                        </p:tav>
                                      </p:tavLst>
                                    </p:anim>
                                    <p:anim calcmode="lin" valueType="num">
                                      <p:cBhvr additive="base">
                                        <p:cTn id="8"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4">
                                            <p:txEl>
                                              <p:pRg st="0" end="0"/>
                                            </p:txEl>
                                          </p:spTgt>
                                        </p:tgtEl>
                                        <p:attrNameLst>
                                          <p:attrName>style.visibility</p:attrName>
                                        </p:attrNameLst>
                                      </p:cBhvr>
                                      <p:to>
                                        <p:strVal val="visible"/>
                                      </p:to>
                                    </p:set>
                                    <p:anim calcmode="lin" valueType="num">
                                      <p:cBhvr additive="base">
                                        <p:cTn id="13" dur="500" fill="hold"/>
                                        <p:tgtEl>
                                          <p:spTgt spid="1146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6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50">
                                            <p:txEl>
                                              <p:pRg st="0" end="0"/>
                                            </p:txEl>
                                          </p:spTgt>
                                        </p:tgtEl>
                                        <p:attrNameLst>
                                          <p:attrName>style.visibility</p:attrName>
                                        </p:attrNameLst>
                                      </p:cBhvr>
                                      <p:to>
                                        <p:strVal val="visible"/>
                                      </p:to>
                                    </p:set>
                                    <p:anim calcmode="lin" valueType="num">
                                      <p:cBhvr additive="base">
                                        <p:cTn id="19" dur="500" fill="hold"/>
                                        <p:tgtEl>
                                          <p:spTgt spid="11475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7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50">
                                            <p:txEl>
                                              <p:pRg st="1" end="1"/>
                                            </p:txEl>
                                          </p:spTgt>
                                        </p:tgtEl>
                                        <p:attrNameLst>
                                          <p:attrName>style.visibility</p:attrName>
                                        </p:attrNameLst>
                                      </p:cBhvr>
                                      <p:to>
                                        <p:strVal val="visible"/>
                                      </p:to>
                                    </p:set>
                                    <p:anim calcmode="lin" valueType="num">
                                      <p:cBhvr additive="base">
                                        <p:cTn id="25" dur="500" fill="hold"/>
                                        <p:tgtEl>
                                          <p:spTgt spid="11475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7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4750">
                                            <p:txEl>
                                              <p:pRg st="2" end="2"/>
                                            </p:txEl>
                                          </p:spTgt>
                                        </p:tgtEl>
                                        <p:attrNameLst>
                                          <p:attrName>style.visibility</p:attrName>
                                        </p:attrNameLst>
                                      </p:cBhvr>
                                      <p:to>
                                        <p:strVal val="visible"/>
                                      </p:to>
                                    </p:set>
                                    <p:anim calcmode="lin" valueType="num">
                                      <p:cBhvr additive="base">
                                        <p:cTn id="31" dur="500" fill="hold"/>
                                        <p:tgtEl>
                                          <p:spTgt spid="11475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475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build="p" bldLvl="2" autoUpdateAnimBg="0"/>
      <p:bldP spid="114750"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484846-38C3-5EFB-C236-ADF140D1E5A5}"/>
              </a:ext>
            </a:extLst>
          </p:cNvPr>
          <p:cNvSpPr>
            <a:spLocks noGrp="1" noChangeArrowheads="1"/>
          </p:cNvSpPr>
          <p:nvPr>
            <p:ph type="title"/>
          </p:nvPr>
        </p:nvSpPr>
        <p:spPr>
          <a:xfrm>
            <a:off x="0" y="0"/>
            <a:ext cx="9144000" cy="1143000"/>
          </a:xfrm>
        </p:spPr>
        <p:txBody>
          <a:bodyPr/>
          <a:lstStyle/>
          <a:p>
            <a:r>
              <a:rPr lang="en-US" altLang="en-US" sz="5400"/>
              <a:t>The Hessian Matrix</a:t>
            </a:r>
          </a:p>
        </p:txBody>
      </p:sp>
      <p:sp>
        <p:nvSpPr>
          <p:cNvPr id="30723" name="Rectangle 3">
            <a:extLst>
              <a:ext uri="{FF2B5EF4-FFF2-40B4-BE49-F238E27FC236}">
                <a16:creationId xmlns:a16="http://schemas.microsoft.com/office/drawing/2014/main" id="{98D0D300-9B28-E8B5-2752-F58B976755B7}"/>
              </a:ext>
            </a:extLst>
          </p:cNvPr>
          <p:cNvSpPr>
            <a:spLocks noGrp="1" noChangeArrowheads="1"/>
          </p:cNvSpPr>
          <p:nvPr>
            <p:ph type="body" idx="1"/>
          </p:nvPr>
        </p:nvSpPr>
        <p:spPr>
          <a:xfrm>
            <a:off x="342900" y="1143000"/>
            <a:ext cx="8458200" cy="4114800"/>
          </a:xfrm>
        </p:spPr>
        <p:txBody>
          <a:bodyPr/>
          <a:lstStyle/>
          <a:p>
            <a:pPr marL="533400" indent="-533400">
              <a:lnSpc>
                <a:spcPct val="90000"/>
              </a:lnSpc>
            </a:pPr>
            <a:r>
              <a:rPr lang="en-US" altLang="en-US"/>
              <a:t>It’s just the matrix of second partial derivatives:</a:t>
            </a:r>
          </a:p>
          <a:p>
            <a:pPr marL="533400" indent="-533400"/>
            <a:endParaRPr lang="en-US" altLang="en-US"/>
          </a:p>
          <a:p>
            <a:pPr marL="533400" indent="-533400"/>
            <a:endParaRPr lang="en-US" altLang="en-US"/>
          </a:p>
        </p:txBody>
      </p:sp>
      <p:sp>
        <p:nvSpPr>
          <p:cNvPr id="11268" name="Rectangle 4">
            <a:extLst>
              <a:ext uri="{FF2B5EF4-FFF2-40B4-BE49-F238E27FC236}">
                <a16:creationId xmlns:a16="http://schemas.microsoft.com/office/drawing/2014/main" id="{B9271477-8026-7669-2536-64A5E95C2936}"/>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1269" name="Rectangle 5">
            <a:extLst>
              <a:ext uri="{FF2B5EF4-FFF2-40B4-BE49-F238E27FC236}">
                <a16:creationId xmlns:a16="http://schemas.microsoft.com/office/drawing/2014/main" id="{6F11F028-550A-4F58-05AF-CAED104C537A}"/>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graphicFrame>
        <p:nvGraphicFramePr>
          <p:cNvPr id="30727" name="Object 7">
            <a:extLst>
              <a:ext uri="{FF2B5EF4-FFF2-40B4-BE49-F238E27FC236}">
                <a16:creationId xmlns:a16="http://schemas.microsoft.com/office/drawing/2014/main" id="{7B94DF98-5AB1-D478-9627-EB3203E1EBDC}"/>
              </a:ext>
            </a:extLst>
          </p:cNvPr>
          <p:cNvGraphicFramePr>
            <a:graphicFrameLocks noChangeAspect="1"/>
          </p:cNvGraphicFramePr>
          <p:nvPr/>
        </p:nvGraphicFramePr>
        <p:xfrm>
          <a:off x="1371600" y="2209800"/>
          <a:ext cx="5791200" cy="3460750"/>
        </p:xfrm>
        <a:graphic>
          <a:graphicData uri="http://schemas.openxmlformats.org/presentationml/2006/ole">
            <mc:AlternateContent xmlns:mc="http://schemas.openxmlformats.org/markup-compatibility/2006">
              <mc:Choice xmlns:v="urn:schemas-microsoft-com:vml" Requires="v">
                <p:oleObj name="Equation" r:id="rId2" imgW="2209800" imgH="1320800" progId="Equation.3">
                  <p:embed/>
                </p:oleObj>
              </mc:Choice>
              <mc:Fallback>
                <p:oleObj name="Equation" r:id="rId2" imgW="2209800" imgH="1320800" progId="Equation.3">
                  <p:embed/>
                  <p:pic>
                    <p:nvPicPr>
                      <p:cNvPr id="30727" name="Object 7">
                        <a:extLst>
                          <a:ext uri="{FF2B5EF4-FFF2-40B4-BE49-F238E27FC236}">
                            <a16:creationId xmlns:a16="http://schemas.microsoft.com/office/drawing/2014/main" id="{7B94DF98-5AB1-D478-9627-EB3203E1E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9800"/>
                        <a:ext cx="5791200" cy="346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7"/>
                                        </p:tgtEl>
                                        <p:attrNameLst>
                                          <p:attrName>style.visibility</p:attrName>
                                        </p:attrNameLst>
                                      </p:cBhvr>
                                      <p:to>
                                        <p:strVal val="visible"/>
                                      </p:to>
                                    </p:set>
                                    <p:anim calcmode="lin" valueType="num">
                                      <p:cBhvr additive="base">
                                        <p:cTn id="13" dur="500" fill="hold"/>
                                        <p:tgtEl>
                                          <p:spTgt spid="30727"/>
                                        </p:tgtEl>
                                        <p:attrNameLst>
                                          <p:attrName>ppt_x</p:attrName>
                                        </p:attrNameLst>
                                      </p:cBhvr>
                                      <p:tavLst>
                                        <p:tav tm="0">
                                          <p:val>
                                            <p:strVal val="0-#ppt_w/2"/>
                                          </p:val>
                                        </p:tav>
                                        <p:tav tm="100000">
                                          <p:val>
                                            <p:strVal val="#ppt_x"/>
                                          </p:val>
                                        </p:tav>
                                      </p:tavLst>
                                    </p:anim>
                                    <p:anim calcmode="lin" valueType="num">
                                      <p:cBhvr additive="base">
                                        <p:cTn id="14"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F07A9E4-D65D-E382-3474-8D1B9E2C72DF}"/>
              </a:ext>
            </a:extLst>
          </p:cNvPr>
          <p:cNvSpPr>
            <a:spLocks noGrp="1" noChangeArrowheads="1"/>
          </p:cNvSpPr>
          <p:nvPr>
            <p:ph type="title"/>
          </p:nvPr>
        </p:nvSpPr>
        <p:spPr>
          <a:xfrm>
            <a:off x="533400" y="0"/>
            <a:ext cx="8077200" cy="1143000"/>
          </a:xfrm>
        </p:spPr>
        <p:txBody>
          <a:bodyPr/>
          <a:lstStyle/>
          <a:p>
            <a:pPr>
              <a:lnSpc>
                <a:spcPct val="80000"/>
              </a:lnSpc>
            </a:pPr>
            <a:r>
              <a:rPr lang="en-US" altLang="en-US"/>
              <a:t>A Key Question</a:t>
            </a:r>
          </a:p>
        </p:txBody>
      </p:sp>
      <p:sp>
        <p:nvSpPr>
          <p:cNvPr id="11267" name="Rectangle 3">
            <a:extLst>
              <a:ext uri="{FF2B5EF4-FFF2-40B4-BE49-F238E27FC236}">
                <a16:creationId xmlns:a16="http://schemas.microsoft.com/office/drawing/2014/main" id="{54E99055-DE80-E640-B412-3F8457BDDF0E}"/>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1268" name="Rectangle 4">
            <a:extLst>
              <a:ext uri="{FF2B5EF4-FFF2-40B4-BE49-F238E27FC236}">
                <a16:creationId xmlns:a16="http://schemas.microsoft.com/office/drawing/2014/main" id="{9983C2E4-B00D-0BF9-DD49-13246356EF11}"/>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5717" name="Text Box 5">
            <a:extLst>
              <a:ext uri="{FF2B5EF4-FFF2-40B4-BE49-F238E27FC236}">
                <a16:creationId xmlns:a16="http://schemas.microsoft.com/office/drawing/2014/main" id="{135116D2-6226-28C8-A45A-8F083729FC8B}"/>
              </a:ext>
            </a:extLst>
          </p:cNvPr>
          <p:cNvSpPr txBox="1">
            <a:spLocks noChangeArrowheads="1"/>
          </p:cNvSpPr>
          <p:nvPr/>
        </p:nvSpPr>
        <p:spPr bwMode="auto">
          <a:xfrm>
            <a:off x="304800" y="3429000"/>
            <a:ext cx="8305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Are we at the optimal solution?</a:t>
            </a:r>
          </a:p>
          <a:p>
            <a:pPr>
              <a:buFontTx/>
              <a:buChar char="•"/>
            </a:pPr>
            <a:r>
              <a:rPr lang="en-US" altLang="en-US" sz="2800"/>
              <a:t>  Here’s a test:  If the values in the objective row of the tableau are zero for all basic variables and positive for all non-basic variables, then we are at the optimum</a:t>
            </a:r>
          </a:p>
          <a:p>
            <a:r>
              <a:rPr lang="en-US" altLang="en-US" sz="2800"/>
              <a:t>Why?  Look at</a:t>
            </a:r>
          </a:p>
        </p:txBody>
      </p:sp>
      <p:graphicFrame>
        <p:nvGraphicFramePr>
          <p:cNvPr id="115718" name="Group 6">
            <a:extLst>
              <a:ext uri="{FF2B5EF4-FFF2-40B4-BE49-F238E27FC236}">
                <a16:creationId xmlns:a16="http://schemas.microsoft.com/office/drawing/2014/main" id="{7FED38DC-93DC-3675-34A8-86B772A244F5}"/>
              </a:ext>
            </a:extLst>
          </p:cNvPr>
          <p:cNvGraphicFramePr>
            <a:graphicFrameLocks noGrp="1"/>
          </p:cNvGraphicFramePr>
          <p:nvPr/>
        </p:nvGraphicFramePr>
        <p:xfrm>
          <a:off x="552450" y="9906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5773" name="Object 61">
            <a:extLst>
              <a:ext uri="{FF2B5EF4-FFF2-40B4-BE49-F238E27FC236}">
                <a16:creationId xmlns:a16="http://schemas.microsoft.com/office/drawing/2014/main" id="{874B2C51-EA38-29EC-CD86-62F8C5681535}"/>
              </a:ext>
            </a:extLst>
          </p:cNvPr>
          <p:cNvGraphicFramePr>
            <a:graphicFrameLocks noChangeAspect="1"/>
          </p:cNvGraphicFramePr>
          <p:nvPr/>
        </p:nvGraphicFramePr>
        <p:xfrm>
          <a:off x="2743200" y="5181600"/>
          <a:ext cx="5129213" cy="555625"/>
        </p:xfrm>
        <a:graphic>
          <a:graphicData uri="http://schemas.openxmlformats.org/presentationml/2006/ole">
            <mc:AlternateContent xmlns:mc="http://schemas.openxmlformats.org/markup-compatibility/2006">
              <mc:Choice xmlns:v="urn:schemas-microsoft-com:vml" Requires="v">
                <p:oleObj name="Equation" r:id="rId2" imgW="2108200" imgH="228600" progId="Equation.3">
                  <p:embed/>
                </p:oleObj>
              </mc:Choice>
              <mc:Fallback>
                <p:oleObj name="Equation" r:id="rId2" imgW="2108200" imgH="228600" progId="Equation.3">
                  <p:embed/>
                  <p:pic>
                    <p:nvPicPr>
                      <p:cNvPr id="115773" name="Object 61">
                        <a:extLst>
                          <a:ext uri="{FF2B5EF4-FFF2-40B4-BE49-F238E27FC236}">
                            <a16:creationId xmlns:a16="http://schemas.microsoft.com/office/drawing/2014/main" id="{874B2C51-EA38-29EC-CD86-62F8C5681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181600"/>
                        <a:ext cx="51292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74" name="Text Box 62">
            <a:extLst>
              <a:ext uri="{FF2B5EF4-FFF2-40B4-BE49-F238E27FC236}">
                <a16:creationId xmlns:a16="http://schemas.microsoft.com/office/drawing/2014/main" id="{7B78C357-10CC-DAA5-4017-8A36EAA60A4C}"/>
              </a:ext>
            </a:extLst>
          </p:cNvPr>
          <p:cNvSpPr txBox="1">
            <a:spLocks noChangeArrowheads="1"/>
          </p:cNvSpPr>
          <p:nvPr/>
        </p:nvSpPr>
        <p:spPr bwMode="auto">
          <a:xfrm>
            <a:off x="304800" y="5638800"/>
            <a:ext cx="794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If we add </a:t>
            </a:r>
            <a:r>
              <a:rPr lang="en-US" altLang="en-US" sz="2800" i="1"/>
              <a:t>x</a:t>
            </a:r>
            <a:r>
              <a:rPr lang="en-US" altLang="en-US" sz="2800" baseline="-25000"/>
              <a:t>1</a:t>
            </a:r>
            <a:r>
              <a:rPr lang="en-US" altLang="en-US" sz="2800"/>
              <a:t> or </a:t>
            </a:r>
            <a:r>
              <a:rPr lang="en-US" altLang="en-US" sz="2800" i="1"/>
              <a:t>x</a:t>
            </a:r>
            <a:r>
              <a:rPr lang="en-US" altLang="en-US" sz="2800" baseline="-25000"/>
              <a:t>2</a:t>
            </a:r>
            <a:r>
              <a:rPr lang="en-US" altLang="en-US" sz="2800"/>
              <a:t> to the basis, they will increase, and thus </a:t>
            </a:r>
            <a:r>
              <a:rPr lang="en-US" altLang="en-US" sz="2800" i="1"/>
              <a:t>z</a:t>
            </a:r>
            <a:r>
              <a:rPr lang="en-US" altLang="en-US" sz="2800"/>
              <a:t> will increase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5718"/>
                                        </p:tgtEl>
                                        <p:attrNameLst>
                                          <p:attrName>style.visibility</p:attrName>
                                        </p:attrNameLst>
                                      </p:cBhvr>
                                      <p:to>
                                        <p:strVal val="visible"/>
                                      </p:to>
                                    </p:set>
                                    <p:anim calcmode="lin" valueType="num">
                                      <p:cBhvr additive="base">
                                        <p:cTn id="7" dur="500" fill="hold"/>
                                        <p:tgtEl>
                                          <p:spTgt spid="115718"/>
                                        </p:tgtEl>
                                        <p:attrNameLst>
                                          <p:attrName>ppt_x</p:attrName>
                                        </p:attrNameLst>
                                      </p:cBhvr>
                                      <p:tavLst>
                                        <p:tav tm="0">
                                          <p:val>
                                            <p:strVal val="0-#ppt_w/2"/>
                                          </p:val>
                                        </p:tav>
                                        <p:tav tm="100000">
                                          <p:val>
                                            <p:strVal val="#ppt_x"/>
                                          </p:val>
                                        </p:tav>
                                      </p:tavLst>
                                    </p:anim>
                                    <p:anim calcmode="lin" valueType="num">
                                      <p:cBhvr additive="base">
                                        <p:cTn id="8"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5717">
                                            <p:txEl>
                                              <p:pRg st="0" end="0"/>
                                            </p:txEl>
                                          </p:spTgt>
                                        </p:tgtEl>
                                        <p:attrNameLst>
                                          <p:attrName>style.visibility</p:attrName>
                                        </p:attrNameLst>
                                      </p:cBhvr>
                                      <p:to>
                                        <p:strVal val="visible"/>
                                      </p:to>
                                    </p:set>
                                    <p:anim calcmode="lin" valueType="num">
                                      <p:cBhvr additive="base">
                                        <p:cTn id="13" dur="500" fill="hold"/>
                                        <p:tgtEl>
                                          <p:spTgt spid="11571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7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5717">
                                            <p:txEl>
                                              <p:pRg st="1" end="1"/>
                                            </p:txEl>
                                          </p:spTgt>
                                        </p:tgtEl>
                                        <p:attrNameLst>
                                          <p:attrName>style.visibility</p:attrName>
                                        </p:attrNameLst>
                                      </p:cBhvr>
                                      <p:to>
                                        <p:strVal val="visible"/>
                                      </p:to>
                                    </p:set>
                                    <p:anim calcmode="lin" valueType="num">
                                      <p:cBhvr additive="base">
                                        <p:cTn id="19" dur="500" fill="hold"/>
                                        <p:tgtEl>
                                          <p:spTgt spid="11571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7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5717">
                                            <p:txEl>
                                              <p:pRg st="2" end="2"/>
                                            </p:txEl>
                                          </p:spTgt>
                                        </p:tgtEl>
                                        <p:attrNameLst>
                                          <p:attrName>style.visibility</p:attrName>
                                        </p:attrNameLst>
                                      </p:cBhvr>
                                      <p:to>
                                        <p:strVal val="visible"/>
                                      </p:to>
                                    </p:set>
                                    <p:anim calcmode="lin" valueType="num">
                                      <p:cBhvr additive="base">
                                        <p:cTn id="25" dur="500" fill="hold"/>
                                        <p:tgtEl>
                                          <p:spTgt spid="11571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57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5773"/>
                                        </p:tgtEl>
                                        <p:attrNameLst>
                                          <p:attrName>style.visibility</p:attrName>
                                        </p:attrNameLst>
                                      </p:cBhvr>
                                      <p:to>
                                        <p:strVal val="visible"/>
                                      </p:to>
                                    </p:set>
                                    <p:anim calcmode="lin" valueType="num">
                                      <p:cBhvr additive="base">
                                        <p:cTn id="31" dur="500" fill="hold"/>
                                        <p:tgtEl>
                                          <p:spTgt spid="115773"/>
                                        </p:tgtEl>
                                        <p:attrNameLst>
                                          <p:attrName>ppt_x</p:attrName>
                                        </p:attrNameLst>
                                      </p:cBhvr>
                                      <p:tavLst>
                                        <p:tav tm="0">
                                          <p:val>
                                            <p:strVal val="0-#ppt_w/2"/>
                                          </p:val>
                                        </p:tav>
                                        <p:tav tm="100000">
                                          <p:val>
                                            <p:strVal val="#ppt_x"/>
                                          </p:val>
                                        </p:tav>
                                      </p:tavLst>
                                    </p:anim>
                                    <p:anim calcmode="lin" valueType="num">
                                      <p:cBhvr additive="base">
                                        <p:cTn id="32" dur="500" fill="hold"/>
                                        <p:tgtEl>
                                          <p:spTgt spid="11577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5774"/>
                                        </p:tgtEl>
                                        <p:attrNameLst>
                                          <p:attrName>style.visibility</p:attrName>
                                        </p:attrNameLst>
                                      </p:cBhvr>
                                      <p:to>
                                        <p:strVal val="visible"/>
                                      </p:to>
                                    </p:set>
                                    <p:anim calcmode="lin" valueType="num">
                                      <p:cBhvr additive="base">
                                        <p:cTn id="37" dur="500" fill="hold"/>
                                        <p:tgtEl>
                                          <p:spTgt spid="115774"/>
                                        </p:tgtEl>
                                        <p:attrNameLst>
                                          <p:attrName>ppt_x</p:attrName>
                                        </p:attrNameLst>
                                      </p:cBhvr>
                                      <p:tavLst>
                                        <p:tav tm="0">
                                          <p:val>
                                            <p:strVal val="0-#ppt_w/2"/>
                                          </p:val>
                                        </p:tav>
                                        <p:tav tm="100000">
                                          <p:val>
                                            <p:strVal val="#ppt_x"/>
                                          </p:val>
                                        </p:tav>
                                      </p:tavLst>
                                    </p:anim>
                                    <p:anim calcmode="lin" valueType="num">
                                      <p:cBhvr additive="base">
                                        <p:cTn id="38" dur="500" fill="hold"/>
                                        <p:tgtEl>
                                          <p:spTgt spid="115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build="p" autoUpdateAnimBg="0"/>
      <p:bldP spid="11577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6A32F19-4871-03FD-6600-652F95744FEB}"/>
              </a:ext>
            </a:extLst>
          </p:cNvPr>
          <p:cNvSpPr>
            <a:spLocks noGrp="1" noChangeArrowheads="1"/>
          </p:cNvSpPr>
          <p:nvPr>
            <p:ph type="title"/>
          </p:nvPr>
        </p:nvSpPr>
        <p:spPr>
          <a:xfrm>
            <a:off x="533400" y="0"/>
            <a:ext cx="8077200" cy="1143000"/>
          </a:xfrm>
        </p:spPr>
        <p:txBody>
          <a:bodyPr/>
          <a:lstStyle/>
          <a:p>
            <a:pPr>
              <a:lnSpc>
                <a:spcPct val="80000"/>
              </a:lnSpc>
            </a:pPr>
            <a:r>
              <a:rPr lang="en-US" altLang="en-US"/>
              <a:t>Moving to the Next B.F.S</a:t>
            </a:r>
          </a:p>
        </p:txBody>
      </p:sp>
      <p:sp>
        <p:nvSpPr>
          <p:cNvPr id="12291" name="Rectangle 3">
            <a:extLst>
              <a:ext uri="{FF2B5EF4-FFF2-40B4-BE49-F238E27FC236}">
                <a16:creationId xmlns:a16="http://schemas.microsoft.com/office/drawing/2014/main" id="{82030FB3-0624-00A5-C830-205D92FEDCFD}"/>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2292" name="Rectangle 4">
            <a:extLst>
              <a:ext uri="{FF2B5EF4-FFF2-40B4-BE49-F238E27FC236}">
                <a16:creationId xmlns:a16="http://schemas.microsoft.com/office/drawing/2014/main" id="{BDBD4E5B-338A-1299-CB54-DFFA499A5460}"/>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6741" name="Text Box 5">
            <a:extLst>
              <a:ext uri="{FF2B5EF4-FFF2-40B4-BE49-F238E27FC236}">
                <a16:creationId xmlns:a16="http://schemas.microsoft.com/office/drawing/2014/main" id="{E1618EFB-CF88-0397-FF29-99B61E122DBA}"/>
              </a:ext>
            </a:extLst>
          </p:cNvPr>
          <p:cNvSpPr txBox="1">
            <a:spLocks noChangeArrowheads="1"/>
          </p:cNvSpPr>
          <p:nvPr/>
        </p:nvSpPr>
        <p:spPr bwMode="auto">
          <a:xfrm>
            <a:off x="304800" y="3276600"/>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So we have a basic feasible solution, but it’s not optimal</a:t>
            </a:r>
          </a:p>
          <a:p>
            <a:pPr>
              <a:buFontTx/>
              <a:buChar char="•"/>
            </a:pPr>
            <a:r>
              <a:rPr lang="en-US" altLang="en-US" sz="2800"/>
              <a:t>  How can we get a better B.F.S.?</a:t>
            </a:r>
          </a:p>
          <a:p>
            <a:pPr>
              <a:buFontTx/>
              <a:buChar char="•"/>
            </a:pPr>
            <a:r>
              <a:rPr lang="en-US" altLang="en-US" sz="2800"/>
              <a:t>  Choose a new variable to become basic, and one to become non-basic</a:t>
            </a:r>
          </a:p>
          <a:p>
            <a:pPr>
              <a:buFontTx/>
              <a:buChar char="•"/>
            </a:pPr>
            <a:r>
              <a:rPr lang="en-US" altLang="en-US" sz="2800"/>
              <a:t>  Which one should “enter” the basis (become nonzero)?</a:t>
            </a:r>
          </a:p>
        </p:txBody>
      </p:sp>
      <p:graphicFrame>
        <p:nvGraphicFramePr>
          <p:cNvPr id="116742" name="Group 6">
            <a:extLst>
              <a:ext uri="{FF2B5EF4-FFF2-40B4-BE49-F238E27FC236}">
                <a16:creationId xmlns:a16="http://schemas.microsoft.com/office/drawing/2014/main" id="{5CD2018E-5417-02BF-2F7F-39A4AA588563}"/>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797" name="Text Box 61">
            <a:extLst>
              <a:ext uri="{FF2B5EF4-FFF2-40B4-BE49-F238E27FC236}">
                <a16:creationId xmlns:a16="http://schemas.microsoft.com/office/drawing/2014/main" id="{8F3CC7E5-9CBC-EA5E-CDEE-CB0F983D468E}"/>
              </a:ext>
            </a:extLst>
          </p:cNvPr>
          <p:cNvSpPr txBox="1">
            <a:spLocks noChangeArrowheads="1"/>
          </p:cNvSpPr>
          <p:nvPr/>
        </p:nvSpPr>
        <p:spPr bwMode="auto">
          <a:xfrm>
            <a:off x="304800" y="5410200"/>
            <a:ext cx="794067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Char char="•"/>
            </a:pPr>
            <a:r>
              <a:rPr lang="en-US" altLang="en-US" sz="2800"/>
              <a:t>  The one which improves the objective the most, which is the one with the most negative entry in the objective row: </a:t>
            </a:r>
            <a:r>
              <a:rPr lang="en-US" altLang="en-US" sz="2800" i="1"/>
              <a:t>x</a:t>
            </a:r>
            <a:r>
              <a:rPr lang="en-US" altLang="en-US" sz="2800" i="1" baseline="-25000"/>
              <a:t>1</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 calcmode="lin" valueType="num">
                                      <p:cBhvr additive="base">
                                        <p:cTn id="7" dur="500" fill="hold"/>
                                        <p:tgtEl>
                                          <p:spTgt spid="116742"/>
                                        </p:tgtEl>
                                        <p:attrNameLst>
                                          <p:attrName>ppt_x</p:attrName>
                                        </p:attrNameLst>
                                      </p:cBhvr>
                                      <p:tavLst>
                                        <p:tav tm="0">
                                          <p:val>
                                            <p:strVal val="0-#ppt_w/2"/>
                                          </p:val>
                                        </p:tav>
                                        <p:tav tm="100000">
                                          <p:val>
                                            <p:strVal val="#ppt_x"/>
                                          </p:val>
                                        </p:tav>
                                      </p:tavLst>
                                    </p:anim>
                                    <p:anim calcmode="lin" valueType="num">
                                      <p:cBhvr additive="base">
                                        <p:cTn id="8"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6741">
                                            <p:txEl>
                                              <p:pRg st="0" end="0"/>
                                            </p:txEl>
                                          </p:spTgt>
                                        </p:tgtEl>
                                        <p:attrNameLst>
                                          <p:attrName>style.visibility</p:attrName>
                                        </p:attrNameLst>
                                      </p:cBhvr>
                                      <p:to>
                                        <p:strVal val="visible"/>
                                      </p:to>
                                    </p:set>
                                    <p:anim calcmode="lin" valueType="num">
                                      <p:cBhvr additive="base">
                                        <p:cTn id="13" dur="500" fill="hold"/>
                                        <p:tgtEl>
                                          <p:spTgt spid="11674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7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6741">
                                            <p:txEl>
                                              <p:pRg st="1" end="1"/>
                                            </p:txEl>
                                          </p:spTgt>
                                        </p:tgtEl>
                                        <p:attrNameLst>
                                          <p:attrName>style.visibility</p:attrName>
                                        </p:attrNameLst>
                                      </p:cBhvr>
                                      <p:to>
                                        <p:strVal val="visible"/>
                                      </p:to>
                                    </p:set>
                                    <p:anim calcmode="lin" valueType="num">
                                      <p:cBhvr additive="base">
                                        <p:cTn id="19" dur="500" fill="hold"/>
                                        <p:tgtEl>
                                          <p:spTgt spid="11674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7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6741">
                                            <p:txEl>
                                              <p:pRg st="2" end="2"/>
                                            </p:txEl>
                                          </p:spTgt>
                                        </p:tgtEl>
                                        <p:attrNameLst>
                                          <p:attrName>style.visibility</p:attrName>
                                        </p:attrNameLst>
                                      </p:cBhvr>
                                      <p:to>
                                        <p:strVal val="visible"/>
                                      </p:to>
                                    </p:set>
                                    <p:anim calcmode="lin" valueType="num">
                                      <p:cBhvr additive="base">
                                        <p:cTn id="25" dur="500" fill="hold"/>
                                        <p:tgtEl>
                                          <p:spTgt spid="11674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74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6741">
                                            <p:txEl>
                                              <p:pRg st="3" end="3"/>
                                            </p:txEl>
                                          </p:spTgt>
                                        </p:tgtEl>
                                        <p:attrNameLst>
                                          <p:attrName>style.visibility</p:attrName>
                                        </p:attrNameLst>
                                      </p:cBhvr>
                                      <p:to>
                                        <p:strVal val="visible"/>
                                      </p:to>
                                    </p:set>
                                    <p:anim calcmode="lin" valueType="num">
                                      <p:cBhvr additive="base">
                                        <p:cTn id="31" dur="500" fill="hold"/>
                                        <p:tgtEl>
                                          <p:spTgt spid="11674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74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6797"/>
                                        </p:tgtEl>
                                        <p:attrNameLst>
                                          <p:attrName>style.visibility</p:attrName>
                                        </p:attrNameLst>
                                      </p:cBhvr>
                                      <p:to>
                                        <p:strVal val="visible"/>
                                      </p:to>
                                    </p:set>
                                    <p:anim calcmode="lin" valueType="num">
                                      <p:cBhvr additive="base">
                                        <p:cTn id="37" dur="500" fill="hold"/>
                                        <p:tgtEl>
                                          <p:spTgt spid="116797"/>
                                        </p:tgtEl>
                                        <p:attrNameLst>
                                          <p:attrName>ppt_x</p:attrName>
                                        </p:attrNameLst>
                                      </p:cBhvr>
                                      <p:tavLst>
                                        <p:tav tm="0">
                                          <p:val>
                                            <p:strVal val="0-#ppt_w/2"/>
                                          </p:val>
                                        </p:tav>
                                        <p:tav tm="100000">
                                          <p:val>
                                            <p:strVal val="#ppt_x"/>
                                          </p:val>
                                        </p:tav>
                                      </p:tavLst>
                                    </p:anim>
                                    <p:anim calcmode="lin" valueType="num">
                                      <p:cBhvr additive="base">
                                        <p:cTn id="38" dur="500" fill="hold"/>
                                        <p:tgtEl>
                                          <p:spTgt spid="116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build="p" autoUpdateAnimBg="0"/>
      <p:bldP spid="11679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10FC873-3C3C-1C4E-851B-19A12BF64911}"/>
              </a:ext>
            </a:extLst>
          </p:cNvPr>
          <p:cNvSpPr>
            <a:spLocks noGrp="1" noChangeArrowheads="1"/>
          </p:cNvSpPr>
          <p:nvPr>
            <p:ph type="title"/>
          </p:nvPr>
        </p:nvSpPr>
        <p:spPr>
          <a:xfrm>
            <a:off x="533400" y="0"/>
            <a:ext cx="8077200" cy="1143000"/>
          </a:xfrm>
        </p:spPr>
        <p:txBody>
          <a:bodyPr/>
          <a:lstStyle/>
          <a:p>
            <a:pPr>
              <a:lnSpc>
                <a:spcPct val="80000"/>
              </a:lnSpc>
            </a:pPr>
            <a:r>
              <a:rPr lang="en-US" altLang="en-US"/>
              <a:t>Moving to the Next B.F.S, cont.</a:t>
            </a:r>
          </a:p>
        </p:txBody>
      </p:sp>
      <p:sp>
        <p:nvSpPr>
          <p:cNvPr id="13315" name="Rectangle 3">
            <a:extLst>
              <a:ext uri="{FF2B5EF4-FFF2-40B4-BE49-F238E27FC236}">
                <a16:creationId xmlns:a16="http://schemas.microsoft.com/office/drawing/2014/main" id="{02CE2EC5-982B-B7FE-D376-D97615E44285}"/>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3316" name="Rectangle 4">
            <a:extLst>
              <a:ext uri="{FF2B5EF4-FFF2-40B4-BE49-F238E27FC236}">
                <a16:creationId xmlns:a16="http://schemas.microsoft.com/office/drawing/2014/main" id="{6C86B229-6062-1F30-E9DE-6E346005A623}"/>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7765" name="Text Box 5">
            <a:extLst>
              <a:ext uri="{FF2B5EF4-FFF2-40B4-BE49-F238E27FC236}">
                <a16:creationId xmlns:a16="http://schemas.microsoft.com/office/drawing/2014/main" id="{BE4BBF70-44EA-0994-3010-458F4D3AFF35}"/>
              </a:ext>
            </a:extLst>
          </p:cNvPr>
          <p:cNvSpPr txBox="1">
            <a:spLocks noChangeArrowheads="1"/>
          </p:cNvSpPr>
          <p:nvPr/>
        </p:nvSpPr>
        <p:spPr bwMode="auto">
          <a:xfrm>
            <a:off x="304800" y="32766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2800"/>
              <a:t>  Which variable should leave the basis (become zero)?</a:t>
            </a:r>
          </a:p>
          <a:p>
            <a:pPr>
              <a:buFontTx/>
              <a:buChar char="•"/>
            </a:pPr>
            <a:r>
              <a:rPr lang="en-US" altLang="en-US" sz="2800"/>
              <a:t>  Find one which will guarantee that the new value of the entering variable will be positive, for feasibility</a:t>
            </a:r>
          </a:p>
          <a:p>
            <a:pPr>
              <a:buFontTx/>
              <a:buChar char="•"/>
            </a:pPr>
            <a:r>
              <a:rPr lang="en-US" altLang="en-US" sz="2800"/>
              <a:t>  Done by computing the </a:t>
            </a:r>
            <a:r>
              <a:rPr lang="en-US" altLang="en-US" sz="2800" u="sng">
                <a:sym typeface="Symbol" panose="05050102010706020507" pitchFamily="18" charset="2"/>
              </a:rPr>
              <a:t>-ratios</a:t>
            </a:r>
            <a:endParaRPr lang="en-US" altLang="en-US" sz="2800"/>
          </a:p>
          <a:p>
            <a:pPr>
              <a:buFontTx/>
              <a:buChar char="•"/>
            </a:pPr>
            <a:r>
              <a:rPr lang="en-US" altLang="en-US" sz="2800"/>
              <a:t>  </a:t>
            </a:r>
            <a:r>
              <a:rPr lang="en-US" altLang="en-US" sz="2800" u="sng">
                <a:sym typeface="Symbol" panose="05050102010706020507" pitchFamily="18" charset="2"/>
              </a:rPr>
              <a:t>-ratios</a:t>
            </a:r>
            <a:r>
              <a:rPr lang="en-US" altLang="en-US" sz="2800">
                <a:sym typeface="Symbol" panose="05050102010706020507" pitchFamily="18" charset="2"/>
              </a:rPr>
              <a:t> are ratios of the constant column entries over the entering (called pivotal) column entries</a:t>
            </a:r>
          </a:p>
          <a:p>
            <a:pPr>
              <a:buFontTx/>
              <a:buChar char="•"/>
            </a:pPr>
            <a:r>
              <a:rPr lang="en-US" altLang="en-US" sz="2800">
                <a:sym typeface="Symbol" panose="05050102010706020507" pitchFamily="18" charset="2"/>
              </a:rPr>
              <a:t>  For our example </a:t>
            </a:r>
            <a:endParaRPr lang="en-US" altLang="en-US" sz="2800"/>
          </a:p>
        </p:txBody>
      </p:sp>
      <p:graphicFrame>
        <p:nvGraphicFramePr>
          <p:cNvPr id="117766" name="Group 6">
            <a:extLst>
              <a:ext uri="{FF2B5EF4-FFF2-40B4-BE49-F238E27FC236}">
                <a16:creationId xmlns:a16="http://schemas.microsoft.com/office/drawing/2014/main" id="{69AA801D-1D7F-55C1-8A7D-A33B19C083E3}"/>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7821" name="Object 61">
            <a:extLst>
              <a:ext uri="{FF2B5EF4-FFF2-40B4-BE49-F238E27FC236}">
                <a16:creationId xmlns:a16="http://schemas.microsoft.com/office/drawing/2014/main" id="{70E385B2-A278-0988-0A93-4E824D7512CD}"/>
              </a:ext>
            </a:extLst>
          </p:cNvPr>
          <p:cNvGraphicFramePr>
            <a:graphicFrameLocks noChangeAspect="1"/>
          </p:cNvGraphicFramePr>
          <p:nvPr/>
        </p:nvGraphicFramePr>
        <p:xfrm>
          <a:off x="3124200" y="5849938"/>
          <a:ext cx="3810000" cy="863600"/>
        </p:xfrm>
        <a:graphic>
          <a:graphicData uri="http://schemas.openxmlformats.org/presentationml/2006/ole">
            <mc:AlternateContent xmlns:mc="http://schemas.openxmlformats.org/markup-compatibility/2006">
              <mc:Choice xmlns:v="urn:schemas-microsoft-com:vml" Requires="v">
                <p:oleObj name="Equation" r:id="rId2" imgW="1739900" imgH="393700" progId="Equation.3">
                  <p:embed/>
                </p:oleObj>
              </mc:Choice>
              <mc:Fallback>
                <p:oleObj name="Equation" r:id="rId2" imgW="1739900" imgH="393700" progId="Equation.3">
                  <p:embed/>
                  <p:pic>
                    <p:nvPicPr>
                      <p:cNvPr id="117821" name="Object 61">
                        <a:extLst>
                          <a:ext uri="{FF2B5EF4-FFF2-40B4-BE49-F238E27FC236}">
                            <a16:creationId xmlns:a16="http://schemas.microsoft.com/office/drawing/2014/main" id="{70E385B2-A278-0988-0A93-4E824D751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849938"/>
                        <a:ext cx="3810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7766"/>
                                        </p:tgtEl>
                                        <p:attrNameLst>
                                          <p:attrName>style.visibility</p:attrName>
                                        </p:attrNameLst>
                                      </p:cBhvr>
                                      <p:to>
                                        <p:strVal val="visible"/>
                                      </p:to>
                                    </p:set>
                                    <p:anim calcmode="lin" valueType="num">
                                      <p:cBhvr additive="base">
                                        <p:cTn id="7" dur="500" fill="hold"/>
                                        <p:tgtEl>
                                          <p:spTgt spid="117766"/>
                                        </p:tgtEl>
                                        <p:attrNameLst>
                                          <p:attrName>ppt_x</p:attrName>
                                        </p:attrNameLst>
                                      </p:cBhvr>
                                      <p:tavLst>
                                        <p:tav tm="0">
                                          <p:val>
                                            <p:strVal val="0-#ppt_w/2"/>
                                          </p:val>
                                        </p:tav>
                                        <p:tav tm="100000">
                                          <p:val>
                                            <p:strVal val="#ppt_x"/>
                                          </p:val>
                                        </p:tav>
                                      </p:tavLst>
                                    </p:anim>
                                    <p:anim calcmode="lin" valueType="num">
                                      <p:cBhvr additive="base">
                                        <p:cTn id="8" dur="500" fill="hold"/>
                                        <p:tgtEl>
                                          <p:spTgt spid="1177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7765">
                                            <p:txEl>
                                              <p:pRg st="0" end="0"/>
                                            </p:txEl>
                                          </p:spTgt>
                                        </p:tgtEl>
                                        <p:attrNameLst>
                                          <p:attrName>style.visibility</p:attrName>
                                        </p:attrNameLst>
                                      </p:cBhvr>
                                      <p:to>
                                        <p:strVal val="visible"/>
                                      </p:to>
                                    </p:set>
                                    <p:anim calcmode="lin" valueType="num">
                                      <p:cBhvr additive="base">
                                        <p:cTn id="13" dur="500" fill="hold"/>
                                        <p:tgtEl>
                                          <p:spTgt spid="11776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7765">
                                            <p:txEl>
                                              <p:pRg st="1" end="1"/>
                                            </p:txEl>
                                          </p:spTgt>
                                        </p:tgtEl>
                                        <p:attrNameLst>
                                          <p:attrName>style.visibility</p:attrName>
                                        </p:attrNameLst>
                                      </p:cBhvr>
                                      <p:to>
                                        <p:strVal val="visible"/>
                                      </p:to>
                                    </p:set>
                                    <p:anim calcmode="lin" valueType="num">
                                      <p:cBhvr additive="base">
                                        <p:cTn id="19" dur="500" fill="hold"/>
                                        <p:tgtEl>
                                          <p:spTgt spid="11776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7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7765">
                                            <p:txEl>
                                              <p:pRg st="2" end="2"/>
                                            </p:txEl>
                                          </p:spTgt>
                                        </p:tgtEl>
                                        <p:attrNameLst>
                                          <p:attrName>style.visibility</p:attrName>
                                        </p:attrNameLst>
                                      </p:cBhvr>
                                      <p:to>
                                        <p:strVal val="visible"/>
                                      </p:to>
                                    </p:set>
                                    <p:anim calcmode="lin" valueType="num">
                                      <p:cBhvr additive="base">
                                        <p:cTn id="25" dur="500" fill="hold"/>
                                        <p:tgtEl>
                                          <p:spTgt spid="11776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7765">
                                            <p:txEl>
                                              <p:pRg st="3" end="3"/>
                                            </p:txEl>
                                          </p:spTgt>
                                        </p:tgtEl>
                                        <p:attrNameLst>
                                          <p:attrName>style.visibility</p:attrName>
                                        </p:attrNameLst>
                                      </p:cBhvr>
                                      <p:to>
                                        <p:strVal val="visible"/>
                                      </p:to>
                                    </p:set>
                                    <p:anim calcmode="lin" valueType="num">
                                      <p:cBhvr additive="base">
                                        <p:cTn id="31" dur="500" fill="hold"/>
                                        <p:tgtEl>
                                          <p:spTgt spid="11776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76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7765">
                                            <p:txEl>
                                              <p:pRg st="4" end="4"/>
                                            </p:txEl>
                                          </p:spTgt>
                                        </p:tgtEl>
                                        <p:attrNameLst>
                                          <p:attrName>style.visibility</p:attrName>
                                        </p:attrNameLst>
                                      </p:cBhvr>
                                      <p:to>
                                        <p:strVal val="visible"/>
                                      </p:to>
                                    </p:set>
                                    <p:anim calcmode="lin" valueType="num">
                                      <p:cBhvr additive="base">
                                        <p:cTn id="37" dur="500" fill="hold"/>
                                        <p:tgtEl>
                                          <p:spTgt spid="11776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776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17821"/>
                                        </p:tgtEl>
                                        <p:attrNameLst>
                                          <p:attrName>style.visibility</p:attrName>
                                        </p:attrNameLst>
                                      </p:cBhvr>
                                      <p:to>
                                        <p:strVal val="visible"/>
                                      </p:to>
                                    </p:set>
                                    <p:anim calcmode="lin" valueType="num">
                                      <p:cBhvr additive="base">
                                        <p:cTn id="43" dur="500" fill="hold"/>
                                        <p:tgtEl>
                                          <p:spTgt spid="117821"/>
                                        </p:tgtEl>
                                        <p:attrNameLst>
                                          <p:attrName>ppt_x</p:attrName>
                                        </p:attrNameLst>
                                      </p:cBhvr>
                                      <p:tavLst>
                                        <p:tav tm="0">
                                          <p:val>
                                            <p:strVal val="0-#ppt_w/2"/>
                                          </p:val>
                                        </p:tav>
                                        <p:tav tm="100000">
                                          <p:val>
                                            <p:strVal val="#ppt_x"/>
                                          </p:val>
                                        </p:tav>
                                      </p:tavLst>
                                    </p:anim>
                                    <p:anim calcmode="lin" valueType="num">
                                      <p:cBhvr additive="base">
                                        <p:cTn id="44" dur="500" fill="hold"/>
                                        <p:tgtEl>
                                          <p:spTgt spid="117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4F077B7-707A-0B32-8F85-6B3A11C44F57}"/>
              </a:ext>
            </a:extLst>
          </p:cNvPr>
          <p:cNvSpPr>
            <a:spLocks noGrp="1" noChangeArrowheads="1"/>
          </p:cNvSpPr>
          <p:nvPr>
            <p:ph type="title"/>
          </p:nvPr>
        </p:nvSpPr>
        <p:spPr>
          <a:xfrm>
            <a:off x="533400" y="0"/>
            <a:ext cx="8077200" cy="1143000"/>
          </a:xfrm>
        </p:spPr>
        <p:txBody>
          <a:bodyPr/>
          <a:lstStyle/>
          <a:p>
            <a:pPr>
              <a:lnSpc>
                <a:spcPct val="80000"/>
              </a:lnSpc>
            </a:pPr>
            <a:r>
              <a:rPr lang="en-US" altLang="en-US"/>
              <a:t>Moving to the Next B.F.S, cont.</a:t>
            </a:r>
          </a:p>
        </p:txBody>
      </p:sp>
      <p:sp>
        <p:nvSpPr>
          <p:cNvPr id="14339" name="Rectangle 3">
            <a:extLst>
              <a:ext uri="{FF2B5EF4-FFF2-40B4-BE49-F238E27FC236}">
                <a16:creationId xmlns:a16="http://schemas.microsoft.com/office/drawing/2014/main" id="{D8BB006B-3FEB-BF38-8321-4A4B35FD8735}"/>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4340" name="Rectangle 4">
            <a:extLst>
              <a:ext uri="{FF2B5EF4-FFF2-40B4-BE49-F238E27FC236}">
                <a16:creationId xmlns:a16="http://schemas.microsoft.com/office/drawing/2014/main" id="{C6343FDC-4E3D-22ED-87FB-E021EAD0E8EC}"/>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8789" name="Text Box 5">
            <a:extLst>
              <a:ext uri="{FF2B5EF4-FFF2-40B4-BE49-F238E27FC236}">
                <a16:creationId xmlns:a16="http://schemas.microsoft.com/office/drawing/2014/main" id="{2AD6D5C7-B215-621B-BC30-1914AA760536}"/>
              </a:ext>
            </a:extLst>
          </p:cNvPr>
          <p:cNvSpPr txBox="1">
            <a:spLocks noChangeArrowheads="1"/>
          </p:cNvSpPr>
          <p:nvPr/>
        </p:nvSpPr>
        <p:spPr bwMode="auto">
          <a:xfrm>
            <a:off x="304800" y="1752600"/>
            <a:ext cx="85344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sz="3000"/>
              <a:t>  Subscripts represent the </a:t>
            </a:r>
            <a:r>
              <a:rPr lang="en-US" altLang="en-US" sz="3000" u="sng"/>
              <a:t>leaving</a:t>
            </a:r>
            <a:r>
              <a:rPr lang="en-US" altLang="en-US" sz="3000"/>
              <a:t> variable</a:t>
            </a:r>
          </a:p>
          <a:p>
            <a:pPr>
              <a:buFontTx/>
              <a:buChar char="•"/>
            </a:pPr>
            <a:r>
              <a:rPr lang="en-US" altLang="en-US" sz="3000"/>
              <a:t>  Choose the leaving variable with the minimum </a:t>
            </a:r>
            <a:r>
              <a:rPr lang="en-US" altLang="en-US" sz="3000">
                <a:sym typeface="Symbol" panose="05050102010706020507" pitchFamily="18" charset="2"/>
              </a:rPr>
              <a:t>-ratio</a:t>
            </a:r>
            <a:endParaRPr lang="en-US" altLang="en-US" sz="3000"/>
          </a:p>
          <a:p>
            <a:pPr>
              <a:buFontTx/>
              <a:buChar char="•"/>
            </a:pPr>
            <a:r>
              <a:rPr lang="en-US" altLang="en-US" sz="3000"/>
              <a:t>  Not doing so often leads to an infeasible basic solution:</a:t>
            </a:r>
          </a:p>
          <a:p>
            <a:r>
              <a:rPr lang="en-US" altLang="en-US" sz="2800"/>
              <a:t>Choosing </a:t>
            </a:r>
            <a:r>
              <a:rPr lang="en-US" altLang="en-US" sz="2800">
                <a:sym typeface="Symbol" panose="05050102010706020507" pitchFamily="18" charset="2"/>
              </a:rPr>
              <a:t></a:t>
            </a:r>
            <a:r>
              <a:rPr lang="en-US" altLang="en-US" sz="2800" baseline="-25000">
                <a:sym typeface="Symbol" panose="05050102010706020507" pitchFamily="18" charset="2"/>
              </a:rPr>
              <a:t>4</a:t>
            </a:r>
            <a:r>
              <a:rPr lang="en-US" altLang="en-US" sz="2800">
                <a:sym typeface="Symbol" panose="05050102010706020507" pitchFamily="18" charset="2"/>
              </a:rPr>
              <a:t>=3 makes </a:t>
            </a:r>
            <a:r>
              <a:rPr lang="en-US" altLang="en-US" sz="2800" i="1">
                <a:sym typeface="Symbol" panose="05050102010706020507" pitchFamily="18" charset="2"/>
              </a:rPr>
              <a:t>x</a:t>
            </a:r>
            <a:r>
              <a:rPr lang="en-US" altLang="en-US" sz="2800" baseline="-25000">
                <a:sym typeface="Symbol" panose="05050102010706020507" pitchFamily="18" charset="2"/>
              </a:rPr>
              <a:t>1</a:t>
            </a:r>
            <a:r>
              <a:rPr lang="en-US" altLang="en-US" sz="2800">
                <a:sym typeface="Symbol" panose="05050102010706020507" pitchFamily="18" charset="2"/>
              </a:rPr>
              <a:t> the entering variable, and </a:t>
            </a:r>
            <a:r>
              <a:rPr lang="en-US" altLang="en-US" sz="2800" i="1">
                <a:sym typeface="Symbol" panose="05050102010706020507" pitchFamily="18" charset="2"/>
              </a:rPr>
              <a:t>x</a:t>
            </a:r>
            <a:r>
              <a:rPr lang="en-US" altLang="en-US" sz="2800" baseline="-25000">
                <a:sym typeface="Symbol" panose="05050102010706020507" pitchFamily="18" charset="2"/>
              </a:rPr>
              <a:t>4</a:t>
            </a:r>
            <a:r>
              <a:rPr lang="en-US" altLang="en-US" sz="2800">
                <a:sym typeface="Symbol" panose="05050102010706020507" pitchFamily="18" charset="2"/>
              </a:rPr>
              <a:t> the leaving variable.  We looked at this basic solution – it is [3,0,2,0]</a:t>
            </a:r>
            <a:endParaRPr lang="en-US" altLang="en-US" sz="2800"/>
          </a:p>
          <a:p>
            <a:r>
              <a:rPr lang="en-US" altLang="en-US" sz="2800"/>
              <a:t>Choosing </a:t>
            </a:r>
            <a:r>
              <a:rPr lang="en-US" altLang="en-US" sz="2800">
                <a:sym typeface="Symbol" panose="05050102010706020507" pitchFamily="18" charset="2"/>
              </a:rPr>
              <a:t></a:t>
            </a:r>
            <a:r>
              <a:rPr lang="en-US" altLang="en-US" sz="2800" baseline="-25000">
                <a:sym typeface="Symbol" panose="05050102010706020507" pitchFamily="18" charset="2"/>
              </a:rPr>
              <a:t>3</a:t>
            </a:r>
            <a:r>
              <a:rPr lang="en-US" altLang="en-US" sz="2800">
                <a:sym typeface="Symbol" panose="05050102010706020507" pitchFamily="18" charset="2"/>
              </a:rPr>
              <a:t>=4 makes </a:t>
            </a:r>
            <a:r>
              <a:rPr lang="en-US" altLang="en-US" sz="2800" i="1">
                <a:sym typeface="Symbol" panose="05050102010706020507" pitchFamily="18" charset="2"/>
              </a:rPr>
              <a:t>x</a:t>
            </a:r>
            <a:r>
              <a:rPr lang="en-US" altLang="en-US" sz="2800" baseline="-25000">
                <a:sym typeface="Symbol" panose="05050102010706020507" pitchFamily="18" charset="2"/>
              </a:rPr>
              <a:t>1</a:t>
            </a:r>
            <a:r>
              <a:rPr lang="en-US" altLang="en-US" sz="2800">
                <a:sym typeface="Symbol" panose="05050102010706020507" pitchFamily="18" charset="2"/>
              </a:rPr>
              <a:t> the entering variable, and </a:t>
            </a:r>
            <a:r>
              <a:rPr lang="en-US" altLang="en-US" sz="2800" i="1">
                <a:sym typeface="Symbol" panose="05050102010706020507" pitchFamily="18" charset="2"/>
              </a:rPr>
              <a:t>x</a:t>
            </a:r>
            <a:r>
              <a:rPr lang="en-US" altLang="en-US" sz="2800" baseline="-25000">
                <a:sym typeface="Symbol" panose="05050102010706020507" pitchFamily="18" charset="2"/>
              </a:rPr>
              <a:t>3</a:t>
            </a:r>
            <a:r>
              <a:rPr lang="en-US" altLang="en-US" sz="2800">
                <a:sym typeface="Symbol" panose="05050102010706020507" pitchFamily="18" charset="2"/>
              </a:rPr>
              <a:t> the leaving variable.  We also looked at this basic solution – it is [4,0,0,-5], which is infeasible</a:t>
            </a:r>
          </a:p>
        </p:txBody>
      </p:sp>
      <p:graphicFrame>
        <p:nvGraphicFramePr>
          <p:cNvPr id="118844" name="Object 60">
            <a:extLst>
              <a:ext uri="{FF2B5EF4-FFF2-40B4-BE49-F238E27FC236}">
                <a16:creationId xmlns:a16="http://schemas.microsoft.com/office/drawing/2014/main" id="{FE5FF09E-21C4-943D-6E52-CBB911778E9E}"/>
              </a:ext>
            </a:extLst>
          </p:cNvPr>
          <p:cNvGraphicFramePr>
            <a:graphicFrameLocks noChangeAspect="1"/>
          </p:cNvGraphicFramePr>
          <p:nvPr/>
        </p:nvGraphicFramePr>
        <p:xfrm>
          <a:off x="2667000" y="914400"/>
          <a:ext cx="3810000" cy="863600"/>
        </p:xfrm>
        <a:graphic>
          <a:graphicData uri="http://schemas.openxmlformats.org/presentationml/2006/ole">
            <mc:AlternateContent xmlns:mc="http://schemas.openxmlformats.org/markup-compatibility/2006">
              <mc:Choice xmlns:v="urn:schemas-microsoft-com:vml" Requires="v">
                <p:oleObj name="Equation" r:id="rId2" imgW="1739900" imgH="393700" progId="Equation.3">
                  <p:embed/>
                </p:oleObj>
              </mc:Choice>
              <mc:Fallback>
                <p:oleObj name="Equation" r:id="rId2" imgW="1739900" imgH="393700" progId="Equation.3">
                  <p:embed/>
                  <p:pic>
                    <p:nvPicPr>
                      <p:cNvPr id="118844" name="Object 60">
                        <a:extLst>
                          <a:ext uri="{FF2B5EF4-FFF2-40B4-BE49-F238E27FC236}">
                            <a16:creationId xmlns:a16="http://schemas.microsoft.com/office/drawing/2014/main" id="{FE5FF09E-21C4-943D-6E52-CBB911778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914400"/>
                        <a:ext cx="3810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844"/>
                                        </p:tgtEl>
                                        <p:attrNameLst>
                                          <p:attrName>style.visibility</p:attrName>
                                        </p:attrNameLst>
                                      </p:cBhvr>
                                      <p:to>
                                        <p:strVal val="visible"/>
                                      </p:to>
                                    </p:set>
                                    <p:anim calcmode="lin" valueType="num">
                                      <p:cBhvr additive="base">
                                        <p:cTn id="7" dur="500" fill="hold"/>
                                        <p:tgtEl>
                                          <p:spTgt spid="118844"/>
                                        </p:tgtEl>
                                        <p:attrNameLst>
                                          <p:attrName>ppt_x</p:attrName>
                                        </p:attrNameLst>
                                      </p:cBhvr>
                                      <p:tavLst>
                                        <p:tav tm="0">
                                          <p:val>
                                            <p:strVal val="0-#ppt_w/2"/>
                                          </p:val>
                                        </p:tav>
                                        <p:tav tm="100000">
                                          <p:val>
                                            <p:strVal val="#ppt_x"/>
                                          </p:val>
                                        </p:tav>
                                      </p:tavLst>
                                    </p:anim>
                                    <p:anim calcmode="lin" valueType="num">
                                      <p:cBhvr additive="base">
                                        <p:cTn id="8" dur="500" fill="hold"/>
                                        <p:tgtEl>
                                          <p:spTgt spid="118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8789">
                                            <p:txEl>
                                              <p:pRg st="0" end="0"/>
                                            </p:txEl>
                                          </p:spTgt>
                                        </p:tgtEl>
                                        <p:attrNameLst>
                                          <p:attrName>style.visibility</p:attrName>
                                        </p:attrNameLst>
                                      </p:cBhvr>
                                      <p:to>
                                        <p:strVal val="visible"/>
                                      </p:to>
                                    </p:set>
                                    <p:anim calcmode="lin" valueType="num">
                                      <p:cBhvr additive="base">
                                        <p:cTn id="13" dur="500" fill="hold"/>
                                        <p:tgtEl>
                                          <p:spTgt spid="11878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8789">
                                            <p:txEl>
                                              <p:pRg st="1" end="1"/>
                                            </p:txEl>
                                          </p:spTgt>
                                        </p:tgtEl>
                                        <p:attrNameLst>
                                          <p:attrName>style.visibility</p:attrName>
                                        </p:attrNameLst>
                                      </p:cBhvr>
                                      <p:to>
                                        <p:strVal val="visible"/>
                                      </p:to>
                                    </p:set>
                                    <p:anim calcmode="lin" valueType="num">
                                      <p:cBhvr additive="base">
                                        <p:cTn id="19" dur="500" fill="hold"/>
                                        <p:tgtEl>
                                          <p:spTgt spid="11878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8789">
                                            <p:txEl>
                                              <p:pRg st="2" end="2"/>
                                            </p:txEl>
                                          </p:spTgt>
                                        </p:tgtEl>
                                        <p:attrNameLst>
                                          <p:attrName>style.visibility</p:attrName>
                                        </p:attrNameLst>
                                      </p:cBhvr>
                                      <p:to>
                                        <p:strVal val="visible"/>
                                      </p:to>
                                    </p:set>
                                    <p:anim calcmode="lin" valueType="num">
                                      <p:cBhvr additive="base">
                                        <p:cTn id="25" dur="500" fill="hold"/>
                                        <p:tgtEl>
                                          <p:spTgt spid="11878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7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8789">
                                            <p:txEl>
                                              <p:pRg st="3" end="3"/>
                                            </p:txEl>
                                          </p:spTgt>
                                        </p:tgtEl>
                                        <p:attrNameLst>
                                          <p:attrName>style.visibility</p:attrName>
                                        </p:attrNameLst>
                                      </p:cBhvr>
                                      <p:to>
                                        <p:strVal val="visible"/>
                                      </p:to>
                                    </p:set>
                                    <p:anim calcmode="lin" valueType="num">
                                      <p:cBhvr additive="base">
                                        <p:cTn id="31" dur="500" fill="hold"/>
                                        <p:tgtEl>
                                          <p:spTgt spid="11878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7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8789">
                                            <p:txEl>
                                              <p:pRg st="4" end="4"/>
                                            </p:txEl>
                                          </p:spTgt>
                                        </p:tgtEl>
                                        <p:attrNameLst>
                                          <p:attrName>style.visibility</p:attrName>
                                        </p:attrNameLst>
                                      </p:cBhvr>
                                      <p:to>
                                        <p:strVal val="visible"/>
                                      </p:to>
                                    </p:set>
                                    <p:anim calcmode="lin" valueType="num">
                                      <p:cBhvr additive="base">
                                        <p:cTn id="37" dur="500" fill="hold"/>
                                        <p:tgtEl>
                                          <p:spTgt spid="11878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78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48FDEF5-EE59-5994-B861-2BD719F83B17}"/>
              </a:ext>
            </a:extLst>
          </p:cNvPr>
          <p:cNvSpPr>
            <a:spLocks noGrp="1" noChangeArrowheads="1"/>
          </p:cNvSpPr>
          <p:nvPr>
            <p:ph type="title"/>
          </p:nvPr>
        </p:nvSpPr>
        <p:spPr>
          <a:xfrm>
            <a:off x="533400" y="0"/>
            <a:ext cx="8077200" cy="1143000"/>
          </a:xfrm>
        </p:spPr>
        <p:txBody>
          <a:bodyPr/>
          <a:lstStyle/>
          <a:p>
            <a:pPr>
              <a:lnSpc>
                <a:spcPct val="80000"/>
              </a:lnSpc>
            </a:pPr>
            <a:r>
              <a:rPr lang="en-US" altLang="en-US"/>
              <a:t>Moving to the Next B.F.S, cont.</a:t>
            </a:r>
          </a:p>
        </p:txBody>
      </p:sp>
      <p:sp>
        <p:nvSpPr>
          <p:cNvPr id="15363" name="Rectangle 3">
            <a:extLst>
              <a:ext uri="{FF2B5EF4-FFF2-40B4-BE49-F238E27FC236}">
                <a16:creationId xmlns:a16="http://schemas.microsoft.com/office/drawing/2014/main" id="{15E761C5-9463-334D-E58D-8510278C4E0C}"/>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5364" name="Rectangle 4">
            <a:extLst>
              <a:ext uri="{FF2B5EF4-FFF2-40B4-BE49-F238E27FC236}">
                <a16:creationId xmlns:a16="http://schemas.microsoft.com/office/drawing/2014/main" id="{19DBEC95-CD0C-2CCD-1E8B-04BD05D3DD8D}"/>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19813" name="Text Box 5">
            <a:extLst>
              <a:ext uri="{FF2B5EF4-FFF2-40B4-BE49-F238E27FC236}">
                <a16:creationId xmlns:a16="http://schemas.microsoft.com/office/drawing/2014/main" id="{7B9603D6-D302-0F22-C981-E35F1CCC22D2}"/>
              </a:ext>
            </a:extLst>
          </p:cNvPr>
          <p:cNvSpPr txBox="1">
            <a:spLocks noChangeArrowheads="1"/>
          </p:cNvSpPr>
          <p:nvPr/>
        </p:nvSpPr>
        <p:spPr bwMode="auto">
          <a:xfrm>
            <a:off x="304800" y="3429000"/>
            <a:ext cx="8534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Char char="•"/>
            </a:pPr>
            <a:r>
              <a:rPr lang="en-US" altLang="en-US" sz="2800"/>
              <a:t>  </a:t>
            </a:r>
            <a:r>
              <a:rPr lang="en-US" altLang="en-US" sz="3200"/>
              <a:t>Now, since </a:t>
            </a:r>
            <a:r>
              <a:rPr lang="en-US" altLang="en-US" sz="3200" i="1"/>
              <a:t>x</a:t>
            </a:r>
            <a:r>
              <a:rPr lang="en-US" altLang="en-US" sz="3200" baseline="-25000"/>
              <a:t>1</a:t>
            </a:r>
            <a:r>
              <a:rPr lang="en-US" altLang="en-US" sz="3200"/>
              <a:t> is our entering variable and </a:t>
            </a:r>
            <a:r>
              <a:rPr lang="en-US" altLang="en-US" sz="3200" i="1"/>
              <a:t>x</a:t>
            </a:r>
            <a:r>
              <a:rPr lang="en-US" altLang="en-US" sz="3200" baseline="-25000"/>
              <a:t>4</a:t>
            </a:r>
            <a:r>
              <a:rPr lang="en-US" altLang="en-US" sz="3200"/>
              <a:t> is our leaving variable, we want to convert the tableau from basic variables </a:t>
            </a:r>
            <a:r>
              <a:rPr lang="en-US" altLang="en-US" sz="3200" i="1"/>
              <a:t>x</a:t>
            </a:r>
            <a:r>
              <a:rPr lang="en-US" altLang="en-US" sz="3200" baseline="-25000"/>
              <a:t>3</a:t>
            </a:r>
            <a:r>
              <a:rPr lang="en-US" altLang="en-US" sz="3200"/>
              <a:t> and </a:t>
            </a:r>
            <a:r>
              <a:rPr lang="en-US" altLang="en-US" sz="3200" i="1"/>
              <a:t>x</a:t>
            </a:r>
            <a:r>
              <a:rPr lang="en-US" altLang="en-US" sz="3200" baseline="-25000"/>
              <a:t>4  </a:t>
            </a:r>
            <a:r>
              <a:rPr lang="en-US" altLang="en-US" sz="3200"/>
              <a:t>to basic variables </a:t>
            </a:r>
            <a:r>
              <a:rPr lang="en-US" altLang="en-US" sz="3200" i="1"/>
              <a:t>x</a:t>
            </a:r>
            <a:r>
              <a:rPr lang="en-US" altLang="en-US" sz="3200" baseline="-25000"/>
              <a:t>3</a:t>
            </a:r>
            <a:r>
              <a:rPr lang="en-US" altLang="en-US" sz="3200"/>
              <a:t> and </a:t>
            </a:r>
            <a:r>
              <a:rPr lang="en-US" altLang="en-US" sz="3200" i="1"/>
              <a:t>x</a:t>
            </a:r>
            <a:r>
              <a:rPr lang="en-US" altLang="en-US" sz="3200" baseline="-25000"/>
              <a:t>1</a:t>
            </a:r>
            <a:endParaRPr lang="en-US" altLang="en-US" sz="3200"/>
          </a:p>
          <a:p>
            <a:pPr>
              <a:lnSpc>
                <a:spcPct val="90000"/>
              </a:lnSpc>
              <a:buFontTx/>
              <a:buChar char="•"/>
            </a:pPr>
            <a:r>
              <a:rPr lang="en-US" altLang="en-US" sz="3200"/>
              <a:t>  This means we need to make a unit vector in the entering variable’s column.  How do we do that?</a:t>
            </a:r>
          </a:p>
          <a:p>
            <a:pPr>
              <a:lnSpc>
                <a:spcPct val="90000"/>
              </a:lnSpc>
              <a:buFontTx/>
              <a:buChar char="•"/>
            </a:pPr>
            <a:r>
              <a:rPr lang="en-US" altLang="en-US" sz="3200"/>
              <a:t>  By </a:t>
            </a:r>
            <a:r>
              <a:rPr lang="en-US" altLang="en-US" sz="3200" u="sng"/>
              <a:t>pivoting</a:t>
            </a:r>
            <a:r>
              <a:rPr lang="en-US" altLang="en-US" sz="3200"/>
              <a:t> (row reduction)</a:t>
            </a:r>
          </a:p>
          <a:p>
            <a:pPr>
              <a:lnSpc>
                <a:spcPct val="90000"/>
              </a:lnSpc>
            </a:pPr>
            <a:endParaRPr lang="en-US" altLang="en-US" sz="3200">
              <a:sym typeface="Symbol" panose="05050102010706020507" pitchFamily="18" charset="2"/>
            </a:endParaRPr>
          </a:p>
        </p:txBody>
      </p:sp>
      <p:graphicFrame>
        <p:nvGraphicFramePr>
          <p:cNvPr id="119814" name="Group 6">
            <a:extLst>
              <a:ext uri="{FF2B5EF4-FFF2-40B4-BE49-F238E27FC236}">
                <a16:creationId xmlns:a16="http://schemas.microsoft.com/office/drawing/2014/main" id="{BDA1F043-D29C-A283-4E48-34EE678D44B1}"/>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4"/>
                                        </p:tgtEl>
                                        <p:attrNameLst>
                                          <p:attrName>style.visibility</p:attrName>
                                        </p:attrNameLst>
                                      </p:cBhvr>
                                      <p:to>
                                        <p:strVal val="visible"/>
                                      </p:to>
                                    </p:set>
                                    <p:anim calcmode="lin" valueType="num">
                                      <p:cBhvr additive="base">
                                        <p:cTn id="7" dur="500" fill="hold"/>
                                        <p:tgtEl>
                                          <p:spTgt spid="119814"/>
                                        </p:tgtEl>
                                        <p:attrNameLst>
                                          <p:attrName>ppt_x</p:attrName>
                                        </p:attrNameLst>
                                      </p:cBhvr>
                                      <p:tavLst>
                                        <p:tav tm="0">
                                          <p:val>
                                            <p:strVal val="0-#ppt_w/2"/>
                                          </p:val>
                                        </p:tav>
                                        <p:tav tm="100000">
                                          <p:val>
                                            <p:strVal val="#ppt_x"/>
                                          </p:val>
                                        </p:tav>
                                      </p:tavLst>
                                    </p:anim>
                                    <p:anim calcmode="lin" valueType="num">
                                      <p:cBhvr additive="base">
                                        <p:cTn id="8" dur="500" fill="hold"/>
                                        <p:tgtEl>
                                          <p:spTgt spid="1198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9813">
                                            <p:txEl>
                                              <p:pRg st="0" end="0"/>
                                            </p:txEl>
                                          </p:spTgt>
                                        </p:tgtEl>
                                        <p:attrNameLst>
                                          <p:attrName>style.visibility</p:attrName>
                                        </p:attrNameLst>
                                      </p:cBhvr>
                                      <p:to>
                                        <p:strVal val="visible"/>
                                      </p:to>
                                    </p:set>
                                    <p:anim calcmode="lin" valueType="num">
                                      <p:cBhvr additive="base">
                                        <p:cTn id="13" dur="500" fill="hold"/>
                                        <p:tgtEl>
                                          <p:spTgt spid="11981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9813">
                                            <p:txEl>
                                              <p:pRg st="1" end="1"/>
                                            </p:txEl>
                                          </p:spTgt>
                                        </p:tgtEl>
                                        <p:attrNameLst>
                                          <p:attrName>style.visibility</p:attrName>
                                        </p:attrNameLst>
                                      </p:cBhvr>
                                      <p:to>
                                        <p:strVal val="visible"/>
                                      </p:to>
                                    </p:set>
                                    <p:anim calcmode="lin" valueType="num">
                                      <p:cBhvr additive="base">
                                        <p:cTn id="19" dur="500" fill="hold"/>
                                        <p:tgtEl>
                                          <p:spTgt spid="11981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9813">
                                            <p:txEl>
                                              <p:pRg st="2" end="2"/>
                                            </p:txEl>
                                          </p:spTgt>
                                        </p:tgtEl>
                                        <p:attrNameLst>
                                          <p:attrName>style.visibility</p:attrName>
                                        </p:attrNameLst>
                                      </p:cBhvr>
                                      <p:to>
                                        <p:strVal val="visible"/>
                                      </p:to>
                                    </p:set>
                                    <p:anim calcmode="lin" valueType="num">
                                      <p:cBhvr additive="base">
                                        <p:cTn id="25" dur="500" fill="hold"/>
                                        <p:tgtEl>
                                          <p:spTgt spid="11981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66C798-BD63-019E-7275-889A807708BE}"/>
              </a:ext>
            </a:extLst>
          </p:cNvPr>
          <p:cNvSpPr>
            <a:spLocks noGrp="1" noChangeArrowheads="1"/>
          </p:cNvSpPr>
          <p:nvPr>
            <p:ph type="title"/>
          </p:nvPr>
        </p:nvSpPr>
        <p:spPr>
          <a:xfrm>
            <a:off x="533400" y="0"/>
            <a:ext cx="8077200" cy="1143000"/>
          </a:xfrm>
        </p:spPr>
        <p:txBody>
          <a:bodyPr/>
          <a:lstStyle/>
          <a:p>
            <a:pPr>
              <a:lnSpc>
                <a:spcPct val="80000"/>
              </a:lnSpc>
            </a:pPr>
            <a:r>
              <a:rPr lang="en-US" altLang="en-US"/>
              <a:t>Pivoting Rules</a:t>
            </a:r>
          </a:p>
        </p:txBody>
      </p:sp>
      <p:sp>
        <p:nvSpPr>
          <p:cNvPr id="16387" name="Rectangle 3">
            <a:extLst>
              <a:ext uri="{FF2B5EF4-FFF2-40B4-BE49-F238E27FC236}">
                <a16:creationId xmlns:a16="http://schemas.microsoft.com/office/drawing/2014/main" id="{8726E94E-7747-6682-A4C1-2393C58369A9}"/>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6388" name="Rectangle 4">
            <a:extLst>
              <a:ext uri="{FF2B5EF4-FFF2-40B4-BE49-F238E27FC236}">
                <a16:creationId xmlns:a16="http://schemas.microsoft.com/office/drawing/2014/main" id="{21C1C8D3-3DA9-1C8B-1D5C-ADBB5272E03E}"/>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sp>
        <p:nvSpPr>
          <p:cNvPr id="120837" name="Text Box 5">
            <a:extLst>
              <a:ext uri="{FF2B5EF4-FFF2-40B4-BE49-F238E27FC236}">
                <a16:creationId xmlns:a16="http://schemas.microsoft.com/office/drawing/2014/main" id="{3FE5F9E3-52ED-B941-F296-B2BDBE5A57AE}"/>
              </a:ext>
            </a:extLst>
          </p:cNvPr>
          <p:cNvSpPr txBox="1">
            <a:spLocks noChangeArrowheads="1"/>
          </p:cNvSpPr>
          <p:nvPr/>
        </p:nvSpPr>
        <p:spPr bwMode="auto">
          <a:xfrm>
            <a:off x="304800" y="3429000"/>
            <a:ext cx="85344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AutoNum type="arabicPeriod"/>
            </a:pPr>
            <a:r>
              <a:rPr lang="en-US" altLang="en-US" sz="3000">
                <a:sym typeface="Symbol" panose="05050102010706020507" pitchFamily="18" charset="2"/>
              </a:rPr>
              <a:t>Find the pivot, which is the value at the intersection of the pivotal (entering) column and the pivotal (departing) row</a:t>
            </a:r>
          </a:p>
        </p:txBody>
      </p:sp>
      <p:graphicFrame>
        <p:nvGraphicFramePr>
          <p:cNvPr id="120838" name="Group 6">
            <a:extLst>
              <a:ext uri="{FF2B5EF4-FFF2-40B4-BE49-F238E27FC236}">
                <a16:creationId xmlns:a16="http://schemas.microsoft.com/office/drawing/2014/main" id="{A0505CC1-35BF-195D-185F-9C2A9E64FB16}"/>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0892" name="Oval 60">
            <a:extLst>
              <a:ext uri="{FF2B5EF4-FFF2-40B4-BE49-F238E27FC236}">
                <a16:creationId xmlns:a16="http://schemas.microsoft.com/office/drawing/2014/main" id="{19024D72-70A3-B7C6-9731-AAAED3EE7545}"/>
              </a:ext>
            </a:extLst>
          </p:cNvPr>
          <p:cNvSpPr>
            <a:spLocks noChangeArrowheads="1"/>
          </p:cNvSpPr>
          <p:nvPr/>
        </p:nvSpPr>
        <p:spPr bwMode="auto">
          <a:xfrm>
            <a:off x="2667000" y="2133600"/>
            <a:ext cx="4572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20893" name="Text Box 61">
            <a:extLst>
              <a:ext uri="{FF2B5EF4-FFF2-40B4-BE49-F238E27FC236}">
                <a16:creationId xmlns:a16="http://schemas.microsoft.com/office/drawing/2014/main" id="{BDEFDE7D-0817-AF49-2B5F-F87957D9248B}"/>
              </a:ext>
            </a:extLst>
          </p:cNvPr>
          <p:cNvSpPr txBox="1">
            <a:spLocks noChangeArrowheads="1"/>
          </p:cNvSpPr>
          <p:nvPr/>
        </p:nvSpPr>
        <p:spPr bwMode="auto">
          <a:xfrm>
            <a:off x="381000" y="4800600"/>
            <a:ext cx="809307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pPr>
            <a:r>
              <a:rPr lang="en-US" altLang="en-US" sz="3000">
                <a:sym typeface="Symbol" panose="05050102010706020507" pitchFamily="18" charset="2"/>
              </a:rPr>
              <a:t>2.  Multiply the pivotal row by 1/</a:t>
            </a:r>
            <a:r>
              <a:rPr lang="en-US" altLang="en-US" sz="3000" i="1">
                <a:sym typeface="Symbol" panose="05050102010706020507" pitchFamily="18" charset="2"/>
              </a:rPr>
              <a:t>k</a:t>
            </a:r>
            <a:r>
              <a:rPr lang="en-US" altLang="en-US" sz="3000">
                <a:sym typeface="Symbol" panose="05050102010706020507" pitchFamily="18" charset="2"/>
              </a:rPr>
              <a:t>, where</a:t>
            </a:r>
            <a:r>
              <a:rPr lang="en-US" altLang="en-US" sz="3000" i="1">
                <a:sym typeface="Symbol" panose="05050102010706020507" pitchFamily="18" charset="2"/>
              </a:rPr>
              <a:t> k</a:t>
            </a:r>
            <a:r>
              <a:rPr lang="en-US" altLang="en-US" sz="3000">
                <a:sym typeface="Symbol" panose="05050102010706020507" pitchFamily="18" charset="2"/>
              </a:rPr>
              <a:t> is the pivot element, to get a 1 at the pivot point</a:t>
            </a:r>
          </a:p>
          <a:p>
            <a:pPr>
              <a:lnSpc>
                <a:spcPct val="90000"/>
              </a:lnSpc>
            </a:pPr>
            <a:r>
              <a:rPr lang="en-US" altLang="en-US" sz="3000">
                <a:sym typeface="Symbol" panose="05050102010706020507" pitchFamily="18" charset="2"/>
              </a:rPr>
              <a:t>3.  Add multiples of the new pivot row to the other rows to create zeroes in the pivot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838"/>
                                        </p:tgtEl>
                                        <p:attrNameLst>
                                          <p:attrName>style.visibility</p:attrName>
                                        </p:attrNameLst>
                                      </p:cBhvr>
                                      <p:to>
                                        <p:strVal val="visible"/>
                                      </p:to>
                                    </p:set>
                                    <p:anim calcmode="lin" valueType="num">
                                      <p:cBhvr additive="base">
                                        <p:cTn id="7" dur="500" fill="hold"/>
                                        <p:tgtEl>
                                          <p:spTgt spid="120838"/>
                                        </p:tgtEl>
                                        <p:attrNameLst>
                                          <p:attrName>ppt_x</p:attrName>
                                        </p:attrNameLst>
                                      </p:cBhvr>
                                      <p:tavLst>
                                        <p:tav tm="0">
                                          <p:val>
                                            <p:strVal val="0-#ppt_w/2"/>
                                          </p:val>
                                        </p:tav>
                                        <p:tav tm="100000">
                                          <p:val>
                                            <p:strVal val="#ppt_x"/>
                                          </p:val>
                                        </p:tav>
                                      </p:tavLst>
                                    </p:anim>
                                    <p:anim calcmode="lin" valueType="num">
                                      <p:cBhvr additive="base">
                                        <p:cTn id="8" dur="500" fill="hold"/>
                                        <p:tgtEl>
                                          <p:spTgt spid="1208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837">
                                            <p:txEl>
                                              <p:pRg st="0" end="0"/>
                                            </p:txEl>
                                          </p:spTgt>
                                        </p:tgtEl>
                                        <p:attrNameLst>
                                          <p:attrName>style.visibility</p:attrName>
                                        </p:attrNameLst>
                                      </p:cBhvr>
                                      <p:to>
                                        <p:strVal val="visible"/>
                                      </p:to>
                                    </p:set>
                                    <p:anim calcmode="lin" valueType="num">
                                      <p:cBhvr additive="base">
                                        <p:cTn id="13" dur="500" fill="hold"/>
                                        <p:tgtEl>
                                          <p:spTgt spid="12083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892"/>
                                        </p:tgtEl>
                                        <p:attrNameLst>
                                          <p:attrName>style.visibility</p:attrName>
                                        </p:attrNameLst>
                                      </p:cBhvr>
                                      <p:to>
                                        <p:strVal val="visible"/>
                                      </p:to>
                                    </p:set>
                                    <p:anim calcmode="lin" valueType="num">
                                      <p:cBhvr additive="base">
                                        <p:cTn id="19" dur="500" fill="hold"/>
                                        <p:tgtEl>
                                          <p:spTgt spid="120892"/>
                                        </p:tgtEl>
                                        <p:attrNameLst>
                                          <p:attrName>ppt_x</p:attrName>
                                        </p:attrNameLst>
                                      </p:cBhvr>
                                      <p:tavLst>
                                        <p:tav tm="0">
                                          <p:val>
                                            <p:strVal val="0-#ppt_w/2"/>
                                          </p:val>
                                        </p:tav>
                                        <p:tav tm="100000">
                                          <p:val>
                                            <p:strVal val="#ppt_x"/>
                                          </p:val>
                                        </p:tav>
                                      </p:tavLst>
                                    </p:anim>
                                    <p:anim calcmode="lin" valueType="num">
                                      <p:cBhvr additive="base">
                                        <p:cTn id="20" dur="500" fill="hold"/>
                                        <p:tgtEl>
                                          <p:spTgt spid="1208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0893">
                                            <p:txEl>
                                              <p:pRg st="0" end="0"/>
                                            </p:txEl>
                                          </p:spTgt>
                                        </p:tgtEl>
                                        <p:attrNameLst>
                                          <p:attrName>style.visibility</p:attrName>
                                        </p:attrNameLst>
                                      </p:cBhvr>
                                      <p:to>
                                        <p:strVal val="visible"/>
                                      </p:to>
                                    </p:set>
                                    <p:anim calcmode="lin" valueType="num">
                                      <p:cBhvr additive="base">
                                        <p:cTn id="25" dur="500" fill="hold"/>
                                        <p:tgtEl>
                                          <p:spTgt spid="12089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8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0893">
                                            <p:txEl>
                                              <p:pRg st="1" end="1"/>
                                            </p:txEl>
                                          </p:spTgt>
                                        </p:tgtEl>
                                        <p:attrNameLst>
                                          <p:attrName>style.visibility</p:attrName>
                                        </p:attrNameLst>
                                      </p:cBhvr>
                                      <p:to>
                                        <p:strVal val="visible"/>
                                      </p:to>
                                    </p:set>
                                    <p:anim calcmode="lin" valueType="num">
                                      <p:cBhvr additive="base">
                                        <p:cTn id="31" dur="500" fill="hold"/>
                                        <p:tgtEl>
                                          <p:spTgt spid="120893">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089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92" grpId="0" animBg="1"/>
      <p:bldP spid="120893"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1359E48-A403-1F12-5122-9DAC1AE18511}"/>
              </a:ext>
            </a:extLst>
          </p:cNvPr>
          <p:cNvSpPr>
            <a:spLocks noGrp="1" noChangeArrowheads="1"/>
          </p:cNvSpPr>
          <p:nvPr>
            <p:ph type="title"/>
          </p:nvPr>
        </p:nvSpPr>
        <p:spPr>
          <a:xfrm>
            <a:off x="533400" y="0"/>
            <a:ext cx="8077200" cy="1143000"/>
          </a:xfrm>
        </p:spPr>
        <p:txBody>
          <a:bodyPr/>
          <a:lstStyle/>
          <a:p>
            <a:pPr>
              <a:lnSpc>
                <a:spcPct val="80000"/>
              </a:lnSpc>
            </a:pPr>
            <a:r>
              <a:rPr lang="en-US" altLang="en-US" sz="4000"/>
              <a:t>Pivoting: Division Step</a:t>
            </a:r>
          </a:p>
        </p:txBody>
      </p:sp>
      <p:sp>
        <p:nvSpPr>
          <p:cNvPr id="17411" name="Rectangle 3">
            <a:extLst>
              <a:ext uri="{FF2B5EF4-FFF2-40B4-BE49-F238E27FC236}">
                <a16:creationId xmlns:a16="http://schemas.microsoft.com/office/drawing/2014/main" id="{C2E6F596-21D1-A63E-7F23-FE7845F23C9D}"/>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7412" name="Rectangle 4">
            <a:extLst>
              <a:ext uri="{FF2B5EF4-FFF2-40B4-BE49-F238E27FC236}">
                <a16:creationId xmlns:a16="http://schemas.microsoft.com/office/drawing/2014/main" id="{CCFA30CD-5B9E-131F-2E9E-76E2137D4CE1}"/>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1973" name="Group 117">
            <a:extLst>
              <a:ext uri="{FF2B5EF4-FFF2-40B4-BE49-F238E27FC236}">
                <a16:creationId xmlns:a16="http://schemas.microsoft.com/office/drawing/2014/main" id="{54D0D109-3756-BED5-1E29-B6869AD32998}"/>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1916" name="Oval 60">
            <a:extLst>
              <a:ext uri="{FF2B5EF4-FFF2-40B4-BE49-F238E27FC236}">
                <a16:creationId xmlns:a16="http://schemas.microsoft.com/office/drawing/2014/main" id="{2D7AE7BE-4CFB-C5F0-E617-CEA7E485B133}"/>
              </a:ext>
            </a:extLst>
          </p:cNvPr>
          <p:cNvSpPr>
            <a:spLocks noChangeArrowheads="1"/>
          </p:cNvSpPr>
          <p:nvPr/>
        </p:nvSpPr>
        <p:spPr bwMode="auto">
          <a:xfrm>
            <a:off x="2667000" y="2133600"/>
            <a:ext cx="4572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21918" name="AutoShape 62">
            <a:extLst>
              <a:ext uri="{FF2B5EF4-FFF2-40B4-BE49-F238E27FC236}">
                <a16:creationId xmlns:a16="http://schemas.microsoft.com/office/drawing/2014/main" id="{EE13050C-AC48-9752-6E0C-116057D4D590}"/>
              </a:ext>
            </a:extLst>
          </p:cNvPr>
          <p:cNvSpPr>
            <a:spLocks noChangeArrowheads="1"/>
          </p:cNvSpPr>
          <p:nvPr/>
        </p:nvSpPr>
        <p:spPr bwMode="auto">
          <a:xfrm>
            <a:off x="4305300" y="3429000"/>
            <a:ext cx="533400" cy="4572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graphicFrame>
        <p:nvGraphicFramePr>
          <p:cNvPr id="121919" name="Group 63">
            <a:extLst>
              <a:ext uri="{FF2B5EF4-FFF2-40B4-BE49-F238E27FC236}">
                <a16:creationId xmlns:a16="http://schemas.microsoft.com/office/drawing/2014/main" id="{2B9B854C-7744-4FC1-AE61-8E9F5697F6AD}"/>
              </a:ext>
            </a:extLst>
          </p:cNvPr>
          <p:cNvGraphicFramePr>
            <a:graphicFrameLocks noGrp="1"/>
          </p:cNvGraphicFramePr>
          <p:nvPr/>
        </p:nvGraphicFramePr>
        <p:xfrm>
          <a:off x="552450" y="3886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973"/>
                                        </p:tgtEl>
                                        <p:attrNameLst>
                                          <p:attrName>style.visibility</p:attrName>
                                        </p:attrNameLst>
                                      </p:cBhvr>
                                      <p:to>
                                        <p:strVal val="visible"/>
                                      </p:to>
                                    </p:set>
                                    <p:anim calcmode="lin" valueType="num">
                                      <p:cBhvr additive="base">
                                        <p:cTn id="7" dur="500" fill="hold"/>
                                        <p:tgtEl>
                                          <p:spTgt spid="121973"/>
                                        </p:tgtEl>
                                        <p:attrNameLst>
                                          <p:attrName>ppt_x</p:attrName>
                                        </p:attrNameLst>
                                      </p:cBhvr>
                                      <p:tavLst>
                                        <p:tav tm="0">
                                          <p:val>
                                            <p:strVal val="0-#ppt_w/2"/>
                                          </p:val>
                                        </p:tav>
                                        <p:tav tm="100000">
                                          <p:val>
                                            <p:strVal val="#ppt_x"/>
                                          </p:val>
                                        </p:tav>
                                      </p:tavLst>
                                    </p:anim>
                                    <p:anim calcmode="lin" valueType="num">
                                      <p:cBhvr additive="base">
                                        <p:cTn id="8" dur="500" fill="hold"/>
                                        <p:tgtEl>
                                          <p:spTgt spid="1219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916"/>
                                        </p:tgtEl>
                                        <p:attrNameLst>
                                          <p:attrName>style.visibility</p:attrName>
                                        </p:attrNameLst>
                                      </p:cBhvr>
                                      <p:to>
                                        <p:strVal val="visible"/>
                                      </p:to>
                                    </p:set>
                                    <p:anim calcmode="lin" valueType="num">
                                      <p:cBhvr additive="base">
                                        <p:cTn id="13" dur="500" fill="hold"/>
                                        <p:tgtEl>
                                          <p:spTgt spid="121916"/>
                                        </p:tgtEl>
                                        <p:attrNameLst>
                                          <p:attrName>ppt_x</p:attrName>
                                        </p:attrNameLst>
                                      </p:cBhvr>
                                      <p:tavLst>
                                        <p:tav tm="0">
                                          <p:val>
                                            <p:strVal val="0-#ppt_w/2"/>
                                          </p:val>
                                        </p:tav>
                                        <p:tav tm="100000">
                                          <p:val>
                                            <p:strVal val="#ppt_x"/>
                                          </p:val>
                                        </p:tav>
                                      </p:tavLst>
                                    </p:anim>
                                    <p:anim calcmode="lin" valueType="num">
                                      <p:cBhvr additive="base">
                                        <p:cTn id="14" dur="500" fill="hold"/>
                                        <p:tgtEl>
                                          <p:spTgt spid="1219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1918"/>
                                        </p:tgtEl>
                                        <p:attrNameLst>
                                          <p:attrName>style.visibility</p:attrName>
                                        </p:attrNameLst>
                                      </p:cBhvr>
                                      <p:to>
                                        <p:strVal val="visible"/>
                                      </p:to>
                                    </p:set>
                                    <p:anim calcmode="lin" valueType="num">
                                      <p:cBhvr additive="base">
                                        <p:cTn id="19" dur="500" fill="hold"/>
                                        <p:tgtEl>
                                          <p:spTgt spid="121918"/>
                                        </p:tgtEl>
                                        <p:attrNameLst>
                                          <p:attrName>ppt_x</p:attrName>
                                        </p:attrNameLst>
                                      </p:cBhvr>
                                      <p:tavLst>
                                        <p:tav tm="0">
                                          <p:val>
                                            <p:strVal val="0-#ppt_w/2"/>
                                          </p:val>
                                        </p:tav>
                                        <p:tav tm="100000">
                                          <p:val>
                                            <p:strVal val="#ppt_x"/>
                                          </p:val>
                                        </p:tav>
                                      </p:tavLst>
                                    </p:anim>
                                    <p:anim calcmode="lin" valueType="num">
                                      <p:cBhvr additive="base">
                                        <p:cTn id="20" dur="500" fill="hold"/>
                                        <p:tgtEl>
                                          <p:spTgt spid="1219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1919"/>
                                        </p:tgtEl>
                                        <p:attrNameLst>
                                          <p:attrName>style.visibility</p:attrName>
                                        </p:attrNameLst>
                                      </p:cBhvr>
                                      <p:to>
                                        <p:strVal val="visible"/>
                                      </p:to>
                                    </p:set>
                                    <p:anim calcmode="lin" valueType="num">
                                      <p:cBhvr additive="base">
                                        <p:cTn id="25" dur="500" fill="hold"/>
                                        <p:tgtEl>
                                          <p:spTgt spid="121919"/>
                                        </p:tgtEl>
                                        <p:attrNameLst>
                                          <p:attrName>ppt_x</p:attrName>
                                        </p:attrNameLst>
                                      </p:cBhvr>
                                      <p:tavLst>
                                        <p:tav tm="0">
                                          <p:val>
                                            <p:strVal val="0-#ppt_w/2"/>
                                          </p:val>
                                        </p:tav>
                                        <p:tav tm="100000">
                                          <p:val>
                                            <p:strVal val="#ppt_x"/>
                                          </p:val>
                                        </p:tav>
                                      </p:tavLst>
                                    </p:anim>
                                    <p:anim calcmode="lin" valueType="num">
                                      <p:cBhvr additive="base">
                                        <p:cTn id="26" dur="500" fill="hold"/>
                                        <p:tgtEl>
                                          <p:spTgt spid="121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6" grpId="0" animBg="1"/>
      <p:bldP spid="12191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C9AAD7-74FE-3716-FD3E-3A084D6E9C09}"/>
              </a:ext>
            </a:extLst>
          </p:cNvPr>
          <p:cNvSpPr>
            <a:spLocks noGrp="1" noChangeArrowheads="1"/>
          </p:cNvSpPr>
          <p:nvPr>
            <p:ph type="title"/>
          </p:nvPr>
        </p:nvSpPr>
        <p:spPr>
          <a:xfrm>
            <a:off x="533400" y="0"/>
            <a:ext cx="8077200" cy="1143000"/>
          </a:xfrm>
        </p:spPr>
        <p:txBody>
          <a:bodyPr/>
          <a:lstStyle/>
          <a:p>
            <a:pPr>
              <a:lnSpc>
                <a:spcPct val="80000"/>
              </a:lnSpc>
            </a:pPr>
            <a:r>
              <a:rPr lang="en-US" altLang="en-US" sz="4000"/>
              <a:t>Pivoting: Multiplication Step</a:t>
            </a:r>
          </a:p>
        </p:txBody>
      </p:sp>
      <p:sp>
        <p:nvSpPr>
          <p:cNvPr id="18435" name="Rectangle 3">
            <a:extLst>
              <a:ext uri="{FF2B5EF4-FFF2-40B4-BE49-F238E27FC236}">
                <a16:creationId xmlns:a16="http://schemas.microsoft.com/office/drawing/2014/main" id="{6CB49227-9FD1-6953-470A-849D2027D746}"/>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8436" name="Rectangle 4">
            <a:extLst>
              <a:ext uri="{FF2B5EF4-FFF2-40B4-BE49-F238E27FC236}">
                <a16:creationId xmlns:a16="http://schemas.microsoft.com/office/drawing/2014/main" id="{1CE55E26-6889-1BA5-F0AC-6714502D7156}"/>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2885" name="Group 5">
            <a:extLst>
              <a:ext uri="{FF2B5EF4-FFF2-40B4-BE49-F238E27FC236}">
                <a16:creationId xmlns:a16="http://schemas.microsoft.com/office/drawing/2014/main" id="{D68C1277-CED9-8ABC-1A5B-11834F530673}"/>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2939" name="Oval 59">
            <a:extLst>
              <a:ext uri="{FF2B5EF4-FFF2-40B4-BE49-F238E27FC236}">
                <a16:creationId xmlns:a16="http://schemas.microsoft.com/office/drawing/2014/main" id="{D258B0DC-CE2B-1B5F-5978-129F29E8AAFB}"/>
              </a:ext>
            </a:extLst>
          </p:cNvPr>
          <p:cNvSpPr>
            <a:spLocks noChangeArrowheads="1"/>
          </p:cNvSpPr>
          <p:nvPr/>
        </p:nvSpPr>
        <p:spPr bwMode="auto">
          <a:xfrm>
            <a:off x="2667000" y="2133600"/>
            <a:ext cx="4572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22940" name="AutoShape 60">
            <a:extLst>
              <a:ext uri="{FF2B5EF4-FFF2-40B4-BE49-F238E27FC236}">
                <a16:creationId xmlns:a16="http://schemas.microsoft.com/office/drawing/2014/main" id="{0218DF13-DB89-AC45-9D4C-F71B728CA474}"/>
              </a:ext>
            </a:extLst>
          </p:cNvPr>
          <p:cNvSpPr>
            <a:spLocks noChangeArrowheads="1"/>
          </p:cNvSpPr>
          <p:nvPr/>
        </p:nvSpPr>
        <p:spPr bwMode="auto">
          <a:xfrm>
            <a:off x="4305300" y="3429000"/>
            <a:ext cx="533400" cy="4572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graphicFrame>
        <p:nvGraphicFramePr>
          <p:cNvPr id="122941" name="Group 61">
            <a:extLst>
              <a:ext uri="{FF2B5EF4-FFF2-40B4-BE49-F238E27FC236}">
                <a16:creationId xmlns:a16="http://schemas.microsoft.com/office/drawing/2014/main" id="{CB04959E-7551-6F81-6C4B-9CB7EA8A48B0}"/>
              </a:ext>
            </a:extLst>
          </p:cNvPr>
          <p:cNvGraphicFramePr>
            <a:graphicFrameLocks noGrp="1"/>
          </p:cNvGraphicFramePr>
          <p:nvPr/>
        </p:nvGraphicFramePr>
        <p:xfrm>
          <a:off x="552450" y="3886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360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additive="base">
                                        <p:cTn id="7" dur="500" fill="hold"/>
                                        <p:tgtEl>
                                          <p:spTgt spid="122885"/>
                                        </p:tgtEl>
                                        <p:attrNameLst>
                                          <p:attrName>ppt_x</p:attrName>
                                        </p:attrNameLst>
                                      </p:cBhvr>
                                      <p:tavLst>
                                        <p:tav tm="0">
                                          <p:val>
                                            <p:strVal val="0-#ppt_w/2"/>
                                          </p:val>
                                        </p:tav>
                                        <p:tav tm="100000">
                                          <p:val>
                                            <p:strVal val="#ppt_x"/>
                                          </p:val>
                                        </p:tav>
                                      </p:tavLst>
                                    </p:anim>
                                    <p:anim calcmode="lin" valueType="num">
                                      <p:cBhvr additive="base">
                                        <p:cTn id="8"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2939"/>
                                        </p:tgtEl>
                                        <p:attrNameLst>
                                          <p:attrName>style.visibility</p:attrName>
                                        </p:attrNameLst>
                                      </p:cBhvr>
                                      <p:to>
                                        <p:strVal val="visible"/>
                                      </p:to>
                                    </p:set>
                                    <p:anim calcmode="lin" valueType="num">
                                      <p:cBhvr additive="base">
                                        <p:cTn id="13" dur="500" fill="hold"/>
                                        <p:tgtEl>
                                          <p:spTgt spid="122939"/>
                                        </p:tgtEl>
                                        <p:attrNameLst>
                                          <p:attrName>ppt_x</p:attrName>
                                        </p:attrNameLst>
                                      </p:cBhvr>
                                      <p:tavLst>
                                        <p:tav tm="0">
                                          <p:val>
                                            <p:strVal val="0-#ppt_w/2"/>
                                          </p:val>
                                        </p:tav>
                                        <p:tav tm="100000">
                                          <p:val>
                                            <p:strVal val="#ppt_x"/>
                                          </p:val>
                                        </p:tav>
                                      </p:tavLst>
                                    </p:anim>
                                    <p:anim calcmode="lin" valueType="num">
                                      <p:cBhvr additive="base">
                                        <p:cTn id="14" dur="500" fill="hold"/>
                                        <p:tgtEl>
                                          <p:spTgt spid="1229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2940"/>
                                        </p:tgtEl>
                                        <p:attrNameLst>
                                          <p:attrName>style.visibility</p:attrName>
                                        </p:attrNameLst>
                                      </p:cBhvr>
                                      <p:to>
                                        <p:strVal val="visible"/>
                                      </p:to>
                                    </p:set>
                                    <p:anim calcmode="lin" valueType="num">
                                      <p:cBhvr additive="base">
                                        <p:cTn id="19" dur="500" fill="hold"/>
                                        <p:tgtEl>
                                          <p:spTgt spid="122940"/>
                                        </p:tgtEl>
                                        <p:attrNameLst>
                                          <p:attrName>ppt_x</p:attrName>
                                        </p:attrNameLst>
                                      </p:cBhvr>
                                      <p:tavLst>
                                        <p:tav tm="0">
                                          <p:val>
                                            <p:strVal val="0-#ppt_w/2"/>
                                          </p:val>
                                        </p:tav>
                                        <p:tav tm="100000">
                                          <p:val>
                                            <p:strVal val="#ppt_x"/>
                                          </p:val>
                                        </p:tav>
                                      </p:tavLst>
                                    </p:anim>
                                    <p:anim calcmode="lin" valueType="num">
                                      <p:cBhvr additive="base">
                                        <p:cTn id="20" dur="500" fill="hold"/>
                                        <p:tgtEl>
                                          <p:spTgt spid="1229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2941"/>
                                        </p:tgtEl>
                                        <p:attrNameLst>
                                          <p:attrName>style.visibility</p:attrName>
                                        </p:attrNameLst>
                                      </p:cBhvr>
                                      <p:to>
                                        <p:strVal val="visible"/>
                                      </p:to>
                                    </p:set>
                                    <p:anim calcmode="lin" valueType="num">
                                      <p:cBhvr additive="base">
                                        <p:cTn id="25" dur="500" fill="hold"/>
                                        <p:tgtEl>
                                          <p:spTgt spid="122941"/>
                                        </p:tgtEl>
                                        <p:attrNameLst>
                                          <p:attrName>ppt_x</p:attrName>
                                        </p:attrNameLst>
                                      </p:cBhvr>
                                      <p:tavLst>
                                        <p:tav tm="0">
                                          <p:val>
                                            <p:strVal val="0-#ppt_w/2"/>
                                          </p:val>
                                        </p:tav>
                                        <p:tav tm="100000">
                                          <p:val>
                                            <p:strVal val="#ppt_x"/>
                                          </p:val>
                                        </p:tav>
                                      </p:tavLst>
                                    </p:anim>
                                    <p:anim calcmode="lin" valueType="num">
                                      <p:cBhvr additive="base">
                                        <p:cTn id="26" dur="500" fill="hold"/>
                                        <p:tgtEl>
                                          <p:spTgt spid="122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9" grpId="0" animBg="1"/>
      <p:bldP spid="12294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EEFE4AD-773E-87B0-D79F-93DD25099733}"/>
              </a:ext>
            </a:extLst>
          </p:cNvPr>
          <p:cNvSpPr>
            <a:spLocks noGrp="1" noChangeArrowheads="1"/>
          </p:cNvSpPr>
          <p:nvPr>
            <p:ph type="title"/>
          </p:nvPr>
        </p:nvSpPr>
        <p:spPr>
          <a:xfrm>
            <a:off x="533400" y="0"/>
            <a:ext cx="8077200" cy="1143000"/>
          </a:xfrm>
        </p:spPr>
        <p:txBody>
          <a:bodyPr/>
          <a:lstStyle/>
          <a:p>
            <a:pPr>
              <a:lnSpc>
                <a:spcPct val="80000"/>
              </a:lnSpc>
            </a:pPr>
            <a:r>
              <a:rPr lang="en-US" altLang="en-US" sz="4000"/>
              <a:t>The New Tableau</a:t>
            </a:r>
          </a:p>
        </p:txBody>
      </p:sp>
      <p:sp>
        <p:nvSpPr>
          <p:cNvPr id="19459" name="Rectangle 3">
            <a:extLst>
              <a:ext uri="{FF2B5EF4-FFF2-40B4-BE49-F238E27FC236}">
                <a16:creationId xmlns:a16="http://schemas.microsoft.com/office/drawing/2014/main" id="{EC767242-03FD-A92B-38DC-C7E0FAAD3130}"/>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9460" name="Rectangle 4">
            <a:extLst>
              <a:ext uri="{FF2B5EF4-FFF2-40B4-BE49-F238E27FC236}">
                <a16:creationId xmlns:a16="http://schemas.microsoft.com/office/drawing/2014/main" id="{33D21604-C640-C67E-49F4-47AC11301C41}"/>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3965" name="Group 61">
            <a:extLst>
              <a:ext uri="{FF2B5EF4-FFF2-40B4-BE49-F238E27FC236}">
                <a16:creationId xmlns:a16="http://schemas.microsoft.com/office/drawing/2014/main" id="{732CC72F-B5AF-F625-1517-5D60F2AA683D}"/>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360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4019" name="Text Box 115">
            <a:extLst>
              <a:ext uri="{FF2B5EF4-FFF2-40B4-BE49-F238E27FC236}">
                <a16:creationId xmlns:a16="http://schemas.microsoft.com/office/drawing/2014/main" id="{61D8427B-B179-F665-D393-11AAC1A1AEC8}"/>
              </a:ext>
            </a:extLst>
          </p:cNvPr>
          <p:cNvSpPr txBox="1">
            <a:spLocks noChangeArrowheads="1"/>
          </p:cNvSpPr>
          <p:nvPr/>
        </p:nvSpPr>
        <p:spPr bwMode="auto">
          <a:xfrm>
            <a:off x="441325" y="3397250"/>
            <a:ext cx="81692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This corresponds to the basic feasible solution [3,0,2,0] that we found before </a:t>
            </a:r>
          </a:p>
          <a:p>
            <a:pPr>
              <a:buFontTx/>
              <a:buChar char="•"/>
            </a:pPr>
            <a:r>
              <a:rPr lang="en-US" altLang="en-US"/>
              <a:t>   Is it optimal?</a:t>
            </a:r>
          </a:p>
          <a:p>
            <a:r>
              <a:rPr lang="en-US" altLang="en-US"/>
              <a:t>     No, negative value in objective row</a:t>
            </a:r>
          </a:p>
          <a:p>
            <a:pPr>
              <a:buFontTx/>
              <a:buChar char="•"/>
            </a:pPr>
            <a:r>
              <a:rPr lang="en-US" altLang="en-US"/>
              <a:t>   But it is certainly better!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3965"/>
                                        </p:tgtEl>
                                        <p:attrNameLst>
                                          <p:attrName>style.visibility</p:attrName>
                                        </p:attrNameLst>
                                      </p:cBhvr>
                                      <p:to>
                                        <p:strVal val="visible"/>
                                      </p:to>
                                    </p:set>
                                    <p:anim calcmode="lin" valueType="num">
                                      <p:cBhvr additive="base">
                                        <p:cTn id="7" dur="500" fill="hold"/>
                                        <p:tgtEl>
                                          <p:spTgt spid="123965"/>
                                        </p:tgtEl>
                                        <p:attrNameLst>
                                          <p:attrName>ppt_x</p:attrName>
                                        </p:attrNameLst>
                                      </p:cBhvr>
                                      <p:tavLst>
                                        <p:tav tm="0">
                                          <p:val>
                                            <p:strVal val="0-#ppt_w/2"/>
                                          </p:val>
                                        </p:tav>
                                        <p:tav tm="100000">
                                          <p:val>
                                            <p:strVal val="#ppt_x"/>
                                          </p:val>
                                        </p:tav>
                                      </p:tavLst>
                                    </p:anim>
                                    <p:anim calcmode="lin" valueType="num">
                                      <p:cBhvr additive="base">
                                        <p:cTn id="8" dur="500" fill="hold"/>
                                        <p:tgtEl>
                                          <p:spTgt spid="1239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019">
                                            <p:txEl>
                                              <p:pRg st="0" end="0"/>
                                            </p:txEl>
                                          </p:spTgt>
                                        </p:tgtEl>
                                        <p:attrNameLst>
                                          <p:attrName>style.visibility</p:attrName>
                                        </p:attrNameLst>
                                      </p:cBhvr>
                                      <p:to>
                                        <p:strVal val="visible"/>
                                      </p:to>
                                    </p:set>
                                    <p:anim calcmode="lin" valueType="num">
                                      <p:cBhvr additive="base">
                                        <p:cTn id="13" dur="500" fill="hold"/>
                                        <p:tgtEl>
                                          <p:spTgt spid="1240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4019">
                                            <p:txEl>
                                              <p:pRg st="1" end="1"/>
                                            </p:txEl>
                                          </p:spTgt>
                                        </p:tgtEl>
                                        <p:attrNameLst>
                                          <p:attrName>style.visibility</p:attrName>
                                        </p:attrNameLst>
                                      </p:cBhvr>
                                      <p:to>
                                        <p:strVal val="visible"/>
                                      </p:to>
                                    </p:set>
                                    <p:anim calcmode="lin" valueType="num">
                                      <p:cBhvr additive="base">
                                        <p:cTn id="19" dur="500" fill="hold"/>
                                        <p:tgtEl>
                                          <p:spTgt spid="1240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4019">
                                            <p:txEl>
                                              <p:pRg st="2" end="2"/>
                                            </p:txEl>
                                          </p:spTgt>
                                        </p:tgtEl>
                                        <p:attrNameLst>
                                          <p:attrName>style.visibility</p:attrName>
                                        </p:attrNameLst>
                                      </p:cBhvr>
                                      <p:to>
                                        <p:strVal val="visible"/>
                                      </p:to>
                                    </p:set>
                                    <p:anim calcmode="lin" valueType="num">
                                      <p:cBhvr additive="base">
                                        <p:cTn id="25" dur="500" fill="hold"/>
                                        <p:tgtEl>
                                          <p:spTgt spid="12401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4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4019">
                                            <p:txEl>
                                              <p:pRg st="3" end="3"/>
                                            </p:txEl>
                                          </p:spTgt>
                                        </p:tgtEl>
                                        <p:attrNameLst>
                                          <p:attrName>style.visibility</p:attrName>
                                        </p:attrNameLst>
                                      </p:cBhvr>
                                      <p:to>
                                        <p:strVal val="visible"/>
                                      </p:to>
                                    </p:set>
                                    <p:anim calcmode="lin" valueType="num">
                                      <p:cBhvr additive="base">
                                        <p:cTn id="31" dur="500" fill="hold"/>
                                        <p:tgtEl>
                                          <p:spTgt spid="12401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40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1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C1E9B30-BFA1-AF9A-985E-2021C8B89C72}"/>
              </a:ext>
            </a:extLst>
          </p:cNvPr>
          <p:cNvSpPr>
            <a:spLocks noGrp="1" noChangeArrowheads="1"/>
          </p:cNvSpPr>
          <p:nvPr>
            <p:ph type="title"/>
          </p:nvPr>
        </p:nvSpPr>
        <p:spPr>
          <a:xfrm>
            <a:off x="533400" y="0"/>
            <a:ext cx="8077200" cy="1143000"/>
          </a:xfrm>
        </p:spPr>
        <p:txBody>
          <a:bodyPr/>
          <a:lstStyle/>
          <a:p>
            <a:pPr>
              <a:lnSpc>
                <a:spcPct val="80000"/>
              </a:lnSpc>
            </a:pPr>
            <a:r>
              <a:rPr lang="en-US" altLang="en-US" sz="4000"/>
              <a:t>A Second Iteration</a:t>
            </a:r>
          </a:p>
        </p:txBody>
      </p:sp>
      <p:sp>
        <p:nvSpPr>
          <p:cNvPr id="20483" name="Rectangle 3">
            <a:extLst>
              <a:ext uri="{FF2B5EF4-FFF2-40B4-BE49-F238E27FC236}">
                <a16:creationId xmlns:a16="http://schemas.microsoft.com/office/drawing/2014/main" id="{F8738E8D-547C-2657-FFBE-6CFAAC775046}"/>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20484" name="Rectangle 4">
            <a:extLst>
              <a:ext uri="{FF2B5EF4-FFF2-40B4-BE49-F238E27FC236}">
                <a16:creationId xmlns:a16="http://schemas.microsoft.com/office/drawing/2014/main" id="{099D513A-DB2E-DAA6-B157-3FEF7714BB0A}"/>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4933" name="Group 5">
            <a:extLst>
              <a:ext uri="{FF2B5EF4-FFF2-40B4-BE49-F238E27FC236}">
                <a16:creationId xmlns:a16="http://schemas.microsoft.com/office/drawing/2014/main" id="{6AC071F2-2B1E-FB25-B423-EE4F254CAEE7}"/>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360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4987" name="Text Box 59">
            <a:extLst>
              <a:ext uri="{FF2B5EF4-FFF2-40B4-BE49-F238E27FC236}">
                <a16:creationId xmlns:a16="http://schemas.microsoft.com/office/drawing/2014/main" id="{6ABC4D8B-1ACA-3737-5EA2-877FC30D11C1}"/>
              </a:ext>
            </a:extLst>
          </p:cNvPr>
          <p:cNvSpPr txBox="1">
            <a:spLocks noChangeArrowheads="1"/>
          </p:cNvSpPr>
          <p:nvPr/>
        </p:nvSpPr>
        <p:spPr bwMode="auto">
          <a:xfrm>
            <a:off x="441325" y="3397250"/>
            <a:ext cx="8169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Choose entering variable: </a:t>
            </a:r>
            <a:r>
              <a:rPr lang="en-US" altLang="en-US" i="1"/>
              <a:t>x</a:t>
            </a:r>
            <a:r>
              <a:rPr lang="en-US" altLang="en-US" baseline="-25000"/>
              <a:t>2</a:t>
            </a:r>
            <a:endParaRPr lang="en-US" altLang="en-US"/>
          </a:p>
          <a:p>
            <a:pPr>
              <a:buFontTx/>
              <a:buChar char="•"/>
            </a:pPr>
            <a:r>
              <a:rPr lang="en-US" altLang="en-US"/>
              <a:t>  Choose leaving variable:</a:t>
            </a:r>
          </a:p>
        </p:txBody>
      </p:sp>
      <p:graphicFrame>
        <p:nvGraphicFramePr>
          <p:cNvPr id="124988" name="Object 60">
            <a:extLst>
              <a:ext uri="{FF2B5EF4-FFF2-40B4-BE49-F238E27FC236}">
                <a16:creationId xmlns:a16="http://schemas.microsoft.com/office/drawing/2014/main" id="{1F41E53B-E929-F7EA-6E8A-80D1F89AB190}"/>
              </a:ext>
            </a:extLst>
          </p:cNvPr>
          <p:cNvGraphicFramePr>
            <a:graphicFrameLocks noChangeAspect="1"/>
          </p:cNvGraphicFramePr>
          <p:nvPr/>
        </p:nvGraphicFramePr>
        <p:xfrm>
          <a:off x="896938" y="4524375"/>
          <a:ext cx="7350125" cy="1216025"/>
        </p:xfrm>
        <a:graphic>
          <a:graphicData uri="http://schemas.openxmlformats.org/presentationml/2006/ole">
            <mc:AlternateContent xmlns:mc="http://schemas.openxmlformats.org/markup-compatibility/2006">
              <mc:Choice xmlns:v="urn:schemas-microsoft-com:vml" Requires="v">
                <p:oleObj name="Equation" r:id="rId2" imgW="2997200" imgH="495300" progId="Equation.3">
                  <p:embed/>
                </p:oleObj>
              </mc:Choice>
              <mc:Fallback>
                <p:oleObj name="Equation" r:id="rId2" imgW="2997200" imgH="495300" progId="Equation.3">
                  <p:embed/>
                  <p:pic>
                    <p:nvPicPr>
                      <p:cNvPr id="124988" name="Object 60">
                        <a:extLst>
                          <a:ext uri="{FF2B5EF4-FFF2-40B4-BE49-F238E27FC236}">
                            <a16:creationId xmlns:a16="http://schemas.microsoft.com/office/drawing/2014/main" id="{1F41E53B-E929-F7EA-6E8A-80D1F89AB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4524375"/>
                        <a:ext cx="735012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89" name="Text Box 61">
            <a:extLst>
              <a:ext uri="{FF2B5EF4-FFF2-40B4-BE49-F238E27FC236}">
                <a16:creationId xmlns:a16="http://schemas.microsoft.com/office/drawing/2014/main" id="{B5B155FF-5A4E-2F55-57C8-A097F3B418BA}"/>
              </a:ext>
            </a:extLst>
          </p:cNvPr>
          <p:cNvSpPr txBox="1">
            <a:spLocks noChangeArrowheads="1"/>
          </p:cNvSpPr>
          <p:nvPr/>
        </p:nvSpPr>
        <p:spPr bwMode="auto">
          <a:xfrm>
            <a:off x="517525" y="5683250"/>
            <a:ext cx="4027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Find pivot element</a:t>
            </a:r>
          </a:p>
        </p:txBody>
      </p:sp>
      <p:sp>
        <p:nvSpPr>
          <p:cNvPr id="124990" name="Oval 62">
            <a:extLst>
              <a:ext uri="{FF2B5EF4-FFF2-40B4-BE49-F238E27FC236}">
                <a16:creationId xmlns:a16="http://schemas.microsoft.com/office/drawing/2014/main" id="{4882CA2F-1A3E-4FCC-46B9-24E70F4479FB}"/>
              </a:ext>
            </a:extLst>
          </p:cNvPr>
          <p:cNvSpPr>
            <a:spLocks noChangeArrowheads="1"/>
          </p:cNvSpPr>
          <p:nvPr/>
        </p:nvSpPr>
        <p:spPr bwMode="auto">
          <a:xfrm>
            <a:off x="3505200" y="1524000"/>
            <a:ext cx="7620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0-#ppt_w/2"/>
                                          </p:val>
                                        </p:tav>
                                        <p:tav tm="100000">
                                          <p:val>
                                            <p:strVal val="#ppt_x"/>
                                          </p:val>
                                        </p:tav>
                                      </p:tavLst>
                                    </p:anim>
                                    <p:anim calcmode="lin" valueType="num">
                                      <p:cBhvr additive="base">
                                        <p:cTn id="8"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987">
                                            <p:txEl>
                                              <p:pRg st="0" end="0"/>
                                            </p:txEl>
                                          </p:spTgt>
                                        </p:tgtEl>
                                        <p:attrNameLst>
                                          <p:attrName>style.visibility</p:attrName>
                                        </p:attrNameLst>
                                      </p:cBhvr>
                                      <p:to>
                                        <p:strVal val="visible"/>
                                      </p:to>
                                    </p:set>
                                    <p:anim calcmode="lin" valueType="num">
                                      <p:cBhvr additive="base">
                                        <p:cTn id="13" dur="500" fill="hold"/>
                                        <p:tgtEl>
                                          <p:spTgt spid="1249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4987">
                                            <p:txEl>
                                              <p:pRg st="1" end="1"/>
                                            </p:txEl>
                                          </p:spTgt>
                                        </p:tgtEl>
                                        <p:attrNameLst>
                                          <p:attrName>style.visibility</p:attrName>
                                        </p:attrNameLst>
                                      </p:cBhvr>
                                      <p:to>
                                        <p:strVal val="visible"/>
                                      </p:to>
                                    </p:set>
                                    <p:anim calcmode="lin" valueType="num">
                                      <p:cBhvr additive="base">
                                        <p:cTn id="19" dur="500" fill="hold"/>
                                        <p:tgtEl>
                                          <p:spTgt spid="1249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4988"/>
                                        </p:tgtEl>
                                        <p:attrNameLst>
                                          <p:attrName>style.visibility</p:attrName>
                                        </p:attrNameLst>
                                      </p:cBhvr>
                                      <p:to>
                                        <p:strVal val="visible"/>
                                      </p:to>
                                    </p:set>
                                    <p:anim calcmode="lin" valueType="num">
                                      <p:cBhvr additive="base">
                                        <p:cTn id="25" dur="500" fill="hold"/>
                                        <p:tgtEl>
                                          <p:spTgt spid="124988"/>
                                        </p:tgtEl>
                                        <p:attrNameLst>
                                          <p:attrName>ppt_x</p:attrName>
                                        </p:attrNameLst>
                                      </p:cBhvr>
                                      <p:tavLst>
                                        <p:tav tm="0">
                                          <p:val>
                                            <p:strVal val="0-#ppt_w/2"/>
                                          </p:val>
                                        </p:tav>
                                        <p:tav tm="100000">
                                          <p:val>
                                            <p:strVal val="#ppt_x"/>
                                          </p:val>
                                        </p:tav>
                                      </p:tavLst>
                                    </p:anim>
                                    <p:anim calcmode="lin" valueType="num">
                                      <p:cBhvr additive="base">
                                        <p:cTn id="26" dur="500" fill="hold"/>
                                        <p:tgtEl>
                                          <p:spTgt spid="12498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4989"/>
                                        </p:tgtEl>
                                        <p:attrNameLst>
                                          <p:attrName>style.visibility</p:attrName>
                                        </p:attrNameLst>
                                      </p:cBhvr>
                                      <p:to>
                                        <p:strVal val="visible"/>
                                      </p:to>
                                    </p:set>
                                    <p:anim calcmode="lin" valueType="num">
                                      <p:cBhvr additive="base">
                                        <p:cTn id="31" dur="500" fill="hold"/>
                                        <p:tgtEl>
                                          <p:spTgt spid="124989"/>
                                        </p:tgtEl>
                                        <p:attrNameLst>
                                          <p:attrName>ppt_x</p:attrName>
                                        </p:attrNameLst>
                                      </p:cBhvr>
                                      <p:tavLst>
                                        <p:tav tm="0">
                                          <p:val>
                                            <p:strVal val="0-#ppt_w/2"/>
                                          </p:val>
                                        </p:tav>
                                        <p:tav tm="100000">
                                          <p:val>
                                            <p:strVal val="#ppt_x"/>
                                          </p:val>
                                        </p:tav>
                                      </p:tavLst>
                                    </p:anim>
                                    <p:anim calcmode="lin" valueType="num">
                                      <p:cBhvr additive="base">
                                        <p:cTn id="32" dur="500" fill="hold"/>
                                        <p:tgtEl>
                                          <p:spTgt spid="1249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4990"/>
                                        </p:tgtEl>
                                        <p:attrNameLst>
                                          <p:attrName>style.visibility</p:attrName>
                                        </p:attrNameLst>
                                      </p:cBhvr>
                                      <p:to>
                                        <p:strVal val="visible"/>
                                      </p:to>
                                    </p:set>
                                    <p:anim calcmode="lin" valueType="num">
                                      <p:cBhvr additive="base">
                                        <p:cTn id="37" dur="500" fill="hold"/>
                                        <p:tgtEl>
                                          <p:spTgt spid="124990"/>
                                        </p:tgtEl>
                                        <p:attrNameLst>
                                          <p:attrName>ppt_x</p:attrName>
                                        </p:attrNameLst>
                                      </p:cBhvr>
                                      <p:tavLst>
                                        <p:tav tm="0">
                                          <p:val>
                                            <p:strVal val="0-#ppt_w/2"/>
                                          </p:val>
                                        </p:tav>
                                        <p:tav tm="100000">
                                          <p:val>
                                            <p:strVal val="#ppt_x"/>
                                          </p:val>
                                        </p:tav>
                                      </p:tavLst>
                                    </p:anim>
                                    <p:anim calcmode="lin" valueType="num">
                                      <p:cBhvr additive="base">
                                        <p:cTn id="38" dur="500" fill="hold"/>
                                        <p:tgtEl>
                                          <p:spTgt spid="124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87" grpId="0" build="p" autoUpdateAnimBg="0"/>
      <p:bldP spid="124989" grpId="0" autoUpdateAnimBg="0"/>
      <p:bldP spid="1249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CAEEB2-A497-C33A-A90A-A7001B5F01BD}"/>
              </a:ext>
            </a:extLst>
          </p:cNvPr>
          <p:cNvSpPr>
            <a:spLocks noGrp="1" noChangeArrowheads="1"/>
          </p:cNvSpPr>
          <p:nvPr>
            <p:ph type="title"/>
          </p:nvPr>
        </p:nvSpPr>
        <p:spPr>
          <a:xfrm>
            <a:off x="0" y="0"/>
            <a:ext cx="9144000" cy="1143000"/>
          </a:xfrm>
        </p:spPr>
        <p:txBody>
          <a:bodyPr/>
          <a:lstStyle/>
          <a:p>
            <a:r>
              <a:rPr lang="en-US" altLang="en-US" sz="3800"/>
              <a:t>Computing the Eigenvalues of the Hessian</a:t>
            </a:r>
            <a:r>
              <a:rPr lang="en-US" altLang="en-US" sz="4000"/>
              <a:t> </a:t>
            </a:r>
          </a:p>
        </p:txBody>
      </p:sp>
      <p:sp>
        <p:nvSpPr>
          <p:cNvPr id="12291" name="Rectangle 4">
            <a:extLst>
              <a:ext uri="{FF2B5EF4-FFF2-40B4-BE49-F238E27FC236}">
                <a16:creationId xmlns:a16="http://schemas.microsoft.com/office/drawing/2014/main" id="{4C45654C-8F16-39FC-AF4E-575565B6235F}"/>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2292" name="Rectangle 5">
            <a:extLst>
              <a:ext uri="{FF2B5EF4-FFF2-40B4-BE49-F238E27FC236}">
                <a16:creationId xmlns:a16="http://schemas.microsoft.com/office/drawing/2014/main" id="{F94BB360-B8BA-24B7-9DDB-FA4C89596DDF}"/>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12293" name="Rectangle 6">
            <a:extLst>
              <a:ext uri="{FF2B5EF4-FFF2-40B4-BE49-F238E27FC236}">
                <a16:creationId xmlns:a16="http://schemas.microsoft.com/office/drawing/2014/main" id="{05A9C7B7-9CFD-5632-E23E-16D59F749A64}"/>
              </a:ext>
            </a:extLst>
          </p:cNvPr>
          <p:cNvSpPr>
            <a:spLocks noGrp="1" noChangeArrowheads="1"/>
          </p:cNvSpPr>
          <p:nvPr>
            <p:ph type="body" idx="1"/>
          </p:nvPr>
        </p:nvSpPr>
        <p:spPr>
          <a:xfrm>
            <a:off x="381000" y="1219200"/>
            <a:ext cx="7772400" cy="4114800"/>
          </a:xfrm>
        </p:spPr>
        <p:txBody>
          <a:bodyPr/>
          <a:lstStyle/>
          <a:p>
            <a:pPr>
              <a:buFontTx/>
              <a:buNone/>
            </a:pPr>
            <a:r>
              <a:rPr lang="en-US" altLang="en-US"/>
              <a:t>Ex:  </a:t>
            </a:r>
          </a:p>
        </p:txBody>
      </p:sp>
      <p:graphicFrame>
        <p:nvGraphicFramePr>
          <p:cNvPr id="12294" name="Object 7">
            <a:extLst>
              <a:ext uri="{FF2B5EF4-FFF2-40B4-BE49-F238E27FC236}">
                <a16:creationId xmlns:a16="http://schemas.microsoft.com/office/drawing/2014/main" id="{195B25C0-20CF-6D4E-34EC-89F534577487}"/>
              </a:ext>
            </a:extLst>
          </p:cNvPr>
          <p:cNvGraphicFramePr>
            <a:graphicFrameLocks noChangeAspect="1"/>
          </p:cNvGraphicFramePr>
          <p:nvPr/>
        </p:nvGraphicFramePr>
        <p:xfrm>
          <a:off x="1371600" y="1266825"/>
          <a:ext cx="5181600" cy="485775"/>
        </p:xfrm>
        <a:graphic>
          <a:graphicData uri="http://schemas.openxmlformats.org/presentationml/2006/ole">
            <mc:AlternateContent xmlns:mc="http://schemas.openxmlformats.org/markup-compatibility/2006">
              <mc:Choice xmlns:v="urn:schemas-microsoft-com:vml" Requires="v">
                <p:oleObj name="Equation" r:id="rId2" imgW="2438400" imgH="228600" progId="Equation.3">
                  <p:embed/>
                </p:oleObj>
              </mc:Choice>
              <mc:Fallback>
                <p:oleObj name="Equation" r:id="rId2" imgW="2438400" imgH="228600" progId="Equation.3">
                  <p:embed/>
                  <p:pic>
                    <p:nvPicPr>
                      <p:cNvPr id="12294" name="Object 7">
                        <a:extLst>
                          <a:ext uri="{FF2B5EF4-FFF2-40B4-BE49-F238E27FC236}">
                            <a16:creationId xmlns:a16="http://schemas.microsoft.com/office/drawing/2014/main" id="{195B25C0-20CF-6D4E-34EC-89F534577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66825"/>
                        <a:ext cx="51816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Text Box 8">
            <a:extLst>
              <a:ext uri="{FF2B5EF4-FFF2-40B4-BE49-F238E27FC236}">
                <a16:creationId xmlns:a16="http://schemas.microsoft.com/office/drawing/2014/main" id="{F09929E2-CCF8-99B2-BE7D-52CE617C4008}"/>
              </a:ext>
            </a:extLst>
          </p:cNvPr>
          <p:cNvSpPr txBox="1">
            <a:spLocks noChangeArrowheads="1"/>
          </p:cNvSpPr>
          <p:nvPr/>
        </p:nvSpPr>
        <p:spPr bwMode="auto">
          <a:xfrm>
            <a:off x="381000" y="1905000"/>
            <a:ext cx="3371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Now find the Hessian:</a:t>
            </a:r>
          </a:p>
        </p:txBody>
      </p:sp>
      <p:graphicFrame>
        <p:nvGraphicFramePr>
          <p:cNvPr id="31753" name="Object 9">
            <a:extLst>
              <a:ext uri="{FF2B5EF4-FFF2-40B4-BE49-F238E27FC236}">
                <a16:creationId xmlns:a16="http://schemas.microsoft.com/office/drawing/2014/main" id="{3B32F227-9FE1-012C-EA77-75F3FFF508B3}"/>
              </a:ext>
            </a:extLst>
          </p:cNvPr>
          <p:cNvGraphicFramePr>
            <a:graphicFrameLocks noChangeAspect="1"/>
          </p:cNvGraphicFramePr>
          <p:nvPr/>
        </p:nvGraphicFramePr>
        <p:xfrm>
          <a:off x="1600200" y="2895600"/>
          <a:ext cx="5410200" cy="2876550"/>
        </p:xfrm>
        <a:graphic>
          <a:graphicData uri="http://schemas.openxmlformats.org/presentationml/2006/ole">
            <mc:AlternateContent xmlns:mc="http://schemas.openxmlformats.org/markup-compatibility/2006">
              <mc:Choice xmlns:v="urn:schemas-microsoft-com:vml" Requires="v">
                <p:oleObj name="Equation" r:id="rId4" imgW="2603500" imgH="1384300" progId="Equation.3">
                  <p:embed/>
                </p:oleObj>
              </mc:Choice>
              <mc:Fallback>
                <p:oleObj name="Equation" r:id="rId4" imgW="2603500" imgH="1384300" progId="Equation.3">
                  <p:embed/>
                  <p:pic>
                    <p:nvPicPr>
                      <p:cNvPr id="31753" name="Object 9">
                        <a:extLst>
                          <a:ext uri="{FF2B5EF4-FFF2-40B4-BE49-F238E27FC236}">
                            <a16:creationId xmlns:a16="http://schemas.microsoft.com/office/drawing/2014/main" id="{3B32F227-9FE1-012C-EA77-75F3FFF50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895600"/>
                        <a:ext cx="5410200" cy="287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53"/>
                                        </p:tgtEl>
                                        <p:attrNameLst>
                                          <p:attrName>style.visibility</p:attrName>
                                        </p:attrNameLst>
                                      </p:cBhvr>
                                      <p:to>
                                        <p:strVal val="visible"/>
                                      </p:to>
                                    </p:set>
                                    <p:anim calcmode="lin" valueType="num">
                                      <p:cBhvr additive="base">
                                        <p:cTn id="7" dur="500" fill="hold"/>
                                        <p:tgtEl>
                                          <p:spTgt spid="31753"/>
                                        </p:tgtEl>
                                        <p:attrNameLst>
                                          <p:attrName>ppt_x</p:attrName>
                                        </p:attrNameLst>
                                      </p:cBhvr>
                                      <p:tavLst>
                                        <p:tav tm="0">
                                          <p:val>
                                            <p:strVal val="0-#ppt_w/2"/>
                                          </p:val>
                                        </p:tav>
                                        <p:tav tm="100000">
                                          <p:val>
                                            <p:strVal val="#ppt_x"/>
                                          </p:val>
                                        </p:tav>
                                      </p:tavLst>
                                    </p:anim>
                                    <p:anim calcmode="lin" valueType="num">
                                      <p:cBhvr additive="base">
                                        <p:cTn id="8" dur="500" fill="hold"/>
                                        <p:tgtEl>
                                          <p:spTgt spid="317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957550-D70C-9AA9-FA68-90C91FF0676E}"/>
              </a:ext>
            </a:extLst>
          </p:cNvPr>
          <p:cNvSpPr>
            <a:spLocks noGrp="1" noChangeArrowheads="1"/>
          </p:cNvSpPr>
          <p:nvPr>
            <p:ph type="title"/>
          </p:nvPr>
        </p:nvSpPr>
        <p:spPr>
          <a:xfrm>
            <a:off x="533400" y="0"/>
            <a:ext cx="8077200" cy="1143000"/>
          </a:xfrm>
        </p:spPr>
        <p:txBody>
          <a:bodyPr/>
          <a:lstStyle/>
          <a:p>
            <a:pPr>
              <a:lnSpc>
                <a:spcPct val="80000"/>
              </a:lnSpc>
              <a:tabLst>
                <a:tab pos="5599113" algn="l"/>
              </a:tabLst>
            </a:pPr>
            <a:r>
              <a:rPr lang="en-US" altLang="en-US" sz="4000"/>
              <a:t>Second Iteration, continued</a:t>
            </a:r>
          </a:p>
        </p:txBody>
      </p:sp>
      <p:sp>
        <p:nvSpPr>
          <p:cNvPr id="21507" name="Rectangle 3">
            <a:extLst>
              <a:ext uri="{FF2B5EF4-FFF2-40B4-BE49-F238E27FC236}">
                <a16:creationId xmlns:a16="http://schemas.microsoft.com/office/drawing/2014/main" id="{C0085F37-FB86-F3AE-FB5F-693E5445EEAD}"/>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21508" name="Rectangle 4">
            <a:extLst>
              <a:ext uri="{FF2B5EF4-FFF2-40B4-BE49-F238E27FC236}">
                <a16:creationId xmlns:a16="http://schemas.microsoft.com/office/drawing/2014/main" id="{A6F1CE6F-E315-D299-16D9-701298B1217E}"/>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5957" name="Group 5">
            <a:extLst>
              <a:ext uri="{FF2B5EF4-FFF2-40B4-BE49-F238E27FC236}">
                <a16:creationId xmlns:a16="http://schemas.microsoft.com/office/drawing/2014/main" id="{1DAF7CC6-8DAF-FC90-72F9-6655FC274D90}"/>
              </a:ext>
            </a:extLst>
          </p:cNvPr>
          <p:cNvGraphicFramePr>
            <a:graphicFrameLocks noGrp="1"/>
          </p:cNvGraphicFramePr>
          <p:nvPr/>
        </p:nvGraphicFramePr>
        <p:xfrm>
          <a:off x="552450" y="838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360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6011" name="Oval 59">
            <a:extLst>
              <a:ext uri="{FF2B5EF4-FFF2-40B4-BE49-F238E27FC236}">
                <a16:creationId xmlns:a16="http://schemas.microsoft.com/office/drawing/2014/main" id="{40CC1762-1D69-7D8C-3CA2-7E526F498D8F}"/>
              </a:ext>
            </a:extLst>
          </p:cNvPr>
          <p:cNvSpPr>
            <a:spLocks noChangeArrowheads="1"/>
          </p:cNvSpPr>
          <p:nvPr/>
        </p:nvSpPr>
        <p:spPr bwMode="auto">
          <a:xfrm>
            <a:off x="3505200" y="1600200"/>
            <a:ext cx="4572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126012" name="AutoShape 60">
            <a:extLst>
              <a:ext uri="{FF2B5EF4-FFF2-40B4-BE49-F238E27FC236}">
                <a16:creationId xmlns:a16="http://schemas.microsoft.com/office/drawing/2014/main" id="{D11A41DE-9F7A-651D-9AF7-71C185471096}"/>
              </a:ext>
            </a:extLst>
          </p:cNvPr>
          <p:cNvSpPr>
            <a:spLocks noChangeArrowheads="1"/>
          </p:cNvSpPr>
          <p:nvPr/>
        </p:nvSpPr>
        <p:spPr bwMode="auto">
          <a:xfrm>
            <a:off x="4305300" y="3429000"/>
            <a:ext cx="533400" cy="4572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graphicFrame>
        <p:nvGraphicFramePr>
          <p:cNvPr id="126013" name="Group 61">
            <a:extLst>
              <a:ext uri="{FF2B5EF4-FFF2-40B4-BE49-F238E27FC236}">
                <a16:creationId xmlns:a16="http://schemas.microsoft.com/office/drawing/2014/main" id="{5B015B19-6F34-9B2D-AFDE-C71416EBFE9A}"/>
              </a:ext>
            </a:extLst>
          </p:cNvPr>
          <p:cNvGraphicFramePr>
            <a:graphicFrameLocks noGrp="1"/>
          </p:cNvGraphicFramePr>
          <p:nvPr/>
        </p:nvGraphicFramePr>
        <p:xfrm>
          <a:off x="552450" y="38862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6/4</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430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additive="base">
                                        <p:cTn id="7" dur="500" fill="hold"/>
                                        <p:tgtEl>
                                          <p:spTgt spid="125957"/>
                                        </p:tgtEl>
                                        <p:attrNameLst>
                                          <p:attrName>ppt_x</p:attrName>
                                        </p:attrNameLst>
                                      </p:cBhvr>
                                      <p:tavLst>
                                        <p:tav tm="0">
                                          <p:val>
                                            <p:strVal val="0-#ppt_w/2"/>
                                          </p:val>
                                        </p:tav>
                                        <p:tav tm="100000">
                                          <p:val>
                                            <p:strVal val="#ppt_x"/>
                                          </p:val>
                                        </p:tav>
                                      </p:tavLst>
                                    </p:anim>
                                    <p:anim calcmode="lin" valueType="num">
                                      <p:cBhvr additive="base">
                                        <p:cTn id="8"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6011"/>
                                        </p:tgtEl>
                                        <p:attrNameLst>
                                          <p:attrName>style.visibility</p:attrName>
                                        </p:attrNameLst>
                                      </p:cBhvr>
                                      <p:to>
                                        <p:strVal val="visible"/>
                                      </p:to>
                                    </p:set>
                                    <p:anim calcmode="lin" valueType="num">
                                      <p:cBhvr additive="base">
                                        <p:cTn id="13" dur="500" fill="hold"/>
                                        <p:tgtEl>
                                          <p:spTgt spid="126011"/>
                                        </p:tgtEl>
                                        <p:attrNameLst>
                                          <p:attrName>ppt_x</p:attrName>
                                        </p:attrNameLst>
                                      </p:cBhvr>
                                      <p:tavLst>
                                        <p:tav tm="0">
                                          <p:val>
                                            <p:strVal val="0-#ppt_w/2"/>
                                          </p:val>
                                        </p:tav>
                                        <p:tav tm="100000">
                                          <p:val>
                                            <p:strVal val="#ppt_x"/>
                                          </p:val>
                                        </p:tav>
                                      </p:tavLst>
                                    </p:anim>
                                    <p:anim calcmode="lin" valueType="num">
                                      <p:cBhvr additive="base">
                                        <p:cTn id="14" dur="500" fill="hold"/>
                                        <p:tgtEl>
                                          <p:spTgt spid="1260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6012"/>
                                        </p:tgtEl>
                                        <p:attrNameLst>
                                          <p:attrName>style.visibility</p:attrName>
                                        </p:attrNameLst>
                                      </p:cBhvr>
                                      <p:to>
                                        <p:strVal val="visible"/>
                                      </p:to>
                                    </p:set>
                                    <p:anim calcmode="lin" valueType="num">
                                      <p:cBhvr additive="base">
                                        <p:cTn id="19" dur="500" fill="hold"/>
                                        <p:tgtEl>
                                          <p:spTgt spid="126012"/>
                                        </p:tgtEl>
                                        <p:attrNameLst>
                                          <p:attrName>ppt_x</p:attrName>
                                        </p:attrNameLst>
                                      </p:cBhvr>
                                      <p:tavLst>
                                        <p:tav tm="0">
                                          <p:val>
                                            <p:strVal val="0-#ppt_w/2"/>
                                          </p:val>
                                        </p:tav>
                                        <p:tav tm="100000">
                                          <p:val>
                                            <p:strVal val="#ppt_x"/>
                                          </p:val>
                                        </p:tav>
                                      </p:tavLst>
                                    </p:anim>
                                    <p:anim calcmode="lin" valueType="num">
                                      <p:cBhvr additive="base">
                                        <p:cTn id="20" dur="500" fill="hold"/>
                                        <p:tgtEl>
                                          <p:spTgt spid="1260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6013"/>
                                        </p:tgtEl>
                                        <p:attrNameLst>
                                          <p:attrName>style.visibility</p:attrName>
                                        </p:attrNameLst>
                                      </p:cBhvr>
                                      <p:to>
                                        <p:strVal val="visible"/>
                                      </p:to>
                                    </p:set>
                                    <p:anim calcmode="lin" valueType="num">
                                      <p:cBhvr additive="base">
                                        <p:cTn id="25" dur="500" fill="hold"/>
                                        <p:tgtEl>
                                          <p:spTgt spid="126013"/>
                                        </p:tgtEl>
                                        <p:attrNameLst>
                                          <p:attrName>ppt_x</p:attrName>
                                        </p:attrNameLst>
                                      </p:cBhvr>
                                      <p:tavLst>
                                        <p:tav tm="0">
                                          <p:val>
                                            <p:strVal val="0-#ppt_w/2"/>
                                          </p:val>
                                        </p:tav>
                                        <p:tav tm="100000">
                                          <p:val>
                                            <p:strVal val="#ppt_x"/>
                                          </p:val>
                                        </p:tav>
                                      </p:tavLst>
                                    </p:anim>
                                    <p:anim calcmode="lin" valueType="num">
                                      <p:cBhvr additive="base">
                                        <p:cTn id="26" dur="500" fill="hold"/>
                                        <p:tgtEl>
                                          <p:spTgt spid="126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11" grpId="0" animBg="1"/>
      <p:bldP spid="1260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57EDA9A4-1D22-11F9-1693-4FB44132BA4F}"/>
              </a:ext>
            </a:extLst>
          </p:cNvPr>
          <p:cNvSpPr>
            <a:spLocks noGrp="1" noChangeArrowheads="1"/>
          </p:cNvSpPr>
          <p:nvPr>
            <p:ph type="title"/>
          </p:nvPr>
        </p:nvSpPr>
        <p:spPr>
          <a:xfrm>
            <a:off x="533400" y="0"/>
            <a:ext cx="8077200" cy="1143000"/>
          </a:xfrm>
        </p:spPr>
        <p:txBody>
          <a:bodyPr/>
          <a:lstStyle/>
          <a:p>
            <a:pPr>
              <a:lnSpc>
                <a:spcPct val="80000"/>
              </a:lnSpc>
              <a:tabLst>
                <a:tab pos="5599113" algn="l"/>
              </a:tabLst>
            </a:pPr>
            <a:r>
              <a:rPr lang="en-US" altLang="en-US" sz="4000"/>
              <a:t>Final Tableau</a:t>
            </a:r>
          </a:p>
        </p:txBody>
      </p:sp>
      <p:sp>
        <p:nvSpPr>
          <p:cNvPr id="22531" name="Rectangle 1027">
            <a:extLst>
              <a:ext uri="{FF2B5EF4-FFF2-40B4-BE49-F238E27FC236}">
                <a16:creationId xmlns:a16="http://schemas.microsoft.com/office/drawing/2014/main" id="{0EC9AB12-D62F-5E2E-A534-285CB31F755D}"/>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endParaRPr lang="en-US" altLang="en-US"/>
          </a:p>
        </p:txBody>
      </p:sp>
      <p:sp>
        <p:nvSpPr>
          <p:cNvPr id="22532" name="Rectangle 1028">
            <a:extLst>
              <a:ext uri="{FF2B5EF4-FFF2-40B4-BE49-F238E27FC236}">
                <a16:creationId xmlns:a16="http://schemas.microsoft.com/office/drawing/2014/main" id="{AAF05DA7-6FE7-285A-6B78-74C04874F05D}"/>
              </a:ext>
            </a:extLst>
          </p:cNvPr>
          <p:cNvSpPr>
            <a:spLocks noChangeArrowheads="1"/>
          </p:cNvSpPr>
          <p:nvPr/>
        </p:nvSpPr>
        <p:spPr bwMode="auto">
          <a:xfrm>
            <a:off x="6400800" y="64008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r>
              <a:rPr lang="en-US" altLang="en-US" sz="2400"/>
              <a:t>CPE 778, Lect. 11</a:t>
            </a:r>
          </a:p>
        </p:txBody>
      </p:sp>
      <p:graphicFrame>
        <p:nvGraphicFramePr>
          <p:cNvPr id="127037" name="Group 1085">
            <a:extLst>
              <a:ext uri="{FF2B5EF4-FFF2-40B4-BE49-F238E27FC236}">
                <a16:creationId xmlns:a16="http://schemas.microsoft.com/office/drawing/2014/main" id="{DA7E6031-5DC1-FF47-435B-FE48D18F5B2A}"/>
              </a:ext>
            </a:extLst>
          </p:cNvPr>
          <p:cNvGraphicFramePr>
            <a:graphicFrameLocks noGrp="1"/>
          </p:cNvGraphicFramePr>
          <p:nvPr/>
        </p:nvGraphicFramePr>
        <p:xfrm>
          <a:off x="552450" y="10668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1</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z</a:t>
                      </a:r>
                      <a:endParaRPr kumimoji="0" lang="en-US" altLang="en-US" sz="2800" b="0" i="1" u="none" strike="noStrike" cap="none" normalizeH="0" baseline="-25000">
                        <a:ln>
                          <a:noFill/>
                        </a:ln>
                        <a:solidFill>
                          <a:schemeClr val="tx1"/>
                        </a:solidFill>
                        <a:effectLst/>
                        <a:latin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1" u="none" strike="noStrike" cap="none" normalizeH="0" baseline="0">
                          <a:ln>
                            <a:noFill/>
                          </a:ln>
                          <a:solidFill>
                            <a:schemeClr val="tx1"/>
                          </a:solidFill>
                          <a:effectLst/>
                          <a:latin typeface="Times New Roman" panose="02020603050405020304" pitchFamily="18" charset="0"/>
                        </a:rPr>
                        <a:t>x</a:t>
                      </a:r>
                      <a:r>
                        <a:rPr kumimoji="0" lang="en-US" altLang="en-US" sz="2800" b="0" i="1" u="none" strike="noStrike" cap="none" normalizeH="0" baseline="-25000">
                          <a:ln>
                            <a:noFill/>
                          </a:ln>
                          <a:solidFill>
                            <a:schemeClr val="tx1"/>
                          </a:solidFill>
                          <a:effectLst/>
                          <a:latin typeface="Times New Roman" panose="02020603050405020304" pitchFamily="18" charset="0"/>
                        </a:rPr>
                        <a:t>2</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      x</a:t>
                      </a:r>
                      <a:r>
                        <a:rPr kumimoji="0" lang="en-US" altLang="en-US" sz="2800" b="0" i="1" u="none" strike="noStrike" cap="none" normalizeH="0" baseline="-25000">
                          <a:ln>
                            <a:noFill/>
                          </a:ln>
                          <a:solidFill>
                            <a:schemeClr val="tx1"/>
                          </a:solidFill>
                          <a:effectLst/>
                          <a:latin typeface="Times New Roman" panose="02020603050405020304"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6/4</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430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7091" name="Text Box 1139">
            <a:extLst>
              <a:ext uri="{FF2B5EF4-FFF2-40B4-BE49-F238E27FC236}">
                <a16:creationId xmlns:a16="http://schemas.microsoft.com/office/drawing/2014/main" id="{2C1695A1-EF1A-7F0E-FDC0-66DDE657630E}"/>
              </a:ext>
            </a:extLst>
          </p:cNvPr>
          <p:cNvSpPr txBox="1">
            <a:spLocks noChangeArrowheads="1"/>
          </p:cNvSpPr>
          <p:nvPr/>
        </p:nvSpPr>
        <p:spPr bwMode="auto">
          <a:xfrm>
            <a:off x="441325" y="3549650"/>
            <a:ext cx="8093075"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buFontTx/>
              <a:buChar char="•"/>
            </a:pPr>
            <a:r>
              <a:rPr lang="en-US" altLang="en-US"/>
              <a:t>  </a:t>
            </a:r>
            <a:r>
              <a:rPr lang="en-US" altLang="en-US" sz="3200"/>
              <a:t>Now we are optimal, since all entries in the objective row are positive </a:t>
            </a:r>
          </a:p>
          <a:p>
            <a:pPr>
              <a:buFontTx/>
              <a:buChar char="•"/>
            </a:pPr>
            <a:r>
              <a:rPr lang="en-US" altLang="en-US" sz="3200"/>
              <a:t>  Solution is [3/2 , 5/2, 0, 0] as obtained last time</a:t>
            </a:r>
          </a:p>
          <a:p>
            <a:pPr>
              <a:buFontTx/>
              <a:buChar char="•"/>
            </a:pPr>
            <a:r>
              <a:rPr lang="en-US" altLang="en-US" sz="3200"/>
              <a:t>  Next time we’ll discuss how this can go wrong...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7037"/>
                                        </p:tgtEl>
                                        <p:attrNameLst>
                                          <p:attrName>style.visibility</p:attrName>
                                        </p:attrNameLst>
                                      </p:cBhvr>
                                      <p:to>
                                        <p:strVal val="visible"/>
                                      </p:to>
                                    </p:set>
                                    <p:anim calcmode="lin" valueType="num">
                                      <p:cBhvr additive="base">
                                        <p:cTn id="7" dur="500" fill="hold"/>
                                        <p:tgtEl>
                                          <p:spTgt spid="127037"/>
                                        </p:tgtEl>
                                        <p:attrNameLst>
                                          <p:attrName>ppt_x</p:attrName>
                                        </p:attrNameLst>
                                      </p:cBhvr>
                                      <p:tavLst>
                                        <p:tav tm="0">
                                          <p:val>
                                            <p:strVal val="0-#ppt_w/2"/>
                                          </p:val>
                                        </p:tav>
                                        <p:tav tm="100000">
                                          <p:val>
                                            <p:strVal val="#ppt_x"/>
                                          </p:val>
                                        </p:tav>
                                      </p:tavLst>
                                    </p:anim>
                                    <p:anim calcmode="lin" valueType="num">
                                      <p:cBhvr additive="base">
                                        <p:cTn id="8" dur="500" fill="hold"/>
                                        <p:tgtEl>
                                          <p:spTgt spid="127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7091">
                                            <p:txEl>
                                              <p:pRg st="0" end="0"/>
                                            </p:txEl>
                                          </p:spTgt>
                                        </p:tgtEl>
                                        <p:attrNameLst>
                                          <p:attrName>style.visibility</p:attrName>
                                        </p:attrNameLst>
                                      </p:cBhvr>
                                      <p:to>
                                        <p:strVal val="visible"/>
                                      </p:to>
                                    </p:set>
                                    <p:anim calcmode="lin" valueType="num">
                                      <p:cBhvr additive="base">
                                        <p:cTn id="13" dur="500" fill="hold"/>
                                        <p:tgtEl>
                                          <p:spTgt spid="1270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7091">
                                            <p:txEl>
                                              <p:pRg st="1" end="1"/>
                                            </p:txEl>
                                          </p:spTgt>
                                        </p:tgtEl>
                                        <p:attrNameLst>
                                          <p:attrName>style.visibility</p:attrName>
                                        </p:attrNameLst>
                                      </p:cBhvr>
                                      <p:to>
                                        <p:strVal val="visible"/>
                                      </p:to>
                                    </p:set>
                                    <p:anim calcmode="lin" valueType="num">
                                      <p:cBhvr additive="base">
                                        <p:cTn id="19" dur="500" fill="hold"/>
                                        <p:tgtEl>
                                          <p:spTgt spid="1270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7091">
                                            <p:txEl>
                                              <p:pRg st="2" end="2"/>
                                            </p:txEl>
                                          </p:spTgt>
                                        </p:tgtEl>
                                        <p:attrNameLst>
                                          <p:attrName>style.visibility</p:attrName>
                                        </p:attrNameLst>
                                      </p:cBhvr>
                                      <p:to>
                                        <p:strVal val="visible"/>
                                      </p:to>
                                    </p:set>
                                    <p:anim calcmode="lin" valueType="num">
                                      <p:cBhvr additive="base">
                                        <p:cTn id="25" dur="500" fill="hold"/>
                                        <p:tgtEl>
                                          <p:spTgt spid="1270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70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91"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5BCAA7F-1D62-D343-AA76-7474EBAC06D2}"/>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5200"/>
              <a:t>Degenerate Solutions </a:t>
            </a:r>
          </a:p>
        </p:txBody>
      </p:sp>
      <p:sp>
        <p:nvSpPr>
          <p:cNvPr id="128003" name="Rectangle 3">
            <a:extLst>
              <a:ext uri="{FF2B5EF4-FFF2-40B4-BE49-F238E27FC236}">
                <a16:creationId xmlns:a16="http://schemas.microsoft.com/office/drawing/2014/main" id="{978F96BF-FEFB-DC7B-631D-48194F22AF5C}"/>
              </a:ext>
            </a:extLst>
          </p:cNvPr>
          <p:cNvSpPr>
            <a:spLocks noGrp="1" noChangeArrowheads="1"/>
          </p:cNvSpPr>
          <p:nvPr>
            <p:ph type="body" idx="1"/>
          </p:nvPr>
        </p:nvSpPr>
        <p:spPr>
          <a:xfrm>
            <a:off x="342900" y="1447800"/>
            <a:ext cx="8458200" cy="6096000"/>
          </a:xfrm>
        </p:spPr>
        <p:txBody>
          <a:bodyPr/>
          <a:lstStyle/>
          <a:p>
            <a:pPr>
              <a:lnSpc>
                <a:spcPct val="105000"/>
              </a:lnSpc>
              <a:spcBef>
                <a:spcPct val="0"/>
              </a:spcBef>
            </a:pPr>
            <a:r>
              <a:rPr lang="en-US" altLang="en-US"/>
              <a:t> What do we do if two </a:t>
            </a:r>
            <a:r>
              <a:rPr lang="en-US" altLang="en-US">
                <a:sym typeface="Symbol" panose="05050102010706020507" pitchFamily="18" charset="2"/>
              </a:rPr>
              <a:t>-ratios are equal?</a:t>
            </a:r>
            <a:endParaRPr lang="en-US" altLang="en-US"/>
          </a:p>
          <a:p>
            <a:pPr>
              <a:lnSpc>
                <a:spcPct val="105000"/>
              </a:lnSpc>
              <a:spcBef>
                <a:spcPct val="0"/>
              </a:spcBef>
            </a:pPr>
            <a:r>
              <a:rPr lang="en-US" altLang="en-US"/>
              <a:t> Just choose one of the corresponding variables to leave the basis</a:t>
            </a:r>
          </a:p>
          <a:p>
            <a:pPr>
              <a:lnSpc>
                <a:spcPct val="105000"/>
              </a:lnSpc>
              <a:spcBef>
                <a:spcPct val="0"/>
              </a:spcBef>
            </a:pPr>
            <a:r>
              <a:rPr lang="en-US" altLang="en-US"/>
              <a:t> This can cause a zero value to occur for a </a:t>
            </a:r>
            <a:r>
              <a:rPr lang="en-US" altLang="en-US" u="sng"/>
              <a:t>basic</a:t>
            </a:r>
            <a:r>
              <a:rPr lang="en-US" altLang="en-US"/>
              <a:t> variable, which leads to two basic feasible solutions with the same objective value, called </a:t>
            </a:r>
            <a:r>
              <a:rPr lang="en-US" altLang="en-US" u="sng"/>
              <a:t>degenerate solutions</a:t>
            </a:r>
            <a:endParaRPr lang="en-US" altLang="en-US"/>
          </a:p>
          <a:p>
            <a:pPr>
              <a:lnSpc>
                <a:spcPct val="105000"/>
              </a:lnSpc>
              <a:spcBef>
                <a:spcPct val="0"/>
              </a:spcBef>
            </a:pPr>
            <a:r>
              <a:rPr lang="en-US" altLang="en-US"/>
              <a:t>The simplex method will then cycle between the two solutions, and not reach the optimum</a:t>
            </a:r>
          </a:p>
          <a:p>
            <a:pPr>
              <a:lnSpc>
                <a:spcPct val="105000"/>
              </a:lnSpc>
              <a:spcBef>
                <a:spcPct val="0"/>
              </a:spcBef>
              <a:buFontTx/>
              <a:buNone/>
            </a:pPr>
            <a:endParaRPr lang="en-US" altLang="en-US"/>
          </a:p>
          <a:p>
            <a:pPr>
              <a:buFontTx/>
              <a:buNone/>
            </a:pPr>
            <a:endParaRPr lang="en-US" altLang="en-US" sz="3600"/>
          </a:p>
        </p:txBody>
      </p:sp>
      <p:sp>
        <p:nvSpPr>
          <p:cNvPr id="4100" name="Rectangle 4">
            <a:extLst>
              <a:ext uri="{FF2B5EF4-FFF2-40B4-BE49-F238E27FC236}">
                <a16:creationId xmlns:a16="http://schemas.microsoft.com/office/drawing/2014/main" id="{39D8DCF1-1BAD-F72D-B0E4-61276EC66D20}"/>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4101" name="Rectangle 5">
            <a:extLst>
              <a:ext uri="{FF2B5EF4-FFF2-40B4-BE49-F238E27FC236}">
                <a16:creationId xmlns:a16="http://schemas.microsoft.com/office/drawing/2014/main" id="{51F0AA1D-B73D-F035-C53F-499B6B602D8B}"/>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to>
                                        <p:strVal val="visible"/>
                                      </p:to>
                                    </p:set>
                                    <p:anim calcmode="lin" valueType="num">
                                      <p:cBhvr additive="base">
                                        <p:cTn id="19"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3">
                                            <p:txEl>
                                              <p:pRg st="3" end="3"/>
                                            </p:txEl>
                                          </p:spTgt>
                                        </p:tgtEl>
                                        <p:attrNameLst>
                                          <p:attrName>style.visibility</p:attrName>
                                        </p:attrNameLst>
                                      </p:cBhvr>
                                      <p:to>
                                        <p:strVal val="visible"/>
                                      </p:to>
                                    </p:set>
                                    <p:anim calcmode="lin" valueType="num">
                                      <p:cBhvr additive="base">
                                        <p:cTn id="25"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80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645CDF-9A8E-008B-63B5-640B84FE9D8F}"/>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5200"/>
              <a:t>Perturbation</a:t>
            </a:r>
          </a:p>
        </p:txBody>
      </p:sp>
      <p:sp>
        <p:nvSpPr>
          <p:cNvPr id="129027" name="Rectangle 3">
            <a:extLst>
              <a:ext uri="{FF2B5EF4-FFF2-40B4-BE49-F238E27FC236}">
                <a16:creationId xmlns:a16="http://schemas.microsoft.com/office/drawing/2014/main" id="{A2B1B5A9-83EC-9385-F201-ECA742E6A6B5}"/>
              </a:ext>
            </a:extLst>
          </p:cNvPr>
          <p:cNvSpPr>
            <a:spLocks noGrp="1" noChangeArrowheads="1"/>
          </p:cNvSpPr>
          <p:nvPr>
            <p:ph type="body" idx="1"/>
          </p:nvPr>
        </p:nvSpPr>
        <p:spPr>
          <a:xfrm>
            <a:off x="342900" y="1447800"/>
            <a:ext cx="8458200" cy="6096000"/>
          </a:xfrm>
        </p:spPr>
        <p:txBody>
          <a:bodyPr/>
          <a:lstStyle/>
          <a:p>
            <a:pPr>
              <a:lnSpc>
                <a:spcPct val="105000"/>
              </a:lnSpc>
              <a:spcBef>
                <a:spcPct val="0"/>
              </a:spcBef>
            </a:pPr>
            <a:r>
              <a:rPr lang="en-US" altLang="en-US"/>
              <a:t> So what do we do about this problem?</a:t>
            </a:r>
          </a:p>
          <a:p>
            <a:pPr>
              <a:lnSpc>
                <a:spcPct val="105000"/>
              </a:lnSpc>
              <a:spcBef>
                <a:spcPct val="0"/>
              </a:spcBef>
            </a:pPr>
            <a:r>
              <a:rPr lang="en-US" altLang="en-US"/>
              <a:t> If we slightly change the values of the </a:t>
            </a:r>
            <a:r>
              <a:rPr lang="en-US" altLang="en-US" i="1"/>
              <a:t>b</a:t>
            </a:r>
            <a:r>
              <a:rPr lang="en-US" altLang="en-US" baseline="-25000"/>
              <a:t>i</a:t>
            </a:r>
            <a:r>
              <a:rPr lang="en-US" altLang="en-US"/>
              <a:t> constants, we’ll get slightly differing </a:t>
            </a:r>
            <a:r>
              <a:rPr lang="en-US" altLang="en-US">
                <a:sym typeface="Symbol" panose="05050102010706020507" pitchFamily="18" charset="2"/>
              </a:rPr>
              <a:t>-ratios </a:t>
            </a:r>
            <a:endParaRPr lang="en-US" altLang="en-US"/>
          </a:p>
          <a:p>
            <a:pPr>
              <a:lnSpc>
                <a:spcPct val="105000"/>
              </a:lnSpc>
              <a:spcBef>
                <a:spcPct val="0"/>
              </a:spcBef>
            </a:pPr>
            <a:r>
              <a:rPr lang="en-US" altLang="en-US"/>
              <a:t> The two objective values will now be slightly different, and no cycling will occur</a:t>
            </a:r>
          </a:p>
          <a:p>
            <a:pPr>
              <a:lnSpc>
                <a:spcPct val="105000"/>
              </a:lnSpc>
              <a:spcBef>
                <a:spcPct val="0"/>
              </a:spcBef>
            </a:pPr>
            <a:r>
              <a:rPr lang="en-US" altLang="en-US"/>
              <a:t>The error introduced by this technique is no more than normal computer round-off error (if the perturbation is small enough)</a:t>
            </a:r>
          </a:p>
          <a:p>
            <a:pPr>
              <a:lnSpc>
                <a:spcPct val="105000"/>
              </a:lnSpc>
              <a:spcBef>
                <a:spcPct val="0"/>
              </a:spcBef>
              <a:buFontTx/>
              <a:buNone/>
            </a:pPr>
            <a:endParaRPr lang="en-US" altLang="en-US"/>
          </a:p>
          <a:p>
            <a:pPr>
              <a:buFontTx/>
              <a:buNone/>
            </a:pPr>
            <a:endParaRPr lang="en-US" altLang="en-US" sz="3600"/>
          </a:p>
        </p:txBody>
      </p:sp>
      <p:sp>
        <p:nvSpPr>
          <p:cNvPr id="5124" name="Rectangle 4">
            <a:extLst>
              <a:ext uri="{FF2B5EF4-FFF2-40B4-BE49-F238E27FC236}">
                <a16:creationId xmlns:a16="http://schemas.microsoft.com/office/drawing/2014/main" id="{B72B32AC-3C20-380E-C721-59BE230E575A}"/>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5125" name="Rectangle 5">
            <a:extLst>
              <a:ext uri="{FF2B5EF4-FFF2-40B4-BE49-F238E27FC236}">
                <a16:creationId xmlns:a16="http://schemas.microsoft.com/office/drawing/2014/main" id="{08208871-4BBC-016D-3C0F-8AD100F989BC}"/>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2FA33A-4EE7-50D0-80DF-0319FA6CF18C}"/>
              </a:ext>
            </a:extLst>
          </p:cNvPr>
          <p:cNvSpPr>
            <a:spLocks noGrp="1" noChangeArrowheads="1"/>
          </p:cNvSpPr>
          <p:nvPr>
            <p:ph type="title"/>
          </p:nvPr>
        </p:nvSpPr>
        <p:spPr>
          <a:xfrm>
            <a:off x="533400" y="152400"/>
            <a:ext cx="8077200" cy="1143000"/>
          </a:xfrm>
        </p:spPr>
        <p:txBody>
          <a:bodyPr/>
          <a:lstStyle/>
          <a:p>
            <a:pPr>
              <a:lnSpc>
                <a:spcPct val="90000"/>
              </a:lnSpc>
            </a:pPr>
            <a:r>
              <a:rPr lang="en-US" altLang="en-US" sz="5200"/>
              <a:t>Duality</a:t>
            </a:r>
          </a:p>
        </p:txBody>
      </p:sp>
      <p:sp>
        <p:nvSpPr>
          <p:cNvPr id="130051" name="Rectangle 3">
            <a:extLst>
              <a:ext uri="{FF2B5EF4-FFF2-40B4-BE49-F238E27FC236}">
                <a16:creationId xmlns:a16="http://schemas.microsoft.com/office/drawing/2014/main" id="{E45530A6-7B10-53D4-8F12-28E739B7E55C}"/>
              </a:ext>
            </a:extLst>
          </p:cNvPr>
          <p:cNvSpPr>
            <a:spLocks noGrp="1" noChangeArrowheads="1"/>
          </p:cNvSpPr>
          <p:nvPr>
            <p:ph type="body" idx="1"/>
          </p:nvPr>
        </p:nvSpPr>
        <p:spPr>
          <a:xfrm>
            <a:off x="342900" y="1447800"/>
            <a:ext cx="8458200" cy="6096000"/>
          </a:xfrm>
        </p:spPr>
        <p:txBody>
          <a:bodyPr/>
          <a:lstStyle/>
          <a:p>
            <a:pPr>
              <a:lnSpc>
                <a:spcPct val="105000"/>
              </a:lnSpc>
              <a:spcBef>
                <a:spcPct val="0"/>
              </a:spcBef>
            </a:pPr>
            <a:r>
              <a:rPr lang="en-US" altLang="en-US"/>
              <a:t>The </a:t>
            </a:r>
            <a:r>
              <a:rPr lang="en-US" altLang="en-US" u="sng"/>
              <a:t>dual</a:t>
            </a:r>
            <a:r>
              <a:rPr lang="en-US" altLang="en-US"/>
              <a:t> of an optimization problem is a closely related problem which can be used to help solve the original problem</a:t>
            </a:r>
          </a:p>
          <a:p>
            <a:pPr>
              <a:lnSpc>
                <a:spcPct val="105000"/>
              </a:lnSpc>
              <a:spcBef>
                <a:spcPct val="0"/>
              </a:spcBef>
            </a:pPr>
            <a:endParaRPr lang="en-US" altLang="en-US" sz="1700"/>
          </a:p>
          <a:p>
            <a:pPr>
              <a:lnSpc>
                <a:spcPct val="105000"/>
              </a:lnSpc>
              <a:spcBef>
                <a:spcPct val="0"/>
              </a:spcBef>
            </a:pPr>
            <a:r>
              <a:rPr lang="en-US" altLang="en-US"/>
              <a:t>The concept is used in many “decomposition” strategies for solving MILP’s</a:t>
            </a:r>
          </a:p>
          <a:p>
            <a:pPr lvl="1">
              <a:lnSpc>
                <a:spcPct val="105000"/>
              </a:lnSpc>
              <a:spcBef>
                <a:spcPct val="0"/>
              </a:spcBef>
            </a:pPr>
            <a:r>
              <a:rPr lang="en-US" altLang="en-US"/>
              <a:t>Lagrangian Relaxation</a:t>
            </a:r>
          </a:p>
          <a:p>
            <a:pPr lvl="1">
              <a:lnSpc>
                <a:spcPct val="105000"/>
              </a:lnSpc>
              <a:spcBef>
                <a:spcPct val="0"/>
              </a:spcBef>
            </a:pPr>
            <a:r>
              <a:rPr lang="en-US" altLang="en-US"/>
              <a:t>Bender’s Decomposition</a:t>
            </a:r>
          </a:p>
          <a:p>
            <a:pPr>
              <a:lnSpc>
                <a:spcPct val="105000"/>
              </a:lnSpc>
              <a:spcBef>
                <a:spcPct val="0"/>
              </a:spcBef>
              <a:buFontTx/>
              <a:buNone/>
            </a:pPr>
            <a:endParaRPr lang="en-US" altLang="en-US" sz="3600"/>
          </a:p>
        </p:txBody>
      </p:sp>
      <p:sp>
        <p:nvSpPr>
          <p:cNvPr id="6148" name="Rectangle 4">
            <a:extLst>
              <a:ext uri="{FF2B5EF4-FFF2-40B4-BE49-F238E27FC236}">
                <a16:creationId xmlns:a16="http://schemas.microsoft.com/office/drawing/2014/main" id="{78D7D74B-8EBB-C77D-C51D-163145B74EBF}"/>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6149" name="Rectangle 5">
            <a:extLst>
              <a:ext uri="{FF2B5EF4-FFF2-40B4-BE49-F238E27FC236}">
                <a16:creationId xmlns:a16="http://schemas.microsoft.com/office/drawing/2014/main" id="{EF056490-0F7F-61DD-A7BF-62814FAA7F15}"/>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pRg st="2" end="2"/>
                                            </p:txEl>
                                          </p:spTgt>
                                        </p:tgtEl>
                                        <p:attrNameLst>
                                          <p:attrName>style.visibility</p:attrName>
                                        </p:attrNameLst>
                                      </p:cBhvr>
                                      <p:to>
                                        <p:strVal val="visible"/>
                                      </p:to>
                                    </p:set>
                                    <p:anim calcmode="lin" valueType="num">
                                      <p:cBhvr additive="base">
                                        <p:cTn id="13"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anim calcmode="lin" valueType="num">
                                      <p:cBhvr additive="base">
                                        <p:cTn id="19"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1">
                                            <p:txEl>
                                              <p:pRg st="4" end="4"/>
                                            </p:txEl>
                                          </p:spTgt>
                                        </p:tgtEl>
                                        <p:attrNameLst>
                                          <p:attrName>style.visibility</p:attrName>
                                        </p:attrNameLst>
                                      </p:cBhvr>
                                      <p:to>
                                        <p:strVal val="visible"/>
                                      </p:to>
                                    </p:set>
                                    <p:anim calcmode="lin" valueType="num">
                                      <p:cBhvr additive="base">
                                        <p:cTn id="25"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F09E48-7D41-14C5-AB10-B6379BA0DBB5}"/>
              </a:ext>
            </a:extLst>
          </p:cNvPr>
          <p:cNvSpPr>
            <a:spLocks noGrp="1" noChangeArrowheads="1"/>
          </p:cNvSpPr>
          <p:nvPr>
            <p:ph type="title"/>
          </p:nvPr>
        </p:nvSpPr>
        <p:spPr>
          <a:xfrm>
            <a:off x="533400" y="0"/>
            <a:ext cx="8077200" cy="1143000"/>
          </a:xfrm>
        </p:spPr>
        <p:txBody>
          <a:bodyPr/>
          <a:lstStyle/>
          <a:p>
            <a:pPr>
              <a:lnSpc>
                <a:spcPct val="80000"/>
              </a:lnSpc>
            </a:pPr>
            <a:r>
              <a:rPr lang="en-US" altLang="en-US"/>
              <a:t>The Dual Problem</a:t>
            </a:r>
          </a:p>
        </p:txBody>
      </p:sp>
      <p:sp>
        <p:nvSpPr>
          <p:cNvPr id="7171" name="Rectangle 4">
            <a:extLst>
              <a:ext uri="{FF2B5EF4-FFF2-40B4-BE49-F238E27FC236}">
                <a16:creationId xmlns:a16="http://schemas.microsoft.com/office/drawing/2014/main" id="{3C8AD056-6E60-517E-CCA4-85267ED1D4A1}"/>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7172" name="Rectangle 5">
            <a:extLst>
              <a:ext uri="{FF2B5EF4-FFF2-40B4-BE49-F238E27FC236}">
                <a16:creationId xmlns:a16="http://schemas.microsoft.com/office/drawing/2014/main" id="{B4F828F2-7467-3D4D-C5EE-550896417A74}"/>
              </a:ext>
            </a:extLst>
          </p:cNvPr>
          <p:cNvSpPr>
            <a:spLocks noChangeArrowheads="1"/>
          </p:cNvSpPr>
          <p:nvPr/>
        </p:nvSpPr>
        <p:spPr bwMode="auto">
          <a:xfrm>
            <a:off x="6324600" y="62484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graphicFrame>
        <p:nvGraphicFramePr>
          <p:cNvPr id="110598" name="Object 6">
            <a:extLst>
              <a:ext uri="{FF2B5EF4-FFF2-40B4-BE49-F238E27FC236}">
                <a16:creationId xmlns:a16="http://schemas.microsoft.com/office/drawing/2014/main" id="{4D61321E-9321-0C2A-721C-E3CBC849060E}"/>
              </a:ext>
            </a:extLst>
          </p:cNvPr>
          <p:cNvGraphicFramePr>
            <a:graphicFrameLocks noChangeAspect="1"/>
          </p:cNvGraphicFramePr>
          <p:nvPr/>
        </p:nvGraphicFramePr>
        <p:xfrm>
          <a:off x="5257800" y="914400"/>
          <a:ext cx="2400300" cy="1824038"/>
        </p:xfrm>
        <a:graphic>
          <a:graphicData uri="http://schemas.openxmlformats.org/presentationml/2006/ole">
            <mc:AlternateContent xmlns:mc="http://schemas.openxmlformats.org/markup-compatibility/2006">
              <mc:Choice xmlns:v="urn:schemas-microsoft-com:vml" Requires="v">
                <p:oleObj name="Equation" r:id="rId2" imgW="952087" imgH="723586" progId="Equation.3">
                  <p:embed/>
                </p:oleObj>
              </mc:Choice>
              <mc:Fallback>
                <p:oleObj name="Equation" r:id="rId2" imgW="952087" imgH="723586" progId="Equation.3">
                  <p:embed/>
                  <p:pic>
                    <p:nvPicPr>
                      <p:cNvPr id="110598" name="Object 6">
                        <a:extLst>
                          <a:ext uri="{FF2B5EF4-FFF2-40B4-BE49-F238E27FC236}">
                            <a16:creationId xmlns:a16="http://schemas.microsoft.com/office/drawing/2014/main" id="{4D61321E-9321-0C2A-721C-E3CBC8490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14400"/>
                        <a:ext cx="2400300"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9" name="Text Box 7">
            <a:extLst>
              <a:ext uri="{FF2B5EF4-FFF2-40B4-BE49-F238E27FC236}">
                <a16:creationId xmlns:a16="http://schemas.microsoft.com/office/drawing/2014/main" id="{21EDF69C-4294-DC29-2583-E63568539769}"/>
              </a:ext>
            </a:extLst>
          </p:cNvPr>
          <p:cNvSpPr txBox="1">
            <a:spLocks noChangeArrowheads="1"/>
          </p:cNvSpPr>
          <p:nvPr/>
        </p:nvSpPr>
        <p:spPr bwMode="auto">
          <a:xfrm>
            <a:off x="304800" y="914400"/>
            <a:ext cx="472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Our original problem in standard form is: (called the </a:t>
            </a:r>
            <a:r>
              <a:rPr lang="en-US" altLang="en-US" u="sng"/>
              <a:t>primal</a:t>
            </a:r>
            <a:r>
              <a:rPr lang="en-US" altLang="en-US"/>
              <a:t> problem)</a:t>
            </a:r>
          </a:p>
        </p:txBody>
      </p:sp>
      <p:sp>
        <p:nvSpPr>
          <p:cNvPr id="110601" name="Text Box 9">
            <a:extLst>
              <a:ext uri="{FF2B5EF4-FFF2-40B4-BE49-F238E27FC236}">
                <a16:creationId xmlns:a16="http://schemas.microsoft.com/office/drawing/2014/main" id="{5D2A12E6-734E-B83F-080F-C93FA062D60D}"/>
              </a:ext>
            </a:extLst>
          </p:cNvPr>
          <p:cNvSpPr txBox="1">
            <a:spLocks noChangeArrowheads="1"/>
          </p:cNvSpPr>
          <p:nvPr/>
        </p:nvSpPr>
        <p:spPr bwMode="auto">
          <a:xfrm>
            <a:off x="228600" y="2743200"/>
            <a:ext cx="868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Char char="•"/>
            </a:pPr>
            <a:r>
              <a:rPr lang="en-US" altLang="en-US" sz="3200"/>
              <a:t>If we rearrange this, we get the </a:t>
            </a:r>
            <a:r>
              <a:rPr lang="en-US" altLang="en-US" sz="3200" u="sng"/>
              <a:t>dual</a:t>
            </a:r>
            <a:r>
              <a:rPr lang="en-US" altLang="en-US" sz="3200"/>
              <a:t> problem:</a:t>
            </a:r>
            <a:endParaRPr lang="en-US" altLang="en-US" sz="3200">
              <a:sym typeface="Symbol" panose="05050102010706020507" pitchFamily="18" charset="2"/>
            </a:endParaRPr>
          </a:p>
        </p:txBody>
      </p:sp>
      <p:graphicFrame>
        <p:nvGraphicFramePr>
          <p:cNvPr id="110604" name="Object 12">
            <a:extLst>
              <a:ext uri="{FF2B5EF4-FFF2-40B4-BE49-F238E27FC236}">
                <a16:creationId xmlns:a16="http://schemas.microsoft.com/office/drawing/2014/main" id="{2F060D34-F22C-0554-2786-BAC29B8C7DFC}"/>
              </a:ext>
            </a:extLst>
          </p:cNvPr>
          <p:cNvGraphicFramePr>
            <a:graphicFrameLocks noChangeAspect="1"/>
          </p:cNvGraphicFramePr>
          <p:nvPr/>
        </p:nvGraphicFramePr>
        <p:xfrm>
          <a:off x="2971800" y="3429000"/>
          <a:ext cx="2687638" cy="1887538"/>
        </p:xfrm>
        <a:graphic>
          <a:graphicData uri="http://schemas.openxmlformats.org/presentationml/2006/ole">
            <mc:AlternateContent xmlns:mc="http://schemas.openxmlformats.org/markup-compatibility/2006">
              <mc:Choice xmlns:v="urn:schemas-microsoft-com:vml" Requires="v">
                <p:oleObj name="Equation" r:id="rId4" imgW="1066800" imgH="749300" progId="Equation.3">
                  <p:embed/>
                </p:oleObj>
              </mc:Choice>
              <mc:Fallback>
                <p:oleObj name="Equation" r:id="rId4" imgW="1066800" imgH="749300" progId="Equation.3">
                  <p:embed/>
                  <p:pic>
                    <p:nvPicPr>
                      <p:cNvPr id="110604" name="Object 12">
                        <a:extLst>
                          <a:ext uri="{FF2B5EF4-FFF2-40B4-BE49-F238E27FC236}">
                            <a16:creationId xmlns:a16="http://schemas.microsoft.com/office/drawing/2014/main" id="{2F060D34-F22C-0554-2786-BAC29B8C7D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429000"/>
                        <a:ext cx="2687638" cy="188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5" name="Text Box 13">
            <a:extLst>
              <a:ext uri="{FF2B5EF4-FFF2-40B4-BE49-F238E27FC236}">
                <a16:creationId xmlns:a16="http://schemas.microsoft.com/office/drawing/2014/main" id="{9974BDD2-A479-C627-5F76-9E14BEC2F24F}"/>
              </a:ext>
            </a:extLst>
          </p:cNvPr>
          <p:cNvSpPr txBox="1">
            <a:spLocks noChangeArrowheads="1"/>
          </p:cNvSpPr>
          <p:nvPr/>
        </p:nvSpPr>
        <p:spPr bwMode="auto">
          <a:xfrm>
            <a:off x="228600" y="5257800"/>
            <a:ext cx="83216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Note the constants in the objective are now on the RHS of the constraints, the RHS vector is now in the objective, and max is now min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9"/>
                                        </p:tgtEl>
                                        <p:attrNameLst>
                                          <p:attrName>style.visibility</p:attrName>
                                        </p:attrNameLst>
                                      </p:cBhvr>
                                      <p:to>
                                        <p:strVal val="visible"/>
                                      </p:to>
                                    </p:set>
                                    <p:anim calcmode="lin" valueType="num">
                                      <p:cBhvr additive="base">
                                        <p:cTn id="7" dur="500" fill="hold"/>
                                        <p:tgtEl>
                                          <p:spTgt spid="110599"/>
                                        </p:tgtEl>
                                        <p:attrNameLst>
                                          <p:attrName>ppt_x</p:attrName>
                                        </p:attrNameLst>
                                      </p:cBhvr>
                                      <p:tavLst>
                                        <p:tav tm="0">
                                          <p:val>
                                            <p:strVal val="0-#ppt_w/2"/>
                                          </p:val>
                                        </p:tav>
                                        <p:tav tm="100000">
                                          <p:val>
                                            <p:strVal val="#ppt_x"/>
                                          </p:val>
                                        </p:tav>
                                      </p:tavLst>
                                    </p:anim>
                                    <p:anim calcmode="lin" valueType="num">
                                      <p:cBhvr additive="base">
                                        <p:cTn id="8"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0598"/>
                                        </p:tgtEl>
                                        <p:attrNameLst>
                                          <p:attrName>style.visibility</p:attrName>
                                        </p:attrNameLst>
                                      </p:cBhvr>
                                      <p:to>
                                        <p:strVal val="visible"/>
                                      </p:to>
                                    </p:set>
                                    <p:anim calcmode="lin" valueType="num">
                                      <p:cBhvr additive="base">
                                        <p:cTn id="13" dur="500" fill="hold"/>
                                        <p:tgtEl>
                                          <p:spTgt spid="110598"/>
                                        </p:tgtEl>
                                        <p:attrNameLst>
                                          <p:attrName>ppt_x</p:attrName>
                                        </p:attrNameLst>
                                      </p:cBhvr>
                                      <p:tavLst>
                                        <p:tav tm="0">
                                          <p:val>
                                            <p:strVal val="0-#ppt_w/2"/>
                                          </p:val>
                                        </p:tav>
                                        <p:tav tm="100000">
                                          <p:val>
                                            <p:strVal val="#ppt_x"/>
                                          </p:val>
                                        </p:tav>
                                      </p:tavLst>
                                    </p:anim>
                                    <p:anim calcmode="lin" valueType="num">
                                      <p:cBhvr additive="base">
                                        <p:cTn id="14"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601">
                                            <p:txEl>
                                              <p:pRg st="0" end="0"/>
                                            </p:txEl>
                                          </p:spTgt>
                                        </p:tgtEl>
                                        <p:attrNameLst>
                                          <p:attrName>style.visibility</p:attrName>
                                        </p:attrNameLst>
                                      </p:cBhvr>
                                      <p:to>
                                        <p:strVal val="visible"/>
                                      </p:to>
                                    </p:set>
                                    <p:anim calcmode="lin" valueType="num">
                                      <p:cBhvr additive="base">
                                        <p:cTn id="19" dur="500" fill="hold"/>
                                        <p:tgtEl>
                                          <p:spTgt spid="11060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6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0604"/>
                                        </p:tgtEl>
                                        <p:attrNameLst>
                                          <p:attrName>style.visibility</p:attrName>
                                        </p:attrNameLst>
                                      </p:cBhvr>
                                      <p:to>
                                        <p:strVal val="visible"/>
                                      </p:to>
                                    </p:set>
                                    <p:anim calcmode="lin" valueType="num">
                                      <p:cBhvr additive="base">
                                        <p:cTn id="25" dur="500" fill="hold"/>
                                        <p:tgtEl>
                                          <p:spTgt spid="110604"/>
                                        </p:tgtEl>
                                        <p:attrNameLst>
                                          <p:attrName>ppt_x</p:attrName>
                                        </p:attrNameLst>
                                      </p:cBhvr>
                                      <p:tavLst>
                                        <p:tav tm="0">
                                          <p:val>
                                            <p:strVal val="0-#ppt_w/2"/>
                                          </p:val>
                                        </p:tav>
                                        <p:tav tm="100000">
                                          <p:val>
                                            <p:strVal val="#ppt_x"/>
                                          </p:val>
                                        </p:tav>
                                      </p:tavLst>
                                    </p:anim>
                                    <p:anim calcmode="lin" valueType="num">
                                      <p:cBhvr additive="base">
                                        <p:cTn id="26" dur="500" fill="hold"/>
                                        <p:tgtEl>
                                          <p:spTgt spid="1106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0605"/>
                                        </p:tgtEl>
                                        <p:attrNameLst>
                                          <p:attrName>style.visibility</p:attrName>
                                        </p:attrNameLst>
                                      </p:cBhvr>
                                      <p:to>
                                        <p:strVal val="visible"/>
                                      </p:to>
                                    </p:set>
                                    <p:anim calcmode="lin" valueType="num">
                                      <p:cBhvr additive="base">
                                        <p:cTn id="31" dur="500" fill="hold"/>
                                        <p:tgtEl>
                                          <p:spTgt spid="110605"/>
                                        </p:tgtEl>
                                        <p:attrNameLst>
                                          <p:attrName>ppt_x</p:attrName>
                                        </p:attrNameLst>
                                      </p:cBhvr>
                                      <p:tavLst>
                                        <p:tav tm="0">
                                          <p:val>
                                            <p:strVal val="0-#ppt_w/2"/>
                                          </p:val>
                                        </p:tav>
                                        <p:tav tm="100000">
                                          <p:val>
                                            <p:strVal val="#ppt_x"/>
                                          </p:val>
                                        </p:tav>
                                      </p:tavLst>
                                    </p:anim>
                                    <p:anim calcmode="lin" valueType="num">
                                      <p:cBhvr additive="base">
                                        <p:cTn id="32" dur="500" fill="hold"/>
                                        <p:tgtEl>
                                          <p:spTgt spid="110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utoUpdateAnimBg="0"/>
      <p:bldP spid="110601" grpId="0" build="p" bldLvl="2" autoUpdateAnimBg="0"/>
      <p:bldP spid="11060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A49575B-AB13-58A8-C127-4EA1777DC328}"/>
              </a:ext>
            </a:extLst>
          </p:cNvPr>
          <p:cNvSpPr>
            <a:spLocks noGrp="1" noChangeArrowheads="1"/>
          </p:cNvSpPr>
          <p:nvPr>
            <p:ph type="title"/>
          </p:nvPr>
        </p:nvSpPr>
        <p:spPr>
          <a:xfrm>
            <a:off x="533400" y="0"/>
            <a:ext cx="8077200" cy="1143000"/>
          </a:xfrm>
        </p:spPr>
        <p:txBody>
          <a:bodyPr/>
          <a:lstStyle/>
          <a:p>
            <a:pPr>
              <a:lnSpc>
                <a:spcPct val="80000"/>
              </a:lnSpc>
            </a:pPr>
            <a:r>
              <a:rPr lang="en-US" altLang="en-US"/>
              <a:t>The Dual Problem, continued</a:t>
            </a:r>
          </a:p>
        </p:txBody>
      </p:sp>
      <p:sp>
        <p:nvSpPr>
          <p:cNvPr id="8195" name="Rectangle 3">
            <a:extLst>
              <a:ext uri="{FF2B5EF4-FFF2-40B4-BE49-F238E27FC236}">
                <a16:creationId xmlns:a16="http://schemas.microsoft.com/office/drawing/2014/main" id="{410381FB-64E1-3EC4-1FF2-18FD3528CB7B}"/>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8196" name="Rectangle 4">
            <a:extLst>
              <a:ext uri="{FF2B5EF4-FFF2-40B4-BE49-F238E27FC236}">
                <a16:creationId xmlns:a16="http://schemas.microsoft.com/office/drawing/2014/main" id="{3CDD85FC-8340-83E7-A1D6-AC026907407A}"/>
              </a:ext>
            </a:extLst>
          </p:cNvPr>
          <p:cNvSpPr>
            <a:spLocks noChangeArrowheads="1"/>
          </p:cNvSpPr>
          <p:nvPr/>
        </p:nvSpPr>
        <p:spPr bwMode="auto">
          <a:xfrm>
            <a:off x="6400800" y="62484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graphicFrame>
        <p:nvGraphicFramePr>
          <p:cNvPr id="131080" name="Object 8">
            <a:extLst>
              <a:ext uri="{FF2B5EF4-FFF2-40B4-BE49-F238E27FC236}">
                <a16:creationId xmlns:a16="http://schemas.microsoft.com/office/drawing/2014/main" id="{B529916D-B2A1-2484-917D-B44579AC8FB8}"/>
              </a:ext>
            </a:extLst>
          </p:cNvPr>
          <p:cNvGraphicFramePr>
            <a:graphicFrameLocks noChangeAspect="1"/>
          </p:cNvGraphicFramePr>
          <p:nvPr/>
        </p:nvGraphicFramePr>
        <p:xfrm>
          <a:off x="3227388" y="914400"/>
          <a:ext cx="2687637" cy="1887538"/>
        </p:xfrm>
        <a:graphic>
          <a:graphicData uri="http://schemas.openxmlformats.org/presentationml/2006/ole">
            <mc:AlternateContent xmlns:mc="http://schemas.openxmlformats.org/markup-compatibility/2006">
              <mc:Choice xmlns:v="urn:schemas-microsoft-com:vml" Requires="v">
                <p:oleObj name="Equation" r:id="rId2" imgW="1066800" imgH="749300" progId="Equation.3">
                  <p:embed/>
                </p:oleObj>
              </mc:Choice>
              <mc:Fallback>
                <p:oleObj name="Equation" r:id="rId2" imgW="1066800" imgH="749300" progId="Equation.3">
                  <p:embed/>
                  <p:pic>
                    <p:nvPicPr>
                      <p:cNvPr id="131080" name="Object 8">
                        <a:extLst>
                          <a:ext uri="{FF2B5EF4-FFF2-40B4-BE49-F238E27FC236}">
                            <a16:creationId xmlns:a16="http://schemas.microsoft.com/office/drawing/2014/main" id="{B529916D-B2A1-2484-917D-B44579AC8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388" y="914400"/>
                        <a:ext cx="2687637" cy="188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1" name="Text Box 9">
            <a:extLst>
              <a:ext uri="{FF2B5EF4-FFF2-40B4-BE49-F238E27FC236}">
                <a16:creationId xmlns:a16="http://schemas.microsoft.com/office/drawing/2014/main" id="{AA86C208-837B-B2E9-5221-961737A5BC6E}"/>
              </a:ext>
            </a:extLst>
          </p:cNvPr>
          <p:cNvSpPr txBox="1">
            <a:spLocks noChangeArrowheads="1"/>
          </p:cNvSpPr>
          <p:nvPr/>
        </p:nvSpPr>
        <p:spPr bwMode="auto">
          <a:xfrm>
            <a:off x="228600" y="2922588"/>
            <a:ext cx="8321675"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a:t>
            </a:r>
            <a:r>
              <a:rPr lang="en-US" altLang="en-US" sz="2600"/>
              <a:t>The new variables (</a:t>
            </a:r>
            <a:r>
              <a:rPr lang="en-US" altLang="en-US" sz="2600" i="1"/>
              <a:t>w</a:t>
            </a:r>
            <a:r>
              <a:rPr lang="en-US" altLang="en-US" sz="2600" i="1" baseline="-25000"/>
              <a:t>i</a:t>
            </a:r>
            <a:r>
              <a:rPr lang="en-US" altLang="en-US" sz="2600"/>
              <a:t>) are called the </a:t>
            </a:r>
            <a:r>
              <a:rPr lang="en-US" altLang="en-US" sz="2600" u="sng"/>
              <a:t>marginal values</a:t>
            </a:r>
            <a:r>
              <a:rPr lang="en-US" altLang="en-US" sz="2600"/>
              <a:t> of each input </a:t>
            </a:r>
            <a:r>
              <a:rPr lang="en-US" altLang="en-US" sz="2600" i="1"/>
              <a:t>x</a:t>
            </a:r>
            <a:r>
              <a:rPr lang="en-US" altLang="en-US" sz="2600"/>
              <a:t> </a:t>
            </a:r>
          </a:p>
          <a:p>
            <a:pPr>
              <a:spcBef>
                <a:spcPct val="0"/>
              </a:spcBef>
            </a:pPr>
            <a:r>
              <a:rPr lang="en-US" altLang="en-US" sz="2600"/>
              <a:t>  They represent how much improvement to the objective function could be made per unit </a:t>
            </a:r>
            <a:r>
              <a:rPr lang="en-US" altLang="en-US" sz="2600" i="1"/>
              <a:t>x</a:t>
            </a:r>
            <a:r>
              <a:rPr lang="en-US" altLang="en-US" sz="2600" i="1" baseline="-25000"/>
              <a:t>i</a:t>
            </a:r>
            <a:endParaRPr lang="en-US" altLang="en-US" sz="2600" i="1"/>
          </a:p>
          <a:p>
            <a:pPr>
              <a:spcBef>
                <a:spcPct val="0"/>
              </a:spcBef>
            </a:pPr>
            <a:r>
              <a:rPr lang="en-US" altLang="en-US" sz="2600" i="1"/>
              <a:t>  </a:t>
            </a:r>
            <a:r>
              <a:rPr lang="en-US" altLang="en-US" sz="2600"/>
              <a:t>For example, they answer questions like:  if we increase our pipeline diameter such that we can ship more product, how much profit will be gained by each unit of each product?</a:t>
            </a:r>
          </a:p>
          <a:p>
            <a:pPr>
              <a:spcBef>
                <a:spcPct val="0"/>
              </a:spcBef>
            </a:pPr>
            <a:r>
              <a:rPr lang="en-US" altLang="en-US" sz="2600"/>
              <a:t>  You can view these in GAMS by printing variable.m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1080"/>
                                        </p:tgtEl>
                                        <p:attrNameLst>
                                          <p:attrName>style.visibility</p:attrName>
                                        </p:attrNameLst>
                                      </p:cBhvr>
                                      <p:to>
                                        <p:strVal val="visible"/>
                                      </p:to>
                                    </p:set>
                                    <p:anim calcmode="lin" valueType="num">
                                      <p:cBhvr additive="base">
                                        <p:cTn id="7" dur="500" fill="hold"/>
                                        <p:tgtEl>
                                          <p:spTgt spid="131080"/>
                                        </p:tgtEl>
                                        <p:attrNameLst>
                                          <p:attrName>ppt_x</p:attrName>
                                        </p:attrNameLst>
                                      </p:cBhvr>
                                      <p:tavLst>
                                        <p:tav tm="0">
                                          <p:val>
                                            <p:strVal val="0-#ppt_w/2"/>
                                          </p:val>
                                        </p:tav>
                                        <p:tav tm="100000">
                                          <p:val>
                                            <p:strVal val="#ppt_x"/>
                                          </p:val>
                                        </p:tav>
                                      </p:tavLst>
                                    </p:anim>
                                    <p:anim calcmode="lin" valueType="num">
                                      <p:cBhvr additive="base">
                                        <p:cTn id="8" dur="500" fill="hold"/>
                                        <p:tgtEl>
                                          <p:spTgt spid="1310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1">
                                            <p:txEl>
                                              <p:pRg st="0" end="0"/>
                                            </p:txEl>
                                          </p:spTgt>
                                        </p:tgtEl>
                                        <p:attrNameLst>
                                          <p:attrName>style.visibility</p:attrName>
                                        </p:attrNameLst>
                                      </p:cBhvr>
                                      <p:to>
                                        <p:strVal val="visible"/>
                                      </p:to>
                                    </p:set>
                                    <p:anim calcmode="lin" valueType="num">
                                      <p:cBhvr additive="base">
                                        <p:cTn id="13" dur="500" fill="hold"/>
                                        <p:tgtEl>
                                          <p:spTgt spid="13108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1">
                                            <p:txEl>
                                              <p:pRg st="1" end="1"/>
                                            </p:txEl>
                                          </p:spTgt>
                                        </p:tgtEl>
                                        <p:attrNameLst>
                                          <p:attrName>style.visibility</p:attrName>
                                        </p:attrNameLst>
                                      </p:cBhvr>
                                      <p:to>
                                        <p:strVal val="visible"/>
                                      </p:to>
                                    </p:set>
                                    <p:anim calcmode="lin" valueType="num">
                                      <p:cBhvr additive="base">
                                        <p:cTn id="19" dur="500" fill="hold"/>
                                        <p:tgtEl>
                                          <p:spTgt spid="13108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81">
                                            <p:txEl>
                                              <p:pRg st="2" end="2"/>
                                            </p:txEl>
                                          </p:spTgt>
                                        </p:tgtEl>
                                        <p:attrNameLst>
                                          <p:attrName>style.visibility</p:attrName>
                                        </p:attrNameLst>
                                      </p:cBhvr>
                                      <p:to>
                                        <p:strVal val="visible"/>
                                      </p:to>
                                    </p:set>
                                    <p:anim calcmode="lin" valueType="num">
                                      <p:cBhvr additive="base">
                                        <p:cTn id="25" dur="500" fill="hold"/>
                                        <p:tgtEl>
                                          <p:spTgt spid="13108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8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081">
                                            <p:txEl>
                                              <p:pRg st="3" end="3"/>
                                            </p:txEl>
                                          </p:spTgt>
                                        </p:tgtEl>
                                        <p:attrNameLst>
                                          <p:attrName>style.visibility</p:attrName>
                                        </p:attrNameLst>
                                      </p:cBhvr>
                                      <p:to>
                                        <p:strVal val="visible"/>
                                      </p:to>
                                    </p:set>
                                    <p:anim calcmode="lin" valueType="num">
                                      <p:cBhvr additive="base">
                                        <p:cTn id="31" dur="500" fill="hold"/>
                                        <p:tgtEl>
                                          <p:spTgt spid="13108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108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13ADA17-4215-9966-EA5C-736CEF8FE2C2}"/>
              </a:ext>
            </a:extLst>
          </p:cNvPr>
          <p:cNvSpPr>
            <a:spLocks noGrp="1" noChangeArrowheads="1"/>
          </p:cNvSpPr>
          <p:nvPr>
            <p:ph type="title"/>
          </p:nvPr>
        </p:nvSpPr>
        <p:spPr>
          <a:xfrm>
            <a:off x="533400" y="0"/>
            <a:ext cx="8077200" cy="1143000"/>
          </a:xfrm>
        </p:spPr>
        <p:txBody>
          <a:bodyPr/>
          <a:lstStyle/>
          <a:p>
            <a:pPr>
              <a:lnSpc>
                <a:spcPct val="80000"/>
              </a:lnSpc>
            </a:pPr>
            <a:r>
              <a:rPr lang="en-US" altLang="en-US"/>
              <a:t>Converting from Canonical Form</a:t>
            </a:r>
          </a:p>
        </p:txBody>
      </p:sp>
      <p:sp>
        <p:nvSpPr>
          <p:cNvPr id="9219" name="Rectangle 3">
            <a:extLst>
              <a:ext uri="{FF2B5EF4-FFF2-40B4-BE49-F238E27FC236}">
                <a16:creationId xmlns:a16="http://schemas.microsoft.com/office/drawing/2014/main" id="{8452F245-F44D-2A23-4AD4-008D063A355D}"/>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9220" name="Rectangle 4">
            <a:extLst>
              <a:ext uri="{FF2B5EF4-FFF2-40B4-BE49-F238E27FC236}">
                <a16:creationId xmlns:a16="http://schemas.microsoft.com/office/drawing/2014/main" id="{2FCD0FC9-D197-66FA-F4F2-4B7AF50BD4E4}"/>
              </a:ext>
            </a:extLst>
          </p:cNvPr>
          <p:cNvSpPr>
            <a:spLocks noChangeArrowheads="1"/>
          </p:cNvSpPr>
          <p:nvPr/>
        </p:nvSpPr>
        <p:spPr bwMode="auto">
          <a:xfrm>
            <a:off x="6400800" y="62484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graphicFrame>
        <p:nvGraphicFramePr>
          <p:cNvPr id="132101" name="Object 5">
            <a:extLst>
              <a:ext uri="{FF2B5EF4-FFF2-40B4-BE49-F238E27FC236}">
                <a16:creationId xmlns:a16="http://schemas.microsoft.com/office/drawing/2014/main" id="{23BD7D62-7924-8CF2-4D45-F5D4C3ABE7A9}"/>
              </a:ext>
            </a:extLst>
          </p:cNvPr>
          <p:cNvGraphicFramePr>
            <a:graphicFrameLocks noChangeAspect="1"/>
          </p:cNvGraphicFramePr>
          <p:nvPr/>
        </p:nvGraphicFramePr>
        <p:xfrm>
          <a:off x="5257800" y="914400"/>
          <a:ext cx="2400300" cy="1824038"/>
        </p:xfrm>
        <a:graphic>
          <a:graphicData uri="http://schemas.openxmlformats.org/presentationml/2006/ole">
            <mc:AlternateContent xmlns:mc="http://schemas.openxmlformats.org/markup-compatibility/2006">
              <mc:Choice xmlns:v="urn:schemas-microsoft-com:vml" Requires="v">
                <p:oleObj name="Equation" r:id="rId2" imgW="952087" imgH="723586" progId="Equation.3">
                  <p:embed/>
                </p:oleObj>
              </mc:Choice>
              <mc:Fallback>
                <p:oleObj name="Equation" r:id="rId2" imgW="952087" imgH="723586" progId="Equation.3">
                  <p:embed/>
                  <p:pic>
                    <p:nvPicPr>
                      <p:cNvPr id="132101" name="Object 5">
                        <a:extLst>
                          <a:ext uri="{FF2B5EF4-FFF2-40B4-BE49-F238E27FC236}">
                            <a16:creationId xmlns:a16="http://schemas.microsoft.com/office/drawing/2014/main" id="{23BD7D62-7924-8CF2-4D45-F5D4C3ABE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14400"/>
                        <a:ext cx="2400300"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2" name="Text Box 6">
            <a:extLst>
              <a:ext uri="{FF2B5EF4-FFF2-40B4-BE49-F238E27FC236}">
                <a16:creationId xmlns:a16="http://schemas.microsoft.com/office/drawing/2014/main" id="{637560C1-0938-7A71-88CF-C2B0F6112F0A}"/>
              </a:ext>
            </a:extLst>
          </p:cNvPr>
          <p:cNvSpPr txBox="1">
            <a:spLocks noChangeArrowheads="1"/>
          </p:cNvSpPr>
          <p:nvPr/>
        </p:nvSpPr>
        <p:spPr bwMode="auto">
          <a:xfrm>
            <a:off x="304800" y="914400"/>
            <a:ext cx="472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a:t>
            </a:r>
            <a:r>
              <a:rPr lang="en-US" altLang="en-US" u="sng"/>
              <a:t>primal</a:t>
            </a:r>
            <a:r>
              <a:rPr lang="en-US" altLang="en-US"/>
              <a:t> in canonical form is:</a:t>
            </a:r>
          </a:p>
        </p:txBody>
      </p:sp>
      <p:sp>
        <p:nvSpPr>
          <p:cNvPr id="132103" name="Text Box 7">
            <a:extLst>
              <a:ext uri="{FF2B5EF4-FFF2-40B4-BE49-F238E27FC236}">
                <a16:creationId xmlns:a16="http://schemas.microsoft.com/office/drawing/2014/main" id="{E8349746-C9DF-9A37-CAF1-5EF10536BBDB}"/>
              </a:ext>
            </a:extLst>
          </p:cNvPr>
          <p:cNvSpPr txBox="1">
            <a:spLocks noChangeArrowheads="1"/>
          </p:cNvSpPr>
          <p:nvPr/>
        </p:nvSpPr>
        <p:spPr bwMode="auto">
          <a:xfrm>
            <a:off x="228600" y="2743200"/>
            <a:ext cx="8305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defRPr>
            </a:lvl1pPr>
            <a:lvl2pPr marL="914400" indent="-457200">
              <a:defRPr sz="3600">
                <a:solidFill>
                  <a:schemeClr val="tx1"/>
                </a:solidFill>
                <a:latin typeface="Times New Roman" panose="02020603050405020304" pitchFamily="18" charset="0"/>
              </a:defRPr>
            </a:lvl2pPr>
            <a:lvl3pPr marL="1371600" indent="-457200">
              <a:defRPr sz="3600">
                <a:solidFill>
                  <a:schemeClr val="tx1"/>
                </a:solidFill>
                <a:latin typeface="Times New Roman" panose="02020603050405020304" pitchFamily="18" charset="0"/>
              </a:defRPr>
            </a:lvl3pPr>
            <a:lvl4pPr marL="1828800" indent="-457200">
              <a:defRPr sz="3600">
                <a:solidFill>
                  <a:schemeClr val="tx1"/>
                </a:solidFill>
                <a:latin typeface="Times New Roman" panose="02020603050405020304" pitchFamily="18" charset="0"/>
              </a:defRPr>
            </a:lvl4pPr>
            <a:lvl5pPr marL="2286000" indent="-457200">
              <a:defRPr sz="3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defRPr>
            </a:lvl9pPr>
          </a:lstStyle>
          <a:p>
            <a:pPr>
              <a:lnSpc>
                <a:spcPct val="90000"/>
              </a:lnSpc>
              <a:buFontTx/>
              <a:buChar char="•"/>
            </a:pPr>
            <a:r>
              <a:rPr lang="en-US" altLang="en-US" sz="3200"/>
              <a:t>When we have equality constraints, the marginal costs may be negative</a:t>
            </a:r>
            <a:endParaRPr lang="en-US" altLang="en-US" sz="3200">
              <a:sym typeface="Symbol" panose="05050102010706020507" pitchFamily="18" charset="2"/>
            </a:endParaRPr>
          </a:p>
        </p:txBody>
      </p:sp>
      <p:graphicFrame>
        <p:nvGraphicFramePr>
          <p:cNvPr id="132104" name="Object 8">
            <a:extLst>
              <a:ext uri="{FF2B5EF4-FFF2-40B4-BE49-F238E27FC236}">
                <a16:creationId xmlns:a16="http://schemas.microsoft.com/office/drawing/2014/main" id="{42A75155-D99F-0B46-7501-F1EE97B4488E}"/>
              </a:ext>
            </a:extLst>
          </p:cNvPr>
          <p:cNvGraphicFramePr>
            <a:graphicFrameLocks noChangeAspect="1"/>
          </p:cNvGraphicFramePr>
          <p:nvPr/>
        </p:nvGraphicFramePr>
        <p:xfrm>
          <a:off x="4191000" y="3962400"/>
          <a:ext cx="3998913" cy="1887538"/>
        </p:xfrm>
        <a:graphic>
          <a:graphicData uri="http://schemas.openxmlformats.org/presentationml/2006/ole">
            <mc:AlternateContent xmlns:mc="http://schemas.openxmlformats.org/markup-compatibility/2006">
              <mc:Choice xmlns:v="urn:schemas-microsoft-com:vml" Requires="v">
                <p:oleObj name="Equation" r:id="rId4" imgW="1587500" imgH="749300" progId="Equation.3">
                  <p:embed/>
                </p:oleObj>
              </mc:Choice>
              <mc:Fallback>
                <p:oleObj name="Equation" r:id="rId4" imgW="1587500" imgH="749300" progId="Equation.3">
                  <p:embed/>
                  <p:pic>
                    <p:nvPicPr>
                      <p:cNvPr id="132104" name="Object 8">
                        <a:extLst>
                          <a:ext uri="{FF2B5EF4-FFF2-40B4-BE49-F238E27FC236}">
                            <a16:creationId xmlns:a16="http://schemas.microsoft.com/office/drawing/2014/main" id="{42A75155-D99F-0B46-7501-F1EE97B44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962400"/>
                        <a:ext cx="3998913" cy="188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7" name="Text Box 11">
            <a:extLst>
              <a:ext uri="{FF2B5EF4-FFF2-40B4-BE49-F238E27FC236}">
                <a16:creationId xmlns:a16="http://schemas.microsoft.com/office/drawing/2014/main" id="{95A99E34-566A-C5DC-DD60-CA6314F7BE9E}"/>
              </a:ext>
            </a:extLst>
          </p:cNvPr>
          <p:cNvSpPr txBox="1">
            <a:spLocks noChangeArrowheads="1"/>
          </p:cNvSpPr>
          <p:nvPr/>
        </p:nvSpPr>
        <p:spPr bwMode="auto">
          <a:xfrm>
            <a:off x="304800" y="4343400"/>
            <a:ext cx="2449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dual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 calcmode="lin" valueType="num">
                                      <p:cBhvr additive="base">
                                        <p:cTn id="7" dur="500" fill="hold"/>
                                        <p:tgtEl>
                                          <p:spTgt spid="132102"/>
                                        </p:tgtEl>
                                        <p:attrNameLst>
                                          <p:attrName>ppt_x</p:attrName>
                                        </p:attrNameLst>
                                      </p:cBhvr>
                                      <p:tavLst>
                                        <p:tav tm="0">
                                          <p:val>
                                            <p:strVal val="0-#ppt_w/2"/>
                                          </p:val>
                                        </p:tav>
                                        <p:tav tm="100000">
                                          <p:val>
                                            <p:strVal val="#ppt_x"/>
                                          </p:val>
                                        </p:tav>
                                      </p:tavLst>
                                    </p:anim>
                                    <p:anim calcmode="lin" valueType="num">
                                      <p:cBhvr additive="base">
                                        <p:cTn id="8" dur="500" fill="hold"/>
                                        <p:tgtEl>
                                          <p:spTgt spid="1321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2101"/>
                                        </p:tgtEl>
                                        <p:attrNameLst>
                                          <p:attrName>style.visibility</p:attrName>
                                        </p:attrNameLst>
                                      </p:cBhvr>
                                      <p:to>
                                        <p:strVal val="visible"/>
                                      </p:to>
                                    </p:set>
                                    <p:anim calcmode="lin" valueType="num">
                                      <p:cBhvr additive="base">
                                        <p:cTn id="13" dur="500" fill="hold"/>
                                        <p:tgtEl>
                                          <p:spTgt spid="132101"/>
                                        </p:tgtEl>
                                        <p:attrNameLst>
                                          <p:attrName>ppt_x</p:attrName>
                                        </p:attrNameLst>
                                      </p:cBhvr>
                                      <p:tavLst>
                                        <p:tav tm="0">
                                          <p:val>
                                            <p:strVal val="0-#ppt_w/2"/>
                                          </p:val>
                                        </p:tav>
                                        <p:tav tm="100000">
                                          <p:val>
                                            <p:strVal val="#ppt_x"/>
                                          </p:val>
                                        </p:tav>
                                      </p:tavLst>
                                    </p:anim>
                                    <p:anim calcmode="lin" valueType="num">
                                      <p:cBhvr additive="base">
                                        <p:cTn id="14"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103">
                                            <p:txEl>
                                              <p:pRg st="0" end="0"/>
                                            </p:txEl>
                                          </p:spTgt>
                                        </p:tgtEl>
                                        <p:attrNameLst>
                                          <p:attrName>style.visibility</p:attrName>
                                        </p:attrNameLst>
                                      </p:cBhvr>
                                      <p:to>
                                        <p:strVal val="visible"/>
                                      </p:to>
                                    </p:set>
                                    <p:anim calcmode="lin" valueType="num">
                                      <p:cBhvr additive="base">
                                        <p:cTn id="19" dur="500" fill="hold"/>
                                        <p:tgtEl>
                                          <p:spTgt spid="1321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1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2107"/>
                                        </p:tgtEl>
                                        <p:attrNameLst>
                                          <p:attrName>style.visibility</p:attrName>
                                        </p:attrNameLst>
                                      </p:cBhvr>
                                      <p:to>
                                        <p:strVal val="visible"/>
                                      </p:to>
                                    </p:set>
                                    <p:anim calcmode="lin" valueType="num">
                                      <p:cBhvr additive="base">
                                        <p:cTn id="25" dur="500" fill="hold"/>
                                        <p:tgtEl>
                                          <p:spTgt spid="132107"/>
                                        </p:tgtEl>
                                        <p:attrNameLst>
                                          <p:attrName>ppt_x</p:attrName>
                                        </p:attrNameLst>
                                      </p:cBhvr>
                                      <p:tavLst>
                                        <p:tav tm="0">
                                          <p:val>
                                            <p:strVal val="0-#ppt_w/2"/>
                                          </p:val>
                                        </p:tav>
                                        <p:tav tm="100000">
                                          <p:val>
                                            <p:strVal val="#ppt_x"/>
                                          </p:val>
                                        </p:tav>
                                      </p:tavLst>
                                    </p:anim>
                                    <p:anim calcmode="lin" valueType="num">
                                      <p:cBhvr additive="base">
                                        <p:cTn id="26" dur="500" fill="hold"/>
                                        <p:tgtEl>
                                          <p:spTgt spid="1321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2104"/>
                                        </p:tgtEl>
                                        <p:attrNameLst>
                                          <p:attrName>style.visibility</p:attrName>
                                        </p:attrNameLst>
                                      </p:cBhvr>
                                      <p:to>
                                        <p:strVal val="visible"/>
                                      </p:to>
                                    </p:set>
                                    <p:anim calcmode="lin" valueType="num">
                                      <p:cBhvr additive="base">
                                        <p:cTn id="31" dur="500" fill="hold"/>
                                        <p:tgtEl>
                                          <p:spTgt spid="132104"/>
                                        </p:tgtEl>
                                        <p:attrNameLst>
                                          <p:attrName>ppt_x</p:attrName>
                                        </p:attrNameLst>
                                      </p:cBhvr>
                                      <p:tavLst>
                                        <p:tav tm="0">
                                          <p:val>
                                            <p:strVal val="0-#ppt_w/2"/>
                                          </p:val>
                                        </p:tav>
                                        <p:tav tm="100000">
                                          <p:val>
                                            <p:strVal val="#ppt_x"/>
                                          </p:val>
                                        </p:tav>
                                      </p:tavLst>
                                    </p:anim>
                                    <p:anim calcmode="lin" valueType="num">
                                      <p:cBhvr additive="base">
                                        <p:cTn id="32"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utoUpdateAnimBg="0"/>
      <p:bldP spid="132103" grpId="0" build="p" bldLvl="2" autoUpdateAnimBg="0"/>
      <p:bldP spid="13210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7050B46-EAE5-1C81-67BF-0D0060B99332}"/>
              </a:ext>
            </a:extLst>
          </p:cNvPr>
          <p:cNvSpPr>
            <a:spLocks noGrp="1" noChangeArrowheads="1"/>
          </p:cNvSpPr>
          <p:nvPr>
            <p:ph type="title"/>
          </p:nvPr>
        </p:nvSpPr>
        <p:spPr>
          <a:xfrm>
            <a:off x="533400" y="0"/>
            <a:ext cx="8077200" cy="1143000"/>
          </a:xfrm>
        </p:spPr>
        <p:txBody>
          <a:bodyPr/>
          <a:lstStyle/>
          <a:p>
            <a:pPr>
              <a:lnSpc>
                <a:spcPct val="90000"/>
              </a:lnSpc>
            </a:pPr>
            <a:r>
              <a:rPr lang="en-US" altLang="en-US" sz="5200"/>
              <a:t>Conversion Table</a:t>
            </a:r>
          </a:p>
        </p:txBody>
      </p:sp>
      <p:sp>
        <p:nvSpPr>
          <p:cNvPr id="10243" name="Rectangle 3">
            <a:extLst>
              <a:ext uri="{FF2B5EF4-FFF2-40B4-BE49-F238E27FC236}">
                <a16:creationId xmlns:a16="http://schemas.microsoft.com/office/drawing/2014/main" id="{50AE3191-E6E6-0DCE-3218-E227EA5B6740}"/>
              </a:ext>
            </a:extLst>
          </p:cNvPr>
          <p:cNvSpPr>
            <a:spLocks noGrp="1" noChangeArrowheads="1"/>
          </p:cNvSpPr>
          <p:nvPr>
            <p:ph type="body" idx="1"/>
          </p:nvPr>
        </p:nvSpPr>
        <p:spPr>
          <a:xfrm>
            <a:off x="342900" y="838200"/>
            <a:ext cx="8458200" cy="1295400"/>
          </a:xfrm>
        </p:spPr>
        <p:txBody>
          <a:bodyPr/>
          <a:lstStyle/>
          <a:p>
            <a:pPr>
              <a:lnSpc>
                <a:spcPct val="95000"/>
              </a:lnSpc>
              <a:spcBef>
                <a:spcPct val="0"/>
              </a:spcBef>
            </a:pPr>
            <a:r>
              <a:rPr lang="en-US" altLang="en-US" sz="2800"/>
              <a:t>Each part of the primal LP has a corresponding part in the dual:</a:t>
            </a:r>
          </a:p>
          <a:p>
            <a:pPr>
              <a:lnSpc>
                <a:spcPct val="105000"/>
              </a:lnSpc>
              <a:spcBef>
                <a:spcPct val="0"/>
              </a:spcBef>
            </a:pPr>
            <a:endParaRPr lang="en-US" altLang="en-US" sz="2800"/>
          </a:p>
          <a:p>
            <a:pPr>
              <a:lnSpc>
                <a:spcPct val="105000"/>
              </a:lnSpc>
              <a:spcBef>
                <a:spcPct val="0"/>
              </a:spcBef>
              <a:buFontTx/>
              <a:buNone/>
            </a:pPr>
            <a:endParaRPr lang="en-US" altLang="en-US"/>
          </a:p>
          <a:p>
            <a:pPr>
              <a:lnSpc>
                <a:spcPct val="105000"/>
              </a:lnSpc>
              <a:spcBef>
                <a:spcPct val="0"/>
              </a:spcBef>
              <a:buFontTx/>
              <a:buNone/>
            </a:pPr>
            <a:endParaRPr lang="en-US" altLang="en-US" sz="3600"/>
          </a:p>
        </p:txBody>
      </p:sp>
      <p:sp>
        <p:nvSpPr>
          <p:cNvPr id="10244" name="Rectangle 4">
            <a:extLst>
              <a:ext uri="{FF2B5EF4-FFF2-40B4-BE49-F238E27FC236}">
                <a16:creationId xmlns:a16="http://schemas.microsoft.com/office/drawing/2014/main" id="{3EF11AD5-1A18-4AEA-D5B4-5BF6D3248F3B}"/>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245" name="Rectangle 5">
            <a:extLst>
              <a:ext uri="{FF2B5EF4-FFF2-40B4-BE49-F238E27FC236}">
                <a16:creationId xmlns:a16="http://schemas.microsoft.com/office/drawing/2014/main" id="{3E991895-DE18-F376-E639-2579720D5D66}"/>
              </a:ext>
            </a:extLst>
          </p:cNvPr>
          <p:cNvSpPr>
            <a:spLocks noChangeArrowheads="1"/>
          </p:cNvSpPr>
          <p:nvPr/>
        </p:nvSpPr>
        <p:spPr bwMode="auto">
          <a:xfrm>
            <a:off x="6400800" y="62484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graphicFrame>
        <p:nvGraphicFramePr>
          <p:cNvPr id="133175" name="Group 55">
            <a:extLst>
              <a:ext uri="{FF2B5EF4-FFF2-40B4-BE49-F238E27FC236}">
                <a16:creationId xmlns:a16="http://schemas.microsoft.com/office/drawing/2014/main" id="{B9168C7B-F47F-48FC-9844-3EA11C8A06BA}"/>
              </a:ext>
            </a:extLst>
          </p:cNvPr>
          <p:cNvGraphicFramePr>
            <a:graphicFrameLocks noGrp="1"/>
          </p:cNvGraphicFramePr>
          <p:nvPr/>
        </p:nvGraphicFramePr>
        <p:xfrm>
          <a:off x="457200" y="1752600"/>
          <a:ext cx="8229600" cy="4583118"/>
        </p:xfrm>
        <a:graphic>
          <a:graphicData uri="http://schemas.openxmlformats.org/drawingml/2006/table">
            <a:tbl>
              <a:tblPr/>
              <a:tblGrid>
                <a:gridCol w="3924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sng" strike="noStrike" cap="none" normalizeH="0" baseline="0">
                          <a:ln>
                            <a:noFill/>
                          </a:ln>
                          <a:solidFill>
                            <a:schemeClr val="tx1"/>
                          </a:solidFill>
                          <a:effectLst/>
                          <a:latin typeface="Times New Roman" panose="02020603050405020304" pitchFamily="18" charset="0"/>
                        </a:rPr>
                        <a:t>Primal</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sng" strike="noStrike" cap="none" normalizeH="0" baseline="0">
                          <a:ln>
                            <a:noFill/>
                          </a:ln>
                          <a:solidFill>
                            <a:schemeClr val="tx1"/>
                          </a:solidFill>
                          <a:effectLst/>
                          <a:latin typeface="Times New Roman" panose="02020603050405020304" pitchFamily="18" charset="0"/>
                        </a:rPr>
                        <a:t>Dual</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maximization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minimization</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3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Coefficients of Obj.</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RHS of constraints</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Coeff. of </a:t>
                      </a: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constraint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Coeff. of </a:t>
                      </a: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variable</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constraint is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 (max)</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variable is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0</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constraint is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a:t>
                      </a:r>
                      <a:r>
                        <a:rPr kumimoji="0" lang="en-US" altLang="en-US" sz="2800" b="0" i="0" u="none" strike="noStrike" cap="none" normalizeH="0" baseline="0">
                          <a:ln>
                            <a:noFill/>
                          </a:ln>
                          <a:solidFill>
                            <a:schemeClr val="tx1"/>
                          </a:solidFill>
                          <a:effectLst/>
                          <a:latin typeface="Times New Roman" panose="02020603050405020304" pitchFamily="18" charset="0"/>
                        </a:rPr>
                        <a:t>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(min)</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variable is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0</a:t>
                      </a: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constraint is =</a:t>
                      </a:r>
                      <a:endParaRPr kumimoji="0" lang="en-US" altLang="en-US" sz="2800" b="0" i="1" u="none" strike="noStrike" cap="none" normalizeH="0" baseline="0">
                        <a:ln>
                          <a:noFill/>
                        </a:ln>
                        <a:solidFill>
                          <a:schemeClr val="tx1"/>
                        </a:solidFill>
                        <a:effectLst/>
                        <a:latin typeface="Times New Roman" panose="02020603050405020304" pitchFamily="18"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Times New Roman" panose="02020603050405020304" pitchFamily="18" charset="0"/>
                        </a:rPr>
                        <a:t>i</a:t>
                      </a:r>
                      <a:r>
                        <a:rPr kumimoji="0" lang="en-US" altLang="en-US" sz="2800" b="0" i="0" u="none" strike="noStrike" cap="none" normalizeH="0" baseline="0">
                          <a:ln>
                            <a:noFill/>
                          </a:ln>
                          <a:solidFill>
                            <a:schemeClr val="tx1"/>
                          </a:solidFill>
                          <a:effectLst/>
                          <a:latin typeface="Times New Roman" panose="02020603050405020304" pitchFamily="18" charset="0"/>
                        </a:rPr>
                        <a:t>th variable is </a:t>
                      </a:r>
                      <a:r>
                        <a:rPr kumimoji="0" lang="en-US" altLang="en-US" sz="2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unrestricted</a:t>
                      </a: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09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No. of variables</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No. of constraints</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E7D351-96CD-990A-5E1B-EE564A28E476}"/>
              </a:ext>
            </a:extLst>
          </p:cNvPr>
          <p:cNvSpPr>
            <a:spLocks noGrp="1" noChangeArrowheads="1"/>
          </p:cNvSpPr>
          <p:nvPr>
            <p:ph type="title"/>
          </p:nvPr>
        </p:nvSpPr>
        <p:spPr>
          <a:xfrm>
            <a:off x="457200" y="152400"/>
            <a:ext cx="8153400" cy="1143000"/>
          </a:xfrm>
        </p:spPr>
        <p:txBody>
          <a:bodyPr/>
          <a:lstStyle/>
          <a:p>
            <a:pPr>
              <a:lnSpc>
                <a:spcPct val="90000"/>
              </a:lnSpc>
            </a:pPr>
            <a:r>
              <a:rPr lang="en-US" altLang="en-US" sz="5200"/>
              <a:t>Useful Results about the Dual</a:t>
            </a:r>
          </a:p>
        </p:txBody>
      </p:sp>
      <p:sp>
        <p:nvSpPr>
          <p:cNvPr id="13315" name="Rectangle 3">
            <a:extLst>
              <a:ext uri="{FF2B5EF4-FFF2-40B4-BE49-F238E27FC236}">
                <a16:creationId xmlns:a16="http://schemas.microsoft.com/office/drawing/2014/main" id="{3370D819-656C-5C16-7FFD-C2BB55D2566E}"/>
              </a:ext>
            </a:extLst>
          </p:cNvPr>
          <p:cNvSpPr>
            <a:spLocks noGrp="1" noChangeArrowheads="1"/>
          </p:cNvSpPr>
          <p:nvPr>
            <p:ph type="body" idx="1"/>
          </p:nvPr>
        </p:nvSpPr>
        <p:spPr>
          <a:xfrm>
            <a:off x="342900" y="1447800"/>
            <a:ext cx="8458200" cy="6096000"/>
          </a:xfrm>
        </p:spPr>
        <p:txBody>
          <a:bodyPr/>
          <a:lstStyle/>
          <a:p>
            <a:pPr>
              <a:lnSpc>
                <a:spcPct val="95000"/>
              </a:lnSpc>
              <a:spcBef>
                <a:spcPct val="0"/>
              </a:spcBef>
            </a:pPr>
            <a:r>
              <a:rPr lang="en-US" altLang="en-US" sz="3400"/>
              <a:t>If the dual problem has an unbounded optimal solution, then the primal has no feasible solutions</a:t>
            </a:r>
          </a:p>
          <a:p>
            <a:pPr>
              <a:lnSpc>
                <a:spcPct val="95000"/>
              </a:lnSpc>
              <a:spcBef>
                <a:spcPct val="0"/>
              </a:spcBef>
            </a:pPr>
            <a:r>
              <a:rPr lang="en-US" altLang="en-US" sz="3400"/>
              <a:t>Conversely, since the dual of the dual is the primal, if the dual has no feasible solutions, then the primal has an unbounded optimal solution</a:t>
            </a:r>
          </a:p>
          <a:p>
            <a:pPr>
              <a:lnSpc>
                <a:spcPct val="95000"/>
              </a:lnSpc>
              <a:spcBef>
                <a:spcPct val="0"/>
              </a:spcBef>
            </a:pPr>
            <a:r>
              <a:rPr lang="en-US" altLang="en-US" sz="3400"/>
              <a:t>The logic is that if the marginal costs are undefined, then we cannot have a feasible solution</a:t>
            </a:r>
          </a:p>
        </p:txBody>
      </p:sp>
      <p:sp>
        <p:nvSpPr>
          <p:cNvPr id="13316" name="Rectangle 4">
            <a:extLst>
              <a:ext uri="{FF2B5EF4-FFF2-40B4-BE49-F238E27FC236}">
                <a16:creationId xmlns:a16="http://schemas.microsoft.com/office/drawing/2014/main" id="{62D87C5B-8634-6F94-5721-3CB459C1F782}"/>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3317" name="Rectangle 5">
            <a:extLst>
              <a:ext uri="{FF2B5EF4-FFF2-40B4-BE49-F238E27FC236}">
                <a16:creationId xmlns:a16="http://schemas.microsoft.com/office/drawing/2014/main" id="{83C4A112-5483-85B6-B2C3-C43F2708175A}"/>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1D3F7C-E994-0C85-B328-3E000B3A1349}"/>
              </a:ext>
            </a:extLst>
          </p:cNvPr>
          <p:cNvSpPr>
            <a:spLocks noGrp="1" noChangeArrowheads="1"/>
          </p:cNvSpPr>
          <p:nvPr>
            <p:ph type="title"/>
          </p:nvPr>
        </p:nvSpPr>
        <p:spPr>
          <a:xfrm>
            <a:off x="0" y="0"/>
            <a:ext cx="9144000" cy="1143000"/>
          </a:xfrm>
        </p:spPr>
        <p:txBody>
          <a:bodyPr/>
          <a:lstStyle/>
          <a:p>
            <a:r>
              <a:rPr lang="en-US" altLang="en-US" sz="3800"/>
              <a:t>Computing the Eigenvalues of the Hessian</a:t>
            </a:r>
            <a:r>
              <a:rPr lang="en-US" altLang="en-US" sz="4000"/>
              <a:t> </a:t>
            </a:r>
          </a:p>
        </p:txBody>
      </p:sp>
      <p:sp>
        <p:nvSpPr>
          <p:cNvPr id="13315" name="Rectangle 3">
            <a:extLst>
              <a:ext uri="{FF2B5EF4-FFF2-40B4-BE49-F238E27FC236}">
                <a16:creationId xmlns:a16="http://schemas.microsoft.com/office/drawing/2014/main" id="{0B040017-3C77-99BB-EF9A-08D3D5C06DA6}"/>
              </a:ext>
            </a:extLst>
          </p:cNvPr>
          <p:cNvSpPr>
            <a:spLocks noChangeArrowheads="1"/>
          </p:cNvSpPr>
          <p:nvPr/>
        </p:nvSpPr>
        <p:spPr bwMode="auto">
          <a:xfrm>
            <a:off x="228600" y="152400"/>
            <a:ext cx="87630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3316" name="Rectangle 4">
            <a:extLst>
              <a:ext uri="{FF2B5EF4-FFF2-40B4-BE49-F238E27FC236}">
                <a16:creationId xmlns:a16="http://schemas.microsoft.com/office/drawing/2014/main" id="{78D614D3-2166-6EB8-74EA-9D755139ED10}"/>
              </a:ext>
            </a:extLst>
          </p:cNvPr>
          <p:cNvSpPr>
            <a:spLocks noChangeArrowheads="1"/>
          </p:cNvSpPr>
          <p:nvPr/>
        </p:nvSpPr>
        <p:spPr bwMode="auto">
          <a:xfrm>
            <a:off x="6705600" y="62484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4</a:t>
            </a:r>
          </a:p>
        </p:txBody>
      </p:sp>
      <p:sp>
        <p:nvSpPr>
          <p:cNvPr id="13317" name="Rectangle 5">
            <a:extLst>
              <a:ext uri="{FF2B5EF4-FFF2-40B4-BE49-F238E27FC236}">
                <a16:creationId xmlns:a16="http://schemas.microsoft.com/office/drawing/2014/main" id="{E42A7D48-FC26-590B-4CB1-E7FC40F0E602}"/>
              </a:ext>
            </a:extLst>
          </p:cNvPr>
          <p:cNvSpPr>
            <a:spLocks noGrp="1" noChangeArrowheads="1"/>
          </p:cNvSpPr>
          <p:nvPr>
            <p:ph type="body" idx="1"/>
          </p:nvPr>
        </p:nvSpPr>
        <p:spPr>
          <a:xfrm>
            <a:off x="381000" y="1219200"/>
            <a:ext cx="7772400" cy="1295400"/>
          </a:xfrm>
        </p:spPr>
        <p:txBody>
          <a:bodyPr/>
          <a:lstStyle/>
          <a:p>
            <a:pPr>
              <a:buFontTx/>
              <a:buNone/>
            </a:pPr>
            <a:r>
              <a:rPr lang="en-US" altLang="en-US"/>
              <a:t>Ex:  </a:t>
            </a:r>
          </a:p>
        </p:txBody>
      </p:sp>
      <p:graphicFrame>
        <p:nvGraphicFramePr>
          <p:cNvPr id="13318" name="Object 6">
            <a:extLst>
              <a:ext uri="{FF2B5EF4-FFF2-40B4-BE49-F238E27FC236}">
                <a16:creationId xmlns:a16="http://schemas.microsoft.com/office/drawing/2014/main" id="{2BC1CD83-6D73-2B34-D3AA-6AAFFCE61E1E}"/>
              </a:ext>
            </a:extLst>
          </p:cNvPr>
          <p:cNvGraphicFramePr>
            <a:graphicFrameLocks noChangeAspect="1"/>
          </p:cNvGraphicFramePr>
          <p:nvPr/>
        </p:nvGraphicFramePr>
        <p:xfrm>
          <a:off x="1371600" y="1266825"/>
          <a:ext cx="5181600" cy="485775"/>
        </p:xfrm>
        <a:graphic>
          <a:graphicData uri="http://schemas.openxmlformats.org/presentationml/2006/ole">
            <mc:AlternateContent xmlns:mc="http://schemas.openxmlformats.org/markup-compatibility/2006">
              <mc:Choice xmlns:v="urn:schemas-microsoft-com:vml" Requires="v">
                <p:oleObj name="Equation" r:id="rId2" imgW="2438400" imgH="228600" progId="Equation.3">
                  <p:embed/>
                </p:oleObj>
              </mc:Choice>
              <mc:Fallback>
                <p:oleObj name="Equation" r:id="rId2" imgW="2438400" imgH="228600" progId="Equation.3">
                  <p:embed/>
                  <p:pic>
                    <p:nvPicPr>
                      <p:cNvPr id="13318" name="Object 6">
                        <a:extLst>
                          <a:ext uri="{FF2B5EF4-FFF2-40B4-BE49-F238E27FC236}">
                            <a16:creationId xmlns:a16="http://schemas.microsoft.com/office/drawing/2014/main" id="{2BC1CD83-6D73-2B34-D3AA-6AAFFCE61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66825"/>
                        <a:ext cx="51816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7">
            <a:extLst>
              <a:ext uri="{FF2B5EF4-FFF2-40B4-BE49-F238E27FC236}">
                <a16:creationId xmlns:a16="http://schemas.microsoft.com/office/drawing/2014/main" id="{CB1984D5-E191-C34A-9CC5-5CE7C1703F31}"/>
              </a:ext>
            </a:extLst>
          </p:cNvPr>
          <p:cNvSpPr txBox="1">
            <a:spLocks noChangeArrowheads="1"/>
          </p:cNvSpPr>
          <p:nvPr/>
        </p:nvSpPr>
        <p:spPr bwMode="auto">
          <a:xfrm>
            <a:off x="381000" y="1905000"/>
            <a:ext cx="6681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t>Now find the eigenvalues via det(</a:t>
            </a:r>
            <a:r>
              <a:rPr lang="en-US" altLang="en-US" sz="2800" i="1" dirty="0" err="1">
                <a:cs typeface="Times New Roman" panose="02020603050405020304" pitchFamily="18" charset="0"/>
              </a:rPr>
              <a:t>λI</a:t>
            </a:r>
            <a:r>
              <a:rPr lang="en-US" altLang="en-US" sz="2800" i="1" dirty="0">
                <a:cs typeface="Times New Roman" panose="02020603050405020304" pitchFamily="18" charset="0"/>
              </a:rPr>
              <a:t>-H</a:t>
            </a:r>
            <a:r>
              <a:rPr lang="en-US" altLang="en-US" sz="2800" dirty="0">
                <a:cs typeface="Times New Roman" panose="02020603050405020304" pitchFamily="18" charset="0"/>
              </a:rPr>
              <a:t>)=0  :</a:t>
            </a:r>
            <a:endParaRPr lang="en-US" altLang="en-US" sz="2800" dirty="0"/>
          </a:p>
        </p:txBody>
      </p:sp>
      <p:graphicFrame>
        <p:nvGraphicFramePr>
          <p:cNvPr id="32776" name="Object 8">
            <a:extLst>
              <a:ext uri="{FF2B5EF4-FFF2-40B4-BE49-F238E27FC236}">
                <a16:creationId xmlns:a16="http://schemas.microsoft.com/office/drawing/2014/main" id="{D32AF92E-8FC1-0284-08F2-95AA33B8FC45}"/>
              </a:ext>
            </a:extLst>
          </p:cNvPr>
          <p:cNvGraphicFramePr>
            <a:graphicFrameLocks noChangeAspect="1"/>
          </p:cNvGraphicFramePr>
          <p:nvPr/>
        </p:nvGraphicFramePr>
        <p:xfrm>
          <a:off x="614363" y="2828925"/>
          <a:ext cx="7913687" cy="1198563"/>
        </p:xfrm>
        <a:graphic>
          <a:graphicData uri="http://schemas.openxmlformats.org/presentationml/2006/ole">
            <mc:AlternateContent xmlns:mc="http://schemas.openxmlformats.org/markup-compatibility/2006">
              <mc:Choice xmlns:v="urn:schemas-microsoft-com:vml" Requires="v">
                <p:oleObj name="Equation" r:id="rId4" imgW="3022600" imgH="457200" progId="Equation.3">
                  <p:embed/>
                </p:oleObj>
              </mc:Choice>
              <mc:Fallback>
                <p:oleObj name="Equation" r:id="rId4" imgW="3022600" imgH="457200" progId="Equation.3">
                  <p:embed/>
                  <p:pic>
                    <p:nvPicPr>
                      <p:cNvPr id="32776" name="Object 8">
                        <a:extLst>
                          <a:ext uri="{FF2B5EF4-FFF2-40B4-BE49-F238E27FC236}">
                            <a16:creationId xmlns:a16="http://schemas.microsoft.com/office/drawing/2014/main" id="{D32AF92E-8FC1-0284-08F2-95AA33B8FC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828925"/>
                        <a:ext cx="7913687"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9">
            <a:extLst>
              <a:ext uri="{FF2B5EF4-FFF2-40B4-BE49-F238E27FC236}">
                <a16:creationId xmlns:a16="http://schemas.microsoft.com/office/drawing/2014/main" id="{89BECFD8-31D4-E49D-9F00-090E4D51F9AF}"/>
              </a:ext>
            </a:extLst>
          </p:cNvPr>
          <p:cNvGraphicFramePr>
            <a:graphicFrameLocks noChangeAspect="1"/>
          </p:cNvGraphicFramePr>
          <p:nvPr/>
        </p:nvGraphicFramePr>
        <p:xfrm>
          <a:off x="533400" y="4343400"/>
          <a:ext cx="7696200" cy="598488"/>
        </p:xfrm>
        <a:graphic>
          <a:graphicData uri="http://schemas.openxmlformats.org/presentationml/2006/ole">
            <mc:AlternateContent xmlns:mc="http://schemas.openxmlformats.org/markup-compatibility/2006">
              <mc:Choice xmlns:v="urn:schemas-microsoft-com:vml" Requires="v">
                <p:oleObj name="Equation" r:id="rId6" imgW="2933700" imgH="228600" progId="Equation.3">
                  <p:embed/>
                </p:oleObj>
              </mc:Choice>
              <mc:Fallback>
                <p:oleObj name="Equation" r:id="rId6" imgW="2933700" imgH="228600" progId="Equation.3">
                  <p:embed/>
                  <p:pic>
                    <p:nvPicPr>
                      <p:cNvPr id="32777" name="Object 9">
                        <a:extLst>
                          <a:ext uri="{FF2B5EF4-FFF2-40B4-BE49-F238E27FC236}">
                            <a16:creationId xmlns:a16="http://schemas.microsoft.com/office/drawing/2014/main" id="{89BECFD8-31D4-E49D-9F00-090E4D51F9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343400"/>
                        <a:ext cx="76962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8" name="Text Box 10">
            <a:extLst>
              <a:ext uri="{FF2B5EF4-FFF2-40B4-BE49-F238E27FC236}">
                <a16:creationId xmlns:a16="http://schemas.microsoft.com/office/drawing/2014/main" id="{5FEA7674-56AE-1F8D-C92C-EE90C9FA0A91}"/>
              </a:ext>
            </a:extLst>
          </p:cNvPr>
          <p:cNvSpPr txBox="1">
            <a:spLocks noChangeArrowheads="1"/>
          </p:cNvSpPr>
          <p:nvPr/>
        </p:nvSpPr>
        <p:spPr bwMode="auto">
          <a:xfrm>
            <a:off x="533400" y="5638800"/>
            <a:ext cx="7331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Using the quadratic formula gives </a:t>
            </a:r>
            <a:r>
              <a:rPr lang="en-US" altLang="en-US" sz="2800">
                <a:cs typeface="Times New Roman" panose="02020603050405020304" pitchFamily="18" charset="0"/>
              </a:rPr>
              <a:t>λ= 11.24, 2.76</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 calcmode="lin" valueType="num">
                                      <p:cBhvr additive="base">
                                        <p:cTn id="7" dur="500" fill="hold"/>
                                        <p:tgtEl>
                                          <p:spTgt spid="32776"/>
                                        </p:tgtEl>
                                        <p:attrNameLst>
                                          <p:attrName>ppt_x</p:attrName>
                                        </p:attrNameLst>
                                      </p:cBhvr>
                                      <p:tavLst>
                                        <p:tav tm="0">
                                          <p:val>
                                            <p:strVal val="0-#ppt_w/2"/>
                                          </p:val>
                                        </p:tav>
                                        <p:tav tm="100000">
                                          <p:val>
                                            <p:strVal val="#ppt_x"/>
                                          </p:val>
                                        </p:tav>
                                      </p:tavLst>
                                    </p:anim>
                                    <p:anim calcmode="lin" valueType="num">
                                      <p:cBhvr additive="base">
                                        <p:cTn id="8"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7"/>
                                        </p:tgtEl>
                                        <p:attrNameLst>
                                          <p:attrName>style.visibility</p:attrName>
                                        </p:attrNameLst>
                                      </p:cBhvr>
                                      <p:to>
                                        <p:strVal val="visible"/>
                                      </p:to>
                                    </p:set>
                                    <p:anim calcmode="lin" valueType="num">
                                      <p:cBhvr additive="base">
                                        <p:cTn id="13" dur="500" fill="hold"/>
                                        <p:tgtEl>
                                          <p:spTgt spid="32777"/>
                                        </p:tgtEl>
                                        <p:attrNameLst>
                                          <p:attrName>ppt_x</p:attrName>
                                        </p:attrNameLst>
                                      </p:cBhvr>
                                      <p:tavLst>
                                        <p:tav tm="0">
                                          <p:val>
                                            <p:strVal val="0-#ppt_w/2"/>
                                          </p:val>
                                        </p:tav>
                                        <p:tav tm="100000">
                                          <p:val>
                                            <p:strVal val="#ppt_x"/>
                                          </p:val>
                                        </p:tav>
                                      </p:tavLst>
                                    </p:anim>
                                    <p:anim calcmode="lin" valueType="num">
                                      <p:cBhvr additive="base">
                                        <p:cTn id="14" dur="500" fill="hold"/>
                                        <p:tgtEl>
                                          <p:spTgt spid="327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8"/>
                                        </p:tgtEl>
                                        <p:attrNameLst>
                                          <p:attrName>style.visibility</p:attrName>
                                        </p:attrNameLst>
                                      </p:cBhvr>
                                      <p:to>
                                        <p:strVal val="visible"/>
                                      </p:to>
                                    </p:set>
                                    <p:anim calcmode="lin" valueType="num">
                                      <p:cBhvr additive="base">
                                        <p:cTn id="19" dur="500" fill="hold"/>
                                        <p:tgtEl>
                                          <p:spTgt spid="32778"/>
                                        </p:tgtEl>
                                        <p:attrNameLst>
                                          <p:attrName>ppt_x</p:attrName>
                                        </p:attrNameLst>
                                      </p:cBhvr>
                                      <p:tavLst>
                                        <p:tav tm="0">
                                          <p:val>
                                            <p:strVal val="0-#ppt_w/2"/>
                                          </p:val>
                                        </p:tav>
                                        <p:tav tm="100000">
                                          <p:val>
                                            <p:strVal val="#ppt_x"/>
                                          </p:val>
                                        </p:tav>
                                      </p:tavLst>
                                    </p:anim>
                                    <p:anim calcmode="lin" valueType="num">
                                      <p:cBhvr additive="base">
                                        <p:cTn id="20" dur="500" fill="hold"/>
                                        <p:tgtEl>
                                          <p:spTgt spid="32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858652-2B80-29CA-AFD8-EF6E588404B7}"/>
              </a:ext>
            </a:extLst>
          </p:cNvPr>
          <p:cNvSpPr>
            <a:spLocks noGrp="1" noChangeArrowheads="1"/>
          </p:cNvSpPr>
          <p:nvPr>
            <p:ph type="title"/>
          </p:nvPr>
        </p:nvSpPr>
        <p:spPr>
          <a:xfrm>
            <a:off x="457200" y="152400"/>
            <a:ext cx="8153400" cy="1143000"/>
          </a:xfrm>
        </p:spPr>
        <p:txBody>
          <a:bodyPr/>
          <a:lstStyle/>
          <a:p>
            <a:pPr>
              <a:lnSpc>
                <a:spcPct val="90000"/>
              </a:lnSpc>
            </a:pPr>
            <a:r>
              <a:rPr lang="en-US" altLang="en-US" sz="5200" dirty="0"/>
              <a:t>The Duality Theorem</a:t>
            </a:r>
          </a:p>
        </p:txBody>
      </p:sp>
      <p:sp>
        <p:nvSpPr>
          <p:cNvPr id="136195" name="Rectangle 3">
            <a:extLst>
              <a:ext uri="{FF2B5EF4-FFF2-40B4-BE49-F238E27FC236}">
                <a16:creationId xmlns:a16="http://schemas.microsoft.com/office/drawing/2014/main" id="{BD615C04-0A9F-FC11-7C30-FA798063DE33}"/>
              </a:ext>
            </a:extLst>
          </p:cNvPr>
          <p:cNvSpPr>
            <a:spLocks noGrp="1" noChangeArrowheads="1"/>
          </p:cNvSpPr>
          <p:nvPr>
            <p:ph type="body" idx="1"/>
          </p:nvPr>
        </p:nvSpPr>
        <p:spPr>
          <a:xfrm>
            <a:off x="342900" y="1295400"/>
            <a:ext cx="8458200" cy="2667000"/>
          </a:xfrm>
        </p:spPr>
        <p:txBody>
          <a:bodyPr>
            <a:normAutofit fontScale="92500"/>
          </a:bodyPr>
          <a:lstStyle/>
          <a:p>
            <a:pPr>
              <a:lnSpc>
                <a:spcPct val="95000"/>
              </a:lnSpc>
              <a:spcBef>
                <a:spcPct val="0"/>
              </a:spcBef>
            </a:pPr>
            <a:r>
              <a:rPr lang="en-US" altLang="en-US" sz="3400" dirty="0"/>
              <a:t>If either the primal or the dual has a feasible solution with a finite optimal objective value, then the other problem has a feasible, optimal solution with the </a:t>
            </a:r>
            <a:r>
              <a:rPr lang="en-US" altLang="en-US" sz="3400" u="sng" dirty="0"/>
              <a:t>same</a:t>
            </a:r>
            <a:r>
              <a:rPr lang="en-US" altLang="en-US" sz="3400" dirty="0"/>
              <a:t> objective value</a:t>
            </a:r>
          </a:p>
          <a:p>
            <a:pPr>
              <a:lnSpc>
                <a:spcPct val="95000"/>
              </a:lnSpc>
              <a:spcBef>
                <a:spcPct val="0"/>
              </a:spcBef>
            </a:pPr>
            <a:r>
              <a:rPr lang="en-US" altLang="en-US" sz="3400" dirty="0"/>
              <a:t>This means</a:t>
            </a:r>
          </a:p>
        </p:txBody>
      </p:sp>
      <p:sp>
        <p:nvSpPr>
          <p:cNvPr id="14340" name="Rectangle 4">
            <a:extLst>
              <a:ext uri="{FF2B5EF4-FFF2-40B4-BE49-F238E27FC236}">
                <a16:creationId xmlns:a16="http://schemas.microsoft.com/office/drawing/2014/main" id="{9F33D1CF-C9EC-D236-7E34-4AE83B13FA95}"/>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4341" name="Rectangle 5">
            <a:extLst>
              <a:ext uri="{FF2B5EF4-FFF2-40B4-BE49-F238E27FC236}">
                <a16:creationId xmlns:a16="http://schemas.microsoft.com/office/drawing/2014/main" id="{57721754-2B87-1BBF-6BA5-8D089FBAB2FF}"/>
              </a:ext>
            </a:extLst>
          </p:cNvPr>
          <p:cNvSpPr>
            <a:spLocks noChangeArrowheads="1"/>
          </p:cNvSpPr>
          <p:nvPr/>
        </p:nvSpPr>
        <p:spPr bwMode="auto">
          <a:xfrm>
            <a:off x="6400800" y="6172200"/>
            <a:ext cx="242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12</a:t>
            </a:r>
          </a:p>
        </p:txBody>
      </p:sp>
      <p:graphicFrame>
        <p:nvGraphicFramePr>
          <p:cNvPr id="136198" name="Object 6">
            <a:extLst>
              <a:ext uri="{FF2B5EF4-FFF2-40B4-BE49-F238E27FC236}">
                <a16:creationId xmlns:a16="http://schemas.microsoft.com/office/drawing/2014/main" id="{6CB657B1-5C6F-0EEB-946F-291052E47226}"/>
              </a:ext>
            </a:extLst>
          </p:cNvPr>
          <p:cNvGraphicFramePr>
            <a:graphicFrameLocks noChangeAspect="1"/>
          </p:cNvGraphicFramePr>
          <p:nvPr/>
        </p:nvGraphicFramePr>
        <p:xfrm>
          <a:off x="2730500" y="3962400"/>
          <a:ext cx="3683000" cy="527050"/>
        </p:xfrm>
        <a:graphic>
          <a:graphicData uri="http://schemas.openxmlformats.org/presentationml/2006/ole">
            <mc:AlternateContent xmlns:mc="http://schemas.openxmlformats.org/markup-compatibility/2006">
              <mc:Choice xmlns:v="urn:schemas-microsoft-com:vml" Requires="v">
                <p:oleObj name="Equation" r:id="rId2" imgW="1422400" imgH="203200" progId="Equation.3">
                  <p:embed/>
                </p:oleObj>
              </mc:Choice>
              <mc:Fallback>
                <p:oleObj name="Equation" r:id="rId2" imgW="1422400" imgH="203200" progId="Equation.3">
                  <p:embed/>
                  <p:pic>
                    <p:nvPicPr>
                      <p:cNvPr id="136198" name="Object 6">
                        <a:extLst>
                          <a:ext uri="{FF2B5EF4-FFF2-40B4-BE49-F238E27FC236}">
                            <a16:creationId xmlns:a16="http://schemas.microsoft.com/office/drawing/2014/main" id="{6CB657B1-5C6F-0EEB-946F-291052E47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3962400"/>
                        <a:ext cx="36830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199" name="Text Box 7">
            <a:extLst>
              <a:ext uri="{FF2B5EF4-FFF2-40B4-BE49-F238E27FC236}">
                <a16:creationId xmlns:a16="http://schemas.microsoft.com/office/drawing/2014/main" id="{C0CECC7E-1807-C8C4-57E9-D98B2C4EECFD}"/>
              </a:ext>
            </a:extLst>
          </p:cNvPr>
          <p:cNvSpPr txBox="1">
            <a:spLocks noChangeArrowheads="1"/>
          </p:cNvSpPr>
          <p:nvPr/>
        </p:nvSpPr>
        <p:spPr bwMode="auto">
          <a:xfrm>
            <a:off x="487363" y="4648200"/>
            <a:ext cx="81692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So we can solve either the dual or the primal problem, get the objective value, and back-calculate the other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pRg st="1" end="1"/>
                                            </p:txEl>
                                          </p:spTgt>
                                        </p:tgtEl>
                                        <p:attrNameLst>
                                          <p:attrName>style.visibility</p:attrName>
                                        </p:attrNameLst>
                                      </p:cBhvr>
                                      <p:to>
                                        <p:strVal val="visible"/>
                                      </p:to>
                                    </p:set>
                                    <p:anim calcmode="lin" valueType="num">
                                      <p:cBhvr additive="base">
                                        <p:cTn id="13" dur="500" fill="hold"/>
                                        <p:tgtEl>
                                          <p:spTgt spid="136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 calcmode="lin" valueType="num">
                                      <p:cBhvr additive="base">
                                        <p:cTn id="19" dur="500" fill="hold"/>
                                        <p:tgtEl>
                                          <p:spTgt spid="136198"/>
                                        </p:tgtEl>
                                        <p:attrNameLst>
                                          <p:attrName>ppt_x</p:attrName>
                                        </p:attrNameLst>
                                      </p:cBhvr>
                                      <p:tavLst>
                                        <p:tav tm="0">
                                          <p:val>
                                            <p:strVal val="0-#ppt_w/2"/>
                                          </p:val>
                                        </p:tav>
                                        <p:tav tm="100000">
                                          <p:val>
                                            <p:strVal val="#ppt_x"/>
                                          </p:val>
                                        </p:tav>
                                      </p:tavLst>
                                    </p:anim>
                                    <p:anim calcmode="lin" valueType="num">
                                      <p:cBhvr additive="base">
                                        <p:cTn id="20"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6199"/>
                                        </p:tgtEl>
                                        <p:attrNameLst>
                                          <p:attrName>style.visibility</p:attrName>
                                        </p:attrNameLst>
                                      </p:cBhvr>
                                      <p:to>
                                        <p:strVal val="visible"/>
                                      </p:to>
                                    </p:set>
                                    <p:anim calcmode="lin" valueType="num">
                                      <p:cBhvr additive="base">
                                        <p:cTn id="25" dur="500" fill="hold"/>
                                        <p:tgtEl>
                                          <p:spTgt spid="136199"/>
                                        </p:tgtEl>
                                        <p:attrNameLst>
                                          <p:attrName>ppt_x</p:attrName>
                                        </p:attrNameLst>
                                      </p:cBhvr>
                                      <p:tavLst>
                                        <p:tav tm="0">
                                          <p:val>
                                            <p:strVal val="0-#ppt_w/2"/>
                                          </p:val>
                                        </p:tav>
                                        <p:tav tm="100000">
                                          <p:val>
                                            <p:strVal val="#ppt_x"/>
                                          </p:val>
                                        </p:tav>
                                      </p:tavLst>
                                    </p:anim>
                                    <p:anim calcmode="lin" valueType="num">
                                      <p:cBhvr additive="base">
                                        <p:cTn id="26"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P spid="13619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B6533DD-EDBC-F439-3FCC-96515B409328}"/>
              </a:ext>
            </a:extLst>
          </p:cNvPr>
          <p:cNvSpPr>
            <a:spLocks noGrp="1" noChangeArrowheads="1"/>
          </p:cNvSpPr>
          <p:nvPr>
            <p:ph type="title"/>
          </p:nvPr>
        </p:nvSpPr>
        <p:spPr>
          <a:xfrm>
            <a:off x="533400" y="0"/>
            <a:ext cx="8077200" cy="1143000"/>
          </a:xfrm>
        </p:spPr>
        <p:txBody>
          <a:bodyPr/>
          <a:lstStyle/>
          <a:p>
            <a:pPr>
              <a:lnSpc>
                <a:spcPct val="80000"/>
              </a:lnSpc>
            </a:pPr>
            <a:r>
              <a:rPr lang="en-US" altLang="en-US"/>
              <a:t>Complimentary Slackness</a:t>
            </a:r>
          </a:p>
        </p:txBody>
      </p:sp>
      <p:sp>
        <p:nvSpPr>
          <p:cNvPr id="7171" name="Rectangle 3">
            <a:extLst>
              <a:ext uri="{FF2B5EF4-FFF2-40B4-BE49-F238E27FC236}">
                <a16:creationId xmlns:a16="http://schemas.microsoft.com/office/drawing/2014/main" id="{42DBB076-DFF5-CE1B-3F47-C6BA9D367FD3}"/>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7172" name="Rectangle 4">
            <a:extLst>
              <a:ext uri="{FF2B5EF4-FFF2-40B4-BE49-F238E27FC236}">
                <a16:creationId xmlns:a16="http://schemas.microsoft.com/office/drawing/2014/main" id="{16029621-C1D9-E343-5FD4-0E4141283EA9}"/>
              </a:ext>
            </a:extLst>
          </p:cNvPr>
          <p:cNvSpPr>
            <a:spLocks noChangeArrowheads="1"/>
          </p:cNvSpPr>
          <p:nvPr/>
        </p:nvSpPr>
        <p:spPr bwMode="auto">
          <a:xfrm>
            <a:off x="6324600" y="62484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42341" name="Text Box 5">
            <a:extLst>
              <a:ext uri="{FF2B5EF4-FFF2-40B4-BE49-F238E27FC236}">
                <a16:creationId xmlns:a16="http://schemas.microsoft.com/office/drawing/2014/main" id="{246C7441-748E-A0C7-3258-886DC9C63F2D}"/>
              </a:ext>
            </a:extLst>
          </p:cNvPr>
          <p:cNvSpPr txBox="1">
            <a:spLocks noChangeArrowheads="1"/>
          </p:cNvSpPr>
          <p:nvPr/>
        </p:nvSpPr>
        <p:spPr bwMode="auto">
          <a:xfrm>
            <a:off x="457200" y="900113"/>
            <a:ext cx="82296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Theorem of Complimentary Slackness states:</a:t>
            </a:r>
          </a:p>
          <a:p>
            <a:pPr>
              <a:spcBef>
                <a:spcPct val="0"/>
              </a:spcBef>
              <a:buFontTx/>
              <a:buNone/>
            </a:pPr>
            <a:r>
              <a:rPr lang="en-US" altLang="en-US"/>
              <a:t>   If a constraint in the primal is not satisfied with equality, then the corresponding variable in the dual must be zero at optimality.</a:t>
            </a:r>
          </a:p>
        </p:txBody>
      </p:sp>
      <p:graphicFrame>
        <p:nvGraphicFramePr>
          <p:cNvPr id="153600" name="Object 0">
            <a:extLst>
              <a:ext uri="{FF2B5EF4-FFF2-40B4-BE49-F238E27FC236}">
                <a16:creationId xmlns:a16="http://schemas.microsoft.com/office/drawing/2014/main" id="{8C95BF29-B3FA-D839-4B11-CEB3F4E32132}"/>
              </a:ext>
            </a:extLst>
          </p:cNvPr>
          <p:cNvGraphicFramePr>
            <a:graphicFrameLocks noChangeAspect="1"/>
          </p:cNvGraphicFramePr>
          <p:nvPr/>
        </p:nvGraphicFramePr>
        <p:xfrm>
          <a:off x="5562600" y="3657600"/>
          <a:ext cx="3159125" cy="2108200"/>
        </p:xfrm>
        <a:graphic>
          <a:graphicData uri="http://schemas.openxmlformats.org/presentationml/2006/ole">
            <mc:AlternateContent xmlns:mc="http://schemas.openxmlformats.org/markup-compatibility/2006">
              <mc:Choice xmlns:v="urn:schemas-microsoft-com:vml" Requires="v">
                <p:oleObj name="Equation" r:id="rId2" imgW="1371600" imgH="914400" progId="Equation.3">
                  <p:embed/>
                </p:oleObj>
              </mc:Choice>
              <mc:Fallback>
                <p:oleObj name="Equation" r:id="rId2" imgW="1371600" imgH="914400" progId="Equation.3">
                  <p:embed/>
                  <p:pic>
                    <p:nvPicPr>
                      <p:cNvPr id="153600" name="Object 0">
                        <a:extLst>
                          <a:ext uri="{FF2B5EF4-FFF2-40B4-BE49-F238E27FC236}">
                            <a16:creationId xmlns:a16="http://schemas.microsoft.com/office/drawing/2014/main" id="{8C95BF29-B3FA-D839-4B11-CEB3F4E32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657600"/>
                        <a:ext cx="3159125"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5" name="Text Box 9">
            <a:extLst>
              <a:ext uri="{FF2B5EF4-FFF2-40B4-BE49-F238E27FC236}">
                <a16:creationId xmlns:a16="http://schemas.microsoft.com/office/drawing/2014/main" id="{60680B8C-0C94-E528-A558-FF238291D8DD}"/>
              </a:ext>
            </a:extLst>
          </p:cNvPr>
          <p:cNvSpPr txBox="1">
            <a:spLocks noChangeArrowheads="1"/>
          </p:cNvSpPr>
          <p:nvPr/>
        </p:nvSpPr>
        <p:spPr bwMode="auto">
          <a:xfrm>
            <a:off x="457200" y="3429000"/>
            <a:ext cx="49530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In our example, do we have an inactive constrant at optimality?</a:t>
            </a:r>
          </a:p>
          <a:p>
            <a:pPr>
              <a:spcBef>
                <a:spcPct val="0"/>
              </a:spcBef>
            </a:pPr>
            <a:r>
              <a:rPr lang="en-US" altLang="en-US"/>
              <a:t>  Yes, at the optimum point (6,0), constraint one is inactive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additive="base">
                                        <p:cTn id="7" dur="500" fill="hold"/>
                                        <p:tgtEl>
                                          <p:spTgt spid="142341"/>
                                        </p:tgtEl>
                                        <p:attrNameLst>
                                          <p:attrName>ppt_x</p:attrName>
                                        </p:attrNameLst>
                                      </p:cBhvr>
                                      <p:tavLst>
                                        <p:tav tm="0">
                                          <p:val>
                                            <p:strVal val="0-#ppt_w/2"/>
                                          </p:val>
                                        </p:tav>
                                        <p:tav tm="100000">
                                          <p:val>
                                            <p:strVal val="#ppt_x"/>
                                          </p:val>
                                        </p:tav>
                                      </p:tavLst>
                                    </p:anim>
                                    <p:anim calcmode="lin" valueType="num">
                                      <p:cBhvr additive="base">
                                        <p:cTn id="8"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600"/>
                                        </p:tgtEl>
                                        <p:attrNameLst>
                                          <p:attrName>style.visibility</p:attrName>
                                        </p:attrNameLst>
                                      </p:cBhvr>
                                      <p:to>
                                        <p:strVal val="visible"/>
                                      </p:to>
                                    </p:set>
                                    <p:anim calcmode="lin" valueType="num">
                                      <p:cBhvr additive="base">
                                        <p:cTn id="13" dur="500" fill="hold"/>
                                        <p:tgtEl>
                                          <p:spTgt spid="153600"/>
                                        </p:tgtEl>
                                        <p:attrNameLst>
                                          <p:attrName>ppt_x</p:attrName>
                                        </p:attrNameLst>
                                      </p:cBhvr>
                                      <p:tavLst>
                                        <p:tav tm="0">
                                          <p:val>
                                            <p:strVal val="0-#ppt_w/2"/>
                                          </p:val>
                                        </p:tav>
                                        <p:tav tm="100000">
                                          <p:val>
                                            <p:strVal val="#ppt_x"/>
                                          </p:val>
                                        </p:tav>
                                      </p:tavLst>
                                    </p:anim>
                                    <p:anim calcmode="lin" valueType="num">
                                      <p:cBhvr additive="base">
                                        <p:cTn id="14" dur="500" fill="hold"/>
                                        <p:tgtEl>
                                          <p:spTgt spid="1536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2345">
                                            <p:txEl>
                                              <p:pRg st="0" end="0"/>
                                            </p:txEl>
                                          </p:spTgt>
                                        </p:tgtEl>
                                        <p:attrNameLst>
                                          <p:attrName>style.visibility</p:attrName>
                                        </p:attrNameLst>
                                      </p:cBhvr>
                                      <p:to>
                                        <p:strVal val="visible"/>
                                      </p:to>
                                    </p:set>
                                    <p:anim calcmode="lin" valueType="num">
                                      <p:cBhvr additive="base">
                                        <p:cTn id="19" dur="500" fill="hold"/>
                                        <p:tgtEl>
                                          <p:spTgt spid="14234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2345">
                                            <p:txEl>
                                              <p:pRg st="1" end="1"/>
                                            </p:txEl>
                                          </p:spTgt>
                                        </p:tgtEl>
                                        <p:attrNameLst>
                                          <p:attrName>style.visibility</p:attrName>
                                        </p:attrNameLst>
                                      </p:cBhvr>
                                      <p:to>
                                        <p:strVal val="visible"/>
                                      </p:to>
                                    </p:set>
                                    <p:anim calcmode="lin" valueType="num">
                                      <p:cBhvr additive="base">
                                        <p:cTn id="25" dur="500" fill="hold"/>
                                        <p:tgtEl>
                                          <p:spTgt spid="14234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4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P spid="14234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34F4D11-EFA9-3A33-D61E-F548442ABEC9}"/>
              </a:ext>
            </a:extLst>
          </p:cNvPr>
          <p:cNvSpPr>
            <a:spLocks noGrp="1" noChangeArrowheads="1"/>
          </p:cNvSpPr>
          <p:nvPr>
            <p:ph type="title"/>
          </p:nvPr>
        </p:nvSpPr>
        <p:spPr>
          <a:xfrm>
            <a:off x="533400" y="0"/>
            <a:ext cx="8077200" cy="1143000"/>
          </a:xfrm>
        </p:spPr>
        <p:txBody>
          <a:bodyPr/>
          <a:lstStyle/>
          <a:p>
            <a:pPr>
              <a:lnSpc>
                <a:spcPct val="80000"/>
              </a:lnSpc>
            </a:pPr>
            <a:r>
              <a:rPr lang="en-US" altLang="en-US"/>
              <a:t>Complimentary Slackness, cont.</a:t>
            </a:r>
          </a:p>
        </p:txBody>
      </p:sp>
      <p:sp>
        <p:nvSpPr>
          <p:cNvPr id="8195" name="Rectangle 3">
            <a:extLst>
              <a:ext uri="{FF2B5EF4-FFF2-40B4-BE49-F238E27FC236}">
                <a16:creationId xmlns:a16="http://schemas.microsoft.com/office/drawing/2014/main" id="{60598A33-F6D7-13FE-DEC6-F925D059664B}"/>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8196" name="Rectangle 4">
            <a:extLst>
              <a:ext uri="{FF2B5EF4-FFF2-40B4-BE49-F238E27FC236}">
                <a16:creationId xmlns:a16="http://schemas.microsoft.com/office/drawing/2014/main" id="{918A59F3-EAEA-9A7C-AB37-351BF596AEB7}"/>
              </a:ext>
            </a:extLst>
          </p:cNvPr>
          <p:cNvSpPr>
            <a:spLocks noChangeArrowheads="1"/>
          </p:cNvSpPr>
          <p:nvPr/>
        </p:nvSpPr>
        <p:spPr bwMode="auto">
          <a:xfrm>
            <a:off x="6324600" y="62484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45415" name="Text Box 7">
            <a:extLst>
              <a:ext uri="{FF2B5EF4-FFF2-40B4-BE49-F238E27FC236}">
                <a16:creationId xmlns:a16="http://schemas.microsoft.com/office/drawing/2014/main" id="{1DC40B8F-9C6F-E44D-8B54-6E9E86BDE8CB}"/>
              </a:ext>
            </a:extLst>
          </p:cNvPr>
          <p:cNvSpPr txBox="1">
            <a:spLocks noChangeArrowheads="1"/>
          </p:cNvSpPr>
          <p:nvPr/>
        </p:nvSpPr>
        <p:spPr bwMode="auto">
          <a:xfrm>
            <a:off x="381000" y="1066800"/>
            <a:ext cx="4953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This means </a:t>
            </a:r>
            <a:r>
              <a:rPr lang="en-US" altLang="en-US" i="1"/>
              <a:t>w</a:t>
            </a:r>
            <a:r>
              <a:rPr lang="en-US" altLang="en-US" baseline="-25000"/>
              <a:t>1</a:t>
            </a:r>
            <a:r>
              <a:rPr lang="en-US" altLang="en-US"/>
              <a:t> should equal zero at the optimum of the dual, and it is: (0, 2/3) is the optimum.</a:t>
            </a:r>
          </a:p>
        </p:txBody>
      </p:sp>
      <p:graphicFrame>
        <p:nvGraphicFramePr>
          <p:cNvPr id="145416" name="Object 8">
            <a:extLst>
              <a:ext uri="{FF2B5EF4-FFF2-40B4-BE49-F238E27FC236}">
                <a16:creationId xmlns:a16="http://schemas.microsoft.com/office/drawing/2014/main" id="{E9CD467F-AEF7-D694-819C-BA7BDD4EC8F5}"/>
              </a:ext>
            </a:extLst>
          </p:cNvPr>
          <p:cNvGraphicFramePr>
            <a:graphicFrameLocks noChangeAspect="1"/>
          </p:cNvGraphicFramePr>
          <p:nvPr/>
        </p:nvGraphicFramePr>
        <p:xfrm>
          <a:off x="5486400" y="2360613"/>
          <a:ext cx="3352800" cy="2136775"/>
        </p:xfrm>
        <a:graphic>
          <a:graphicData uri="http://schemas.openxmlformats.org/presentationml/2006/ole">
            <mc:AlternateContent xmlns:mc="http://schemas.openxmlformats.org/markup-compatibility/2006">
              <mc:Choice xmlns:v="urn:schemas-microsoft-com:vml" Requires="v">
                <p:oleObj name="Equation" r:id="rId2" imgW="1435100" imgH="914400" progId="Equation.3">
                  <p:embed/>
                </p:oleObj>
              </mc:Choice>
              <mc:Fallback>
                <p:oleObj name="Equation" r:id="rId2" imgW="1435100" imgH="914400" progId="Equation.3">
                  <p:embed/>
                  <p:pic>
                    <p:nvPicPr>
                      <p:cNvPr id="145416" name="Object 8">
                        <a:extLst>
                          <a:ext uri="{FF2B5EF4-FFF2-40B4-BE49-F238E27FC236}">
                            <a16:creationId xmlns:a16="http://schemas.microsoft.com/office/drawing/2014/main" id="{E9CD467F-AEF7-D694-819C-BA7BDD4EC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60613"/>
                        <a:ext cx="3352800" cy="213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17" name="Text Box 9">
            <a:extLst>
              <a:ext uri="{FF2B5EF4-FFF2-40B4-BE49-F238E27FC236}">
                <a16:creationId xmlns:a16="http://schemas.microsoft.com/office/drawing/2014/main" id="{AC7F044F-06BE-E83B-71C5-BDB6DD8E65B1}"/>
              </a:ext>
            </a:extLst>
          </p:cNvPr>
          <p:cNvSpPr txBox="1">
            <a:spLocks noChangeArrowheads="1"/>
          </p:cNvSpPr>
          <p:nvPr/>
        </p:nvSpPr>
        <p:spPr bwMode="auto">
          <a:xfrm>
            <a:off x="304800" y="3124200"/>
            <a:ext cx="5045075"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Does this work in reverse?  Do we have any inactive constraints in the dual at optimality?</a:t>
            </a:r>
          </a:p>
          <a:p>
            <a:pPr>
              <a:spcBef>
                <a:spcPct val="0"/>
              </a:spcBef>
            </a:pPr>
            <a:r>
              <a:rPr lang="en-US" altLang="en-US"/>
              <a:t>  Yes, constraint 2 is inactive, so </a:t>
            </a:r>
            <a:r>
              <a:rPr lang="en-US" altLang="en-US" i="1"/>
              <a:t>x</a:t>
            </a:r>
            <a:r>
              <a:rPr lang="en-US" altLang="en-US" baseline="-25000"/>
              <a:t>2</a:t>
            </a:r>
            <a:r>
              <a:rPr lang="en-US" altLang="en-US"/>
              <a:t> should be zero at optimality, and it 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5">
                                            <p:txEl>
                                              <p:pRg st="0" end="0"/>
                                            </p:txEl>
                                          </p:spTgt>
                                        </p:tgtEl>
                                        <p:attrNameLst>
                                          <p:attrName>style.visibility</p:attrName>
                                        </p:attrNameLst>
                                      </p:cBhvr>
                                      <p:to>
                                        <p:strVal val="visible"/>
                                      </p:to>
                                    </p:set>
                                    <p:anim calcmode="lin" valueType="num">
                                      <p:cBhvr additive="base">
                                        <p:cTn id="7" dur="500" fill="hold"/>
                                        <p:tgtEl>
                                          <p:spTgt spid="1454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5416"/>
                                        </p:tgtEl>
                                        <p:attrNameLst>
                                          <p:attrName>style.visibility</p:attrName>
                                        </p:attrNameLst>
                                      </p:cBhvr>
                                      <p:to>
                                        <p:strVal val="visible"/>
                                      </p:to>
                                    </p:set>
                                    <p:anim calcmode="lin" valueType="num">
                                      <p:cBhvr additive="base">
                                        <p:cTn id="13" dur="500" fill="hold"/>
                                        <p:tgtEl>
                                          <p:spTgt spid="145416"/>
                                        </p:tgtEl>
                                        <p:attrNameLst>
                                          <p:attrName>ppt_x</p:attrName>
                                        </p:attrNameLst>
                                      </p:cBhvr>
                                      <p:tavLst>
                                        <p:tav tm="0">
                                          <p:val>
                                            <p:strVal val="0-#ppt_w/2"/>
                                          </p:val>
                                        </p:tav>
                                        <p:tav tm="100000">
                                          <p:val>
                                            <p:strVal val="#ppt_x"/>
                                          </p:val>
                                        </p:tav>
                                      </p:tavLst>
                                    </p:anim>
                                    <p:anim calcmode="lin" valueType="num">
                                      <p:cBhvr additive="base">
                                        <p:cTn id="14" dur="500" fill="hold"/>
                                        <p:tgtEl>
                                          <p:spTgt spid="1454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7">
                                            <p:txEl>
                                              <p:pRg st="0" end="0"/>
                                            </p:txEl>
                                          </p:spTgt>
                                        </p:tgtEl>
                                        <p:attrNameLst>
                                          <p:attrName>style.visibility</p:attrName>
                                        </p:attrNameLst>
                                      </p:cBhvr>
                                      <p:to>
                                        <p:strVal val="visible"/>
                                      </p:to>
                                    </p:set>
                                    <p:anim calcmode="lin" valueType="num">
                                      <p:cBhvr additive="base">
                                        <p:cTn id="19" dur="500" fill="hold"/>
                                        <p:tgtEl>
                                          <p:spTgt spid="14541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54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7">
                                            <p:txEl>
                                              <p:pRg st="1" end="1"/>
                                            </p:txEl>
                                          </p:spTgt>
                                        </p:tgtEl>
                                        <p:attrNameLst>
                                          <p:attrName>style.visibility</p:attrName>
                                        </p:attrNameLst>
                                      </p:cBhvr>
                                      <p:to>
                                        <p:strVal val="visible"/>
                                      </p:to>
                                    </p:set>
                                    <p:anim calcmode="lin" valueType="num">
                                      <p:cBhvr additive="base">
                                        <p:cTn id="25" dur="500" fill="hold"/>
                                        <p:tgtEl>
                                          <p:spTgt spid="14541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541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build="p" autoUpdateAnimBg="0"/>
      <p:bldP spid="14541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034270F-164A-F39B-9D89-3E54FBDA87DE}"/>
              </a:ext>
            </a:extLst>
          </p:cNvPr>
          <p:cNvSpPr>
            <a:spLocks noGrp="1" noChangeArrowheads="1"/>
          </p:cNvSpPr>
          <p:nvPr>
            <p:ph type="title"/>
          </p:nvPr>
        </p:nvSpPr>
        <p:spPr>
          <a:xfrm>
            <a:off x="533400" y="0"/>
            <a:ext cx="8077200" cy="1143000"/>
          </a:xfrm>
        </p:spPr>
        <p:txBody>
          <a:bodyPr/>
          <a:lstStyle/>
          <a:p>
            <a:pPr>
              <a:lnSpc>
                <a:spcPct val="80000"/>
              </a:lnSpc>
            </a:pPr>
            <a:r>
              <a:rPr lang="en-US" altLang="en-US"/>
              <a:t>Complimentary Slackness, cont.</a:t>
            </a:r>
          </a:p>
        </p:txBody>
      </p:sp>
      <p:sp>
        <p:nvSpPr>
          <p:cNvPr id="9219" name="Rectangle 3">
            <a:extLst>
              <a:ext uri="{FF2B5EF4-FFF2-40B4-BE49-F238E27FC236}">
                <a16:creationId xmlns:a16="http://schemas.microsoft.com/office/drawing/2014/main" id="{F3F1871E-3D99-0BDD-77E2-193659DB0732}"/>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9220" name="Rectangle 4">
            <a:extLst>
              <a:ext uri="{FF2B5EF4-FFF2-40B4-BE49-F238E27FC236}">
                <a16:creationId xmlns:a16="http://schemas.microsoft.com/office/drawing/2014/main" id="{2DC3BCE7-DD2E-659D-C94D-6D587D13AF15}"/>
              </a:ext>
            </a:extLst>
          </p:cNvPr>
          <p:cNvSpPr>
            <a:spLocks noChangeArrowheads="1"/>
          </p:cNvSpPr>
          <p:nvPr/>
        </p:nvSpPr>
        <p:spPr bwMode="auto">
          <a:xfrm>
            <a:off x="6324600" y="62484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46437" name="Text Box 5">
            <a:extLst>
              <a:ext uri="{FF2B5EF4-FFF2-40B4-BE49-F238E27FC236}">
                <a16:creationId xmlns:a16="http://schemas.microsoft.com/office/drawing/2014/main" id="{847AFAC8-43BC-A957-542B-AEF78C7381D7}"/>
              </a:ext>
            </a:extLst>
          </p:cNvPr>
          <p:cNvSpPr txBox="1">
            <a:spLocks noChangeArrowheads="1"/>
          </p:cNvSpPr>
          <p:nvPr/>
        </p:nvSpPr>
        <p:spPr bwMode="auto">
          <a:xfrm>
            <a:off x="457200" y="3124200"/>
            <a:ext cx="8229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Think in terms of constraints as resource limitations</a:t>
            </a:r>
          </a:p>
          <a:p>
            <a:pPr>
              <a:spcBef>
                <a:spcPct val="0"/>
              </a:spcBef>
            </a:pPr>
            <a:r>
              <a:rPr lang="en-US" altLang="en-US" sz="2800"/>
              <a:t>  If we increase the bound on the first constraint (say increase pipeline diameter), we can’t change the objective, since we are limited by the second constraint – thus </a:t>
            </a:r>
            <a:r>
              <a:rPr lang="en-US" altLang="en-US" sz="2800" i="1"/>
              <a:t>w</a:t>
            </a:r>
            <a:r>
              <a:rPr lang="en-US" altLang="en-US" sz="2800" baseline="-25000"/>
              <a:t>1</a:t>
            </a:r>
            <a:r>
              <a:rPr lang="en-US" altLang="en-US" sz="2800"/>
              <a:t>= 0</a:t>
            </a:r>
          </a:p>
          <a:p>
            <a:pPr>
              <a:spcBef>
                <a:spcPct val="0"/>
              </a:spcBef>
            </a:pPr>
            <a:r>
              <a:rPr lang="en-US" altLang="en-US" sz="2800"/>
              <a:t>  Another way to state this is:  the marginal value associated with an inactive constraint is always zero at optimality</a:t>
            </a:r>
          </a:p>
        </p:txBody>
      </p:sp>
      <p:graphicFrame>
        <p:nvGraphicFramePr>
          <p:cNvPr id="9222" name="Object 6">
            <a:extLst>
              <a:ext uri="{FF2B5EF4-FFF2-40B4-BE49-F238E27FC236}">
                <a16:creationId xmlns:a16="http://schemas.microsoft.com/office/drawing/2014/main" id="{7C25E055-A991-CA93-723F-322FB858B05F}"/>
              </a:ext>
            </a:extLst>
          </p:cNvPr>
          <p:cNvGraphicFramePr>
            <a:graphicFrameLocks noChangeAspect="1"/>
          </p:cNvGraphicFramePr>
          <p:nvPr/>
        </p:nvGraphicFramePr>
        <p:xfrm>
          <a:off x="3048000" y="990600"/>
          <a:ext cx="3048000" cy="2033588"/>
        </p:xfrm>
        <a:graphic>
          <a:graphicData uri="http://schemas.openxmlformats.org/presentationml/2006/ole">
            <mc:AlternateContent xmlns:mc="http://schemas.openxmlformats.org/markup-compatibility/2006">
              <mc:Choice xmlns:v="urn:schemas-microsoft-com:vml" Requires="v">
                <p:oleObj name="Equation" r:id="rId2" imgW="1371600" imgH="914400" progId="Equation.3">
                  <p:embed/>
                </p:oleObj>
              </mc:Choice>
              <mc:Fallback>
                <p:oleObj name="Equation" r:id="rId2" imgW="1371600" imgH="914400" progId="Equation.3">
                  <p:embed/>
                  <p:pic>
                    <p:nvPicPr>
                      <p:cNvPr id="9222" name="Object 6">
                        <a:extLst>
                          <a:ext uri="{FF2B5EF4-FFF2-40B4-BE49-F238E27FC236}">
                            <a16:creationId xmlns:a16="http://schemas.microsoft.com/office/drawing/2014/main" id="{7C25E055-A991-CA93-723F-322FB858B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90600"/>
                        <a:ext cx="3048000" cy="203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7">
                                            <p:txEl>
                                              <p:pRg st="0" end="0"/>
                                            </p:txEl>
                                          </p:spTgt>
                                        </p:tgtEl>
                                        <p:attrNameLst>
                                          <p:attrName>style.visibility</p:attrName>
                                        </p:attrNameLst>
                                      </p:cBhvr>
                                      <p:to>
                                        <p:strVal val="visible"/>
                                      </p:to>
                                    </p:set>
                                    <p:anim calcmode="lin" valueType="num">
                                      <p:cBhvr additive="base">
                                        <p:cTn id="7" dur="500" fill="hold"/>
                                        <p:tgtEl>
                                          <p:spTgt spid="1464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7">
                                            <p:txEl>
                                              <p:pRg st="1" end="1"/>
                                            </p:txEl>
                                          </p:spTgt>
                                        </p:tgtEl>
                                        <p:attrNameLst>
                                          <p:attrName>style.visibility</p:attrName>
                                        </p:attrNameLst>
                                      </p:cBhvr>
                                      <p:to>
                                        <p:strVal val="visible"/>
                                      </p:to>
                                    </p:set>
                                    <p:anim calcmode="lin" valueType="num">
                                      <p:cBhvr additive="base">
                                        <p:cTn id="13" dur="500" fill="hold"/>
                                        <p:tgtEl>
                                          <p:spTgt spid="1464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7">
                                            <p:txEl>
                                              <p:pRg st="2" end="2"/>
                                            </p:txEl>
                                          </p:spTgt>
                                        </p:tgtEl>
                                        <p:attrNameLst>
                                          <p:attrName>style.visibility</p:attrName>
                                        </p:attrNameLst>
                                      </p:cBhvr>
                                      <p:to>
                                        <p:strVal val="visible"/>
                                      </p:to>
                                    </p:set>
                                    <p:anim calcmode="lin" valueType="num">
                                      <p:cBhvr additive="base">
                                        <p:cTn id="19" dur="500" fill="hold"/>
                                        <p:tgtEl>
                                          <p:spTgt spid="1464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AEA294E-3752-DDEC-61D2-BBE32DFC25D5}"/>
              </a:ext>
            </a:extLst>
          </p:cNvPr>
          <p:cNvSpPr>
            <a:spLocks noGrp="1" noChangeArrowheads="1"/>
          </p:cNvSpPr>
          <p:nvPr>
            <p:ph type="title"/>
          </p:nvPr>
        </p:nvSpPr>
        <p:spPr>
          <a:xfrm>
            <a:off x="533400" y="0"/>
            <a:ext cx="8077200" cy="1143000"/>
          </a:xfrm>
        </p:spPr>
        <p:txBody>
          <a:bodyPr/>
          <a:lstStyle/>
          <a:p>
            <a:pPr>
              <a:lnSpc>
                <a:spcPct val="80000"/>
              </a:lnSpc>
            </a:pPr>
            <a:r>
              <a:rPr lang="en-US" altLang="en-US"/>
              <a:t>Finding the Dual Variables</a:t>
            </a:r>
          </a:p>
        </p:txBody>
      </p:sp>
      <p:sp>
        <p:nvSpPr>
          <p:cNvPr id="147459" name="Rectangle 3">
            <a:extLst>
              <a:ext uri="{FF2B5EF4-FFF2-40B4-BE49-F238E27FC236}">
                <a16:creationId xmlns:a16="http://schemas.microsoft.com/office/drawing/2014/main" id="{7BC0F49B-FB32-1B4F-FF51-EE3CB16CC0A8}"/>
              </a:ext>
            </a:extLst>
          </p:cNvPr>
          <p:cNvSpPr>
            <a:spLocks noGrp="1" noChangeArrowheads="1"/>
          </p:cNvSpPr>
          <p:nvPr>
            <p:ph type="body" idx="1"/>
          </p:nvPr>
        </p:nvSpPr>
        <p:spPr>
          <a:xfrm>
            <a:off x="228600" y="952500"/>
            <a:ext cx="8305800" cy="4953000"/>
          </a:xfrm>
        </p:spPr>
        <p:txBody>
          <a:bodyPr/>
          <a:lstStyle/>
          <a:p>
            <a:pPr>
              <a:lnSpc>
                <a:spcPct val="90000"/>
              </a:lnSpc>
            </a:pPr>
            <a:r>
              <a:rPr lang="en-US" altLang="en-US"/>
              <a:t>We can use the simplex tableau to find the values of the dual variables</a:t>
            </a:r>
          </a:p>
          <a:p>
            <a:pPr>
              <a:lnSpc>
                <a:spcPct val="90000"/>
              </a:lnSpc>
            </a:pPr>
            <a:r>
              <a:rPr lang="en-US" altLang="en-US"/>
              <a:t>Let’s do this for our previous example:</a:t>
            </a:r>
          </a:p>
          <a:p>
            <a:pPr>
              <a:lnSpc>
                <a:spcPct val="90000"/>
              </a:lnSpc>
            </a:pPr>
            <a:endParaRPr lang="en-US" altLang="en-US"/>
          </a:p>
          <a:p>
            <a:pPr>
              <a:lnSpc>
                <a:spcPct val="90000"/>
              </a:lnSpc>
            </a:pPr>
            <a:endParaRPr lang="en-US" altLang="en-US" sz="3600"/>
          </a:p>
          <a:p>
            <a:pPr>
              <a:lnSpc>
                <a:spcPct val="90000"/>
              </a:lnSpc>
            </a:pPr>
            <a:endParaRPr lang="en-US" altLang="en-US" sz="1700"/>
          </a:p>
          <a:p>
            <a:pPr>
              <a:lnSpc>
                <a:spcPct val="90000"/>
              </a:lnSpc>
              <a:buFontTx/>
              <a:buNone/>
            </a:pPr>
            <a:r>
              <a:rPr lang="en-US" altLang="en-US" sz="3600"/>
              <a:t>		</a:t>
            </a:r>
            <a:endParaRPr lang="en-US" altLang="en-US" sz="3800"/>
          </a:p>
        </p:txBody>
      </p:sp>
      <p:sp>
        <p:nvSpPr>
          <p:cNvPr id="10244" name="Rectangle 4">
            <a:extLst>
              <a:ext uri="{FF2B5EF4-FFF2-40B4-BE49-F238E27FC236}">
                <a16:creationId xmlns:a16="http://schemas.microsoft.com/office/drawing/2014/main" id="{68A23477-E30D-E0BE-1760-B1130353464E}"/>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0245" name="Rectangle 5">
            <a:extLst>
              <a:ext uri="{FF2B5EF4-FFF2-40B4-BE49-F238E27FC236}">
                <a16:creationId xmlns:a16="http://schemas.microsoft.com/office/drawing/2014/main" id="{A350C06F-5945-B4C8-B26B-D80499450473}"/>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47462" name="Text Box 6">
            <a:extLst>
              <a:ext uri="{FF2B5EF4-FFF2-40B4-BE49-F238E27FC236}">
                <a16:creationId xmlns:a16="http://schemas.microsoft.com/office/drawing/2014/main" id="{27EA3789-0D57-E98E-9151-5363FC802319}"/>
              </a:ext>
            </a:extLst>
          </p:cNvPr>
          <p:cNvSpPr txBox="1">
            <a:spLocks noChangeArrowheads="1"/>
          </p:cNvSpPr>
          <p:nvPr/>
        </p:nvSpPr>
        <p:spPr bwMode="auto">
          <a:xfrm>
            <a:off x="228600" y="4800600"/>
            <a:ext cx="8305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400"/>
              <a:t>  </a:t>
            </a:r>
            <a:r>
              <a:rPr lang="en-US" altLang="en-US"/>
              <a:t>Remember </a:t>
            </a:r>
            <a:r>
              <a:rPr lang="en-US" altLang="en-US" i="1"/>
              <a:t>x</a:t>
            </a:r>
            <a:r>
              <a:rPr lang="en-US" altLang="en-US" baseline="-25000"/>
              <a:t>3</a:t>
            </a:r>
            <a:r>
              <a:rPr lang="en-US" altLang="en-US"/>
              <a:t> and </a:t>
            </a:r>
            <a:r>
              <a:rPr lang="en-US" altLang="en-US" i="1"/>
              <a:t>x</a:t>
            </a:r>
            <a:r>
              <a:rPr lang="en-US" altLang="en-US" baseline="-25000"/>
              <a:t>4</a:t>
            </a:r>
            <a:r>
              <a:rPr lang="en-US" altLang="en-US"/>
              <a:t> are slack variables, and the optimal solution was [3/2 , 5/2, 0, 0] </a:t>
            </a:r>
          </a:p>
          <a:p>
            <a:pPr>
              <a:spcBef>
                <a:spcPct val="0"/>
              </a:spcBef>
            </a:pPr>
            <a:r>
              <a:rPr lang="en-US" altLang="en-US"/>
              <a:t>  Write down the dual for this problem</a:t>
            </a:r>
          </a:p>
        </p:txBody>
      </p:sp>
      <p:graphicFrame>
        <p:nvGraphicFramePr>
          <p:cNvPr id="147463" name="Object 7">
            <a:extLst>
              <a:ext uri="{FF2B5EF4-FFF2-40B4-BE49-F238E27FC236}">
                <a16:creationId xmlns:a16="http://schemas.microsoft.com/office/drawing/2014/main" id="{E0DDC17C-F931-399A-F7E2-FB73BD6D8FF1}"/>
              </a:ext>
            </a:extLst>
          </p:cNvPr>
          <p:cNvGraphicFramePr>
            <a:graphicFrameLocks noChangeAspect="1"/>
          </p:cNvGraphicFramePr>
          <p:nvPr/>
        </p:nvGraphicFramePr>
        <p:xfrm>
          <a:off x="2736850" y="2590800"/>
          <a:ext cx="3668713" cy="2047875"/>
        </p:xfrm>
        <a:graphic>
          <a:graphicData uri="http://schemas.openxmlformats.org/presentationml/2006/ole">
            <mc:AlternateContent xmlns:mc="http://schemas.openxmlformats.org/markup-compatibility/2006">
              <mc:Choice xmlns:v="urn:schemas-microsoft-com:vml" Requires="v">
                <p:oleObj name="Equation" r:id="rId2" imgW="1638300" imgH="914400" progId="Equation.3">
                  <p:embed/>
                </p:oleObj>
              </mc:Choice>
              <mc:Fallback>
                <p:oleObj name="Equation" r:id="rId2" imgW="1638300" imgH="914400" progId="Equation.3">
                  <p:embed/>
                  <p:pic>
                    <p:nvPicPr>
                      <p:cNvPr id="147463" name="Object 7">
                        <a:extLst>
                          <a:ext uri="{FF2B5EF4-FFF2-40B4-BE49-F238E27FC236}">
                            <a16:creationId xmlns:a16="http://schemas.microsoft.com/office/drawing/2014/main" id="{E0DDC17C-F931-399A-F7E2-FB73BD6D8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590800"/>
                        <a:ext cx="3668713"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5" end="5"/>
                                            </p:txEl>
                                          </p:spTgt>
                                        </p:tgtEl>
                                        <p:attrNameLst>
                                          <p:attrName>style.visibility</p:attrName>
                                        </p:attrNameLst>
                                      </p:cBhvr>
                                      <p:to>
                                        <p:strVal val="visible"/>
                                      </p:to>
                                    </p:set>
                                    <p:anim calcmode="lin" valueType="num">
                                      <p:cBhvr additive="base">
                                        <p:cTn id="19"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7463"/>
                                        </p:tgtEl>
                                        <p:attrNameLst>
                                          <p:attrName>style.visibility</p:attrName>
                                        </p:attrNameLst>
                                      </p:cBhvr>
                                      <p:to>
                                        <p:strVal val="visible"/>
                                      </p:to>
                                    </p:set>
                                    <p:anim calcmode="lin" valueType="num">
                                      <p:cBhvr additive="base">
                                        <p:cTn id="25" dur="500" fill="hold"/>
                                        <p:tgtEl>
                                          <p:spTgt spid="147463"/>
                                        </p:tgtEl>
                                        <p:attrNameLst>
                                          <p:attrName>ppt_x</p:attrName>
                                        </p:attrNameLst>
                                      </p:cBhvr>
                                      <p:tavLst>
                                        <p:tav tm="0">
                                          <p:val>
                                            <p:strVal val="0-#ppt_w/2"/>
                                          </p:val>
                                        </p:tav>
                                        <p:tav tm="100000">
                                          <p:val>
                                            <p:strVal val="#ppt_x"/>
                                          </p:val>
                                        </p:tav>
                                      </p:tavLst>
                                    </p:anim>
                                    <p:anim calcmode="lin" valueType="num">
                                      <p:cBhvr additive="base">
                                        <p:cTn id="26" dur="500" fill="hold"/>
                                        <p:tgtEl>
                                          <p:spTgt spid="1474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62">
                                            <p:txEl>
                                              <p:pRg st="0" end="0"/>
                                            </p:txEl>
                                          </p:spTgt>
                                        </p:tgtEl>
                                        <p:attrNameLst>
                                          <p:attrName>style.visibility</p:attrName>
                                        </p:attrNameLst>
                                      </p:cBhvr>
                                      <p:to>
                                        <p:strVal val="visible"/>
                                      </p:to>
                                    </p:set>
                                    <p:anim calcmode="lin" valueType="num">
                                      <p:cBhvr additive="base">
                                        <p:cTn id="31" dur="500" fill="hold"/>
                                        <p:tgtEl>
                                          <p:spTgt spid="14746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462">
                                            <p:txEl>
                                              <p:pRg st="1" end="1"/>
                                            </p:txEl>
                                          </p:spTgt>
                                        </p:tgtEl>
                                        <p:attrNameLst>
                                          <p:attrName>style.visibility</p:attrName>
                                        </p:attrNameLst>
                                      </p:cBhvr>
                                      <p:to>
                                        <p:strVal val="visible"/>
                                      </p:to>
                                    </p:set>
                                    <p:anim calcmode="lin" valueType="num">
                                      <p:cBhvr additive="base">
                                        <p:cTn id="37" dur="500" fill="hold"/>
                                        <p:tgtEl>
                                          <p:spTgt spid="147462">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46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462"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3F5D337-EE62-5D89-692F-0125347AADCD}"/>
              </a:ext>
            </a:extLst>
          </p:cNvPr>
          <p:cNvSpPr>
            <a:spLocks noGrp="1" noChangeArrowheads="1"/>
          </p:cNvSpPr>
          <p:nvPr>
            <p:ph type="title"/>
          </p:nvPr>
        </p:nvSpPr>
        <p:spPr>
          <a:xfrm>
            <a:off x="533400" y="0"/>
            <a:ext cx="8077200" cy="1143000"/>
          </a:xfrm>
        </p:spPr>
        <p:txBody>
          <a:bodyPr/>
          <a:lstStyle/>
          <a:p>
            <a:pPr>
              <a:lnSpc>
                <a:spcPct val="80000"/>
              </a:lnSpc>
            </a:pPr>
            <a:r>
              <a:rPr lang="en-US" altLang="en-US"/>
              <a:t>Finding the Dual Variables, cont.</a:t>
            </a:r>
          </a:p>
        </p:txBody>
      </p:sp>
      <p:sp>
        <p:nvSpPr>
          <p:cNvPr id="11267" name="Rectangle 3">
            <a:extLst>
              <a:ext uri="{FF2B5EF4-FFF2-40B4-BE49-F238E27FC236}">
                <a16:creationId xmlns:a16="http://schemas.microsoft.com/office/drawing/2014/main" id="{4A7217B1-3F49-5470-075F-FC7548E30212}"/>
              </a:ext>
            </a:extLst>
          </p:cNvPr>
          <p:cNvSpPr>
            <a:spLocks noGrp="1" noChangeArrowheads="1"/>
          </p:cNvSpPr>
          <p:nvPr>
            <p:ph type="body" idx="1"/>
          </p:nvPr>
        </p:nvSpPr>
        <p:spPr>
          <a:xfrm>
            <a:off x="228600" y="952500"/>
            <a:ext cx="8305800" cy="4953000"/>
          </a:xfrm>
        </p:spPr>
        <p:txBody>
          <a:bodyPr/>
          <a:lstStyle/>
          <a:p>
            <a:pPr>
              <a:lnSpc>
                <a:spcPct val="90000"/>
              </a:lnSpc>
            </a:pPr>
            <a:r>
              <a:rPr lang="en-US" altLang="en-US"/>
              <a:t>Here’s the initial tableau, for the basic feasible solution [0,0,8,15]:</a:t>
            </a:r>
          </a:p>
          <a:p>
            <a:pPr>
              <a:lnSpc>
                <a:spcPct val="90000"/>
              </a:lnSpc>
            </a:pPr>
            <a:endParaRPr lang="en-US" altLang="en-US" sz="3600"/>
          </a:p>
          <a:p>
            <a:pPr>
              <a:lnSpc>
                <a:spcPct val="90000"/>
              </a:lnSpc>
            </a:pPr>
            <a:endParaRPr lang="en-US" altLang="en-US" sz="1700"/>
          </a:p>
          <a:p>
            <a:pPr>
              <a:lnSpc>
                <a:spcPct val="90000"/>
              </a:lnSpc>
              <a:buFontTx/>
              <a:buNone/>
            </a:pPr>
            <a:r>
              <a:rPr lang="en-US" altLang="en-US" sz="3600"/>
              <a:t>		</a:t>
            </a:r>
            <a:endParaRPr lang="en-US" altLang="en-US" sz="3800"/>
          </a:p>
        </p:txBody>
      </p:sp>
      <p:sp>
        <p:nvSpPr>
          <p:cNvPr id="11268" name="Rectangle 4">
            <a:extLst>
              <a:ext uri="{FF2B5EF4-FFF2-40B4-BE49-F238E27FC236}">
                <a16:creationId xmlns:a16="http://schemas.microsoft.com/office/drawing/2014/main" id="{92EE0762-B8D1-A80B-4AE2-E27FDF2820E7}"/>
              </a:ext>
            </a:extLst>
          </p:cNvPr>
          <p:cNvSpPr>
            <a:spLocks noChangeArrowheads="1"/>
          </p:cNvSpPr>
          <p:nvPr/>
        </p:nvSpPr>
        <p:spPr bwMode="auto">
          <a:xfrm>
            <a:off x="228600" y="152400"/>
            <a:ext cx="8686800" cy="64770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1269" name="Rectangle 5">
            <a:extLst>
              <a:ext uri="{FF2B5EF4-FFF2-40B4-BE49-F238E27FC236}">
                <a16:creationId xmlns:a16="http://schemas.microsoft.com/office/drawing/2014/main" id="{70D02ABB-2CC3-C54B-09F2-C513050239E1}"/>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graphicFrame>
        <p:nvGraphicFramePr>
          <p:cNvPr id="148556" name="Group 76">
            <a:extLst>
              <a:ext uri="{FF2B5EF4-FFF2-40B4-BE49-F238E27FC236}">
                <a16:creationId xmlns:a16="http://schemas.microsoft.com/office/drawing/2014/main" id="{9BD1DF84-3F73-451C-88C9-4695BE3F90ED}"/>
              </a:ext>
            </a:extLst>
          </p:cNvPr>
          <p:cNvGraphicFramePr>
            <a:graphicFrameLocks noGrp="1"/>
          </p:cNvGraphicFramePr>
          <p:nvPr/>
        </p:nvGraphicFramePr>
        <p:xfrm>
          <a:off x="685800" y="2133600"/>
          <a:ext cx="7239000" cy="2390775"/>
        </p:xfrm>
        <a:graphic>
          <a:graphicData uri="http://schemas.openxmlformats.org/drawingml/2006/table">
            <a:tbl>
              <a:tblPr/>
              <a:tblGrid>
                <a:gridCol w="1919288">
                  <a:extLst>
                    <a:ext uri="{9D8B030D-6E8A-4147-A177-3AD203B41FA5}">
                      <a16:colId xmlns:a16="http://schemas.microsoft.com/office/drawing/2014/main" val="20000"/>
                    </a:ext>
                  </a:extLst>
                </a:gridCol>
                <a:gridCol w="754062">
                  <a:extLst>
                    <a:ext uri="{9D8B030D-6E8A-4147-A177-3AD203B41FA5}">
                      <a16:colId xmlns:a16="http://schemas.microsoft.com/office/drawing/2014/main" val="20001"/>
                    </a:ext>
                  </a:extLst>
                </a:gridCol>
                <a:gridCol w="823913">
                  <a:extLst>
                    <a:ext uri="{9D8B030D-6E8A-4147-A177-3AD203B41FA5}">
                      <a16:colId xmlns:a16="http://schemas.microsoft.com/office/drawing/2014/main" val="20002"/>
                    </a:ext>
                  </a:extLst>
                </a:gridCol>
                <a:gridCol w="703262">
                  <a:extLst>
                    <a:ext uri="{9D8B030D-6E8A-4147-A177-3AD203B41FA5}">
                      <a16:colId xmlns:a16="http://schemas.microsoft.com/office/drawing/2014/main" val="20003"/>
                    </a:ext>
                  </a:extLst>
                </a:gridCol>
                <a:gridCol w="782638">
                  <a:extLst>
                    <a:ext uri="{9D8B030D-6E8A-4147-A177-3AD203B41FA5}">
                      <a16:colId xmlns:a16="http://schemas.microsoft.com/office/drawing/2014/main" val="20004"/>
                    </a:ext>
                  </a:extLst>
                </a:gridCol>
                <a:gridCol w="787400">
                  <a:extLst>
                    <a:ext uri="{9D8B030D-6E8A-4147-A177-3AD203B41FA5}">
                      <a16:colId xmlns:a16="http://schemas.microsoft.com/office/drawing/2014/main" val="20005"/>
                    </a:ext>
                  </a:extLst>
                </a:gridCol>
                <a:gridCol w="1468437">
                  <a:extLst>
                    <a:ext uri="{9D8B030D-6E8A-4147-A177-3AD203B41FA5}">
                      <a16:colId xmlns:a16="http://schemas.microsoft.com/office/drawing/2014/main" val="20006"/>
                    </a:ext>
                  </a:extLst>
                </a:gridCol>
              </a:tblGrid>
              <a:tr h="422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x</a:t>
                      </a:r>
                      <a:r>
                        <a:rPr kumimoji="0" lang="en-US" sz="2400" b="0" i="1" u="none" strike="noStrike" cap="none" normalizeH="0" baseline="-25000">
                          <a:ln>
                            <a:noFill/>
                          </a:ln>
                          <a:solidFill>
                            <a:schemeClr val="tx1"/>
                          </a:solidFill>
                          <a:effectLst/>
                          <a:latin typeface="Times New Roman" pitchFamily="18" charset="0"/>
                        </a:rPr>
                        <a:t>1</a:t>
                      </a:r>
                      <a:endParaRPr kumimoji="0" lang="en-US" sz="2400" b="0" i="1" u="none" strike="noStrike" cap="none" normalizeH="0" baseline="0">
                        <a:ln>
                          <a:noFill/>
                        </a:ln>
                        <a:solidFill>
                          <a:schemeClr val="tx1"/>
                        </a:solidFill>
                        <a:effectLst/>
                        <a:latin typeface="Times New Roman"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x</a:t>
                      </a:r>
                      <a:r>
                        <a:rPr kumimoji="0" lang="en-US" sz="2400" b="0" i="1" u="none" strike="noStrike" cap="none" normalizeH="0" baseline="-25000">
                          <a:ln>
                            <a:noFill/>
                          </a:ln>
                          <a:solidFill>
                            <a:schemeClr val="tx1"/>
                          </a:solidFill>
                          <a:effectLst/>
                          <a:latin typeface="Times New Roman"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x</a:t>
                      </a:r>
                      <a:r>
                        <a:rPr kumimoji="0" lang="en-US" sz="2400" b="0" i="1" u="none" strike="noStrike" cap="none" normalizeH="0" baseline="-25000">
                          <a:ln>
                            <a:noFill/>
                          </a:ln>
                          <a:solidFill>
                            <a:schemeClr val="tx1"/>
                          </a:solidFill>
                          <a:effectLst/>
                          <a:latin typeface="Times New Roman"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x</a:t>
                      </a:r>
                      <a:r>
                        <a:rPr kumimoji="0" lang="en-US" sz="2400" b="0" i="1" u="none" strike="noStrike" cap="none" normalizeH="0" baseline="-25000">
                          <a:ln>
                            <a:noFill/>
                          </a:ln>
                          <a:solidFill>
                            <a:schemeClr val="tx1"/>
                          </a:solidFill>
                          <a:effectLst/>
                          <a:latin typeface="Times New Roman"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z</a:t>
                      </a:r>
                      <a:endParaRPr kumimoji="0" lang="en-US" sz="2400" b="0" i="1" u="none" strike="noStrike" cap="none" normalizeH="0" baseline="-2500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constraint 1</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constraint 2</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91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302" name="Text Box 71">
            <a:extLst>
              <a:ext uri="{FF2B5EF4-FFF2-40B4-BE49-F238E27FC236}">
                <a16:creationId xmlns:a16="http://schemas.microsoft.com/office/drawing/2014/main" id="{F1699837-49E3-1BBB-04EC-A3EB0C152319}"/>
              </a:ext>
            </a:extLst>
          </p:cNvPr>
          <p:cNvSpPr txBox="1">
            <a:spLocks noChangeArrowheads="1"/>
          </p:cNvSpPr>
          <p:nvPr/>
        </p:nvSpPr>
        <p:spPr bwMode="auto">
          <a:xfrm>
            <a:off x="304800" y="4419600"/>
            <a:ext cx="7788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800"/>
              <a:t>  The slack variables are basic here, and the columns corresponding to the nonbasic variables are combined to form the </a:t>
            </a:r>
            <a:r>
              <a:rPr lang="en-US" altLang="en-US" sz="2800" i="1"/>
              <a:t>B</a:t>
            </a:r>
            <a:r>
              <a:rPr lang="en-US" altLang="en-US" sz="2800"/>
              <a:t> matrix </a:t>
            </a:r>
          </a:p>
          <a:p>
            <a:pPr>
              <a:spcBef>
                <a:spcPct val="0"/>
              </a:spcBef>
            </a:pPr>
            <a:r>
              <a:rPr lang="en-US" altLang="en-US" sz="2800"/>
              <a:t>  The dual variables are related to </a:t>
            </a:r>
            <a:r>
              <a:rPr lang="en-US" altLang="en-US" sz="2800" i="1"/>
              <a:t>B</a:t>
            </a:r>
            <a:r>
              <a:rPr lang="en-US" altLang="en-US" sz="2800"/>
              <a:t> via</a:t>
            </a:r>
          </a:p>
        </p:txBody>
      </p:sp>
      <p:graphicFrame>
        <p:nvGraphicFramePr>
          <p:cNvPr id="11303" name="Object 72">
            <a:extLst>
              <a:ext uri="{FF2B5EF4-FFF2-40B4-BE49-F238E27FC236}">
                <a16:creationId xmlns:a16="http://schemas.microsoft.com/office/drawing/2014/main" id="{8A5337FE-3C28-1E94-65B1-95C22468E4B4}"/>
              </a:ext>
            </a:extLst>
          </p:cNvPr>
          <p:cNvGraphicFramePr>
            <a:graphicFrameLocks noChangeAspect="1"/>
          </p:cNvGraphicFramePr>
          <p:nvPr/>
        </p:nvGraphicFramePr>
        <p:xfrm>
          <a:off x="6423025" y="5486400"/>
          <a:ext cx="1708150" cy="722313"/>
        </p:xfrm>
        <a:graphic>
          <a:graphicData uri="http://schemas.openxmlformats.org/presentationml/2006/ole">
            <mc:AlternateContent xmlns:mc="http://schemas.openxmlformats.org/markup-compatibility/2006">
              <mc:Choice xmlns:v="urn:schemas-microsoft-com:vml" Requires="v">
                <p:oleObj name="Equation" r:id="rId2" imgW="660400" imgH="279400" progId="Equation.3">
                  <p:embed/>
                </p:oleObj>
              </mc:Choice>
              <mc:Fallback>
                <p:oleObj name="Equation" r:id="rId2" imgW="660400" imgH="279400" progId="Equation.3">
                  <p:embed/>
                  <p:pic>
                    <p:nvPicPr>
                      <p:cNvPr id="11303" name="Object 72">
                        <a:extLst>
                          <a:ext uri="{FF2B5EF4-FFF2-40B4-BE49-F238E27FC236}">
                            <a16:creationId xmlns:a16="http://schemas.microsoft.com/office/drawing/2014/main" id="{8A5337FE-3C28-1E94-65B1-95C22468E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025" y="5486400"/>
                        <a:ext cx="170815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DD9D684-5C07-0680-2A08-0A343A35BB6C}"/>
              </a:ext>
            </a:extLst>
          </p:cNvPr>
          <p:cNvSpPr>
            <a:spLocks noGrp="1" noChangeArrowheads="1"/>
          </p:cNvSpPr>
          <p:nvPr>
            <p:ph type="title"/>
          </p:nvPr>
        </p:nvSpPr>
        <p:spPr>
          <a:xfrm>
            <a:off x="533400" y="0"/>
            <a:ext cx="8077200" cy="1143000"/>
          </a:xfrm>
        </p:spPr>
        <p:txBody>
          <a:bodyPr/>
          <a:lstStyle/>
          <a:p>
            <a:pPr>
              <a:lnSpc>
                <a:spcPct val="80000"/>
              </a:lnSpc>
              <a:tabLst>
                <a:tab pos="5599113" algn="l"/>
              </a:tabLst>
            </a:pPr>
            <a:r>
              <a:rPr lang="en-US" altLang="en-US" sz="4000"/>
              <a:t>Information from the Final Tableau</a:t>
            </a:r>
          </a:p>
        </p:txBody>
      </p:sp>
      <p:sp>
        <p:nvSpPr>
          <p:cNvPr id="12291" name="Rectangle 3">
            <a:extLst>
              <a:ext uri="{FF2B5EF4-FFF2-40B4-BE49-F238E27FC236}">
                <a16:creationId xmlns:a16="http://schemas.microsoft.com/office/drawing/2014/main" id="{6502D2BC-0571-78DF-1A00-B5535A74BB85}"/>
              </a:ext>
            </a:extLst>
          </p:cNvPr>
          <p:cNvSpPr>
            <a:spLocks noChangeArrowheads="1"/>
          </p:cNvSpPr>
          <p:nvPr/>
        </p:nvSpPr>
        <p:spPr bwMode="auto">
          <a:xfrm>
            <a:off x="228600" y="152400"/>
            <a:ext cx="8686800" cy="67056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2292" name="Rectangle 4">
            <a:extLst>
              <a:ext uri="{FF2B5EF4-FFF2-40B4-BE49-F238E27FC236}">
                <a16:creationId xmlns:a16="http://schemas.microsoft.com/office/drawing/2014/main" id="{A6605956-332C-41F4-0242-7D025EE366B6}"/>
              </a:ext>
            </a:extLst>
          </p:cNvPr>
          <p:cNvSpPr>
            <a:spLocks noChangeArrowheads="1"/>
          </p:cNvSpPr>
          <p:nvPr/>
        </p:nvSpPr>
        <p:spPr bwMode="auto">
          <a:xfrm>
            <a:off x="6400800" y="64008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graphicFrame>
        <p:nvGraphicFramePr>
          <p:cNvPr id="149509" name="Group 5">
            <a:extLst>
              <a:ext uri="{FF2B5EF4-FFF2-40B4-BE49-F238E27FC236}">
                <a16:creationId xmlns:a16="http://schemas.microsoft.com/office/drawing/2014/main" id="{C906FF26-7C99-4791-9EB4-CC8C20D8EFFD}"/>
              </a:ext>
            </a:extLst>
          </p:cNvPr>
          <p:cNvGraphicFramePr>
            <a:graphicFrameLocks noGrp="1"/>
          </p:cNvGraphicFramePr>
          <p:nvPr/>
        </p:nvGraphicFramePr>
        <p:xfrm>
          <a:off x="552450" y="1066800"/>
          <a:ext cx="8039100" cy="2590800"/>
        </p:xfrm>
        <a:graphic>
          <a:graphicData uri="http://schemas.openxmlformats.org/drawingml/2006/table">
            <a:tbl>
              <a:tblPr/>
              <a:tblGrid>
                <a:gridCol w="2133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1633537">
                  <a:extLst>
                    <a:ext uri="{9D8B030D-6E8A-4147-A177-3AD203B41FA5}">
                      <a16:colId xmlns:a16="http://schemas.microsoft.com/office/drawing/2014/main" val="20006"/>
                    </a:ext>
                  </a:extLst>
                </a:gridCol>
              </a:tblGrid>
              <a:tr h="660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variables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x</a:t>
                      </a:r>
                      <a:r>
                        <a:rPr kumimoji="0" lang="en-US" sz="2800" b="0" i="1" u="none" strike="noStrike" cap="none" normalizeH="0" baseline="-25000">
                          <a:ln>
                            <a:noFill/>
                          </a:ln>
                          <a:solidFill>
                            <a:schemeClr val="tx1"/>
                          </a:solidFill>
                          <a:effectLst/>
                          <a:latin typeface="Times New Roman" pitchFamily="18" charset="0"/>
                        </a:rPr>
                        <a:t>1</a:t>
                      </a:r>
                      <a:endParaRPr kumimoji="0" lang="en-US" sz="2800" b="0" i="1" u="none" strike="noStrike" cap="none" normalizeH="0" baseline="0">
                        <a:ln>
                          <a:noFill/>
                        </a:ln>
                        <a:solidFill>
                          <a:schemeClr val="tx1"/>
                        </a:solidFill>
                        <a:effectLst/>
                        <a:latin typeface="Times New Roman" pitchFamily="18"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x</a:t>
                      </a:r>
                      <a:r>
                        <a:rPr kumimoji="0" lang="en-US" sz="2800" b="0" i="1" u="none" strike="noStrike" cap="none" normalizeH="0" baseline="-25000">
                          <a:ln>
                            <a:noFill/>
                          </a:ln>
                          <a:solidFill>
                            <a:schemeClr val="tx1"/>
                          </a:solidFill>
                          <a:effectLst/>
                          <a:latin typeface="Times New Roman"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x</a:t>
                      </a:r>
                      <a:r>
                        <a:rPr kumimoji="0" lang="en-US" sz="2800" b="0" i="1" u="none" strike="noStrike" cap="none" normalizeH="0" baseline="-25000">
                          <a:ln>
                            <a:noFill/>
                          </a:ln>
                          <a:solidFill>
                            <a:schemeClr val="tx1"/>
                          </a:solidFill>
                          <a:effectLst/>
                          <a:latin typeface="Times New Roman"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x</a:t>
                      </a:r>
                      <a:r>
                        <a:rPr kumimoji="0" lang="en-US" sz="2800" b="0" i="1" u="none" strike="noStrike" cap="none" normalizeH="0" baseline="-25000">
                          <a:ln>
                            <a:noFill/>
                          </a:ln>
                          <a:solidFill>
                            <a:schemeClr val="tx1"/>
                          </a:solidFill>
                          <a:effectLst/>
                          <a:latin typeface="Times New Roman"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z</a:t>
                      </a:r>
                      <a:endParaRPr kumimoji="0" lang="en-US" sz="2800" b="0" i="1" u="none" strike="noStrike" cap="none" normalizeH="0" baseline="-2500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constants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      </a:t>
                      </a:r>
                      <a:r>
                        <a:rPr kumimoji="0" lang="en-US" sz="2800" b="0" i="1" u="none" strike="noStrike" cap="none" normalizeH="0" baseline="0">
                          <a:ln>
                            <a:noFill/>
                          </a:ln>
                          <a:solidFill>
                            <a:schemeClr val="tx1"/>
                          </a:solidFill>
                          <a:effectLst/>
                          <a:latin typeface="Times New Roman" pitchFamily="18" charset="0"/>
                        </a:rPr>
                        <a:t>x</a:t>
                      </a:r>
                      <a:r>
                        <a:rPr kumimoji="0" lang="en-US" sz="2800" b="0" i="1" u="none" strike="noStrike" cap="none" normalizeH="0" baseline="-25000">
                          <a:ln>
                            <a:noFill/>
                          </a:ln>
                          <a:solidFill>
                            <a:schemeClr val="tx1"/>
                          </a:solidFill>
                          <a:effectLst/>
                          <a:latin typeface="Times New Roman" pitchFamily="18" charset="0"/>
                        </a:rPr>
                        <a:t>2</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      x</a:t>
                      </a:r>
                      <a:r>
                        <a:rPr kumimoji="0" lang="en-US" sz="2800" b="0" i="1" u="none" strike="noStrike" cap="none" normalizeH="0" baseline="-25000">
                          <a:ln>
                            <a:noFill/>
                          </a:ln>
                          <a:solidFill>
                            <a:schemeClr val="tx1"/>
                          </a:solidFill>
                          <a:effectLst/>
                          <a:latin typeface="Times New Roman" pitchFamily="18" charset="0"/>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objective row</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430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9563" name="Text Box 59">
            <a:extLst>
              <a:ext uri="{FF2B5EF4-FFF2-40B4-BE49-F238E27FC236}">
                <a16:creationId xmlns:a16="http://schemas.microsoft.com/office/drawing/2014/main" id="{D9430833-E308-6B7F-828C-7FD3C1FFC448}"/>
              </a:ext>
            </a:extLst>
          </p:cNvPr>
          <p:cNvSpPr txBox="1">
            <a:spLocks noChangeArrowheads="1"/>
          </p:cNvSpPr>
          <p:nvPr/>
        </p:nvSpPr>
        <p:spPr bwMode="auto">
          <a:xfrm>
            <a:off x="441325" y="3549650"/>
            <a:ext cx="80930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3000"/>
              <a:t>  Now we are at the optimal solution to the primal</a:t>
            </a:r>
          </a:p>
          <a:p>
            <a:pPr>
              <a:spcBef>
                <a:spcPct val="0"/>
              </a:spcBef>
            </a:pPr>
            <a:r>
              <a:rPr lang="en-US" altLang="en-US" sz="3000"/>
              <a:t>  Solution is [3/2 , 5/2, 0, 0] as obtained last time</a:t>
            </a:r>
          </a:p>
          <a:p>
            <a:pPr>
              <a:spcBef>
                <a:spcPct val="0"/>
              </a:spcBef>
            </a:pPr>
            <a:r>
              <a:rPr lang="en-US" altLang="en-US" sz="3000"/>
              <a:t>  The process of row reduction is equivalent to inverting the </a:t>
            </a:r>
            <a:r>
              <a:rPr lang="en-US" altLang="en-US" sz="3000" i="1"/>
              <a:t>B</a:t>
            </a:r>
            <a:r>
              <a:rPr lang="en-US" altLang="en-US" sz="3000"/>
              <a:t> matrix, therefore...</a:t>
            </a:r>
          </a:p>
          <a:p>
            <a:pPr>
              <a:spcBef>
                <a:spcPct val="0"/>
              </a:spcBef>
            </a:pPr>
            <a:r>
              <a:rPr lang="en-US" altLang="en-US" sz="3000"/>
              <a:t>  The optimal </a:t>
            </a:r>
            <a:r>
              <a:rPr lang="en-US" altLang="en-US" sz="3000" i="1"/>
              <a:t>w</a:t>
            </a:r>
            <a:r>
              <a:rPr lang="en-US" altLang="en-US" sz="3000"/>
              <a:t> variables are listed in the final tableau, under the </a:t>
            </a:r>
            <a:r>
              <a:rPr lang="en-US" altLang="en-US" sz="3000" u="sng"/>
              <a:t>initial</a:t>
            </a:r>
            <a:r>
              <a:rPr lang="en-US" altLang="en-US" sz="3000"/>
              <a:t> basic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additive="base">
                                        <p:cTn id="7" dur="500" fill="hold"/>
                                        <p:tgtEl>
                                          <p:spTgt spid="149509"/>
                                        </p:tgtEl>
                                        <p:attrNameLst>
                                          <p:attrName>ppt_x</p:attrName>
                                        </p:attrNameLst>
                                      </p:cBhvr>
                                      <p:tavLst>
                                        <p:tav tm="0">
                                          <p:val>
                                            <p:strVal val="0-#ppt_w/2"/>
                                          </p:val>
                                        </p:tav>
                                        <p:tav tm="100000">
                                          <p:val>
                                            <p:strVal val="#ppt_x"/>
                                          </p:val>
                                        </p:tav>
                                      </p:tavLst>
                                    </p:anim>
                                    <p:anim calcmode="lin" valueType="num">
                                      <p:cBhvr additive="base">
                                        <p:cTn id="8"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9563">
                                            <p:txEl>
                                              <p:pRg st="0" end="0"/>
                                            </p:txEl>
                                          </p:spTgt>
                                        </p:tgtEl>
                                        <p:attrNameLst>
                                          <p:attrName>style.visibility</p:attrName>
                                        </p:attrNameLst>
                                      </p:cBhvr>
                                      <p:to>
                                        <p:strVal val="visible"/>
                                      </p:to>
                                    </p:set>
                                    <p:anim calcmode="lin" valueType="num">
                                      <p:cBhvr additive="base">
                                        <p:cTn id="13" dur="500" fill="hold"/>
                                        <p:tgtEl>
                                          <p:spTgt spid="1495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9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9563">
                                            <p:txEl>
                                              <p:pRg st="1" end="1"/>
                                            </p:txEl>
                                          </p:spTgt>
                                        </p:tgtEl>
                                        <p:attrNameLst>
                                          <p:attrName>style.visibility</p:attrName>
                                        </p:attrNameLst>
                                      </p:cBhvr>
                                      <p:to>
                                        <p:strVal val="visible"/>
                                      </p:to>
                                    </p:set>
                                    <p:anim calcmode="lin" valueType="num">
                                      <p:cBhvr additive="base">
                                        <p:cTn id="19" dur="500" fill="hold"/>
                                        <p:tgtEl>
                                          <p:spTgt spid="1495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9563">
                                            <p:txEl>
                                              <p:pRg st="2" end="2"/>
                                            </p:txEl>
                                          </p:spTgt>
                                        </p:tgtEl>
                                        <p:attrNameLst>
                                          <p:attrName>style.visibility</p:attrName>
                                        </p:attrNameLst>
                                      </p:cBhvr>
                                      <p:to>
                                        <p:strVal val="visible"/>
                                      </p:to>
                                    </p:set>
                                    <p:anim calcmode="lin" valueType="num">
                                      <p:cBhvr additive="base">
                                        <p:cTn id="25" dur="500" fill="hold"/>
                                        <p:tgtEl>
                                          <p:spTgt spid="1495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9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9563">
                                            <p:txEl>
                                              <p:pRg st="3" end="3"/>
                                            </p:txEl>
                                          </p:spTgt>
                                        </p:tgtEl>
                                        <p:attrNameLst>
                                          <p:attrName>style.visibility</p:attrName>
                                        </p:attrNameLst>
                                      </p:cBhvr>
                                      <p:to>
                                        <p:strVal val="visible"/>
                                      </p:to>
                                    </p:set>
                                    <p:anim calcmode="lin" valueType="num">
                                      <p:cBhvr additive="base">
                                        <p:cTn id="31" dur="500" fill="hold"/>
                                        <p:tgtEl>
                                          <p:spTgt spid="14956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95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6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07D0099-05AB-1601-27E0-14C79347CEAA}"/>
              </a:ext>
            </a:extLst>
          </p:cNvPr>
          <p:cNvSpPr>
            <a:spLocks noGrp="1" noChangeArrowheads="1"/>
          </p:cNvSpPr>
          <p:nvPr>
            <p:ph type="title"/>
          </p:nvPr>
        </p:nvSpPr>
        <p:spPr>
          <a:xfrm>
            <a:off x="533400" y="0"/>
            <a:ext cx="8077200" cy="1143000"/>
          </a:xfrm>
        </p:spPr>
        <p:txBody>
          <a:bodyPr/>
          <a:lstStyle/>
          <a:p>
            <a:pPr>
              <a:lnSpc>
                <a:spcPct val="80000"/>
              </a:lnSpc>
            </a:pPr>
            <a:r>
              <a:rPr lang="en-US" altLang="en-US"/>
              <a:t>Solution to the Dual</a:t>
            </a:r>
          </a:p>
        </p:txBody>
      </p:sp>
      <p:sp>
        <p:nvSpPr>
          <p:cNvPr id="13315" name="Rectangle 3">
            <a:extLst>
              <a:ext uri="{FF2B5EF4-FFF2-40B4-BE49-F238E27FC236}">
                <a16:creationId xmlns:a16="http://schemas.microsoft.com/office/drawing/2014/main" id="{6BDCB7BE-19F9-50BD-7A59-DA73AB5D190F}"/>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3316" name="Rectangle 4">
            <a:extLst>
              <a:ext uri="{FF2B5EF4-FFF2-40B4-BE49-F238E27FC236}">
                <a16:creationId xmlns:a16="http://schemas.microsoft.com/office/drawing/2014/main" id="{8B44A31E-F943-7FC2-9105-5E12166CB04E}"/>
              </a:ext>
            </a:extLst>
          </p:cNvPr>
          <p:cNvSpPr>
            <a:spLocks noChangeArrowheads="1"/>
          </p:cNvSpPr>
          <p:nvPr/>
        </p:nvSpPr>
        <p:spPr bwMode="auto">
          <a:xfrm>
            <a:off x="6324600" y="62484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50533" name="Text Box 5">
            <a:extLst>
              <a:ext uri="{FF2B5EF4-FFF2-40B4-BE49-F238E27FC236}">
                <a16:creationId xmlns:a16="http://schemas.microsoft.com/office/drawing/2014/main" id="{42562351-D32F-8C92-68A5-0162A9219181}"/>
              </a:ext>
            </a:extLst>
          </p:cNvPr>
          <p:cNvSpPr txBox="1">
            <a:spLocks noChangeArrowheads="1"/>
          </p:cNvSpPr>
          <p:nvPr/>
        </p:nvSpPr>
        <p:spPr bwMode="auto">
          <a:xfrm>
            <a:off x="381000" y="10668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dual is:</a:t>
            </a:r>
          </a:p>
        </p:txBody>
      </p:sp>
      <p:graphicFrame>
        <p:nvGraphicFramePr>
          <p:cNvPr id="150534" name="Object 6">
            <a:extLst>
              <a:ext uri="{FF2B5EF4-FFF2-40B4-BE49-F238E27FC236}">
                <a16:creationId xmlns:a16="http://schemas.microsoft.com/office/drawing/2014/main" id="{90B26DAF-29E5-8B0E-F850-6B6C80ECEEDE}"/>
              </a:ext>
            </a:extLst>
          </p:cNvPr>
          <p:cNvGraphicFramePr>
            <a:graphicFrameLocks noChangeAspect="1"/>
          </p:cNvGraphicFramePr>
          <p:nvPr/>
        </p:nvGraphicFramePr>
        <p:xfrm>
          <a:off x="3124200" y="914400"/>
          <a:ext cx="3502025" cy="3205163"/>
        </p:xfrm>
        <a:graphic>
          <a:graphicData uri="http://schemas.openxmlformats.org/presentationml/2006/ole">
            <mc:AlternateContent xmlns:mc="http://schemas.openxmlformats.org/markup-compatibility/2006">
              <mc:Choice xmlns:v="urn:schemas-microsoft-com:vml" Requires="v">
                <p:oleObj name="Equation" r:id="rId2" imgW="1498600" imgH="1371600" progId="Equation.3">
                  <p:embed/>
                </p:oleObj>
              </mc:Choice>
              <mc:Fallback>
                <p:oleObj name="Equation" r:id="rId2" imgW="1498600" imgH="1371600" progId="Equation.3">
                  <p:embed/>
                  <p:pic>
                    <p:nvPicPr>
                      <p:cNvPr id="150534" name="Object 6">
                        <a:extLst>
                          <a:ext uri="{FF2B5EF4-FFF2-40B4-BE49-F238E27FC236}">
                            <a16:creationId xmlns:a16="http://schemas.microsoft.com/office/drawing/2014/main" id="{90B26DAF-29E5-8B0E-F850-6B6C80ECE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914400"/>
                        <a:ext cx="350202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5" name="Text Box 7">
            <a:extLst>
              <a:ext uri="{FF2B5EF4-FFF2-40B4-BE49-F238E27FC236}">
                <a16:creationId xmlns:a16="http://schemas.microsoft.com/office/drawing/2014/main" id="{19C9A0CC-AFC8-7FBB-7F44-36CC6C29F87F}"/>
              </a:ext>
            </a:extLst>
          </p:cNvPr>
          <p:cNvSpPr txBox="1">
            <a:spLocks noChangeArrowheads="1"/>
          </p:cNvSpPr>
          <p:nvPr/>
        </p:nvSpPr>
        <p:spPr bwMode="auto">
          <a:xfrm>
            <a:off x="381000" y="41148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The solution from the final tableau was</a:t>
            </a:r>
          </a:p>
        </p:txBody>
      </p:sp>
      <p:graphicFrame>
        <p:nvGraphicFramePr>
          <p:cNvPr id="150536" name="Object 8">
            <a:extLst>
              <a:ext uri="{FF2B5EF4-FFF2-40B4-BE49-F238E27FC236}">
                <a16:creationId xmlns:a16="http://schemas.microsoft.com/office/drawing/2014/main" id="{BF0B19B3-4078-B386-83D8-8B5A1652B1EC}"/>
              </a:ext>
            </a:extLst>
          </p:cNvPr>
          <p:cNvGraphicFramePr>
            <a:graphicFrameLocks noChangeAspect="1"/>
          </p:cNvGraphicFramePr>
          <p:nvPr/>
        </p:nvGraphicFramePr>
        <p:xfrm>
          <a:off x="3810000" y="4648200"/>
          <a:ext cx="2209800" cy="654050"/>
        </p:xfrm>
        <a:graphic>
          <a:graphicData uri="http://schemas.openxmlformats.org/presentationml/2006/ole">
            <mc:AlternateContent xmlns:mc="http://schemas.openxmlformats.org/markup-compatibility/2006">
              <mc:Choice xmlns:v="urn:schemas-microsoft-com:vml" Requires="v">
                <p:oleObj name="Equation" r:id="rId4" imgW="774364" imgH="228501" progId="Equation.3">
                  <p:embed/>
                </p:oleObj>
              </mc:Choice>
              <mc:Fallback>
                <p:oleObj name="Equation" r:id="rId4" imgW="774364" imgH="228501" progId="Equation.3">
                  <p:embed/>
                  <p:pic>
                    <p:nvPicPr>
                      <p:cNvPr id="150536" name="Object 8">
                        <a:extLst>
                          <a:ext uri="{FF2B5EF4-FFF2-40B4-BE49-F238E27FC236}">
                            <a16:creationId xmlns:a16="http://schemas.microsoft.com/office/drawing/2014/main" id="{BF0B19B3-4078-B386-83D8-8B5A1652B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648200"/>
                        <a:ext cx="22098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a:extLst>
              <a:ext uri="{FF2B5EF4-FFF2-40B4-BE49-F238E27FC236}">
                <a16:creationId xmlns:a16="http://schemas.microsoft.com/office/drawing/2014/main" id="{61D26046-2338-2A6E-6FE0-73FC36CE2231}"/>
              </a:ext>
            </a:extLst>
          </p:cNvPr>
          <p:cNvGrpSpPr>
            <a:grpSpLocks/>
          </p:cNvGrpSpPr>
          <p:nvPr/>
        </p:nvGrpSpPr>
        <p:grpSpPr bwMode="auto">
          <a:xfrm>
            <a:off x="419100" y="5276850"/>
            <a:ext cx="6276975" cy="579438"/>
            <a:chOff x="264" y="3324"/>
            <a:chExt cx="3954" cy="365"/>
          </a:xfrm>
        </p:grpSpPr>
        <p:graphicFrame>
          <p:nvGraphicFramePr>
            <p:cNvPr id="13322" name="Object 9">
              <a:extLst>
                <a:ext uri="{FF2B5EF4-FFF2-40B4-BE49-F238E27FC236}">
                  <a16:creationId xmlns:a16="http://schemas.microsoft.com/office/drawing/2014/main" id="{4B3D4BD1-38ED-AE4D-E6B7-8662A9CE9BD1}"/>
                </a:ext>
              </a:extLst>
            </p:cNvPr>
            <p:cNvGraphicFramePr>
              <a:graphicFrameLocks noChangeAspect="1"/>
            </p:cNvGraphicFramePr>
            <p:nvPr/>
          </p:nvGraphicFramePr>
          <p:xfrm>
            <a:off x="1146" y="3366"/>
            <a:ext cx="3072" cy="314"/>
          </p:xfrm>
          <a:graphic>
            <a:graphicData uri="http://schemas.openxmlformats.org/presentationml/2006/ole">
              <mc:AlternateContent xmlns:mc="http://schemas.openxmlformats.org/markup-compatibility/2006">
                <mc:Choice xmlns:v="urn:schemas-microsoft-com:vml" Requires="v">
                  <p:oleObj name="Equation" r:id="rId6" imgW="1739900" imgH="177800" progId="Equation.3">
                    <p:embed/>
                  </p:oleObj>
                </mc:Choice>
                <mc:Fallback>
                  <p:oleObj name="Equation" r:id="rId6" imgW="1739900" imgH="177800" progId="Equation.3">
                    <p:embed/>
                    <p:pic>
                      <p:nvPicPr>
                        <p:cNvPr id="13322" name="Object 9">
                          <a:extLst>
                            <a:ext uri="{FF2B5EF4-FFF2-40B4-BE49-F238E27FC236}">
                              <a16:creationId xmlns:a16="http://schemas.microsoft.com/office/drawing/2014/main" id="{4B3D4BD1-38ED-AE4D-E6B7-8662A9CE9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 y="3366"/>
                          <a:ext cx="307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11">
              <a:extLst>
                <a:ext uri="{FF2B5EF4-FFF2-40B4-BE49-F238E27FC236}">
                  <a16:creationId xmlns:a16="http://schemas.microsoft.com/office/drawing/2014/main" id="{5E7F8661-24B6-E962-02CD-5851E2460672}"/>
                </a:ext>
              </a:extLst>
            </p:cNvPr>
            <p:cNvSpPr txBox="1">
              <a:spLocks noChangeArrowheads="1"/>
            </p:cNvSpPr>
            <p:nvPr/>
          </p:nvSpPr>
          <p:spPr bwMode="auto">
            <a:xfrm>
              <a:off x="264" y="3324"/>
              <a:ext cx="8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Note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 calcmode="lin" valueType="num">
                                      <p:cBhvr additive="base">
                                        <p:cTn id="7" dur="500" fill="hold"/>
                                        <p:tgtEl>
                                          <p:spTgt spid="1505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0534"/>
                                        </p:tgtEl>
                                        <p:attrNameLst>
                                          <p:attrName>style.visibility</p:attrName>
                                        </p:attrNameLst>
                                      </p:cBhvr>
                                      <p:to>
                                        <p:strVal val="visible"/>
                                      </p:to>
                                    </p:set>
                                    <p:anim calcmode="lin" valueType="num">
                                      <p:cBhvr additive="base">
                                        <p:cTn id="13" dur="500" fill="hold"/>
                                        <p:tgtEl>
                                          <p:spTgt spid="150534"/>
                                        </p:tgtEl>
                                        <p:attrNameLst>
                                          <p:attrName>ppt_x</p:attrName>
                                        </p:attrNameLst>
                                      </p:cBhvr>
                                      <p:tavLst>
                                        <p:tav tm="0">
                                          <p:val>
                                            <p:strVal val="0-#ppt_w/2"/>
                                          </p:val>
                                        </p:tav>
                                        <p:tav tm="100000">
                                          <p:val>
                                            <p:strVal val="#ppt_x"/>
                                          </p:val>
                                        </p:tav>
                                      </p:tavLst>
                                    </p:anim>
                                    <p:anim calcmode="lin" valueType="num">
                                      <p:cBhvr additive="base">
                                        <p:cTn id="14"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5">
                                            <p:txEl>
                                              <p:pRg st="0" end="0"/>
                                            </p:txEl>
                                          </p:spTgt>
                                        </p:tgtEl>
                                        <p:attrNameLst>
                                          <p:attrName>style.visibility</p:attrName>
                                        </p:attrNameLst>
                                      </p:cBhvr>
                                      <p:to>
                                        <p:strVal val="visible"/>
                                      </p:to>
                                    </p:set>
                                    <p:anim calcmode="lin" valueType="num">
                                      <p:cBhvr additive="base">
                                        <p:cTn id="19" dur="500" fill="hold"/>
                                        <p:tgtEl>
                                          <p:spTgt spid="15053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0536"/>
                                        </p:tgtEl>
                                        <p:attrNameLst>
                                          <p:attrName>style.visibility</p:attrName>
                                        </p:attrNameLst>
                                      </p:cBhvr>
                                      <p:to>
                                        <p:strVal val="visible"/>
                                      </p:to>
                                    </p:set>
                                    <p:anim calcmode="lin" valueType="num">
                                      <p:cBhvr additive="base">
                                        <p:cTn id="25" dur="500" fill="hold"/>
                                        <p:tgtEl>
                                          <p:spTgt spid="150536"/>
                                        </p:tgtEl>
                                        <p:attrNameLst>
                                          <p:attrName>ppt_x</p:attrName>
                                        </p:attrNameLst>
                                      </p:cBhvr>
                                      <p:tavLst>
                                        <p:tav tm="0">
                                          <p:val>
                                            <p:strVal val="0-#ppt_w/2"/>
                                          </p:val>
                                        </p:tav>
                                        <p:tav tm="100000">
                                          <p:val>
                                            <p:strVal val="#ppt_x"/>
                                          </p:val>
                                        </p:tav>
                                      </p:tavLst>
                                    </p:anim>
                                    <p:anim calcmode="lin" valueType="num">
                                      <p:cBhvr additive="base">
                                        <p:cTn id="26" dur="500" fill="hold"/>
                                        <p:tgtEl>
                                          <p:spTgt spid="15053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autoUpdateAnimBg="0"/>
      <p:bldP spid="15053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0C48974-F927-4732-95BC-D56D1B42D034}"/>
              </a:ext>
            </a:extLst>
          </p:cNvPr>
          <p:cNvSpPr>
            <a:spLocks noGrp="1" noChangeArrowheads="1"/>
          </p:cNvSpPr>
          <p:nvPr>
            <p:ph type="title"/>
          </p:nvPr>
        </p:nvSpPr>
        <p:spPr>
          <a:xfrm>
            <a:off x="533400" y="0"/>
            <a:ext cx="8077200" cy="1143000"/>
          </a:xfrm>
        </p:spPr>
        <p:txBody>
          <a:bodyPr/>
          <a:lstStyle/>
          <a:p>
            <a:pPr>
              <a:lnSpc>
                <a:spcPct val="80000"/>
              </a:lnSpc>
            </a:pPr>
            <a:r>
              <a:rPr lang="en-US" altLang="en-US"/>
              <a:t>Conclusions</a:t>
            </a:r>
          </a:p>
        </p:txBody>
      </p:sp>
      <p:sp>
        <p:nvSpPr>
          <p:cNvPr id="14339" name="Rectangle 3">
            <a:extLst>
              <a:ext uri="{FF2B5EF4-FFF2-40B4-BE49-F238E27FC236}">
                <a16:creationId xmlns:a16="http://schemas.microsoft.com/office/drawing/2014/main" id="{62BBD92E-8737-38EE-0D7B-F4CC5DB8287F}"/>
              </a:ext>
            </a:extLst>
          </p:cNvPr>
          <p:cNvSpPr>
            <a:spLocks noChangeArrowheads="1"/>
          </p:cNvSpPr>
          <p:nvPr/>
        </p:nvSpPr>
        <p:spPr bwMode="auto">
          <a:xfrm>
            <a:off x="228600" y="152400"/>
            <a:ext cx="8686800" cy="65532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14340" name="Rectangle 4">
            <a:extLst>
              <a:ext uri="{FF2B5EF4-FFF2-40B4-BE49-F238E27FC236}">
                <a16:creationId xmlns:a16="http://schemas.microsoft.com/office/drawing/2014/main" id="{6C5E5E84-8422-5418-D7B0-A2E56F411E9E}"/>
              </a:ext>
            </a:extLst>
          </p:cNvPr>
          <p:cNvSpPr>
            <a:spLocks noChangeArrowheads="1"/>
          </p:cNvSpPr>
          <p:nvPr/>
        </p:nvSpPr>
        <p:spPr bwMode="auto">
          <a:xfrm>
            <a:off x="6324600" y="62484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13</a:t>
            </a:r>
          </a:p>
        </p:txBody>
      </p:sp>
      <p:sp>
        <p:nvSpPr>
          <p:cNvPr id="150533" name="Text Box 5">
            <a:extLst>
              <a:ext uri="{FF2B5EF4-FFF2-40B4-BE49-F238E27FC236}">
                <a16:creationId xmlns:a16="http://schemas.microsoft.com/office/drawing/2014/main" id="{3F12DF47-76D4-79AB-3E33-C7253458CE9A}"/>
              </a:ext>
            </a:extLst>
          </p:cNvPr>
          <p:cNvSpPr txBox="1">
            <a:spLocks noChangeArrowheads="1"/>
          </p:cNvSpPr>
          <p:nvPr/>
        </p:nvSpPr>
        <p:spPr bwMode="auto">
          <a:xfrm>
            <a:off x="487363" y="874713"/>
            <a:ext cx="80772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Complementary Slackness tells us that if a constraint is inactive at the optimal solution, then the marginal value of that constraint must be zero.  Increasing the resource limit won’t help.</a:t>
            </a:r>
          </a:p>
        </p:txBody>
      </p:sp>
      <p:sp>
        <p:nvSpPr>
          <p:cNvPr id="150535" name="Text Box 7">
            <a:extLst>
              <a:ext uri="{FF2B5EF4-FFF2-40B4-BE49-F238E27FC236}">
                <a16:creationId xmlns:a16="http://schemas.microsoft.com/office/drawing/2014/main" id="{069A4548-F168-02DC-559A-01B8D06414EA}"/>
              </a:ext>
            </a:extLst>
          </p:cNvPr>
          <p:cNvSpPr txBox="1">
            <a:spLocks noChangeArrowheads="1"/>
          </p:cNvSpPr>
          <p:nvPr/>
        </p:nvSpPr>
        <p:spPr bwMode="auto">
          <a:xfrm>
            <a:off x="393700" y="3398838"/>
            <a:ext cx="8610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a:t>  We can get the values for the marginal costs (the dual variables) by noting that the process involved with the Simplex method is identical to inverting the </a:t>
            </a:r>
            <a:r>
              <a:rPr lang="en-US" altLang="en-US" i="1"/>
              <a:t>B</a:t>
            </a:r>
            <a:r>
              <a:rPr lang="en-US" altLang="en-US"/>
              <a:t> matrix.  The values of those dual variables are listed under the initial basic variables, in the objective function row.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 calcmode="lin" valueType="num">
                                      <p:cBhvr additive="base">
                                        <p:cTn id="7" dur="500" fill="hold"/>
                                        <p:tgtEl>
                                          <p:spTgt spid="1505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5">
                                            <p:txEl>
                                              <p:pRg st="0" end="0"/>
                                            </p:txEl>
                                          </p:spTgt>
                                        </p:tgtEl>
                                        <p:attrNameLst>
                                          <p:attrName>style.visibility</p:attrName>
                                        </p:attrNameLst>
                                      </p:cBhvr>
                                      <p:to>
                                        <p:strVal val="visible"/>
                                      </p:to>
                                    </p:set>
                                    <p:anim calcmode="lin" valueType="num">
                                      <p:cBhvr additive="base">
                                        <p:cTn id="13" dur="500" fill="hold"/>
                                        <p:tgtEl>
                                          <p:spTgt spid="1505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autoUpdateAnimBg="0"/>
      <p:bldP spid="15053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B0C3664-72D1-6553-9F57-F4A70F6E871E}"/>
              </a:ext>
            </a:extLst>
          </p:cNvPr>
          <p:cNvSpPr>
            <a:spLocks noGrp="1" noChangeArrowheads="1"/>
          </p:cNvSpPr>
          <p:nvPr>
            <p:ph type="title"/>
          </p:nvPr>
        </p:nvSpPr>
        <p:spPr>
          <a:xfrm>
            <a:off x="533400" y="228600"/>
            <a:ext cx="8077200" cy="1143000"/>
          </a:xfrm>
        </p:spPr>
        <p:txBody>
          <a:bodyPr/>
          <a:lstStyle/>
          <a:p>
            <a:pPr>
              <a:lnSpc>
                <a:spcPct val="80000"/>
              </a:lnSpc>
            </a:pPr>
            <a:r>
              <a:rPr lang="en-US" altLang="en-US"/>
              <a:t>Nonlinear Programming</a:t>
            </a:r>
          </a:p>
        </p:txBody>
      </p:sp>
      <p:sp>
        <p:nvSpPr>
          <p:cNvPr id="83971" name="Rectangle 3">
            <a:extLst>
              <a:ext uri="{FF2B5EF4-FFF2-40B4-BE49-F238E27FC236}">
                <a16:creationId xmlns:a16="http://schemas.microsoft.com/office/drawing/2014/main" id="{99A91912-A9A9-9B7C-7894-8CBC0DAF5042}"/>
              </a:ext>
            </a:extLst>
          </p:cNvPr>
          <p:cNvSpPr>
            <a:spLocks noGrp="1" noChangeArrowheads="1"/>
          </p:cNvSpPr>
          <p:nvPr>
            <p:ph type="body" idx="1"/>
          </p:nvPr>
        </p:nvSpPr>
        <p:spPr>
          <a:xfrm>
            <a:off x="342900" y="1371600"/>
            <a:ext cx="8458200" cy="4876800"/>
          </a:xfrm>
        </p:spPr>
        <p:txBody>
          <a:bodyPr/>
          <a:lstStyle/>
          <a:p>
            <a:pPr>
              <a:lnSpc>
                <a:spcPct val="90000"/>
              </a:lnSpc>
            </a:pPr>
            <a:r>
              <a:rPr lang="en-US" altLang="en-US"/>
              <a:t>Abbreviated NLP</a:t>
            </a:r>
          </a:p>
          <a:p>
            <a:pPr lvl="1">
              <a:lnSpc>
                <a:spcPct val="90000"/>
              </a:lnSpc>
            </a:pPr>
            <a:r>
              <a:rPr lang="en-US" altLang="en-US"/>
              <a:t>nonlinear constraints and/or a nonlinear objective function</a:t>
            </a:r>
          </a:p>
          <a:p>
            <a:pPr lvl="1">
              <a:lnSpc>
                <a:spcPct val="90000"/>
              </a:lnSpc>
            </a:pPr>
            <a:r>
              <a:rPr lang="en-US" altLang="en-US"/>
              <a:t>no integer/binary variables</a:t>
            </a:r>
          </a:p>
          <a:p>
            <a:pPr>
              <a:lnSpc>
                <a:spcPct val="90000"/>
              </a:lnSpc>
            </a:pPr>
            <a:r>
              <a:rPr lang="en-US" altLang="en-US"/>
              <a:t>An important relaxation for solving MINLP’s</a:t>
            </a:r>
          </a:p>
          <a:p>
            <a:pPr>
              <a:lnSpc>
                <a:spcPct val="90000"/>
              </a:lnSpc>
            </a:pPr>
            <a:r>
              <a:rPr lang="en-US" altLang="en-US"/>
              <a:t>What are the major challenges here?</a:t>
            </a:r>
          </a:p>
          <a:p>
            <a:pPr lvl="1">
              <a:lnSpc>
                <a:spcPct val="90000"/>
              </a:lnSpc>
            </a:pPr>
            <a:r>
              <a:rPr lang="en-US" altLang="en-US"/>
              <a:t>Locally optimal solutions may exist</a:t>
            </a:r>
          </a:p>
          <a:p>
            <a:pPr lvl="1">
              <a:lnSpc>
                <a:spcPct val="90000"/>
              </a:lnSpc>
            </a:pPr>
            <a:r>
              <a:rPr lang="en-US" altLang="en-US"/>
              <a:t>Solution found can therefore be initial guess-dependent</a:t>
            </a:r>
          </a:p>
          <a:p>
            <a:pPr lvl="1">
              <a:lnSpc>
                <a:spcPct val="90000"/>
              </a:lnSpc>
            </a:pPr>
            <a:r>
              <a:rPr lang="en-US" altLang="en-US"/>
              <a:t>Solutions do not necessarily lie at extreme points</a:t>
            </a:r>
          </a:p>
          <a:p>
            <a:pPr lvl="1">
              <a:lnSpc>
                <a:spcPct val="90000"/>
              </a:lnSpc>
            </a:pPr>
            <a:endParaRPr lang="en-US" altLang="en-US"/>
          </a:p>
          <a:p>
            <a:pPr lvl="1">
              <a:lnSpc>
                <a:spcPct val="90000"/>
              </a:lnSpc>
              <a:buFontTx/>
              <a:buNone/>
            </a:pPr>
            <a:endParaRPr lang="en-US" altLang="en-US"/>
          </a:p>
        </p:txBody>
      </p:sp>
      <p:sp>
        <p:nvSpPr>
          <p:cNvPr id="4100" name="Rectangle 4">
            <a:extLst>
              <a:ext uri="{FF2B5EF4-FFF2-40B4-BE49-F238E27FC236}">
                <a16:creationId xmlns:a16="http://schemas.microsoft.com/office/drawing/2014/main" id="{9E178E4F-E5FE-0968-CA7C-50D927B7F1DC}"/>
              </a:ext>
            </a:extLst>
          </p:cNvPr>
          <p:cNvSpPr>
            <a:spLocks noChangeArrowheads="1"/>
          </p:cNvSpPr>
          <p:nvPr/>
        </p:nvSpPr>
        <p:spPr bwMode="auto">
          <a:xfrm>
            <a:off x="228600" y="228600"/>
            <a:ext cx="8686800" cy="6400800"/>
          </a:xfrm>
          <a:prstGeom prst="rect">
            <a:avLst/>
          </a:prstGeom>
          <a:noFill/>
          <a:ln w="9525">
            <a:solidFill>
              <a:schemeClr val="tx1"/>
            </a:solidFill>
            <a:miter lim="800000"/>
            <a:headEnd/>
            <a:tailEnd/>
          </a:ln>
          <a:effectLst>
            <a:outerShdw dist="107763" dir="135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600"/>
          </a:p>
        </p:txBody>
      </p:sp>
      <p:sp>
        <p:nvSpPr>
          <p:cNvPr id="4101" name="Rectangle 5">
            <a:extLst>
              <a:ext uri="{FF2B5EF4-FFF2-40B4-BE49-F238E27FC236}">
                <a16:creationId xmlns:a16="http://schemas.microsoft.com/office/drawing/2014/main" id="{3AA2FE48-DE38-E8FE-9CF8-ED1A201A38C8}"/>
              </a:ext>
            </a:extLst>
          </p:cNvPr>
          <p:cNvSpPr>
            <a:spLocks noChangeArrowheads="1"/>
          </p:cNvSpPr>
          <p:nvPr/>
        </p:nvSpPr>
        <p:spPr bwMode="auto">
          <a:xfrm>
            <a:off x="6400800" y="6172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CPE 778, Lect. 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3971">
                                            <p:txEl>
                                              <p:pRg st="4" end="4"/>
                                            </p:txEl>
                                          </p:spTgt>
                                        </p:tgtEl>
                                        <p:attrNameLst>
                                          <p:attrName>style.visibility</p:attrName>
                                        </p:attrNameLst>
                                      </p:cBhvr>
                                      <p:to>
                                        <p:strVal val="visible"/>
                                      </p:to>
                                    </p:set>
                                    <p:anim calcmode="lin" valueType="num">
                                      <p:cBhvr additive="base">
                                        <p:cTn id="31"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3971">
                                            <p:txEl>
                                              <p:pRg st="5" end="5"/>
                                            </p:txEl>
                                          </p:spTgt>
                                        </p:tgtEl>
                                        <p:attrNameLst>
                                          <p:attrName>style.visibility</p:attrName>
                                        </p:attrNameLst>
                                      </p:cBhvr>
                                      <p:to>
                                        <p:strVal val="visible"/>
                                      </p:to>
                                    </p:set>
                                    <p:anim calcmode="lin" valueType="num">
                                      <p:cBhvr additive="base">
                                        <p:cTn id="37"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 calcmode="lin" valueType="num">
                                      <p:cBhvr additive="base">
                                        <p:cTn id="43"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83971">
                                            <p:txEl>
                                              <p:pRg st="7" end="7"/>
                                            </p:txEl>
                                          </p:spTgt>
                                        </p:tgtEl>
                                        <p:attrNameLst>
                                          <p:attrName>style.visibility</p:attrName>
                                        </p:attrNameLst>
                                      </p:cBhvr>
                                      <p:to>
                                        <p:strVal val="visible"/>
                                      </p:to>
                                    </p:set>
                                    <p:anim calcmode="lin" valueType="num">
                                      <p:cBhvr additive="base">
                                        <p:cTn id="49"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39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3"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TotalTime>
  <Words>8006</Words>
  <Application>Microsoft Office PowerPoint</Application>
  <PresentationFormat>On-screen Show (4:3)</PresentationFormat>
  <Paragraphs>1380</Paragraphs>
  <Slides>129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129</vt:i4>
      </vt:variant>
    </vt:vector>
  </HeadingPairs>
  <TitlesOfParts>
    <vt:vector size="137" baseType="lpstr">
      <vt:lpstr>Arial</vt:lpstr>
      <vt:lpstr>Calibri</vt:lpstr>
      <vt:lpstr>Calibri Light</vt:lpstr>
      <vt:lpstr>Times New Roman</vt:lpstr>
      <vt:lpstr>Wingdings</vt:lpstr>
      <vt:lpstr>Office Theme</vt:lpstr>
      <vt:lpstr>Equation</vt:lpstr>
      <vt:lpstr>Bitmap Image</vt:lpstr>
      <vt:lpstr>Solution Techniques</vt:lpstr>
      <vt:lpstr>Convex Regions</vt:lpstr>
      <vt:lpstr>A Nonconvex Region</vt:lpstr>
      <vt:lpstr>A Mathematical Definition of Convexity</vt:lpstr>
      <vt:lpstr>The Use of Convexity </vt:lpstr>
      <vt:lpstr>Proving Convexity of Functions </vt:lpstr>
      <vt:lpstr>The Hessian Matrix</vt:lpstr>
      <vt:lpstr>Computing the Eigenvalues of the Hessian </vt:lpstr>
      <vt:lpstr>Computing the Eigenvalues of the Hessian </vt:lpstr>
      <vt:lpstr> Eigenvalues and Positive Definiteness  </vt:lpstr>
      <vt:lpstr>Conclusions </vt:lpstr>
      <vt:lpstr>Elementary Operations</vt:lpstr>
      <vt:lpstr>Gaussian Elimination</vt:lpstr>
      <vt:lpstr>Example</vt:lpstr>
      <vt:lpstr>Example, continued</vt:lpstr>
      <vt:lpstr>Partial Pivoting</vt:lpstr>
      <vt:lpstr>Singular Matrices </vt:lpstr>
      <vt:lpstr>Determinants</vt:lpstr>
      <vt:lpstr>Determinants via Triangularization</vt:lpstr>
      <vt:lpstr>Eigenvalues and Eigenvectors</vt:lpstr>
      <vt:lpstr>Computing Eigenvectors and Eigenvalues</vt:lpstr>
      <vt:lpstr> Eigenvalues and Positive Definiteness  </vt:lpstr>
      <vt:lpstr>Bracketing Algorithms </vt:lpstr>
      <vt:lpstr>Evaluating Algorithms</vt:lpstr>
      <vt:lpstr>Evaluating Algorithms, cont.</vt:lpstr>
      <vt:lpstr>Optimization via Newton’s Method</vt:lpstr>
      <vt:lpstr>Optimization via Newton’s Method</vt:lpstr>
      <vt:lpstr>Convergence of Newton’s Method</vt:lpstr>
      <vt:lpstr>Disadvantages of Newton’s Method</vt:lpstr>
      <vt:lpstr>Approximate Newton Methods</vt:lpstr>
      <vt:lpstr>Approximate Newton Methods, cont.</vt:lpstr>
      <vt:lpstr>Quasi-Newton Methods (Secant method)</vt:lpstr>
      <vt:lpstr>Quasi-Newton Methods (Secant method)</vt:lpstr>
      <vt:lpstr>Search Directions</vt:lpstr>
      <vt:lpstr>Search Directions, cont.</vt:lpstr>
      <vt:lpstr>A 2-D Example</vt:lpstr>
      <vt:lpstr>Finding the search direction</vt:lpstr>
      <vt:lpstr>Finding the search direction, cont.</vt:lpstr>
      <vt:lpstr>Two Major Issues</vt:lpstr>
      <vt:lpstr>Steepest Descent: details</vt:lpstr>
      <vt:lpstr>Steepest Descent: algorithm</vt:lpstr>
      <vt:lpstr>Ideas – Conjugate Gradient Method</vt:lpstr>
      <vt:lpstr>Conjugate Search Directions</vt:lpstr>
      <vt:lpstr>Conjugate Gradient: Algorithm</vt:lpstr>
      <vt:lpstr>Conjugate Gradient: Algorithm</vt:lpstr>
      <vt:lpstr>Ideas – Conjugate Gradient Method</vt:lpstr>
      <vt:lpstr>Conjugate Search Directions</vt:lpstr>
      <vt:lpstr>Conjugate Gradient: Algorithm</vt:lpstr>
      <vt:lpstr>Conjugate Gradient: Algorithm</vt:lpstr>
      <vt:lpstr>Ideas – Newton’s Method</vt:lpstr>
      <vt:lpstr>Newton’s Method: Derivation</vt:lpstr>
      <vt:lpstr>Newton’s Method: Details</vt:lpstr>
      <vt:lpstr>Newton’s Method:  More Details</vt:lpstr>
      <vt:lpstr>Standard Form of an LP</vt:lpstr>
      <vt:lpstr>Canonical Form of an LP</vt:lpstr>
      <vt:lpstr>Converting an Equality to an Inequality</vt:lpstr>
      <vt:lpstr>Converting an Inequality to an Equality</vt:lpstr>
      <vt:lpstr>Matrix Notation</vt:lpstr>
      <vt:lpstr>Standard Forms in Matrix Notation</vt:lpstr>
      <vt:lpstr>Three Types of Feasible Regions </vt:lpstr>
      <vt:lpstr>Case Three </vt:lpstr>
      <vt:lpstr>Major Result #1</vt:lpstr>
      <vt:lpstr>Major Result #2</vt:lpstr>
      <vt:lpstr>Challenges</vt:lpstr>
      <vt:lpstr>Finding an Initial B.F.S.</vt:lpstr>
      <vt:lpstr>Finding an Initial B.F.S., cont.</vt:lpstr>
      <vt:lpstr>Simplex Tableaus</vt:lpstr>
      <vt:lpstr>The Initial Tableau</vt:lpstr>
      <vt:lpstr>Reading a Tableau</vt:lpstr>
      <vt:lpstr>A Key Question</vt:lpstr>
      <vt:lpstr>Moving to the Next B.F.S</vt:lpstr>
      <vt:lpstr>Moving to the Next B.F.S, cont.</vt:lpstr>
      <vt:lpstr>Moving to the Next B.F.S, cont.</vt:lpstr>
      <vt:lpstr>Moving to the Next B.F.S, cont.</vt:lpstr>
      <vt:lpstr>Pivoting Rules</vt:lpstr>
      <vt:lpstr>Pivoting: Division Step</vt:lpstr>
      <vt:lpstr>Pivoting: Multiplication Step</vt:lpstr>
      <vt:lpstr>The New Tableau</vt:lpstr>
      <vt:lpstr>A Second Iteration</vt:lpstr>
      <vt:lpstr>Second Iteration, continued</vt:lpstr>
      <vt:lpstr>Final Tableau</vt:lpstr>
      <vt:lpstr>Degenerate Solutions </vt:lpstr>
      <vt:lpstr>Perturbation</vt:lpstr>
      <vt:lpstr>Duality</vt:lpstr>
      <vt:lpstr>The Dual Problem</vt:lpstr>
      <vt:lpstr>The Dual Problem, continued</vt:lpstr>
      <vt:lpstr>Converting from Canonical Form</vt:lpstr>
      <vt:lpstr>Conversion Table</vt:lpstr>
      <vt:lpstr>Useful Results about the Dual</vt:lpstr>
      <vt:lpstr>The Duality Theorem</vt:lpstr>
      <vt:lpstr>Complimentary Slackness</vt:lpstr>
      <vt:lpstr>Complimentary Slackness, cont.</vt:lpstr>
      <vt:lpstr>Complimentary Slackness, cont.</vt:lpstr>
      <vt:lpstr>Finding the Dual Variables</vt:lpstr>
      <vt:lpstr>Finding the Dual Variables, cont.</vt:lpstr>
      <vt:lpstr>Information from the Final Tableau</vt:lpstr>
      <vt:lpstr>Solution to the Dual</vt:lpstr>
      <vt:lpstr>Conclusions</vt:lpstr>
      <vt:lpstr>Nonlinear Programming</vt:lpstr>
      <vt:lpstr>Standard NLP form</vt:lpstr>
      <vt:lpstr>Example: Lagrange Multipliers</vt:lpstr>
      <vt:lpstr>Example: Lagrange Multipliers</vt:lpstr>
      <vt:lpstr>Example: Lagrange Multipliers</vt:lpstr>
      <vt:lpstr>Example: Lagrange Multipliers</vt:lpstr>
      <vt:lpstr>The Lagrangian Function</vt:lpstr>
      <vt:lpstr>Lagrange Multipliers: Meaning</vt:lpstr>
      <vt:lpstr> Lagrange Multipliers for Inequalities</vt:lpstr>
      <vt:lpstr>Logic of an Optimum Point</vt:lpstr>
      <vt:lpstr>Feasible Region</vt:lpstr>
      <vt:lpstr>Feasible Search Directions</vt:lpstr>
      <vt:lpstr>Descent Directions</vt:lpstr>
      <vt:lpstr>Feasible Descent Directions</vt:lpstr>
      <vt:lpstr>The KKT Conditions, Algebraically</vt:lpstr>
      <vt:lpstr>The KKT Conditions, Algebraically</vt:lpstr>
      <vt:lpstr>Example: Writing the KKT Conditions</vt:lpstr>
      <vt:lpstr>Example: Writing the KKT Conditions</vt:lpstr>
      <vt:lpstr>KKT Conditions – General Form</vt:lpstr>
      <vt:lpstr>Classification of Extreme Points</vt:lpstr>
      <vt:lpstr>Global Extrema</vt:lpstr>
      <vt:lpstr>Example, continued</vt:lpstr>
      <vt:lpstr>Writing the KKT Conditions</vt:lpstr>
      <vt:lpstr>Solving the KKT Conditions</vt:lpstr>
      <vt:lpstr>Second-order KKT Conditions</vt:lpstr>
      <vt:lpstr>Finding the Eigenvalues</vt:lpstr>
      <vt:lpstr>Dealing with the KKT Conditions </vt:lpstr>
      <vt:lpstr>Penalty Methods – General Idea</vt:lpstr>
      <vt:lpstr>A Numerical Difficulty</vt:lpstr>
      <vt:lpstr>A Numerical Difficulty, cont.</vt:lpstr>
      <vt:lpstr>Condition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Techniques</dc:title>
  <dc:creator>Powers, William Francis</dc:creator>
  <cp:lastModifiedBy>Powers, William Francis</cp:lastModifiedBy>
  <cp:revision>3</cp:revision>
  <cp:lastPrinted>2025-10-01T13:45:12Z</cp:lastPrinted>
  <dcterms:created xsi:type="dcterms:W3CDTF">2025-09-28T22:36:15Z</dcterms:created>
  <dcterms:modified xsi:type="dcterms:W3CDTF">2025-10-01T13:45:14Z</dcterms:modified>
</cp:coreProperties>
</file>