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E974A-F741-44B5-9F97-B24642C1D87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5E49-D4CB-4B51-93EF-522A680D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6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goes here?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5E49-D4CB-4B51-93EF-522A680DD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8E2230D-02F5-4E61-A1A5-FBCDAA74EBB7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D85CF13-D970-44F7-B6E2-431E03E3B2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</a:rPr>
              <a:t>Passtore</a:t>
            </a:r>
            <a:endParaRPr lang="en-US" cap="none" dirty="0">
              <a:latin typeface="Calibri" panose="020F0502020204030204" pitchFamily="34" charset="0"/>
            </a:endParaRPr>
          </a:p>
        </p:txBody>
      </p:sp>
      <p:pic>
        <p:nvPicPr>
          <p:cNvPr id="1028" name="Picture 4" descr="http://vignette1.wikia.nocookie.net/runescape/images/1/1a/Gold_key_detail.png/revision/latest?cb=201111220404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2451100" cy="19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87362"/>
          </a:xfrm>
        </p:spPr>
        <p:txBody>
          <a:bodyPr/>
          <a:lstStyle/>
          <a:p>
            <a:r>
              <a:rPr lang="en-US" cap="none" dirty="0" smtClean="0"/>
              <a:t>Deployment</a:t>
            </a:r>
            <a:endParaRPr lang="en-US" cap="none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 Issues and Decisions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Issues</a:t>
            </a:r>
          </a:p>
          <a:p>
            <a:pPr lvl="1"/>
            <a:r>
              <a:rPr lang="en-US" dirty="0" smtClean="0"/>
              <a:t>We cannot use unlicensed software to develop or host the software.</a:t>
            </a:r>
          </a:p>
          <a:p>
            <a:pPr lvl="1"/>
            <a:r>
              <a:rPr lang="en-US" dirty="0" smtClean="0"/>
              <a:t>Command line implementation should be as compatible across platform as possible.</a:t>
            </a:r>
          </a:p>
          <a:p>
            <a:pPr lvl="1"/>
            <a:r>
              <a:rPr lang="en-US" dirty="0" smtClean="0"/>
              <a:t>The retrieval and maintenance operations should be consistent across platforms.</a:t>
            </a:r>
          </a:p>
          <a:p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The programming language is Java</a:t>
            </a:r>
          </a:p>
          <a:p>
            <a:pPr lvl="1"/>
            <a:r>
              <a:rPr lang="en-US" dirty="0" smtClean="0"/>
              <a:t>The database will run on MySQL (Version 5.7.8)</a:t>
            </a:r>
          </a:p>
          <a:p>
            <a:pPr lvl="1"/>
            <a:r>
              <a:rPr lang="en-US" dirty="0"/>
              <a:t>The web interface will be developed using JSP and hosted on Tomcat </a:t>
            </a:r>
            <a:r>
              <a:rPr lang="en-US" dirty="0" smtClean="0"/>
              <a:t>7</a:t>
            </a:r>
          </a:p>
          <a:p>
            <a:pPr lvl="1"/>
            <a:r>
              <a:rPr lang="en-US" dirty="0" smtClean="0"/>
              <a:t>The centralized web services will be hosted on Tomcat 7</a:t>
            </a:r>
          </a:p>
          <a:p>
            <a:pPr lvl="1"/>
            <a:r>
              <a:rPr lang="en-US" dirty="0" smtClean="0"/>
              <a:t>The command line will be developed using bash shell and batch script</a:t>
            </a:r>
          </a:p>
          <a:p>
            <a:pPr lvl="1"/>
            <a:r>
              <a:rPr lang="en-US" dirty="0" smtClean="0"/>
              <a:t>The mobile interface will be developed using Android SDK 22</a:t>
            </a:r>
          </a:p>
        </p:txBody>
      </p:sp>
    </p:spTree>
    <p:extLst>
      <p:ext uri="{BB962C8B-B14F-4D97-AF65-F5344CB8AC3E}">
        <p14:creationId xmlns:p14="http://schemas.microsoft.com/office/powerpoint/2010/main" val="3734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 smtClean="0"/>
              <a:t>Status, Problems Faced, Lessons Learned, Future Work</a:t>
            </a:r>
            <a:endParaRPr lang="en-US" sz="2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</a:t>
            </a:r>
            <a:r>
              <a:rPr lang="en-US" dirty="0" smtClean="0"/>
              <a:t>85% </a:t>
            </a:r>
            <a:r>
              <a:rPr lang="en-US" dirty="0" smtClean="0"/>
              <a:t>of the design is </a:t>
            </a:r>
            <a:r>
              <a:rPr lang="en-US" dirty="0" smtClean="0"/>
              <a:t>completed</a:t>
            </a:r>
          </a:p>
          <a:p>
            <a:r>
              <a:rPr lang="en-US" dirty="0" smtClean="0"/>
              <a:t>Problems</a:t>
            </a:r>
            <a:endParaRPr lang="en-US" dirty="0" smtClean="0"/>
          </a:p>
          <a:p>
            <a:pPr lvl="1"/>
            <a:r>
              <a:rPr lang="en-US" dirty="0"/>
              <a:t>Time and knowledge constraints</a:t>
            </a:r>
          </a:p>
          <a:p>
            <a:pPr lvl="1"/>
            <a:r>
              <a:rPr lang="en-US" dirty="0" smtClean="0"/>
              <a:t>Time </a:t>
            </a:r>
            <a:r>
              <a:rPr lang="en-US" dirty="0" smtClean="0"/>
              <a:t>allocation</a:t>
            </a:r>
          </a:p>
          <a:p>
            <a:pPr lvl="1"/>
            <a:r>
              <a:rPr lang="en-US" dirty="0" smtClean="0"/>
              <a:t>Variety of “hats”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Planning and designing is equally as important as implementation.</a:t>
            </a:r>
          </a:p>
          <a:p>
            <a:pPr lvl="1"/>
            <a:r>
              <a:rPr lang="en-US" dirty="0" smtClean="0"/>
              <a:t>Attainable scope should be very clearly defined before any design phase.</a:t>
            </a:r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Organizational administrative interface for password maintenance</a:t>
            </a:r>
          </a:p>
          <a:p>
            <a:pPr lvl="1"/>
            <a:r>
              <a:rPr lang="en-US" dirty="0" smtClean="0"/>
              <a:t>Improved secure hosting environment and data transmission</a:t>
            </a:r>
          </a:p>
          <a:p>
            <a:pPr lvl="1"/>
            <a:r>
              <a:rPr lang="en-US" dirty="0" smtClean="0"/>
              <a:t>Broader Android operating system support</a:t>
            </a:r>
          </a:p>
        </p:txBody>
      </p:sp>
    </p:spTree>
    <p:extLst>
      <p:ext uri="{BB962C8B-B14F-4D97-AF65-F5344CB8AC3E}">
        <p14:creationId xmlns:p14="http://schemas.microsoft.com/office/powerpoint/2010/main" val="36810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Questions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</a:rPr>
              <a:t>Problem And Motivation</a:t>
            </a:r>
            <a:endParaRPr lang="en-US" cap="none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417638"/>
            <a:ext cx="7924800" cy="429736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There should be an easy way for </a:t>
            </a:r>
            <a:r>
              <a:rPr lang="en-US" dirty="0" smtClean="0">
                <a:latin typeface="Calibri" panose="020F0502020204030204" pitchFamily="34" charset="0"/>
              </a:rPr>
              <a:t>users to centrally store and maintain passwords that are accessible across multiple platforms.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Too many password storing companies are being hacked and are having their customers’ data </a:t>
            </a:r>
            <a:r>
              <a:rPr lang="en-US" dirty="0" smtClean="0">
                <a:latin typeface="Calibri" panose="020F0502020204030204" pitchFamily="34" charset="0"/>
              </a:rPr>
              <a:t>leaked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Secure sharing of passwords amongst users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password management tool called Passtore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based user account creation</a:t>
            </a:r>
          </a:p>
          <a:p>
            <a:pPr lvl="1"/>
            <a:r>
              <a:rPr lang="en-US" dirty="0"/>
              <a:t>Encrypted password maintenance</a:t>
            </a:r>
          </a:p>
          <a:p>
            <a:pPr lvl="1"/>
            <a:r>
              <a:rPr lang="en-US" dirty="0"/>
              <a:t>Web based password retrieval</a:t>
            </a:r>
          </a:p>
          <a:p>
            <a:pPr lvl="1"/>
            <a:r>
              <a:rPr lang="en-US" dirty="0"/>
              <a:t>Mobile based password </a:t>
            </a:r>
            <a:r>
              <a:rPr lang="en-US" dirty="0" smtClean="0"/>
              <a:t>retrieval / reset</a:t>
            </a:r>
            <a:endParaRPr lang="en-US" dirty="0"/>
          </a:p>
          <a:p>
            <a:pPr lvl="1"/>
            <a:r>
              <a:rPr lang="en-US" dirty="0"/>
              <a:t>Command line password </a:t>
            </a:r>
            <a:r>
              <a:rPr lang="en-US" dirty="0" smtClean="0"/>
              <a:t>retrieval / reset</a:t>
            </a:r>
          </a:p>
          <a:p>
            <a:pPr lvl="1"/>
            <a:r>
              <a:rPr lang="en-US" dirty="0" smtClean="0"/>
              <a:t>Download offline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6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Scope (Functional Requirements)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user shall be able to maintain his / her account. T</a:t>
            </a:r>
            <a:r>
              <a:rPr lang="en-US" dirty="0" smtClean="0"/>
              <a:t>his includes creating, updating, and deleting their account.</a:t>
            </a:r>
          </a:p>
          <a:p>
            <a:r>
              <a:rPr lang="en-US" dirty="0" smtClean="0"/>
              <a:t>The user shall be able to log in and log out of his / her account.</a:t>
            </a:r>
          </a:p>
          <a:p>
            <a:r>
              <a:rPr lang="en-US" dirty="0" smtClean="0"/>
              <a:t>The user shall be able to share and unshare his / her password with another user.</a:t>
            </a:r>
          </a:p>
          <a:p>
            <a:r>
              <a:rPr lang="en-US" dirty="0" smtClean="0"/>
              <a:t>The user shal</a:t>
            </a:r>
            <a:r>
              <a:rPr lang="en-US" dirty="0" smtClean="0"/>
              <a:t>l be able to retrieve and update his / her password through a command line interface.</a:t>
            </a:r>
          </a:p>
          <a:p>
            <a:r>
              <a:rPr lang="en-US" dirty="0"/>
              <a:t>The user shall be able to retrieve and update his / her password through a </a:t>
            </a:r>
            <a:r>
              <a:rPr lang="en-US" dirty="0" smtClean="0"/>
              <a:t>mobile interface.</a:t>
            </a:r>
            <a:endParaRPr lang="en-US" dirty="0"/>
          </a:p>
          <a:p>
            <a:r>
              <a:rPr lang="en-US" dirty="0" smtClean="0"/>
              <a:t>The user shall be able to create, update, and delete his / her password through a web interface.</a:t>
            </a:r>
          </a:p>
          <a:p>
            <a:r>
              <a:rPr lang="en-US" dirty="0" smtClean="0"/>
              <a:t>The user shall be able to download an offline copy of his / her password store that is viewable using a spreadsheet software.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193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Scope (Non-functional Requirements)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Product Requirements</a:t>
            </a:r>
          </a:p>
          <a:p>
            <a:pPr lvl="1"/>
            <a:r>
              <a:rPr lang="en-US" dirty="0" smtClean="0"/>
              <a:t>Web interface is compatible with Internet Explorer 9, Firefox 36, Google Chrome 40</a:t>
            </a:r>
            <a:r>
              <a:rPr lang="en-US" dirty="0"/>
              <a:t> </a:t>
            </a:r>
            <a:r>
              <a:rPr lang="en-US" dirty="0" smtClean="0"/>
              <a:t>browsers.</a:t>
            </a:r>
          </a:p>
          <a:p>
            <a:pPr lvl="1"/>
            <a:r>
              <a:rPr lang="en-US" dirty="0" smtClean="0"/>
              <a:t>Mobile interface is compatible with Android SDK 22.</a:t>
            </a:r>
          </a:p>
          <a:p>
            <a:pPr lvl="1"/>
            <a:r>
              <a:rPr lang="en-US" dirty="0" smtClean="0"/>
              <a:t>There should be no more than 4 clicks to retrieve a password in a web or mobile interface.</a:t>
            </a:r>
          </a:p>
          <a:p>
            <a:pPr lvl="1"/>
            <a:r>
              <a:rPr lang="en-US" dirty="0" smtClean="0"/>
              <a:t>Command line interface should be compatible with Windows 7 and Mac OSX 10.6.8.</a:t>
            </a:r>
          </a:p>
          <a:p>
            <a:pPr lvl="1"/>
            <a:r>
              <a:rPr lang="en-US" dirty="0" smtClean="0"/>
              <a:t>The password return time should be no longer than 5 seconds.</a:t>
            </a:r>
          </a:p>
          <a:p>
            <a:r>
              <a:rPr lang="en-US" dirty="0" smtClean="0"/>
              <a:t>Security Requirements</a:t>
            </a:r>
          </a:p>
          <a:p>
            <a:pPr lvl="1"/>
            <a:r>
              <a:rPr lang="en-US" dirty="0" smtClean="0"/>
              <a:t>The security audit logs will be rotated every 24 hours.</a:t>
            </a:r>
          </a:p>
          <a:p>
            <a:pPr lvl="1"/>
            <a:r>
              <a:rPr lang="en-US" dirty="0" smtClean="0"/>
              <a:t>All data stored should follow the Advanced Encryption Standard with key size 256.</a:t>
            </a:r>
          </a:p>
        </p:txBody>
      </p:sp>
    </p:spTree>
    <p:extLst>
      <p:ext uri="{BB962C8B-B14F-4D97-AF65-F5344CB8AC3E}">
        <p14:creationId xmlns:p14="http://schemas.microsoft.com/office/powerpoint/2010/main" val="158909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Scope (Non-functional Requirements)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External Requirements</a:t>
            </a:r>
          </a:p>
          <a:p>
            <a:pPr lvl="1"/>
            <a:r>
              <a:rPr lang="en-US" dirty="0" smtClean="0"/>
              <a:t>The system should not share the wrong password with any shared user.</a:t>
            </a:r>
          </a:p>
          <a:p>
            <a:pPr lvl="1"/>
            <a:r>
              <a:rPr lang="en-US" dirty="0" smtClean="0"/>
              <a:t>A password that has been unshared from a user should no longer be accessible by that user.</a:t>
            </a:r>
            <a:endParaRPr lang="en-US" dirty="0" smtClean="0"/>
          </a:p>
          <a:p>
            <a:r>
              <a:rPr lang="en-US" dirty="0" smtClean="0"/>
              <a:t>Organizational Requirements</a:t>
            </a:r>
          </a:p>
          <a:p>
            <a:pPr lvl="1"/>
            <a:r>
              <a:rPr lang="en-US" dirty="0" smtClean="0"/>
              <a:t>All source code should follow coding standards relative to the programing language.</a:t>
            </a:r>
          </a:p>
          <a:p>
            <a:pPr lvl="1"/>
            <a:r>
              <a:rPr lang="en-US" dirty="0"/>
              <a:t>The system should only be built upon licensed software.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92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Solution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User – Any person who signs up to use the application</a:t>
            </a:r>
          </a:p>
          <a:p>
            <a:pPr lvl="1"/>
            <a:r>
              <a:rPr lang="en-US" dirty="0" smtClean="0"/>
              <a:t>Sharing user – A specialized user</a:t>
            </a:r>
          </a:p>
          <a:p>
            <a:pPr lvl="1"/>
            <a:r>
              <a:rPr lang="en-US" dirty="0" smtClean="0"/>
              <a:t>Shared user – A specialized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r>
              <a:rPr lang="en-US" cap="none" dirty="0" smtClean="0"/>
              <a:t>Use Cases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UC 1 User manages account</a:t>
            </a:r>
          </a:p>
          <a:p>
            <a:r>
              <a:rPr lang="en-US" dirty="0" smtClean="0"/>
              <a:t>UC 2 User logs into account</a:t>
            </a:r>
          </a:p>
          <a:p>
            <a:r>
              <a:rPr lang="en-US" dirty="0" smtClean="0"/>
              <a:t>UC 3 User logs out of account</a:t>
            </a:r>
          </a:p>
          <a:p>
            <a:r>
              <a:rPr lang="en-US" dirty="0" smtClean="0"/>
              <a:t>UC 4 User shares password with another user</a:t>
            </a:r>
          </a:p>
          <a:p>
            <a:r>
              <a:rPr lang="en-US" dirty="0" smtClean="0"/>
              <a:t>UC 5 User unshares password with another user</a:t>
            </a:r>
          </a:p>
          <a:p>
            <a:r>
              <a:rPr lang="en-US" dirty="0" smtClean="0"/>
              <a:t>UC 6 User retrieves password through the command line</a:t>
            </a:r>
          </a:p>
          <a:p>
            <a:r>
              <a:rPr lang="en-US" dirty="0" smtClean="0"/>
              <a:t>UC 7 User resets password through the command line</a:t>
            </a:r>
          </a:p>
          <a:p>
            <a:r>
              <a:rPr lang="en-US" dirty="0"/>
              <a:t>UC </a:t>
            </a:r>
            <a:r>
              <a:rPr lang="en-US" dirty="0" smtClean="0"/>
              <a:t>8 </a:t>
            </a:r>
            <a:r>
              <a:rPr lang="en-US" dirty="0"/>
              <a:t>User retrieves password through the </a:t>
            </a:r>
            <a:r>
              <a:rPr lang="en-US" dirty="0" smtClean="0"/>
              <a:t>mobile interface</a:t>
            </a:r>
            <a:endParaRPr lang="en-US" dirty="0"/>
          </a:p>
          <a:p>
            <a:r>
              <a:rPr lang="en-US" dirty="0"/>
              <a:t>UC </a:t>
            </a:r>
            <a:r>
              <a:rPr lang="en-US" dirty="0" smtClean="0"/>
              <a:t>9 </a:t>
            </a:r>
            <a:r>
              <a:rPr lang="en-US" dirty="0"/>
              <a:t>User resets password through the </a:t>
            </a:r>
            <a:r>
              <a:rPr lang="en-US" dirty="0" smtClean="0"/>
              <a:t>mobile interface</a:t>
            </a:r>
          </a:p>
          <a:p>
            <a:r>
              <a:rPr lang="en-US" dirty="0" smtClean="0"/>
              <a:t>UC 10 User maintains password through the web interface</a:t>
            </a:r>
          </a:p>
          <a:p>
            <a:r>
              <a:rPr lang="en-US" dirty="0" smtClean="0"/>
              <a:t>UC 11 System executes password maintenance</a:t>
            </a:r>
          </a:p>
          <a:p>
            <a:r>
              <a:rPr lang="en-US" dirty="0" smtClean="0"/>
              <a:t>UC 12 User downloads an offline copy of the Passtore</a:t>
            </a:r>
          </a:p>
          <a:p>
            <a:r>
              <a:rPr lang="en-US" dirty="0" smtClean="0"/>
              <a:t>UC 13 User accesses the offline copy of the Passtore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87362"/>
          </a:xfrm>
        </p:spPr>
        <p:txBody>
          <a:bodyPr/>
          <a:lstStyle/>
          <a:p>
            <a:r>
              <a:rPr lang="en-US" cap="none" dirty="0" smtClean="0"/>
              <a:t>Architecture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86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orizon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Horizon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Horizon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Horizon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713</Words>
  <Application>Microsoft Office PowerPoint</Application>
  <PresentationFormat>On-screen Show (4:3)</PresentationFormat>
  <Paragraphs>93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Horizon</vt:lpstr>
      <vt:lpstr>Passtore</vt:lpstr>
      <vt:lpstr>Problem And Motivation</vt:lpstr>
      <vt:lpstr>Overview</vt:lpstr>
      <vt:lpstr>Scope (Functional Requirements)</vt:lpstr>
      <vt:lpstr>Scope (Non-functional Requirements)</vt:lpstr>
      <vt:lpstr>Scope (Non-functional Requirements)</vt:lpstr>
      <vt:lpstr> Solution</vt:lpstr>
      <vt:lpstr>Use Cases</vt:lpstr>
      <vt:lpstr>Architecture</vt:lpstr>
      <vt:lpstr>Deployment</vt:lpstr>
      <vt:lpstr>Design Issues and Decisions</vt:lpstr>
      <vt:lpstr>Status, Problems Faced, Lessons Learned, Future Work</vt:lpstr>
      <vt:lpstr>Questions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Passtore</dc:title>
  <dc:creator>Alexander, William</dc:creator>
  <cp:lastModifiedBy>Alexander, William</cp:lastModifiedBy>
  <cp:revision>60</cp:revision>
  <dcterms:created xsi:type="dcterms:W3CDTF">2015-11-12T12:33:02Z</dcterms:created>
  <dcterms:modified xsi:type="dcterms:W3CDTF">2015-11-18T02:09:14Z</dcterms:modified>
</cp:coreProperties>
</file>