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6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8" r:id="rId10"/>
    <p:sldId id="274" r:id="rId11"/>
    <p:sldId id="265" r:id="rId12"/>
    <p:sldId id="275" r:id="rId13"/>
    <p:sldId id="276" r:id="rId14"/>
    <p:sldId id="277" r:id="rId15"/>
    <p:sldId id="270" r:id="rId16"/>
    <p:sldId id="279" r:id="rId17"/>
    <p:sldId id="280" r:id="rId18"/>
    <p:sldId id="281" r:id="rId19"/>
    <p:sldId id="28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18" d="100"/>
          <a:sy n="118" d="100"/>
        </p:scale>
        <p:origin x="174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6596F-C6B9-41C0-9D29-632F25B3B73E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DA2DF-1DA8-4785-98CA-838BC9DFE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11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DA2DF-1DA8-4785-98CA-838BC9DFEE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92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C3A29-7CBA-4D64-84C9-79CF2551DE80}" type="datetime1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6C6F-EE2E-4D27-A05F-1CA2E00EB0F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98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BEB2-B25C-4AC5-96FF-0AF04ECBA0B0}" type="datetime1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6C6F-EE2E-4D27-A05F-1CA2E00E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33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E444-7EF2-47BC-BDD5-EF04DFD567A0}" type="datetime1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6C6F-EE2E-4D27-A05F-1CA2E00E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8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4D375-4D1C-4BA5-B8DB-28C56D3F820A}" type="datetime1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6C6F-EE2E-4D27-A05F-1CA2E00E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00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BF7C-B210-4735-B839-AF3CECBE6454}" type="datetime1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6C6F-EE2E-4D27-A05F-1CA2E00EB0F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896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FAF19-87DC-43BA-9D4C-C14F30AD8EC8}" type="datetime1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6C6F-EE2E-4D27-A05F-1CA2E00E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88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04F5-1EAF-4B4E-8A8B-E5A25AB3D3D9}" type="datetime1">
              <a:rPr lang="en-US" smtClean="0"/>
              <a:t>5/1/2017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6C6F-EE2E-4D27-A05F-1CA2E00E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6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77DD-1B6C-4E82-A98E-EF6E568E7F44}" type="datetime1">
              <a:rPr lang="en-US" smtClean="0"/>
              <a:t>5/1/2017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6C6F-EE2E-4D27-A05F-1CA2E00E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03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3D25-BB1F-4781-8C79-22A46D956F0C}" type="datetime1">
              <a:rPr lang="en-US" smtClean="0"/>
              <a:t>5/1/2017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6C6F-EE2E-4D27-A05F-1CA2E00E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48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50198D3-1069-4A0B-A4F6-40F19D6D41FE}" type="datetime1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1A6C6F-EE2E-4D27-A05F-1CA2E00E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53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8E0B3-715D-4567-B35B-0E42DE3EFC83}" type="datetime1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6C6F-EE2E-4D27-A05F-1CA2E00E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36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2E2FF96-3B07-4DD8-AFCC-0DA78456395D}" type="datetime1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01A6C6F-EE2E-4D27-A05F-1CA2E00EB0F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436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image" Target="../media/image28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28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0.png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image" Target="../media/image9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image" Target="../media/image8.png"/><Relationship Id="rId5" Type="http://schemas.openxmlformats.org/officeDocument/2006/relationships/tags" Target="../tags/tag8.xml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tags" Target="../tags/tag7.xml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15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1080" y="1839383"/>
            <a:ext cx="10058400" cy="1192445"/>
          </a:xfrm>
        </p:spPr>
        <p:txBody>
          <a:bodyPr/>
          <a:lstStyle/>
          <a:p>
            <a:r>
              <a:rPr lang="en-US" dirty="0" smtClean="0"/>
              <a:t>2D </a:t>
            </a:r>
            <a:r>
              <a:rPr lang="en-US" dirty="0" err="1" smtClean="0"/>
              <a:t>Ising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1080" y="2966212"/>
            <a:ext cx="10058400" cy="1143000"/>
          </a:xfrm>
        </p:spPr>
        <p:txBody>
          <a:bodyPr/>
          <a:lstStyle/>
          <a:p>
            <a:r>
              <a:rPr lang="en-US" dirty="0"/>
              <a:t>Terri </a:t>
            </a:r>
            <a:r>
              <a:rPr lang="en-US" dirty="0" err="1"/>
              <a:t>Poxon-pearson</a:t>
            </a:r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171575" y="2916767"/>
            <a:ext cx="9907905" cy="9525"/>
          </a:xfrm>
          <a:prstGeom prst="line">
            <a:avLst/>
          </a:prstGeom>
          <a:ln w="0">
            <a:solidFill>
              <a:schemeClr val="tx1">
                <a:alpha val="6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97280" y="4275667"/>
            <a:ext cx="10151534" cy="17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021080" y="4275667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 smtClean="0">
                <a:latin typeface="+mn-lt"/>
              </a:rPr>
              <a:t>Phy</a:t>
            </a:r>
            <a:r>
              <a:rPr lang="en-US" sz="2000" dirty="0" smtClean="0">
                <a:latin typeface="+mn-lt"/>
              </a:rPr>
              <a:t> 905 Spring 2017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9049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032" y="1820863"/>
            <a:ext cx="3610573" cy="4140200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6C6F-EE2E-4D27-A05F-1CA2E00EB0F1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5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217920" y="1820254"/>
                <a:ext cx="4937760" cy="4140280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+mj-lt"/>
                  <a:buAutoNum type="arabicParenR"/>
                </a:pPr>
                <a:r>
                  <a:rPr lang="en-US" sz="1400" dirty="0" smtClean="0"/>
                  <a:t>Using </a:t>
                </a:r>
                <a:r>
                  <a:rPr lang="en-US" sz="1400" dirty="0"/>
                  <a:t>a random number generator, choose a random position on the lattice and compute the energy of that state.</a:t>
                </a:r>
              </a:p>
              <a:p>
                <a:pPr marL="342900" indent="-342900">
                  <a:buFont typeface="+mj-lt"/>
                  <a:buAutoNum type="arabicParenR"/>
                </a:pPr>
                <a:r>
                  <a:rPr lang="en-US" sz="1400" dirty="0" smtClean="0"/>
                  <a:t>Flip </a:t>
                </a:r>
                <a:r>
                  <a:rPr lang="en-US" sz="1400" dirty="0"/>
                  <a:t>only one spin in that configuration and compute the new energy of the state.</a:t>
                </a:r>
              </a:p>
              <a:p>
                <a:pPr marL="342900" indent="-342900">
                  <a:buFont typeface="+mj-lt"/>
                  <a:buAutoNum type="arabicParenR"/>
                </a:pPr>
                <a:r>
                  <a:rPr lang="en-US" sz="1400" dirty="0" smtClean="0"/>
                  <a:t>Calculate the energy difference between these two state.</a:t>
                </a:r>
              </a:p>
              <a:p>
                <a:pPr marL="342900" indent="-342900">
                  <a:buFont typeface="+mj-lt"/>
                  <a:buAutoNum type="arabicParenR"/>
                </a:pPr>
                <a:r>
                  <a:rPr lang="en-US" sz="1400" dirty="0" smtClean="0"/>
                  <a:t>If the energy difference is less than 0, we accept the transition.</a:t>
                </a:r>
              </a:p>
              <a:p>
                <a:pPr marL="342900" indent="-342900">
                  <a:buFont typeface="+mj-lt"/>
                  <a:buAutoNum type="arabicParenR"/>
                </a:pPr>
                <a:r>
                  <a:rPr lang="en-US" sz="1400" dirty="0" smtClean="0"/>
                  <a:t>If </a:t>
                </a:r>
                <a:r>
                  <a:rPr lang="en-US" sz="1400" dirty="0"/>
                  <a:t>the energy difference is greater than 0, we </a:t>
                </a:r>
                <a:r>
                  <a:rPr lang="en-US" sz="1400" dirty="0" smtClean="0"/>
                  <a:t>calculate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p>
                    </m:sSup>
                  </m:oMath>
                </a14:m>
                <a:endParaRPr lang="en-US" sz="1400" b="0" dirty="0" smtClean="0"/>
              </a:p>
              <a:p>
                <a:pPr marL="342900" indent="-342900">
                  <a:buFont typeface="+mj-lt"/>
                  <a:buAutoNum type="arabicParenR"/>
                </a:pPr>
                <a:r>
                  <a:rPr lang="en-US" sz="1400" dirty="0" smtClean="0"/>
                  <a:t>We </a:t>
                </a:r>
                <a:r>
                  <a:rPr lang="en-US" sz="1400" dirty="0"/>
                  <a:t>generate a random number between 0 and 1. If that number is less that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400" dirty="0"/>
                  <a:t>, we accept the change. If not, we keep the old configuration.</a:t>
                </a:r>
              </a:p>
              <a:p>
                <a:pPr marL="342900" indent="-342900">
                  <a:buFont typeface="+mj-lt"/>
                  <a:buAutoNum type="arabicParenR"/>
                </a:pPr>
                <a:r>
                  <a:rPr lang="en-US" sz="1400" dirty="0" smtClean="0"/>
                  <a:t>Update </a:t>
                </a:r>
                <a:r>
                  <a:rPr lang="en-US" sz="1400" dirty="0"/>
                  <a:t>expectation values for various quantities.</a:t>
                </a:r>
              </a:p>
              <a:p>
                <a:pPr marL="342900" indent="-342900">
                  <a:buFont typeface="+mj-lt"/>
                  <a:buAutoNum type="arabicParenR"/>
                </a:pPr>
                <a:r>
                  <a:rPr lang="en-US" sz="1400" dirty="0" smtClean="0"/>
                  <a:t>Repeat </a:t>
                </a:r>
                <a:r>
                  <a:rPr lang="en-US" sz="1400" dirty="0"/>
                  <a:t>these steps for each desired Monte Carlo iteration at every desired </a:t>
                </a:r>
                <a:r>
                  <a:rPr lang="en-US" sz="1400" dirty="0" smtClean="0"/>
                  <a:t>temperature</a:t>
                </a:r>
                <a:r>
                  <a:rPr lang="en-US" sz="1400" dirty="0" smtClean="0"/>
                  <a:t>.</a:t>
                </a:r>
                <a:endParaRPr lang="en-US" sz="1400" dirty="0"/>
              </a:p>
            </p:txBody>
          </p:sp>
        </mc:Choice>
        <mc:Fallback>
          <p:sp>
            <p:nvSpPr>
              <p:cNvPr id="8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217920" y="1820254"/>
                <a:ext cx="4937760" cy="4140280"/>
              </a:xfrm>
              <a:blipFill rotWithShape="0">
                <a:blip r:embed="rId3"/>
                <a:stretch>
                  <a:fillRect l="-2222" t="-884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259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Verifying Code with 2 by 2 Lattice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7394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Ran calculation with T=1.0 (units if </a:t>
            </a:r>
            <a:r>
              <a:rPr lang="en-US" dirty="0" err="1" smtClean="0"/>
              <a:t>kT</a:t>
            </a:r>
            <a:r>
              <a:rPr lang="en-US" dirty="0" smtClean="0"/>
              <a:t>/J) and compared to exact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6C6F-EE2E-4D27-A05F-1CA2E00EB0F1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350" y="2762546"/>
            <a:ext cx="9009120" cy="30679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31207" y="2370343"/>
            <a:ext cx="1290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-1.99598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594" y="2370343"/>
            <a:ext cx="1290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0.998661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87611" y="2370343"/>
            <a:ext cx="1290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0.0320823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096998" y="2370343"/>
            <a:ext cx="1290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0.00401074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40932" y="2366662"/>
            <a:ext cx="942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Exact: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60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Equilibrium Time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479326"/>
            <a:ext cx="4938712" cy="3816277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555" y="2479326"/>
            <a:ext cx="4937125" cy="3815051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6C6F-EE2E-4D27-A05F-1CA2E00EB0F1}" type="slidenum">
              <a:rPr lang="en-US" smtClean="0"/>
              <a:t>12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97280" y="1827393"/>
            <a:ext cx="10058400" cy="13038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We </a:t>
            </a:r>
            <a:r>
              <a:rPr lang="en-US" dirty="0"/>
              <a:t>can explore how long it takes to reach equilibrium, using MCS as a proxy for </a:t>
            </a:r>
            <a:r>
              <a:rPr lang="en-US" dirty="0" smtClean="0"/>
              <a:t>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20 by 20 Lattice at T=1.0 and 2.4 (well below and above critical temperature)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022763" y="3527078"/>
            <a:ext cx="1011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22763" y="3663031"/>
            <a:ext cx="10113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026244" y="3792407"/>
            <a:ext cx="101132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022763" y="3938229"/>
            <a:ext cx="101132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332641" y="3718949"/>
            <a:ext cx="1011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332641" y="3854902"/>
            <a:ext cx="10113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336122" y="3984278"/>
            <a:ext cx="101132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332641" y="4130100"/>
            <a:ext cx="101132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93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Accepted Transitions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We can study the number of accepted spin configurations as a function of MCS at different </a:t>
            </a:r>
            <a:r>
              <a:rPr lang="en-US" dirty="0" smtClean="0"/>
              <a:t>temperatures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Log-log plot reveal linear relationship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Slope increases with temperature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As the temperature increases, more configurations are open to the system, allowing for a higher acceptance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1950100"/>
            <a:ext cx="4937125" cy="3815051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6C6F-EE2E-4D27-A05F-1CA2E00EB0F1}" type="slidenum">
              <a:rPr lang="en-US" smtClean="0"/>
              <a:t>13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7195754" y="2976898"/>
            <a:ext cx="20680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195754" y="3093203"/>
            <a:ext cx="20680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195754" y="3205498"/>
            <a:ext cx="206809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43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Probability Distributions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515929"/>
            <a:ext cx="4938712" cy="3816277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555" y="2516542"/>
            <a:ext cx="4937125" cy="3815051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6C6F-EE2E-4D27-A05F-1CA2E00EB0F1}" type="slidenum">
              <a:rPr lang="en-US" smtClean="0"/>
              <a:t>14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97280" y="1827393"/>
            <a:ext cx="10058400" cy="82679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Compare energy probability distribution at T=1.0 and T=2.4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Widening of distributions is related to the variance, which is captured by the heat capacity.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00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Phase Transitions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Near the critical temperature, many physical properties are modeled using a power law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We can also model a correlation length by			    which is on the order of lattice spacing above the Curie Temperature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We can relate the behavior of finite lattices to the infinite lattice using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6C6F-EE2E-4D27-A05F-1CA2E00EB0F1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258" y="2463732"/>
            <a:ext cx="2460950" cy="13028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366" y="4128142"/>
            <a:ext cx="2028190" cy="3062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590" y="5447409"/>
            <a:ext cx="3154286" cy="28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28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1949487"/>
            <a:ext cx="4938712" cy="3816277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1950100"/>
            <a:ext cx="4937125" cy="3815051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6C6F-EE2E-4D27-A05F-1CA2E00EB0F1}" type="slidenum">
              <a:rPr lang="en-US" smtClean="0"/>
              <a:t>16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Study of Phase Transition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97280" y="5738524"/>
            <a:ext cx="10058400" cy="37394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100,000 cycles at step size of 0.03</a:t>
            </a:r>
          </a:p>
        </p:txBody>
      </p:sp>
    </p:spTree>
    <p:extLst>
      <p:ext uri="{BB962C8B-B14F-4D97-AF65-F5344CB8AC3E}">
        <p14:creationId xmlns:p14="http://schemas.microsoft.com/office/powerpoint/2010/main" val="27260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1949487"/>
            <a:ext cx="4938711" cy="3816277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1950100"/>
            <a:ext cx="4937124" cy="3815051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6C6F-EE2E-4D27-A05F-1CA2E00EB0F1}" type="slidenum">
              <a:rPr lang="en-US" smtClean="0"/>
              <a:t>17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Study of Phase Transition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97280" y="5738524"/>
            <a:ext cx="10058400" cy="37394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100,000 cycles at step size of 0.03</a:t>
            </a:r>
          </a:p>
        </p:txBody>
      </p:sp>
    </p:spTree>
    <p:extLst>
      <p:ext uri="{BB962C8B-B14F-4D97-AF65-F5344CB8AC3E}">
        <p14:creationId xmlns:p14="http://schemas.microsoft.com/office/powerpoint/2010/main" val="183731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1949487"/>
            <a:ext cx="4938711" cy="3816276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1950100"/>
            <a:ext cx="4937124" cy="381505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6C6F-EE2E-4D27-A05F-1CA2E00EB0F1}" type="slidenum">
              <a:rPr lang="en-US" smtClean="0"/>
              <a:t>18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Study of Phase Transition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97280" y="5738524"/>
            <a:ext cx="10058400" cy="37394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1,000,000 cycles at step size of 0.005</a:t>
            </a:r>
          </a:p>
        </p:txBody>
      </p:sp>
    </p:spTree>
    <p:extLst>
      <p:ext uri="{BB962C8B-B14F-4D97-AF65-F5344CB8AC3E}">
        <p14:creationId xmlns:p14="http://schemas.microsoft.com/office/powerpoint/2010/main" val="226515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Study of Phase Transition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0097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We can use the relation			           	         we get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We see that as L gets larger, the curie temperature approaches the value in an infinite lattice.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6C6F-EE2E-4D27-A05F-1CA2E00EB0F1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276" y="2486993"/>
            <a:ext cx="2579809" cy="21561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506" y="1857383"/>
            <a:ext cx="3154286" cy="28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87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Introduction to Ferromagnetism and the </a:t>
            </a:r>
            <a:r>
              <a:rPr lang="en-US" dirty="0" err="1" smtClean="0"/>
              <a:t>Ising</a:t>
            </a:r>
            <a:r>
              <a:rPr lang="en-US" dirty="0" smtClean="0"/>
              <a:t>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Monte </a:t>
            </a:r>
            <a:r>
              <a:rPr lang="en-US" dirty="0" smtClean="0"/>
              <a:t>Carlo Methods and the Metropolis Algorithm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Implementation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Tests of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Results</a:t>
            </a:r>
          </a:p>
          <a:p>
            <a:pPr lvl="1"/>
            <a:r>
              <a:rPr lang="en-US" dirty="0"/>
              <a:t>Equilibrium time</a:t>
            </a:r>
          </a:p>
          <a:p>
            <a:pPr lvl="1"/>
            <a:r>
              <a:rPr lang="en-US" dirty="0"/>
              <a:t>Probability Distributions</a:t>
            </a:r>
          </a:p>
          <a:p>
            <a:pPr lvl="1"/>
            <a:r>
              <a:rPr lang="en-US" dirty="0"/>
              <a:t>Phase </a:t>
            </a:r>
            <a:r>
              <a:rPr lang="en-US" dirty="0" smtClean="0"/>
              <a:t>Transitions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6C6F-EE2E-4D27-A05F-1CA2E00EB0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9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I created a Monte Carlo Simulation which employed the Metropolis Algorithm to solve the 2D </a:t>
            </a:r>
            <a:r>
              <a:rPr lang="en-US" dirty="0" err="1" smtClean="0"/>
              <a:t>Ising</a:t>
            </a:r>
            <a:r>
              <a:rPr lang="en-US" dirty="0" smtClean="0"/>
              <a:t> Model and study magnetic phase transitions on a lattice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This code was verified using analytic results for the simple 2 by 2 lattice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I explored the energy probability distribution at different temperatures and connected this quantity to the heat capacity.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I saw evidence of a 2</a:t>
            </a:r>
            <a:r>
              <a:rPr lang="en-US" baseline="30000" dirty="0" smtClean="0"/>
              <a:t>nd</a:t>
            </a:r>
            <a:r>
              <a:rPr lang="en-US" dirty="0" smtClean="0"/>
              <a:t> order phase transition in the magnetic material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I used finite size scaling relations to relate the Curie temperature on a finite lattice to the critical temperature for an infinite lattice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6C6F-EE2E-4D27-A05F-1CA2E00EB0F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5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Ferromagnetic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15803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Materials that exhibit domains where the spins of unpaired electrons align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Domains grow with an applied B field and can be maintained after the B field is removed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6C6F-EE2E-4D27-A05F-1CA2E00EB0F1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684" y="2969413"/>
            <a:ext cx="4707996" cy="9209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093" y="3278805"/>
            <a:ext cx="3304826" cy="23133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72093" y="5662857"/>
            <a:ext cx="3711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http://www.irm.umn.edu/hg2m/hg2m_b/hg2m_b.html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48684" y="3890411"/>
            <a:ext cx="1560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</a:t>
            </a:r>
            <a:r>
              <a:rPr lang="en-US" sz="1200" dirty="0" smtClean="0"/>
              <a:t>://pediaa.com/</a:t>
            </a:r>
            <a:endParaRPr lang="en-US" sz="12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097280" y="4325427"/>
            <a:ext cx="10058400" cy="14985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This alignment competes with thermal </a:t>
            </a:r>
            <a:r>
              <a:rPr lang="en-US" dirty="0" smtClean="0"/>
              <a:t>excitations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At the Curie temperature, spins are forced out of alignment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Phase Transition</a:t>
            </a:r>
          </a:p>
        </p:txBody>
      </p:sp>
    </p:spTree>
    <p:extLst>
      <p:ext uri="{BB962C8B-B14F-4D97-AF65-F5344CB8AC3E}">
        <p14:creationId xmlns:p14="http://schemas.microsoft.com/office/powerpoint/2010/main" val="28166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2D </a:t>
            </a:r>
            <a:r>
              <a:rPr lang="en-US" dirty="0" err="1" smtClean="0"/>
              <a:t>Ising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23519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Models spins on two dimensional lattice where closest neighbors interact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Very simple model that allows us to study properties of phase </a:t>
            </a:r>
            <a:r>
              <a:rPr lang="en-US" dirty="0" smtClean="0"/>
              <a:t>transitions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6C6F-EE2E-4D27-A05F-1CA2E00EB0F1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266" y="2531534"/>
            <a:ext cx="1828571" cy="7969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097280" y="4307560"/>
            <a:ext cx="10058400" cy="1669907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Has been widely applied outside of ferromagnetism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Anti-ferromagnetism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Opinions </a:t>
            </a:r>
            <a:r>
              <a:rPr lang="en-US" dirty="0" smtClean="0"/>
              <a:t>on the economy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Urban segregation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Language evolution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493933" y="5838967"/>
            <a:ext cx="5223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Staugger</a:t>
            </a:r>
            <a:r>
              <a:rPr lang="en-US" sz="1200" dirty="0" smtClean="0"/>
              <a:t>, D. Applications of two-</a:t>
            </a:r>
            <a:r>
              <a:rPr lang="en-US" sz="1200" dirty="0"/>
              <a:t>d</a:t>
            </a:r>
            <a:r>
              <a:rPr lang="en-US" sz="1200" dirty="0" smtClean="0"/>
              <a:t>imensional </a:t>
            </a:r>
            <a:r>
              <a:rPr lang="en-US" sz="1200" dirty="0" err="1" smtClean="0"/>
              <a:t>Ising</a:t>
            </a:r>
            <a:r>
              <a:rPr lang="en-US" sz="1200" dirty="0" smtClean="0"/>
              <a:t> Models. </a:t>
            </a:r>
            <a:r>
              <a:rPr lang="en-US" sz="1200" dirty="0" err="1" smtClean="0"/>
              <a:t>arXiv</a:t>
            </a:r>
            <a:r>
              <a:rPr lang="en-US" sz="1200" dirty="0" smtClean="0"/>
              <a:t>: 0706.3983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2564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by 2 Lattice with </a:t>
            </a:r>
            <a:r>
              <a:rPr lang="en-US" dirty="0" err="1" smtClean="0"/>
              <a:t>Ising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6C6F-EE2E-4D27-A05F-1CA2E00EB0F1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385" y="2184399"/>
            <a:ext cx="7189331" cy="10849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853" y="3716390"/>
            <a:ext cx="8289251" cy="204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99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by 2 Lattice with </a:t>
            </a:r>
            <a:r>
              <a:rPr lang="en-US" dirty="0" err="1"/>
              <a:t>Ising</a:t>
            </a:r>
            <a:r>
              <a:rPr lang="en-US" dirty="0"/>
              <a:t> Model</a:t>
            </a:r>
            <a:endParaRPr lang="en-US" b="1" dirty="0"/>
          </a:p>
        </p:txBody>
      </p:sp>
      <p:sp>
        <p:nvSpPr>
          <p:cNvPr id="3" name="Content Placeholder 2 1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72272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Because of the limited number of energy states, we can calculation the partition function explicitly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Expectation values can be calculated using the formula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6C6F-EE2E-4D27-A05F-1CA2E00EB0F1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800" y="2294467"/>
            <a:ext cx="1526857" cy="7375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969" y="3568457"/>
            <a:ext cx="1662476" cy="7375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3657600"/>
            <a:ext cx="1513143" cy="5592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36988" y="3752553"/>
            <a:ext cx="79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</a:t>
            </a:r>
            <a:endParaRPr lang="en-US" dirty="0"/>
          </a:p>
        </p:txBody>
      </p:sp>
      <p:sp>
        <p:nvSpPr>
          <p:cNvPr id="11" name="Content Placeholder 2 2"/>
          <p:cNvSpPr txBox="1">
            <a:spLocks/>
          </p:cNvSpPr>
          <p:nvPr/>
        </p:nvSpPr>
        <p:spPr>
          <a:xfrm>
            <a:off x="1097280" y="4490077"/>
            <a:ext cx="10058400" cy="172272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In this work we examined the behavior of 4 quantities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99" y="5288531"/>
            <a:ext cx="2090733" cy="52469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293" y="5303781"/>
            <a:ext cx="2070248" cy="50944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782" y="5043505"/>
            <a:ext cx="2397589" cy="92329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088" y="5078717"/>
            <a:ext cx="2901473" cy="85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6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Monte Carlo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5"/>
            <a:ext cx="10058400" cy="130386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Monte Carlo Methods are statistical simulation methods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Use random numbers to preform simulation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Useful in situations where the behavior of a system cannot be easily described analytically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6C6F-EE2E-4D27-A05F-1CA2E00EB0F1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863" y="5062395"/>
            <a:ext cx="1513143" cy="559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199" y="4973252"/>
            <a:ext cx="1526857" cy="737524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097280" y="3416160"/>
            <a:ext cx="10058400" cy="15436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general components of a Monte Carlo method 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 PDF which characterizes a system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Calculation of random numbers to create proposed transition in the system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 sampling rule to decide whether or not to accept a proposed transition</a:t>
            </a:r>
          </a:p>
        </p:txBody>
      </p:sp>
    </p:spTree>
    <p:extLst>
      <p:ext uri="{BB962C8B-B14F-4D97-AF65-F5344CB8AC3E}">
        <p14:creationId xmlns:p14="http://schemas.microsoft.com/office/powerpoint/2010/main" val="92835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Metropolis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3881847"/>
            <a:ext cx="10058400" cy="202971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Then we can write the full expression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Simplify using normalization </a:t>
            </a:r>
            <a:r>
              <a:rPr lang="en-US" dirty="0" smtClean="0"/>
              <a:t>of </a:t>
            </a:r>
            <a:r>
              <a:rPr lang="en-US" dirty="0" smtClean="0"/>
              <a:t>probabilities, equilibrium conditions, and detailed balance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6C6F-EE2E-4D27-A05F-1CA2E00EB0F1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712" y="3067904"/>
            <a:ext cx="2695618" cy="576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220" y="3104476"/>
            <a:ext cx="3332572" cy="2514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712" y="4468499"/>
            <a:ext cx="6063238" cy="576000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1249680" y="1998134"/>
            <a:ext cx="10058400" cy="18287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The PDF for large (physical) systems is intractable and we don’t know the transition probability analytically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Make a choice for the transition probability, W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7772093" y="5662857"/>
            <a:ext cx="3711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Hjorth-Jensen, Morten.  Computational Physics, Lecture Notes Fall 2015.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5589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Metropolis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5186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Then we are left with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The Metropolis Algorithm is the sampling rule that we get from this relation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Accept all transitions to a lower energy state.  Transitions to higher energy states are accepted with some probability depending on change in energy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Preserves ergodicity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6C6F-EE2E-4D27-A05F-1CA2E00EB0F1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465" y="2387600"/>
            <a:ext cx="2601143" cy="5958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131" y="3831647"/>
            <a:ext cx="4531809" cy="7588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72093" y="5662857"/>
            <a:ext cx="3711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Hjorth-Jensen, Morten.  Computational Physics, Lecture Notes Fall 2015.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8739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92.201"/>
  <p:tag name="ORIGINALWIDTH" val="899.8875"/>
  <p:tag name="OUTPUTDPI" val="1200"/>
  <p:tag name="LATEXADDIN" val="\documentclass{article}&#10;\usepackage{amsmath}&#10;\pagestyle{empty}&#10;\begin{document}&#10;&#10;&#10;\begin{equation*}&#10;E=-J \sum_{\langle k l \rangle}^N s_k s_l.&#10;\end{equation*}&#10;&#10;\end{document}"/>
  <p:tag name="IGUANATEXSIZE" val="20"/>
  <p:tag name="IGUANATEXCURSOR" val="158"/>
  <p:tag name="TRANSPARENCY" val="True"/>
  <p:tag name="FILENAME" val=""/>
  <p:tag name="INPUTTYPE" val="0"/>
  <p:tag name="LATEXENGINEID" val="0"/>
  <p:tag name="TEMPFOLDER" val="C:\Users\poxonpea\Desktop\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6.9254"/>
  <p:tag name="ORIGINALWIDTH" val="2030.746"/>
  <p:tag name="OUTPUTDPI" val="1200"/>
  <p:tag name="LATEXADDIN" val="\documentclass{article}&#10;\usepackage{amsmath}&#10;\pagestyle{empty}&#10;\begin{document}&#10;&#10;&#10;&#10;\begin{equation*}&#10;\begin{split}&#10;\chi &amp; =\frac{1}{T} (\langle M^2 \rangle - \langle |M| \rangle ^2).&#10;\\&#10;&amp;=\frac{4}{T}  \frac{3+4 cosh(8J \beta) + 2 sinh(8 J \beta)}{(3 + cosh(8J \beta))^2}.&#10;\end{split}&#10;\end{equation*}&#10;&#10;\end{document}"/>
  <p:tag name="IGUANATEXSIZE" val="20"/>
  <p:tag name="IGUANATEXCURSOR" val="81"/>
  <p:tag name="TRANSPARENCY" val="True"/>
  <p:tag name="FILENAME" val=""/>
  <p:tag name="INPUTTYPE" val="0"/>
  <p:tag name="LATEXENGINEID" val="0"/>
  <p:tag name="TEMPFOLDER" val="C:\Users\poxonpea\Desktop\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5.2156"/>
  <p:tag name="ORIGINALWIDTH" val="744.6569"/>
  <p:tag name="OUTPUTDPI" val="1200"/>
  <p:tag name="LATEXADDIN" val="\documentclass{article}&#10;\usepackage{amsmath}&#10;\pagestyle{empty}&#10;\begin{document}&#10;&#10;\begin{equation*}&#10;P_i(\beta)= \frac{e^{i \beta E_i}}{Z}&#10;\end{equation*}&#10;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C:\Users\poxonpea\Desktop\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62.9547"/>
  <p:tag name="ORIGINALWIDTH" val="751.4061"/>
  <p:tag name="OUTPUTDPI" val="1200"/>
  <p:tag name="LATEXADDIN" val="\documentclass{article}&#10;\usepackage{amsmath}&#10;\pagestyle{empty}&#10;\begin{document}&#10;&#10;\begin{equation*}&#10;Z=\sum_{i=1}^M e^{-\beta E_i}&#10;\end{equation*}&#10;&#10;&#10;\end{document}"/>
  <p:tag name="IGUANATEXSIZE" val="20"/>
  <p:tag name="IGUANATEXCURSOR" val="144"/>
  <p:tag name="TRANSPARENCY" val="True"/>
  <p:tag name="FILENAME" val=""/>
  <p:tag name="INPUTTYPE" val="0"/>
  <p:tag name="LATEXENGINEID" val="0"/>
  <p:tag name="TEMPFOLDER" val="C:\Users\poxonpea\Desktop\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83.4646"/>
  <p:tag name="ORIGINALWIDTH" val="1326.584"/>
  <p:tag name="OUTPUTDPI" val="1200"/>
  <p:tag name="LATEXADDIN" val="\documentclass{article}&#10;\usepackage{amsmath}&#10;\pagestyle{empty}&#10;\begin{document}&#10;&#10;&#10;\begin{equation*}&#10;w_i(t+1) = \sum_j W_{ij}w_j(t)&#10;\end{equation*}&#10;&#10;\end{document}"/>
  <p:tag name="IGUANATEXSIZE" val="20"/>
  <p:tag name="IGUANATEXCURSOR" val="130"/>
  <p:tag name="TRANSPARENCY" val="True"/>
  <p:tag name="FILENAME" val=""/>
  <p:tag name="INPUTTYPE" val="0"/>
  <p:tag name="LATEXENGINEID" val="0"/>
  <p:tag name="TEMPFOLDER" val="C:\Users\poxonpea\Desktop\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1640.045"/>
  <p:tag name="OUTPUTDPI" val="1200"/>
  <p:tag name="LATEXADDIN" val="\documentclass{article}&#10;\usepackage{amsmath}&#10;\pagestyle{empty}&#10;\begin{document}&#10;&#10;\begin{equation*}&#10;W(j \rightarrow i) = T( j \rightarrow i) A(j \rightarrow i)&#10;\end{equation*}&#10;&#10;&#10;\end{document}"/>
  <p:tag name="IGUANATEXSIZE" val="20"/>
  <p:tag name="IGUANATEXCURSOR" val="158"/>
  <p:tag name="TRANSPARENCY" val="True"/>
  <p:tag name="FILENAME" val=""/>
  <p:tag name="INPUTTYPE" val="0"/>
  <p:tag name="LATEXENGINEID" val="0"/>
  <p:tag name="TEMPFOLDER" val="C:\Users\poxonpea\Desktop\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83.4646"/>
  <p:tag name="ORIGINALWIDTH" val="2983.877"/>
  <p:tag name="OUTPUTDPI" val="1200"/>
  <p:tag name="LATEXADDIN" val="\documentclass{article}&#10;\usepackage{amsmath}&#10;\pagestyle{empty}&#10;\begin{document}&#10;&#10;\begin{equation*}&#10;w_i(t+1)=\sum_j \lbrack w_j(t)T_{j \rightarrow i}A_{j \rightarrow i} + w_i(t)T_{i \rightarrow j} (1-A_{i \rightarrow j}) \rbrack&#10;\end{equation*}&#10;&#10;&#10;\end{document}"/>
  <p:tag name="IGUANATEXSIZE" val="20"/>
  <p:tag name="IGUANATEXCURSOR" val="243"/>
  <p:tag name="TRANSPARENCY" val="True"/>
  <p:tag name="FILENAME" val=""/>
  <p:tag name="INPUTTYPE" val="0"/>
  <p:tag name="LATEXENGINEID" val="0"/>
  <p:tag name="TEMPFOLDER" val="C:\Users\poxonpea\Desktop\Te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3.2133"/>
  <p:tag name="ORIGINALWIDTH" val="1280.09"/>
  <p:tag name="OUTPUTDPI" val="1200"/>
  <p:tag name="LATEXADDIN" val="\documentclass{article}&#10;\usepackage{amsmath}&#10;\pagestyle{empty}&#10;\begin{document}&#10;&#10;&#10;\begin{equation*}&#10;\frac{A(j \rightarrow i)}{A(i \rightarrow j)}=e^{-\beta (E_i-E_j)}.&#10;\end{equation*}&#10;&#10;&#10;\end{document}"/>
  <p:tag name="IGUANATEXSIZE" val="20"/>
  <p:tag name="IGUANATEXCURSOR" val="183"/>
  <p:tag name="TRANSPARENCY" val="True"/>
  <p:tag name="FILENAME" val=""/>
  <p:tag name="INPUTTYPE" val="0"/>
  <p:tag name="LATEXENGINEID" val="0"/>
  <p:tag name="TEMPFOLDER" val="C:\Users\poxonpea\Desktop\Te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3.4533"/>
  <p:tag name="ORIGINALWIDTH" val="2230.221"/>
  <p:tag name="OUTPUTDPI" val="1200"/>
  <p:tag name="LATEXADDIN" val="\documentclass{article}&#10;\usepackage{amsmath}&#10;\pagestyle{empty}&#10;\begin{document}&#10;&#10;&#10;\begin{equation*}&#10;A(j \rightarrow i) = \begin{cases}&#10;e^{-\beta(E_i-E_j)} &amp; \text{if} \ E_i-E_j &gt; 0 \\&#10;1 &amp; \text{else}&#10;\end{cases}&#10;\end{equation*}&#10;&#10;&#10;\end{document}"/>
  <p:tag name="IGUANATEXSIZE" val="20"/>
  <p:tag name="IGUANATEXCURSOR" val="227"/>
  <p:tag name="TRANSPARENCY" val="True"/>
  <p:tag name="FILENAME" val=""/>
  <p:tag name="INPUTTYPE" val="0"/>
  <p:tag name="LATEXENGINEID" val="0"/>
  <p:tag name="TEMPFOLDER" val="C:\Users\poxonpea\Desktop\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08.024"/>
  <p:tag name="ORIGINALWIDTH" val="5309.336"/>
  <p:tag name="OUTPUTDPI" val="1200"/>
  <p:tag name="LATEXADDIN" val="\documentclass{article}&#10;\usepackage{amsmath}&#10;\pagestyle{empty}&#10;\begin{document}&#10;&#10;&#10;\begin{tabular}{ |c|c|c|c|c|c|c|c|c| }&#10;\hline&#10;Cycles &amp; $E/N$ &amp; $\epsilon$ &amp; $|M|/N$ &amp; $\epsilon$ &amp;  $C_V/N$ &amp; $\epsilon$ &amp; $\chi/N$ &amp; $\epsilon$ \\&#10;\hline&#10;10 &amp; -1.8182 &amp; 0.0891 &amp; 0.9091 &amp; 0.0869 &amp; 1.3223 &amp; 40.2163 &amp; 0.3306 &amp; 81.4232 \\&#10;50 &amp; -1.9608 &amp; 0.0176 &amp; 0.9894 &amp; 0.0183 &amp; 0.3076 &amp; 8.5870 &amp; 0.0769 &amp; 18.1719 \\&#10;100 &amp; -1.9208 &amp; 0.0377 &amp; 0.9703 &amp;  0.0284 &amp; 0.6086 &amp; 17.9689 &amp; 0.0955 &amp; 22.8063 \\&#10;500 &amp; -1.9521 &amp; 0.0290 &amp; 0.9820 &amp; 0.0166 &amp; 0.3741 &amp; 10.6592 &amp; 0.0586 &amp; 13.6080 \\&#10;1000 &amp; -1.9740 &amp; 0.0110 &amp; 0.9905 &amp; 0.0082 &amp; 0.2051 &amp; 5.3927 &amp; 0.3061 &amp; 6.6317 \\&#10;5000 &amp; -1.9908 &amp; 2.5953E-3 &amp; 0.9966 &amp; 2.0625E-2 &amp; 0.0732 &amp; 1.2831 &amp; 0.0112 &amp; 1.7804 \\&#10;10000 &amp; -1.9928 &amp; 1.5939E-3 &amp; 0.9974 &amp; 1.3123E-3 &amp; 0.0574 &amp; 0.7887 &amp; 8.6711E-3&amp;1.1620 \\&#10;50000 &amp;-1.9945 &amp; 7.5256E-4 &amp; 0.9981&amp; 5.8151E-4&amp; 0.0440 &amp; 0.3726 &amp; 5.9893E-3&amp;0.4923 \\&#10;100000 &amp; -1.9955 &amp; 2.6162E-4 &amp; 0.9985 &amp; 2.0301E-4&amp; 0.0363 &amp; 0.1305 &amp; 4.721E-3&amp;0.17697\\&#10;500000 &amp; -1.9961 &amp; 7.9066E-5 &amp; 0.9987 &amp; 4.9233E-5&amp;0.0308&amp;0.0393&amp;3.8735E-3&amp; 0.0342 \\&#10;1000000&amp;-1.9961 &amp;4.9031E-5 &amp; 0.9987 &amp; 2.4270E-5&amp;0.0313&amp;0.0244&amp;3.9692E-3&amp;0.01036 \\&#10;\hline&#10;\end{tabular}&#10;&#10;&#10;\end{document}"/>
  <p:tag name="IGUANATEXSIZE" val="20"/>
  <p:tag name="IGUANATEXCURSOR" val="1183"/>
  <p:tag name="TRANSPARENCY" val="True"/>
  <p:tag name="FILENAME" val=""/>
  <p:tag name="INPUTTYPE" val="0"/>
  <p:tag name="LATEXENGINEID" val="0"/>
  <p:tag name="TEMPFOLDER" val="C:\Users\poxonpea\Desktop\Temp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41.1699"/>
  <p:tag name="ORIGINALWIDTH" val="1211.099"/>
  <p:tag name="OUTPUTDPI" val="1200"/>
  <p:tag name="LATEXADDIN" val="\documentclass{article}&#10;\usepackage{amsmath}&#10;\pagestyle{empty}&#10;\begin{document}&#10;&#10;\[&#10;  \langle M(T) \rangle \sim \left(T-T_C\right)^{1/8}&#10;\]&#10;\[&#10;  C_V(T) \sim \left|T_C-T\right|^{0}&#10;\]&#10;\[&#10;  \chi(T) \sim \left|T_C-T\right|^{7/4}&#10;\]&#10;&#10;&#10;\end{document}"/>
  <p:tag name="IGUANATEXSIZE" val="20"/>
  <p:tag name="IGUANATEXCURSOR" val="182"/>
  <p:tag name="TRANSPARENCY" val="True"/>
  <p:tag name="FILENAME" val=""/>
  <p:tag name="INPUTTYPE" val="0"/>
  <p:tag name="LATEXENGINEID" val="0"/>
  <p:tag name="TEMPFOLDER" val="C:\Users\poxonpea\Desktop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3.9332"/>
  <p:tag name="ORIGINALWIDTH" val="3538.058"/>
  <p:tag name="OUTPUTDPI" val="1200"/>
  <p:tag name="LATEXADDIN" val="\documentclass{article}&#10;\usepackage{amsmath}&#10;\pagestyle{empty}&#10;\begin{document}&#10;&#10;\begin{equation*}&#10;\begin{split}&#10;&amp;\begin{smallmatrix} -&amp;-\\ -&amp;- \end{smallmatrix}&#10;\qquad&#10;\begin{smallmatrix} +&amp;-\\ -&amp;- \end{smallmatrix}&#10;\qquad&#10;\begin{smallmatrix} -&amp;-\\ -&amp;+ \end{smallmatrix}&#10;\qquad&#10;\begin{smallmatrix} +&amp;+\\ -&amp;- \end{smallmatrix}&#10;\qquad&#10;\begin{smallmatrix} +&amp;-\\ +&amp;- \end{smallmatrix}&#10;\qquad&#10;\begin{smallmatrix} +&amp;-\\ -&amp;+ \end{smallmatrix}&#10;\qquad&#10;\begin{smallmatrix} +&amp;+\\ +&amp;- \end{smallmatrix}&#10;\qquad&#10;\begin{smallmatrix} +&amp;-\\ +&amp;+ \end{smallmatrix} \\ &#10;\\&#10;&amp;\begin{smallmatrix} +&amp;+\\ +&amp;+ \end{smallmatrix}&#10;\qquad&#10;\begin{smallmatrix} -&amp;+\\ -&amp;- \end{smallmatrix}&#10;\qquad&#10;\begin{smallmatrix} -&amp;-\\ +&amp;- \end{smallmatrix}&#10;\qquad&#10;\begin{smallmatrix} -&amp;-\\ +&amp;+ \end{smallmatrix}&#10;\qquad&#10;\begin{smallmatrix} -&amp;+\\ -&amp;+ \end{smallmatrix}&#10;\qquad&#10;\begin{smallmatrix} -&amp;+\\+&amp;- \end{smallmatrix}&#10;\qquad&#10;\begin{smallmatrix} +&amp;+\\ -&amp;+ \end{smallmatrix}&#10;\qquad&#10;\begin{smallmatrix} -&amp;+\\ +&amp;+\end{smallmatrix} &#10;\end{split}&#10;\end{equation*}&#10;&#10;&#10;&#10;\end{document}"/>
  <p:tag name="IGUANATEXSIZE" val="20"/>
  <p:tag name="IGUANATEXCURSOR" val="856"/>
  <p:tag name="TRANSPARENCY" val="True"/>
  <p:tag name="FILENAME" val=""/>
  <p:tag name="INPUTTYPE" val="0"/>
  <p:tag name="LATEXENGINEID" val="0"/>
  <p:tag name="TEMPFOLDER" val="C:\Users\poxonpea\Desktop\Temp\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0.7312"/>
  <p:tag name="ORIGINALWIDTH" val="998.1252"/>
  <p:tag name="OUTPUTDPI" val="1200"/>
  <p:tag name="LATEXADDIN" val="\documentclass{article}&#10;\usepackage{amsmath}&#10;\pagestyle{empty}&#10;\begin{document}&#10;&#10;\[&#10;  \xi(T) \sim \left|T_C-T\right|^{-1}&#10;\]&#10;&#10;&#10;\end{document}"/>
  <p:tag name="IGUANATEXSIZE" val="20"/>
  <p:tag name="IGUANATEXCURSOR" val="120"/>
  <p:tag name="TRANSPARENCY" val="True"/>
  <p:tag name="FILENAME" val=""/>
  <p:tag name="INPUTTYPE" val="0"/>
  <p:tag name="LATEXENGINEID" val="0"/>
  <p:tag name="TEMPFOLDER" val="C:\Users\poxonpea\Desktop\Temp\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0.2324"/>
  <p:tag name="ORIGINALWIDTH" val="1552.306"/>
  <p:tag name="OUTPUTDPI" val="1200"/>
  <p:tag name="LATEXADDIN" val="\documentclass{article}&#10;\usepackage{amsmath}&#10;\pagestyle{empty}&#10;\begin{document}&#10;&#10;\begin{equation*}&#10;T_C(L)-T_C(L=\infty )=a L^{-1}&#10;\end{equation*}&#10;&#10;&#10;\end{document}"/>
  <p:tag name="IGUANATEXSIZE" val="20"/>
  <p:tag name="IGUANATEXCURSOR" val="129"/>
  <p:tag name="TRANSPARENCY" val="True"/>
  <p:tag name="FILENAME" val=""/>
  <p:tag name="INPUTTYPE" val="0"/>
  <p:tag name="LATEXENGINEID" val="0"/>
  <p:tag name="TEMPFOLDER" val="C:\Users\poxonpea\Desktop\Temp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61.117"/>
  <p:tag name="ORIGINALWIDTH" val="1269.591"/>
  <p:tag name="OUTPUTDPI" val="1200"/>
  <p:tag name="LATEXADDIN" val="\documentclass{article}&#10;\usepackage{amsmath}&#10;\pagestyle{empty}&#10;\begin{document}&#10;&#10;\begin{center} &#10;\begin{tabular}{ |c|c|c| }&#10;\hline&#10;L &amp; $T_C$ &amp; $\epsilon$ \\&#10;\hline&#10;20 &amp; 2.195 &amp; 0.033 \\&#10;40 &amp; 2.233 &amp; 0.016 \\&#10;60 &amp; 2.237 &amp;  0.014\\&#10;80 &amp; 2.242 &amp; 0.012 \\&#10;100 &amp; 2.262 &amp; 0.0031\\&#10;140 &amp; 2.264 &amp; 0.0022\\&#10;\hline&#10;\end{tabular}&#10;\label{table:test}&#10;\end{center}&#10;&#10;&#10;\end{document}"/>
  <p:tag name="IGUANATEXSIZE" val="20"/>
  <p:tag name="IGUANATEXCURSOR" val="295"/>
  <p:tag name="TRANSPARENCY" val="True"/>
  <p:tag name="FILENAME" val=""/>
  <p:tag name="INPUTTYPE" val="0"/>
  <p:tag name="LATEXENGINEID" val="0"/>
  <p:tag name="TEMPFOLDER" val="C:\Users\poxonpea\Desktop\Temp\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0.2324"/>
  <p:tag name="ORIGINALWIDTH" val="1552.306"/>
  <p:tag name="OUTPUTDPI" val="1200"/>
  <p:tag name="LATEXADDIN" val="\documentclass{article}&#10;\usepackage{amsmath}&#10;\pagestyle{empty}&#10;\begin{document}&#10;&#10;\begin{equation*}&#10;T_C(L)-T_C(L=\infty )=a L^{-1}&#10;\end{equation*}&#10;&#10;&#10;\end{document}"/>
  <p:tag name="IGUANATEXSIZE" val="20"/>
  <p:tag name="IGUANATEXCURSOR" val="129"/>
  <p:tag name="TRANSPARENCY" val="True"/>
  <p:tag name="FILENAME" val=""/>
  <p:tag name="INPUTTYPE" val="0"/>
  <p:tag name="LATEXENGINEID" val="0"/>
  <p:tag name="TEMPFOLDER" val="C:\Users\poxonpea\Desktop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61.117"/>
  <p:tag name="ORIGINALWIDTH" val="4303.712"/>
  <p:tag name="OUTPUTDPI" val="1200"/>
  <p:tag name="LATEXADDIN" val="\documentclass{article}&#10;\usepackage{amsmath}&#10;\pagestyle{empty}&#10;\begin{document}&#10;&#10;\begin{tabular}{ |c|c|c|c| }&#10;\hline&#10;Number of Spin Ups &amp; Number of Configurations &amp; Energy &amp; Magnetization \\&#10;\hline&#10;0 &amp; 1 &amp; -8J  &amp; -4\\ &#10;1&amp; 4  &amp; 0  &amp; -2\\ &#10;2 &amp; 4 &amp; 0  &amp; 0\\ &#10;2 &amp; 2 &amp; 8J &amp; 0 \\&#10;3 &amp; 4 &amp; 0  &amp; 2\\ &#10;4 &amp; 1 &amp; -8J  &amp; 4\\ &#10;\hline&#10;\end{tabular}&#10;&#10;&#10;\end{document}"/>
  <p:tag name="IGUANATEXSIZE" val="20"/>
  <p:tag name="IGUANATEXCURSOR" val="332"/>
  <p:tag name="TRANSPARENCY" val="True"/>
  <p:tag name="FILENAME" val=""/>
  <p:tag name="INPUTTYPE" val="0"/>
  <p:tag name="LATEXENGINEID" val="0"/>
  <p:tag name="TEMPFOLDER" val="C:\Users\poxonpea\Desktop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62.9547"/>
  <p:tag name="ORIGINALWIDTH" val="751.4061"/>
  <p:tag name="OUTPUTDPI" val="1200"/>
  <p:tag name="LATEXADDIN" val="\documentclass{article}&#10;\usepackage{amsmath}&#10;\pagestyle{empty}&#10;\begin{document}&#10;&#10;\begin{equation*}&#10;Z=\sum_{i=1}^M e^{-\beta E_i}&#10;\end{equation*}&#10;&#10;&#10;\end{document}"/>
  <p:tag name="IGUANATEXSIZE" val="20"/>
  <p:tag name="IGUANATEXCURSOR" val="144"/>
  <p:tag name="TRANSPARENCY" val="True"/>
  <p:tag name="FILENAME" val=""/>
  <p:tag name="INPUTTYPE" val="0"/>
  <p:tag name="LATEXENGINEID" val="0"/>
  <p:tag name="TEMPFOLDER" val="C:\Users\poxonpea\Desktop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62.9547"/>
  <p:tag name="ORIGINALWIDTH" val="818.1477"/>
  <p:tag name="OUTPUTDPI" val="1200"/>
  <p:tag name="LATEXADDIN" val="\documentclass{article}&#10;\usepackage{amsmath}&#10;\pagestyle{empty}&#10;\begin{document}&#10;&#10;&#10;\begin{equation*}\label{eq:1}&#10;\langle X \rangle = \sum_{i=1}^M X_i P_i&#10;\end{equatio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C:\Users\poxonpea\Desktop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5.2156"/>
  <p:tag name="ORIGINALWIDTH" val="744.6569"/>
  <p:tag name="OUTPUTDPI" val="1200"/>
  <p:tag name="LATEXADDIN" val="\documentclass{article}&#10;\usepackage{amsmath}&#10;\pagestyle{empty}&#10;\begin{document}&#10;&#10;\begin{equation*}&#10;P_i(\beta)= \frac{e^{i \beta E_i}}{Z}&#10;\end{equation*}&#10;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C:\Users\poxonpea\Desktop\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3.2133"/>
  <p:tag name="ORIGINALWIDTH" val="1168.354"/>
  <p:tag name="OUTPUTDPI" val="1200"/>
  <p:tag name="LATEXADDIN" val="\documentclass{article}&#10;\usepackage{amsmath}&#10;\pagestyle{empty}&#10;\begin{document}&#10;&#10;&#10;\begin{equation*}&#10;\langle E \rangle  = \frac{-8 J sinh(8 \beta J)}{3 + cosh(8 \beta J)}&#10;\end{equation*}&#10;&#10;&#10;\end{document}"/>
  <p:tag name="IGUANATEXSIZE" val="20"/>
  <p:tag name="IGUANATEXCURSOR" val="170"/>
  <p:tag name="TRANSPARENCY" val="True"/>
  <p:tag name="FILENAME" val=""/>
  <p:tag name="INPUTTYPE" val="0"/>
  <p:tag name="LATEXENGINEID" val="0"/>
  <p:tag name="TEMPFOLDER" val="C:\Users\poxonpea\Desktop\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5.9617"/>
  <p:tag name="ORIGINALWIDTH" val="1243.345"/>
  <p:tag name="OUTPUTDPI" val="1200"/>
  <p:tag name="LATEXADDIN" val="\documentclass{article}&#10;\usepackage{amsmath}&#10;\pagestyle{empty}&#10;\begin{document}&#10;&#10;\begin{equation*}&#10;\langle |M| \rangle = \frac{2(2+e^{8 J \beta})}{3 + cosh(8 \beta J)}&#10;\end{equation*}&#10;&#10;&#10;\end{document}"/>
  <p:tag name="IGUANATEXSIZE" val="20"/>
  <p:tag name="IGUANATEXCURSOR" val="167"/>
  <p:tag name="TRANSPARENCY" val="True"/>
  <p:tag name="FILENAME" val=""/>
  <p:tag name="INPUTTYPE" val="0"/>
  <p:tag name="LATEXENGINEID" val="0"/>
  <p:tag name="TEMPFOLDER" val="C:\Users\poxonpea\Desktop\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04.4244"/>
  <p:tag name="ORIGINALWIDTH" val="1569.554"/>
  <p:tag name="OUTPUTDPI" val="1200"/>
  <p:tag name="LATEXADDIN" val="\documentclass{article}&#10;\usepackage{amsmath}&#10;\pagestyle{empty}&#10;\begin{document}&#10;&#10;&#10;\begin{equation*}&#10;\begin{split}&#10;C_V &amp; = \frac{1}{T^2} (\langle E^2 \rangle - \langle E \rangle ^2) \\&#10;&amp;=\frac{64 J^2}{T^2}  \frac{1+3 cosh(8J \beta)}{(3 + cosh(8J \beta))^2}&#10;\end{split}&#10;\end{equation*}&#10;&#10;&#10;\end{document}"/>
  <p:tag name="IGUANATEXSIZE" val="20"/>
  <p:tag name="IGUANATEXCURSOR" val="255"/>
  <p:tag name="TRANSPARENCY" val="True"/>
  <p:tag name="FILENAME" val=""/>
  <p:tag name="INPUTTYPE" val="0"/>
  <p:tag name="LATEXENGINEID" val="0"/>
  <p:tag name="TEMPFOLDER" val="C:\Users\poxonpea\Desktop\Temp\"/>
</p:tagLst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4048</TotalTime>
  <Words>833</Words>
  <Application>Microsoft Office PowerPoint</Application>
  <PresentationFormat>Widescreen</PresentationFormat>
  <Paragraphs>147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Retrospect</vt:lpstr>
      <vt:lpstr>2D Ising Model</vt:lpstr>
      <vt:lpstr>Outline</vt:lpstr>
      <vt:lpstr>Ferromagnetic Materials</vt:lpstr>
      <vt:lpstr>The 2D Ising Model</vt:lpstr>
      <vt:lpstr>2 by 2 Lattice with Ising Model</vt:lpstr>
      <vt:lpstr>2 by 2 Lattice with Ising Model</vt:lpstr>
      <vt:lpstr>Introduction to Monte Carlo</vt:lpstr>
      <vt:lpstr>The Metropolis Algorithm</vt:lpstr>
      <vt:lpstr>The Metropolis Algorithm</vt:lpstr>
      <vt:lpstr>Implementation</vt:lpstr>
      <vt:lpstr>Verifying Code with 2 by 2 Lattice</vt:lpstr>
      <vt:lpstr>Results – Equilibrium Time</vt:lpstr>
      <vt:lpstr>Results – Accepted Transitions</vt:lpstr>
      <vt:lpstr>Results – Probability Distributions</vt:lpstr>
      <vt:lpstr>Introduction to Phase Transitions</vt:lpstr>
      <vt:lpstr>Results – Study of Phase Transition</vt:lpstr>
      <vt:lpstr>Results – Study of Phase Transition</vt:lpstr>
      <vt:lpstr>Results – Study of Phase Transition</vt:lpstr>
      <vt:lpstr>Results – Study of Phase Transition</vt:lpstr>
      <vt:lpstr>Conclusions</vt:lpstr>
    </vt:vector>
  </TitlesOfParts>
  <Company>NSCL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Charge Exchange:</dc:title>
  <dc:creator>Poxon-Pearson, Terri</dc:creator>
  <cp:lastModifiedBy>Poxon-Pearson, Terri</cp:lastModifiedBy>
  <cp:revision>94</cp:revision>
  <dcterms:created xsi:type="dcterms:W3CDTF">2017-04-03T14:26:30Z</dcterms:created>
  <dcterms:modified xsi:type="dcterms:W3CDTF">2017-05-01T13:09:08Z</dcterms:modified>
</cp:coreProperties>
</file>