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2"/>
  </p:notesMasterIdLst>
  <p:handoutMasterIdLst>
    <p:handoutMasterId r:id="rId33"/>
  </p:handoutMasterIdLst>
  <p:sldIdLst>
    <p:sldId id="256" r:id="rId5"/>
    <p:sldId id="271" r:id="rId6"/>
    <p:sldId id="258" r:id="rId7"/>
    <p:sldId id="262" r:id="rId8"/>
    <p:sldId id="263" r:id="rId9"/>
    <p:sldId id="268" r:id="rId10"/>
    <p:sldId id="265" r:id="rId11"/>
    <p:sldId id="270" r:id="rId12"/>
    <p:sldId id="269" r:id="rId13"/>
    <p:sldId id="266"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60" r:id="rId3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77" d="100"/>
          <a:sy n="77" d="100"/>
        </p:scale>
        <p:origin x="642" y="90"/>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28/10/2020</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28/10/2020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270063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11</a:t>
            </a:fld>
            <a:endParaRPr lang="es-ES"/>
          </a:p>
        </p:txBody>
      </p:sp>
    </p:spTree>
    <p:extLst>
      <p:ext uri="{BB962C8B-B14F-4D97-AF65-F5344CB8AC3E}">
        <p14:creationId xmlns:p14="http://schemas.microsoft.com/office/powerpoint/2010/main" val="11983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12</a:t>
            </a:fld>
            <a:endParaRPr lang="es-ES"/>
          </a:p>
        </p:txBody>
      </p:sp>
    </p:spTree>
    <p:extLst>
      <p:ext uri="{BB962C8B-B14F-4D97-AF65-F5344CB8AC3E}">
        <p14:creationId xmlns:p14="http://schemas.microsoft.com/office/powerpoint/2010/main" val="3694210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13</a:t>
            </a:fld>
            <a:endParaRPr lang="es-ES"/>
          </a:p>
        </p:txBody>
      </p:sp>
    </p:spTree>
    <p:extLst>
      <p:ext uri="{BB962C8B-B14F-4D97-AF65-F5344CB8AC3E}">
        <p14:creationId xmlns:p14="http://schemas.microsoft.com/office/powerpoint/2010/main" val="282253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14</a:t>
            </a:fld>
            <a:endParaRPr lang="es-ES"/>
          </a:p>
        </p:txBody>
      </p:sp>
    </p:spTree>
    <p:extLst>
      <p:ext uri="{BB962C8B-B14F-4D97-AF65-F5344CB8AC3E}">
        <p14:creationId xmlns:p14="http://schemas.microsoft.com/office/powerpoint/2010/main" val="1428119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15</a:t>
            </a:fld>
            <a:endParaRPr lang="es-ES"/>
          </a:p>
        </p:txBody>
      </p:sp>
    </p:spTree>
    <p:extLst>
      <p:ext uri="{BB962C8B-B14F-4D97-AF65-F5344CB8AC3E}">
        <p14:creationId xmlns:p14="http://schemas.microsoft.com/office/powerpoint/2010/main" val="13115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16</a:t>
            </a:fld>
            <a:endParaRPr lang="es-ES"/>
          </a:p>
        </p:txBody>
      </p:sp>
    </p:spTree>
    <p:extLst>
      <p:ext uri="{BB962C8B-B14F-4D97-AF65-F5344CB8AC3E}">
        <p14:creationId xmlns:p14="http://schemas.microsoft.com/office/powerpoint/2010/main" val="1844556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17</a:t>
            </a:fld>
            <a:endParaRPr lang="es-ES"/>
          </a:p>
        </p:txBody>
      </p:sp>
    </p:spTree>
    <p:extLst>
      <p:ext uri="{BB962C8B-B14F-4D97-AF65-F5344CB8AC3E}">
        <p14:creationId xmlns:p14="http://schemas.microsoft.com/office/powerpoint/2010/main" val="1025882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18</a:t>
            </a:fld>
            <a:endParaRPr lang="es-ES"/>
          </a:p>
        </p:txBody>
      </p:sp>
    </p:spTree>
    <p:extLst>
      <p:ext uri="{BB962C8B-B14F-4D97-AF65-F5344CB8AC3E}">
        <p14:creationId xmlns:p14="http://schemas.microsoft.com/office/powerpoint/2010/main" val="3846797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19</a:t>
            </a:fld>
            <a:endParaRPr lang="es-ES"/>
          </a:p>
        </p:txBody>
      </p:sp>
    </p:spTree>
    <p:extLst>
      <p:ext uri="{BB962C8B-B14F-4D97-AF65-F5344CB8AC3E}">
        <p14:creationId xmlns:p14="http://schemas.microsoft.com/office/powerpoint/2010/main" val="344419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212611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20</a:t>
            </a:fld>
            <a:endParaRPr lang="es-ES"/>
          </a:p>
        </p:txBody>
      </p:sp>
    </p:spTree>
    <p:extLst>
      <p:ext uri="{BB962C8B-B14F-4D97-AF65-F5344CB8AC3E}">
        <p14:creationId xmlns:p14="http://schemas.microsoft.com/office/powerpoint/2010/main" val="3944278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21</a:t>
            </a:fld>
            <a:endParaRPr lang="es-ES"/>
          </a:p>
        </p:txBody>
      </p:sp>
    </p:spTree>
    <p:extLst>
      <p:ext uri="{BB962C8B-B14F-4D97-AF65-F5344CB8AC3E}">
        <p14:creationId xmlns:p14="http://schemas.microsoft.com/office/powerpoint/2010/main" val="255590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22</a:t>
            </a:fld>
            <a:endParaRPr lang="es-ES"/>
          </a:p>
        </p:txBody>
      </p:sp>
    </p:spTree>
    <p:extLst>
      <p:ext uri="{BB962C8B-B14F-4D97-AF65-F5344CB8AC3E}">
        <p14:creationId xmlns:p14="http://schemas.microsoft.com/office/powerpoint/2010/main" val="1616444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23</a:t>
            </a:fld>
            <a:endParaRPr lang="es-ES"/>
          </a:p>
        </p:txBody>
      </p:sp>
    </p:spTree>
    <p:extLst>
      <p:ext uri="{BB962C8B-B14F-4D97-AF65-F5344CB8AC3E}">
        <p14:creationId xmlns:p14="http://schemas.microsoft.com/office/powerpoint/2010/main" val="4127435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24</a:t>
            </a:fld>
            <a:endParaRPr lang="es-ES"/>
          </a:p>
        </p:txBody>
      </p:sp>
    </p:spTree>
    <p:extLst>
      <p:ext uri="{BB962C8B-B14F-4D97-AF65-F5344CB8AC3E}">
        <p14:creationId xmlns:p14="http://schemas.microsoft.com/office/powerpoint/2010/main" val="2640317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25</a:t>
            </a:fld>
            <a:endParaRPr lang="es-ES"/>
          </a:p>
        </p:txBody>
      </p:sp>
    </p:spTree>
    <p:extLst>
      <p:ext uri="{BB962C8B-B14F-4D97-AF65-F5344CB8AC3E}">
        <p14:creationId xmlns:p14="http://schemas.microsoft.com/office/powerpoint/2010/main" val="1247763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26</a:t>
            </a:fld>
            <a:endParaRPr lang="es-ES"/>
          </a:p>
        </p:txBody>
      </p:sp>
    </p:spTree>
    <p:extLst>
      <p:ext uri="{BB962C8B-B14F-4D97-AF65-F5344CB8AC3E}">
        <p14:creationId xmlns:p14="http://schemas.microsoft.com/office/powerpoint/2010/main" val="3403758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27</a:t>
            </a:fld>
            <a:endParaRPr lang="es-ES"/>
          </a:p>
        </p:txBody>
      </p:sp>
    </p:spTree>
    <p:extLst>
      <p:ext uri="{BB962C8B-B14F-4D97-AF65-F5344CB8AC3E}">
        <p14:creationId xmlns:p14="http://schemas.microsoft.com/office/powerpoint/2010/main" val="335943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11983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5</a:t>
            </a:fld>
            <a:endParaRPr lang="es-ES"/>
          </a:p>
        </p:txBody>
      </p:sp>
    </p:spTree>
    <p:extLst>
      <p:ext uri="{BB962C8B-B14F-4D97-AF65-F5344CB8AC3E}">
        <p14:creationId xmlns:p14="http://schemas.microsoft.com/office/powerpoint/2010/main" val="3694210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6</a:t>
            </a:fld>
            <a:endParaRPr lang="es-ES"/>
          </a:p>
        </p:txBody>
      </p:sp>
    </p:spTree>
    <p:extLst>
      <p:ext uri="{BB962C8B-B14F-4D97-AF65-F5344CB8AC3E}">
        <p14:creationId xmlns:p14="http://schemas.microsoft.com/office/powerpoint/2010/main" val="282253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142811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8</a:t>
            </a:fld>
            <a:endParaRPr lang="es-ES"/>
          </a:p>
        </p:txBody>
      </p:sp>
    </p:spTree>
    <p:extLst>
      <p:ext uri="{BB962C8B-B14F-4D97-AF65-F5344CB8AC3E}">
        <p14:creationId xmlns:p14="http://schemas.microsoft.com/office/powerpoint/2010/main" val="4186830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9</a:t>
            </a:fld>
            <a:endParaRPr lang="es-ES"/>
          </a:p>
        </p:txBody>
      </p:sp>
    </p:spTree>
    <p:extLst>
      <p:ext uri="{BB962C8B-B14F-4D97-AF65-F5344CB8AC3E}">
        <p14:creationId xmlns:p14="http://schemas.microsoft.com/office/powerpoint/2010/main" val="342860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28/10/2020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28/10/2020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28/10/2020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28/10/2020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28/10/2020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28/10/2020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28/10/2020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28/10/2020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28/10/2020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28/10/2020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28/10/2020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28/10/2020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docs.microsoft.com/en-us/dotnet/csharp/programming-guide/concepts/linq/query-expression-syntax-for-standard-query-operator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a:solidFill>
                  <a:schemeClr val="bg1"/>
                </a:solidFill>
              </a:rPr>
              <a:t>LANGUAGE INTEGRATED QUERY</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895244"/>
          </a:xfrm>
        </p:spPr>
        <p:txBody>
          <a:bodyPr rtlCol="0">
            <a:normAutofit/>
          </a:bodyPr>
          <a:lstStyle/>
          <a:p>
            <a:pPr rtl="0"/>
            <a:r>
              <a:rPr lang="es-ES" dirty="0">
                <a:solidFill>
                  <a:srgbClr val="7CEBFF"/>
                </a:solidFill>
              </a:rPr>
              <a:t>LINQ to DATASET – LUG – GRUPO 5: </a:t>
            </a:r>
          </a:p>
          <a:p>
            <a:pPr rtl="0"/>
            <a:r>
              <a:rPr lang="es-ES" dirty="0">
                <a:solidFill>
                  <a:srgbClr val="7CEBFF"/>
                </a:solidFill>
              </a:rPr>
              <a:t>GALAN MARTIN – LASTRA JULIAN – ENZO MENDIOROZ  -GABRIEL SANCHEZ - ALDANA SANCHEZ</a:t>
            </a: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184" y="928279"/>
            <a:ext cx="5348547" cy="3119986"/>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VENTAJAS DE LINQ</a:t>
            </a:r>
          </a:p>
        </p:txBody>
      </p:sp>
      <p:sp>
        <p:nvSpPr>
          <p:cNvPr id="4" name="CuadroTexto 3"/>
          <p:cNvSpPr txBox="1"/>
          <p:nvPr/>
        </p:nvSpPr>
        <p:spPr>
          <a:xfrm>
            <a:off x="581193" y="2158024"/>
            <a:ext cx="11029616" cy="4524315"/>
          </a:xfrm>
          <a:prstGeom prst="rect">
            <a:avLst/>
          </a:prstGeom>
          <a:noFill/>
        </p:spPr>
        <p:txBody>
          <a:bodyPr wrap="square" rtlCol="0">
            <a:spAutoFit/>
          </a:bodyPr>
          <a:lstStyle/>
          <a:p>
            <a:r>
              <a:rPr lang="es-ES" sz="3200" b="1" dirty="0"/>
              <a:t>– Lenguaje familiar</a:t>
            </a:r>
            <a:br>
              <a:rPr lang="es-ES" sz="3200" b="1" dirty="0"/>
            </a:br>
            <a:r>
              <a:rPr lang="es-ES" sz="3200" b="1" dirty="0"/>
              <a:t>– Menos codificación</a:t>
            </a:r>
          </a:p>
          <a:p>
            <a:r>
              <a:rPr lang="es-ES" sz="3200" b="1" dirty="0"/>
              <a:t>– Código legible.</a:t>
            </a:r>
            <a:br>
              <a:rPr lang="es-ES" sz="3200" b="1" dirty="0"/>
            </a:br>
            <a:r>
              <a:rPr lang="es-ES" sz="3200" b="1" dirty="0"/>
              <a:t>– Forma estandarizada de consultar múltiples fuentes de datos.</a:t>
            </a:r>
            <a:br>
              <a:rPr lang="es-ES" sz="3200" b="1" dirty="0"/>
            </a:br>
            <a:r>
              <a:rPr lang="es-ES" sz="3200" b="1" dirty="0"/>
              <a:t>– Compilar la seguridad del tiempo de las consultas.</a:t>
            </a:r>
            <a:br>
              <a:rPr lang="es-ES" sz="3200" b="1" dirty="0"/>
            </a:br>
            <a:r>
              <a:rPr lang="es-ES" sz="3200" b="1" dirty="0"/>
              <a:t>– Soporte </a:t>
            </a:r>
            <a:r>
              <a:rPr lang="es-ES" sz="3200" b="1" dirty="0" err="1"/>
              <a:t>IntelliSense</a:t>
            </a:r>
            <a:endParaRPr lang="es-ES" sz="3200" b="1" dirty="0"/>
          </a:p>
          <a:p>
            <a:r>
              <a:rPr lang="es-ES" sz="3200" b="1" dirty="0"/>
              <a:t>– Dar forma a los datos.</a:t>
            </a:r>
          </a:p>
          <a:p>
            <a:endParaRPr lang="es-AR" sz="3200" b="1" dirty="0"/>
          </a:p>
        </p:txBody>
      </p:sp>
    </p:spTree>
    <p:extLst>
      <p:ext uri="{BB962C8B-B14F-4D97-AF65-F5344CB8AC3E}">
        <p14:creationId xmlns:p14="http://schemas.microsoft.com/office/powerpoint/2010/main" val="256622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3084519"/>
            <a:ext cx="952500" cy="390525"/>
          </a:xfrm>
          <a:prstGeom prst="rect">
            <a:avLst/>
          </a:prstGeom>
        </p:spPr>
      </p:pic>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es-ES" dirty="0"/>
              <a:t>¿</a:t>
            </a:r>
            <a:r>
              <a:rPr lang="es-ES" b="1" dirty="0"/>
              <a:t>Qué es un </a:t>
            </a:r>
            <a:r>
              <a:rPr lang="es-ES" b="1" dirty="0" err="1"/>
              <a:t>dataset</a:t>
            </a:r>
            <a:r>
              <a:rPr lang="es-ES" b="1" dirty="0"/>
              <a:t>? –  Es un Conjunto de datos</a:t>
            </a:r>
            <a:endParaRPr lang="es-ES" dirty="0"/>
          </a:p>
        </p:txBody>
      </p:sp>
      <p:sp>
        <p:nvSpPr>
          <p:cNvPr id="4" name="CuadroTexto 3"/>
          <p:cNvSpPr txBox="1"/>
          <p:nvPr/>
        </p:nvSpPr>
        <p:spPr>
          <a:xfrm>
            <a:off x="1533693" y="3013501"/>
            <a:ext cx="10512602" cy="461665"/>
          </a:xfrm>
          <a:prstGeom prst="rect">
            <a:avLst/>
          </a:prstGeom>
          <a:noFill/>
        </p:spPr>
        <p:txBody>
          <a:bodyPr wrap="square" rtlCol="0">
            <a:spAutoFit/>
          </a:bodyPr>
          <a:lstStyle/>
          <a:p>
            <a:r>
              <a:rPr lang="es-AR" sz="2400" b="1" dirty="0">
                <a:latin typeface="Times New Roman" panose="02020603050405020304" pitchFamily="18" charset="0"/>
                <a:cs typeface="Times New Roman" panose="02020603050405020304" pitchFamily="18" charset="0"/>
              </a:rPr>
              <a:t>Modelo coherente independientemente del origen de datos.</a:t>
            </a:r>
            <a:endParaRPr lang="es-AR" b="1" dirty="0">
              <a:latin typeface="Times New Roman" panose="02020603050405020304" pitchFamily="18" charset="0"/>
              <a:cs typeface="Times New Roman" panose="02020603050405020304" pitchFamily="18"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4084336"/>
            <a:ext cx="952500" cy="390525"/>
          </a:xfrm>
          <a:prstGeom prst="rect">
            <a:avLst/>
          </a:prstGeom>
        </p:spPr>
      </p:pic>
      <p:sp>
        <p:nvSpPr>
          <p:cNvPr id="10" name="CuadroTexto 9">
            <a:extLst>
              <a:ext uri="{FF2B5EF4-FFF2-40B4-BE49-F238E27FC236}">
                <a16:creationId xmlns:a16="http://schemas.microsoft.com/office/drawing/2014/main" id="{1A199017-572F-4125-8001-F3509A8916D9}"/>
              </a:ext>
            </a:extLst>
          </p:cNvPr>
          <p:cNvSpPr txBox="1"/>
          <p:nvPr/>
        </p:nvSpPr>
        <p:spPr>
          <a:xfrm>
            <a:off x="1533693" y="4084336"/>
            <a:ext cx="11384004" cy="461665"/>
          </a:xfrm>
          <a:prstGeom prst="rect">
            <a:avLst/>
          </a:prstGeom>
          <a:noFill/>
        </p:spPr>
        <p:txBody>
          <a:bodyPr wrap="square" rtlCol="0">
            <a:spAutoFit/>
          </a:bodyPr>
          <a:lstStyle/>
          <a:p>
            <a:r>
              <a:rPr lang="es-AR" sz="2400" b="1" dirty="0">
                <a:latin typeface="Times New Roman" panose="02020603050405020304" pitchFamily="18" charset="0"/>
                <a:cs typeface="Times New Roman" panose="02020603050405020304" pitchFamily="18" charset="0"/>
              </a:rPr>
              <a:t>Colección de datos habitualmente tabulada.</a:t>
            </a:r>
          </a:p>
        </p:txBody>
      </p:sp>
      <p:pic>
        <p:nvPicPr>
          <p:cNvPr id="11" name="Imagen 10">
            <a:extLst>
              <a:ext uri="{FF2B5EF4-FFF2-40B4-BE49-F238E27FC236}">
                <a16:creationId xmlns:a16="http://schemas.microsoft.com/office/drawing/2014/main" id="{F2287316-F391-4003-9627-C2B57D227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4971016"/>
            <a:ext cx="952500" cy="390525"/>
          </a:xfrm>
          <a:prstGeom prst="rect">
            <a:avLst/>
          </a:prstGeom>
        </p:spPr>
      </p:pic>
      <p:sp>
        <p:nvSpPr>
          <p:cNvPr id="12" name="CuadroTexto 11">
            <a:extLst>
              <a:ext uri="{FF2B5EF4-FFF2-40B4-BE49-F238E27FC236}">
                <a16:creationId xmlns:a16="http://schemas.microsoft.com/office/drawing/2014/main" id="{3AA11349-D964-4170-91EB-E4F7FE74794E}"/>
              </a:ext>
            </a:extLst>
          </p:cNvPr>
          <p:cNvSpPr txBox="1"/>
          <p:nvPr/>
        </p:nvSpPr>
        <p:spPr>
          <a:xfrm>
            <a:off x="1533693" y="4904668"/>
            <a:ext cx="11384004" cy="461665"/>
          </a:xfrm>
          <a:prstGeom prst="rect">
            <a:avLst/>
          </a:prstGeom>
          <a:noFill/>
        </p:spPr>
        <p:txBody>
          <a:bodyPr wrap="square" rtlCol="0">
            <a:spAutoFit/>
          </a:bodyPr>
          <a:lstStyle/>
          <a:p>
            <a:r>
              <a:rPr lang="es-AR" sz="2400" b="1" dirty="0">
                <a:latin typeface="Times New Roman" panose="02020603050405020304" pitchFamily="18" charset="0"/>
                <a:cs typeface="Times New Roman" panose="02020603050405020304" pitchFamily="18" charset="0"/>
              </a:rPr>
              <a:t>Contiene colecciones de </a:t>
            </a:r>
            <a:r>
              <a:rPr lang="es-AR" sz="2400" b="1" dirty="0" err="1">
                <a:latin typeface="Times New Roman" panose="02020603050405020304" pitchFamily="18" charset="0"/>
                <a:cs typeface="Times New Roman" panose="02020603050405020304" pitchFamily="18" charset="0"/>
              </a:rPr>
              <a:t>DataTables</a:t>
            </a:r>
            <a:r>
              <a:rPr lang="es-AR" sz="2400" b="1" dirty="0">
                <a:latin typeface="Times New Roman" panose="02020603050405020304" pitchFamily="18" charset="0"/>
                <a:cs typeface="Times New Roman" panose="02020603050405020304" pitchFamily="18" charset="0"/>
              </a:rPr>
              <a:t> y </a:t>
            </a:r>
            <a:r>
              <a:rPr lang="es-AR" sz="2400" b="1" dirty="0" err="1">
                <a:latin typeface="Times New Roman" panose="02020603050405020304" pitchFamily="18" charset="0"/>
                <a:cs typeface="Times New Roman" panose="02020603050405020304" pitchFamily="18" charset="0"/>
              </a:rPr>
              <a:t>DataRelations</a:t>
            </a:r>
            <a:r>
              <a:rPr lang="es-AR" sz="2400" b="1" dirty="0">
                <a:latin typeface="Times New Roman" panose="02020603050405020304" pitchFamily="18" charset="0"/>
                <a:cs typeface="Times New Roman" panose="02020603050405020304" pitchFamily="18" charset="0"/>
              </a:rPr>
              <a:t>.</a:t>
            </a:r>
            <a:endParaRPr lang="es-AR" sz="3200" b="1" dirty="0">
              <a:latin typeface="Times New Roman" panose="02020603050405020304"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1E838121-0A10-4450-A893-7BB7F0746BCF}"/>
              </a:ext>
            </a:extLst>
          </p:cNvPr>
          <p:cNvSpPr txBox="1"/>
          <p:nvPr/>
        </p:nvSpPr>
        <p:spPr>
          <a:xfrm>
            <a:off x="1533693" y="2402006"/>
            <a:ext cx="11384004" cy="461665"/>
          </a:xfrm>
          <a:prstGeom prst="rect">
            <a:avLst/>
          </a:prstGeom>
          <a:noFill/>
        </p:spPr>
        <p:txBody>
          <a:bodyPr wrap="square" rtlCol="0">
            <a:spAutoFit/>
          </a:bodyPr>
          <a:lstStyle/>
          <a:p>
            <a:r>
              <a:rPr lang="es-AR" sz="2400" b="1" dirty="0">
                <a:latin typeface="Times New Roman" panose="02020603050405020304" pitchFamily="18" charset="0"/>
                <a:cs typeface="Times New Roman" panose="02020603050405020304" pitchFamily="18" charset="0"/>
              </a:rPr>
              <a:t>Representación de datos residente en memoria</a:t>
            </a:r>
          </a:p>
        </p:txBody>
      </p:sp>
      <p:pic>
        <p:nvPicPr>
          <p:cNvPr id="14" name="Imagen 13">
            <a:extLst>
              <a:ext uri="{FF2B5EF4-FFF2-40B4-BE49-F238E27FC236}">
                <a16:creationId xmlns:a16="http://schemas.microsoft.com/office/drawing/2014/main" id="{9F039A39-88F6-4F4A-9C1A-064CA5D0F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83" y="2389348"/>
            <a:ext cx="952500" cy="390525"/>
          </a:xfrm>
          <a:prstGeom prst="rect">
            <a:avLst/>
          </a:prstGeom>
        </p:spPr>
      </p:pic>
    </p:spTree>
    <p:extLst>
      <p:ext uri="{BB962C8B-B14F-4D97-AF65-F5344CB8AC3E}">
        <p14:creationId xmlns:p14="http://schemas.microsoft.com/office/powerpoint/2010/main" val="204309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848740" y="909431"/>
            <a:ext cx="8567634" cy="956262"/>
          </a:xfrm>
        </p:spPr>
        <p:txBody>
          <a:bodyPr rtlCol="0"/>
          <a:lstStyle/>
          <a:p>
            <a:r>
              <a:rPr lang="es-AR" i="1" dirty="0" err="1"/>
              <a:t>Dataset</a:t>
            </a:r>
            <a:r>
              <a:rPr lang="es-AR" i="1" dirty="0"/>
              <a:t> </a:t>
            </a:r>
            <a:r>
              <a:rPr lang="es-ES" i="1" dirty="0"/>
              <a:t>- Propiedades y métodos de la clase</a:t>
            </a:r>
            <a:endParaRPr lang="es-ES" dirty="0"/>
          </a:p>
        </p:txBody>
      </p:sp>
      <p:pic>
        <p:nvPicPr>
          <p:cNvPr id="1026" name="Picture 2">
            <a:extLst>
              <a:ext uri="{FF2B5EF4-FFF2-40B4-BE49-F238E27FC236}">
                <a16:creationId xmlns:a16="http://schemas.microsoft.com/office/drawing/2014/main" id="{F782A544-BB07-4389-924A-51F571969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893291"/>
            <a:ext cx="10942806" cy="4964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44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848739" y="909431"/>
            <a:ext cx="10902273" cy="956262"/>
          </a:xfrm>
        </p:spPr>
        <p:txBody>
          <a:bodyPr rtlCol="0"/>
          <a:lstStyle/>
          <a:p>
            <a:r>
              <a:rPr lang="es-AR" i="1" dirty="0"/>
              <a:t>¿</a:t>
            </a:r>
            <a:r>
              <a:rPr lang="es-ES" i="1" dirty="0"/>
              <a:t>Qué permite hacer </a:t>
            </a:r>
            <a:r>
              <a:rPr lang="es-ES" i="1" dirty="0" err="1"/>
              <a:t>dataset</a:t>
            </a:r>
            <a:r>
              <a:rPr lang="es-ES" i="1" dirty="0"/>
              <a:t>? -</a:t>
            </a:r>
            <a:endParaRPr lang="es-ES" dirty="0"/>
          </a:p>
        </p:txBody>
      </p:sp>
      <p:pic>
        <p:nvPicPr>
          <p:cNvPr id="6" name="Imagen 5">
            <a:extLst>
              <a:ext uri="{FF2B5EF4-FFF2-40B4-BE49-F238E27FC236}">
                <a16:creationId xmlns:a16="http://schemas.microsoft.com/office/drawing/2014/main" id="{EFA4B394-F2F6-49D8-8C1A-B8C7643B1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6" y="2471407"/>
            <a:ext cx="952500" cy="390525"/>
          </a:xfrm>
          <a:prstGeom prst="rect">
            <a:avLst/>
          </a:prstGeom>
        </p:spPr>
      </p:pic>
      <p:sp>
        <p:nvSpPr>
          <p:cNvPr id="3" name="Rectangle 1">
            <a:extLst>
              <a:ext uri="{FF2B5EF4-FFF2-40B4-BE49-F238E27FC236}">
                <a16:creationId xmlns:a16="http://schemas.microsoft.com/office/drawing/2014/main" id="{04E4D73C-3F74-48D7-B48A-28FB0F9A2EDC}"/>
              </a:ext>
            </a:extLst>
          </p:cNvPr>
          <p:cNvSpPr>
            <a:spLocks noChangeArrowheads="1"/>
          </p:cNvSpPr>
          <p:nvPr/>
        </p:nvSpPr>
        <p:spPr bwMode="auto">
          <a:xfrm>
            <a:off x="1510217" y="2475774"/>
            <a:ext cx="99792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2400" dirty="0">
                <a:solidFill>
                  <a:srgbClr val="000000"/>
                </a:solidFill>
                <a:cs typeface="Arial" panose="020B0604020202020204" pitchFamily="34" charset="0"/>
              </a:rPr>
              <a:t>P</a:t>
            </a:r>
            <a:r>
              <a:rPr kumimoji="0" lang="es-ES" altLang="es-ES" sz="2400" b="0" i="0" u="none" strike="noStrike" cap="none" normalizeH="0" baseline="0" dirty="0">
                <a:ln>
                  <a:noFill/>
                </a:ln>
                <a:solidFill>
                  <a:srgbClr val="000000"/>
                </a:solidFill>
                <a:effectLst/>
                <a:cs typeface="Arial" panose="020B0604020202020204" pitchFamily="34" charset="0"/>
              </a:rPr>
              <a:t>ermite trabajar sobre los datos de base de datos desconectado.</a:t>
            </a:r>
            <a:endParaRPr kumimoji="0" lang="es-ES" altLang="es-ES" sz="44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F18ADA09-3BE8-4EF6-8883-5DD06FAA8F6E}"/>
              </a:ext>
            </a:extLst>
          </p:cNvPr>
          <p:cNvSpPr>
            <a:spLocks noChangeArrowheads="1"/>
          </p:cNvSpPr>
          <p:nvPr/>
        </p:nvSpPr>
        <p:spPr bwMode="auto">
          <a:xfrm>
            <a:off x="1510214" y="3396183"/>
            <a:ext cx="99792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s-ES" altLang="es-ES" sz="2400" dirty="0">
                <a:solidFill>
                  <a:srgbClr val="000000"/>
                </a:solidFill>
                <a:cs typeface="Arial" panose="020B0604020202020204" pitchFamily="34" charset="0"/>
              </a:rPr>
              <a:t>Cada tabla contenida en el objeto </a:t>
            </a:r>
            <a:r>
              <a:rPr lang="es-ES" altLang="es-ES" sz="2400" dirty="0" err="1">
                <a:solidFill>
                  <a:srgbClr val="000000"/>
                </a:solidFill>
                <a:cs typeface="Arial" panose="020B0604020202020204" pitchFamily="34" charset="0"/>
              </a:rPr>
              <a:t>DataSet</a:t>
            </a:r>
            <a:r>
              <a:rPr lang="es-ES" altLang="es-ES" sz="2400" dirty="0">
                <a:solidFill>
                  <a:srgbClr val="000000"/>
                </a:solidFill>
                <a:cs typeface="Arial" panose="020B0604020202020204" pitchFamily="34" charset="0"/>
              </a:rPr>
              <a:t> se encuentra disponible a </a:t>
            </a:r>
            <a:r>
              <a:rPr lang="es-ES" altLang="es-ES" sz="2400" dirty="0" err="1">
                <a:solidFill>
                  <a:srgbClr val="000000"/>
                </a:solidFill>
                <a:cs typeface="Arial" panose="020B0604020202020204" pitchFamily="34" charset="0"/>
              </a:rPr>
              <a:t>traves</a:t>
            </a:r>
            <a:r>
              <a:rPr lang="es-ES" altLang="es-ES" sz="2400" dirty="0">
                <a:solidFill>
                  <a:srgbClr val="000000"/>
                </a:solidFill>
                <a:cs typeface="Arial" panose="020B0604020202020204" pitchFamily="34" charset="0"/>
              </a:rPr>
              <a:t> de la propiedad Tables, que es una colección de objetos </a:t>
            </a:r>
            <a:r>
              <a:rPr lang="es-ES" altLang="es-ES" sz="2400" dirty="0" err="1">
                <a:solidFill>
                  <a:srgbClr val="000000"/>
                </a:solidFill>
                <a:cs typeface="Arial" panose="020B0604020202020204" pitchFamily="34" charset="0"/>
              </a:rPr>
              <a:t>System.Data.DataTables</a:t>
            </a:r>
            <a:endParaRPr kumimoji="0" lang="es-ES" altLang="es-ES" sz="2400" b="0" i="0" u="none" strike="noStrike" cap="none" normalizeH="0" baseline="0" dirty="0">
              <a:ln>
                <a:noFill/>
              </a:ln>
              <a:solidFill>
                <a:schemeClr val="tx1"/>
              </a:solidFill>
              <a:effectLst/>
            </a:endParaRPr>
          </a:p>
        </p:txBody>
      </p:sp>
      <p:sp>
        <p:nvSpPr>
          <p:cNvPr id="12" name="Rectangle 1">
            <a:extLst>
              <a:ext uri="{FF2B5EF4-FFF2-40B4-BE49-F238E27FC236}">
                <a16:creationId xmlns:a16="http://schemas.microsoft.com/office/drawing/2014/main" id="{75A29E00-D9BC-4197-9E4E-2CA82531AB09}"/>
              </a:ext>
            </a:extLst>
          </p:cNvPr>
          <p:cNvSpPr>
            <a:spLocks noChangeArrowheads="1"/>
          </p:cNvSpPr>
          <p:nvPr/>
        </p:nvSpPr>
        <p:spPr bwMode="auto">
          <a:xfrm>
            <a:off x="1510213" y="4360224"/>
            <a:ext cx="99792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endParaRPr lang="es-ES" altLang="es-ES" sz="2400" dirty="0">
              <a:solidFill>
                <a:srgbClr val="000000"/>
              </a:solidFill>
              <a:cs typeface="Arial" panose="020B0604020202020204" pitchFamily="34" charset="0"/>
            </a:endParaRPr>
          </a:p>
          <a:p>
            <a:pPr lvl="0" defTabSz="914400"/>
            <a:endParaRPr lang="es-ES" altLang="es-ES" sz="2400" dirty="0">
              <a:solidFill>
                <a:srgbClr val="000000"/>
              </a:solidFill>
              <a:cs typeface="Arial" panose="020B0604020202020204" pitchFamily="34" charset="0"/>
            </a:endParaRPr>
          </a:p>
          <a:p>
            <a:pPr lvl="0" defTabSz="914400"/>
            <a:r>
              <a:rPr lang="es-ES" altLang="es-ES" sz="2400" dirty="0">
                <a:solidFill>
                  <a:srgbClr val="000000"/>
                </a:solidFill>
                <a:cs typeface="Arial" panose="020B0604020202020204" pitchFamily="34" charset="0"/>
              </a:rPr>
              <a:t>Cada objeto </a:t>
            </a:r>
            <a:r>
              <a:rPr lang="es-ES" altLang="es-ES" sz="2400" dirty="0" err="1">
                <a:solidFill>
                  <a:srgbClr val="000000"/>
                </a:solidFill>
                <a:cs typeface="Arial" panose="020B0604020202020204" pitchFamily="34" charset="0"/>
              </a:rPr>
              <a:t>DataTable</a:t>
            </a:r>
            <a:r>
              <a:rPr lang="es-ES" altLang="es-ES" sz="2400" dirty="0">
                <a:solidFill>
                  <a:srgbClr val="000000"/>
                </a:solidFill>
                <a:cs typeface="Arial" panose="020B0604020202020204" pitchFamily="34" charset="0"/>
              </a:rPr>
              <a:t> contiene una colección de objetos </a:t>
            </a:r>
            <a:r>
              <a:rPr lang="es-ES" altLang="es-ES" sz="2400" dirty="0" err="1">
                <a:solidFill>
                  <a:srgbClr val="000000"/>
                </a:solidFill>
                <a:cs typeface="Arial" panose="020B0604020202020204" pitchFamily="34" charset="0"/>
              </a:rPr>
              <a:t>DataRow</a:t>
            </a:r>
            <a:r>
              <a:rPr lang="es-ES" altLang="es-ES" sz="2400" dirty="0">
                <a:solidFill>
                  <a:srgbClr val="000000"/>
                </a:solidFill>
                <a:cs typeface="Arial" panose="020B0604020202020204" pitchFamily="34" charset="0"/>
              </a:rPr>
              <a:t> y cada objeto </a:t>
            </a:r>
            <a:r>
              <a:rPr lang="es-ES" altLang="es-ES" sz="2400" dirty="0" err="1">
                <a:solidFill>
                  <a:srgbClr val="000000"/>
                </a:solidFill>
                <a:cs typeface="Arial" panose="020B0604020202020204" pitchFamily="34" charset="0"/>
              </a:rPr>
              <a:t>DataRow</a:t>
            </a:r>
            <a:r>
              <a:rPr lang="es-ES" altLang="es-ES" sz="2400" dirty="0">
                <a:solidFill>
                  <a:srgbClr val="000000"/>
                </a:solidFill>
                <a:cs typeface="Arial" panose="020B0604020202020204" pitchFamily="34" charset="0"/>
              </a:rPr>
              <a:t>, posee una colección de objetos </a:t>
            </a:r>
            <a:r>
              <a:rPr lang="es-ES" altLang="es-ES" sz="2400" dirty="0" err="1">
                <a:solidFill>
                  <a:srgbClr val="000000"/>
                </a:solidFill>
                <a:cs typeface="Arial" panose="020B0604020202020204" pitchFamily="34" charset="0"/>
              </a:rPr>
              <a:t>DataColumn</a:t>
            </a:r>
            <a:r>
              <a:rPr lang="es-ES" altLang="es-ES" sz="2400" dirty="0">
                <a:solidFill>
                  <a:srgbClr val="000000"/>
                </a:solidFill>
                <a:cs typeface="Arial" panose="020B0604020202020204" pitchFamily="34" charset="0"/>
              </a:rPr>
              <a:t>.</a:t>
            </a:r>
            <a:endParaRPr kumimoji="0" lang="es-ES" altLang="es-ES" sz="2400" b="0" i="0" u="none" strike="noStrike" cap="none" normalizeH="0" baseline="0" dirty="0">
              <a:ln>
                <a:noFill/>
              </a:ln>
              <a:solidFill>
                <a:schemeClr val="tx1"/>
              </a:solidFill>
              <a:effectLst/>
            </a:endParaRPr>
          </a:p>
        </p:txBody>
      </p:sp>
      <p:pic>
        <p:nvPicPr>
          <p:cNvPr id="13" name="Imagen 12">
            <a:extLst>
              <a:ext uri="{FF2B5EF4-FFF2-40B4-BE49-F238E27FC236}">
                <a16:creationId xmlns:a16="http://schemas.microsoft.com/office/drawing/2014/main" id="{61109B30-DD2A-4AAB-A988-2B7013A59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9" y="3363985"/>
            <a:ext cx="952500" cy="390525"/>
          </a:xfrm>
          <a:prstGeom prst="rect">
            <a:avLst/>
          </a:prstGeom>
        </p:spPr>
      </p:pic>
      <p:pic>
        <p:nvPicPr>
          <p:cNvPr id="14" name="Imagen 13">
            <a:extLst>
              <a:ext uri="{FF2B5EF4-FFF2-40B4-BE49-F238E27FC236}">
                <a16:creationId xmlns:a16="http://schemas.microsoft.com/office/drawing/2014/main" id="{F706D3A3-334A-498E-A7FE-BC75507EE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6" y="5210094"/>
            <a:ext cx="952500" cy="390525"/>
          </a:xfrm>
          <a:prstGeom prst="rect">
            <a:avLst/>
          </a:prstGeom>
        </p:spPr>
      </p:pic>
    </p:spTree>
    <p:extLst>
      <p:ext uri="{BB962C8B-B14F-4D97-AF65-F5344CB8AC3E}">
        <p14:creationId xmlns:p14="http://schemas.microsoft.com/office/powerpoint/2010/main" val="351751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es-AR" dirty="0"/>
              <a:t>Esquema</a:t>
            </a:r>
            <a:r>
              <a:rPr lang="es-ES" dirty="0"/>
              <a:t> - DATASET</a:t>
            </a:r>
          </a:p>
        </p:txBody>
      </p:sp>
      <p:pic>
        <p:nvPicPr>
          <p:cNvPr id="5" name="Picture 2">
            <a:extLst>
              <a:ext uri="{FF2B5EF4-FFF2-40B4-BE49-F238E27FC236}">
                <a16:creationId xmlns:a16="http://schemas.microsoft.com/office/drawing/2014/main" id="{BBBDD8A2-C26B-4BC4-9FBF-3DCBDDE57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173" y="2259290"/>
            <a:ext cx="7265103" cy="408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51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Linq con dataset</a:t>
            </a:r>
            <a:endParaRPr lang="es-ES" dirty="0"/>
          </a:p>
        </p:txBody>
      </p:sp>
      <p:sp>
        <p:nvSpPr>
          <p:cNvPr id="4" name="CuadroTexto 3"/>
          <p:cNvSpPr txBox="1"/>
          <p:nvPr/>
        </p:nvSpPr>
        <p:spPr>
          <a:xfrm>
            <a:off x="581193" y="1676073"/>
            <a:ext cx="11029616" cy="1200329"/>
          </a:xfrm>
          <a:prstGeom prst="rect">
            <a:avLst/>
          </a:prstGeom>
          <a:noFill/>
        </p:spPr>
        <p:txBody>
          <a:bodyPr wrap="square" rtlCol="0">
            <a:spAutoFit/>
          </a:bodyPr>
          <a:lstStyle/>
          <a:p>
            <a:endParaRPr lang="es-ES" sz="2400" dirty="0"/>
          </a:p>
          <a:p>
            <a:pPr marL="342900" indent="-342900">
              <a:buBlip>
                <a:blip r:embed="rId3"/>
              </a:buBlip>
            </a:pPr>
            <a:r>
              <a:rPr lang="es-ES" sz="2400" dirty="0"/>
              <a:t>LINQ to </a:t>
            </a:r>
            <a:r>
              <a:rPr lang="es-ES" sz="2400" dirty="0" err="1"/>
              <a:t>DataSet</a:t>
            </a:r>
            <a:r>
              <a:rPr lang="es-ES" sz="2400" dirty="0"/>
              <a:t> se basa en la arquitectura ADO.NET </a:t>
            </a:r>
            <a:r>
              <a:rPr lang="es-ES" sz="2400" dirty="0" smtClean="0"/>
              <a:t>existente, la </a:t>
            </a:r>
            <a:r>
              <a:rPr lang="es-ES" sz="2400" dirty="0"/>
              <a:t>usa, y no está destinado a reemplazar ADO.NET en el código de la aplicación.</a:t>
            </a:r>
            <a:endParaRPr lang="es-AR" sz="2400" i="1" dirty="0"/>
          </a:p>
        </p:txBody>
      </p:sp>
      <p:pic>
        <p:nvPicPr>
          <p:cNvPr id="3" name="Imagen 2"/>
          <p:cNvPicPr>
            <a:picLocks noChangeAspect="1"/>
          </p:cNvPicPr>
          <p:nvPr/>
        </p:nvPicPr>
        <p:blipFill>
          <a:blip r:embed="rId4"/>
          <a:stretch>
            <a:fillRect/>
          </a:stretch>
        </p:blipFill>
        <p:spPr>
          <a:xfrm>
            <a:off x="5411244" y="2876402"/>
            <a:ext cx="3322986" cy="3981598"/>
          </a:xfrm>
          <a:prstGeom prst="rect">
            <a:avLst/>
          </a:prstGeom>
        </p:spPr>
      </p:pic>
      <p:sp>
        <p:nvSpPr>
          <p:cNvPr id="5" name="CuadroTexto 4"/>
          <p:cNvSpPr txBox="1"/>
          <p:nvPr/>
        </p:nvSpPr>
        <p:spPr>
          <a:xfrm>
            <a:off x="295182" y="4034814"/>
            <a:ext cx="4765333" cy="461665"/>
          </a:xfrm>
          <a:prstGeom prst="rect">
            <a:avLst/>
          </a:prstGeom>
          <a:noFill/>
        </p:spPr>
        <p:txBody>
          <a:bodyPr wrap="square" rtlCol="0">
            <a:spAutoFit/>
          </a:bodyPr>
          <a:lstStyle/>
          <a:p>
            <a:endParaRPr lang="es-ES" sz="2400" dirty="0"/>
          </a:p>
        </p:txBody>
      </p:sp>
      <p:sp>
        <p:nvSpPr>
          <p:cNvPr id="6" name="CuadroTexto 5"/>
          <p:cNvSpPr txBox="1"/>
          <p:nvPr/>
        </p:nvSpPr>
        <p:spPr>
          <a:xfrm>
            <a:off x="581193" y="3822817"/>
            <a:ext cx="4830051" cy="1569660"/>
          </a:xfrm>
          <a:prstGeom prst="rect">
            <a:avLst/>
          </a:prstGeom>
          <a:noFill/>
        </p:spPr>
        <p:txBody>
          <a:bodyPr wrap="square" rtlCol="0">
            <a:spAutoFit/>
          </a:bodyPr>
          <a:lstStyle/>
          <a:p>
            <a:pPr marL="342900" indent="-342900">
              <a:buFont typeface="Arial" panose="020B0604020202020204" pitchFamily="34" charset="0"/>
              <a:buChar char="•"/>
            </a:pPr>
            <a:r>
              <a:rPr lang="es-AR" sz="2400" dirty="0"/>
              <a:t>La relación de LINQ a </a:t>
            </a:r>
            <a:r>
              <a:rPr lang="es-AR" sz="2400" dirty="0" err="1" smtClean="0"/>
              <a:t>DataSet</a:t>
            </a:r>
            <a:r>
              <a:rPr lang="es-AR" sz="2400" dirty="0" smtClean="0"/>
              <a:t> </a:t>
            </a:r>
            <a:r>
              <a:rPr lang="es-AR" sz="2400" dirty="0"/>
              <a:t>a ADO.NET y el </a:t>
            </a:r>
            <a:r>
              <a:rPr lang="es-AR" sz="2400" dirty="0" smtClean="0"/>
              <a:t>almacén </a:t>
            </a:r>
            <a:r>
              <a:rPr lang="es-AR" sz="2400" dirty="0"/>
              <a:t>de datos se ilustra en la </a:t>
            </a:r>
            <a:r>
              <a:rPr lang="es-AR" sz="2400" dirty="0" smtClean="0"/>
              <a:t>imagen.</a:t>
            </a:r>
            <a:endParaRPr lang="en-US" sz="2400" dirty="0"/>
          </a:p>
          <a:p>
            <a:endParaRPr lang="es-ES" sz="2400" dirty="0"/>
          </a:p>
        </p:txBody>
      </p:sp>
    </p:spTree>
    <p:extLst>
      <p:ext uri="{BB962C8B-B14F-4D97-AF65-F5344CB8AC3E}">
        <p14:creationId xmlns:p14="http://schemas.microsoft.com/office/powerpoint/2010/main" val="271472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Linq con dataset</a:t>
            </a:r>
            <a:endParaRPr lang="es-ES" dirty="0"/>
          </a:p>
        </p:txBody>
      </p:sp>
      <p:sp>
        <p:nvSpPr>
          <p:cNvPr id="4" name="CuadroTexto 3"/>
          <p:cNvSpPr txBox="1"/>
          <p:nvPr/>
        </p:nvSpPr>
        <p:spPr>
          <a:xfrm>
            <a:off x="581193" y="2419447"/>
            <a:ext cx="11029616" cy="1846659"/>
          </a:xfrm>
          <a:prstGeom prst="rect">
            <a:avLst/>
          </a:prstGeom>
          <a:noFill/>
        </p:spPr>
        <p:txBody>
          <a:bodyPr wrap="square" rtlCol="0">
            <a:spAutoFit/>
          </a:bodyPr>
          <a:lstStyle/>
          <a:p>
            <a:endParaRPr lang="es-ES" sz="2400" dirty="0"/>
          </a:p>
          <a:p>
            <a:pPr marL="342900" indent="-342900">
              <a:buBlip>
                <a:blip r:embed="rId3"/>
              </a:buBlip>
            </a:pPr>
            <a:r>
              <a:rPr lang="es-ES" sz="2400" dirty="0"/>
              <a:t>Cuando utilizo las consultas LINQ sobre un objeto DataSet, </a:t>
            </a:r>
            <a:r>
              <a:rPr lang="es-ES" sz="2400" dirty="0" smtClean="0"/>
              <a:t>se está </a:t>
            </a:r>
            <a:r>
              <a:rPr lang="es-ES" sz="2400" dirty="0"/>
              <a:t>consultando una enumeración de objetos DataRow, en lugar de una enumeración de un tipo personalizado. </a:t>
            </a:r>
            <a:endParaRPr lang="es-ES" sz="2400" dirty="0" smtClean="0"/>
          </a:p>
          <a:p>
            <a:endParaRPr lang="es-AR" dirty="0"/>
          </a:p>
        </p:txBody>
      </p:sp>
    </p:spTree>
    <p:extLst>
      <p:ext uri="{BB962C8B-B14F-4D97-AF65-F5344CB8AC3E}">
        <p14:creationId xmlns:p14="http://schemas.microsoft.com/office/powerpoint/2010/main" val="2087027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Ventajas de </a:t>
            </a:r>
            <a:r>
              <a:rPr lang="es-ES" dirty="0" err="1" smtClean="0"/>
              <a:t>Linq</a:t>
            </a:r>
            <a:r>
              <a:rPr lang="es-ES" dirty="0" smtClean="0"/>
              <a:t> to </a:t>
            </a:r>
            <a:r>
              <a:rPr lang="es-ES" dirty="0" err="1" smtClean="0"/>
              <a:t>dataset</a:t>
            </a:r>
            <a:endParaRPr lang="es-ES" dirty="0"/>
          </a:p>
        </p:txBody>
      </p:sp>
      <p:sp>
        <p:nvSpPr>
          <p:cNvPr id="4" name="CuadroTexto 3"/>
          <p:cNvSpPr txBox="1"/>
          <p:nvPr/>
        </p:nvSpPr>
        <p:spPr>
          <a:xfrm>
            <a:off x="581193" y="2405820"/>
            <a:ext cx="11029616" cy="4431983"/>
          </a:xfrm>
          <a:prstGeom prst="rect">
            <a:avLst/>
          </a:prstGeom>
          <a:noFill/>
        </p:spPr>
        <p:txBody>
          <a:bodyPr wrap="square" rtlCol="0">
            <a:spAutoFit/>
          </a:bodyPr>
          <a:lstStyle/>
          <a:p>
            <a:pPr marL="342900" indent="-342900">
              <a:buBlip>
                <a:blip r:embed="rId3"/>
              </a:buBlip>
            </a:pPr>
            <a:r>
              <a:rPr lang="es-ES" sz="2400" dirty="0"/>
              <a:t>LINQ </a:t>
            </a:r>
            <a:r>
              <a:rPr lang="es-ES" sz="2400" dirty="0" smtClean="0"/>
              <a:t>TO DATASET hace </a:t>
            </a:r>
            <a:r>
              <a:rPr lang="es-ES" sz="2400" dirty="0"/>
              <a:t>que sea más fácil y rápido realizar consultas sobre datos almacenados en caché en un objeto DataSet específicamente. </a:t>
            </a:r>
          </a:p>
          <a:p>
            <a:endParaRPr lang="es-ES" sz="2400" dirty="0"/>
          </a:p>
          <a:p>
            <a:pPr marL="342900" indent="-342900">
              <a:buBlip>
                <a:blip r:embed="rId3"/>
              </a:buBlip>
            </a:pPr>
            <a:r>
              <a:rPr lang="es-ES" sz="2400" dirty="0"/>
              <a:t>Simplifica las consultas al permitir a los desarrolladores escribir desde el propio lenguaje de programación, en lugar de usar un lenguaje de consulta separado. Esto es útil ya que ahora pueden aprovechar la comprobación de sintaxis en tiempo de compilación, la escritura estática y el soporte de </a:t>
            </a:r>
            <a:r>
              <a:rPr lang="es-ES" sz="2400" dirty="0" err="1" smtClean="0"/>
              <a:t>IntelliSense</a:t>
            </a:r>
            <a:r>
              <a:rPr lang="es-ES" sz="2400" dirty="0" smtClean="0"/>
              <a:t>. </a:t>
            </a:r>
          </a:p>
          <a:p>
            <a:endParaRPr lang="es-ES" sz="2400" dirty="0"/>
          </a:p>
          <a:p>
            <a:pPr marL="342900" indent="-342900">
              <a:buBlip>
                <a:blip r:embed="rId3"/>
              </a:buBlip>
            </a:pPr>
            <a:r>
              <a:rPr lang="es-ES" sz="2400" dirty="0" smtClean="0"/>
              <a:t>Se puede utilizar para consultar datos que se han consolidado de una o más fuentes de datos. </a:t>
            </a:r>
            <a:r>
              <a:rPr lang="es-ES" sz="2400" dirty="0"/>
              <a:t>P</a:t>
            </a:r>
            <a:r>
              <a:rPr lang="es-ES" sz="2400" dirty="0" smtClean="0"/>
              <a:t>ermitiendo tener una mayor flexibilidad a la hora de presentar y manejar datos.</a:t>
            </a:r>
          </a:p>
          <a:p>
            <a:endParaRPr lang="es-AR" dirty="0"/>
          </a:p>
        </p:txBody>
      </p:sp>
    </p:spTree>
    <p:extLst>
      <p:ext uri="{BB962C8B-B14F-4D97-AF65-F5344CB8AC3E}">
        <p14:creationId xmlns:p14="http://schemas.microsoft.com/office/powerpoint/2010/main" val="3487918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Funcionalidad</a:t>
            </a:r>
            <a:endParaRPr lang="es-ES" dirty="0"/>
          </a:p>
        </p:txBody>
      </p:sp>
      <p:sp>
        <p:nvSpPr>
          <p:cNvPr id="4" name="CuadroTexto 3"/>
          <p:cNvSpPr txBox="1"/>
          <p:nvPr/>
        </p:nvSpPr>
        <p:spPr>
          <a:xfrm>
            <a:off x="581193" y="2588700"/>
            <a:ext cx="11029616" cy="2308324"/>
          </a:xfrm>
          <a:prstGeom prst="rect">
            <a:avLst/>
          </a:prstGeom>
          <a:noFill/>
        </p:spPr>
        <p:txBody>
          <a:bodyPr wrap="square" rtlCol="0">
            <a:spAutoFit/>
          </a:bodyPr>
          <a:lstStyle/>
          <a:p>
            <a:pPr marL="342900" indent="-342900">
              <a:buBlip>
                <a:blip r:embed="rId3"/>
              </a:buBlip>
            </a:pPr>
            <a:r>
              <a:rPr lang="es-ES" sz="2400" dirty="0"/>
              <a:t>La funcionalidad de LINQ en DataSet se expone principalmente a través de los métodos de extensión en las clases DataRowExtensions y DataTableExtensions.</a:t>
            </a:r>
          </a:p>
          <a:p>
            <a:endParaRPr lang="es-ES" sz="2400" dirty="0"/>
          </a:p>
          <a:p>
            <a:pPr marL="342900" indent="-342900">
              <a:buFont typeface="Arial" panose="020B0604020202020204" pitchFamily="34" charset="0"/>
              <a:buChar char="•"/>
            </a:pPr>
            <a:r>
              <a:rPr lang="es-ES" sz="2400" dirty="0" err="1" smtClean="0"/>
              <a:t>DataRowExtensions</a:t>
            </a:r>
            <a:r>
              <a:rPr lang="es-ES" sz="2400" dirty="0" smtClean="0"/>
              <a:t> :  </a:t>
            </a:r>
            <a:r>
              <a:rPr lang="es-MX" sz="2400" dirty="0" smtClean="0"/>
              <a:t>Define </a:t>
            </a:r>
            <a:r>
              <a:rPr lang="es-MX" sz="2400" dirty="0"/>
              <a:t>los métodos de extensión para la clase </a:t>
            </a:r>
            <a:r>
              <a:rPr lang="es-MX" sz="2400" dirty="0" err="1"/>
              <a:t>DataRow</a:t>
            </a:r>
            <a:r>
              <a:rPr lang="es-MX" sz="2400" dirty="0"/>
              <a:t>.</a:t>
            </a:r>
          </a:p>
          <a:p>
            <a:endParaRPr lang="es-ES" sz="2400" dirty="0"/>
          </a:p>
          <a:p>
            <a:pPr marL="342900" indent="-342900">
              <a:buFont typeface="Arial" panose="020B0604020202020204" pitchFamily="34" charset="0"/>
              <a:buChar char="•"/>
            </a:pPr>
            <a:r>
              <a:rPr lang="es-ES" sz="2400" dirty="0" err="1" smtClean="0"/>
              <a:t>DataTableExtensions</a:t>
            </a:r>
            <a:r>
              <a:rPr lang="es-ES" sz="2400" dirty="0" smtClean="0"/>
              <a:t>: </a:t>
            </a:r>
            <a:r>
              <a:rPr lang="es-MX" sz="2400" dirty="0" smtClean="0"/>
              <a:t> Define los métodos de extensión para la clase </a:t>
            </a:r>
            <a:r>
              <a:rPr lang="es-MX" sz="2400" dirty="0" err="1" smtClean="0"/>
              <a:t>DataTable</a:t>
            </a:r>
            <a:r>
              <a:rPr lang="es-MX" sz="2400" dirty="0" smtClean="0"/>
              <a:t>. </a:t>
            </a:r>
            <a:endParaRPr lang="es-AR" dirty="0"/>
          </a:p>
        </p:txBody>
      </p:sp>
    </p:spTree>
    <p:extLst>
      <p:ext uri="{BB962C8B-B14F-4D97-AF65-F5344CB8AC3E}">
        <p14:creationId xmlns:p14="http://schemas.microsoft.com/office/powerpoint/2010/main" val="3481343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funcionalidad</a:t>
            </a:r>
            <a:endParaRPr lang="es-ES" dirty="0"/>
          </a:p>
        </p:txBody>
      </p:sp>
      <p:sp>
        <p:nvSpPr>
          <p:cNvPr id="7" name="CuadroTexto 6"/>
          <p:cNvSpPr txBox="1"/>
          <p:nvPr/>
        </p:nvSpPr>
        <p:spPr>
          <a:xfrm>
            <a:off x="581193" y="1976183"/>
            <a:ext cx="10042122" cy="8032968"/>
          </a:xfrm>
          <a:prstGeom prst="rect">
            <a:avLst/>
          </a:prstGeom>
          <a:noFill/>
        </p:spPr>
        <p:txBody>
          <a:bodyPr wrap="square" rtlCol="0">
            <a:spAutoFit/>
          </a:bodyPr>
          <a:lstStyle/>
          <a:p>
            <a:pPr marL="342900" indent="-342900">
              <a:buBlip>
                <a:blip r:embed="rId3"/>
              </a:buBlip>
            </a:pPr>
            <a:r>
              <a:rPr lang="es-ES" sz="2400" dirty="0" err="1" smtClean="0"/>
              <a:t>DataRowExtensions</a:t>
            </a:r>
            <a:endParaRPr lang="es-ES" sz="2400" dirty="0" smtClean="0"/>
          </a:p>
          <a:p>
            <a:endParaRPr lang="es-MX" sz="2400" dirty="0"/>
          </a:p>
          <a:p>
            <a:r>
              <a:rPr lang="es-MX" sz="2400" dirty="0" smtClean="0"/>
              <a:t>Métodos:</a:t>
            </a:r>
          </a:p>
          <a:p>
            <a:endParaRPr lang="es-MX" sz="2400" dirty="0"/>
          </a:p>
          <a:p>
            <a:pPr marL="342900" indent="-342900">
              <a:buFont typeface="Arial" panose="020B0604020202020204" pitchFamily="34" charset="0"/>
              <a:buChar char="•"/>
            </a:pPr>
            <a:r>
              <a:rPr lang="es-MX" sz="2400" dirty="0" smtClean="0"/>
              <a:t>Field&lt;T&gt;(</a:t>
            </a:r>
            <a:r>
              <a:rPr lang="es-MX" sz="2400" dirty="0" err="1" smtClean="0"/>
              <a:t>DataRow</a:t>
            </a:r>
            <a:r>
              <a:rPr lang="es-MX" sz="2400" dirty="0" smtClean="0"/>
              <a:t>, </a:t>
            </a:r>
            <a:r>
              <a:rPr lang="es-MX" sz="2400" dirty="0" err="1" smtClean="0"/>
              <a:t>DataColumn</a:t>
            </a:r>
            <a:r>
              <a:rPr lang="es-MX" sz="2400" dirty="0" smtClean="0"/>
              <a:t>)</a:t>
            </a:r>
          </a:p>
          <a:p>
            <a:pPr marL="342900" indent="-342900">
              <a:buFont typeface="Arial" panose="020B0604020202020204" pitchFamily="34" charset="0"/>
              <a:buChar char="•"/>
            </a:pPr>
            <a:r>
              <a:rPr lang="es-MX" sz="2400" dirty="0" smtClean="0"/>
              <a:t>Field&lt;T&gt;(</a:t>
            </a:r>
            <a:r>
              <a:rPr lang="es-MX" sz="2400" dirty="0" err="1" smtClean="0"/>
              <a:t>DataRow</a:t>
            </a:r>
            <a:r>
              <a:rPr lang="es-MX" sz="2400" dirty="0" smtClean="0"/>
              <a:t>, Int32)</a:t>
            </a:r>
          </a:p>
          <a:p>
            <a:pPr marL="342900" indent="-342900">
              <a:buFont typeface="Arial" panose="020B0604020202020204" pitchFamily="34" charset="0"/>
              <a:buChar char="•"/>
            </a:pPr>
            <a:r>
              <a:rPr lang="en-US" sz="2400" dirty="0"/>
              <a:t>Field&lt;T&gt;(</a:t>
            </a:r>
            <a:r>
              <a:rPr lang="en-US" sz="2400" dirty="0" err="1"/>
              <a:t>DataRow</a:t>
            </a:r>
            <a:r>
              <a:rPr lang="en-US" sz="2400" dirty="0"/>
              <a:t>, Int32, </a:t>
            </a:r>
            <a:r>
              <a:rPr lang="en-US" sz="2400" dirty="0" err="1"/>
              <a:t>DataRowVersion</a:t>
            </a:r>
            <a:r>
              <a:rPr lang="en-US" sz="2400" dirty="0"/>
              <a:t>)</a:t>
            </a:r>
          </a:p>
          <a:p>
            <a:pPr marL="342900" indent="-342900">
              <a:buFont typeface="Arial" panose="020B0604020202020204" pitchFamily="34" charset="0"/>
              <a:buChar char="•"/>
            </a:pPr>
            <a:r>
              <a:rPr lang="en-US" sz="2400" dirty="0"/>
              <a:t>Field&lt;T&gt;(</a:t>
            </a:r>
            <a:r>
              <a:rPr lang="en-US" sz="2400" dirty="0" err="1"/>
              <a:t>DataRow</a:t>
            </a:r>
            <a:r>
              <a:rPr lang="en-US" sz="2400" dirty="0"/>
              <a:t>, </a:t>
            </a:r>
            <a:r>
              <a:rPr lang="en-US" sz="2400" dirty="0" smtClean="0"/>
              <a:t>String)</a:t>
            </a:r>
          </a:p>
          <a:p>
            <a:pPr marL="342900" indent="-342900">
              <a:buFont typeface="Arial" panose="020B0604020202020204" pitchFamily="34" charset="0"/>
              <a:buChar char="•"/>
            </a:pPr>
            <a:r>
              <a:rPr lang="en-US" sz="2400" dirty="0"/>
              <a:t>Field&lt;T&gt;(</a:t>
            </a:r>
            <a:r>
              <a:rPr lang="en-US" sz="2400" dirty="0" err="1"/>
              <a:t>DataRow</a:t>
            </a:r>
            <a:r>
              <a:rPr lang="en-US" sz="2400" dirty="0"/>
              <a:t>, </a:t>
            </a:r>
            <a:r>
              <a:rPr lang="en-US" sz="2400" dirty="0" smtClean="0"/>
              <a:t>String, </a:t>
            </a:r>
            <a:r>
              <a:rPr lang="en-US" sz="2400" dirty="0" err="1"/>
              <a:t>DataRowVersion</a:t>
            </a:r>
            <a:r>
              <a:rPr lang="en-US" sz="2400" dirty="0" smtClean="0"/>
              <a:t>)</a:t>
            </a:r>
          </a:p>
          <a:p>
            <a:pPr marL="342900" indent="-342900">
              <a:buFont typeface="Arial" panose="020B0604020202020204" pitchFamily="34" charset="0"/>
              <a:buChar char="•"/>
            </a:pPr>
            <a:r>
              <a:rPr lang="en-US" sz="2400" dirty="0"/>
              <a:t>Field&lt;T&gt;(</a:t>
            </a:r>
            <a:r>
              <a:rPr lang="en-US" sz="2400" dirty="0" err="1"/>
              <a:t>DataRow</a:t>
            </a:r>
            <a:r>
              <a:rPr lang="en-US" sz="2400" dirty="0"/>
              <a:t>, </a:t>
            </a:r>
            <a:r>
              <a:rPr lang="en-US" sz="2400" dirty="0" err="1" smtClean="0"/>
              <a:t>DataColumn</a:t>
            </a:r>
            <a:r>
              <a:rPr lang="en-US" sz="2400" dirty="0" smtClean="0"/>
              <a:t>, T)</a:t>
            </a:r>
          </a:p>
          <a:p>
            <a:pPr marL="342900" indent="-342900">
              <a:buFont typeface="Arial" panose="020B0604020202020204" pitchFamily="34" charset="0"/>
              <a:buChar char="•"/>
            </a:pPr>
            <a:r>
              <a:rPr lang="en-US" sz="2400" dirty="0"/>
              <a:t>Field&lt;T&gt;(</a:t>
            </a:r>
            <a:r>
              <a:rPr lang="en-US" sz="2400" dirty="0" err="1"/>
              <a:t>DataRow</a:t>
            </a:r>
            <a:r>
              <a:rPr lang="en-US" sz="2400" dirty="0"/>
              <a:t>, Int32, </a:t>
            </a:r>
            <a:r>
              <a:rPr lang="en-US" sz="2400" dirty="0" smtClean="0"/>
              <a:t>T)</a:t>
            </a:r>
          </a:p>
          <a:p>
            <a:pPr marL="342900" indent="-342900">
              <a:buFont typeface="Arial" panose="020B0604020202020204" pitchFamily="34" charset="0"/>
              <a:buChar char="•"/>
            </a:pPr>
            <a:r>
              <a:rPr lang="en-US" sz="2400" dirty="0"/>
              <a:t>Field&lt;T&gt;(</a:t>
            </a:r>
            <a:r>
              <a:rPr lang="en-US" sz="2400" dirty="0" err="1"/>
              <a:t>DataRow</a:t>
            </a:r>
            <a:r>
              <a:rPr lang="en-US" sz="2400" dirty="0"/>
              <a:t>, </a:t>
            </a:r>
            <a:r>
              <a:rPr lang="en-US" sz="2400" dirty="0" smtClean="0"/>
              <a:t>String, T)</a:t>
            </a:r>
            <a:endParaRPr lang="en-US" sz="2400"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s-MX" sz="2000" dirty="0" smtClean="0"/>
          </a:p>
          <a:p>
            <a:endParaRPr lang="es-MX" sz="2000" dirty="0" smtClean="0"/>
          </a:p>
          <a:p>
            <a:endParaRPr lang="es-MX" sz="2000" dirty="0" smtClean="0"/>
          </a:p>
          <a:p>
            <a:pPr marL="342900" indent="-342900">
              <a:buFont typeface="Arial" panose="020B0604020202020204" pitchFamily="34" charset="0"/>
              <a:buChar char="•"/>
            </a:pPr>
            <a:endParaRPr lang="es-MX" sz="2000" dirty="0"/>
          </a:p>
          <a:p>
            <a:pPr marL="342900" indent="-342900">
              <a:buFont typeface="Arial" panose="020B0604020202020204" pitchFamily="34" charset="0"/>
              <a:buChar char="•"/>
            </a:pPr>
            <a:endParaRPr lang="es-MX" sz="2000" dirty="0" smtClean="0"/>
          </a:p>
          <a:p>
            <a:pPr marL="342900" indent="-342900">
              <a:buFont typeface="Arial" panose="020B0604020202020204" pitchFamily="34" charset="0"/>
              <a:buChar char="•"/>
            </a:pPr>
            <a:endParaRPr lang="es-MX" sz="2000" dirty="0"/>
          </a:p>
          <a:p>
            <a:pPr marL="342900" indent="-342900">
              <a:buFont typeface="Arial" panose="020B0604020202020204" pitchFamily="34" charset="0"/>
              <a:buChar char="•"/>
            </a:pPr>
            <a:endParaRPr lang="es-ES" dirty="0" smtClean="0"/>
          </a:p>
          <a:p>
            <a:endParaRPr lang="es-AR" dirty="0"/>
          </a:p>
        </p:txBody>
      </p:sp>
    </p:spTree>
    <p:extLst>
      <p:ext uri="{BB962C8B-B14F-4D97-AF65-F5344CB8AC3E}">
        <p14:creationId xmlns:p14="http://schemas.microsoft.com/office/powerpoint/2010/main" val="3164474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83" y="2348345"/>
            <a:ext cx="952500" cy="390525"/>
          </a:xfrm>
          <a:prstGeom prst="rect">
            <a:avLst/>
          </a:prstGeom>
        </p:spPr>
      </p:pic>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AR" dirty="0"/>
              <a:t>G</a:t>
            </a:r>
            <a:r>
              <a:rPr lang="es-ES" dirty="0"/>
              <a:t>UIA</a:t>
            </a: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4526134"/>
            <a:ext cx="952500" cy="390525"/>
          </a:xfrm>
          <a:prstGeom prst="rect">
            <a:avLst/>
          </a:prstGeom>
        </p:spPr>
      </p:pic>
      <p:sp>
        <p:nvSpPr>
          <p:cNvPr id="8" name="CuadroTexto 7">
            <a:extLst>
              <a:ext uri="{FF2B5EF4-FFF2-40B4-BE49-F238E27FC236}">
                <a16:creationId xmlns:a16="http://schemas.microsoft.com/office/drawing/2014/main" id="{7874C70A-BC11-45B6-B721-3B74C04F4FCA}"/>
              </a:ext>
            </a:extLst>
          </p:cNvPr>
          <p:cNvSpPr txBox="1"/>
          <p:nvPr/>
        </p:nvSpPr>
        <p:spPr>
          <a:xfrm>
            <a:off x="1533693" y="2348982"/>
            <a:ext cx="11384004" cy="461665"/>
          </a:xfrm>
          <a:prstGeom prst="rect">
            <a:avLst/>
          </a:prstGeom>
          <a:noFill/>
        </p:spPr>
        <p:txBody>
          <a:bodyPr wrap="square" rtlCol="0">
            <a:spAutoFit/>
          </a:bodyPr>
          <a:lstStyle/>
          <a:p>
            <a:r>
              <a:rPr lang="es-ES" sz="2400" b="1" dirty="0">
                <a:latin typeface="Times New Roman" panose="02020603050405020304" pitchFamily="18" charset="0"/>
                <a:cs typeface="Times New Roman" panose="02020603050405020304" pitchFamily="18" charset="0"/>
              </a:rPr>
              <a:t>INTRODUCCION A LINQ</a:t>
            </a:r>
            <a:endParaRPr lang="es-ES" sz="2400" dirty="0">
              <a:latin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B115D0DC-1D68-4C2E-85FD-403C472CEFDA}"/>
              </a:ext>
            </a:extLst>
          </p:cNvPr>
          <p:cNvSpPr txBox="1"/>
          <p:nvPr/>
        </p:nvSpPr>
        <p:spPr>
          <a:xfrm>
            <a:off x="1533693" y="3903306"/>
            <a:ext cx="11384004" cy="461665"/>
          </a:xfrm>
          <a:prstGeom prst="rect">
            <a:avLst/>
          </a:prstGeom>
          <a:noFill/>
        </p:spPr>
        <p:txBody>
          <a:bodyPr wrap="square" rtlCol="0">
            <a:spAutoFit/>
          </a:bodyPr>
          <a:lstStyle/>
          <a:p>
            <a:r>
              <a:rPr lang="es-ES" sz="2400" b="1" dirty="0">
                <a:latin typeface="Times New Roman" panose="02020603050405020304" pitchFamily="18" charset="0"/>
                <a:cs typeface="Times New Roman" panose="02020603050405020304" pitchFamily="18" charset="0"/>
              </a:rPr>
              <a:t>QUERYES LINQ TO DATASET</a:t>
            </a:r>
            <a:endParaRPr lang="es-ES" sz="2400" dirty="0">
              <a:latin typeface="Times New Roman" panose="02020603050405020304" pitchFamily="18" charset="0"/>
              <a:cs typeface="Times New Roman" panose="02020603050405020304" pitchFamily="18" charset="0"/>
            </a:endParaRPr>
          </a:p>
        </p:txBody>
      </p:sp>
      <p:pic>
        <p:nvPicPr>
          <p:cNvPr id="11" name="Imagen 10">
            <a:extLst>
              <a:ext uri="{FF2B5EF4-FFF2-40B4-BE49-F238E27FC236}">
                <a16:creationId xmlns:a16="http://schemas.microsoft.com/office/drawing/2014/main" id="{E8B4B2F3-3E69-4D69-9023-77BC38470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3979828"/>
            <a:ext cx="952500" cy="390525"/>
          </a:xfrm>
          <a:prstGeom prst="rect">
            <a:avLst/>
          </a:prstGeom>
        </p:spPr>
      </p:pic>
      <p:sp>
        <p:nvSpPr>
          <p:cNvPr id="12" name="CuadroTexto 11">
            <a:extLst>
              <a:ext uri="{FF2B5EF4-FFF2-40B4-BE49-F238E27FC236}">
                <a16:creationId xmlns:a16="http://schemas.microsoft.com/office/drawing/2014/main" id="{454E42DA-1760-4E0D-AAE3-05973C3E82E9}"/>
              </a:ext>
            </a:extLst>
          </p:cNvPr>
          <p:cNvSpPr txBox="1"/>
          <p:nvPr/>
        </p:nvSpPr>
        <p:spPr>
          <a:xfrm>
            <a:off x="1533693" y="4453089"/>
            <a:ext cx="11384004" cy="461665"/>
          </a:xfrm>
          <a:prstGeom prst="rect">
            <a:avLst/>
          </a:prstGeom>
          <a:noFill/>
        </p:spPr>
        <p:txBody>
          <a:bodyPr wrap="square" rtlCol="0">
            <a:spAutoFit/>
          </a:bodyPr>
          <a:lstStyle/>
          <a:p>
            <a:r>
              <a:rPr lang="es-AR" sz="2400" b="1" dirty="0">
                <a:latin typeface="Times New Roman" panose="02020603050405020304" pitchFamily="18" charset="0"/>
                <a:cs typeface="Times New Roman" panose="02020603050405020304" pitchFamily="18" charset="0"/>
              </a:rPr>
              <a:t>U</a:t>
            </a:r>
            <a:r>
              <a:rPr lang="es-ES" sz="2400" b="1" dirty="0">
                <a:latin typeface="Times New Roman" panose="02020603050405020304" pitchFamily="18" charset="0"/>
                <a:cs typeface="Times New Roman" panose="02020603050405020304" pitchFamily="18" charset="0"/>
              </a:rPr>
              <a:t>SO DE LINQ Y DATASET + CODIGO</a:t>
            </a:r>
            <a:endParaRPr lang="es-ES" sz="2400" dirty="0">
              <a:latin typeface="Times New Roman" panose="02020603050405020304"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6AC47602-349F-49B5-851F-815B67FD61FC}"/>
              </a:ext>
            </a:extLst>
          </p:cNvPr>
          <p:cNvSpPr txBox="1"/>
          <p:nvPr/>
        </p:nvSpPr>
        <p:spPr>
          <a:xfrm>
            <a:off x="1591883" y="2893383"/>
            <a:ext cx="11384004" cy="461665"/>
          </a:xfrm>
          <a:prstGeom prst="rect">
            <a:avLst/>
          </a:prstGeom>
          <a:noFill/>
        </p:spPr>
        <p:txBody>
          <a:bodyPr wrap="square" rtlCol="0">
            <a:spAutoFit/>
          </a:bodyPr>
          <a:lstStyle/>
          <a:p>
            <a:r>
              <a:rPr lang="es-ES" sz="2400" b="1" dirty="0">
                <a:latin typeface="Times New Roman" panose="02020603050405020304" pitchFamily="18" charset="0"/>
                <a:cs typeface="Times New Roman" panose="02020603050405020304" pitchFamily="18" charset="0"/>
              </a:rPr>
              <a:t>DATASET</a:t>
            </a:r>
            <a:endParaRPr lang="es-ES" sz="2400" dirty="0">
              <a:latin typeface="Times New Roman" panose="02020603050405020304" pitchFamily="18" charset="0"/>
              <a:cs typeface="Times New Roman" panose="02020603050405020304" pitchFamily="18" charset="0"/>
            </a:endParaRPr>
          </a:p>
        </p:txBody>
      </p:sp>
      <p:sp>
        <p:nvSpPr>
          <p:cNvPr id="14" name="CuadroTexto 13">
            <a:extLst>
              <a:ext uri="{FF2B5EF4-FFF2-40B4-BE49-F238E27FC236}">
                <a16:creationId xmlns:a16="http://schemas.microsoft.com/office/drawing/2014/main" id="{6B964F95-DD7F-4D68-8271-0C61EBAB2EEA}"/>
              </a:ext>
            </a:extLst>
          </p:cNvPr>
          <p:cNvSpPr txBox="1"/>
          <p:nvPr/>
        </p:nvSpPr>
        <p:spPr>
          <a:xfrm>
            <a:off x="1591883" y="3378951"/>
            <a:ext cx="11384004" cy="461665"/>
          </a:xfrm>
          <a:prstGeom prst="rect">
            <a:avLst/>
          </a:prstGeom>
          <a:noFill/>
        </p:spPr>
        <p:txBody>
          <a:bodyPr wrap="square" rtlCol="0">
            <a:spAutoFit/>
          </a:bodyPr>
          <a:lstStyle/>
          <a:p>
            <a:r>
              <a:rPr lang="es-AR" sz="2400" b="1" dirty="0">
                <a:latin typeface="Times New Roman" panose="02020603050405020304" pitchFamily="18" charset="0"/>
                <a:cs typeface="Times New Roman" panose="02020603050405020304" pitchFamily="18" charset="0"/>
              </a:rPr>
              <a:t>L</a:t>
            </a:r>
            <a:r>
              <a:rPr lang="es-ES" sz="2400" b="1" dirty="0">
                <a:latin typeface="Times New Roman" panose="02020603050405020304" pitchFamily="18" charset="0"/>
                <a:cs typeface="Times New Roman" panose="02020603050405020304" pitchFamily="18" charset="0"/>
              </a:rPr>
              <a:t>INQ ADO.NET + DATASET</a:t>
            </a:r>
            <a:endParaRPr lang="es-ES" sz="2400" dirty="0">
              <a:latin typeface="Times New Roman" panose="02020603050405020304" pitchFamily="18" charset="0"/>
              <a:cs typeface="Times New Roman" panose="02020603050405020304" pitchFamily="18" charset="0"/>
            </a:endParaRPr>
          </a:p>
        </p:txBody>
      </p:sp>
      <p:pic>
        <p:nvPicPr>
          <p:cNvPr id="15" name="Imagen 14">
            <a:extLst>
              <a:ext uri="{FF2B5EF4-FFF2-40B4-BE49-F238E27FC236}">
                <a16:creationId xmlns:a16="http://schemas.microsoft.com/office/drawing/2014/main" id="{EABBA7DA-798E-4779-BBFD-CC4E6B6DE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83" y="3375934"/>
            <a:ext cx="952500" cy="390525"/>
          </a:xfrm>
          <a:prstGeom prst="rect">
            <a:avLst/>
          </a:prstGeom>
        </p:spPr>
      </p:pic>
      <p:pic>
        <p:nvPicPr>
          <p:cNvPr id="17" name="Imagen 16">
            <a:extLst>
              <a:ext uri="{FF2B5EF4-FFF2-40B4-BE49-F238E27FC236}">
                <a16:creationId xmlns:a16="http://schemas.microsoft.com/office/drawing/2014/main" id="{075BF8CC-A971-4A3B-82AB-7812F1505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83" y="2871388"/>
            <a:ext cx="952500" cy="390525"/>
          </a:xfrm>
          <a:prstGeom prst="rect">
            <a:avLst/>
          </a:prstGeom>
        </p:spPr>
      </p:pic>
    </p:spTree>
    <p:extLst>
      <p:ext uri="{BB962C8B-B14F-4D97-AF65-F5344CB8AC3E}">
        <p14:creationId xmlns:p14="http://schemas.microsoft.com/office/powerpoint/2010/main" val="912569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funcionalidad</a:t>
            </a:r>
            <a:endParaRPr lang="es-ES" dirty="0"/>
          </a:p>
        </p:txBody>
      </p:sp>
      <p:sp>
        <p:nvSpPr>
          <p:cNvPr id="7" name="CuadroTexto 6"/>
          <p:cNvSpPr txBox="1"/>
          <p:nvPr/>
        </p:nvSpPr>
        <p:spPr>
          <a:xfrm>
            <a:off x="581193" y="1963657"/>
            <a:ext cx="11610807" cy="8402300"/>
          </a:xfrm>
          <a:prstGeom prst="rect">
            <a:avLst/>
          </a:prstGeom>
          <a:noFill/>
        </p:spPr>
        <p:txBody>
          <a:bodyPr wrap="square" rtlCol="0">
            <a:spAutoFit/>
          </a:bodyPr>
          <a:lstStyle/>
          <a:p>
            <a:pPr marL="342900" indent="-342900">
              <a:buBlip>
                <a:blip r:embed="rId3"/>
              </a:buBlip>
            </a:pPr>
            <a:r>
              <a:rPr lang="es-ES" sz="2400" dirty="0" err="1" smtClean="0"/>
              <a:t>DataTableExtensions</a:t>
            </a:r>
            <a:endParaRPr lang="es-ES" sz="2400" dirty="0" smtClean="0"/>
          </a:p>
          <a:p>
            <a:endParaRPr lang="es-MX" sz="2400" dirty="0"/>
          </a:p>
          <a:p>
            <a:r>
              <a:rPr lang="es-MX" sz="2400" dirty="0" smtClean="0"/>
              <a:t>Métodos:</a:t>
            </a:r>
          </a:p>
          <a:p>
            <a:endParaRPr lang="es-MX" sz="2400" dirty="0"/>
          </a:p>
          <a:p>
            <a:pPr marL="285750" indent="-285750">
              <a:buFont typeface="Arial" panose="020B0604020202020204" pitchFamily="34" charset="0"/>
              <a:buChar char="•"/>
            </a:pPr>
            <a:r>
              <a:rPr lang="en-US" sz="2400" dirty="0" err="1"/>
              <a:t>AsDataView</a:t>
            </a:r>
            <a:r>
              <a:rPr lang="en-US" sz="2400" dirty="0"/>
              <a:t>&lt;T&gt;(</a:t>
            </a:r>
            <a:r>
              <a:rPr lang="en-US" sz="2400" dirty="0" err="1"/>
              <a:t>DataTable</a:t>
            </a:r>
            <a:r>
              <a:rPr lang="en-US" sz="2400" dirty="0" smtClean="0"/>
              <a:t>)</a:t>
            </a:r>
          </a:p>
          <a:p>
            <a:pPr marL="285750" indent="-285750">
              <a:buFont typeface="Arial" panose="020B0604020202020204" pitchFamily="34" charset="0"/>
              <a:buChar char="•"/>
            </a:pPr>
            <a:r>
              <a:rPr lang="en-US" sz="2400" dirty="0" err="1"/>
              <a:t>AsDataView</a:t>
            </a:r>
            <a:r>
              <a:rPr lang="en-US" sz="2400" dirty="0"/>
              <a:t>&lt;T&gt;(</a:t>
            </a:r>
            <a:r>
              <a:rPr lang="en-US" sz="2400" dirty="0" err="1"/>
              <a:t>EnumebrableRowCollection</a:t>
            </a:r>
            <a:r>
              <a:rPr lang="en-US" sz="2400" dirty="0"/>
              <a:t>&lt;T</a:t>
            </a:r>
            <a:r>
              <a:rPr lang="en-US" sz="2400" dirty="0" smtClean="0"/>
              <a:t>&gt;)</a:t>
            </a:r>
          </a:p>
          <a:p>
            <a:pPr marL="285750" indent="-285750">
              <a:buFont typeface="Arial" panose="020B0604020202020204" pitchFamily="34" charset="0"/>
              <a:buChar char="•"/>
            </a:pPr>
            <a:r>
              <a:rPr lang="es-MX" sz="2400" dirty="0" err="1" smtClean="0"/>
              <a:t>AsEnumerable</a:t>
            </a:r>
            <a:r>
              <a:rPr lang="es-MX" sz="2400" dirty="0" smtClean="0"/>
              <a:t>(</a:t>
            </a:r>
            <a:r>
              <a:rPr lang="es-MX" sz="2400" dirty="0" err="1" smtClean="0"/>
              <a:t>DataTable</a:t>
            </a:r>
            <a:r>
              <a:rPr lang="es-MX" sz="2400" dirty="0" smtClean="0"/>
              <a:t>)</a:t>
            </a:r>
          </a:p>
          <a:p>
            <a:pPr marL="285750" indent="-285750">
              <a:buFont typeface="Arial" panose="020B0604020202020204" pitchFamily="34" charset="0"/>
              <a:buChar char="•"/>
            </a:pPr>
            <a:r>
              <a:rPr lang="es-MX" sz="2400" dirty="0" err="1" smtClean="0"/>
              <a:t>CopyToDataTable</a:t>
            </a:r>
            <a:r>
              <a:rPr lang="es-MX" sz="2400" dirty="0" smtClean="0"/>
              <a:t>&lt;T&gt;(</a:t>
            </a:r>
            <a:r>
              <a:rPr lang="es-MX" sz="2400" dirty="0" err="1" smtClean="0"/>
              <a:t>IEnumerable</a:t>
            </a:r>
            <a:r>
              <a:rPr lang="es-MX" sz="2400" dirty="0" smtClean="0"/>
              <a:t>&lt;T&gt;)</a:t>
            </a:r>
          </a:p>
          <a:p>
            <a:pPr marL="285750" indent="-285750">
              <a:buFont typeface="Arial" panose="020B0604020202020204" pitchFamily="34" charset="0"/>
              <a:buChar char="•"/>
            </a:pPr>
            <a:r>
              <a:rPr lang="es-MX" sz="2400" dirty="0" err="1"/>
              <a:t>CopyToDataTable</a:t>
            </a:r>
            <a:r>
              <a:rPr lang="es-MX" sz="2400" dirty="0"/>
              <a:t>&lt;T&gt;(</a:t>
            </a:r>
            <a:r>
              <a:rPr lang="es-MX" sz="2400" dirty="0" err="1"/>
              <a:t>IEnumerable</a:t>
            </a:r>
            <a:r>
              <a:rPr lang="es-MX" sz="2400" dirty="0"/>
              <a:t>&lt;T</a:t>
            </a:r>
            <a:r>
              <a:rPr lang="es-MX" sz="2400" dirty="0" smtClean="0"/>
              <a:t>&gt;, </a:t>
            </a:r>
            <a:r>
              <a:rPr lang="es-MX" sz="2400" dirty="0" err="1" smtClean="0"/>
              <a:t>DataTable</a:t>
            </a:r>
            <a:r>
              <a:rPr lang="es-MX" sz="2400" dirty="0" smtClean="0"/>
              <a:t>, </a:t>
            </a:r>
            <a:r>
              <a:rPr lang="es-MX" sz="2400" dirty="0" err="1" smtClean="0"/>
              <a:t>LoadOption</a:t>
            </a:r>
            <a:r>
              <a:rPr lang="es-MX" sz="2400" dirty="0" smtClean="0"/>
              <a:t>)</a:t>
            </a:r>
          </a:p>
          <a:p>
            <a:pPr marL="285750" indent="-285750">
              <a:buFont typeface="Arial" panose="020B0604020202020204" pitchFamily="34" charset="0"/>
              <a:buChar char="•"/>
            </a:pPr>
            <a:r>
              <a:rPr lang="es-MX" sz="2400" dirty="0" err="1"/>
              <a:t>CopyToDataTable</a:t>
            </a:r>
            <a:r>
              <a:rPr lang="es-MX" sz="2400" dirty="0"/>
              <a:t>&lt;T&gt;(</a:t>
            </a:r>
            <a:r>
              <a:rPr lang="es-MX" sz="2400" dirty="0" err="1"/>
              <a:t>IEnumerable</a:t>
            </a:r>
            <a:r>
              <a:rPr lang="es-MX" sz="2400" dirty="0"/>
              <a:t>&lt;T&gt;, </a:t>
            </a:r>
            <a:r>
              <a:rPr lang="es-MX" sz="2400" dirty="0" err="1"/>
              <a:t>DataTable</a:t>
            </a:r>
            <a:r>
              <a:rPr lang="es-MX" sz="2400" dirty="0"/>
              <a:t>, </a:t>
            </a:r>
            <a:r>
              <a:rPr lang="es-MX" sz="2400" dirty="0" err="1" smtClean="0"/>
              <a:t>LoadOption</a:t>
            </a:r>
            <a:r>
              <a:rPr lang="es-MX" sz="2400" dirty="0" smtClean="0"/>
              <a:t>, </a:t>
            </a:r>
            <a:r>
              <a:rPr lang="es-MX" sz="2400" dirty="0" err="1" smtClean="0"/>
              <a:t>FillErrorEventHandler</a:t>
            </a:r>
            <a:r>
              <a:rPr lang="es-MX" sz="2400" dirty="0" smtClean="0"/>
              <a:t>)</a:t>
            </a:r>
          </a:p>
          <a:p>
            <a:pPr marL="285750" indent="-285750">
              <a:buFont typeface="Arial" panose="020B0604020202020204" pitchFamily="34" charset="0"/>
              <a:buChar char="•"/>
            </a:pPr>
            <a:endParaRPr lang="es-MX"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s-MX" sz="2000" dirty="0" smtClean="0"/>
          </a:p>
          <a:p>
            <a:endParaRPr lang="es-MX" sz="2000" dirty="0" smtClean="0"/>
          </a:p>
          <a:p>
            <a:endParaRPr lang="es-MX" sz="2000" dirty="0" smtClean="0"/>
          </a:p>
          <a:p>
            <a:pPr marL="342900" indent="-342900">
              <a:buFont typeface="Arial" panose="020B0604020202020204" pitchFamily="34" charset="0"/>
              <a:buChar char="•"/>
            </a:pPr>
            <a:endParaRPr lang="es-MX" sz="2000" dirty="0"/>
          </a:p>
          <a:p>
            <a:pPr marL="342900" indent="-342900">
              <a:buFont typeface="Arial" panose="020B0604020202020204" pitchFamily="34" charset="0"/>
              <a:buChar char="•"/>
            </a:pPr>
            <a:endParaRPr lang="es-MX" sz="2000" dirty="0" smtClean="0"/>
          </a:p>
          <a:p>
            <a:pPr marL="342900" indent="-342900">
              <a:buFont typeface="Arial" panose="020B0604020202020204" pitchFamily="34" charset="0"/>
              <a:buChar char="•"/>
            </a:pPr>
            <a:endParaRPr lang="es-MX" sz="2000" dirty="0"/>
          </a:p>
          <a:p>
            <a:pPr marL="342900" indent="-342900">
              <a:buFont typeface="Arial" panose="020B0604020202020204" pitchFamily="34" charset="0"/>
              <a:buChar char="•"/>
            </a:pPr>
            <a:endParaRPr lang="es-ES" dirty="0" smtClean="0"/>
          </a:p>
          <a:p>
            <a:endParaRPr lang="es-AR" dirty="0"/>
          </a:p>
        </p:txBody>
      </p:sp>
    </p:spTree>
    <p:extLst>
      <p:ext uri="{BB962C8B-B14F-4D97-AF65-F5344CB8AC3E}">
        <p14:creationId xmlns:p14="http://schemas.microsoft.com/office/powerpoint/2010/main" val="3769359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es-MX" dirty="0"/>
              <a:t>Comenzar consultas con </a:t>
            </a:r>
            <a:r>
              <a:rPr lang="es-MX" dirty="0" err="1"/>
              <a:t>linq</a:t>
            </a:r>
            <a:r>
              <a:rPr lang="es-MX" dirty="0"/>
              <a:t> to </a:t>
            </a:r>
            <a:r>
              <a:rPr lang="es-MX" dirty="0" err="1"/>
              <a:t>dataset</a:t>
            </a:r>
            <a:endParaRPr lang="es-ES" dirty="0"/>
          </a:p>
        </p:txBody>
      </p:sp>
      <p:sp>
        <p:nvSpPr>
          <p:cNvPr id="4" name="CuadroTexto 3"/>
          <p:cNvSpPr txBox="1"/>
          <p:nvPr/>
        </p:nvSpPr>
        <p:spPr>
          <a:xfrm>
            <a:off x="581193" y="2588700"/>
            <a:ext cx="11029616" cy="2954655"/>
          </a:xfrm>
          <a:prstGeom prst="rect">
            <a:avLst/>
          </a:prstGeom>
          <a:noFill/>
        </p:spPr>
        <p:txBody>
          <a:bodyPr wrap="square" rtlCol="0">
            <a:spAutoFit/>
          </a:bodyPr>
          <a:lstStyle/>
          <a:p>
            <a:pPr marL="342900" indent="-342900">
              <a:buBlip>
                <a:blip r:embed="rId3"/>
              </a:buBlip>
            </a:pPr>
            <a:r>
              <a:rPr lang="es-ES" sz="2400" dirty="0" smtClean="0"/>
              <a:t>Antes de realizar una consulta sobre un conjunto de datos usando LINQ TO DATASET, es necesario cargar dicho conjunto de datos utilizando la clase </a:t>
            </a:r>
            <a:r>
              <a:rPr lang="es-ES" sz="2400" dirty="0" err="1" smtClean="0"/>
              <a:t>DataAdapter</a:t>
            </a:r>
            <a:r>
              <a:rPr lang="es-ES" sz="2400" dirty="0" smtClean="0"/>
              <a:t>.</a:t>
            </a:r>
            <a:endParaRPr lang="es-ES" sz="2400" dirty="0"/>
          </a:p>
          <a:p>
            <a:endParaRPr lang="es-ES" sz="2400" dirty="0"/>
          </a:p>
          <a:p>
            <a:pPr marL="342900" indent="-342900">
              <a:buBlip>
                <a:blip r:embed="rId3"/>
              </a:buBlip>
            </a:pPr>
            <a:r>
              <a:rPr lang="es-ES" sz="2400" dirty="0" err="1" smtClean="0"/>
              <a:t>DataAdapter</a:t>
            </a:r>
            <a:r>
              <a:rPr lang="es-ES" sz="2400" dirty="0"/>
              <a:t> </a:t>
            </a:r>
            <a:r>
              <a:rPr lang="es-ES" sz="2400" dirty="0" smtClean="0"/>
              <a:t>: hace referencia a un conjunto de comandos SQL y una conexión de base de datos que permiten completar el </a:t>
            </a:r>
            <a:r>
              <a:rPr lang="es-ES" sz="2400" dirty="0" err="1" smtClean="0"/>
              <a:t>DataSet</a:t>
            </a:r>
            <a:r>
              <a:rPr lang="es-ES" sz="2400" dirty="0" smtClean="0"/>
              <a:t> y actualizar la fuente de datos.</a:t>
            </a:r>
          </a:p>
          <a:p>
            <a:endParaRPr lang="es-ES" sz="2400" dirty="0"/>
          </a:p>
          <a:p>
            <a:endParaRPr lang="es-AR" dirty="0"/>
          </a:p>
        </p:txBody>
      </p:sp>
    </p:spTree>
    <p:extLst>
      <p:ext uri="{BB962C8B-B14F-4D97-AF65-F5344CB8AC3E}">
        <p14:creationId xmlns:p14="http://schemas.microsoft.com/office/powerpoint/2010/main" val="226786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consultas linq</a:t>
            </a:r>
            <a:endParaRPr lang="es-ES" dirty="0"/>
          </a:p>
        </p:txBody>
      </p:sp>
      <p:sp>
        <p:nvSpPr>
          <p:cNvPr id="4" name="CuadroTexto 3"/>
          <p:cNvSpPr txBox="1"/>
          <p:nvPr/>
        </p:nvSpPr>
        <p:spPr>
          <a:xfrm>
            <a:off x="679910" y="2097583"/>
            <a:ext cx="10832182" cy="4247317"/>
          </a:xfrm>
          <a:prstGeom prst="rect">
            <a:avLst/>
          </a:prstGeom>
          <a:noFill/>
        </p:spPr>
        <p:txBody>
          <a:bodyPr wrap="square" rtlCol="0">
            <a:spAutoFit/>
          </a:bodyPr>
          <a:lstStyle/>
          <a:p>
            <a:pPr marL="342900" indent="-342900">
              <a:buBlip>
                <a:blip r:embed="rId3"/>
              </a:buBlip>
            </a:pPr>
            <a:r>
              <a:rPr lang="es-ES" sz="2200" dirty="0" smtClean="0"/>
              <a:t>Una </a:t>
            </a:r>
            <a:r>
              <a:rPr lang="es-ES" sz="2200" dirty="0"/>
              <a:t>consulta es una expresión que recupera datos de un origen (Ejemplo </a:t>
            </a:r>
            <a:r>
              <a:rPr lang="es-ES" sz="2200" dirty="0" smtClean="0"/>
              <a:t>SQL para </a:t>
            </a:r>
            <a:r>
              <a:rPr lang="es-ES" sz="2200" dirty="0"/>
              <a:t>bases de datos relacionales y </a:t>
            </a:r>
            <a:r>
              <a:rPr lang="es-ES" sz="2200" dirty="0" err="1"/>
              <a:t>XQuery</a:t>
            </a:r>
            <a:r>
              <a:rPr lang="es-ES" sz="2200" dirty="0"/>
              <a:t> para XML</a:t>
            </a:r>
            <a:r>
              <a:rPr lang="es-ES" sz="2200" dirty="0" smtClean="0"/>
              <a:t>).</a:t>
            </a:r>
          </a:p>
          <a:p>
            <a:pPr marL="342900" indent="-342900">
              <a:buBlip>
                <a:blip r:embed="rId3"/>
              </a:buBlip>
            </a:pPr>
            <a:endParaRPr lang="es-ES" sz="2400" dirty="0"/>
          </a:p>
          <a:p>
            <a:pPr marL="342900" indent="-342900">
              <a:buBlip>
                <a:blip r:embed="rId3"/>
              </a:buBlip>
            </a:pPr>
            <a:r>
              <a:rPr lang="es-ES" sz="2200" dirty="0" smtClean="0"/>
              <a:t>Una </a:t>
            </a:r>
            <a:r>
              <a:rPr lang="es-ES" sz="2200" dirty="0"/>
              <a:t>operación de consulta LINQ consta de tres acciones: obtener la fuente o fuentes de datos, crear la consulta y ejecutar la </a:t>
            </a:r>
            <a:r>
              <a:rPr lang="es-ES" sz="2200" dirty="0" smtClean="0"/>
              <a:t>consulta.</a:t>
            </a:r>
          </a:p>
          <a:p>
            <a:pPr marL="342900" indent="-342900">
              <a:buBlip>
                <a:blip r:embed="rId3"/>
              </a:buBlip>
            </a:pPr>
            <a:endParaRPr lang="es-ES" sz="2400" dirty="0"/>
          </a:p>
          <a:p>
            <a:pPr marL="342900" indent="-342900">
              <a:buBlip>
                <a:blip r:embed="rId3"/>
              </a:buBlip>
            </a:pPr>
            <a:r>
              <a:rPr lang="es-ES" sz="2200" dirty="0" smtClean="0"/>
              <a:t>En </a:t>
            </a:r>
            <a:r>
              <a:rPr lang="es-ES" sz="2200" dirty="0"/>
              <a:t>LINQ, una consulta se almacena en una variable. </a:t>
            </a:r>
            <a:endParaRPr lang="es-ES" sz="2200" dirty="0" smtClean="0"/>
          </a:p>
          <a:p>
            <a:endParaRPr lang="es-ES" sz="2400" dirty="0" smtClean="0"/>
          </a:p>
          <a:p>
            <a:pPr marL="342900" indent="-342900">
              <a:buBlip>
                <a:blip r:embed="rId3"/>
              </a:buBlip>
            </a:pPr>
            <a:r>
              <a:rPr lang="es-ES" sz="2200" dirty="0" smtClean="0"/>
              <a:t>Consultas de ejecución diferida y Consultas de ejecución inmediata.</a:t>
            </a:r>
          </a:p>
          <a:p>
            <a:pPr marL="342900" indent="-342900">
              <a:buBlip>
                <a:blip r:embed="rId3"/>
              </a:buBlip>
            </a:pPr>
            <a:endParaRPr lang="es-ES" sz="2400" dirty="0" smtClean="0"/>
          </a:p>
          <a:p>
            <a:pPr marL="342900" indent="-342900">
              <a:buBlip>
                <a:blip r:embed="rId3"/>
              </a:buBlip>
            </a:pPr>
            <a:r>
              <a:rPr lang="es-ES" sz="2200" dirty="0" smtClean="0"/>
              <a:t>Sintaxis </a:t>
            </a:r>
            <a:r>
              <a:rPr lang="es-ES" sz="2200" dirty="0"/>
              <a:t>de expresión de consulta y Sintaxis de consulta basada en </a:t>
            </a:r>
            <a:r>
              <a:rPr lang="es-ES" sz="2200" dirty="0" smtClean="0"/>
              <a:t>métodos.</a:t>
            </a:r>
            <a:endParaRPr lang="es-ES" sz="2200" dirty="0"/>
          </a:p>
          <a:p>
            <a:endParaRPr lang="es-AR" dirty="0"/>
          </a:p>
        </p:txBody>
      </p:sp>
    </p:spTree>
    <p:extLst>
      <p:ext uri="{BB962C8B-B14F-4D97-AF65-F5344CB8AC3E}">
        <p14:creationId xmlns:p14="http://schemas.microsoft.com/office/powerpoint/2010/main" val="1558001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consultas linq</a:t>
            </a:r>
            <a:endParaRPr lang="es-ES" dirty="0"/>
          </a:p>
        </p:txBody>
      </p:sp>
      <p:sp>
        <p:nvSpPr>
          <p:cNvPr id="4" name="CuadroTexto 3"/>
          <p:cNvSpPr txBox="1"/>
          <p:nvPr/>
        </p:nvSpPr>
        <p:spPr>
          <a:xfrm>
            <a:off x="514691" y="2147459"/>
            <a:ext cx="10832182" cy="4216539"/>
          </a:xfrm>
          <a:prstGeom prst="rect">
            <a:avLst/>
          </a:prstGeom>
          <a:noFill/>
        </p:spPr>
        <p:txBody>
          <a:bodyPr wrap="square" rtlCol="0">
            <a:spAutoFit/>
          </a:bodyPr>
          <a:lstStyle/>
          <a:p>
            <a:r>
              <a:rPr lang="es-ES" sz="2400" b="1" dirty="0" smtClean="0"/>
              <a:t>Sintaxis </a:t>
            </a:r>
            <a:r>
              <a:rPr lang="es-ES" sz="2400" b="1" dirty="0"/>
              <a:t>de expresión de </a:t>
            </a:r>
            <a:r>
              <a:rPr lang="es-ES" sz="2400" b="1" dirty="0" smtClean="0"/>
              <a:t>consulta</a:t>
            </a:r>
          </a:p>
          <a:p>
            <a:endParaRPr lang="es-ES" sz="2400" dirty="0" smtClean="0"/>
          </a:p>
          <a:p>
            <a:pPr marL="342900" indent="-342900">
              <a:buBlip>
                <a:blip r:embed="rId3"/>
              </a:buBlip>
            </a:pPr>
            <a:r>
              <a:rPr lang="es-ES" sz="2200" dirty="0"/>
              <a:t>Es una sintaxis de consulta declarativa. Esta sintaxis permite escribir consultas en C # o Visual Basic en un formato similar a SQL. </a:t>
            </a:r>
            <a:endParaRPr lang="es-ES" sz="2200" dirty="0" smtClean="0"/>
          </a:p>
          <a:p>
            <a:pPr marL="342900" indent="-342900">
              <a:buBlip>
                <a:blip r:embed="rId3"/>
              </a:buBlip>
            </a:pPr>
            <a:endParaRPr lang="es-ES" sz="2200" dirty="0"/>
          </a:p>
          <a:p>
            <a:pPr marL="342900" indent="-342900">
              <a:buBlip>
                <a:blip r:embed="rId3"/>
              </a:buBlip>
            </a:pPr>
            <a:r>
              <a:rPr lang="es-ES" sz="2200" dirty="0" smtClean="0"/>
              <a:t>Operadores: </a:t>
            </a:r>
            <a:r>
              <a:rPr lang="es-ES" sz="2200" dirty="0" err="1" smtClean="0"/>
              <a:t>Cast</a:t>
            </a:r>
            <a:r>
              <a:rPr lang="es-ES" sz="2200" dirty="0" smtClean="0"/>
              <a:t>, </a:t>
            </a:r>
            <a:r>
              <a:rPr lang="es-ES" sz="2200" dirty="0" err="1" smtClean="0"/>
              <a:t>GroupBy</a:t>
            </a:r>
            <a:r>
              <a:rPr lang="es-ES" sz="2200" dirty="0" smtClean="0"/>
              <a:t>, </a:t>
            </a:r>
            <a:r>
              <a:rPr lang="es-ES" sz="2200" dirty="0" err="1" smtClean="0"/>
              <a:t>Join</a:t>
            </a:r>
            <a:r>
              <a:rPr lang="es-ES" sz="2200" dirty="0" smtClean="0"/>
              <a:t>, </a:t>
            </a:r>
            <a:r>
              <a:rPr lang="es-ES" sz="2200" dirty="0" err="1" smtClean="0"/>
              <a:t>OrderBy</a:t>
            </a:r>
            <a:r>
              <a:rPr lang="es-ES" sz="2200" dirty="0" smtClean="0"/>
              <a:t>, </a:t>
            </a:r>
            <a:r>
              <a:rPr lang="es-ES" sz="2200" dirty="0" err="1" smtClean="0"/>
              <a:t>Select</a:t>
            </a:r>
            <a:r>
              <a:rPr lang="es-ES" sz="2200" dirty="0" smtClean="0"/>
              <a:t>, </a:t>
            </a:r>
            <a:r>
              <a:rPr lang="es-ES" sz="2200" dirty="0" err="1" smtClean="0"/>
              <a:t>Where</a:t>
            </a:r>
            <a:r>
              <a:rPr lang="es-ES" sz="2200" dirty="0" smtClean="0"/>
              <a:t>: </a:t>
            </a:r>
            <a:r>
              <a:rPr lang="es-AR" dirty="0">
                <a:hlinkClick r:id="rId4"/>
              </a:rPr>
              <a:t>https://</a:t>
            </a:r>
            <a:r>
              <a:rPr lang="es-AR" dirty="0" smtClean="0">
                <a:hlinkClick r:id="rId4"/>
              </a:rPr>
              <a:t>docs.microsoft.com/en-us/dotnet/csharp/programming-guide/concepts/linq/query-expression-syntax-for-standard-query-operators</a:t>
            </a:r>
            <a:endParaRPr lang="es-AR" dirty="0" smtClean="0"/>
          </a:p>
          <a:p>
            <a:pPr marL="342900" indent="-342900">
              <a:buBlip>
                <a:blip r:embed="rId3"/>
              </a:buBlip>
            </a:pPr>
            <a:endParaRPr lang="es-AR" sz="2400" dirty="0"/>
          </a:p>
          <a:p>
            <a:pPr marL="342900" indent="-342900">
              <a:buBlip>
                <a:blip r:embed="rId3"/>
              </a:buBlip>
            </a:pPr>
            <a:r>
              <a:rPr lang="es-ES" sz="2200" dirty="0"/>
              <a:t>.NET Framework </a:t>
            </a:r>
            <a:r>
              <a:rPr lang="es-ES" sz="2200" dirty="0" err="1"/>
              <a:t>Common</a:t>
            </a:r>
            <a:r>
              <a:rPr lang="es-ES" sz="2200" dirty="0"/>
              <a:t> </a:t>
            </a:r>
            <a:r>
              <a:rPr lang="es-ES" sz="2200" dirty="0" err="1"/>
              <a:t>Language</a:t>
            </a:r>
            <a:r>
              <a:rPr lang="es-ES" sz="2200" dirty="0"/>
              <a:t> </a:t>
            </a:r>
            <a:r>
              <a:rPr lang="es-ES" sz="2200" dirty="0" err="1"/>
              <a:t>Runtime</a:t>
            </a:r>
            <a:r>
              <a:rPr lang="es-ES" sz="2200" dirty="0"/>
              <a:t> (CLR) no puede leer la sintaxis de la expresión de consulta.</a:t>
            </a:r>
          </a:p>
          <a:p>
            <a:endParaRPr lang="es-ES" sz="2400" dirty="0"/>
          </a:p>
          <a:p>
            <a:endParaRPr lang="es-AR" dirty="0"/>
          </a:p>
        </p:txBody>
      </p:sp>
    </p:spTree>
    <p:extLst>
      <p:ext uri="{BB962C8B-B14F-4D97-AF65-F5344CB8AC3E}">
        <p14:creationId xmlns:p14="http://schemas.microsoft.com/office/powerpoint/2010/main" val="4262799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consultas linq</a:t>
            </a:r>
            <a:endParaRPr lang="es-ES" dirty="0"/>
          </a:p>
        </p:txBody>
      </p:sp>
      <p:sp>
        <p:nvSpPr>
          <p:cNvPr id="4" name="CuadroTexto 3"/>
          <p:cNvSpPr txBox="1"/>
          <p:nvPr/>
        </p:nvSpPr>
        <p:spPr>
          <a:xfrm>
            <a:off x="514691" y="2147459"/>
            <a:ext cx="10832182" cy="1477328"/>
          </a:xfrm>
          <a:prstGeom prst="rect">
            <a:avLst/>
          </a:prstGeom>
          <a:noFill/>
        </p:spPr>
        <p:txBody>
          <a:bodyPr wrap="square" rtlCol="0">
            <a:spAutoFit/>
          </a:bodyPr>
          <a:lstStyle/>
          <a:p>
            <a:r>
              <a:rPr lang="es-ES" sz="2400" b="1" dirty="0" smtClean="0"/>
              <a:t>Sintaxis </a:t>
            </a:r>
            <a:r>
              <a:rPr lang="es-ES" sz="2400" b="1" dirty="0"/>
              <a:t>de expresión de </a:t>
            </a:r>
            <a:r>
              <a:rPr lang="es-ES" sz="2400" b="1" dirty="0" smtClean="0"/>
              <a:t>consulta</a:t>
            </a:r>
          </a:p>
          <a:p>
            <a:endParaRPr lang="es-ES" sz="2400" dirty="0" smtClean="0"/>
          </a:p>
          <a:p>
            <a:endParaRPr lang="es-ES" sz="2400" dirty="0"/>
          </a:p>
          <a:p>
            <a:endParaRPr lang="es-AR" dirty="0"/>
          </a:p>
        </p:txBody>
      </p:sp>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79219" y="3091122"/>
            <a:ext cx="4848399" cy="2569846"/>
          </a:xfrm>
          <a:prstGeom prst="rect">
            <a:avLst/>
          </a:prstGeom>
          <a:noFill/>
          <a:ln>
            <a:noFill/>
          </a:ln>
        </p:spPr>
      </p:pic>
      <p:pic>
        <p:nvPicPr>
          <p:cNvPr id="6" name="Imagen 5"/>
          <p:cNvPicPr/>
          <p:nvPr/>
        </p:nvPicPr>
        <p:blipFill>
          <a:blip r:embed="rId4">
            <a:extLst>
              <a:ext uri="{28A0092B-C50C-407E-A947-70E740481C1C}">
                <a14:useLocalDpi xmlns:a14="http://schemas.microsoft.com/office/drawing/2010/main" val="0"/>
              </a:ext>
            </a:extLst>
          </a:blip>
          <a:srcRect/>
          <a:stretch>
            <a:fillRect/>
          </a:stretch>
        </p:blipFill>
        <p:spPr bwMode="auto">
          <a:xfrm>
            <a:off x="6658153" y="3091122"/>
            <a:ext cx="4853248" cy="2569846"/>
          </a:xfrm>
          <a:prstGeom prst="rect">
            <a:avLst/>
          </a:prstGeom>
          <a:noFill/>
          <a:ln>
            <a:noFill/>
          </a:ln>
        </p:spPr>
      </p:pic>
    </p:spTree>
    <p:extLst>
      <p:ext uri="{BB962C8B-B14F-4D97-AF65-F5344CB8AC3E}">
        <p14:creationId xmlns:p14="http://schemas.microsoft.com/office/powerpoint/2010/main" val="373709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consultas linq</a:t>
            </a:r>
            <a:endParaRPr lang="es-ES" dirty="0"/>
          </a:p>
        </p:txBody>
      </p:sp>
      <p:sp>
        <p:nvSpPr>
          <p:cNvPr id="4" name="CuadroTexto 3"/>
          <p:cNvSpPr txBox="1"/>
          <p:nvPr/>
        </p:nvSpPr>
        <p:spPr>
          <a:xfrm>
            <a:off x="514691" y="2147459"/>
            <a:ext cx="11197942" cy="4370427"/>
          </a:xfrm>
          <a:prstGeom prst="rect">
            <a:avLst/>
          </a:prstGeom>
          <a:noFill/>
        </p:spPr>
        <p:txBody>
          <a:bodyPr wrap="square" rtlCol="0">
            <a:spAutoFit/>
          </a:bodyPr>
          <a:lstStyle/>
          <a:p>
            <a:r>
              <a:rPr lang="es-ES" sz="2400" b="1" dirty="0"/>
              <a:t>Sintaxis de consultas basadas en </a:t>
            </a:r>
            <a:r>
              <a:rPr lang="es-ES" sz="2400" b="1" dirty="0" smtClean="0"/>
              <a:t>métodos</a:t>
            </a:r>
          </a:p>
          <a:p>
            <a:endParaRPr lang="es-ES" sz="2400" dirty="0" smtClean="0"/>
          </a:p>
          <a:p>
            <a:pPr marL="342900" indent="-342900">
              <a:buBlip>
                <a:blip r:embed="rId3"/>
              </a:buBlip>
            </a:pPr>
            <a:r>
              <a:rPr lang="es-ES" sz="2400" dirty="0" smtClean="0"/>
              <a:t>Llamadas de métodos directos</a:t>
            </a:r>
          </a:p>
          <a:p>
            <a:endParaRPr lang="es-ES" sz="2400" dirty="0" smtClean="0"/>
          </a:p>
          <a:p>
            <a:pPr marL="342900" indent="-342900">
              <a:buBlip>
                <a:blip r:embed="rId3"/>
              </a:buBlip>
            </a:pPr>
            <a:r>
              <a:rPr lang="es-ES" sz="2200" dirty="0" smtClean="0"/>
              <a:t>Expresiones Lambda</a:t>
            </a:r>
            <a:endParaRPr lang="es-AR" sz="2200" dirty="0" smtClean="0"/>
          </a:p>
          <a:p>
            <a:r>
              <a:rPr lang="es-AR" sz="2200" dirty="0" smtClean="0"/>
              <a:t>(parámetros </a:t>
            </a:r>
            <a:r>
              <a:rPr lang="es-AR" sz="2200" dirty="0"/>
              <a:t>de entrada) =&gt; </a:t>
            </a:r>
            <a:r>
              <a:rPr lang="es-AR" sz="2200" dirty="0" smtClean="0"/>
              <a:t>expresión</a:t>
            </a:r>
          </a:p>
          <a:p>
            <a:r>
              <a:rPr lang="es-AR" sz="2200" dirty="0"/>
              <a:t>(parámetros de entrada) =&gt; { &lt;sentencias&gt; </a:t>
            </a:r>
            <a:r>
              <a:rPr lang="es-AR" sz="2200" dirty="0" smtClean="0"/>
              <a:t>}</a:t>
            </a:r>
          </a:p>
          <a:p>
            <a:endParaRPr lang="es-AR" sz="2200" dirty="0" smtClean="0"/>
          </a:p>
          <a:p>
            <a:endParaRPr lang="es-AR" sz="2200" dirty="0"/>
          </a:p>
          <a:p>
            <a:endParaRPr lang="es-AR" dirty="0" smtClean="0"/>
          </a:p>
          <a:p>
            <a:endParaRPr lang="es-AR" dirty="0" smtClean="0"/>
          </a:p>
          <a:p>
            <a:r>
              <a:rPr lang="es-AR" dirty="0"/>
              <a:t>https://docs.microsoft.com/en-us/dotnet/framework/data/adonet/queries-in-linq-to-dataset</a:t>
            </a:r>
            <a:endParaRPr lang="es-ES" sz="2400" dirty="0"/>
          </a:p>
          <a:p>
            <a:endParaRPr lang="es-AR" dirty="0"/>
          </a:p>
        </p:txBody>
      </p:sp>
      <p:pic>
        <p:nvPicPr>
          <p:cNvPr id="5" name="Imagen 4"/>
          <p:cNvPicPr/>
          <p:nvPr/>
        </p:nvPicPr>
        <p:blipFill>
          <a:blip r:embed="rId4">
            <a:extLst>
              <a:ext uri="{28A0092B-C50C-407E-A947-70E740481C1C}">
                <a14:useLocalDpi xmlns:a14="http://schemas.microsoft.com/office/drawing/2010/main" val="0"/>
              </a:ext>
            </a:extLst>
          </a:blip>
          <a:srcRect/>
          <a:stretch>
            <a:fillRect/>
          </a:stretch>
        </p:blipFill>
        <p:spPr bwMode="auto">
          <a:xfrm>
            <a:off x="6210134" y="2690579"/>
            <a:ext cx="5400675" cy="3048000"/>
          </a:xfrm>
          <a:prstGeom prst="rect">
            <a:avLst/>
          </a:prstGeom>
          <a:noFill/>
          <a:ln>
            <a:noFill/>
          </a:ln>
        </p:spPr>
      </p:pic>
    </p:spTree>
    <p:extLst>
      <p:ext uri="{BB962C8B-B14F-4D97-AF65-F5344CB8AC3E}">
        <p14:creationId xmlns:p14="http://schemas.microsoft.com/office/powerpoint/2010/main" val="2913556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smtClean="0"/>
              <a:t>consultas linq</a:t>
            </a:r>
            <a:endParaRPr lang="es-ES" dirty="0"/>
          </a:p>
        </p:txBody>
      </p:sp>
      <p:sp>
        <p:nvSpPr>
          <p:cNvPr id="4" name="CuadroTexto 3"/>
          <p:cNvSpPr txBox="1"/>
          <p:nvPr/>
        </p:nvSpPr>
        <p:spPr>
          <a:xfrm>
            <a:off x="514691" y="2147459"/>
            <a:ext cx="10832182" cy="738664"/>
          </a:xfrm>
          <a:prstGeom prst="rect">
            <a:avLst/>
          </a:prstGeom>
          <a:noFill/>
        </p:spPr>
        <p:txBody>
          <a:bodyPr wrap="square" rtlCol="0">
            <a:spAutoFit/>
          </a:bodyPr>
          <a:lstStyle/>
          <a:p>
            <a:r>
              <a:rPr lang="es-ES" sz="2400" b="1" dirty="0" smtClean="0"/>
              <a:t>Ejemplos</a:t>
            </a:r>
          </a:p>
          <a:p>
            <a:endParaRPr lang="es-AR" dirty="0"/>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581193" y="3116060"/>
            <a:ext cx="4853248" cy="2569846"/>
          </a:xfrm>
          <a:prstGeom prst="rect">
            <a:avLst/>
          </a:prstGeom>
          <a:noFill/>
          <a:ln>
            <a:noFill/>
          </a:ln>
        </p:spPr>
      </p:pic>
      <p:pic>
        <p:nvPicPr>
          <p:cNvPr id="7" name="Imagen 6"/>
          <p:cNvPicPr/>
          <p:nvPr/>
        </p:nvPicPr>
        <p:blipFill>
          <a:blip r:embed="rId4">
            <a:extLst>
              <a:ext uri="{28A0092B-C50C-407E-A947-70E740481C1C}">
                <a14:useLocalDpi xmlns:a14="http://schemas.microsoft.com/office/drawing/2010/main" val="0"/>
              </a:ext>
            </a:extLst>
          </a:blip>
          <a:srcRect/>
          <a:stretch>
            <a:fillRect/>
          </a:stretch>
        </p:blipFill>
        <p:spPr bwMode="auto">
          <a:xfrm>
            <a:off x="7148427" y="3116060"/>
            <a:ext cx="4362450" cy="1428750"/>
          </a:xfrm>
          <a:prstGeom prst="rect">
            <a:avLst/>
          </a:prstGeom>
          <a:noFill/>
          <a:ln>
            <a:noFill/>
          </a:ln>
        </p:spPr>
      </p:pic>
    </p:spTree>
    <p:extLst>
      <p:ext uri="{BB962C8B-B14F-4D97-AF65-F5344CB8AC3E}">
        <p14:creationId xmlns:p14="http://schemas.microsoft.com/office/powerpoint/2010/main" val="2829070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064029"/>
            <a:ext cx="3009034" cy="3350029"/>
          </a:xfrm>
        </p:spPr>
        <p:txBody>
          <a:bodyPr rtlCol="0">
            <a:normAutofit/>
          </a:bodyPr>
          <a:lstStyle/>
          <a:p>
            <a:pPr rtl="0"/>
            <a:r>
              <a:rPr lang="es-ES" dirty="0">
                <a:solidFill>
                  <a:srgbClr val="FFFFFF"/>
                </a:solidFill>
              </a:rPr>
              <a:t>!Gracias </a:t>
            </a:r>
            <a:br>
              <a:rPr lang="es-ES" dirty="0">
                <a:solidFill>
                  <a:srgbClr val="FFFFFF"/>
                </a:solidFill>
              </a:rPr>
            </a:br>
            <a:r>
              <a:rPr lang="es-ES" dirty="0">
                <a:solidFill>
                  <a:srgbClr val="FFFFFF"/>
                </a:solidFill>
              </a:rPr>
              <a:t>por su </a:t>
            </a:r>
            <a:br>
              <a:rPr lang="es-ES" dirty="0">
                <a:solidFill>
                  <a:srgbClr val="FFFFFF"/>
                </a:solidFill>
              </a:rPr>
            </a:br>
            <a:r>
              <a:rPr lang="es-ES" dirty="0">
                <a:solidFill>
                  <a:srgbClr val="FFFFFF"/>
                </a:solidFill>
              </a:rPr>
              <a:t>atención!</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5203767"/>
            <a:ext cx="3081576" cy="930334"/>
          </a:xfrm>
        </p:spPr>
        <p:txBody>
          <a:bodyPr rtlCol="0">
            <a:normAutofit/>
          </a:bodyPr>
          <a:lstStyle/>
          <a:p>
            <a:pPr rtl="0"/>
            <a:endParaRPr lang="es-ES" dirty="0">
              <a:solidFill>
                <a:schemeClr val="bg2"/>
              </a:solidFill>
            </a:endParaRPr>
          </a:p>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¿qué es linq?</a:t>
            </a:r>
          </a:p>
        </p:txBody>
      </p:sp>
      <p:pic>
        <p:nvPicPr>
          <p:cNvPr id="7" name="Marcador de contenido 6"/>
          <p:cNvPicPr>
            <a:picLocks noGrp="1" noChangeAspect="1"/>
          </p:cNvPicPr>
          <p:nvPr>
            <p:ph sz="half" idx="1"/>
          </p:nvPr>
        </p:nvPicPr>
        <p:blipFill>
          <a:blip r:embed="rId3"/>
          <a:srcRect/>
          <a:stretch/>
        </p:blipFill>
        <p:spPr>
          <a:xfrm>
            <a:off x="211491" y="2301524"/>
            <a:ext cx="6549068" cy="4138187"/>
          </a:xfrm>
        </p:spPr>
      </p:pic>
      <p:sp>
        <p:nvSpPr>
          <p:cNvPr id="8" name="CuadroTexto 7"/>
          <p:cNvSpPr txBox="1"/>
          <p:nvPr/>
        </p:nvSpPr>
        <p:spPr>
          <a:xfrm>
            <a:off x="6760559" y="2301524"/>
            <a:ext cx="5431441" cy="4062651"/>
          </a:xfrm>
          <a:prstGeom prst="rect">
            <a:avLst/>
          </a:prstGeom>
          <a:noFill/>
        </p:spPr>
        <p:txBody>
          <a:bodyPr wrap="square" rtlCol="0">
            <a:spAutoFit/>
          </a:bodyPr>
          <a:lstStyle/>
          <a:p>
            <a:r>
              <a:rPr lang="es-ES" sz="2400" dirty="0"/>
              <a:t>LINQ,  </a:t>
            </a:r>
          </a:p>
          <a:p>
            <a:r>
              <a:rPr lang="es-ES" sz="2400" dirty="0"/>
              <a:t>(</a:t>
            </a:r>
            <a:r>
              <a:rPr lang="es-ES" sz="2400" dirty="0" err="1"/>
              <a:t>Language</a:t>
            </a:r>
            <a:r>
              <a:rPr lang="es-ES" sz="2400" dirty="0"/>
              <a:t> </a:t>
            </a:r>
            <a:r>
              <a:rPr lang="es-ES" sz="2400" dirty="0" err="1"/>
              <a:t>Integrated</a:t>
            </a:r>
            <a:r>
              <a:rPr lang="es-ES" sz="2400" dirty="0"/>
              <a:t> </a:t>
            </a:r>
            <a:r>
              <a:rPr lang="es-ES" sz="2400" dirty="0" err="1"/>
              <a:t>Query</a:t>
            </a:r>
            <a:r>
              <a:rPr lang="es-ES" sz="2400" dirty="0"/>
              <a:t> )</a:t>
            </a:r>
          </a:p>
          <a:p>
            <a:r>
              <a:rPr lang="es-ES" sz="2400" dirty="0"/>
              <a:t>Es un componente de la plataforma Microsoft .NET que agrega capacidades de consulta a datos de manera nativa a los lenguajes .NET. </a:t>
            </a:r>
          </a:p>
          <a:p>
            <a:endParaRPr lang="es-ES" sz="2400" dirty="0"/>
          </a:p>
          <a:p>
            <a:r>
              <a:rPr lang="es-ES" sz="2400" dirty="0" err="1"/>
              <a:t>Tambien</a:t>
            </a:r>
            <a:r>
              <a:rPr lang="es-ES" sz="2400" dirty="0"/>
              <a:t> existen implementaciones para Java, PHP, JavaScript y ActionScript.</a:t>
            </a:r>
          </a:p>
          <a:p>
            <a:r>
              <a:rPr lang="es-AR" sz="2400" dirty="0"/>
              <a:t>.</a:t>
            </a:r>
          </a:p>
          <a:p>
            <a:endParaRPr lang="es-AR"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83" y="2348345"/>
            <a:ext cx="952500" cy="390525"/>
          </a:xfrm>
          <a:prstGeom prst="rect">
            <a:avLst/>
          </a:prstGeom>
        </p:spPr>
      </p:pic>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¿Qué ES LO QUE HACE?</a:t>
            </a:r>
          </a:p>
        </p:txBody>
      </p:sp>
      <p:sp>
        <p:nvSpPr>
          <p:cNvPr id="4" name="CuadroTexto 3"/>
          <p:cNvSpPr txBox="1"/>
          <p:nvPr/>
        </p:nvSpPr>
        <p:spPr>
          <a:xfrm>
            <a:off x="639383" y="2348345"/>
            <a:ext cx="11384004" cy="954107"/>
          </a:xfrm>
          <a:prstGeom prst="rect">
            <a:avLst/>
          </a:prstGeom>
          <a:noFill/>
        </p:spPr>
        <p:txBody>
          <a:bodyPr wrap="square" rtlCol="0">
            <a:spAutoFit/>
          </a:bodyPr>
          <a:lstStyle/>
          <a:p>
            <a:r>
              <a:rPr lang="es-ES" sz="2400" dirty="0"/>
              <a:t>           </a:t>
            </a:r>
            <a:r>
              <a:rPr lang="es-ES" sz="2800" b="1" dirty="0" err="1">
                <a:latin typeface="Times New Roman" panose="02020603050405020304" pitchFamily="18" charset="0"/>
                <a:cs typeface="Times New Roman" panose="02020603050405020304" pitchFamily="18" charset="0"/>
              </a:rPr>
              <a:t>Unificacion</a:t>
            </a:r>
            <a:r>
              <a:rPr lang="es-ES" sz="2800" dirty="0">
                <a:latin typeface="Times New Roman" panose="02020603050405020304" pitchFamily="18" charset="0"/>
                <a:cs typeface="Times New Roman" panose="02020603050405020304" pitchFamily="18" charset="0"/>
              </a:rPr>
              <a:t> entre los lenguajes de programación y las bases de datos.</a:t>
            </a:r>
          </a:p>
          <a:p>
            <a:r>
              <a:rPr lang="es-ES" sz="2800" dirty="0"/>
              <a:t>         </a:t>
            </a:r>
            <a:endParaRPr lang="es-AR"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3400717"/>
            <a:ext cx="952500" cy="390525"/>
          </a:xfrm>
          <a:prstGeom prst="rect">
            <a:avLst/>
          </a:prstGeom>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3" y="4526134"/>
            <a:ext cx="952500" cy="390525"/>
          </a:xfrm>
          <a:prstGeom prst="rect">
            <a:avLst/>
          </a:prstGeom>
        </p:spPr>
      </p:pic>
      <p:sp>
        <p:nvSpPr>
          <p:cNvPr id="7" name="CuadroTexto 6">
            <a:extLst>
              <a:ext uri="{FF2B5EF4-FFF2-40B4-BE49-F238E27FC236}">
                <a16:creationId xmlns:a16="http://schemas.microsoft.com/office/drawing/2014/main" id="{08A4BFA5-2250-4FC2-BC37-439926603988}"/>
              </a:ext>
            </a:extLst>
          </p:cNvPr>
          <p:cNvSpPr txBox="1"/>
          <p:nvPr/>
        </p:nvSpPr>
        <p:spPr>
          <a:xfrm>
            <a:off x="1533693" y="3365146"/>
            <a:ext cx="11384004" cy="461665"/>
          </a:xfrm>
          <a:prstGeom prst="rect">
            <a:avLst/>
          </a:prstGeom>
          <a:noFill/>
        </p:spPr>
        <p:txBody>
          <a:bodyPr wrap="square" rtlCol="0">
            <a:spAutoFit/>
          </a:bodyPr>
          <a:lstStyle/>
          <a:p>
            <a:r>
              <a:rPr lang="es-ES" sz="2400" b="1" dirty="0">
                <a:latin typeface="Times New Roman" panose="02020603050405020304" pitchFamily="18" charset="0"/>
                <a:cs typeface="Times New Roman" panose="02020603050405020304" pitchFamily="18" charset="0"/>
              </a:rPr>
              <a:t>Proporcionar</a:t>
            </a:r>
            <a:r>
              <a:rPr lang="es-ES" sz="2400" dirty="0">
                <a:latin typeface="Times New Roman" panose="02020603050405020304" pitchFamily="18" charset="0"/>
                <a:cs typeface="Times New Roman" panose="02020603050405020304" pitchFamily="18" charset="0"/>
              </a:rPr>
              <a:t> </a:t>
            </a:r>
            <a:r>
              <a:rPr lang="es-ES" sz="2400" b="1" dirty="0">
                <a:latin typeface="Times New Roman" panose="02020603050405020304" pitchFamily="18" charset="0"/>
                <a:cs typeface="Times New Roman" panose="02020603050405020304" pitchFamily="18" charset="0"/>
              </a:rPr>
              <a:t>una interfaz </a:t>
            </a:r>
            <a:r>
              <a:rPr lang="es-ES" sz="2400" dirty="0">
                <a:latin typeface="Times New Roman" panose="02020603050405020304" pitchFamily="18" charset="0"/>
                <a:cs typeface="Times New Roman" panose="02020603050405020304" pitchFamily="18" charset="0"/>
              </a:rPr>
              <a:t>de consulta única para diferentes tipos de fuentes de datos</a:t>
            </a:r>
            <a:endParaRPr lang="es-AR" dirty="0"/>
          </a:p>
        </p:txBody>
      </p:sp>
      <p:sp>
        <p:nvSpPr>
          <p:cNvPr id="8" name="CuadroTexto 7">
            <a:extLst>
              <a:ext uri="{FF2B5EF4-FFF2-40B4-BE49-F238E27FC236}">
                <a16:creationId xmlns:a16="http://schemas.microsoft.com/office/drawing/2014/main" id="{7874C70A-BC11-45B6-B721-3B74C04F4FCA}"/>
              </a:ext>
            </a:extLst>
          </p:cNvPr>
          <p:cNvSpPr txBox="1"/>
          <p:nvPr/>
        </p:nvSpPr>
        <p:spPr>
          <a:xfrm>
            <a:off x="1533693" y="4470485"/>
            <a:ext cx="11384004" cy="461665"/>
          </a:xfrm>
          <a:prstGeom prst="rect">
            <a:avLst/>
          </a:prstGeom>
          <a:noFill/>
        </p:spPr>
        <p:txBody>
          <a:bodyPr wrap="square" rtlCol="0">
            <a:spAutoFit/>
          </a:bodyPr>
          <a:lstStyle/>
          <a:p>
            <a:r>
              <a:rPr lang="es-ES" sz="2400" b="1" dirty="0">
                <a:latin typeface="Times New Roman" panose="02020603050405020304" pitchFamily="18" charset="0"/>
                <a:cs typeface="Times New Roman" panose="02020603050405020304" pitchFamily="18" charset="0"/>
              </a:rPr>
              <a:t>Facilitar la implementación </a:t>
            </a:r>
            <a:r>
              <a:rPr lang="es-ES" sz="2400" dirty="0">
                <a:latin typeface="Times New Roman" panose="02020603050405020304" pitchFamily="18" charset="0"/>
                <a:cs typeface="Times New Roman" panose="02020603050405020304" pitchFamily="18" charset="0"/>
              </a:rPr>
              <a:t>para para guardar y recuperar datos de diferentes fuentes. </a:t>
            </a:r>
          </a:p>
        </p:txBody>
      </p:sp>
    </p:spTree>
    <p:extLst>
      <p:ext uri="{BB962C8B-B14F-4D97-AF65-F5344CB8AC3E}">
        <p14:creationId xmlns:p14="http://schemas.microsoft.com/office/powerpoint/2010/main" val="4154516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848740" y="909431"/>
            <a:ext cx="8567634" cy="956262"/>
          </a:xfrm>
        </p:spPr>
        <p:txBody>
          <a:bodyPr rtlCol="0"/>
          <a:lstStyle/>
          <a:p>
            <a:r>
              <a:rPr lang="es-AR" i="1" dirty="0"/>
              <a:t>¿</a:t>
            </a:r>
            <a:r>
              <a:rPr lang="es-ES" i="1" dirty="0"/>
              <a:t>Cómo TRABAJA LINQ? -  </a:t>
            </a:r>
            <a:r>
              <a:rPr lang="es-ES" dirty="0"/>
              <a:t>Se extiende el lenguaje </a:t>
            </a:r>
          </a:p>
        </p:txBody>
      </p:sp>
      <p:pic>
        <p:nvPicPr>
          <p:cNvPr id="5" name="Imagen 4">
            <a:extLst>
              <a:ext uri="{FF2B5EF4-FFF2-40B4-BE49-F238E27FC236}">
                <a16:creationId xmlns:a16="http://schemas.microsoft.com/office/drawing/2014/main" id="{C3DF645E-B9AF-4EB5-A969-77030EDFC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9" y="4859204"/>
            <a:ext cx="952500" cy="390525"/>
          </a:xfrm>
          <a:prstGeom prst="rect">
            <a:avLst/>
          </a:prstGeom>
        </p:spPr>
      </p:pic>
      <p:pic>
        <p:nvPicPr>
          <p:cNvPr id="6" name="Imagen 5">
            <a:extLst>
              <a:ext uri="{FF2B5EF4-FFF2-40B4-BE49-F238E27FC236}">
                <a16:creationId xmlns:a16="http://schemas.microsoft.com/office/drawing/2014/main" id="{EFA4B394-F2F6-49D8-8C1A-B8C7643B1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9" y="2843890"/>
            <a:ext cx="952500" cy="390525"/>
          </a:xfrm>
          <a:prstGeom prst="rect">
            <a:avLst/>
          </a:prstGeom>
        </p:spPr>
      </p:pic>
      <p:sp>
        <p:nvSpPr>
          <p:cNvPr id="7" name="Título 1">
            <a:extLst>
              <a:ext uri="{FF2B5EF4-FFF2-40B4-BE49-F238E27FC236}">
                <a16:creationId xmlns:a16="http://schemas.microsoft.com/office/drawing/2014/main" id="{C4CDD181-A6FE-492F-85D3-7D008BAF308B}"/>
              </a:ext>
            </a:extLst>
          </p:cNvPr>
          <p:cNvSpPr txBox="1">
            <a:spLocks/>
          </p:cNvSpPr>
          <p:nvPr/>
        </p:nvSpPr>
        <p:spPr>
          <a:xfrm>
            <a:off x="1510219" y="4387323"/>
            <a:ext cx="7653235" cy="95626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i="1" dirty="0">
                <a:solidFill>
                  <a:schemeClr val="tx1"/>
                </a:solidFill>
              </a:rPr>
              <a:t>operadores de consulta estándar</a:t>
            </a:r>
            <a:endParaRPr lang="es-ES" dirty="0">
              <a:solidFill>
                <a:schemeClr val="tx1"/>
              </a:solidFill>
            </a:endParaRPr>
          </a:p>
        </p:txBody>
      </p:sp>
      <p:sp>
        <p:nvSpPr>
          <p:cNvPr id="8" name="Título 1">
            <a:extLst>
              <a:ext uri="{FF2B5EF4-FFF2-40B4-BE49-F238E27FC236}">
                <a16:creationId xmlns:a16="http://schemas.microsoft.com/office/drawing/2014/main" id="{7F7CC623-C54A-4DEA-B3A0-5783B4987184}"/>
              </a:ext>
            </a:extLst>
          </p:cNvPr>
          <p:cNvSpPr txBox="1">
            <a:spLocks/>
          </p:cNvSpPr>
          <p:nvPr/>
        </p:nvSpPr>
        <p:spPr>
          <a:xfrm>
            <a:off x="1510219" y="2756284"/>
            <a:ext cx="4851670" cy="95626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i="1" dirty="0">
                <a:solidFill>
                  <a:schemeClr val="tx1"/>
                </a:solidFill>
              </a:rPr>
              <a:t>expresiones de consulta</a:t>
            </a:r>
            <a:br>
              <a:rPr lang="es-ES" i="1" dirty="0">
                <a:solidFill>
                  <a:schemeClr val="tx1"/>
                </a:solidFill>
              </a:rPr>
            </a:br>
            <a:endParaRPr lang="es-ES" dirty="0">
              <a:solidFill>
                <a:schemeClr val="tx1"/>
              </a:solidFill>
            </a:endParaRPr>
          </a:p>
        </p:txBody>
      </p:sp>
      <p:sp>
        <p:nvSpPr>
          <p:cNvPr id="9" name="Título 1">
            <a:extLst>
              <a:ext uri="{FF2B5EF4-FFF2-40B4-BE49-F238E27FC236}">
                <a16:creationId xmlns:a16="http://schemas.microsoft.com/office/drawing/2014/main" id="{3EA6F969-75C9-4F71-8B3D-12E650A2493A}"/>
              </a:ext>
            </a:extLst>
          </p:cNvPr>
          <p:cNvSpPr txBox="1">
            <a:spLocks/>
          </p:cNvSpPr>
          <p:nvPr/>
        </p:nvSpPr>
        <p:spPr>
          <a:xfrm>
            <a:off x="1342416" y="3234415"/>
            <a:ext cx="9805481" cy="143439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a:solidFill>
                  <a:schemeClr val="tx1"/>
                </a:solidFill>
              </a:rPr>
              <a:t>extraer y procesar convenientemente datos de </a:t>
            </a:r>
            <a:r>
              <a:rPr lang="es-ES" sz="2000" dirty="0" err="1">
                <a:solidFill>
                  <a:schemeClr val="tx1"/>
                </a:solidFill>
              </a:rPr>
              <a:t>arrays</a:t>
            </a:r>
            <a:r>
              <a:rPr lang="es-ES" sz="2000" dirty="0">
                <a:solidFill>
                  <a:schemeClr val="tx1"/>
                </a:solidFill>
              </a:rPr>
              <a:t> , clases </a:t>
            </a:r>
            <a:r>
              <a:rPr lang="es-ES" sz="2000" dirty="0" err="1">
                <a:solidFill>
                  <a:schemeClr val="tx1"/>
                </a:solidFill>
              </a:rPr>
              <a:t>enumerables</a:t>
            </a:r>
            <a:r>
              <a:rPr lang="es-ES" sz="2000" dirty="0">
                <a:solidFill>
                  <a:schemeClr val="tx1"/>
                </a:solidFill>
              </a:rPr>
              <a:t> , documentos XML , bases de datos relacionales y fuentes de terceros</a:t>
            </a:r>
            <a:r>
              <a:rPr lang="es-ES" sz="2000" i="1" dirty="0">
                <a:solidFill>
                  <a:schemeClr val="tx1"/>
                </a:solidFill>
              </a:rPr>
              <a:t/>
            </a:r>
            <a:br>
              <a:rPr lang="es-ES" sz="2000" i="1" dirty="0">
                <a:solidFill>
                  <a:schemeClr val="tx1"/>
                </a:solidFill>
              </a:rPr>
            </a:br>
            <a:endParaRPr lang="es-ES" sz="2000" dirty="0">
              <a:solidFill>
                <a:schemeClr val="tx1"/>
              </a:solidFill>
            </a:endParaRPr>
          </a:p>
        </p:txBody>
      </p:sp>
      <p:sp>
        <p:nvSpPr>
          <p:cNvPr id="10" name="Título 1">
            <a:extLst>
              <a:ext uri="{FF2B5EF4-FFF2-40B4-BE49-F238E27FC236}">
                <a16:creationId xmlns:a16="http://schemas.microsoft.com/office/drawing/2014/main" id="{22DD5F62-1104-42CB-9B72-9099F26815B7}"/>
              </a:ext>
            </a:extLst>
          </p:cNvPr>
          <p:cNvSpPr txBox="1">
            <a:spLocks/>
          </p:cNvSpPr>
          <p:nvPr/>
        </p:nvSpPr>
        <p:spPr>
          <a:xfrm>
            <a:off x="1342416" y="5465343"/>
            <a:ext cx="9377465" cy="956262"/>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000" dirty="0">
                <a:solidFill>
                  <a:schemeClr val="tx1"/>
                </a:solidFill>
              </a:rPr>
              <a:t>conjunto de nombres de métodos Y un conjunto de reglas de traducción, usadas por el compilador para traducir las expresiones de consulta en expresiones normales del lenguaje.</a:t>
            </a:r>
          </a:p>
        </p:txBody>
      </p:sp>
    </p:spTree>
    <p:extLst>
      <p:ext uri="{BB962C8B-B14F-4D97-AF65-F5344CB8AC3E}">
        <p14:creationId xmlns:p14="http://schemas.microsoft.com/office/powerpoint/2010/main" val="62420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848740" y="909431"/>
            <a:ext cx="8567634" cy="956262"/>
          </a:xfrm>
        </p:spPr>
        <p:txBody>
          <a:bodyPr rtlCol="0"/>
          <a:lstStyle/>
          <a:p>
            <a:r>
              <a:rPr lang="es-AR" i="1" dirty="0"/>
              <a:t>¿</a:t>
            </a:r>
            <a:r>
              <a:rPr lang="es-ES" i="1" dirty="0"/>
              <a:t>Cómo TRABAJA LINQ? </a:t>
            </a:r>
            <a:endParaRPr lang="es-ES" dirty="0"/>
          </a:p>
        </p:txBody>
      </p:sp>
      <p:pic>
        <p:nvPicPr>
          <p:cNvPr id="5" name="Imagen 4">
            <a:extLst>
              <a:ext uri="{FF2B5EF4-FFF2-40B4-BE49-F238E27FC236}">
                <a16:creationId xmlns:a16="http://schemas.microsoft.com/office/drawing/2014/main" id="{C3DF645E-B9AF-4EB5-A969-77030EDFC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9" y="4859204"/>
            <a:ext cx="952500" cy="390525"/>
          </a:xfrm>
          <a:prstGeom prst="rect">
            <a:avLst/>
          </a:prstGeom>
        </p:spPr>
      </p:pic>
      <p:pic>
        <p:nvPicPr>
          <p:cNvPr id="6" name="Imagen 5">
            <a:extLst>
              <a:ext uri="{FF2B5EF4-FFF2-40B4-BE49-F238E27FC236}">
                <a16:creationId xmlns:a16="http://schemas.microsoft.com/office/drawing/2014/main" id="{EFA4B394-F2F6-49D8-8C1A-B8C7643B1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9" y="2843890"/>
            <a:ext cx="952500" cy="390525"/>
          </a:xfrm>
          <a:prstGeom prst="rect">
            <a:avLst/>
          </a:prstGeom>
        </p:spPr>
      </p:pic>
      <p:sp>
        <p:nvSpPr>
          <p:cNvPr id="7" name="Título 1">
            <a:extLst>
              <a:ext uri="{FF2B5EF4-FFF2-40B4-BE49-F238E27FC236}">
                <a16:creationId xmlns:a16="http://schemas.microsoft.com/office/drawing/2014/main" id="{C4CDD181-A6FE-492F-85D3-7D008BAF308B}"/>
              </a:ext>
            </a:extLst>
          </p:cNvPr>
          <p:cNvSpPr txBox="1">
            <a:spLocks/>
          </p:cNvSpPr>
          <p:nvPr/>
        </p:nvSpPr>
        <p:spPr>
          <a:xfrm>
            <a:off x="1510219" y="4387323"/>
            <a:ext cx="8626002" cy="95626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solidFill>
                  <a:schemeClr val="tx1"/>
                </a:solidFill>
              </a:rPr>
              <a:t>utiliza el espacio de nombres </a:t>
            </a:r>
            <a:r>
              <a:rPr lang="es-ES" sz="3200" b="1" dirty="0" err="1">
                <a:solidFill>
                  <a:schemeClr val="tx1"/>
                </a:solidFill>
              </a:rPr>
              <a:t>System.Linq</a:t>
            </a:r>
            <a:r>
              <a:rPr lang="es-ES" sz="3200" b="1" dirty="0">
                <a:solidFill>
                  <a:schemeClr val="tx1"/>
                </a:solidFill>
              </a:rPr>
              <a:t> </a:t>
            </a:r>
            <a:endParaRPr lang="es-ES" b="1" dirty="0">
              <a:solidFill>
                <a:schemeClr val="tx1"/>
              </a:solidFill>
            </a:endParaRPr>
          </a:p>
        </p:txBody>
      </p:sp>
      <p:sp>
        <p:nvSpPr>
          <p:cNvPr id="8" name="Título 1">
            <a:extLst>
              <a:ext uri="{FF2B5EF4-FFF2-40B4-BE49-F238E27FC236}">
                <a16:creationId xmlns:a16="http://schemas.microsoft.com/office/drawing/2014/main" id="{7F7CC623-C54A-4DEA-B3A0-5783B4987184}"/>
              </a:ext>
            </a:extLst>
          </p:cNvPr>
          <p:cNvSpPr txBox="1">
            <a:spLocks/>
          </p:cNvSpPr>
          <p:nvPr/>
        </p:nvSpPr>
        <p:spPr>
          <a:xfrm>
            <a:off x="1426318" y="2786109"/>
            <a:ext cx="10207963" cy="1116552"/>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800" b="1" dirty="0">
                <a:solidFill>
                  <a:schemeClr val="tx1"/>
                </a:solidFill>
              </a:rPr>
              <a:t>con objetos </a:t>
            </a:r>
          </a:p>
          <a:p>
            <a:r>
              <a:rPr lang="es-ES" dirty="0">
                <a:solidFill>
                  <a:schemeClr val="tx1"/>
                </a:solidFill>
              </a:rPr>
              <a:t>para que pueda usar los mismos patrones básicos de codificación para consultar y transformar los datos.</a:t>
            </a:r>
          </a:p>
        </p:txBody>
      </p:sp>
      <p:sp>
        <p:nvSpPr>
          <p:cNvPr id="9" name="Título 1">
            <a:extLst>
              <a:ext uri="{FF2B5EF4-FFF2-40B4-BE49-F238E27FC236}">
                <a16:creationId xmlns:a16="http://schemas.microsoft.com/office/drawing/2014/main" id="{3EA6F969-75C9-4F71-8B3D-12E650A2493A}"/>
              </a:ext>
            </a:extLst>
          </p:cNvPr>
          <p:cNvSpPr txBox="1">
            <a:spLocks/>
          </p:cNvSpPr>
          <p:nvPr/>
        </p:nvSpPr>
        <p:spPr>
          <a:xfrm>
            <a:off x="1342416" y="3234415"/>
            <a:ext cx="9805481" cy="143439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ES" sz="2000" dirty="0">
              <a:solidFill>
                <a:schemeClr val="tx1"/>
              </a:solidFill>
            </a:endParaRPr>
          </a:p>
        </p:txBody>
      </p:sp>
      <p:sp>
        <p:nvSpPr>
          <p:cNvPr id="10" name="Título 1">
            <a:extLst>
              <a:ext uri="{FF2B5EF4-FFF2-40B4-BE49-F238E27FC236}">
                <a16:creationId xmlns:a16="http://schemas.microsoft.com/office/drawing/2014/main" id="{22DD5F62-1104-42CB-9B72-9099F26815B7}"/>
              </a:ext>
            </a:extLst>
          </p:cNvPr>
          <p:cNvSpPr txBox="1">
            <a:spLocks/>
          </p:cNvSpPr>
          <p:nvPr/>
        </p:nvSpPr>
        <p:spPr>
          <a:xfrm>
            <a:off x="1342416" y="5828247"/>
            <a:ext cx="10564239" cy="956262"/>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a:solidFill>
                  <a:schemeClr val="tx1"/>
                </a:solidFill>
              </a:rPr>
              <a:t>se incluye por defecto cuando agrega una nueva clase en Visual Studio, de modo que puede usar LINQ de forma predeterminada.</a:t>
            </a:r>
          </a:p>
          <a:p>
            <a:endParaRPr lang="es-ES" sz="2000" dirty="0">
              <a:solidFill>
                <a:schemeClr val="tx1"/>
              </a:solidFill>
            </a:endParaRPr>
          </a:p>
        </p:txBody>
      </p:sp>
    </p:spTree>
    <p:extLst>
      <p:ext uri="{BB962C8B-B14F-4D97-AF65-F5344CB8AC3E}">
        <p14:creationId xmlns:p14="http://schemas.microsoft.com/office/powerpoint/2010/main" val="272044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r>
              <a:rPr lang="es-ES" dirty="0"/>
              <a:t>API DE LINQ - DEFINICION</a:t>
            </a:r>
          </a:p>
        </p:txBody>
      </p:sp>
      <p:sp>
        <p:nvSpPr>
          <p:cNvPr id="4" name="CuadroTexto 3"/>
          <p:cNvSpPr txBox="1"/>
          <p:nvPr/>
        </p:nvSpPr>
        <p:spPr>
          <a:xfrm>
            <a:off x="581193" y="2405820"/>
            <a:ext cx="11029616" cy="4955203"/>
          </a:xfrm>
          <a:prstGeom prst="rect">
            <a:avLst/>
          </a:prstGeom>
          <a:noFill/>
        </p:spPr>
        <p:txBody>
          <a:bodyPr wrap="square" rtlCol="0">
            <a:spAutoFit/>
          </a:bodyPr>
          <a:lstStyle/>
          <a:p>
            <a:pPr marL="342900" indent="-342900">
              <a:buBlip>
                <a:blip r:embed="rId3"/>
              </a:buBlip>
            </a:pPr>
            <a:r>
              <a:rPr lang="es-ES" sz="3600" i="1" dirty="0"/>
              <a:t>Interfaz de programación de aplicaciones</a:t>
            </a:r>
            <a:r>
              <a:rPr lang="es-ES" sz="3600" dirty="0"/>
              <a:t>.. </a:t>
            </a:r>
          </a:p>
          <a:p>
            <a:endParaRPr lang="es-ES" sz="3600" dirty="0"/>
          </a:p>
          <a:p>
            <a:pPr marL="342900" indent="-342900">
              <a:buBlip>
                <a:blip r:embed="rId3"/>
              </a:buBlip>
            </a:pPr>
            <a:r>
              <a:rPr lang="es-ES" sz="3600" dirty="0"/>
              <a:t>Conjunto de definiciones y protocolos que se utiliza para desarrollar e integrar el software de las aplicaciones, </a:t>
            </a:r>
            <a:r>
              <a:rPr lang="es-ES" sz="3600" b="1" i="1" dirty="0"/>
              <a:t>permitiendo la comunicación entre dos aplicaciones de software</a:t>
            </a:r>
            <a:r>
              <a:rPr lang="es-ES" sz="3600" dirty="0"/>
              <a:t> a través de un conjunto de reglas.</a:t>
            </a:r>
          </a:p>
          <a:p>
            <a:endParaRPr lang="es-ES" sz="3600" dirty="0"/>
          </a:p>
          <a:p>
            <a:endParaRPr lang="es-AR" sz="2800" dirty="0"/>
          </a:p>
        </p:txBody>
      </p:sp>
    </p:spTree>
    <p:extLst>
      <p:ext uri="{BB962C8B-B14F-4D97-AF65-F5344CB8AC3E}">
        <p14:creationId xmlns:p14="http://schemas.microsoft.com/office/powerpoint/2010/main" val="219756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3" y="1157675"/>
            <a:ext cx="11029616" cy="988332"/>
          </a:xfrm>
        </p:spPr>
        <p:txBody>
          <a:bodyPr rtlCol="0"/>
          <a:lstStyle/>
          <a:p>
            <a:r>
              <a:rPr lang="es-ES" dirty="0"/>
              <a:t>API DE LINQ - </a:t>
            </a:r>
            <a:r>
              <a:rPr lang="es-ES" dirty="0" err="1"/>
              <a:t>IEnumerable</a:t>
            </a:r>
            <a:r>
              <a:rPr lang="es-ES" dirty="0"/>
              <a:t> y </a:t>
            </a:r>
            <a:r>
              <a:rPr lang="es-ES" dirty="0" err="1"/>
              <a:t>IQueryable</a:t>
            </a:r>
            <a:r>
              <a:rPr lang="es-ES" dirty="0"/>
              <a:t>. </a:t>
            </a:r>
            <a:r>
              <a:rPr lang="es-ES" sz="4800" dirty="0"/>
              <a:t/>
            </a:r>
            <a:br>
              <a:rPr lang="es-ES" sz="4800" dirty="0"/>
            </a:br>
            <a:endParaRPr lang="es-ES" dirty="0"/>
          </a:p>
        </p:txBody>
      </p:sp>
      <p:sp>
        <p:nvSpPr>
          <p:cNvPr id="4" name="CuadroTexto 3"/>
          <p:cNvSpPr txBox="1"/>
          <p:nvPr/>
        </p:nvSpPr>
        <p:spPr>
          <a:xfrm>
            <a:off x="581191" y="1802705"/>
            <a:ext cx="11029616" cy="4832092"/>
          </a:xfrm>
          <a:prstGeom prst="rect">
            <a:avLst/>
          </a:prstGeom>
          <a:noFill/>
        </p:spPr>
        <p:txBody>
          <a:bodyPr wrap="square" rtlCol="0">
            <a:spAutoFit/>
          </a:bodyPr>
          <a:lstStyle/>
          <a:p>
            <a:pPr marL="342900" indent="-342900">
              <a:buBlip>
                <a:blip r:embed="rId3"/>
              </a:buBlip>
            </a:pPr>
            <a:r>
              <a:rPr lang="es-ES" sz="2800" dirty="0"/>
              <a:t>Dos clases estáticas principales de LINQ API que contienen métodos de extensión.</a:t>
            </a:r>
            <a:endParaRPr lang="es-AR" sz="2800" dirty="0"/>
          </a:p>
          <a:p>
            <a:pPr marL="342900" indent="-342900">
              <a:buBlip>
                <a:blip r:embed="rId3"/>
              </a:buBlip>
            </a:pPr>
            <a:r>
              <a:rPr lang="es-ES" sz="2800" b="1" dirty="0" err="1"/>
              <a:t>Enumerable</a:t>
            </a:r>
            <a:r>
              <a:rPr lang="es-ES" sz="2800" dirty="0"/>
              <a:t>:</a:t>
            </a:r>
            <a:br>
              <a:rPr lang="es-ES" sz="2800" dirty="0"/>
            </a:br>
            <a:r>
              <a:rPr lang="es-ES" sz="2800" dirty="0"/>
              <a:t>La clase </a:t>
            </a:r>
            <a:r>
              <a:rPr lang="es-ES" sz="2800" dirty="0" err="1"/>
              <a:t>enumerable</a:t>
            </a:r>
            <a:r>
              <a:rPr lang="es-ES" sz="2800" dirty="0"/>
              <a:t> incluye métodos de extensión para las clases que implementan la interfaz </a:t>
            </a:r>
            <a:r>
              <a:rPr lang="es-ES" sz="2800" dirty="0" err="1"/>
              <a:t>IEnumerable</a:t>
            </a:r>
            <a:r>
              <a:rPr lang="es-ES" sz="2800" dirty="0"/>
              <a:t>&lt;T&gt;</a:t>
            </a:r>
          </a:p>
          <a:p>
            <a:r>
              <a:rPr lang="es-ES" sz="2800" dirty="0" err="1"/>
              <a:t>List</a:t>
            </a:r>
            <a:r>
              <a:rPr lang="es-ES" sz="2800" dirty="0"/>
              <a:t>&lt;T&gt;,</a:t>
            </a:r>
          </a:p>
          <a:p>
            <a:r>
              <a:rPr lang="es-ES" sz="2800" dirty="0" err="1"/>
              <a:t>Dictionary</a:t>
            </a:r>
            <a:r>
              <a:rPr lang="es-ES" sz="2800" dirty="0"/>
              <a:t>&lt;T&gt;,</a:t>
            </a:r>
          </a:p>
          <a:p>
            <a:r>
              <a:rPr lang="es-ES" sz="2800" dirty="0" err="1"/>
              <a:t>SortedList</a:t>
            </a:r>
            <a:r>
              <a:rPr lang="es-ES" sz="2800" dirty="0"/>
              <a:t>&lt;T&gt;, </a:t>
            </a:r>
          </a:p>
          <a:p>
            <a:r>
              <a:rPr lang="es-ES" sz="2800" dirty="0" err="1"/>
              <a:t>Queue</a:t>
            </a:r>
            <a:r>
              <a:rPr lang="es-ES" sz="2800" dirty="0"/>
              <a:t>&lt;T&gt;, </a:t>
            </a:r>
          </a:p>
          <a:p>
            <a:r>
              <a:rPr lang="es-ES" sz="2800" dirty="0" err="1"/>
              <a:t>HashSet</a:t>
            </a:r>
            <a:r>
              <a:rPr lang="es-ES" sz="2800" dirty="0"/>
              <a:t>&lt;T&gt;, </a:t>
            </a:r>
          </a:p>
          <a:p>
            <a:r>
              <a:rPr lang="es-ES" sz="2800" dirty="0" err="1"/>
              <a:t>LinkedList</a:t>
            </a:r>
            <a:r>
              <a:rPr lang="es-ES" sz="2800" dirty="0"/>
              <a:t>&lt;T&gt;</a:t>
            </a:r>
          </a:p>
        </p:txBody>
      </p:sp>
    </p:spTree>
    <p:extLst>
      <p:ext uri="{BB962C8B-B14F-4D97-AF65-F5344CB8AC3E}">
        <p14:creationId xmlns:p14="http://schemas.microsoft.com/office/powerpoint/2010/main" val="214262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3" y="1157675"/>
            <a:ext cx="11029616" cy="988332"/>
          </a:xfrm>
        </p:spPr>
        <p:txBody>
          <a:bodyPr rtlCol="0"/>
          <a:lstStyle/>
          <a:p>
            <a:r>
              <a:rPr lang="es-ES" dirty="0"/>
              <a:t>API DE LINQ - </a:t>
            </a:r>
            <a:r>
              <a:rPr lang="es-ES" dirty="0" err="1"/>
              <a:t>IEnumerable</a:t>
            </a:r>
            <a:r>
              <a:rPr lang="es-ES" dirty="0"/>
              <a:t> y </a:t>
            </a:r>
            <a:r>
              <a:rPr lang="es-ES" dirty="0" err="1"/>
              <a:t>IQueryable</a:t>
            </a:r>
            <a:r>
              <a:rPr lang="es-ES" dirty="0"/>
              <a:t>. </a:t>
            </a:r>
            <a:r>
              <a:rPr lang="es-ES" sz="4800" dirty="0"/>
              <a:t/>
            </a:r>
            <a:br>
              <a:rPr lang="es-ES" sz="4800" dirty="0"/>
            </a:br>
            <a:endParaRPr lang="es-ES" dirty="0"/>
          </a:p>
        </p:txBody>
      </p:sp>
      <p:sp>
        <p:nvSpPr>
          <p:cNvPr id="4" name="CuadroTexto 3"/>
          <p:cNvSpPr txBox="1"/>
          <p:nvPr/>
        </p:nvSpPr>
        <p:spPr>
          <a:xfrm>
            <a:off x="581191" y="2034338"/>
            <a:ext cx="11029616" cy="3970318"/>
          </a:xfrm>
          <a:prstGeom prst="rect">
            <a:avLst/>
          </a:prstGeom>
          <a:noFill/>
        </p:spPr>
        <p:txBody>
          <a:bodyPr wrap="square" rtlCol="0">
            <a:spAutoFit/>
          </a:bodyPr>
          <a:lstStyle/>
          <a:p>
            <a:pPr marL="342900" indent="-342900">
              <a:buBlip>
                <a:blip r:embed="rId3"/>
              </a:buBlip>
            </a:pPr>
            <a:r>
              <a:rPr lang="es-ES" sz="2800" dirty="0"/>
              <a:t>Dos clases estáticas principales de LINQ API que contienen métodos de extensión.</a:t>
            </a:r>
          </a:p>
          <a:p>
            <a:endParaRPr lang="es-AR" sz="2800" dirty="0"/>
          </a:p>
          <a:p>
            <a:pPr marL="342900" indent="-342900">
              <a:buBlip>
                <a:blip r:embed="rId3"/>
              </a:buBlip>
            </a:pPr>
            <a:r>
              <a:rPr lang="es-ES" sz="2800" b="1" dirty="0" err="1"/>
              <a:t>Queryable</a:t>
            </a:r>
            <a:r>
              <a:rPr lang="es-ES" sz="2800" dirty="0"/>
              <a:t>:</a:t>
            </a:r>
            <a:br>
              <a:rPr lang="es-ES" sz="2800" dirty="0"/>
            </a:br>
            <a:r>
              <a:rPr lang="es-ES" sz="2800" dirty="0"/>
              <a:t>La clase </a:t>
            </a:r>
            <a:r>
              <a:rPr lang="es-ES" sz="2800" dirty="0" err="1"/>
              <a:t>Queryable</a:t>
            </a:r>
            <a:r>
              <a:rPr lang="es-ES" sz="2800" dirty="0"/>
              <a:t> incluye métodos de extensión para las clases que implementan la interfaz </a:t>
            </a:r>
            <a:r>
              <a:rPr lang="es-ES" sz="2800" dirty="0" err="1"/>
              <a:t>IQueryable</a:t>
            </a:r>
            <a:r>
              <a:rPr lang="es-ES" sz="2800" dirty="0"/>
              <a:t>&lt;T&gt;</a:t>
            </a:r>
            <a:r>
              <a:rPr lang="es-ES" sz="2800" dirty="0" err="1"/>
              <a:t>List</a:t>
            </a:r>
            <a:r>
              <a:rPr lang="es-ES" sz="2800" dirty="0"/>
              <a:t>&lt;T&gt;.</a:t>
            </a:r>
          </a:p>
          <a:p>
            <a:endParaRPr lang="es-ES" sz="2800" dirty="0"/>
          </a:p>
          <a:p>
            <a:pPr marL="342900" indent="-342900">
              <a:buBlip>
                <a:blip r:embed="rId3"/>
              </a:buBlip>
            </a:pPr>
            <a:r>
              <a:rPr lang="es-ES" sz="2800" dirty="0"/>
              <a:t>Para proporcionar capacidades de consulta contra una fuente de datos específica donde se conoce el tipo de datos</a:t>
            </a:r>
          </a:p>
        </p:txBody>
      </p:sp>
    </p:spTree>
    <p:extLst>
      <p:ext uri="{BB962C8B-B14F-4D97-AF65-F5344CB8AC3E}">
        <p14:creationId xmlns:p14="http://schemas.microsoft.com/office/powerpoint/2010/main" val="52344278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elements/1.1/"/>
    <ds:schemaRef ds:uri="http://www.w3.org/XML/1998/namespace"/>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1033</Words>
  <Application>Microsoft Office PowerPoint</Application>
  <PresentationFormat>Panorámica</PresentationFormat>
  <Paragraphs>202</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Gill Sans MT</vt:lpstr>
      <vt:lpstr>Times New Roman</vt:lpstr>
      <vt:lpstr>Wingdings 2</vt:lpstr>
      <vt:lpstr>Dividendo</vt:lpstr>
      <vt:lpstr>LANGUAGE INTEGRATED QUERY</vt:lpstr>
      <vt:lpstr>GUIA</vt:lpstr>
      <vt:lpstr>¿qué es linq?</vt:lpstr>
      <vt:lpstr>¿Qué ES LO QUE HACE?</vt:lpstr>
      <vt:lpstr>¿Cómo TRABAJA LINQ? -  Se extiende el lenguaje </vt:lpstr>
      <vt:lpstr>¿Cómo TRABAJA LINQ? </vt:lpstr>
      <vt:lpstr>API DE LINQ - DEFINICION</vt:lpstr>
      <vt:lpstr>API DE LINQ - IEnumerable y IQueryable.  </vt:lpstr>
      <vt:lpstr>API DE LINQ - IEnumerable y IQueryable.  </vt:lpstr>
      <vt:lpstr>VENTAJAS DE LINQ</vt:lpstr>
      <vt:lpstr>¿Qué es un dataset? –  Es un Conjunto de datos</vt:lpstr>
      <vt:lpstr>Dataset - Propiedades y métodos de la clase</vt:lpstr>
      <vt:lpstr>¿Qué permite hacer dataset? -</vt:lpstr>
      <vt:lpstr>Esquema - DATASET</vt:lpstr>
      <vt:lpstr>Linq con dataset</vt:lpstr>
      <vt:lpstr>Linq con dataset</vt:lpstr>
      <vt:lpstr>Ventajas de Linq to dataset</vt:lpstr>
      <vt:lpstr>Funcionalidad</vt:lpstr>
      <vt:lpstr>funcionalidad</vt:lpstr>
      <vt:lpstr>funcionalidad</vt:lpstr>
      <vt:lpstr>Comenzar consultas con linq to dataset</vt:lpstr>
      <vt:lpstr>consultas linq</vt:lpstr>
      <vt:lpstr>consultas linq</vt:lpstr>
      <vt:lpstr>consultas linq</vt:lpstr>
      <vt:lpstr>consultas linq</vt:lpstr>
      <vt:lpstr>consultas linq</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2020-10-25T17:00:04Z</dcterms:created>
  <dcterms:modified xsi:type="dcterms:W3CDTF">2020-10-28T22:22:10Z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