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de bienes raíces en EEUU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Fase 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29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estados serían: </a:t>
            </a:r>
            <a:r>
              <a:rPr lang="es-MX" dirty="0" err="1" smtClean="0"/>
              <a:t>Hawaii</a:t>
            </a:r>
            <a:r>
              <a:rPr lang="es-MX" dirty="0" smtClean="0"/>
              <a:t>, Columbia</a:t>
            </a:r>
            <a:r>
              <a:rPr lang="es-MX" dirty="0"/>
              <a:t>, California, </a:t>
            </a:r>
            <a:r>
              <a:rPr lang="es-MX" dirty="0" smtClean="0"/>
              <a:t>Massachusetts, New York y New </a:t>
            </a:r>
            <a:r>
              <a:rPr lang="es-MX" dirty="0"/>
              <a:t>J</a:t>
            </a:r>
            <a:r>
              <a:rPr lang="es-MX" dirty="0" smtClean="0"/>
              <a:t>ersey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42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610" y="258006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MX" dirty="0"/>
              <a:t>Estados con casas de mayor valor para rentar.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9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5785" y="197476"/>
            <a:ext cx="8596668" cy="78131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Promedio de renta por estado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            (En USD)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7" y="1197736"/>
            <a:ext cx="10996916" cy="5537916"/>
          </a:xfrm>
        </p:spPr>
      </p:pic>
    </p:spTree>
    <p:extLst>
      <p:ext uri="{BB962C8B-B14F-4D97-AF65-F5344CB8AC3E}">
        <p14:creationId xmlns:p14="http://schemas.microsoft.com/office/powerpoint/2010/main" val="42309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estados serían: New York, Columbia, </a:t>
            </a:r>
            <a:r>
              <a:rPr lang="es-MX" dirty="0" err="1" smtClean="0"/>
              <a:t>Hawaii</a:t>
            </a:r>
            <a:r>
              <a:rPr lang="es-MX" dirty="0" smtClean="0"/>
              <a:t>, California, Maine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71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160" y="2631583"/>
            <a:ext cx="8596668" cy="1320800"/>
          </a:xfrm>
        </p:spPr>
        <p:txBody>
          <a:bodyPr/>
          <a:lstStyle/>
          <a:p>
            <a:r>
              <a:rPr lang="es-MX" dirty="0" smtClean="0"/>
              <a:t>¿Cuál </a:t>
            </a:r>
            <a:r>
              <a:rPr lang="es-MX" dirty="0"/>
              <a:t>es la media del valor por pie cuadrado en los diferentes </a:t>
            </a:r>
            <a:r>
              <a:rPr lang="es-MX" dirty="0" smtClean="0"/>
              <a:t>estados?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99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0" t="22942" r="2411" b="11250"/>
          <a:stretch/>
        </p:blipFill>
        <p:spPr bwMode="auto">
          <a:xfrm>
            <a:off x="445515" y="307663"/>
            <a:ext cx="10424254" cy="5874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30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520" y="241264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ha cambiado el valor de las casas a lo largo de los años para el top </a:t>
            </a:r>
            <a:r>
              <a:rPr lang="es-MX" dirty="0" smtClean="0"/>
              <a:t>de los </a:t>
            </a:r>
            <a:r>
              <a:rPr lang="es-MX" dirty="0"/>
              <a:t>estados?</a:t>
            </a:r>
          </a:p>
        </p:txBody>
      </p:sp>
    </p:spTree>
    <p:extLst>
      <p:ext uri="{BB962C8B-B14F-4D97-AF65-F5344CB8AC3E}">
        <p14:creationId xmlns:p14="http://schemas.microsoft.com/office/powerpoint/2010/main" val="2631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7593" y="326264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Serie de tiempo, precio de inmuebles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                (En USD)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0" y="1300766"/>
            <a:ext cx="11066266" cy="55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0517" y="2405288"/>
            <a:ext cx="8596668" cy="1625799"/>
          </a:xfrm>
        </p:spPr>
        <p:txBody>
          <a:bodyPr/>
          <a:lstStyle/>
          <a:p>
            <a:r>
              <a:rPr lang="es-MX" dirty="0" smtClean="0"/>
              <a:t>Se puede ver como quedó marcada la crisis inmobiliaria (2007-2008) en el precio de los inmuebles a lo largo de esos años. Después del 2012 se empieza a recuperar los precios para posteriormente iniciar una tendencia alcista (hasta la próxima crisis).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52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2489" y="2232338"/>
            <a:ext cx="8596668" cy="1320800"/>
          </a:xfrm>
        </p:spPr>
        <p:txBody>
          <a:bodyPr/>
          <a:lstStyle/>
          <a:p>
            <a:r>
              <a:rPr lang="es-MX" dirty="0"/>
              <a:t>Mostrar tendencias del valor por pie cuadrado del top de estados.</a:t>
            </a:r>
          </a:p>
        </p:txBody>
      </p:sp>
    </p:spTree>
    <p:extLst>
      <p:ext uri="{BB962C8B-B14F-4D97-AF65-F5344CB8AC3E}">
        <p14:creationId xmlns:p14="http://schemas.microsoft.com/office/powerpoint/2010/main" val="37091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12185" y="221945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MX" sz="3100" dirty="0" smtClean="0"/>
              <a:t>¿En </a:t>
            </a:r>
            <a:r>
              <a:rPr lang="es-MX" sz="3100" dirty="0"/>
              <a:t>cuál estado se preferiría comprar una casa en relación de calidad de vida (Número de escuelas, hospitales, empleo, crímenes)?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2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8825" y="364902"/>
            <a:ext cx="8788637" cy="79419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Serie de tiempo, precio por pie cuadrado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                     (EN USD)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416676"/>
            <a:ext cx="10470524" cy="55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Notamos un patrón similar al gráfico anterior.</a:t>
            </a:r>
          </a:p>
          <a:p>
            <a:endParaRPr lang="es-MX" dirty="0"/>
          </a:p>
          <a:p>
            <a:r>
              <a:rPr lang="es-MX" dirty="0" smtClean="0"/>
              <a:t>El caso de New Jersey nos llamó la atención. Antes de la crisis tenía toda la pinta de que se iba a posicionar en los primero lugares, pero una vez pasada la crisis no se pudo recuperar de ella.</a:t>
            </a:r>
          </a:p>
          <a:p>
            <a:endParaRPr lang="es-MX" dirty="0"/>
          </a:p>
          <a:p>
            <a:r>
              <a:rPr lang="es-MX" dirty="0" smtClean="0"/>
              <a:t>También notamos que California fue bastante castigada por la crisis.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52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0675" y="2786130"/>
            <a:ext cx="8596668" cy="1320800"/>
          </a:xfrm>
        </p:spPr>
        <p:txBody>
          <a:bodyPr/>
          <a:lstStyle/>
          <a:p>
            <a:r>
              <a:rPr lang="es-MX" dirty="0"/>
              <a:t>Mostrar tendencias del valor por pie cuadrado de los estados más bajos.</a:t>
            </a:r>
          </a:p>
        </p:txBody>
      </p:sp>
    </p:spTree>
    <p:extLst>
      <p:ext uri="{BB962C8B-B14F-4D97-AF65-F5344CB8AC3E}">
        <p14:creationId xmlns:p14="http://schemas.microsoft.com/office/powerpoint/2010/main" val="25246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8" y="1281826"/>
            <a:ext cx="10305351" cy="5316997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42614" y="249392"/>
            <a:ext cx="8802151" cy="87788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Serie de tiempo, precio por pie cuadrado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                  (EN USD)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75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este gráfico ocurre todo lo contario, en vez de bajar por la crisis tienen un considerable aumento. Esto se debe a que las personas dejaron de comprar en los estados caros y se fueron a vivir a los estados más “económicos”.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02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2641" y="2438400"/>
            <a:ext cx="8596668" cy="1320800"/>
          </a:xfrm>
        </p:spPr>
        <p:txBody>
          <a:bodyPr/>
          <a:lstStyle/>
          <a:p>
            <a:r>
              <a:rPr lang="es-MX" dirty="0" smtClean="0"/>
              <a:t>¿Qué </a:t>
            </a:r>
            <a:r>
              <a:rPr lang="es-MX" dirty="0"/>
              <a:t>características tienen mayor peso para el precio de las </a:t>
            </a:r>
            <a:r>
              <a:rPr lang="es-MX" dirty="0" smtClean="0"/>
              <a:t>casas?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74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6621"/>
            <a:ext cx="10972800" cy="7750683"/>
          </a:xfrm>
        </p:spPr>
      </p:pic>
    </p:spTree>
    <p:extLst>
      <p:ext uri="{BB962C8B-B14F-4D97-AF65-F5344CB8AC3E}">
        <p14:creationId xmlns:p14="http://schemas.microsoft.com/office/powerpoint/2010/main" val="3470969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51952" r="543" b="11712"/>
          <a:stretch/>
        </p:blipFill>
        <p:spPr bwMode="auto">
          <a:xfrm>
            <a:off x="647502" y="1394473"/>
            <a:ext cx="11059393" cy="4233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74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3853" y="2894685"/>
            <a:ext cx="8596668" cy="1329586"/>
          </a:xfrm>
        </p:spPr>
        <p:txBody>
          <a:bodyPr/>
          <a:lstStyle/>
          <a:p>
            <a:r>
              <a:rPr lang="es-MX" dirty="0" smtClean="0"/>
              <a:t>Las variables de número de escuelas y hospitales tienen una correlación positiva con la variable objetivo. Por otro lado el ratio de desempleo y el ratio de crímenes tienen una correlación negativa con la variable a predecir. Por último el rating de hospitales no tiene correlación alguna.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2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4" y="1210614"/>
            <a:ext cx="10061181" cy="5633360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64007" y="287628"/>
            <a:ext cx="8596668" cy="69116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Promedio de hospitales por condado </a:t>
            </a:r>
            <a:br>
              <a:rPr lang="es-MX" dirty="0" smtClean="0"/>
            </a:br>
            <a:r>
              <a:rPr lang="es-MX" dirty="0" smtClean="0"/>
              <a:t>             en cada estado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48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7" y="1365161"/>
            <a:ext cx="10073532" cy="530084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706431" y="339144"/>
            <a:ext cx="8596668" cy="75556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Promedio de escuelas por condado </a:t>
            </a:r>
            <a:br>
              <a:rPr lang="es-MX" dirty="0" smtClean="0"/>
            </a:br>
            <a:r>
              <a:rPr lang="es-MX" dirty="0" smtClean="0"/>
              <a:t>              en cada estado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65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>
            <a:spLocks noGrp="1"/>
          </p:cNvSpPr>
          <p:nvPr>
            <p:ph type="title"/>
          </p:nvPr>
        </p:nvSpPr>
        <p:spPr>
          <a:xfrm>
            <a:off x="2106890" y="493691"/>
            <a:ext cx="8596668" cy="691166"/>
          </a:xfrm>
        </p:spPr>
        <p:txBody>
          <a:bodyPr>
            <a:normAutofit/>
          </a:bodyPr>
          <a:lstStyle/>
          <a:p>
            <a:r>
              <a:rPr lang="es-MX" dirty="0" smtClean="0"/>
              <a:t>Ratio de desempleo por estado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5" y="1075198"/>
            <a:ext cx="10158389" cy="57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2799" y="506569"/>
            <a:ext cx="8596668" cy="704045"/>
          </a:xfrm>
        </p:spPr>
        <p:txBody>
          <a:bodyPr/>
          <a:lstStyle/>
          <a:p>
            <a:r>
              <a:rPr lang="es-MX" dirty="0" smtClean="0"/>
              <a:t>Ratio de crímenes por estado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5" y="1192042"/>
            <a:ext cx="11024827" cy="55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9610" y="1555282"/>
            <a:ext cx="8596668" cy="4433395"/>
          </a:xfrm>
        </p:spPr>
        <p:txBody>
          <a:bodyPr/>
          <a:lstStyle/>
          <a:p>
            <a:r>
              <a:rPr lang="es-MX" dirty="0" smtClean="0"/>
              <a:t>Si se busca variedad y cantidad de hospitales entonces los mejores estados serían: Nevada, Arizona, California, Columbia y Texas.</a:t>
            </a:r>
          </a:p>
          <a:p>
            <a:r>
              <a:rPr lang="es-MX" dirty="0" smtClean="0"/>
              <a:t>Si se busca variedad y cantidad de escuelas entonces los mejores estados serías: California, Arizona, Columbia, Nevada y Michigan.</a:t>
            </a:r>
          </a:p>
          <a:p>
            <a:r>
              <a:rPr lang="es-MX" dirty="0" smtClean="0"/>
              <a:t>Si se busca mayor oportunidad laboral entonces los mejores estados serían: Dakota del Norte, Iowa, </a:t>
            </a:r>
            <a:r>
              <a:rPr lang="es-MX" dirty="0" err="1" smtClean="0"/>
              <a:t>Hawaii</a:t>
            </a:r>
            <a:r>
              <a:rPr lang="es-MX" dirty="0"/>
              <a:t> </a:t>
            </a:r>
            <a:r>
              <a:rPr lang="es-MX" dirty="0" smtClean="0"/>
              <a:t>y Maine.</a:t>
            </a:r>
          </a:p>
          <a:p>
            <a:r>
              <a:rPr lang="es-MX" dirty="0" smtClean="0"/>
              <a:t>Si se buscar mayor seguridad entonces los mejores estados serían: Maine, Minnesota, </a:t>
            </a:r>
            <a:r>
              <a:rPr lang="es-MX" dirty="0" err="1" smtClean="0"/>
              <a:t>Mississipi</a:t>
            </a:r>
            <a:r>
              <a:rPr lang="es-MX" dirty="0" smtClean="0"/>
              <a:t>, Connecticut.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74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579" y="2580067"/>
            <a:ext cx="8596668" cy="1320800"/>
          </a:xfrm>
        </p:spPr>
        <p:txBody>
          <a:bodyPr/>
          <a:lstStyle/>
          <a:p>
            <a:r>
              <a:rPr lang="es-MX" dirty="0"/>
              <a:t>¿Cuáles estados tienen </a:t>
            </a:r>
            <a:r>
              <a:rPr lang="es-MX" dirty="0" smtClean="0"/>
              <a:t>mayor valor de casas?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54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218" y="282802"/>
            <a:ext cx="8596668" cy="1320800"/>
          </a:xfrm>
        </p:spPr>
        <p:txBody>
          <a:bodyPr/>
          <a:lstStyle/>
          <a:p>
            <a:r>
              <a:rPr lang="es-MX" dirty="0" smtClean="0"/>
              <a:t>Promedio del valor de casas por estado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                  (En USD)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0" y="1342447"/>
            <a:ext cx="10799517" cy="55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505</Words>
  <Application>Microsoft Office PowerPoint</Application>
  <PresentationFormat>Panorámica</PresentationFormat>
  <Paragraphs>34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</vt:lpstr>
      <vt:lpstr>Análisis de bienes raíces en EEUU</vt:lpstr>
      <vt:lpstr>¿En cuál estado se preferiría comprar una casa en relación de calidad de vida (Número de escuelas, hospitales, empleo, crímenes)? </vt:lpstr>
      <vt:lpstr>Promedio de hospitales por condado               en cada estado</vt:lpstr>
      <vt:lpstr>Promedio de escuelas por condado                en cada estado</vt:lpstr>
      <vt:lpstr>Ratio de desempleo por estado</vt:lpstr>
      <vt:lpstr>Ratio de crímenes por estado</vt:lpstr>
      <vt:lpstr>Presentación de PowerPoint</vt:lpstr>
      <vt:lpstr>¿Cuáles estados tienen mayor valor de casas?</vt:lpstr>
      <vt:lpstr>Promedio del valor de casas por estado                      (En USD)</vt:lpstr>
      <vt:lpstr>Presentación de PowerPoint</vt:lpstr>
      <vt:lpstr>Estados con casas de mayor valor para rentar. </vt:lpstr>
      <vt:lpstr>Promedio de renta por estado                (En USD)</vt:lpstr>
      <vt:lpstr>Presentación de PowerPoint</vt:lpstr>
      <vt:lpstr>¿Cuál es la media del valor por pie cuadrado en los diferentes estados?</vt:lpstr>
      <vt:lpstr>Presentación de PowerPoint</vt:lpstr>
      <vt:lpstr>¿Cómo ha cambiado el valor de las casas a lo largo de los años para el top de los estados?</vt:lpstr>
      <vt:lpstr>Serie de tiempo, precio de inmuebles                    (En USD)</vt:lpstr>
      <vt:lpstr>Presentación de PowerPoint</vt:lpstr>
      <vt:lpstr>Mostrar tendencias del valor por pie cuadrado del top de estados.</vt:lpstr>
      <vt:lpstr>Serie de tiempo, precio por pie cuadrado                         (EN USD) </vt:lpstr>
      <vt:lpstr>Presentación de PowerPoint</vt:lpstr>
      <vt:lpstr>Mostrar tendencias del valor por pie cuadrado de los estados más bajos.</vt:lpstr>
      <vt:lpstr>Serie de tiempo, precio por pie cuadrado                      (EN USD) </vt:lpstr>
      <vt:lpstr>Presentación de PowerPoint</vt:lpstr>
      <vt:lpstr>¿Qué características tienen mayor peso para el precio de las casas?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V</dc:title>
  <dc:creator>Usuario de Windows</dc:creator>
  <cp:lastModifiedBy>Usuario de Windows</cp:lastModifiedBy>
  <cp:revision>11</cp:revision>
  <dcterms:created xsi:type="dcterms:W3CDTF">2021-05-19T03:53:21Z</dcterms:created>
  <dcterms:modified xsi:type="dcterms:W3CDTF">2021-11-16T03:50:43Z</dcterms:modified>
</cp:coreProperties>
</file>