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85" r:id="rId18"/>
    <p:sldId id="286"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422954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209677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395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3166214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7052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212607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1985199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1223386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329803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D67DC2-402D-4DFB-84C0-935D865BAD71}" type="datetimeFigureOut">
              <a:rPr lang="es-MX" smtClean="0"/>
              <a:t>15/11/2021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332372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9D67DC2-402D-4DFB-84C0-935D865BAD71}" type="datetimeFigureOut">
              <a:rPr lang="es-MX" smtClean="0"/>
              <a:t>15/11/2021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405869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9D67DC2-402D-4DFB-84C0-935D865BAD71}" type="datetimeFigureOut">
              <a:rPr lang="es-MX" smtClean="0"/>
              <a:t>15/11/2021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345449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9D67DC2-402D-4DFB-84C0-935D865BAD71}" type="datetimeFigureOut">
              <a:rPr lang="es-MX" smtClean="0"/>
              <a:t>15/11/2021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29747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67DC2-402D-4DFB-84C0-935D865BAD71}" type="datetimeFigureOut">
              <a:rPr lang="es-MX" smtClean="0"/>
              <a:t>15/11/2021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195278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D67DC2-402D-4DFB-84C0-935D865BAD71}" type="datetimeFigureOut">
              <a:rPr lang="es-MX" smtClean="0"/>
              <a:t>15/11/2021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450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D67DC2-402D-4DFB-84C0-935D865BAD71}" type="datetimeFigureOut">
              <a:rPr lang="es-MX" smtClean="0"/>
              <a:t>15/11/2021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A9119C8-07FF-4C22-848A-84BED392BA8B}" type="slidenum">
              <a:rPr lang="es-MX" smtClean="0"/>
              <a:t>‹Nº›</a:t>
            </a:fld>
            <a:endParaRPr lang="es-MX"/>
          </a:p>
        </p:txBody>
      </p:sp>
    </p:spTree>
    <p:extLst>
      <p:ext uri="{BB962C8B-B14F-4D97-AF65-F5344CB8AC3E}">
        <p14:creationId xmlns:p14="http://schemas.microsoft.com/office/powerpoint/2010/main" val="281122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D67DC2-402D-4DFB-84C0-935D865BAD71}" type="datetimeFigureOut">
              <a:rPr lang="es-MX" smtClean="0"/>
              <a:t>15/11/2021</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9119C8-07FF-4C22-848A-84BED392BA8B}" type="slidenum">
              <a:rPr lang="es-MX" smtClean="0"/>
              <a:t>‹Nº›</a:t>
            </a:fld>
            <a:endParaRPr lang="es-MX"/>
          </a:p>
        </p:txBody>
      </p:sp>
    </p:spTree>
    <p:extLst>
      <p:ext uri="{BB962C8B-B14F-4D97-AF65-F5344CB8AC3E}">
        <p14:creationId xmlns:p14="http://schemas.microsoft.com/office/powerpoint/2010/main" val="578830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Análisis de bienes raíces</a:t>
            </a:r>
            <a:endParaRPr lang="es-MX" dirty="0"/>
          </a:p>
        </p:txBody>
      </p:sp>
      <p:sp>
        <p:nvSpPr>
          <p:cNvPr id="3" name="Subtítulo 2"/>
          <p:cNvSpPr>
            <a:spLocks noGrp="1"/>
          </p:cNvSpPr>
          <p:nvPr>
            <p:ph type="subTitle" idx="1"/>
          </p:nvPr>
        </p:nvSpPr>
        <p:spPr/>
        <p:txBody>
          <a:bodyPr/>
          <a:lstStyle/>
          <a:p>
            <a:r>
              <a:rPr lang="es-MX" dirty="0" smtClean="0"/>
              <a:t>Fase I</a:t>
            </a:r>
            <a:endParaRPr lang="es-MX" dirty="0"/>
          </a:p>
        </p:txBody>
      </p:sp>
    </p:spTree>
    <p:extLst>
      <p:ext uri="{BB962C8B-B14F-4D97-AF65-F5344CB8AC3E}">
        <p14:creationId xmlns:p14="http://schemas.microsoft.com/office/powerpoint/2010/main" val="876821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Escuelas Públicas</a:t>
            </a:r>
            <a:endParaRPr lang="es-MX" dirty="0"/>
          </a:p>
        </p:txBody>
      </p:sp>
      <p:sp>
        <p:nvSpPr>
          <p:cNvPr id="3" name="Marcador de contenido 2"/>
          <p:cNvSpPr>
            <a:spLocks noGrp="1"/>
          </p:cNvSpPr>
          <p:nvPr>
            <p:ph idx="1"/>
          </p:nvPr>
        </p:nvSpPr>
        <p:spPr>
          <a:xfrm>
            <a:off x="561424" y="1387857"/>
            <a:ext cx="8596668" cy="750036"/>
          </a:xfrm>
        </p:spPr>
        <p:txBody>
          <a:bodyPr/>
          <a:lstStyle/>
          <a:p>
            <a:r>
              <a:rPr lang="es-MX" dirty="0" smtClean="0"/>
              <a:t>Tomamos el </a:t>
            </a:r>
            <a:r>
              <a:rPr lang="es-MX" dirty="0" err="1" smtClean="0"/>
              <a:t>dataset</a:t>
            </a:r>
            <a:r>
              <a:rPr lang="es-MX" dirty="0" smtClean="0"/>
              <a:t> </a:t>
            </a:r>
            <a:r>
              <a:rPr lang="es-MX" dirty="0"/>
              <a:t>de las escuelas públicas del país creado por </a:t>
            </a:r>
            <a:r>
              <a:rPr lang="es-MX" dirty="0" err="1"/>
              <a:t>Homeland</a:t>
            </a:r>
            <a:r>
              <a:rPr lang="es-MX" dirty="0"/>
              <a:t> </a:t>
            </a:r>
            <a:r>
              <a:rPr lang="es-MX" dirty="0" err="1"/>
              <a:t>Infrastructure</a:t>
            </a:r>
            <a:r>
              <a:rPr lang="es-MX" dirty="0"/>
              <a:t> </a:t>
            </a:r>
            <a:r>
              <a:rPr lang="es-MX" dirty="0" err="1"/>
              <a:t>Foundation</a:t>
            </a:r>
            <a:r>
              <a:rPr lang="es-MX" dirty="0"/>
              <a:t>.</a:t>
            </a:r>
          </a:p>
          <a:p>
            <a:endParaRPr lang="es-MX"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r="-475" b="36607"/>
          <a:stretch/>
        </p:blipFill>
        <p:spPr bwMode="auto">
          <a:xfrm>
            <a:off x="733272" y="2351861"/>
            <a:ext cx="10084982" cy="38042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95533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5666" y="718155"/>
            <a:ext cx="8596668" cy="556853"/>
          </a:xfrm>
        </p:spPr>
        <p:txBody>
          <a:bodyPr/>
          <a:lstStyle/>
          <a:p>
            <a:r>
              <a:rPr lang="es-MX" dirty="0" smtClean="0"/>
              <a:t>Del </a:t>
            </a:r>
            <a:r>
              <a:rPr lang="es-MX" dirty="0"/>
              <a:t>cual solo nos interesa contar el número de escuelas por condado.</a:t>
            </a:r>
          </a:p>
          <a:p>
            <a:endParaRPr lang="es-MX" dirty="0"/>
          </a:p>
        </p:txBody>
      </p:sp>
      <p:pic>
        <p:nvPicPr>
          <p:cNvPr id="4" name="Imagen 3"/>
          <p:cNvPicPr/>
          <p:nvPr/>
        </p:nvPicPr>
        <p:blipFill rotWithShape="1">
          <a:blip r:embed="rId2"/>
          <a:srcRect r="80991" b="71322"/>
          <a:stretch/>
        </p:blipFill>
        <p:spPr bwMode="auto">
          <a:xfrm>
            <a:off x="2332495" y="1577594"/>
            <a:ext cx="5003009" cy="34709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158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447799"/>
            <a:ext cx="8596668" cy="1320800"/>
          </a:xfrm>
        </p:spPr>
        <p:txBody>
          <a:bodyPr/>
          <a:lstStyle/>
          <a:p>
            <a:r>
              <a:rPr lang="es-MX" dirty="0" smtClean="0"/>
              <a:t>Ratio de crímenes</a:t>
            </a:r>
            <a:endParaRPr lang="es-MX" dirty="0"/>
          </a:p>
        </p:txBody>
      </p:sp>
      <p:sp>
        <p:nvSpPr>
          <p:cNvPr id="3" name="Marcador de contenido 2"/>
          <p:cNvSpPr>
            <a:spLocks noGrp="1"/>
          </p:cNvSpPr>
          <p:nvPr>
            <p:ph idx="1"/>
          </p:nvPr>
        </p:nvSpPr>
        <p:spPr>
          <a:xfrm>
            <a:off x="819001" y="1263261"/>
            <a:ext cx="8596668" cy="505338"/>
          </a:xfrm>
        </p:spPr>
        <p:txBody>
          <a:bodyPr/>
          <a:lstStyle/>
          <a:p>
            <a:r>
              <a:rPr lang="es-MX" dirty="0" smtClean="0"/>
              <a:t>Este </a:t>
            </a:r>
            <a:r>
              <a:rPr lang="es-MX" dirty="0" err="1" smtClean="0"/>
              <a:t>dataset</a:t>
            </a:r>
            <a:r>
              <a:rPr lang="es-MX" dirty="0" smtClean="0"/>
              <a:t> se obtuvo de ICPSR.</a:t>
            </a:r>
            <a:endParaRPr lang="es-MX" dirty="0"/>
          </a:p>
        </p:txBody>
      </p:sp>
      <p:pic>
        <p:nvPicPr>
          <p:cNvPr id="4" name="Imagen 3"/>
          <p:cNvPicPr/>
          <p:nvPr/>
        </p:nvPicPr>
        <p:blipFill rotWithShape="1">
          <a:blip r:embed="rId2"/>
          <a:srcRect r="204" b="57436"/>
          <a:stretch/>
        </p:blipFill>
        <p:spPr bwMode="auto">
          <a:xfrm>
            <a:off x="677333" y="1768599"/>
            <a:ext cx="8738335" cy="36276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8984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2940" y="679518"/>
            <a:ext cx="8596668" cy="492459"/>
          </a:xfrm>
        </p:spPr>
        <p:txBody>
          <a:bodyPr/>
          <a:lstStyle/>
          <a:p>
            <a:r>
              <a:rPr lang="es-MX" dirty="0" smtClean="0"/>
              <a:t>De las cuales solo nos interesan, las siguientes columnas.</a:t>
            </a:r>
            <a:endParaRPr lang="es-MX" dirty="0"/>
          </a:p>
        </p:txBody>
      </p:sp>
      <p:pic>
        <p:nvPicPr>
          <p:cNvPr id="4" name="Imagen 3"/>
          <p:cNvPicPr/>
          <p:nvPr/>
        </p:nvPicPr>
        <p:blipFill rotWithShape="1">
          <a:blip r:embed="rId2">
            <a:extLst>
              <a:ext uri="{28A0092B-C50C-407E-A947-70E740481C1C}">
                <a14:useLocalDpi xmlns:a14="http://schemas.microsoft.com/office/drawing/2010/main" val="0"/>
              </a:ext>
            </a:extLst>
          </a:blip>
          <a:srcRect r="57269" b="43408"/>
          <a:stretch/>
        </p:blipFill>
        <p:spPr bwMode="auto">
          <a:xfrm>
            <a:off x="2200556" y="1367867"/>
            <a:ext cx="5101765" cy="40927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4027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Por último</a:t>
            </a:r>
            <a:endParaRPr lang="es-MX" dirty="0"/>
          </a:p>
        </p:txBody>
      </p:sp>
      <p:sp>
        <p:nvSpPr>
          <p:cNvPr id="4" name="CuadroTexto 3"/>
          <p:cNvSpPr txBox="1"/>
          <p:nvPr/>
        </p:nvSpPr>
        <p:spPr>
          <a:xfrm>
            <a:off x="629048" y="1270000"/>
            <a:ext cx="8693240" cy="369332"/>
          </a:xfrm>
          <a:prstGeom prst="rect">
            <a:avLst/>
          </a:prstGeom>
          <a:noFill/>
        </p:spPr>
        <p:txBody>
          <a:bodyPr wrap="square" rtlCol="0">
            <a:spAutoFit/>
          </a:bodyPr>
          <a:lstStyle/>
          <a:p>
            <a:r>
              <a:rPr lang="es-MX" dirty="0" smtClean="0"/>
              <a:t>Tomamos el </a:t>
            </a:r>
            <a:r>
              <a:rPr lang="es-MX" dirty="0" err="1" smtClean="0"/>
              <a:t>dataset</a:t>
            </a:r>
            <a:r>
              <a:rPr lang="es-MX" dirty="0" smtClean="0"/>
              <a:t> de la empresa </a:t>
            </a:r>
            <a:r>
              <a:rPr lang="es-MX" dirty="0" err="1" smtClean="0"/>
              <a:t>Zillow</a:t>
            </a:r>
            <a:r>
              <a:rPr lang="es-MX" dirty="0" smtClean="0"/>
              <a:t>  (</a:t>
            </a:r>
            <a:r>
              <a:rPr lang="es-MX" dirty="0" err="1" smtClean="0"/>
              <a:t>county_time_series</a:t>
            </a:r>
            <a:r>
              <a:rPr lang="es-MX" dirty="0" smtClean="0"/>
              <a:t>)</a:t>
            </a:r>
            <a:endParaRPr lang="es-MX" dirty="0"/>
          </a:p>
        </p:txBody>
      </p:sp>
      <p:pic>
        <p:nvPicPr>
          <p:cNvPr id="5" name="Imagen 4"/>
          <p:cNvPicPr/>
          <p:nvPr/>
        </p:nvPicPr>
        <p:blipFill rotWithShape="1">
          <a:blip r:embed="rId2" cstate="print">
            <a:extLst>
              <a:ext uri="{28A0092B-C50C-407E-A947-70E740481C1C}">
                <a14:useLocalDpi xmlns:a14="http://schemas.microsoft.com/office/drawing/2010/main" val="0"/>
              </a:ext>
            </a:extLst>
          </a:blip>
          <a:srcRect r="543" b="56833"/>
          <a:stretch/>
        </p:blipFill>
        <p:spPr bwMode="auto">
          <a:xfrm>
            <a:off x="677334" y="1930400"/>
            <a:ext cx="9355308" cy="33628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6935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092" y="769671"/>
            <a:ext cx="8596668" cy="518217"/>
          </a:xfrm>
        </p:spPr>
        <p:txBody>
          <a:bodyPr/>
          <a:lstStyle/>
          <a:p>
            <a:r>
              <a:rPr lang="es-MX" dirty="0" smtClean="0"/>
              <a:t>De la misma base de datos tomamos el </a:t>
            </a:r>
            <a:r>
              <a:rPr lang="es-MX" dirty="0" err="1" smtClean="0"/>
              <a:t>dataset</a:t>
            </a:r>
            <a:r>
              <a:rPr lang="es-MX" dirty="0" smtClean="0"/>
              <a:t> </a:t>
            </a:r>
            <a:r>
              <a:rPr lang="es-MX" dirty="0" err="1"/>
              <a:t>countycrosswalk</a:t>
            </a:r>
            <a:r>
              <a:rPr lang="es-MX" dirty="0" smtClean="0"/>
              <a:t>. </a:t>
            </a:r>
            <a:endParaRPr lang="es-MX"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1" r="373" b="57738"/>
          <a:stretch/>
        </p:blipFill>
        <p:spPr bwMode="auto">
          <a:xfrm>
            <a:off x="535666" y="1390918"/>
            <a:ext cx="9522734" cy="36447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01320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0213" y="846943"/>
            <a:ext cx="8596668" cy="647005"/>
          </a:xfrm>
        </p:spPr>
        <p:txBody>
          <a:bodyPr/>
          <a:lstStyle/>
          <a:p>
            <a:r>
              <a:rPr lang="es-MX" dirty="0" smtClean="0"/>
              <a:t>Del cual solo nos interesa, las siguientes columnas</a:t>
            </a:r>
            <a:endParaRPr lang="es-MX" dirty="0"/>
          </a:p>
        </p:txBody>
      </p:sp>
      <p:pic>
        <p:nvPicPr>
          <p:cNvPr id="4" name="Imagen 3"/>
          <p:cNvPicPr/>
          <p:nvPr/>
        </p:nvPicPr>
        <p:blipFill rotWithShape="1">
          <a:blip r:embed="rId2"/>
          <a:srcRect r="76578" b="68002"/>
          <a:stretch/>
        </p:blipFill>
        <p:spPr bwMode="auto">
          <a:xfrm>
            <a:off x="1752667" y="1321604"/>
            <a:ext cx="6051930" cy="34564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02192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Integración de datos</a:t>
            </a:r>
            <a:endParaRPr lang="es-MX" dirty="0"/>
          </a:p>
        </p:txBody>
      </p:sp>
      <p:sp>
        <p:nvSpPr>
          <p:cNvPr id="5" name="Marcador de contenido 2"/>
          <p:cNvSpPr>
            <a:spLocks noGrp="1"/>
          </p:cNvSpPr>
          <p:nvPr>
            <p:ph idx="1"/>
          </p:nvPr>
        </p:nvSpPr>
        <p:spPr>
          <a:xfrm>
            <a:off x="677334" y="1275008"/>
            <a:ext cx="9973494" cy="5215943"/>
          </a:xfrm>
        </p:spPr>
        <p:txBody>
          <a:bodyPr>
            <a:normAutofit/>
          </a:bodyPr>
          <a:lstStyle/>
          <a:p>
            <a:r>
              <a:rPr lang="es-MX" b="1" dirty="0" err="1"/>
              <a:t>Dataset</a:t>
            </a:r>
            <a:r>
              <a:rPr lang="es-MX" b="1" dirty="0"/>
              <a:t>                 Columnas </a:t>
            </a:r>
            <a:endParaRPr lang="es-MX" dirty="0"/>
          </a:p>
          <a:p>
            <a:r>
              <a:rPr lang="es-MX" b="1" dirty="0"/>
              <a:t>Completo               Requeridas</a:t>
            </a:r>
            <a:endParaRPr lang="es-MX" dirty="0"/>
          </a:p>
          <a:p>
            <a:pPr marL="0" indent="0">
              <a:buNone/>
            </a:pPr>
            <a:endParaRPr lang="es-MX" dirty="0"/>
          </a:p>
          <a:p>
            <a:r>
              <a:rPr lang="en-US" dirty="0"/>
              <a:t>Hospitals </a:t>
            </a:r>
            <a:r>
              <a:rPr lang="en-US" dirty="0">
                <a:sym typeface="Wingdings" panose="05000000000000000000" pitchFamily="2" charset="2"/>
              </a:rPr>
              <a:t></a:t>
            </a:r>
            <a:r>
              <a:rPr lang="en-US" dirty="0"/>
              <a:t> (NAME, COUNTYFIPS)</a:t>
            </a:r>
            <a:endParaRPr lang="es-MX" dirty="0"/>
          </a:p>
          <a:p>
            <a:r>
              <a:rPr lang="en-US" dirty="0" err="1"/>
              <a:t>Hospital_rating</a:t>
            </a:r>
            <a:r>
              <a:rPr lang="en-US" dirty="0"/>
              <a:t> </a:t>
            </a:r>
            <a:r>
              <a:rPr lang="es-MX" dirty="0">
                <a:sym typeface="Wingdings" panose="05000000000000000000" pitchFamily="2" charset="2"/>
              </a:rPr>
              <a:t></a:t>
            </a:r>
            <a:r>
              <a:rPr lang="en-US" dirty="0"/>
              <a:t> (Hospital Name, Hospital overall rating)</a:t>
            </a:r>
            <a:endParaRPr lang="es-MX" dirty="0"/>
          </a:p>
          <a:p>
            <a:r>
              <a:rPr lang="en-US" dirty="0"/>
              <a:t>                                            </a:t>
            </a:r>
            <a:r>
              <a:rPr lang="en-US" dirty="0" err="1"/>
              <a:t>Resultado</a:t>
            </a:r>
            <a:r>
              <a:rPr lang="en-US" dirty="0"/>
              <a:t> Final      </a:t>
            </a:r>
            <a:r>
              <a:rPr lang="en-US" dirty="0">
                <a:sym typeface="Wingdings" panose="05000000000000000000" pitchFamily="2" charset="2"/>
              </a:rPr>
              <a:t></a:t>
            </a:r>
            <a:r>
              <a:rPr lang="en-US" dirty="0"/>
              <a:t>  (COUNTYFIPS, Hospital overall rating)</a:t>
            </a:r>
            <a:endParaRPr lang="es-MX" dirty="0"/>
          </a:p>
          <a:p>
            <a:pPr marL="0" indent="0">
              <a:buNone/>
            </a:pPr>
            <a:endParaRPr lang="es-MX" dirty="0"/>
          </a:p>
          <a:p>
            <a:endParaRPr lang="es-MX" dirty="0"/>
          </a:p>
        </p:txBody>
      </p:sp>
    </p:spTree>
    <p:extLst>
      <p:ext uri="{BB962C8B-B14F-4D97-AF65-F5344CB8AC3E}">
        <p14:creationId xmlns:p14="http://schemas.microsoft.com/office/powerpoint/2010/main" val="464187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a:spLocks noGrp="1"/>
          </p:cNvSpPr>
          <p:nvPr>
            <p:ph idx="1"/>
          </p:nvPr>
        </p:nvSpPr>
        <p:spPr>
          <a:xfrm>
            <a:off x="728849" y="1310583"/>
            <a:ext cx="8596668" cy="3880773"/>
          </a:xfrm>
        </p:spPr>
        <p:txBody>
          <a:bodyPr>
            <a:normAutofit lnSpcReduction="10000"/>
          </a:bodyPr>
          <a:lstStyle/>
          <a:p>
            <a:r>
              <a:rPr lang="en-US" dirty="0"/>
              <a:t>Unemployment </a:t>
            </a:r>
            <a:r>
              <a:rPr lang="en-US" dirty="0">
                <a:sym typeface="Wingdings" panose="05000000000000000000" pitchFamily="2" charset="2"/>
              </a:rPr>
              <a:t></a:t>
            </a:r>
            <a:r>
              <a:rPr lang="en-US" dirty="0"/>
              <a:t> (FIPS, </a:t>
            </a:r>
            <a:r>
              <a:rPr lang="en-US" dirty="0" err="1"/>
              <a:t>UnemplymentRate</a:t>
            </a:r>
            <a:r>
              <a:rPr lang="en-US" dirty="0" smtClean="0"/>
              <a:t>)</a:t>
            </a:r>
          </a:p>
          <a:p>
            <a:endParaRPr lang="es-MX" dirty="0"/>
          </a:p>
          <a:p>
            <a:r>
              <a:rPr lang="en-US" dirty="0"/>
              <a:t>Crosswalk </a:t>
            </a:r>
            <a:r>
              <a:rPr lang="en-US" dirty="0">
                <a:sym typeface="Wingdings" panose="05000000000000000000" pitchFamily="2" charset="2"/>
              </a:rPr>
              <a:t></a:t>
            </a:r>
            <a:r>
              <a:rPr lang="en-US" dirty="0"/>
              <a:t> (FIPS, </a:t>
            </a:r>
            <a:r>
              <a:rPr lang="en-US" dirty="0" err="1"/>
              <a:t>CountyName</a:t>
            </a:r>
            <a:r>
              <a:rPr lang="en-US" dirty="0"/>
              <a:t>, </a:t>
            </a:r>
            <a:r>
              <a:rPr lang="en-US" dirty="0" err="1"/>
              <a:t>StateName</a:t>
            </a:r>
            <a:r>
              <a:rPr lang="en-US" dirty="0"/>
              <a:t>)</a:t>
            </a:r>
            <a:endParaRPr lang="es-MX" dirty="0"/>
          </a:p>
          <a:p>
            <a:endParaRPr lang="en-US" dirty="0" smtClean="0"/>
          </a:p>
          <a:p>
            <a:r>
              <a:rPr lang="en-US" dirty="0" err="1" smtClean="0"/>
              <a:t>County_time_series</a:t>
            </a:r>
            <a:r>
              <a:rPr lang="en-US" dirty="0" smtClean="0"/>
              <a:t> </a:t>
            </a:r>
            <a:r>
              <a:rPr lang="en-US" dirty="0">
                <a:sym typeface="Wingdings" panose="05000000000000000000" pitchFamily="2" charset="2"/>
              </a:rPr>
              <a:t></a:t>
            </a:r>
            <a:r>
              <a:rPr lang="en-US" dirty="0"/>
              <a:t> (FIPS, </a:t>
            </a:r>
            <a:r>
              <a:rPr lang="en-US" dirty="0" err="1"/>
              <a:t>ZHVI_AllHomes,ZHVIPerSqft_AllHomes</a:t>
            </a:r>
            <a:r>
              <a:rPr lang="en-US" dirty="0"/>
              <a:t>, </a:t>
            </a:r>
            <a:r>
              <a:rPr lang="en-US" dirty="0" err="1"/>
              <a:t>MedianListingPricePerSqft_AllHomes</a:t>
            </a:r>
            <a:r>
              <a:rPr lang="en-US" dirty="0"/>
              <a:t>, </a:t>
            </a:r>
            <a:r>
              <a:rPr lang="en-US" dirty="0" err="1"/>
              <a:t>MedianRentalPrice_AllHomes</a:t>
            </a:r>
            <a:r>
              <a:rPr lang="en-US" dirty="0"/>
              <a:t>)</a:t>
            </a:r>
            <a:endParaRPr lang="es-MX" dirty="0"/>
          </a:p>
          <a:p>
            <a:endParaRPr lang="en-US" dirty="0" smtClean="0"/>
          </a:p>
          <a:p>
            <a:r>
              <a:rPr lang="en-US" dirty="0" err="1" smtClean="0"/>
              <a:t>Public_schools</a:t>
            </a:r>
            <a:r>
              <a:rPr lang="en-US" dirty="0" smtClean="0"/>
              <a:t> </a:t>
            </a:r>
            <a:r>
              <a:rPr lang="en-US" dirty="0">
                <a:sym typeface="Wingdings" panose="05000000000000000000" pitchFamily="2" charset="2"/>
              </a:rPr>
              <a:t></a:t>
            </a:r>
            <a:r>
              <a:rPr lang="en-US" dirty="0"/>
              <a:t> (FIPS, </a:t>
            </a:r>
            <a:r>
              <a:rPr lang="en-US" dirty="0" err="1"/>
              <a:t>NumberOfSchools</a:t>
            </a:r>
            <a:r>
              <a:rPr lang="en-US" dirty="0"/>
              <a:t>)</a:t>
            </a:r>
            <a:endParaRPr lang="es-MX" dirty="0"/>
          </a:p>
          <a:p>
            <a:endParaRPr lang="en-US" dirty="0" smtClean="0"/>
          </a:p>
          <a:p>
            <a:r>
              <a:rPr lang="en-US" dirty="0" err="1" smtClean="0"/>
              <a:t>Crime_rate</a:t>
            </a:r>
            <a:r>
              <a:rPr lang="en-US" dirty="0" smtClean="0"/>
              <a:t> </a:t>
            </a:r>
            <a:r>
              <a:rPr lang="en-US" dirty="0">
                <a:sym typeface="Wingdings" panose="05000000000000000000" pitchFamily="2" charset="2"/>
              </a:rPr>
              <a:t></a:t>
            </a:r>
            <a:r>
              <a:rPr lang="en-US" dirty="0"/>
              <a:t> (FIPS_ST, FIPS_CTY, crime_rate_per_100000) </a:t>
            </a:r>
            <a:r>
              <a:rPr lang="en-US" dirty="0">
                <a:sym typeface="Wingdings" panose="05000000000000000000" pitchFamily="2" charset="2"/>
              </a:rPr>
              <a:t></a:t>
            </a:r>
            <a:r>
              <a:rPr lang="en-US" dirty="0"/>
              <a:t>(FIPS, crime_rate_per_10000)</a:t>
            </a:r>
            <a:endParaRPr lang="es-MX" dirty="0"/>
          </a:p>
          <a:p>
            <a:endParaRPr lang="es-MX" dirty="0"/>
          </a:p>
        </p:txBody>
      </p:sp>
    </p:spTree>
    <p:extLst>
      <p:ext uri="{BB962C8B-B14F-4D97-AF65-F5344CB8AC3E}">
        <p14:creationId xmlns:p14="http://schemas.microsoft.com/office/powerpoint/2010/main" val="2571092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Juntamos las tablas anteriores por la columna “FIPS” (menos crímenes)</a:t>
            </a:r>
            <a:endParaRPr lang="es-MX"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r="-527" b="71294"/>
          <a:stretch/>
        </p:blipFill>
        <p:spPr bwMode="auto">
          <a:xfrm>
            <a:off x="677334" y="1930400"/>
            <a:ext cx="10269708" cy="32340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9302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Preguntas de negocio</a:t>
            </a:r>
            <a:endParaRPr lang="es-MX" dirty="0"/>
          </a:p>
        </p:txBody>
      </p:sp>
      <p:sp>
        <p:nvSpPr>
          <p:cNvPr id="5" name="Marcador de contenido 2"/>
          <p:cNvSpPr>
            <a:spLocks noGrp="1"/>
          </p:cNvSpPr>
          <p:nvPr>
            <p:ph idx="1"/>
          </p:nvPr>
        </p:nvSpPr>
        <p:spPr>
          <a:xfrm>
            <a:off x="677334" y="2160589"/>
            <a:ext cx="8596668" cy="3880773"/>
          </a:xfrm>
        </p:spPr>
        <p:txBody>
          <a:bodyPr/>
          <a:lstStyle/>
          <a:p>
            <a:pPr lvl="0"/>
            <a:r>
              <a:rPr lang="es-MX" i="1" u="sng" dirty="0"/>
              <a:t>¿En cuál estado se preferiría comprar una casa en relación de calidad de vida (Número de escuelas, hospitales, empleo, crímenes)?</a:t>
            </a:r>
            <a:endParaRPr lang="es-MX" dirty="0"/>
          </a:p>
          <a:p>
            <a:pPr lvl="0"/>
            <a:r>
              <a:rPr lang="es-MX" i="1" u="sng" dirty="0"/>
              <a:t>¿Cuáles estados tienen mayor valor de casas</a:t>
            </a:r>
            <a:r>
              <a:rPr lang="es-MX" i="1" u="sng" dirty="0" smtClean="0"/>
              <a:t>? (con respecto al precio)</a:t>
            </a:r>
          </a:p>
          <a:p>
            <a:r>
              <a:rPr lang="es-MX" i="1" u="sng" dirty="0"/>
              <a:t>¿Cuál es la media del valor por pie cuadrado en los diferentes estados?</a:t>
            </a:r>
            <a:endParaRPr lang="es-MX" dirty="0"/>
          </a:p>
          <a:p>
            <a:r>
              <a:rPr lang="es-MX" i="1" u="sng" dirty="0"/>
              <a:t>¿Cómo ha cambiado el valor de las casas a lo largo de los años para el top de los estados?</a:t>
            </a:r>
            <a:endParaRPr lang="es-MX" dirty="0"/>
          </a:p>
          <a:p>
            <a:r>
              <a:rPr lang="es-MX" i="1" u="sng" dirty="0"/>
              <a:t>¿Qué características tienen mayor peso para el precio de las casas?</a:t>
            </a:r>
            <a:endParaRPr lang="es-MX" dirty="0"/>
          </a:p>
          <a:p>
            <a:pPr lvl="0"/>
            <a:endParaRPr lang="es-MX" dirty="0"/>
          </a:p>
          <a:p>
            <a:endParaRPr lang="es-MX" dirty="0"/>
          </a:p>
        </p:txBody>
      </p:sp>
    </p:spTree>
    <p:extLst>
      <p:ext uri="{BB962C8B-B14F-4D97-AF65-F5344CB8AC3E}">
        <p14:creationId xmlns:p14="http://schemas.microsoft.com/office/powerpoint/2010/main" val="18004945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Perfilado de datos</a:t>
            </a:r>
            <a:endParaRPr lang="es-MX" dirty="0"/>
          </a:p>
        </p:txBody>
      </p:sp>
      <p:sp>
        <p:nvSpPr>
          <p:cNvPr id="3" name="Marcador de contenido 2"/>
          <p:cNvSpPr>
            <a:spLocks noGrp="1"/>
          </p:cNvSpPr>
          <p:nvPr>
            <p:ph idx="1"/>
          </p:nvPr>
        </p:nvSpPr>
        <p:spPr>
          <a:xfrm>
            <a:off x="677334" y="2160589"/>
            <a:ext cx="8596668" cy="1020493"/>
          </a:xfrm>
        </p:spPr>
        <p:txBody>
          <a:bodyPr/>
          <a:lstStyle/>
          <a:p>
            <a:r>
              <a:rPr lang="es-MX" dirty="0"/>
              <a:t>No </a:t>
            </a:r>
            <a:r>
              <a:rPr lang="es-MX" dirty="0" smtClean="0"/>
              <a:t>se pudo </a:t>
            </a:r>
            <a:r>
              <a:rPr lang="es-MX" dirty="0"/>
              <a:t>juntar el </a:t>
            </a:r>
            <a:r>
              <a:rPr lang="es-MX" dirty="0" err="1"/>
              <a:t>dataset</a:t>
            </a:r>
            <a:r>
              <a:rPr lang="es-MX" dirty="0"/>
              <a:t> de </a:t>
            </a:r>
            <a:r>
              <a:rPr lang="es-MX" dirty="0" smtClean="0"/>
              <a:t>crímenes con el </a:t>
            </a:r>
            <a:r>
              <a:rPr lang="es-MX" dirty="0" err="1" smtClean="0"/>
              <a:t>dataset</a:t>
            </a:r>
            <a:r>
              <a:rPr lang="es-MX" dirty="0" smtClean="0"/>
              <a:t> principal </a:t>
            </a:r>
            <a:r>
              <a:rPr lang="es-MX" dirty="0"/>
              <a:t>por unos errores que nos daba al querer juntar las columnas por FIPS. Veamos si analizando un poco más la calidad de los datos, obtenemos una solución.</a:t>
            </a:r>
          </a:p>
          <a:p>
            <a:endParaRPr lang="es-MX" dirty="0"/>
          </a:p>
        </p:txBody>
      </p:sp>
    </p:spTree>
    <p:extLst>
      <p:ext uri="{BB962C8B-B14F-4D97-AF65-F5344CB8AC3E}">
        <p14:creationId xmlns:p14="http://schemas.microsoft.com/office/powerpoint/2010/main" val="2062886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Dataset</a:t>
            </a:r>
            <a:r>
              <a:rPr lang="es-MX" dirty="0" smtClean="0"/>
              <a:t> principal con </a:t>
            </a:r>
            <a:r>
              <a:rPr lang="es-MX" dirty="0" err="1" smtClean="0"/>
              <a:t>Talend</a:t>
            </a:r>
            <a:r>
              <a:rPr lang="es-MX" dirty="0" smtClean="0"/>
              <a:t> </a:t>
            </a:r>
            <a:r>
              <a:rPr lang="es-MX" dirty="0" err="1" smtClean="0"/>
              <a:t>Preparation</a:t>
            </a:r>
            <a:endParaRPr lang="es-MX"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3537" t="31446" r="2991" b="7046"/>
          <a:stretch/>
        </p:blipFill>
        <p:spPr bwMode="auto">
          <a:xfrm>
            <a:off x="270017" y="1370415"/>
            <a:ext cx="10445206" cy="48114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1324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09909" y="267395"/>
            <a:ext cx="8596668" cy="724279"/>
          </a:xfrm>
        </p:spPr>
        <p:txBody>
          <a:bodyPr/>
          <a:lstStyle/>
          <a:p>
            <a:r>
              <a:rPr lang="es-MX" dirty="0"/>
              <a:t>Podemos notar a simple vista que en la columna FIPS marca varias entradas como valores inválidos, veamos que sucede.</a:t>
            </a:r>
          </a:p>
          <a:p>
            <a:endParaRPr lang="es-MX" dirty="0"/>
          </a:p>
        </p:txBody>
      </p:sp>
      <p:pic>
        <p:nvPicPr>
          <p:cNvPr id="4" name="Imagen 3"/>
          <p:cNvPicPr/>
          <p:nvPr/>
        </p:nvPicPr>
        <p:blipFill rotWithShape="1">
          <a:blip r:embed="rId2">
            <a:extLst>
              <a:ext uri="{28A0092B-C50C-407E-A947-70E740481C1C}">
                <a14:useLocalDpi xmlns:a14="http://schemas.microsoft.com/office/drawing/2010/main" val="0"/>
              </a:ext>
            </a:extLst>
          </a:blip>
          <a:srcRect l="3431" t="21876" r="221" b="16889"/>
          <a:stretch/>
        </p:blipFill>
        <p:spPr bwMode="auto">
          <a:xfrm>
            <a:off x="509908" y="991674"/>
            <a:ext cx="10604559" cy="53189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922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03091" y="1529524"/>
            <a:ext cx="8596668" cy="3880773"/>
          </a:xfrm>
        </p:spPr>
        <p:txBody>
          <a:bodyPr/>
          <a:lstStyle/>
          <a:p>
            <a:r>
              <a:rPr lang="es-MX" dirty="0"/>
              <a:t>Al ver los patrones nos dimos cuenta que las celdas inválidas eran aquellas en las que los números de código eran de solo 4 dígitos, al investigar en diferentes sitios sobre el código FIPS, notamos que la codificación oficial de los estados es de dos dígitos, así el estado de Alabama tiene el código “01” en vez de “1”.  Así los códigos FIPS de los primeros 9 estados no son consistentes con la notación oficial. </a:t>
            </a:r>
          </a:p>
          <a:p>
            <a:endParaRPr lang="es-MX" dirty="0" smtClean="0"/>
          </a:p>
          <a:p>
            <a:r>
              <a:rPr lang="es-MX" dirty="0"/>
              <a:t>Por otro lado, en la columna de </a:t>
            </a:r>
            <a:r>
              <a:rPr lang="es-MX" dirty="0" err="1"/>
              <a:t>CountyName</a:t>
            </a:r>
            <a:r>
              <a:rPr lang="es-MX" dirty="0"/>
              <a:t> podemos notar que hay algunos nombres inválidos, veamos algunas celdas inválidas</a:t>
            </a:r>
          </a:p>
        </p:txBody>
      </p:sp>
    </p:spTree>
    <p:extLst>
      <p:ext uri="{BB962C8B-B14F-4D97-AF65-F5344CB8AC3E}">
        <p14:creationId xmlns:p14="http://schemas.microsoft.com/office/powerpoint/2010/main" val="3243186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rotWithShape="1">
          <a:blip r:embed="rId2" cstate="print">
            <a:extLst>
              <a:ext uri="{28A0092B-C50C-407E-A947-70E740481C1C}">
                <a14:useLocalDpi xmlns:a14="http://schemas.microsoft.com/office/drawing/2010/main" val="0"/>
              </a:ext>
            </a:extLst>
          </a:blip>
          <a:srcRect l="2920" t="24335" r="540" b="5953"/>
          <a:stretch/>
        </p:blipFill>
        <p:spPr bwMode="auto">
          <a:xfrm>
            <a:off x="652694" y="881434"/>
            <a:ext cx="10114044" cy="51716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97447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5971" y="1619676"/>
            <a:ext cx="8596668" cy="2591715"/>
          </a:xfrm>
        </p:spPr>
        <p:txBody>
          <a:bodyPr/>
          <a:lstStyle/>
          <a:p>
            <a:r>
              <a:rPr lang="es-MX" dirty="0"/>
              <a:t>Notamos que las palabras que tienen problemas son: “Saint” y “City”. Lo más probable es que pase al parecido a la columna anterior, se tiene que buscar el nombre oficial de estos condados.</a:t>
            </a:r>
          </a:p>
          <a:p>
            <a:r>
              <a:rPr lang="es-MX" dirty="0"/>
              <a:t>Luego en la columna de </a:t>
            </a:r>
            <a:r>
              <a:rPr lang="es-MX" dirty="0" err="1"/>
              <a:t>StateName</a:t>
            </a:r>
            <a:r>
              <a:rPr lang="es-MX" dirty="0"/>
              <a:t>, solo se tiene una celda inválida, la cual corresponde al Distrito de Columbia. Estas tres columnas tienen en el mismo problema, falta de consistencia con la notación oficial de los Estados y Condados del país.</a:t>
            </a:r>
          </a:p>
          <a:p>
            <a:endParaRPr lang="es-MX" dirty="0"/>
          </a:p>
        </p:txBody>
      </p:sp>
    </p:spTree>
    <p:extLst>
      <p:ext uri="{BB962C8B-B14F-4D97-AF65-F5344CB8AC3E}">
        <p14:creationId xmlns:p14="http://schemas.microsoft.com/office/powerpoint/2010/main" val="473792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AverageHospitalRating</a:t>
            </a:r>
            <a:endParaRPr lang="es-MX" dirty="0"/>
          </a:p>
        </p:txBody>
      </p:sp>
      <p:sp>
        <p:nvSpPr>
          <p:cNvPr id="3" name="Marcador de contenido 2"/>
          <p:cNvSpPr>
            <a:spLocks noGrp="1"/>
          </p:cNvSpPr>
          <p:nvPr>
            <p:ph idx="1"/>
          </p:nvPr>
        </p:nvSpPr>
        <p:spPr/>
        <p:txBody>
          <a:bodyPr/>
          <a:lstStyle/>
          <a:p>
            <a:r>
              <a:rPr lang="es-MX" dirty="0"/>
              <a:t>Por último en la columna de </a:t>
            </a:r>
            <a:r>
              <a:rPr lang="es-MX" dirty="0" err="1"/>
              <a:t>AverageHospitalRating</a:t>
            </a:r>
            <a:r>
              <a:rPr lang="es-MX" dirty="0"/>
              <a:t> tenemos problemas de completes y consistencia, se tienen varias celdas vacías y el número de decimales no es consistente, tenemos números con un decimal, otros con dos y también unos con más de diez decimales. Creemos que con dos decimales es más que suficiente para caracterizar el rating de los hospitales. También se llenarán las celdas vacías con el promedio de rating por condado</a:t>
            </a:r>
          </a:p>
        </p:txBody>
      </p:sp>
    </p:spTree>
    <p:extLst>
      <p:ext uri="{BB962C8B-B14F-4D97-AF65-F5344CB8AC3E}">
        <p14:creationId xmlns:p14="http://schemas.microsoft.com/office/powerpoint/2010/main" val="31469156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rotWithShape="1">
          <a:blip r:embed="rId2" cstate="print">
            <a:extLst>
              <a:ext uri="{28A0092B-C50C-407E-A947-70E740481C1C}">
                <a14:useLocalDpi xmlns:a14="http://schemas.microsoft.com/office/drawing/2010/main" val="0"/>
              </a:ext>
            </a:extLst>
          </a:blip>
          <a:srcRect l="3691" t="21054" r="538" b="5680"/>
          <a:stretch/>
        </p:blipFill>
        <p:spPr bwMode="auto">
          <a:xfrm>
            <a:off x="419757" y="1492517"/>
            <a:ext cx="10346111" cy="4521915"/>
          </a:xfrm>
          <a:prstGeom prst="rect">
            <a:avLst/>
          </a:prstGeom>
          <a:ln>
            <a:noFill/>
          </a:ln>
          <a:extLst>
            <a:ext uri="{53640926-AAD7-44D8-BBD7-CCE9431645EC}">
              <a14:shadowObscured xmlns:a14="http://schemas.microsoft.com/office/drawing/2010/main"/>
            </a:ext>
          </a:extLst>
        </p:spPr>
      </p:pic>
      <p:sp>
        <p:nvSpPr>
          <p:cNvPr id="5" name="CuadroTexto 4"/>
          <p:cNvSpPr txBox="1"/>
          <p:nvPr/>
        </p:nvSpPr>
        <p:spPr>
          <a:xfrm>
            <a:off x="695459" y="618186"/>
            <a:ext cx="8397026" cy="646331"/>
          </a:xfrm>
          <a:prstGeom prst="rect">
            <a:avLst/>
          </a:prstGeom>
          <a:noFill/>
        </p:spPr>
        <p:txBody>
          <a:bodyPr wrap="square" rtlCol="0">
            <a:spAutoFit/>
          </a:bodyPr>
          <a:lstStyle/>
          <a:p>
            <a:r>
              <a:rPr lang="es-MX"/>
              <a:t>También las últimas tres columnas (de los precios) tienen muchos decimales, los cuales dejaremos a solo dos decimales. </a:t>
            </a:r>
          </a:p>
        </p:txBody>
      </p:sp>
    </p:spTree>
    <p:extLst>
      <p:ext uri="{BB962C8B-B14F-4D97-AF65-F5344CB8AC3E}">
        <p14:creationId xmlns:p14="http://schemas.microsoft.com/office/powerpoint/2010/main" val="1814712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Ratio de crimen con </a:t>
            </a:r>
            <a:r>
              <a:rPr lang="es-MX" dirty="0" err="1" smtClean="0"/>
              <a:t>Talend</a:t>
            </a:r>
            <a:r>
              <a:rPr lang="es-MX" dirty="0" smtClean="0"/>
              <a:t> </a:t>
            </a:r>
            <a:r>
              <a:rPr lang="es-MX" dirty="0" err="1" smtClean="0"/>
              <a:t>Preparation</a:t>
            </a:r>
            <a:endParaRPr lang="es-MX" dirty="0"/>
          </a:p>
        </p:txBody>
      </p:sp>
      <p:pic>
        <p:nvPicPr>
          <p:cNvPr id="5" name="Imagen 4"/>
          <p:cNvPicPr/>
          <p:nvPr/>
        </p:nvPicPr>
        <p:blipFill rotWithShape="1">
          <a:blip r:embed="rId2"/>
          <a:srcRect l="3382" t="21327" b="8685"/>
          <a:stretch/>
        </p:blipFill>
        <p:spPr bwMode="auto">
          <a:xfrm>
            <a:off x="677334" y="1462167"/>
            <a:ext cx="10115162" cy="45651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36524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3" y="396185"/>
            <a:ext cx="8596668" cy="1316706"/>
          </a:xfrm>
        </p:spPr>
        <p:txBody>
          <a:bodyPr/>
          <a:lstStyle/>
          <a:p>
            <a:r>
              <a:rPr lang="es-MX" dirty="0"/>
              <a:t>Tenemos una buena señal de que no haya celdas vacías, pero en las dos últimas columnas se tiene el mismo problema que en el </a:t>
            </a:r>
            <a:r>
              <a:rPr lang="es-MX" dirty="0" err="1"/>
              <a:t>dataset</a:t>
            </a:r>
            <a:r>
              <a:rPr lang="es-MX" dirty="0"/>
              <a:t> anterior.  Las codificaciones para los condados y estados no son los oficiales, falta agregar ceros para complementar el número.</a:t>
            </a:r>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43194" t="31714" r="542" b="5945"/>
          <a:stretch/>
        </p:blipFill>
        <p:spPr bwMode="auto">
          <a:xfrm>
            <a:off x="970722" y="1622739"/>
            <a:ext cx="8572523" cy="44818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9098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lstStyle/>
          <a:p>
            <a:r>
              <a:rPr lang="es-MX" dirty="0" smtClean="0"/>
              <a:t>Bases de datos</a:t>
            </a:r>
            <a:endParaRPr lang="es-MX" dirty="0"/>
          </a:p>
        </p:txBody>
      </p:sp>
      <p:sp>
        <p:nvSpPr>
          <p:cNvPr id="6" name="Marcador de contenido 2"/>
          <p:cNvSpPr>
            <a:spLocks noGrp="1"/>
          </p:cNvSpPr>
          <p:nvPr>
            <p:ph idx="1"/>
          </p:nvPr>
        </p:nvSpPr>
        <p:spPr/>
        <p:txBody>
          <a:bodyPr/>
          <a:lstStyle/>
          <a:p>
            <a:pPr lvl="0"/>
            <a:r>
              <a:rPr lang="es-MX" dirty="0"/>
              <a:t>Ratio de desempleo, la base de datos original fue obtenida por </a:t>
            </a:r>
            <a:r>
              <a:rPr lang="es-MX" dirty="0" err="1"/>
              <a:t>Geographical</a:t>
            </a:r>
            <a:r>
              <a:rPr lang="es-MX" dirty="0"/>
              <a:t> </a:t>
            </a:r>
            <a:r>
              <a:rPr lang="es-MX" dirty="0" err="1"/>
              <a:t>Economic</a:t>
            </a:r>
            <a:r>
              <a:rPr lang="es-MX" dirty="0"/>
              <a:t> Data de ST. LOUIS FED</a:t>
            </a:r>
          </a:p>
          <a:p>
            <a:r>
              <a:rPr lang="es-MX" dirty="0"/>
              <a:t>Hospitales en Estados Unidos, la base de datos original fue obtenida por </a:t>
            </a:r>
            <a:r>
              <a:rPr lang="es-MX" dirty="0" err="1"/>
              <a:t>Homeland</a:t>
            </a:r>
            <a:r>
              <a:rPr lang="es-MX" dirty="0"/>
              <a:t> </a:t>
            </a:r>
            <a:r>
              <a:rPr lang="es-MX" dirty="0" err="1"/>
              <a:t>Infrastructure</a:t>
            </a:r>
            <a:r>
              <a:rPr lang="es-MX" dirty="0"/>
              <a:t> </a:t>
            </a:r>
            <a:r>
              <a:rPr lang="es-MX" dirty="0" err="1" smtClean="0"/>
              <a:t>Foundation</a:t>
            </a:r>
            <a:endParaRPr lang="es-MX" dirty="0" smtClean="0"/>
          </a:p>
          <a:p>
            <a:r>
              <a:rPr lang="es-MX" dirty="0"/>
              <a:t>Rating de hospitales, la base de datos original fue creada por Centers </a:t>
            </a:r>
            <a:r>
              <a:rPr lang="es-MX" dirty="0" err="1"/>
              <a:t>for</a:t>
            </a:r>
            <a:r>
              <a:rPr lang="es-MX" dirty="0"/>
              <a:t> Medicare &amp; </a:t>
            </a:r>
            <a:r>
              <a:rPr lang="es-MX" dirty="0" err="1"/>
              <a:t>Medicaid</a:t>
            </a:r>
            <a:r>
              <a:rPr lang="es-MX" dirty="0"/>
              <a:t> </a:t>
            </a:r>
            <a:r>
              <a:rPr lang="es-MX" dirty="0" err="1" smtClean="0"/>
              <a:t>Services</a:t>
            </a:r>
            <a:endParaRPr lang="es-MX" dirty="0" smtClean="0"/>
          </a:p>
          <a:p>
            <a:pPr lvl="0"/>
            <a:r>
              <a:rPr lang="es-MX" dirty="0" err="1" smtClean="0"/>
              <a:t>Datasets</a:t>
            </a:r>
            <a:r>
              <a:rPr lang="es-MX" dirty="0" smtClean="0"/>
              <a:t> </a:t>
            </a:r>
            <a:r>
              <a:rPr lang="es-MX" dirty="0"/>
              <a:t>de la empresa </a:t>
            </a:r>
            <a:r>
              <a:rPr lang="es-MX" dirty="0" err="1" smtClean="0"/>
              <a:t>Zillow</a:t>
            </a:r>
            <a:r>
              <a:rPr lang="es-MX" dirty="0" smtClean="0"/>
              <a:t>: </a:t>
            </a:r>
            <a:r>
              <a:rPr lang="en-US" dirty="0" err="1" smtClean="0"/>
              <a:t>county_time_series</a:t>
            </a:r>
            <a:r>
              <a:rPr lang="en-US" dirty="0" smtClean="0"/>
              <a:t> y </a:t>
            </a:r>
            <a:r>
              <a:rPr lang="en-US" dirty="0" err="1" smtClean="0"/>
              <a:t>countycrosswalk</a:t>
            </a:r>
            <a:endParaRPr lang="en-US" dirty="0" smtClean="0"/>
          </a:p>
          <a:p>
            <a:pPr lvl="0"/>
            <a:r>
              <a:rPr lang="es-MX" dirty="0" err="1"/>
              <a:t>D</a:t>
            </a:r>
            <a:r>
              <a:rPr lang="es-MX" dirty="0" err="1" smtClean="0"/>
              <a:t>ataset</a:t>
            </a:r>
            <a:r>
              <a:rPr lang="es-MX" dirty="0" smtClean="0"/>
              <a:t> de </a:t>
            </a:r>
            <a:r>
              <a:rPr lang="es-MX" dirty="0"/>
              <a:t>escuelas públicas del país creado por </a:t>
            </a:r>
            <a:r>
              <a:rPr lang="es-MX" dirty="0" err="1"/>
              <a:t>Homeland</a:t>
            </a:r>
            <a:r>
              <a:rPr lang="es-MX" dirty="0"/>
              <a:t> </a:t>
            </a:r>
            <a:r>
              <a:rPr lang="es-MX" dirty="0" err="1"/>
              <a:t>Infrastructure</a:t>
            </a:r>
            <a:r>
              <a:rPr lang="es-MX" dirty="0"/>
              <a:t> </a:t>
            </a:r>
            <a:r>
              <a:rPr lang="es-MX" dirty="0" err="1"/>
              <a:t>Foundation</a:t>
            </a:r>
            <a:r>
              <a:rPr lang="es-MX" dirty="0"/>
              <a:t>.</a:t>
            </a:r>
            <a:endParaRPr lang="en-US" dirty="0" smtClean="0"/>
          </a:p>
          <a:p>
            <a:pPr lvl="0"/>
            <a:r>
              <a:rPr lang="es-MX" dirty="0" err="1"/>
              <a:t>D</a:t>
            </a:r>
            <a:r>
              <a:rPr lang="es-MX" dirty="0" err="1" smtClean="0"/>
              <a:t>ataset</a:t>
            </a:r>
            <a:r>
              <a:rPr lang="es-MX" dirty="0" smtClean="0"/>
              <a:t> </a:t>
            </a:r>
            <a:r>
              <a:rPr lang="es-MX" dirty="0"/>
              <a:t>de ratio de crímenes obtenido por </a:t>
            </a:r>
            <a:r>
              <a:rPr lang="es-MX" dirty="0" smtClean="0"/>
              <a:t>ICPSR.</a:t>
            </a:r>
          </a:p>
          <a:p>
            <a:pPr lvl="0"/>
            <a:endParaRPr lang="es-MX" dirty="0"/>
          </a:p>
          <a:p>
            <a:endParaRPr lang="es-MX" dirty="0"/>
          </a:p>
        </p:txBody>
      </p:sp>
    </p:spTree>
    <p:extLst>
      <p:ext uri="{BB962C8B-B14F-4D97-AF65-F5344CB8AC3E}">
        <p14:creationId xmlns:p14="http://schemas.microsoft.com/office/powerpoint/2010/main" val="1581090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67486" y="370427"/>
            <a:ext cx="8596668" cy="1162160"/>
          </a:xfrm>
        </p:spPr>
        <p:txBody>
          <a:bodyPr/>
          <a:lstStyle/>
          <a:p>
            <a:r>
              <a:rPr lang="es-MX" dirty="0"/>
              <a:t>Podemos notar que en la columna del condado tenemos patrones de un dígito, de dos y de tres dígitos, siendo que todos los código </a:t>
            </a:r>
            <a:r>
              <a:rPr lang="es-MX" dirty="0" smtClean="0"/>
              <a:t>deberían ser </a:t>
            </a:r>
            <a:r>
              <a:rPr lang="es-MX" dirty="0"/>
              <a:t>de tres dígitos. Lo mismo pasa con el código del Estado.</a:t>
            </a:r>
          </a:p>
          <a:p>
            <a:endParaRPr lang="es-MX" dirty="0"/>
          </a:p>
        </p:txBody>
      </p:sp>
      <p:pic>
        <p:nvPicPr>
          <p:cNvPr id="4" name="Imagen 3"/>
          <p:cNvPicPr/>
          <p:nvPr/>
        </p:nvPicPr>
        <p:blipFill rotWithShape="1">
          <a:blip r:embed="rId2"/>
          <a:srcRect l="34124" t="31987" r="231" b="5122"/>
          <a:stretch/>
        </p:blipFill>
        <p:spPr bwMode="auto">
          <a:xfrm>
            <a:off x="767486" y="1532586"/>
            <a:ext cx="8801517" cy="45076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7811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15971" y="1503767"/>
            <a:ext cx="8596668" cy="1870498"/>
          </a:xfrm>
        </p:spPr>
        <p:txBody>
          <a:bodyPr/>
          <a:lstStyle/>
          <a:p>
            <a:r>
              <a:rPr lang="es-MX" dirty="0"/>
              <a:t>Se puede ver que los primeros 9 estados les falta el cero inicial. Así tenemos que completar estos dígitos para luego juntarlos en una celda con el FIPS completo y posteriormente juntarlo con la otra tabla.</a:t>
            </a:r>
          </a:p>
          <a:p>
            <a:r>
              <a:rPr lang="es-MX" dirty="0"/>
              <a:t>Por último, la columna del ratio de crimen tiene muchos decimales, lo dejaremos como en los casos anteriores a solo dos decimales.</a:t>
            </a:r>
          </a:p>
          <a:p>
            <a:endParaRPr lang="es-MX" dirty="0"/>
          </a:p>
        </p:txBody>
      </p:sp>
    </p:spTree>
    <p:extLst>
      <p:ext uri="{BB962C8B-B14F-4D97-AF65-F5344CB8AC3E}">
        <p14:creationId xmlns:p14="http://schemas.microsoft.com/office/powerpoint/2010/main" val="3961186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a:t>Ratio de </a:t>
            </a:r>
            <a:r>
              <a:rPr lang="es-MX" dirty="0" smtClean="0"/>
              <a:t>desempleo</a:t>
            </a:r>
            <a:r>
              <a:rPr lang="es-MX" dirty="0"/>
              <a:t>.</a:t>
            </a:r>
            <a:r>
              <a:rPr lang="es-MX" dirty="0" smtClean="0"/>
              <a:t> </a:t>
            </a:r>
            <a:endParaRPr lang="es-MX" dirty="0"/>
          </a:p>
        </p:txBody>
      </p:sp>
      <p:pic>
        <p:nvPicPr>
          <p:cNvPr id="4" name="Marcador de contenido 3"/>
          <p:cNvPicPr>
            <a:picLocks noGrp="1" noChangeAspect="1"/>
          </p:cNvPicPr>
          <p:nvPr>
            <p:ph idx="1"/>
          </p:nvPr>
        </p:nvPicPr>
        <p:blipFill>
          <a:blip r:embed="rId2"/>
          <a:stretch>
            <a:fillRect/>
          </a:stretch>
        </p:blipFill>
        <p:spPr>
          <a:xfrm>
            <a:off x="290966" y="2503484"/>
            <a:ext cx="11621551" cy="3008674"/>
          </a:xfrm>
          <a:prstGeom prst="rect">
            <a:avLst/>
          </a:prstGeom>
        </p:spPr>
      </p:pic>
      <p:sp>
        <p:nvSpPr>
          <p:cNvPr id="5" name="CuadroTexto 4"/>
          <p:cNvSpPr txBox="1"/>
          <p:nvPr/>
        </p:nvSpPr>
        <p:spPr>
          <a:xfrm>
            <a:off x="888642" y="1416677"/>
            <a:ext cx="7894749" cy="646331"/>
          </a:xfrm>
          <a:prstGeom prst="rect">
            <a:avLst/>
          </a:prstGeom>
          <a:noFill/>
        </p:spPr>
        <p:txBody>
          <a:bodyPr wrap="square" rtlCol="0">
            <a:spAutoFit/>
          </a:bodyPr>
          <a:lstStyle/>
          <a:p>
            <a:r>
              <a:rPr lang="es-MX" dirty="0"/>
              <a:t>L</a:t>
            </a:r>
            <a:r>
              <a:rPr lang="es-MX" dirty="0" smtClean="0"/>
              <a:t>a base de datos original fue obtenida por </a:t>
            </a:r>
            <a:r>
              <a:rPr lang="es-MX" dirty="0" err="1" smtClean="0"/>
              <a:t>Geographical</a:t>
            </a:r>
            <a:r>
              <a:rPr lang="es-MX" dirty="0" smtClean="0"/>
              <a:t> </a:t>
            </a:r>
            <a:r>
              <a:rPr lang="es-MX" dirty="0" err="1" smtClean="0"/>
              <a:t>Economic</a:t>
            </a:r>
            <a:r>
              <a:rPr lang="es-MX" dirty="0" smtClean="0"/>
              <a:t> Data de ST. LOUIS FE</a:t>
            </a:r>
            <a:endParaRPr lang="es-MX" dirty="0"/>
          </a:p>
        </p:txBody>
      </p:sp>
    </p:spTree>
    <p:extLst>
      <p:ext uri="{BB962C8B-B14F-4D97-AF65-F5344CB8AC3E}">
        <p14:creationId xmlns:p14="http://schemas.microsoft.com/office/powerpoint/2010/main" val="872874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901521"/>
            <a:ext cx="8596668" cy="953037"/>
          </a:xfrm>
        </p:spPr>
        <p:txBody>
          <a:bodyPr/>
          <a:lstStyle/>
          <a:p>
            <a:r>
              <a:rPr lang="es-MX" dirty="0"/>
              <a:t>De las columnas anteriores solo nos interesa el </a:t>
            </a:r>
            <a:r>
              <a:rPr lang="es-MX" dirty="0" err="1"/>
              <a:t>Region</a:t>
            </a:r>
            <a:r>
              <a:rPr lang="es-MX" dirty="0"/>
              <a:t> </a:t>
            </a:r>
            <a:r>
              <a:rPr lang="es-MX" dirty="0" err="1"/>
              <a:t>Code</a:t>
            </a:r>
            <a:r>
              <a:rPr lang="es-MX" dirty="0"/>
              <a:t> (FIPS) y tener un promedio de los ratios.</a:t>
            </a:r>
          </a:p>
          <a:p>
            <a:endParaRPr lang="es-MX"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r="81670" b="71624"/>
          <a:stretch/>
        </p:blipFill>
        <p:spPr bwMode="auto">
          <a:xfrm>
            <a:off x="2704563" y="1854558"/>
            <a:ext cx="4012301" cy="32841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0441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Hospitales en Estados Unidos</a:t>
            </a:r>
          </a:p>
        </p:txBody>
      </p:sp>
      <p:sp>
        <p:nvSpPr>
          <p:cNvPr id="3" name="Marcador de contenido 2"/>
          <p:cNvSpPr>
            <a:spLocks noGrp="1"/>
          </p:cNvSpPr>
          <p:nvPr>
            <p:ph idx="1"/>
          </p:nvPr>
        </p:nvSpPr>
        <p:spPr>
          <a:xfrm>
            <a:off x="947790" y="1470853"/>
            <a:ext cx="8596668" cy="814431"/>
          </a:xfrm>
        </p:spPr>
        <p:txBody>
          <a:bodyPr/>
          <a:lstStyle/>
          <a:p>
            <a:r>
              <a:rPr lang="es-MX" dirty="0"/>
              <a:t>L</a:t>
            </a:r>
            <a:r>
              <a:rPr lang="es-MX" dirty="0" smtClean="0"/>
              <a:t>a </a:t>
            </a:r>
            <a:r>
              <a:rPr lang="es-MX" dirty="0"/>
              <a:t>base de datos original fue obtenida por </a:t>
            </a:r>
            <a:r>
              <a:rPr lang="es-MX" dirty="0" err="1"/>
              <a:t>Homeland</a:t>
            </a:r>
            <a:r>
              <a:rPr lang="es-MX" dirty="0"/>
              <a:t> </a:t>
            </a:r>
            <a:r>
              <a:rPr lang="es-MX" dirty="0" err="1"/>
              <a:t>Infrastructure</a:t>
            </a:r>
            <a:r>
              <a:rPr lang="es-MX" dirty="0"/>
              <a:t> </a:t>
            </a:r>
            <a:r>
              <a:rPr lang="es-MX" dirty="0" err="1"/>
              <a:t>Foundation</a:t>
            </a:r>
            <a:r>
              <a:rPr lang="es-MX" dirty="0"/>
              <a:t>.</a:t>
            </a:r>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b="26947"/>
          <a:stretch/>
        </p:blipFill>
        <p:spPr bwMode="auto">
          <a:xfrm>
            <a:off x="677334" y="2176530"/>
            <a:ext cx="9406824" cy="41341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6719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Rating de hospitales</a:t>
            </a:r>
          </a:p>
        </p:txBody>
      </p:sp>
      <p:sp>
        <p:nvSpPr>
          <p:cNvPr id="3" name="Marcador de contenido 2"/>
          <p:cNvSpPr>
            <a:spLocks noGrp="1"/>
          </p:cNvSpPr>
          <p:nvPr>
            <p:ph idx="1"/>
          </p:nvPr>
        </p:nvSpPr>
        <p:spPr>
          <a:xfrm>
            <a:off x="677334" y="1568260"/>
            <a:ext cx="8596668" cy="724279"/>
          </a:xfrm>
        </p:spPr>
        <p:txBody>
          <a:bodyPr/>
          <a:lstStyle/>
          <a:p>
            <a:pPr lvl="0"/>
            <a:r>
              <a:rPr lang="es-MX" dirty="0"/>
              <a:t>L</a:t>
            </a:r>
            <a:r>
              <a:rPr lang="es-MX" dirty="0" smtClean="0"/>
              <a:t>a </a:t>
            </a:r>
            <a:r>
              <a:rPr lang="es-MX" dirty="0"/>
              <a:t>base de datos original fue creada por Centers </a:t>
            </a:r>
            <a:r>
              <a:rPr lang="es-MX" dirty="0" err="1"/>
              <a:t>for</a:t>
            </a:r>
            <a:r>
              <a:rPr lang="es-MX" dirty="0"/>
              <a:t> Medicare &amp; </a:t>
            </a:r>
            <a:r>
              <a:rPr lang="es-MX" dirty="0" err="1"/>
              <a:t>Medicaid</a:t>
            </a:r>
            <a:r>
              <a:rPr lang="es-MX" dirty="0"/>
              <a:t> </a:t>
            </a:r>
            <a:r>
              <a:rPr lang="es-MX" dirty="0" err="1"/>
              <a:t>Services</a:t>
            </a:r>
            <a:r>
              <a:rPr lang="es-MX" dirty="0"/>
              <a:t>.</a:t>
            </a:r>
          </a:p>
          <a:p>
            <a:endParaRPr lang="es-MX"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l="1" r="-546" b="31777"/>
          <a:stretch/>
        </p:blipFill>
        <p:spPr bwMode="auto">
          <a:xfrm>
            <a:off x="677334" y="2292539"/>
            <a:ext cx="9270665" cy="40016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5604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54607" y="898459"/>
            <a:ext cx="8596668" cy="904583"/>
          </a:xfrm>
        </p:spPr>
        <p:txBody>
          <a:bodyPr/>
          <a:lstStyle/>
          <a:p>
            <a:r>
              <a:rPr lang="es-MX" dirty="0"/>
              <a:t>De este </a:t>
            </a:r>
            <a:r>
              <a:rPr lang="es-MX" dirty="0" err="1"/>
              <a:t>dataset</a:t>
            </a:r>
            <a:r>
              <a:rPr lang="es-MX" dirty="0"/>
              <a:t> solo queremos el nombre del Hospital y su correspondiente rating </a:t>
            </a:r>
          </a:p>
          <a:p>
            <a:endParaRPr lang="es-MX" dirty="0"/>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r="57570" b="69511"/>
          <a:stretch/>
        </p:blipFill>
        <p:spPr bwMode="auto">
          <a:xfrm>
            <a:off x="1400844" y="1944710"/>
            <a:ext cx="6918907" cy="32454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9269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785612"/>
            <a:ext cx="8596668" cy="850006"/>
          </a:xfrm>
        </p:spPr>
        <p:txBody>
          <a:bodyPr/>
          <a:lstStyle/>
          <a:p>
            <a:r>
              <a:rPr lang="es-MX" dirty="0"/>
              <a:t>Una vez que tenemos </a:t>
            </a:r>
            <a:r>
              <a:rPr lang="es-MX" dirty="0" smtClean="0"/>
              <a:t>estos dos </a:t>
            </a:r>
            <a:r>
              <a:rPr lang="es-MX" dirty="0" err="1"/>
              <a:t>datasets</a:t>
            </a:r>
            <a:r>
              <a:rPr lang="es-MX" dirty="0"/>
              <a:t>, los podemos juntar para obtener uno con la información a nivel condado</a:t>
            </a:r>
          </a:p>
        </p:txBody>
      </p:sp>
      <p:pic>
        <p:nvPicPr>
          <p:cNvPr id="4" name="Imagen 3"/>
          <p:cNvPicPr/>
          <p:nvPr/>
        </p:nvPicPr>
        <p:blipFill rotWithShape="1">
          <a:blip r:embed="rId2" cstate="print">
            <a:extLst>
              <a:ext uri="{28A0092B-C50C-407E-A947-70E740481C1C}">
                <a14:useLocalDpi xmlns:a14="http://schemas.microsoft.com/office/drawing/2010/main" val="0"/>
              </a:ext>
            </a:extLst>
          </a:blip>
          <a:srcRect r="66735" b="70416"/>
          <a:stretch/>
        </p:blipFill>
        <p:spPr bwMode="auto">
          <a:xfrm>
            <a:off x="1504811" y="1970468"/>
            <a:ext cx="7018986" cy="30909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0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1636</TotalTime>
  <Words>994</Words>
  <Application>Microsoft Office PowerPoint</Application>
  <PresentationFormat>Panorámica</PresentationFormat>
  <Paragraphs>68</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Trebuchet MS</vt:lpstr>
      <vt:lpstr>Wingdings</vt:lpstr>
      <vt:lpstr>Wingdings 3</vt:lpstr>
      <vt:lpstr>Faceta</vt:lpstr>
      <vt:lpstr>Análisis de bienes raíces</vt:lpstr>
      <vt:lpstr>Preguntas de negocio</vt:lpstr>
      <vt:lpstr>Bases de datos</vt:lpstr>
      <vt:lpstr>Ratio de desempleo. </vt:lpstr>
      <vt:lpstr>Presentación de PowerPoint</vt:lpstr>
      <vt:lpstr>Hospitales en Estados Unidos</vt:lpstr>
      <vt:lpstr>Rating de hospitales</vt:lpstr>
      <vt:lpstr>Presentación de PowerPoint</vt:lpstr>
      <vt:lpstr>Presentación de PowerPoint</vt:lpstr>
      <vt:lpstr>Escuelas Públicas</vt:lpstr>
      <vt:lpstr>Presentación de PowerPoint</vt:lpstr>
      <vt:lpstr>Ratio de crímenes</vt:lpstr>
      <vt:lpstr>Presentación de PowerPoint</vt:lpstr>
      <vt:lpstr>Por último</vt:lpstr>
      <vt:lpstr>Presentación de PowerPoint</vt:lpstr>
      <vt:lpstr>Presentación de PowerPoint</vt:lpstr>
      <vt:lpstr>Integración de datos</vt:lpstr>
      <vt:lpstr>Presentación de PowerPoint</vt:lpstr>
      <vt:lpstr>Juntamos las tablas anteriores por la columna “FIPS” (menos crímenes)</vt:lpstr>
      <vt:lpstr>Perfilado de datos</vt:lpstr>
      <vt:lpstr>Dataset principal con Talend Preparation</vt:lpstr>
      <vt:lpstr>Presentación de PowerPoint</vt:lpstr>
      <vt:lpstr>Presentación de PowerPoint</vt:lpstr>
      <vt:lpstr>Presentación de PowerPoint</vt:lpstr>
      <vt:lpstr>Presentación de PowerPoint</vt:lpstr>
      <vt:lpstr>AverageHospitalRating</vt:lpstr>
      <vt:lpstr>Presentación de PowerPoint</vt:lpstr>
      <vt:lpstr>Ratio de crimen con Talend Preparation</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III</dc:title>
  <dc:creator>Usuario de Windows</dc:creator>
  <cp:lastModifiedBy>Usuario de Windows</cp:lastModifiedBy>
  <cp:revision>14</cp:revision>
  <dcterms:created xsi:type="dcterms:W3CDTF">2021-04-04T04:31:44Z</dcterms:created>
  <dcterms:modified xsi:type="dcterms:W3CDTF">2021-11-16T18:32:05Z</dcterms:modified>
</cp:coreProperties>
</file>