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9" r:id="rId4"/>
    <p:sldId id="258" r:id="rId5"/>
    <p:sldId id="260" r:id="rId6"/>
    <p:sldId id="261" r:id="rId7"/>
    <p:sldId id="262" r:id="rId8"/>
    <p:sldId id="263" r:id="rId9"/>
    <p:sldId id="264" r:id="rId1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451" autoAdjust="0"/>
  </p:normalViewPr>
  <p:slideViewPr>
    <p:cSldViewPr snapToGrid="0">
      <p:cViewPr varScale="1">
        <p:scale>
          <a:sx n="64" d="100"/>
          <a:sy n="64" d="100"/>
        </p:scale>
        <p:origin x="139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CBD57E-81C7-4733-8E30-A2CD74F76325}" type="doc">
      <dgm:prSet loTypeId="urn:microsoft.com/office/officeart/2005/8/layout/hList1" loCatId="list" qsTypeId="urn:microsoft.com/office/officeart/2005/8/quickstyle/simple1" qsCatId="simple" csTypeId="urn:microsoft.com/office/officeart/2005/8/colors/colorful2" csCatId="colorful"/>
      <dgm:spPr/>
      <dgm:t>
        <a:bodyPr/>
        <a:lstStyle/>
        <a:p>
          <a:endParaRPr lang="en-US"/>
        </a:p>
      </dgm:t>
    </dgm:pt>
    <dgm:pt modelId="{EC4AFA7A-B1A9-460C-9F85-3304C444D175}">
      <dgm:prSet/>
      <dgm:spPr/>
      <dgm:t>
        <a:bodyPr/>
        <a:lstStyle/>
        <a:p>
          <a:r>
            <a:rPr lang="tr-TR"/>
            <a:t>Silhouette Score</a:t>
          </a:r>
          <a:endParaRPr lang="en-US"/>
        </a:p>
      </dgm:t>
    </dgm:pt>
    <dgm:pt modelId="{D26F6794-F44E-471B-B2E3-88F5FE9FA2AA}" type="parTrans" cxnId="{92D56151-AF7B-4230-AC1F-FE0DF1DC0349}">
      <dgm:prSet/>
      <dgm:spPr/>
      <dgm:t>
        <a:bodyPr/>
        <a:lstStyle/>
        <a:p>
          <a:endParaRPr lang="en-US"/>
        </a:p>
      </dgm:t>
    </dgm:pt>
    <dgm:pt modelId="{9B34A664-748A-4A65-B186-1C86537703C2}" type="sibTrans" cxnId="{92D56151-AF7B-4230-AC1F-FE0DF1DC0349}">
      <dgm:prSet/>
      <dgm:spPr/>
      <dgm:t>
        <a:bodyPr/>
        <a:lstStyle/>
        <a:p>
          <a:endParaRPr lang="en-US"/>
        </a:p>
      </dgm:t>
    </dgm:pt>
    <dgm:pt modelId="{8020902C-C10D-407E-815C-FD3711F28AA3}">
      <dgm:prSet/>
      <dgm:spPr/>
      <dgm:t>
        <a:bodyPr/>
        <a:lstStyle/>
        <a:p>
          <a:r>
            <a:rPr lang="tr-TR"/>
            <a:t>Silhoutte Skoru kümeler arası ayrımı ölçmek için kullanılır ve [-1,1] arasında değişmektedir.</a:t>
          </a:r>
          <a:endParaRPr lang="en-US"/>
        </a:p>
      </dgm:t>
    </dgm:pt>
    <dgm:pt modelId="{5B640122-5FB6-4056-B058-6A13F78543C3}" type="parTrans" cxnId="{D7D1DD15-C959-413E-8D9B-74D133B14A37}">
      <dgm:prSet/>
      <dgm:spPr/>
      <dgm:t>
        <a:bodyPr/>
        <a:lstStyle/>
        <a:p>
          <a:endParaRPr lang="en-US"/>
        </a:p>
      </dgm:t>
    </dgm:pt>
    <dgm:pt modelId="{D6128EE1-06F5-4FA7-9BF9-CE60C3B700E2}" type="sibTrans" cxnId="{D7D1DD15-C959-413E-8D9B-74D133B14A37}">
      <dgm:prSet/>
      <dgm:spPr/>
      <dgm:t>
        <a:bodyPr/>
        <a:lstStyle/>
        <a:p>
          <a:endParaRPr lang="en-US"/>
        </a:p>
      </dgm:t>
    </dgm:pt>
    <dgm:pt modelId="{3670CA84-F8E8-45F8-934A-A213D9E080E6}">
      <dgm:prSet/>
      <dgm:spPr/>
      <dgm:t>
        <a:bodyPr/>
        <a:lstStyle/>
        <a:p>
          <a:r>
            <a:rPr lang="tr-TR"/>
            <a:t>Silhoutte katsayısı arttıkça yani +1’ e yaklaştıkça kümenin örnekleri komşu kümenin örneklerinden o kadar uzaktır.</a:t>
          </a:r>
          <a:endParaRPr lang="en-US"/>
        </a:p>
      </dgm:t>
    </dgm:pt>
    <dgm:pt modelId="{50E236B9-E6EF-4496-9340-9E54B24CCDFF}" type="parTrans" cxnId="{552F2900-2070-4FEF-900E-15CF9F915EDD}">
      <dgm:prSet/>
      <dgm:spPr/>
      <dgm:t>
        <a:bodyPr/>
        <a:lstStyle/>
        <a:p>
          <a:endParaRPr lang="en-US"/>
        </a:p>
      </dgm:t>
    </dgm:pt>
    <dgm:pt modelId="{79B9E29F-7714-4E26-A8C6-4C526176F4CB}" type="sibTrans" cxnId="{552F2900-2070-4FEF-900E-15CF9F915EDD}">
      <dgm:prSet/>
      <dgm:spPr/>
      <dgm:t>
        <a:bodyPr/>
        <a:lstStyle/>
        <a:p>
          <a:endParaRPr lang="en-US"/>
        </a:p>
      </dgm:t>
    </dgm:pt>
    <dgm:pt modelId="{4B8E4FAC-BB36-4852-A6DF-AB01E2684346}">
      <dgm:prSet/>
      <dgm:spPr/>
      <dgm:t>
        <a:bodyPr/>
        <a:lstStyle/>
        <a:p>
          <a:r>
            <a:rPr lang="tr-TR"/>
            <a:t>0 değeri, örneğin iki komşu küme arasındaki karar sınırında veya çok yakın olduğunu gösterir.</a:t>
          </a:r>
          <a:endParaRPr lang="en-US"/>
        </a:p>
      </dgm:t>
    </dgm:pt>
    <dgm:pt modelId="{601ADE14-D5ED-48D7-BAE5-355F5364329E}" type="parTrans" cxnId="{3D0937AA-91A3-4F92-A863-6476DD3E55C2}">
      <dgm:prSet/>
      <dgm:spPr/>
      <dgm:t>
        <a:bodyPr/>
        <a:lstStyle/>
        <a:p>
          <a:endParaRPr lang="en-US"/>
        </a:p>
      </dgm:t>
    </dgm:pt>
    <dgm:pt modelId="{6C8DF63A-7BE7-4B67-9733-4EBA7D0015EB}" type="sibTrans" cxnId="{3D0937AA-91A3-4F92-A863-6476DD3E55C2}">
      <dgm:prSet/>
      <dgm:spPr/>
      <dgm:t>
        <a:bodyPr/>
        <a:lstStyle/>
        <a:p>
          <a:endParaRPr lang="en-US"/>
        </a:p>
      </dgm:t>
    </dgm:pt>
    <dgm:pt modelId="{92BBF35B-B537-4F5D-B3F9-56338F6E82A1}">
      <dgm:prSet/>
      <dgm:spPr/>
      <dgm:t>
        <a:bodyPr/>
        <a:lstStyle/>
        <a:p>
          <a:r>
            <a:rPr lang="tr-TR"/>
            <a:t>Negatif değerler ise bu örneklerin yanlış kümelendiğine işaret eder.</a:t>
          </a:r>
          <a:endParaRPr lang="en-US"/>
        </a:p>
      </dgm:t>
    </dgm:pt>
    <dgm:pt modelId="{1C1A7505-CBF8-493B-9797-ACD6885D0B5E}" type="parTrans" cxnId="{5ED13CC8-ECA6-45F8-955C-D89C681884B8}">
      <dgm:prSet/>
      <dgm:spPr/>
      <dgm:t>
        <a:bodyPr/>
        <a:lstStyle/>
        <a:p>
          <a:endParaRPr lang="en-US"/>
        </a:p>
      </dgm:t>
    </dgm:pt>
    <dgm:pt modelId="{11AE2FE6-E291-4620-8DB4-DAC256846472}" type="sibTrans" cxnId="{5ED13CC8-ECA6-45F8-955C-D89C681884B8}">
      <dgm:prSet/>
      <dgm:spPr/>
      <dgm:t>
        <a:bodyPr/>
        <a:lstStyle/>
        <a:p>
          <a:endParaRPr lang="en-US"/>
        </a:p>
      </dgm:t>
    </dgm:pt>
    <dgm:pt modelId="{B01E1EE1-678E-4AFE-A4A8-9BC844FB9DDB}">
      <dgm:prSet/>
      <dgm:spPr/>
      <dgm:t>
        <a:bodyPr/>
        <a:lstStyle/>
        <a:p>
          <a:r>
            <a:rPr lang="tr-TR"/>
            <a:t>Calinski-Harabasz Index</a:t>
          </a:r>
          <a:endParaRPr lang="en-US"/>
        </a:p>
      </dgm:t>
    </dgm:pt>
    <dgm:pt modelId="{68F2D73F-C3F2-4F3E-99F8-0B35CC696FE5}" type="parTrans" cxnId="{1A60155F-17AF-45E8-840F-2A02F6731848}">
      <dgm:prSet/>
      <dgm:spPr/>
      <dgm:t>
        <a:bodyPr/>
        <a:lstStyle/>
        <a:p>
          <a:endParaRPr lang="en-US"/>
        </a:p>
      </dgm:t>
    </dgm:pt>
    <dgm:pt modelId="{B4349A0B-ECB9-4CD5-B795-33347DDE92CA}" type="sibTrans" cxnId="{1A60155F-17AF-45E8-840F-2A02F6731848}">
      <dgm:prSet/>
      <dgm:spPr/>
      <dgm:t>
        <a:bodyPr/>
        <a:lstStyle/>
        <a:p>
          <a:endParaRPr lang="en-US"/>
        </a:p>
      </dgm:t>
    </dgm:pt>
    <dgm:pt modelId="{60A26532-A2CB-4C9D-BD06-71E5F3F559B4}">
      <dgm:prSet/>
      <dgm:spPr/>
      <dgm:t>
        <a:bodyPr/>
        <a:lstStyle/>
        <a:p>
          <a:r>
            <a:rPr lang="tr-TR"/>
            <a:t>Variance Ratio Criterion olarak da bilinen Calinski Harabasz Index’i küme içi dağılım ile kümeler arası dağılım arasındaki oran olarak tanımlanır.</a:t>
          </a:r>
          <a:endParaRPr lang="en-US"/>
        </a:p>
      </dgm:t>
    </dgm:pt>
    <dgm:pt modelId="{3D10DA8E-CEC7-4569-9B48-FE720E2197F3}" type="parTrans" cxnId="{EBA2F9B9-9A8B-4C43-BD41-3464D400A072}">
      <dgm:prSet/>
      <dgm:spPr/>
      <dgm:t>
        <a:bodyPr/>
        <a:lstStyle/>
        <a:p>
          <a:endParaRPr lang="en-US"/>
        </a:p>
      </dgm:t>
    </dgm:pt>
    <dgm:pt modelId="{EEB025F5-B029-4C64-B0F6-6547F4BDB1DD}" type="sibTrans" cxnId="{EBA2F9B9-9A8B-4C43-BD41-3464D400A072}">
      <dgm:prSet/>
      <dgm:spPr/>
      <dgm:t>
        <a:bodyPr/>
        <a:lstStyle/>
        <a:p>
          <a:endParaRPr lang="en-US"/>
        </a:p>
      </dgm:t>
    </dgm:pt>
    <dgm:pt modelId="{538F22E1-80C9-409B-B7A6-798C30DFFEE5}">
      <dgm:prSet/>
      <dgm:spPr/>
      <dgm:t>
        <a:bodyPr/>
        <a:lstStyle/>
        <a:p>
          <a:r>
            <a:rPr lang="tr-TR"/>
            <a:t>Index’in daha fazla olması daha iyi bir performansa işaret eder.</a:t>
          </a:r>
          <a:endParaRPr lang="en-US"/>
        </a:p>
      </dgm:t>
    </dgm:pt>
    <dgm:pt modelId="{D3EFB08F-FC2C-4639-A668-24EC408BFAC0}" type="parTrans" cxnId="{A1EE392B-859F-4326-A8FF-73770470AA97}">
      <dgm:prSet/>
      <dgm:spPr/>
      <dgm:t>
        <a:bodyPr/>
        <a:lstStyle/>
        <a:p>
          <a:endParaRPr lang="en-US"/>
        </a:p>
      </dgm:t>
    </dgm:pt>
    <dgm:pt modelId="{51AB54B9-ACE2-4000-A3A2-6FB9878EF9FC}" type="sibTrans" cxnId="{A1EE392B-859F-4326-A8FF-73770470AA97}">
      <dgm:prSet/>
      <dgm:spPr/>
      <dgm:t>
        <a:bodyPr/>
        <a:lstStyle/>
        <a:p>
          <a:endParaRPr lang="en-US"/>
        </a:p>
      </dgm:t>
    </dgm:pt>
    <dgm:pt modelId="{DBA91770-2B03-4A20-BE2C-E801CDEB9468}" type="pres">
      <dgm:prSet presAssocID="{6DCBD57E-81C7-4733-8E30-A2CD74F76325}" presName="Name0" presStyleCnt="0">
        <dgm:presLayoutVars>
          <dgm:dir/>
          <dgm:animLvl val="lvl"/>
          <dgm:resizeHandles val="exact"/>
        </dgm:presLayoutVars>
      </dgm:prSet>
      <dgm:spPr/>
    </dgm:pt>
    <dgm:pt modelId="{4A170D54-8F78-4725-9CC6-3C5427CB2C08}" type="pres">
      <dgm:prSet presAssocID="{EC4AFA7A-B1A9-460C-9F85-3304C444D175}" presName="composite" presStyleCnt="0"/>
      <dgm:spPr/>
    </dgm:pt>
    <dgm:pt modelId="{A1D47E9A-CA39-43C1-A604-663574734F0B}" type="pres">
      <dgm:prSet presAssocID="{EC4AFA7A-B1A9-460C-9F85-3304C444D175}" presName="parTx" presStyleLbl="alignNode1" presStyleIdx="0" presStyleCnt="2">
        <dgm:presLayoutVars>
          <dgm:chMax val="0"/>
          <dgm:chPref val="0"/>
          <dgm:bulletEnabled val="1"/>
        </dgm:presLayoutVars>
      </dgm:prSet>
      <dgm:spPr/>
    </dgm:pt>
    <dgm:pt modelId="{32B042CF-75CE-4E3A-8102-225BEA5D7A8A}" type="pres">
      <dgm:prSet presAssocID="{EC4AFA7A-B1A9-460C-9F85-3304C444D175}" presName="desTx" presStyleLbl="alignAccFollowNode1" presStyleIdx="0" presStyleCnt="2">
        <dgm:presLayoutVars>
          <dgm:bulletEnabled val="1"/>
        </dgm:presLayoutVars>
      </dgm:prSet>
      <dgm:spPr/>
    </dgm:pt>
    <dgm:pt modelId="{641F5C53-562A-48F7-927D-1BB8D3FDEBFD}" type="pres">
      <dgm:prSet presAssocID="{9B34A664-748A-4A65-B186-1C86537703C2}" presName="space" presStyleCnt="0"/>
      <dgm:spPr/>
    </dgm:pt>
    <dgm:pt modelId="{D07D222A-E1A9-4141-A58F-2CDF51AE3AA5}" type="pres">
      <dgm:prSet presAssocID="{B01E1EE1-678E-4AFE-A4A8-9BC844FB9DDB}" presName="composite" presStyleCnt="0"/>
      <dgm:spPr/>
    </dgm:pt>
    <dgm:pt modelId="{36E76219-D425-46DA-ACA1-F7618E3C54ED}" type="pres">
      <dgm:prSet presAssocID="{B01E1EE1-678E-4AFE-A4A8-9BC844FB9DDB}" presName="parTx" presStyleLbl="alignNode1" presStyleIdx="1" presStyleCnt="2">
        <dgm:presLayoutVars>
          <dgm:chMax val="0"/>
          <dgm:chPref val="0"/>
          <dgm:bulletEnabled val="1"/>
        </dgm:presLayoutVars>
      </dgm:prSet>
      <dgm:spPr/>
    </dgm:pt>
    <dgm:pt modelId="{620010B3-AC93-4DD4-94D0-3085C159CF48}" type="pres">
      <dgm:prSet presAssocID="{B01E1EE1-678E-4AFE-A4A8-9BC844FB9DDB}" presName="desTx" presStyleLbl="alignAccFollowNode1" presStyleIdx="1" presStyleCnt="2">
        <dgm:presLayoutVars>
          <dgm:bulletEnabled val="1"/>
        </dgm:presLayoutVars>
      </dgm:prSet>
      <dgm:spPr/>
    </dgm:pt>
  </dgm:ptLst>
  <dgm:cxnLst>
    <dgm:cxn modelId="{552F2900-2070-4FEF-900E-15CF9F915EDD}" srcId="{EC4AFA7A-B1A9-460C-9F85-3304C444D175}" destId="{3670CA84-F8E8-45F8-934A-A213D9E080E6}" srcOrd="1" destOrd="0" parTransId="{50E236B9-E6EF-4496-9340-9E54B24CCDFF}" sibTransId="{79B9E29F-7714-4E26-A8C6-4C526176F4CB}"/>
    <dgm:cxn modelId="{CEE91F03-ABC8-4AA9-A79C-D31FD96656EC}" type="presOf" srcId="{EC4AFA7A-B1A9-460C-9F85-3304C444D175}" destId="{A1D47E9A-CA39-43C1-A604-663574734F0B}" srcOrd="0" destOrd="0" presId="urn:microsoft.com/office/officeart/2005/8/layout/hList1"/>
    <dgm:cxn modelId="{D7D1DD15-C959-413E-8D9B-74D133B14A37}" srcId="{EC4AFA7A-B1A9-460C-9F85-3304C444D175}" destId="{8020902C-C10D-407E-815C-FD3711F28AA3}" srcOrd="0" destOrd="0" parTransId="{5B640122-5FB6-4056-B058-6A13F78543C3}" sibTransId="{D6128EE1-06F5-4FA7-9BF9-CE60C3B700E2}"/>
    <dgm:cxn modelId="{18EDA61A-1041-42E7-942C-0D66D9D7AF4E}" type="presOf" srcId="{60A26532-A2CB-4C9D-BD06-71E5F3F559B4}" destId="{620010B3-AC93-4DD4-94D0-3085C159CF48}" srcOrd="0" destOrd="0" presId="urn:microsoft.com/office/officeart/2005/8/layout/hList1"/>
    <dgm:cxn modelId="{CF984025-0D40-464D-8C45-97D2A3284466}" type="presOf" srcId="{B01E1EE1-678E-4AFE-A4A8-9BC844FB9DDB}" destId="{36E76219-D425-46DA-ACA1-F7618E3C54ED}" srcOrd="0" destOrd="0" presId="urn:microsoft.com/office/officeart/2005/8/layout/hList1"/>
    <dgm:cxn modelId="{E9A14A26-7171-4040-BAE9-525426D44792}" type="presOf" srcId="{4B8E4FAC-BB36-4852-A6DF-AB01E2684346}" destId="{32B042CF-75CE-4E3A-8102-225BEA5D7A8A}" srcOrd="0" destOrd="2" presId="urn:microsoft.com/office/officeart/2005/8/layout/hList1"/>
    <dgm:cxn modelId="{A1EE392B-859F-4326-A8FF-73770470AA97}" srcId="{B01E1EE1-678E-4AFE-A4A8-9BC844FB9DDB}" destId="{538F22E1-80C9-409B-B7A6-798C30DFFEE5}" srcOrd="1" destOrd="0" parTransId="{D3EFB08F-FC2C-4639-A668-24EC408BFAC0}" sibTransId="{51AB54B9-ACE2-4000-A3A2-6FB9878EF9FC}"/>
    <dgm:cxn modelId="{1A60155F-17AF-45E8-840F-2A02F6731848}" srcId="{6DCBD57E-81C7-4733-8E30-A2CD74F76325}" destId="{B01E1EE1-678E-4AFE-A4A8-9BC844FB9DDB}" srcOrd="1" destOrd="0" parTransId="{68F2D73F-C3F2-4F3E-99F8-0B35CC696FE5}" sibTransId="{B4349A0B-ECB9-4CD5-B795-33347DDE92CA}"/>
    <dgm:cxn modelId="{9C919861-C415-4023-B769-AEBF88B09C69}" type="presOf" srcId="{8020902C-C10D-407E-815C-FD3711F28AA3}" destId="{32B042CF-75CE-4E3A-8102-225BEA5D7A8A}" srcOrd="0" destOrd="0" presId="urn:microsoft.com/office/officeart/2005/8/layout/hList1"/>
    <dgm:cxn modelId="{92D56151-AF7B-4230-AC1F-FE0DF1DC0349}" srcId="{6DCBD57E-81C7-4733-8E30-A2CD74F76325}" destId="{EC4AFA7A-B1A9-460C-9F85-3304C444D175}" srcOrd="0" destOrd="0" parTransId="{D26F6794-F44E-471B-B2E3-88F5FE9FA2AA}" sibTransId="{9B34A664-748A-4A65-B186-1C86537703C2}"/>
    <dgm:cxn modelId="{5503739F-6E01-46F4-8735-72DECA492526}" type="presOf" srcId="{538F22E1-80C9-409B-B7A6-798C30DFFEE5}" destId="{620010B3-AC93-4DD4-94D0-3085C159CF48}" srcOrd="0" destOrd="1" presId="urn:microsoft.com/office/officeart/2005/8/layout/hList1"/>
    <dgm:cxn modelId="{3D0937AA-91A3-4F92-A863-6476DD3E55C2}" srcId="{EC4AFA7A-B1A9-460C-9F85-3304C444D175}" destId="{4B8E4FAC-BB36-4852-A6DF-AB01E2684346}" srcOrd="2" destOrd="0" parTransId="{601ADE14-D5ED-48D7-BAE5-355F5364329E}" sibTransId="{6C8DF63A-7BE7-4B67-9733-4EBA7D0015EB}"/>
    <dgm:cxn modelId="{EBA2F9B9-9A8B-4C43-BD41-3464D400A072}" srcId="{B01E1EE1-678E-4AFE-A4A8-9BC844FB9DDB}" destId="{60A26532-A2CB-4C9D-BD06-71E5F3F559B4}" srcOrd="0" destOrd="0" parTransId="{3D10DA8E-CEC7-4569-9B48-FE720E2197F3}" sibTransId="{EEB025F5-B029-4C64-B0F6-6547F4BDB1DD}"/>
    <dgm:cxn modelId="{C91C28C3-4FD3-4D1F-95AE-1ED05FAD8FDC}" type="presOf" srcId="{3670CA84-F8E8-45F8-934A-A213D9E080E6}" destId="{32B042CF-75CE-4E3A-8102-225BEA5D7A8A}" srcOrd="0" destOrd="1" presId="urn:microsoft.com/office/officeart/2005/8/layout/hList1"/>
    <dgm:cxn modelId="{5ED13CC8-ECA6-45F8-955C-D89C681884B8}" srcId="{EC4AFA7A-B1A9-460C-9F85-3304C444D175}" destId="{92BBF35B-B537-4F5D-B3F9-56338F6E82A1}" srcOrd="3" destOrd="0" parTransId="{1C1A7505-CBF8-493B-9797-ACD6885D0B5E}" sibTransId="{11AE2FE6-E291-4620-8DB4-DAC256846472}"/>
    <dgm:cxn modelId="{8E8A8ECF-3E89-49BA-96B6-2E49228444A4}" type="presOf" srcId="{92BBF35B-B537-4F5D-B3F9-56338F6E82A1}" destId="{32B042CF-75CE-4E3A-8102-225BEA5D7A8A}" srcOrd="0" destOrd="3" presId="urn:microsoft.com/office/officeart/2005/8/layout/hList1"/>
    <dgm:cxn modelId="{D0C2AFF9-40AF-4370-919B-A0F72FCDF885}" type="presOf" srcId="{6DCBD57E-81C7-4733-8E30-A2CD74F76325}" destId="{DBA91770-2B03-4A20-BE2C-E801CDEB9468}" srcOrd="0" destOrd="0" presId="urn:microsoft.com/office/officeart/2005/8/layout/hList1"/>
    <dgm:cxn modelId="{DB18B8AD-2DCC-4E97-B076-99C791304C1C}" type="presParOf" srcId="{DBA91770-2B03-4A20-BE2C-E801CDEB9468}" destId="{4A170D54-8F78-4725-9CC6-3C5427CB2C08}" srcOrd="0" destOrd="0" presId="urn:microsoft.com/office/officeart/2005/8/layout/hList1"/>
    <dgm:cxn modelId="{D6A43FDC-9A76-4E57-9050-18C307386FDB}" type="presParOf" srcId="{4A170D54-8F78-4725-9CC6-3C5427CB2C08}" destId="{A1D47E9A-CA39-43C1-A604-663574734F0B}" srcOrd="0" destOrd="0" presId="urn:microsoft.com/office/officeart/2005/8/layout/hList1"/>
    <dgm:cxn modelId="{8495976D-35B8-4592-8198-20D000F2E0BE}" type="presParOf" srcId="{4A170D54-8F78-4725-9CC6-3C5427CB2C08}" destId="{32B042CF-75CE-4E3A-8102-225BEA5D7A8A}" srcOrd="1" destOrd="0" presId="urn:microsoft.com/office/officeart/2005/8/layout/hList1"/>
    <dgm:cxn modelId="{5B44D007-EF84-425A-B7DA-76FB19867E23}" type="presParOf" srcId="{DBA91770-2B03-4A20-BE2C-E801CDEB9468}" destId="{641F5C53-562A-48F7-927D-1BB8D3FDEBFD}" srcOrd="1" destOrd="0" presId="urn:microsoft.com/office/officeart/2005/8/layout/hList1"/>
    <dgm:cxn modelId="{8CE993E7-40B2-4368-A88C-9E8DE6864B11}" type="presParOf" srcId="{DBA91770-2B03-4A20-BE2C-E801CDEB9468}" destId="{D07D222A-E1A9-4141-A58F-2CDF51AE3AA5}" srcOrd="2" destOrd="0" presId="urn:microsoft.com/office/officeart/2005/8/layout/hList1"/>
    <dgm:cxn modelId="{92A10F91-3910-45BA-9607-E9A8B112E2EA}" type="presParOf" srcId="{D07D222A-E1A9-4141-A58F-2CDF51AE3AA5}" destId="{36E76219-D425-46DA-ACA1-F7618E3C54ED}" srcOrd="0" destOrd="0" presId="urn:microsoft.com/office/officeart/2005/8/layout/hList1"/>
    <dgm:cxn modelId="{EB16D87C-C4FD-4DEA-9C8D-FEDD17C73E5D}" type="presParOf" srcId="{D07D222A-E1A9-4141-A58F-2CDF51AE3AA5}" destId="{620010B3-AC93-4DD4-94D0-3085C159CF4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D47E9A-CA39-43C1-A604-663574734F0B}">
      <dsp:nvSpPr>
        <dsp:cNvPr id="0" name=""/>
        <dsp:cNvSpPr/>
      </dsp:nvSpPr>
      <dsp:spPr>
        <a:xfrm>
          <a:off x="45" y="254540"/>
          <a:ext cx="4371969" cy="5472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tr-TR" sz="1900" kern="1200"/>
            <a:t>Silhouette Score</a:t>
          </a:r>
          <a:endParaRPr lang="en-US" sz="1900" kern="1200"/>
        </a:p>
      </dsp:txBody>
      <dsp:txXfrm>
        <a:off x="45" y="254540"/>
        <a:ext cx="4371969" cy="547200"/>
      </dsp:txXfrm>
    </dsp:sp>
    <dsp:sp modelId="{32B042CF-75CE-4E3A-8102-225BEA5D7A8A}">
      <dsp:nvSpPr>
        <dsp:cNvPr id="0" name=""/>
        <dsp:cNvSpPr/>
      </dsp:nvSpPr>
      <dsp:spPr>
        <a:xfrm>
          <a:off x="45" y="801740"/>
          <a:ext cx="4371969" cy="333792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tr-TR" sz="1900" kern="1200"/>
            <a:t>Silhoutte Skoru kümeler arası ayrımı ölçmek için kullanılır ve [-1,1] arasında değişmektedir.</a:t>
          </a:r>
          <a:endParaRPr lang="en-US" sz="1900" kern="1200"/>
        </a:p>
        <a:p>
          <a:pPr marL="171450" lvl="1" indent="-171450" algn="l" defTabSz="844550">
            <a:lnSpc>
              <a:spcPct val="90000"/>
            </a:lnSpc>
            <a:spcBef>
              <a:spcPct val="0"/>
            </a:spcBef>
            <a:spcAft>
              <a:spcPct val="15000"/>
            </a:spcAft>
            <a:buChar char="•"/>
          </a:pPr>
          <a:r>
            <a:rPr lang="tr-TR" sz="1900" kern="1200"/>
            <a:t>Silhoutte katsayısı arttıkça yani +1’ e yaklaştıkça kümenin örnekleri komşu kümenin örneklerinden o kadar uzaktır.</a:t>
          </a:r>
          <a:endParaRPr lang="en-US" sz="1900" kern="1200"/>
        </a:p>
        <a:p>
          <a:pPr marL="171450" lvl="1" indent="-171450" algn="l" defTabSz="844550">
            <a:lnSpc>
              <a:spcPct val="90000"/>
            </a:lnSpc>
            <a:spcBef>
              <a:spcPct val="0"/>
            </a:spcBef>
            <a:spcAft>
              <a:spcPct val="15000"/>
            </a:spcAft>
            <a:buChar char="•"/>
          </a:pPr>
          <a:r>
            <a:rPr lang="tr-TR" sz="1900" kern="1200"/>
            <a:t>0 değeri, örneğin iki komşu küme arasındaki karar sınırında veya çok yakın olduğunu gösterir.</a:t>
          </a:r>
          <a:endParaRPr lang="en-US" sz="1900" kern="1200"/>
        </a:p>
        <a:p>
          <a:pPr marL="171450" lvl="1" indent="-171450" algn="l" defTabSz="844550">
            <a:lnSpc>
              <a:spcPct val="90000"/>
            </a:lnSpc>
            <a:spcBef>
              <a:spcPct val="0"/>
            </a:spcBef>
            <a:spcAft>
              <a:spcPct val="15000"/>
            </a:spcAft>
            <a:buChar char="•"/>
          </a:pPr>
          <a:r>
            <a:rPr lang="tr-TR" sz="1900" kern="1200"/>
            <a:t>Negatif değerler ise bu örneklerin yanlış kümelendiğine işaret eder.</a:t>
          </a:r>
          <a:endParaRPr lang="en-US" sz="1900" kern="1200"/>
        </a:p>
      </dsp:txBody>
      <dsp:txXfrm>
        <a:off x="45" y="801740"/>
        <a:ext cx="4371969" cy="3337920"/>
      </dsp:txXfrm>
    </dsp:sp>
    <dsp:sp modelId="{36E76219-D425-46DA-ACA1-F7618E3C54ED}">
      <dsp:nvSpPr>
        <dsp:cNvPr id="0" name=""/>
        <dsp:cNvSpPr/>
      </dsp:nvSpPr>
      <dsp:spPr>
        <a:xfrm>
          <a:off x="4984091" y="254540"/>
          <a:ext cx="4371969" cy="547200"/>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tr-TR" sz="1900" kern="1200"/>
            <a:t>Calinski-Harabasz Index</a:t>
          </a:r>
          <a:endParaRPr lang="en-US" sz="1900" kern="1200"/>
        </a:p>
      </dsp:txBody>
      <dsp:txXfrm>
        <a:off x="4984091" y="254540"/>
        <a:ext cx="4371969" cy="547200"/>
      </dsp:txXfrm>
    </dsp:sp>
    <dsp:sp modelId="{620010B3-AC93-4DD4-94D0-3085C159CF48}">
      <dsp:nvSpPr>
        <dsp:cNvPr id="0" name=""/>
        <dsp:cNvSpPr/>
      </dsp:nvSpPr>
      <dsp:spPr>
        <a:xfrm>
          <a:off x="4984091" y="801740"/>
          <a:ext cx="4371969" cy="3337920"/>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tr-TR" sz="1900" kern="1200"/>
            <a:t>Variance Ratio Criterion olarak da bilinen Calinski Harabasz Index’i küme içi dağılım ile kümeler arası dağılım arasındaki oran olarak tanımlanır.</a:t>
          </a:r>
          <a:endParaRPr lang="en-US" sz="1900" kern="1200"/>
        </a:p>
        <a:p>
          <a:pPr marL="171450" lvl="1" indent="-171450" algn="l" defTabSz="844550">
            <a:lnSpc>
              <a:spcPct val="90000"/>
            </a:lnSpc>
            <a:spcBef>
              <a:spcPct val="0"/>
            </a:spcBef>
            <a:spcAft>
              <a:spcPct val="15000"/>
            </a:spcAft>
            <a:buChar char="•"/>
          </a:pPr>
          <a:r>
            <a:rPr lang="tr-TR" sz="1900" kern="1200"/>
            <a:t>Index’in daha fazla olması daha iyi bir performansa işaret eder.</a:t>
          </a:r>
          <a:endParaRPr lang="en-US" sz="1900" kern="1200"/>
        </a:p>
      </dsp:txBody>
      <dsp:txXfrm>
        <a:off x="4984091" y="801740"/>
        <a:ext cx="4371969" cy="333792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5AF1C6-C677-486F-AFE2-49A8A24EB403}" type="datetimeFigureOut">
              <a:rPr lang="tr-TR" smtClean="0"/>
              <a:t>26.04.2022</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5900BC-984C-426A-9F00-25DB7A92B37B}" type="slidenum">
              <a:rPr lang="tr-TR" smtClean="0"/>
              <a:t>‹#›</a:t>
            </a:fld>
            <a:endParaRPr lang="tr-TR"/>
          </a:p>
        </p:txBody>
      </p:sp>
    </p:spTree>
    <p:extLst>
      <p:ext uri="{BB962C8B-B14F-4D97-AF65-F5344CB8AC3E}">
        <p14:creationId xmlns:p14="http://schemas.microsoft.com/office/powerpoint/2010/main" val="3776510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200" dirty="0"/>
              <a:t>K-means algoritmasının çalışma mekanizmasına göre öncelikle her kümenin merkez noktasını veya ortalamasını temsil etmek üzere K adet nesne rastgele seçilir. Kalan diğer nesneler, kümelerin ortalama değerlerine olan uzaklıkları dikkate alınarak en benzer oldukları kümelere dahil edilir. Daha sonra, her bir kümenin ortalama değeri hesaplanarak yeni küme merkezleri belirlenir ve tekrar nesnelerin merkeze uzaklıkları incelenir. Herhangi bir değişim olmayıncaya kadar algoritma tekrarlamaya devam eder.</a:t>
            </a:r>
          </a:p>
          <a:p>
            <a:endParaRPr lang="tr-TR" dirty="0"/>
          </a:p>
        </p:txBody>
      </p:sp>
      <p:sp>
        <p:nvSpPr>
          <p:cNvPr id="4" name="Slide Number Placeholder 3"/>
          <p:cNvSpPr>
            <a:spLocks noGrp="1"/>
          </p:cNvSpPr>
          <p:nvPr>
            <p:ph type="sldNum" sz="quarter" idx="5"/>
          </p:nvPr>
        </p:nvSpPr>
        <p:spPr/>
        <p:txBody>
          <a:bodyPr/>
          <a:lstStyle/>
          <a:p>
            <a:fld id="{6F5900BC-984C-426A-9F00-25DB7A92B37B}" type="slidenum">
              <a:rPr lang="tr-TR" smtClean="0"/>
              <a:t>6</a:t>
            </a:fld>
            <a:endParaRPr lang="tr-TR"/>
          </a:p>
        </p:txBody>
      </p:sp>
    </p:spTree>
    <p:extLst>
      <p:ext uri="{BB962C8B-B14F-4D97-AF65-F5344CB8AC3E}">
        <p14:creationId xmlns:p14="http://schemas.microsoft.com/office/powerpoint/2010/main" val="3536421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Denetimsiz(Unsupervised) Öğrenme modellerinin performansını ölçmek Denetimli(Supervised) Öğrenme modellerinin performansını ölçmekten daha zor bir işlemdir.</a:t>
            </a:r>
          </a:p>
          <a:p>
            <a:endParaRPr lang="tr-TR" dirty="0"/>
          </a:p>
        </p:txBody>
      </p:sp>
      <p:sp>
        <p:nvSpPr>
          <p:cNvPr id="4" name="Slide Number Placeholder 3"/>
          <p:cNvSpPr>
            <a:spLocks noGrp="1"/>
          </p:cNvSpPr>
          <p:nvPr>
            <p:ph type="sldNum" sz="quarter" idx="5"/>
          </p:nvPr>
        </p:nvSpPr>
        <p:spPr/>
        <p:txBody>
          <a:bodyPr/>
          <a:lstStyle/>
          <a:p>
            <a:fld id="{6F5900BC-984C-426A-9F00-25DB7A92B37B}" type="slidenum">
              <a:rPr lang="tr-TR" smtClean="0"/>
              <a:t>7</a:t>
            </a:fld>
            <a:endParaRPr lang="tr-TR"/>
          </a:p>
        </p:txBody>
      </p:sp>
    </p:spTree>
    <p:extLst>
      <p:ext uri="{BB962C8B-B14F-4D97-AF65-F5344CB8AC3E}">
        <p14:creationId xmlns:p14="http://schemas.microsoft.com/office/powerpoint/2010/main" val="4214275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2F9B2-E934-4C41-9A0A-F55AE6D488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A5B6BCA9-CE1E-4B24-B6D8-F2C0E22CF2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1D20190F-5B8D-4B21-992B-5700E7276C65}"/>
              </a:ext>
            </a:extLst>
          </p:cNvPr>
          <p:cNvSpPr>
            <a:spLocks noGrp="1"/>
          </p:cNvSpPr>
          <p:nvPr>
            <p:ph type="dt" sz="half" idx="10"/>
          </p:nvPr>
        </p:nvSpPr>
        <p:spPr/>
        <p:txBody>
          <a:bodyPr/>
          <a:lstStyle/>
          <a:p>
            <a:fld id="{F4DE14D0-6375-42A7-8CB9-91E3ED1F0236}" type="datetimeFigureOut">
              <a:rPr lang="tr-TR" smtClean="0"/>
              <a:t>26.04.2022</a:t>
            </a:fld>
            <a:endParaRPr lang="tr-TR"/>
          </a:p>
        </p:txBody>
      </p:sp>
      <p:sp>
        <p:nvSpPr>
          <p:cNvPr id="5" name="Footer Placeholder 4">
            <a:extLst>
              <a:ext uri="{FF2B5EF4-FFF2-40B4-BE49-F238E27FC236}">
                <a16:creationId xmlns:a16="http://schemas.microsoft.com/office/drawing/2014/main" id="{85AD1398-327A-4E8C-AEF8-01A55420FD59}"/>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1F9AF0C8-ED33-4661-B711-DE8215CDB6E2}"/>
              </a:ext>
            </a:extLst>
          </p:cNvPr>
          <p:cNvSpPr>
            <a:spLocks noGrp="1"/>
          </p:cNvSpPr>
          <p:nvPr>
            <p:ph type="sldNum" sz="quarter" idx="12"/>
          </p:nvPr>
        </p:nvSpPr>
        <p:spPr/>
        <p:txBody>
          <a:bodyPr/>
          <a:lstStyle/>
          <a:p>
            <a:fld id="{9FDC762E-6CBA-4C65-A6DD-FC9AAB80BB70}" type="slidenum">
              <a:rPr lang="tr-TR" smtClean="0"/>
              <a:t>‹#›</a:t>
            </a:fld>
            <a:endParaRPr lang="tr-TR"/>
          </a:p>
        </p:txBody>
      </p:sp>
    </p:spTree>
    <p:extLst>
      <p:ext uri="{BB962C8B-B14F-4D97-AF65-F5344CB8AC3E}">
        <p14:creationId xmlns:p14="http://schemas.microsoft.com/office/powerpoint/2010/main" val="2296719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73190-2A0E-46E6-9CC5-5DD68B206087}"/>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A380C38B-C126-48CA-A2E4-DA0AA6E794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E6083A75-F79A-489B-94B6-4E4CE615BFE4}"/>
              </a:ext>
            </a:extLst>
          </p:cNvPr>
          <p:cNvSpPr>
            <a:spLocks noGrp="1"/>
          </p:cNvSpPr>
          <p:nvPr>
            <p:ph type="dt" sz="half" idx="10"/>
          </p:nvPr>
        </p:nvSpPr>
        <p:spPr/>
        <p:txBody>
          <a:bodyPr/>
          <a:lstStyle/>
          <a:p>
            <a:fld id="{F4DE14D0-6375-42A7-8CB9-91E3ED1F0236}" type="datetimeFigureOut">
              <a:rPr lang="tr-TR" smtClean="0"/>
              <a:t>26.04.2022</a:t>
            </a:fld>
            <a:endParaRPr lang="tr-TR"/>
          </a:p>
        </p:txBody>
      </p:sp>
      <p:sp>
        <p:nvSpPr>
          <p:cNvPr id="5" name="Footer Placeholder 4">
            <a:extLst>
              <a:ext uri="{FF2B5EF4-FFF2-40B4-BE49-F238E27FC236}">
                <a16:creationId xmlns:a16="http://schemas.microsoft.com/office/drawing/2014/main" id="{9AFA5CC6-1E24-49DE-9C91-C0E014F7472C}"/>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2B64BBDC-2588-4EDF-AB7D-326315344115}"/>
              </a:ext>
            </a:extLst>
          </p:cNvPr>
          <p:cNvSpPr>
            <a:spLocks noGrp="1"/>
          </p:cNvSpPr>
          <p:nvPr>
            <p:ph type="sldNum" sz="quarter" idx="12"/>
          </p:nvPr>
        </p:nvSpPr>
        <p:spPr/>
        <p:txBody>
          <a:bodyPr/>
          <a:lstStyle/>
          <a:p>
            <a:fld id="{9FDC762E-6CBA-4C65-A6DD-FC9AAB80BB70}" type="slidenum">
              <a:rPr lang="tr-TR" smtClean="0"/>
              <a:t>‹#›</a:t>
            </a:fld>
            <a:endParaRPr lang="tr-TR"/>
          </a:p>
        </p:txBody>
      </p:sp>
    </p:spTree>
    <p:extLst>
      <p:ext uri="{BB962C8B-B14F-4D97-AF65-F5344CB8AC3E}">
        <p14:creationId xmlns:p14="http://schemas.microsoft.com/office/powerpoint/2010/main" val="423329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AD30B8-F616-4642-8036-65607368354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9E993C86-1BAF-47A2-8165-0DACB86CBE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068DD571-F24A-493B-91C2-6243D216FD7C}"/>
              </a:ext>
            </a:extLst>
          </p:cNvPr>
          <p:cNvSpPr>
            <a:spLocks noGrp="1"/>
          </p:cNvSpPr>
          <p:nvPr>
            <p:ph type="dt" sz="half" idx="10"/>
          </p:nvPr>
        </p:nvSpPr>
        <p:spPr/>
        <p:txBody>
          <a:bodyPr/>
          <a:lstStyle/>
          <a:p>
            <a:fld id="{F4DE14D0-6375-42A7-8CB9-91E3ED1F0236}" type="datetimeFigureOut">
              <a:rPr lang="tr-TR" smtClean="0"/>
              <a:t>26.04.2022</a:t>
            </a:fld>
            <a:endParaRPr lang="tr-TR"/>
          </a:p>
        </p:txBody>
      </p:sp>
      <p:sp>
        <p:nvSpPr>
          <p:cNvPr id="5" name="Footer Placeholder 4">
            <a:extLst>
              <a:ext uri="{FF2B5EF4-FFF2-40B4-BE49-F238E27FC236}">
                <a16:creationId xmlns:a16="http://schemas.microsoft.com/office/drawing/2014/main" id="{CA50F503-A6D3-4995-9CBD-CCFAABB644D6}"/>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5EF3AACB-52E9-40EF-AD36-6CA89BF067ED}"/>
              </a:ext>
            </a:extLst>
          </p:cNvPr>
          <p:cNvSpPr>
            <a:spLocks noGrp="1"/>
          </p:cNvSpPr>
          <p:nvPr>
            <p:ph type="sldNum" sz="quarter" idx="12"/>
          </p:nvPr>
        </p:nvSpPr>
        <p:spPr/>
        <p:txBody>
          <a:bodyPr/>
          <a:lstStyle/>
          <a:p>
            <a:fld id="{9FDC762E-6CBA-4C65-A6DD-FC9AAB80BB70}" type="slidenum">
              <a:rPr lang="tr-TR" smtClean="0"/>
              <a:t>‹#›</a:t>
            </a:fld>
            <a:endParaRPr lang="tr-TR"/>
          </a:p>
        </p:txBody>
      </p:sp>
    </p:spTree>
    <p:extLst>
      <p:ext uri="{BB962C8B-B14F-4D97-AF65-F5344CB8AC3E}">
        <p14:creationId xmlns:p14="http://schemas.microsoft.com/office/powerpoint/2010/main" val="2444218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4098E-A127-403E-9857-E78C5DD67C1A}"/>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78CA338C-1533-490A-AEC4-51FCF69EB9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19865CB0-057E-4A1B-A6F6-8608F54572B5}"/>
              </a:ext>
            </a:extLst>
          </p:cNvPr>
          <p:cNvSpPr>
            <a:spLocks noGrp="1"/>
          </p:cNvSpPr>
          <p:nvPr>
            <p:ph type="dt" sz="half" idx="10"/>
          </p:nvPr>
        </p:nvSpPr>
        <p:spPr/>
        <p:txBody>
          <a:bodyPr/>
          <a:lstStyle/>
          <a:p>
            <a:fld id="{F4DE14D0-6375-42A7-8CB9-91E3ED1F0236}" type="datetimeFigureOut">
              <a:rPr lang="tr-TR" smtClean="0"/>
              <a:t>26.04.2022</a:t>
            </a:fld>
            <a:endParaRPr lang="tr-TR"/>
          </a:p>
        </p:txBody>
      </p:sp>
      <p:sp>
        <p:nvSpPr>
          <p:cNvPr id="5" name="Footer Placeholder 4">
            <a:extLst>
              <a:ext uri="{FF2B5EF4-FFF2-40B4-BE49-F238E27FC236}">
                <a16:creationId xmlns:a16="http://schemas.microsoft.com/office/drawing/2014/main" id="{2C0F4AB1-DB46-4806-92D3-E0704DF4E4E1}"/>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2DE65794-6944-4482-8BEF-5175D1E96911}"/>
              </a:ext>
            </a:extLst>
          </p:cNvPr>
          <p:cNvSpPr>
            <a:spLocks noGrp="1"/>
          </p:cNvSpPr>
          <p:nvPr>
            <p:ph type="sldNum" sz="quarter" idx="12"/>
          </p:nvPr>
        </p:nvSpPr>
        <p:spPr/>
        <p:txBody>
          <a:bodyPr/>
          <a:lstStyle/>
          <a:p>
            <a:fld id="{9FDC762E-6CBA-4C65-A6DD-FC9AAB80BB70}" type="slidenum">
              <a:rPr lang="tr-TR" smtClean="0"/>
              <a:t>‹#›</a:t>
            </a:fld>
            <a:endParaRPr lang="tr-TR"/>
          </a:p>
        </p:txBody>
      </p:sp>
    </p:spTree>
    <p:extLst>
      <p:ext uri="{BB962C8B-B14F-4D97-AF65-F5344CB8AC3E}">
        <p14:creationId xmlns:p14="http://schemas.microsoft.com/office/powerpoint/2010/main" val="109280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1D621-1677-4EC9-B325-EFFB1B3C5A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9D2BF26A-2FB2-4FEA-80B0-33328EA308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462DB4-F1B8-46AF-9C67-5BFEBDB58409}"/>
              </a:ext>
            </a:extLst>
          </p:cNvPr>
          <p:cNvSpPr>
            <a:spLocks noGrp="1"/>
          </p:cNvSpPr>
          <p:nvPr>
            <p:ph type="dt" sz="half" idx="10"/>
          </p:nvPr>
        </p:nvSpPr>
        <p:spPr/>
        <p:txBody>
          <a:bodyPr/>
          <a:lstStyle/>
          <a:p>
            <a:fld id="{F4DE14D0-6375-42A7-8CB9-91E3ED1F0236}" type="datetimeFigureOut">
              <a:rPr lang="tr-TR" smtClean="0"/>
              <a:t>26.04.2022</a:t>
            </a:fld>
            <a:endParaRPr lang="tr-TR"/>
          </a:p>
        </p:txBody>
      </p:sp>
      <p:sp>
        <p:nvSpPr>
          <p:cNvPr id="5" name="Footer Placeholder 4">
            <a:extLst>
              <a:ext uri="{FF2B5EF4-FFF2-40B4-BE49-F238E27FC236}">
                <a16:creationId xmlns:a16="http://schemas.microsoft.com/office/drawing/2014/main" id="{55A443CE-BDFC-4E25-804C-D72B9E4183F2}"/>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6957DE30-D563-44AC-9EF9-AD58CB25597F}"/>
              </a:ext>
            </a:extLst>
          </p:cNvPr>
          <p:cNvSpPr>
            <a:spLocks noGrp="1"/>
          </p:cNvSpPr>
          <p:nvPr>
            <p:ph type="sldNum" sz="quarter" idx="12"/>
          </p:nvPr>
        </p:nvSpPr>
        <p:spPr/>
        <p:txBody>
          <a:bodyPr/>
          <a:lstStyle/>
          <a:p>
            <a:fld id="{9FDC762E-6CBA-4C65-A6DD-FC9AAB80BB70}" type="slidenum">
              <a:rPr lang="tr-TR" smtClean="0"/>
              <a:t>‹#›</a:t>
            </a:fld>
            <a:endParaRPr lang="tr-TR"/>
          </a:p>
        </p:txBody>
      </p:sp>
    </p:spTree>
    <p:extLst>
      <p:ext uri="{BB962C8B-B14F-4D97-AF65-F5344CB8AC3E}">
        <p14:creationId xmlns:p14="http://schemas.microsoft.com/office/powerpoint/2010/main" val="2553782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AE431-A422-49E2-AE0F-36A9C1EC6A21}"/>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4CADDB4A-5668-41F9-83CE-B82D4FBBAF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A284C15F-7107-4006-BAF6-4FC353A1AA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745E0D92-70E6-4EB0-8A48-850B84A7239E}"/>
              </a:ext>
            </a:extLst>
          </p:cNvPr>
          <p:cNvSpPr>
            <a:spLocks noGrp="1"/>
          </p:cNvSpPr>
          <p:nvPr>
            <p:ph type="dt" sz="half" idx="10"/>
          </p:nvPr>
        </p:nvSpPr>
        <p:spPr/>
        <p:txBody>
          <a:bodyPr/>
          <a:lstStyle/>
          <a:p>
            <a:fld id="{F4DE14D0-6375-42A7-8CB9-91E3ED1F0236}" type="datetimeFigureOut">
              <a:rPr lang="tr-TR" smtClean="0"/>
              <a:t>26.04.2022</a:t>
            </a:fld>
            <a:endParaRPr lang="tr-TR"/>
          </a:p>
        </p:txBody>
      </p:sp>
      <p:sp>
        <p:nvSpPr>
          <p:cNvPr id="6" name="Footer Placeholder 5">
            <a:extLst>
              <a:ext uri="{FF2B5EF4-FFF2-40B4-BE49-F238E27FC236}">
                <a16:creationId xmlns:a16="http://schemas.microsoft.com/office/drawing/2014/main" id="{7C74723E-B9BD-4DD7-B7C3-BB00817941BE}"/>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BA37013A-DAF3-4DED-8926-EEE546423CF0}"/>
              </a:ext>
            </a:extLst>
          </p:cNvPr>
          <p:cNvSpPr>
            <a:spLocks noGrp="1"/>
          </p:cNvSpPr>
          <p:nvPr>
            <p:ph type="sldNum" sz="quarter" idx="12"/>
          </p:nvPr>
        </p:nvSpPr>
        <p:spPr/>
        <p:txBody>
          <a:bodyPr/>
          <a:lstStyle/>
          <a:p>
            <a:fld id="{9FDC762E-6CBA-4C65-A6DD-FC9AAB80BB70}" type="slidenum">
              <a:rPr lang="tr-TR" smtClean="0"/>
              <a:t>‹#›</a:t>
            </a:fld>
            <a:endParaRPr lang="tr-TR"/>
          </a:p>
        </p:txBody>
      </p:sp>
    </p:spTree>
    <p:extLst>
      <p:ext uri="{BB962C8B-B14F-4D97-AF65-F5344CB8AC3E}">
        <p14:creationId xmlns:p14="http://schemas.microsoft.com/office/powerpoint/2010/main" val="1578335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94964-2038-47D9-9445-3A362C7C9FB1}"/>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72BC7182-00CE-4C6A-91B0-B9A23BD8E1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C49136-99FF-494C-A036-53CC831924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9B2BA2FA-7FAC-450C-9783-CFD71FE407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E6E539-B9D3-4221-9EC7-3378FB52D1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135A8F5A-A2B5-40E6-B787-D21BF7BDE177}"/>
              </a:ext>
            </a:extLst>
          </p:cNvPr>
          <p:cNvSpPr>
            <a:spLocks noGrp="1"/>
          </p:cNvSpPr>
          <p:nvPr>
            <p:ph type="dt" sz="half" idx="10"/>
          </p:nvPr>
        </p:nvSpPr>
        <p:spPr/>
        <p:txBody>
          <a:bodyPr/>
          <a:lstStyle/>
          <a:p>
            <a:fld id="{F4DE14D0-6375-42A7-8CB9-91E3ED1F0236}" type="datetimeFigureOut">
              <a:rPr lang="tr-TR" smtClean="0"/>
              <a:t>26.04.2022</a:t>
            </a:fld>
            <a:endParaRPr lang="tr-TR"/>
          </a:p>
        </p:txBody>
      </p:sp>
      <p:sp>
        <p:nvSpPr>
          <p:cNvPr id="8" name="Footer Placeholder 7">
            <a:extLst>
              <a:ext uri="{FF2B5EF4-FFF2-40B4-BE49-F238E27FC236}">
                <a16:creationId xmlns:a16="http://schemas.microsoft.com/office/drawing/2014/main" id="{596C6CD6-BED4-4980-8EF7-0EF9919EB460}"/>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A8A86806-363D-41EB-BB69-A848B3634DF3}"/>
              </a:ext>
            </a:extLst>
          </p:cNvPr>
          <p:cNvSpPr>
            <a:spLocks noGrp="1"/>
          </p:cNvSpPr>
          <p:nvPr>
            <p:ph type="sldNum" sz="quarter" idx="12"/>
          </p:nvPr>
        </p:nvSpPr>
        <p:spPr/>
        <p:txBody>
          <a:bodyPr/>
          <a:lstStyle/>
          <a:p>
            <a:fld id="{9FDC762E-6CBA-4C65-A6DD-FC9AAB80BB70}" type="slidenum">
              <a:rPr lang="tr-TR" smtClean="0"/>
              <a:t>‹#›</a:t>
            </a:fld>
            <a:endParaRPr lang="tr-TR"/>
          </a:p>
        </p:txBody>
      </p:sp>
    </p:spTree>
    <p:extLst>
      <p:ext uri="{BB962C8B-B14F-4D97-AF65-F5344CB8AC3E}">
        <p14:creationId xmlns:p14="http://schemas.microsoft.com/office/powerpoint/2010/main" val="2604220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D0C6E-E7C9-4C7E-BBCF-767D8A3A7C33}"/>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2FAC28EE-D381-4BFE-8509-546C9609FE0C}"/>
              </a:ext>
            </a:extLst>
          </p:cNvPr>
          <p:cNvSpPr>
            <a:spLocks noGrp="1"/>
          </p:cNvSpPr>
          <p:nvPr>
            <p:ph type="dt" sz="half" idx="10"/>
          </p:nvPr>
        </p:nvSpPr>
        <p:spPr/>
        <p:txBody>
          <a:bodyPr/>
          <a:lstStyle/>
          <a:p>
            <a:fld id="{F4DE14D0-6375-42A7-8CB9-91E3ED1F0236}" type="datetimeFigureOut">
              <a:rPr lang="tr-TR" smtClean="0"/>
              <a:t>26.04.2022</a:t>
            </a:fld>
            <a:endParaRPr lang="tr-TR"/>
          </a:p>
        </p:txBody>
      </p:sp>
      <p:sp>
        <p:nvSpPr>
          <p:cNvPr id="4" name="Footer Placeholder 3">
            <a:extLst>
              <a:ext uri="{FF2B5EF4-FFF2-40B4-BE49-F238E27FC236}">
                <a16:creationId xmlns:a16="http://schemas.microsoft.com/office/drawing/2014/main" id="{202856D5-DDEA-4D6C-99E5-9C2B92C28F6C}"/>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49724B39-0080-4461-8E2A-4ED7471BFD5D}"/>
              </a:ext>
            </a:extLst>
          </p:cNvPr>
          <p:cNvSpPr>
            <a:spLocks noGrp="1"/>
          </p:cNvSpPr>
          <p:nvPr>
            <p:ph type="sldNum" sz="quarter" idx="12"/>
          </p:nvPr>
        </p:nvSpPr>
        <p:spPr/>
        <p:txBody>
          <a:bodyPr/>
          <a:lstStyle/>
          <a:p>
            <a:fld id="{9FDC762E-6CBA-4C65-A6DD-FC9AAB80BB70}" type="slidenum">
              <a:rPr lang="tr-TR" smtClean="0"/>
              <a:t>‹#›</a:t>
            </a:fld>
            <a:endParaRPr lang="tr-TR"/>
          </a:p>
        </p:txBody>
      </p:sp>
    </p:spTree>
    <p:extLst>
      <p:ext uri="{BB962C8B-B14F-4D97-AF65-F5344CB8AC3E}">
        <p14:creationId xmlns:p14="http://schemas.microsoft.com/office/powerpoint/2010/main" val="3600113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429AA6-2B4F-467E-A23F-CAF29AA37632}"/>
              </a:ext>
            </a:extLst>
          </p:cNvPr>
          <p:cNvSpPr>
            <a:spLocks noGrp="1"/>
          </p:cNvSpPr>
          <p:nvPr>
            <p:ph type="dt" sz="half" idx="10"/>
          </p:nvPr>
        </p:nvSpPr>
        <p:spPr/>
        <p:txBody>
          <a:bodyPr/>
          <a:lstStyle/>
          <a:p>
            <a:fld id="{F4DE14D0-6375-42A7-8CB9-91E3ED1F0236}" type="datetimeFigureOut">
              <a:rPr lang="tr-TR" smtClean="0"/>
              <a:t>26.04.2022</a:t>
            </a:fld>
            <a:endParaRPr lang="tr-TR"/>
          </a:p>
        </p:txBody>
      </p:sp>
      <p:sp>
        <p:nvSpPr>
          <p:cNvPr id="3" name="Footer Placeholder 2">
            <a:extLst>
              <a:ext uri="{FF2B5EF4-FFF2-40B4-BE49-F238E27FC236}">
                <a16:creationId xmlns:a16="http://schemas.microsoft.com/office/drawing/2014/main" id="{E2312668-BC57-47DF-B115-577B27979D8A}"/>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9110AD0E-E55A-4695-94A6-272E9F436CDD}"/>
              </a:ext>
            </a:extLst>
          </p:cNvPr>
          <p:cNvSpPr>
            <a:spLocks noGrp="1"/>
          </p:cNvSpPr>
          <p:nvPr>
            <p:ph type="sldNum" sz="quarter" idx="12"/>
          </p:nvPr>
        </p:nvSpPr>
        <p:spPr/>
        <p:txBody>
          <a:bodyPr/>
          <a:lstStyle/>
          <a:p>
            <a:fld id="{9FDC762E-6CBA-4C65-A6DD-FC9AAB80BB70}" type="slidenum">
              <a:rPr lang="tr-TR" smtClean="0"/>
              <a:t>‹#›</a:t>
            </a:fld>
            <a:endParaRPr lang="tr-TR"/>
          </a:p>
        </p:txBody>
      </p:sp>
    </p:spTree>
    <p:extLst>
      <p:ext uri="{BB962C8B-B14F-4D97-AF65-F5344CB8AC3E}">
        <p14:creationId xmlns:p14="http://schemas.microsoft.com/office/powerpoint/2010/main" val="3846227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8DB65-829E-4968-B43D-062B7655CD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7435E9A5-BA11-4FBA-8370-16449CC81F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27AA4245-77C4-4274-B736-7A5F1FBDCE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4649B3-E9E7-4AD4-B067-4EBC9285D969}"/>
              </a:ext>
            </a:extLst>
          </p:cNvPr>
          <p:cNvSpPr>
            <a:spLocks noGrp="1"/>
          </p:cNvSpPr>
          <p:nvPr>
            <p:ph type="dt" sz="half" idx="10"/>
          </p:nvPr>
        </p:nvSpPr>
        <p:spPr/>
        <p:txBody>
          <a:bodyPr/>
          <a:lstStyle/>
          <a:p>
            <a:fld id="{F4DE14D0-6375-42A7-8CB9-91E3ED1F0236}" type="datetimeFigureOut">
              <a:rPr lang="tr-TR" smtClean="0"/>
              <a:t>26.04.2022</a:t>
            </a:fld>
            <a:endParaRPr lang="tr-TR"/>
          </a:p>
        </p:txBody>
      </p:sp>
      <p:sp>
        <p:nvSpPr>
          <p:cNvPr id="6" name="Footer Placeholder 5">
            <a:extLst>
              <a:ext uri="{FF2B5EF4-FFF2-40B4-BE49-F238E27FC236}">
                <a16:creationId xmlns:a16="http://schemas.microsoft.com/office/drawing/2014/main" id="{9B0291DD-535F-43E7-B101-0664A533C7F0}"/>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E89AF471-28EC-4E76-95E3-BEFDC7055665}"/>
              </a:ext>
            </a:extLst>
          </p:cNvPr>
          <p:cNvSpPr>
            <a:spLocks noGrp="1"/>
          </p:cNvSpPr>
          <p:nvPr>
            <p:ph type="sldNum" sz="quarter" idx="12"/>
          </p:nvPr>
        </p:nvSpPr>
        <p:spPr/>
        <p:txBody>
          <a:bodyPr/>
          <a:lstStyle/>
          <a:p>
            <a:fld id="{9FDC762E-6CBA-4C65-A6DD-FC9AAB80BB70}" type="slidenum">
              <a:rPr lang="tr-TR" smtClean="0"/>
              <a:t>‹#›</a:t>
            </a:fld>
            <a:endParaRPr lang="tr-TR"/>
          </a:p>
        </p:txBody>
      </p:sp>
    </p:spTree>
    <p:extLst>
      <p:ext uri="{BB962C8B-B14F-4D97-AF65-F5344CB8AC3E}">
        <p14:creationId xmlns:p14="http://schemas.microsoft.com/office/powerpoint/2010/main" val="324565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D78D4-81D2-4701-95C5-0F10DA86C6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A5FB8380-904E-426A-8E48-C189CD884A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606B6BFB-2AA5-42CD-BA62-5BE85FF802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9C4C44-0F05-44A4-8C52-57ADAD3DD649}"/>
              </a:ext>
            </a:extLst>
          </p:cNvPr>
          <p:cNvSpPr>
            <a:spLocks noGrp="1"/>
          </p:cNvSpPr>
          <p:nvPr>
            <p:ph type="dt" sz="half" idx="10"/>
          </p:nvPr>
        </p:nvSpPr>
        <p:spPr/>
        <p:txBody>
          <a:bodyPr/>
          <a:lstStyle/>
          <a:p>
            <a:fld id="{F4DE14D0-6375-42A7-8CB9-91E3ED1F0236}" type="datetimeFigureOut">
              <a:rPr lang="tr-TR" smtClean="0"/>
              <a:t>26.04.2022</a:t>
            </a:fld>
            <a:endParaRPr lang="tr-TR"/>
          </a:p>
        </p:txBody>
      </p:sp>
      <p:sp>
        <p:nvSpPr>
          <p:cNvPr id="6" name="Footer Placeholder 5">
            <a:extLst>
              <a:ext uri="{FF2B5EF4-FFF2-40B4-BE49-F238E27FC236}">
                <a16:creationId xmlns:a16="http://schemas.microsoft.com/office/drawing/2014/main" id="{2D542F9F-DE0D-43E8-854A-B715E156F911}"/>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D9D48201-7DE2-4B40-926A-40F76BE03DB0}"/>
              </a:ext>
            </a:extLst>
          </p:cNvPr>
          <p:cNvSpPr>
            <a:spLocks noGrp="1"/>
          </p:cNvSpPr>
          <p:nvPr>
            <p:ph type="sldNum" sz="quarter" idx="12"/>
          </p:nvPr>
        </p:nvSpPr>
        <p:spPr/>
        <p:txBody>
          <a:bodyPr/>
          <a:lstStyle/>
          <a:p>
            <a:fld id="{9FDC762E-6CBA-4C65-A6DD-FC9AAB80BB70}" type="slidenum">
              <a:rPr lang="tr-TR" smtClean="0"/>
              <a:t>‹#›</a:t>
            </a:fld>
            <a:endParaRPr lang="tr-TR"/>
          </a:p>
        </p:txBody>
      </p:sp>
    </p:spTree>
    <p:extLst>
      <p:ext uri="{BB962C8B-B14F-4D97-AF65-F5344CB8AC3E}">
        <p14:creationId xmlns:p14="http://schemas.microsoft.com/office/powerpoint/2010/main" val="3829641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86FECC-3C72-4CD5-9F66-44D991483C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7362486F-5E74-4291-AE2B-5B15513B35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D9AAFF77-3A90-422B-9B29-F057F4BE49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DE14D0-6375-42A7-8CB9-91E3ED1F0236}" type="datetimeFigureOut">
              <a:rPr lang="tr-TR" smtClean="0"/>
              <a:t>26.04.2022</a:t>
            </a:fld>
            <a:endParaRPr lang="tr-TR"/>
          </a:p>
        </p:txBody>
      </p:sp>
      <p:sp>
        <p:nvSpPr>
          <p:cNvPr id="5" name="Footer Placeholder 4">
            <a:extLst>
              <a:ext uri="{FF2B5EF4-FFF2-40B4-BE49-F238E27FC236}">
                <a16:creationId xmlns:a16="http://schemas.microsoft.com/office/drawing/2014/main" id="{288032DD-2152-49AC-AAFE-8A9D635722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a:extLst>
              <a:ext uri="{FF2B5EF4-FFF2-40B4-BE49-F238E27FC236}">
                <a16:creationId xmlns:a16="http://schemas.microsoft.com/office/drawing/2014/main" id="{9DCFF78F-0DC4-42C1-8661-5E45CD7D8D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DC762E-6CBA-4C65-A6DD-FC9AAB80BB70}" type="slidenum">
              <a:rPr lang="tr-TR" smtClean="0"/>
              <a:t>‹#›</a:t>
            </a:fld>
            <a:endParaRPr lang="tr-TR"/>
          </a:p>
        </p:txBody>
      </p:sp>
    </p:spTree>
    <p:extLst>
      <p:ext uri="{BB962C8B-B14F-4D97-AF65-F5344CB8AC3E}">
        <p14:creationId xmlns:p14="http://schemas.microsoft.com/office/powerpoint/2010/main" val="3192401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keras.io/api/applications/vgg/#vgg16-function" TargetMode="External"/><Relationship Id="rId2" Type="http://schemas.openxmlformats.org/officeDocument/2006/relationships/hyperlink" Target="https://keras.io/api/applications/inceptionv3"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keras.io/api/applications/mobilenet"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tr.wikipedia.org/wiki/Veri_k%C3%BCmesi"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hub.com/poyrazaktas/weather-clustering-problem-from-images/tree/inceptionv3" TargetMode="External"/><Relationship Id="rId1" Type="http://schemas.openxmlformats.org/officeDocument/2006/relationships/slideLayout" Target="../slideLayouts/slideLayout2.xml"/><Relationship Id="rId6" Type="http://schemas.openxmlformats.org/officeDocument/2006/relationships/hyperlink" Target="https://github.com/poyrazaktas/weather-clustering-problem-from-images/tree/mobilenet" TargetMode="External"/><Relationship Id="rId5" Type="http://schemas.openxmlformats.org/officeDocument/2006/relationships/hyperlink" Target="https://github.com/poyrazaktas/weather-clustering-problem-from-images/tree/VGG16" TargetMode="External"/><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8" Type="http://schemas.openxmlformats.org/officeDocument/2006/relationships/hyperlink" Target="https://medium.com/analytics-vidhya/image-classification-with-mobilenet-cc6fbb2cd470" TargetMode="External"/><Relationship Id="rId13" Type="http://schemas.openxmlformats.org/officeDocument/2006/relationships/hyperlink" Target="https://towardsdatascience.com/silhouette-coefficient-validating-clustering-techniques-e976bb81d10c" TargetMode="External"/><Relationship Id="rId3" Type="http://schemas.openxmlformats.org/officeDocument/2006/relationships/hyperlink" Target="https://keras.io/api/applications/#usage-examples-for-image-classification-models" TargetMode="External"/><Relationship Id="rId7" Type="http://schemas.openxmlformats.org/officeDocument/2006/relationships/hyperlink" Target="https://gutx.com.tr/item/arudevmf7o5q.html" TargetMode="External"/><Relationship Id="rId12" Type="http://schemas.openxmlformats.org/officeDocument/2006/relationships/hyperlink" Target="https://erdincuzun.com/makine_ogrenmesi/hangisini-secmeliyim-supervised-ve-unsupervised-learning/" TargetMode="External"/><Relationship Id="rId2" Type="http://schemas.openxmlformats.org/officeDocument/2006/relationships/hyperlink" Target="https://towardsdatascience.com/performance-metrics-in-machine-learning-part-3-clustering-d69550662dc6" TargetMode="External"/><Relationship Id="rId1" Type="http://schemas.openxmlformats.org/officeDocument/2006/relationships/slideLayout" Target="../slideLayouts/slideLayout2.xml"/><Relationship Id="rId6" Type="http://schemas.openxmlformats.org/officeDocument/2006/relationships/hyperlink" Target="https://www.mygreatlearning.com/blog/introduction-to-vgg16/" TargetMode="External"/><Relationship Id="rId11" Type="http://schemas.openxmlformats.org/officeDocument/2006/relationships/hyperlink" Target="https://medium.com/deep-learning-turkiye/k-means-algoritmas%C4%B1-b460620dd02a" TargetMode="External"/><Relationship Id="rId5" Type="http://schemas.openxmlformats.org/officeDocument/2006/relationships/hyperlink" Target="https://arxiv.org/pdf/1704.04861.pdf" TargetMode="External"/><Relationship Id="rId10" Type="http://schemas.openxmlformats.org/officeDocument/2006/relationships/hyperlink" Target="https://www.geeksforgeeks.org/vgg-16-cnn-model/" TargetMode="External"/><Relationship Id="rId4" Type="http://schemas.openxmlformats.org/officeDocument/2006/relationships/hyperlink" Target="https://ai.yemreak.com/deeplearning.ai/cnn/klasik-cnn-modellerini-inceleme" TargetMode="External"/><Relationship Id="rId9" Type="http://schemas.openxmlformats.org/officeDocument/2006/relationships/hyperlink" Target="https://towardsdatascience.com/step-by-step-vgg16-implementation-in-keras-for-beginners-a833c686ae6c"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Kayan kağıt bulutları">
            <a:extLst>
              <a:ext uri="{FF2B5EF4-FFF2-40B4-BE49-F238E27FC236}">
                <a16:creationId xmlns:a16="http://schemas.microsoft.com/office/drawing/2014/main" id="{B029C7FA-7B0E-4512-EE15-F028AD923323}"/>
              </a:ext>
            </a:extLst>
          </p:cNvPr>
          <p:cNvPicPr>
            <a:picLocks noChangeAspect="1"/>
          </p:cNvPicPr>
          <p:nvPr/>
        </p:nvPicPr>
        <p:blipFill rotWithShape="1">
          <a:blip r:embed="rId2"/>
          <a:srcRect l="2981" t="9091" r="20318"/>
          <a:stretch/>
        </p:blipFill>
        <p:spPr>
          <a:xfrm>
            <a:off x="3523488" y="10"/>
            <a:ext cx="8668512" cy="6857990"/>
          </a:xfrm>
          <a:prstGeom prst="rect">
            <a:avLst/>
          </a:prstGeom>
        </p:spPr>
      </p:pic>
      <p:sp>
        <p:nvSpPr>
          <p:cNvPr id="18" name="Rectangle 17">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06C3BB2-619D-46EC-83F5-0187334930A7}"/>
              </a:ext>
            </a:extLst>
          </p:cNvPr>
          <p:cNvSpPr>
            <a:spLocks noGrp="1"/>
          </p:cNvSpPr>
          <p:nvPr>
            <p:ph type="ctrTitle"/>
          </p:nvPr>
        </p:nvSpPr>
        <p:spPr>
          <a:xfrm>
            <a:off x="477981" y="1122363"/>
            <a:ext cx="4023360" cy="3204134"/>
          </a:xfrm>
        </p:spPr>
        <p:txBody>
          <a:bodyPr anchor="b">
            <a:normAutofit/>
          </a:bodyPr>
          <a:lstStyle/>
          <a:p>
            <a:pPr algn="l"/>
            <a:r>
              <a:rPr lang="tr-TR" sz="4800"/>
              <a:t>Görüntülerden Hava Durumu Kümeleme Problemi</a:t>
            </a:r>
          </a:p>
        </p:txBody>
      </p:sp>
      <p:sp>
        <p:nvSpPr>
          <p:cNvPr id="3" name="Subtitle 2">
            <a:extLst>
              <a:ext uri="{FF2B5EF4-FFF2-40B4-BE49-F238E27FC236}">
                <a16:creationId xmlns:a16="http://schemas.microsoft.com/office/drawing/2014/main" id="{42647446-5EAF-4D1B-97DF-669F1F7B551E}"/>
              </a:ext>
            </a:extLst>
          </p:cNvPr>
          <p:cNvSpPr>
            <a:spLocks noGrp="1"/>
          </p:cNvSpPr>
          <p:nvPr>
            <p:ph type="subTitle" idx="1"/>
          </p:nvPr>
        </p:nvSpPr>
        <p:spPr>
          <a:xfrm>
            <a:off x="477980" y="4872922"/>
            <a:ext cx="4023359" cy="1208141"/>
          </a:xfrm>
        </p:spPr>
        <p:txBody>
          <a:bodyPr>
            <a:normAutofit/>
          </a:bodyPr>
          <a:lstStyle/>
          <a:p>
            <a:pPr algn="l"/>
            <a:r>
              <a:rPr lang="tr-TR" sz="1100"/>
              <a:t>180201109 - Poyraz Aktaş – 180201109@kocaeli.edu.tr</a:t>
            </a:r>
          </a:p>
          <a:p>
            <a:pPr algn="l"/>
            <a:r>
              <a:rPr lang="tr-TR" sz="1100"/>
              <a:t>180201026 – Hamza Tunahan Arslan – 180201026@kocaeli.edu.tr</a:t>
            </a:r>
          </a:p>
          <a:p>
            <a:pPr algn="l"/>
            <a:r>
              <a:rPr lang="tr-TR" sz="1100"/>
              <a:t>180201045 - Orkun Alkan – 180201045@kocaeli.edu.tr</a:t>
            </a:r>
          </a:p>
          <a:p>
            <a:pPr algn="l"/>
            <a:r>
              <a:rPr lang="tr-TR" sz="1100"/>
              <a:t>180201057 - Oğuz Can Varol – 180201057@kocaeli.edu.tr</a:t>
            </a:r>
          </a:p>
          <a:p>
            <a:pPr algn="l"/>
            <a:endParaRPr lang="tr-TR" sz="1100"/>
          </a:p>
        </p:txBody>
      </p:sp>
      <p:sp>
        <p:nvSpPr>
          <p:cNvPr id="20" name="Rectangle 1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9169289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3A9618-5FE5-45BF-A9D9-061BCCEC298C}"/>
              </a:ext>
            </a:extLst>
          </p:cNvPr>
          <p:cNvSpPr>
            <a:spLocks noGrp="1"/>
          </p:cNvSpPr>
          <p:nvPr>
            <p:ph type="title"/>
          </p:nvPr>
        </p:nvSpPr>
        <p:spPr>
          <a:xfrm>
            <a:off x="841248" y="426720"/>
            <a:ext cx="10506456" cy="1919141"/>
          </a:xfrm>
        </p:spPr>
        <p:txBody>
          <a:bodyPr anchor="b">
            <a:normAutofit/>
          </a:bodyPr>
          <a:lstStyle/>
          <a:p>
            <a:r>
              <a:rPr lang="tr-TR" sz="6000"/>
              <a:t>Problemin tanımı</a:t>
            </a:r>
          </a:p>
        </p:txBody>
      </p:sp>
      <p:sp>
        <p:nvSpPr>
          <p:cNvPr id="15" name="Rectangle 14">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922C18E-3FF2-4D5E-A55C-4FF1B752A110}"/>
              </a:ext>
            </a:extLst>
          </p:cNvPr>
          <p:cNvSpPr>
            <a:spLocks noGrp="1"/>
          </p:cNvSpPr>
          <p:nvPr>
            <p:ph idx="1"/>
          </p:nvPr>
        </p:nvSpPr>
        <p:spPr>
          <a:xfrm>
            <a:off x="841248" y="3337269"/>
            <a:ext cx="10509504" cy="2905686"/>
          </a:xfrm>
        </p:spPr>
        <p:txBody>
          <a:bodyPr>
            <a:normAutofit/>
          </a:bodyPr>
          <a:lstStyle/>
          <a:p>
            <a:pPr marL="0" indent="0">
              <a:buNone/>
            </a:pPr>
            <a:r>
              <a:rPr lang="tr-TR" sz="1500"/>
              <a:t>Bu problem için modelinizin, hareket halindeki otonom arabalardan alınan görüntüleri beş kategoriden birinde sınıflandırması gerekmektedir.</a:t>
            </a:r>
          </a:p>
          <a:p>
            <a:pPr marL="0" indent="0">
              <a:buNone/>
            </a:pPr>
            <a:endParaRPr lang="tr-TR" sz="1500"/>
          </a:p>
          <a:p>
            <a:pPr marL="0" indent="0">
              <a:buNone/>
            </a:pPr>
            <a:r>
              <a:rPr lang="tr-TR" sz="1500"/>
              <a:t>Beş hava durumu kategorisi aşağıdaki gibidir:</a:t>
            </a:r>
          </a:p>
          <a:p>
            <a:r>
              <a:rPr lang="tr-TR" sz="1500"/>
              <a:t>Hava açık</a:t>
            </a:r>
          </a:p>
          <a:p>
            <a:r>
              <a:rPr lang="tr-TR" sz="1500"/>
              <a:t>Yol biraz ıslak ve hava biraz bulutlu</a:t>
            </a:r>
          </a:p>
          <a:p>
            <a:r>
              <a:rPr lang="tr-TR" sz="1500"/>
              <a:t>Islak yol, bulutlu hava ve hafif yağmur</a:t>
            </a:r>
          </a:p>
          <a:p>
            <a:r>
              <a:rPr lang="tr-TR" sz="1500"/>
              <a:t>Alacakaranlıkta veya şafak vaktinde yağmurlu hava.</a:t>
            </a:r>
          </a:p>
          <a:p>
            <a:r>
              <a:rPr lang="tr-TR" sz="1500"/>
              <a:t>Gece şiddetli yağmur ve ıslak yollar.</a:t>
            </a:r>
          </a:p>
        </p:txBody>
      </p:sp>
    </p:spTree>
    <p:extLst>
      <p:ext uri="{BB962C8B-B14F-4D97-AF65-F5344CB8AC3E}">
        <p14:creationId xmlns:p14="http://schemas.microsoft.com/office/powerpoint/2010/main" val="787571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DA2E7C1E-2B5A-4BBA-AE51-1CD8C1930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6">
            <a:extLst>
              <a:ext uri="{FF2B5EF4-FFF2-40B4-BE49-F238E27FC236}">
                <a16:creationId xmlns:a16="http://schemas.microsoft.com/office/drawing/2014/main" id="{43DF76B1-5174-4FAF-9D19-FFEE98426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29DBC4DB-EEC2-433C-8BD0-4F5920A51273}"/>
              </a:ext>
            </a:extLst>
          </p:cNvPr>
          <p:cNvPicPr>
            <a:picLocks noGrp="1" noChangeAspect="1"/>
          </p:cNvPicPr>
          <p:nvPr>
            <p:ph idx="1"/>
          </p:nvPr>
        </p:nvPicPr>
        <p:blipFill>
          <a:blip r:embed="rId2"/>
          <a:stretch>
            <a:fillRect/>
          </a:stretch>
        </p:blipFill>
        <p:spPr>
          <a:xfrm>
            <a:off x="2734275" y="914400"/>
            <a:ext cx="6647250" cy="4968819"/>
          </a:xfrm>
          <a:prstGeom prst="rect">
            <a:avLst/>
          </a:prstGeom>
        </p:spPr>
      </p:pic>
    </p:spTree>
    <p:extLst>
      <p:ext uri="{BB962C8B-B14F-4D97-AF65-F5344CB8AC3E}">
        <p14:creationId xmlns:p14="http://schemas.microsoft.com/office/powerpoint/2010/main" val="1042215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E2F58BF-12E5-4B5A-AD25-4DAAA274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27B3B7-9881-4BB3-92BC-0884DF83C594}"/>
              </a:ext>
            </a:extLst>
          </p:cNvPr>
          <p:cNvSpPr>
            <a:spLocks noGrp="1"/>
          </p:cNvSpPr>
          <p:nvPr>
            <p:ph type="title"/>
          </p:nvPr>
        </p:nvSpPr>
        <p:spPr>
          <a:xfrm>
            <a:off x="344174" y="1195978"/>
            <a:ext cx="3732746" cy="3204134"/>
          </a:xfrm>
        </p:spPr>
        <p:txBody>
          <a:bodyPr vert="horz" lIns="91440" tIns="45720" rIns="91440" bIns="45720" rtlCol="0" anchor="b">
            <a:normAutofit/>
          </a:bodyPr>
          <a:lstStyle/>
          <a:p>
            <a:r>
              <a:rPr lang="en-US" sz="4800" dirty="0"/>
              <a:t>Image Classification Models in </a:t>
            </a:r>
            <a:r>
              <a:rPr lang="en-US" sz="4800" dirty="0" err="1"/>
              <a:t>Keras</a:t>
            </a:r>
            <a:endParaRPr lang="en-US" sz="4800" dirty="0"/>
          </a:p>
        </p:txBody>
      </p:sp>
      <p:sp>
        <p:nvSpPr>
          <p:cNvPr id="26" name="!!accent">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8" name="Rectangle 2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3" name="Content Placeholder 13">
            <a:extLst>
              <a:ext uri="{FF2B5EF4-FFF2-40B4-BE49-F238E27FC236}">
                <a16:creationId xmlns:a16="http://schemas.microsoft.com/office/drawing/2014/main" id="{E6BF135C-809A-4EE7-B10B-65FDC175B7CF}"/>
              </a:ext>
            </a:extLst>
          </p:cNvPr>
          <p:cNvGraphicFramePr>
            <a:graphicFrameLocks noGrp="1"/>
          </p:cNvGraphicFramePr>
          <p:nvPr>
            <p:ph idx="1"/>
            <p:extLst>
              <p:ext uri="{D42A27DB-BD31-4B8C-83A1-F6EECF244321}">
                <p14:modId xmlns:p14="http://schemas.microsoft.com/office/powerpoint/2010/main" val="211596025"/>
              </p:ext>
            </p:extLst>
          </p:nvPr>
        </p:nvGraphicFramePr>
        <p:xfrm>
          <a:off x="4241260" y="3042014"/>
          <a:ext cx="7683126" cy="2640106"/>
        </p:xfrm>
        <a:graphic>
          <a:graphicData uri="http://schemas.openxmlformats.org/drawingml/2006/table">
            <a:tbl>
              <a:tblPr/>
              <a:tblGrid>
                <a:gridCol w="1235412">
                  <a:extLst>
                    <a:ext uri="{9D8B030D-6E8A-4147-A177-3AD203B41FA5}">
                      <a16:colId xmlns:a16="http://schemas.microsoft.com/office/drawing/2014/main" val="1323178678"/>
                    </a:ext>
                  </a:extLst>
                </a:gridCol>
                <a:gridCol w="685369">
                  <a:extLst>
                    <a:ext uri="{9D8B030D-6E8A-4147-A177-3AD203B41FA5}">
                      <a16:colId xmlns:a16="http://schemas.microsoft.com/office/drawing/2014/main" val="3412693825"/>
                    </a:ext>
                  </a:extLst>
                </a:gridCol>
                <a:gridCol w="960391">
                  <a:extLst>
                    <a:ext uri="{9D8B030D-6E8A-4147-A177-3AD203B41FA5}">
                      <a16:colId xmlns:a16="http://schemas.microsoft.com/office/drawing/2014/main" val="3567606510"/>
                    </a:ext>
                  </a:extLst>
                </a:gridCol>
                <a:gridCol w="960391">
                  <a:extLst>
                    <a:ext uri="{9D8B030D-6E8A-4147-A177-3AD203B41FA5}">
                      <a16:colId xmlns:a16="http://schemas.microsoft.com/office/drawing/2014/main" val="292570922"/>
                    </a:ext>
                  </a:extLst>
                </a:gridCol>
                <a:gridCol w="1124730">
                  <a:extLst>
                    <a:ext uri="{9D8B030D-6E8A-4147-A177-3AD203B41FA5}">
                      <a16:colId xmlns:a16="http://schemas.microsoft.com/office/drawing/2014/main" val="2445193908"/>
                    </a:ext>
                  </a:extLst>
                </a:gridCol>
                <a:gridCol w="796051">
                  <a:extLst>
                    <a:ext uri="{9D8B030D-6E8A-4147-A177-3AD203B41FA5}">
                      <a16:colId xmlns:a16="http://schemas.microsoft.com/office/drawing/2014/main" val="1621986294"/>
                    </a:ext>
                  </a:extLst>
                </a:gridCol>
                <a:gridCol w="960391">
                  <a:extLst>
                    <a:ext uri="{9D8B030D-6E8A-4147-A177-3AD203B41FA5}">
                      <a16:colId xmlns:a16="http://schemas.microsoft.com/office/drawing/2014/main" val="158612719"/>
                    </a:ext>
                  </a:extLst>
                </a:gridCol>
                <a:gridCol w="960391">
                  <a:extLst>
                    <a:ext uri="{9D8B030D-6E8A-4147-A177-3AD203B41FA5}">
                      <a16:colId xmlns:a16="http://schemas.microsoft.com/office/drawing/2014/main" val="1012519317"/>
                    </a:ext>
                  </a:extLst>
                </a:gridCol>
              </a:tblGrid>
              <a:tr h="1238172">
                <a:tc>
                  <a:txBody>
                    <a:bodyPr/>
                    <a:lstStyle/>
                    <a:p>
                      <a:pPr algn="l"/>
                      <a:r>
                        <a:rPr lang="tr-TR" sz="1600">
                          <a:effectLst/>
                        </a:rPr>
                        <a:t>Model</a:t>
                      </a:r>
                    </a:p>
                  </a:txBody>
                  <a:tcPr marL="83680" marR="83680" marT="41840" marB="41840"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pPr algn="l"/>
                      <a:r>
                        <a:rPr lang="tr-TR" sz="1600" dirty="0">
                          <a:effectLst/>
                        </a:rPr>
                        <a:t>Size (MB)</a:t>
                      </a:r>
                    </a:p>
                  </a:txBody>
                  <a:tcPr marL="83680" marR="83680" marT="41840" marB="41840"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pPr algn="l"/>
                      <a:r>
                        <a:rPr lang="tr-TR" sz="1600">
                          <a:effectLst/>
                        </a:rPr>
                        <a:t>Top-1 Accuracy</a:t>
                      </a:r>
                    </a:p>
                  </a:txBody>
                  <a:tcPr marL="83680" marR="83680" marT="41840" marB="41840"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pPr algn="l"/>
                      <a:r>
                        <a:rPr lang="tr-TR" sz="1600" dirty="0">
                          <a:effectLst/>
                        </a:rPr>
                        <a:t>Top-5 Accuracy</a:t>
                      </a:r>
                    </a:p>
                  </a:txBody>
                  <a:tcPr marL="83680" marR="83680" marT="41840" marB="41840"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pPr algn="l"/>
                      <a:r>
                        <a:rPr lang="tr-TR" sz="1600" dirty="0">
                          <a:effectLst/>
                        </a:rPr>
                        <a:t>Parameters</a:t>
                      </a:r>
                    </a:p>
                  </a:txBody>
                  <a:tcPr marL="83680" marR="83680" marT="41840" marB="41840"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pPr algn="l"/>
                      <a:r>
                        <a:rPr lang="tr-TR" sz="1600">
                          <a:effectLst/>
                        </a:rPr>
                        <a:t>Depth</a:t>
                      </a:r>
                    </a:p>
                  </a:txBody>
                  <a:tcPr marL="83680" marR="83680" marT="41840" marB="41840"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pPr algn="l"/>
                      <a:r>
                        <a:rPr lang="en-US" sz="1600" dirty="0">
                          <a:effectLst/>
                        </a:rPr>
                        <a:t>Time (</a:t>
                      </a:r>
                      <a:r>
                        <a:rPr lang="en-US" sz="1600" dirty="0" err="1">
                          <a:effectLst/>
                        </a:rPr>
                        <a:t>ms</a:t>
                      </a:r>
                      <a:r>
                        <a:rPr lang="en-US" sz="1600" dirty="0">
                          <a:effectLst/>
                        </a:rPr>
                        <a:t>) per inference step (CPU)</a:t>
                      </a:r>
                    </a:p>
                  </a:txBody>
                  <a:tcPr marL="83680" marR="83680" marT="41840" marB="41840"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pPr algn="l"/>
                      <a:r>
                        <a:rPr lang="en-US" sz="1600" dirty="0">
                          <a:effectLst/>
                        </a:rPr>
                        <a:t>Time (</a:t>
                      </a:r>
                      <a:r>
                        <a:rPr lang="en-US" sz="1600" dirty="0" err="1">
                          <a:effectLst/>
                        </a:rPr>
                        <a:t>ms</a:t>
                      </a:r>
                      <a:r>
                        <a:rPr lang="en-US" sz="1600" dirty="0">
                          <a:effectLst/>
                        </a:rPr>
                        <a:t>) per inference step (GPU)</a:t>
                      </a:r>
                    </a:p>
                  </a:txBody>
                  <a:tcPr marL="83680" marR="83680" marT="41840" marB="41840"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4268639792"/>
                  </a:ext>
                </a:extLst>
              </a:tr>
              <a:tr h="495269">
                <a:tc>
                  <a:txBody>
                    <a:bodyPr/>
                    <a:lstStyle/>
                    <a:p>
                      <a:r>
                        <a:rPr lang="tr-TR" sz="1600" u="none" strike="noStrike">
                          <a:solidFill>
                            <a:srgbClr val="D00000"/>
                          </a:solidFill>
                          <a:effectLst/>
                          <a:hlinkClick r:id="rId2"/>
                        </a:rPr>
                        <a:t>InceptionV3</a:t>
                      </a:r>
                      <a:endParaRPr lang="tr-TR" sz="1600">
                        <a:effectLst/>
                      </a:endParaRPr>
                    </a:p>
                  </a:txBody>
                  <a:tcPr marL="83680" marR="83680" marT="41840" marB="41840"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pPr algn="r"/>
                      <a:r>
                        <a:rPr lang="tr-TR" sz="1600">
                          <a:effectLst/>
                        </a:rPr>
                        <a:t>92</a:t>
                      </a:r>
                    </a:p>
                  </a:txBody>
                  <a:tcPr marL="83680" marR="83680" marT="41840" marB="41840"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pPr algn="r"/>
                      <a:r>
                        <a:rPr lang="tr-TR" sz="1600">
                          <a:effectLst/>
                        </a:rPr>
                        <a:t>77.9%</a:t>
                      </a:r>
                    </a:p>
                  </a:txBody>
                  <a:tcPr marL="83680" marR="83680" marT="41840" marB="41840"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pPr algn="r"/>
                      <a:r>
                        <a:rPr lang="tr-TR" sz="1600">
                          <a:effectLst/>
                        </a:rPr>
                        <a:t>93.7%</a:t>
                      </a:r>
                    </a:p>
                  </a:txBody>
                  <a:tcPr marL="83680" marR="83680" marT="41840" marB="41840"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pPr algn="r"/>
                      <a:r>
                        <a:rPr lang="tr-TR" sz="1600">
                          <a:effectLst/>
                        </a:rPr>
                        <a:t>23.9M</a:t>
                      </a:r>
                    </a:p>
                  </a:txBody>
                  <a:tcPr marL="83680" marR="83680" marT="41840" marB="41840"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pPr algn="r"/>
                      <a:r>
                        <a:rPr lang="tr-TR" sz="1600">
                          <a:effectLst/>
                        </a:rPr>
                        <a:t>189</a:t>
                      </a:r>
                    </a:p>
                  </a:txBody>
                  <a:tcPr marL="83680" marR="83680" marT="41840" marB="41840"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pPr algn="r"/>
                      <a:r>
                        <a:rPr lang="tr-TR" sz="1600" dirty="0">
                          <a:effectLst/>
                        </a:rPr>
                        <a:t>42.2</a:t>
                      </a:r>
                    </a:p>
                  </a:txBody>
                  <a:tcPr marL="83680" marR="83680" marT="41840" marB="41840"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pPr algn="r"/>
                      <a:r>
                        <a:rPr lang="tr-TR" sz="1600">
                          <a:effectLst/>
                        </a:rPr>
                        <a:t>6.9</a:t>
                      </a:r>
                    </a:p>
                  </a:txBody>
                  <a:tcPr marL="83680" marR="83680" marT="41840" marB="41840"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734294933"/>
                  </a:ext>
                </a:extLst>
              </a:tr>
              <a:tr h="346688">
                <a:tc>
                  <a:txBody>
                    <a:bodyPr/>
                    <a:lstStyle/>
                    <a:p>
                      <a:r>
                        <a:rPr lang="tr-TR" sz="1600" u="none" strike="noStrike">
                          <a:solidFill>
                            <a:srgbClr val="D00000"/>
                          </a:solidFill>
                          <a:effectLst/>
                          <a:hlinkClick r:id="rId3"/>
                        </a:rPr>
                        <a:t>VGG16</a:t>
                      </a:r>
                      <a:endParaRPr lang="tr-TR" sz="1600">
                        <a:effectLst/>
                      </a:endParaRPr>
                    </a:p>
                  </a:txBody>
                  <a:tcPr marL="83680" marR="83680" marT="41840" marB="41840"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pPr algn="r"/>
                      <a:r>
                        <a:rPr lang="tr-TR" sz="1600">
                          <a:effectLst/>
                        </a:rPr>
                        <a:t>528</a:t>
                      </a:r>
                    </a:p>
                  </a:txBody>
                  <a:tcPr marL="83680" marR="83680" marT="41840" marB="41840"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pPr algn="r"/>
                      <a:r>
                        <a:rPr lang="tr-TR" sz="1600">
                          <a:effectLst/>
                        </a:rPr>
                        <a:t>71.3%</a:t>
                      </a:r>
                    </a:p>
                  </a:txBody>
                  <a:tcPr marL="83680" marR="83680" marT="41840" marB="41840"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pPr algn="r"/>
                      <a:r>
                        <a:rPr lang="tr-TR" sz="1600">
                          <a:effectLst/>
                        </a:rPr>
                        <a:t>90.1%</a:t>
                      </a:r>
                    </a:p>
                  </a:txBody>
                  <a:tcPr marL="83680" marR="83680" marT="41840" marB="41840"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pPr algn="r"/>
                      <a:r>
                        <a:rPr lang="tr-TR" sz="1600">
                          <a:effectLst/>
                        </a:rPr>
                        <a:t>138.4M</a:t>
                      </a:r>
                    </a:p>
                  </a:txBody>
                  <a:tcPr marL="83680" marR="83680" marT="41840" marB="41840"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pPr algn="r"/>
                      <a:r>
                        <a:rPr lang="tr-TR" sz="1600">
                          <a:effectLst/>
                        </a:rPr>
                        <a:t>16</a:t>
                      </a:r>
                    </a:p>
                  </a:txBody>
                  <a:tcPr marL="83680" marR="83680" marT="41840" marB="41840"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pPr algn="r"/>
                      <a:r>
                        <a:rPr lang="tr-TR" sz="1600" dirty="0">
                          <a:effectLst/>
                        </a:rPr>
                        <a:t>69.5</a:t>
                      </a:r>
                    </a:p>
                  </a:txBody>
                  <a:tcPr marL="83680" marR="83680" marT="41840" marB="41840"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pPr algn="r"/>
                      <a:r>
                        <a:rPr lang="tr-TR" sz="1600">
                          <a:effectLst/>
                        </a:rPr>
                        <a:t>4.2</a:t>
                      </a:r>
                    </a:p>
                  </a:txBody>
                  <a:tcPr marL="83680" marR="83680" marT="41840" marB="41840"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2188513255"/>
                  </a:ext>
                </a:extLst>
              </a:tr>
              <a:tr h="495269">
                <a:tc>
                  <a:txBody>
                    <a:bodyPr/>
                    <a:lstStyle/>
                    <a:p>
                      <a:r>
                        <a:rPr lang="tr-TR" sz="1600" u="none" strike="noStrike">
                          <a:solidFill>
                            <a:srgbClr val="D00000"/>
                          </a:solidFill>
                          <a:effectLst/>
                          <a:hlinkClick r:id="rId4"/>
                        </a:rPr>
                        <a:t>MobileNet</a:t>
                      </a:r>
                      <a:endParaRPr lang="tr-TR" sz="1600">
                        <a:effectLst/>
                      </a:endParaRPr>
                    </a:p>
                  </a:txBody>
                  <a:tcPr marL="83680" marR="83680" marT="41840" marB="41840"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pPr algn="r"/>
                      <a:r>
                        <a:rPr lang="tr-TR" sz="1600">
                          <a:effectLst/>
                        </a:rPr>
                        <a:t>16</a:t>
                      </a:r>
                    </a:p>
                  </a:txBody>
                  <a:tcPr marL="83680" marR="83680" marT="41840" marB="41840"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pPr algn="r"/>
                      <a:r>
                        <a:rPr lang="tr-TR" sz="1600">
                          <a:effectLst/>
                        </a:rPr>
                        <a:t>70.4%</a:t>
                      </a:r>
                    </a:p>
                  </a:txBody>
                  <a:tcPr marL="83680" marR="83680" marT="41840" marB="41840"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pPr algn="r"/>
                      <a:r>
                        <a:rPr lang="tr-TR" sz="1600">
                          <a:effectLst/>
                        </a:rPr>
                        <a:t>89.5%</a:t>
                      </a:r>
                    </a:p>
                  </a:txBody>
                  <a:tcPr marL="83680" marR="83680" marT="41840" marB="41840"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pPr algn="r"/>
                      <a:r>
                        <a:rPr lang="tr-TR" sz="1600">
                          <a:effectLst/>
                        </a:rPr>
                        <a:t>4.3M</a:t>
                      </a:r>
                    </a:p>
                  </a:txBody>
                  <a:tcPr marL="83680" marR="83680" marT="41840" marB="41840"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pPr algn="r"/>
                      <a:r>
                        <a:rPr lang="tr-TR" sz="1600">
                          <a:effectLst/>
                        </a:rPr>
                        <a:t>55</a:t>
                      </a:r>
                    </a:p>
                  </a:txBody>
                  <a:tcPr marL="83680" marR="83680" marT="41840" marB="41840"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pPr algn="r"/>
                      <a:r>
                        <a:rPr lang="tr-TR" sz="1600">
                          <a:effectLst/>
                        </a:rPr>
                        <a:t>22.6</a:t>
                      </a:r>
                    </a:p>
                  </a:txBody>
                  <a:tcPr marL="83680" marR="83680" marT="41840" marB="41840"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pPr algn="r"/>
                      <a:r>
                        <a:rPr lang="tr-TR" sz="1600" dirty="0">
                          <a:effectLst/>
                        </a:rPr>
                        <a:t>3.4</a:t>
                      </a:r>
                    </a:p>
                  </a:txBody>
                  <a:tcPr marL="83680" marR="83680" marT="41840" marB="41840"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2266907529"/>
                  </a:ext>
                </a:extLst>
              </a:tr>
            </a:tbl>
          </a:graphicData>
        </a:graphic>
      </p:graphicFrame>
      <p:pic>
        <p:nvPicPr>
          <p:cNvPr id="25" name="Content Placeholder 4" descr="Icon&#10;&#10;Description automatically generated">
            <a:extLst>
              <a:ext uri="{FF2B5EF4-FFF2-40B4-BE49-F238E27FC236}">
                <a16:creationId xmlns:a16="http://schemas.microsoft.com/office/drawing/2014/main" id="{3EAB69C6-5A1E-4329-AFAC-612F0B27D8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41260" y="625683"/>
            <a:ext cx="7683126" cy="1827515"/>
          </a:xfrm>
          <a:prstGeom prst="rect">
            <a:avLst/>
          </a:prstGeom>
        </p:spPr>
      </p:pic>
    </p:spTree>
    <p:extLst>
      <p:ext uri="{BB962C8B-B14F-4D97-AF65-F5344CB8AC3E}">
        <p14:creationId xmlns:p14="http://schemas.microsoft.com/office/powerpoint/2010/main" val="3670843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66F8C7-648A-4B72-871C-3332A50D62E4}"/>
              </a:ext>
            </a:extLst>
          </p:cNvPr>
          <p:cNvSpPr>
            <a:spLocks noGrp="1"/>
          </p:cNvSpPr>
          <p:nvPr>
            <p:ph type="title"/>
          </p:nvPr>
        </p:nvSpPr>
        <p:spPr>
          <a:xfrm>
            <a:off x="686834" y="1153572"/>
            <a:ext cx="3200400" cy="4461163"/>
          </a:xfrm>
        </p:spPr>
        <p:txBody>
          <a:bodyPr>
            <a:normAutofit/>
          </a:bodyPr>
          <a:lstStyle/>
          <a:p>
            <a:r>
              <a:rPr lang="tr-TR">
                <a:solidFill>
                  <a:srgbClr val="FFFFFF"/>
                </a:solidFill>
              </a:rPr>
              <a:t>K-Means Kümeleme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DD6B909-E728-48B7-B340-95828C386004}"/>
              </a:ext>
            </a:extLst>
          </p:cNvPr>
          <p:cNvSpPr>
            <a:spLocks noGrp="1"/>
          </p:cNvSpPr>
          <p:nvPr>
            <p:ph idx="1"/>
          </p:nvPr>
        </p:nvSpPr>
        <p:spPr>
          <a:xfrm>
            <a:off x="4447308" y="591344"/>
            <a:ext cx="6906491" cy="5585619"/>
          </a:xfrm>
        </p:spPr>
        <p:txBody>
          <a:bodyPr anchor="ctr">
            <a:normAutofit/>
          </a:bodyPr>
          <a:lstStyle/>
          <a:p>
            <a:pPr marL="0" indent="0">
              <a:buNone/>
            </a:pPr>
            <a:r>
              <a:rPr lang="tr-TR" b="1" i="0" dirty="0">
                <a:effectLst/>
                <a:latin typeface="Arial" panose="020B0604020202020204" pitchFamily="34" charset="0"/>
              </a:rPr>
              <a:t>K-ortalama kümeleme</a:t>
            </a:r>
            <a:r>
              <a:rPr lang="tr-TR" b="0" i="0" dirty="0">
                <a:effectLst/>
                <a:latin typeface="Arial" panose="020B0604020202020204" pitchFamily="34" charset="0"/>
              </a:rPr>
              <a:t> ya da </a:t>
            </a:r>
            <a:r>
              <a:rPr lang="tr-TR" b="1" i="0" dirty="0">
                <a:effectLst/>
                <a:latin typeface="Arial" panose="020B0604020202020204" pitchFamily="34" charset="0"/>
              </a:rPr>
              <a:t>K-means kümeleme</a:t>
            </a:r>
            <a:r>
              <a:rPr lang="tr-TR" b="0" i="0" dirty="0">
                <a:effectLst/>
                <a:latin typeface="Arial" panose="020B0604020202020204" pitchFamily="34" charset="0"/>
              </a:rPr>
              <a:t> (</a:t>
            </a:r>
            <a:r>
              <a:rPr lang="tr-TR" b="0" i="1" dirty="0">
                <a:effectLst/>
                <a:latin typeface="Arial" panose="020B0604020202020204" pitchFamily="34" charset="0"/>
              </a:rPr>
              <a:t>K-means clustering</a:t>
            </a:r>
            <a:r>
              <a:rPr lang="tr-TR" b="0" i="0" dirty="0">
                <a:effectLst/>
                <a:latin typeface="Arial" panose="020B0604020202020204" pitchFamily="34" charset="0"/>
              </a:rPr>
              <a:t>) yöntemi </a:t>
            </a:r>
            <a:r>
              <a:rPr lang="tr-TR" b="0" i="1" dirty="0">
                <a:effectLst/>
                <a:latin typeface="Arial" panose="020B0604020202020204" pitchFamily="34" charset="0"/>
              </a:rPr>
              <a:t>N</a:t>
            </a:r>
            <a:r>
              <a:rPr lang="tr-TR" b="0" i="0" dirty="0">
                <a:effectLst/>
                <a:latin typeface="Arial" panose="020B0604020202020204" pitchFamily="34" charset="0"/>
              </a:rPr>
              <a:t> adet veri nesnesinden oluşan bir </a:t>
            </a:r>
            <a:r>
              <a:rPr lang="tr-TR" b="0" i="0" u="none" strike="noStrike" dirty="0">
                <a:effectLst/>
                <a:latin typeface="Arial" panose="020B0604020202020204" pitchFamily="34" charset="0"/>
                <a:hlinkClick r:id="rId2" tooltip="Veri kümesi"/>
              </a:rPr>
              <a:t>veri kümesini</a:t>
            </a:r>
            <a:r>
              <a:rPr lang="tr-TR" b="0" i="0" dirty="0">
                <a:effectLst/>
                <a:latin typeface="Arial" panose="020B0604020202020204" pitchFamily="34" charset="0"/>
              </a:rPr>
              <a:t> giriş parametresi olarak verilen K adet kümeye bölümlemektir. Amaç, gerçekleştirilen bölümleme işlemi sonunda elde edilen kümelerin, küme içi benzerliklerinin maksimum ve kümeler arası benzerliklerinin ise minimum olmasını sağlamaktır.</a:t>
            </a:r>
            <a:endParaRPr lang="tr-TR" dirty="0"/>
          </a:p>
        </p:txBody>
      </p:sp>
    </p:spTree>
    <p:extLst>
      <p:ext uri="{BB962C8B-B14F-4D97-AF65-F5344CB8AC3E}">
        <p14:creationId xmlns:p14="http://schemas.microsoft.com/office/powerpoint/2010/main" val="3375639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B7633D-7A67-4691-9257-4053B3AA4B2D}"/>
              </a:ext>
            </a:extLst>
          </p:cNvPr>
          <p:cNvSpPr>
            <a:spLocks noGrp="1"/>
          </p:cNvSpPr>
          <p:nvPr>
            <p:ph type="title"/>
          </p:nvPr>
        </p:nvSpPr>
        <p:spPr>
          <a:xfrm>
            <a:off x="630936" y="640080"/>
            <a:ext cx="4818888" cy="1481328"/>
          </a:xfrm>
        </p:spPr>
        <p:txBody>
          <a:bodyPr anchor="b">
            <a:normAutofit/>
          </a:bodyPr>
          <a:lstStyle/>
          <a:p>
            <a:r>
              <a:rPr lang="tr-TR" sz="3000"/>
              <a:t>K-means algoritması nasıl çalışır?</a:t>
            </a:r>
            <a:br>
              <a:rPr lang="tr-TR" sz="3000"/>
            </a:br>
            <a:endParaRPr lang="tr-TR" sz="3000"/>
          </a:p>
        </p:txBody>
      </p:sp>
      <p:sp>
        <p:nvSpPr>
          <p:cNvPr id="17"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8161B96-8BBD-4873-B2BD-A67EBA690A05}"/>
              </a:ext>
            </a:extLst>
          </p:cNvPr>
          <p:cNvSpPr>
            <a:spLocks noGrp="1"/>
          </p:cNvSpPr>
          <p:nvPr>
            <p:ph idx="1"/>
          </p:nvPr>
        </p:nvSpPr>
        <p:spPr>
          <a:xfrm>
            <a:off x="630936" y="2660904"/>
            <a:ext cx="4818888" cy="3547872"/>
          </a:xfrm>
        </p:spPr>
        <p:txBody>
          <a:bodyPr anchor="t">
            <a:normAutofit/>
          </a:bodyPr>
          <a:lstStyle/>
          <a:p>
            <a:pPr marL="0" indent="0">
              <a:buNone/>
            </a:pPr>
            <a:endParaRPr lang="tr-TR" sz="1700"/>
          </a:p>
          <a:p>
            <a:pPr marL="0" indent="0">
              <a:buNone/>
            </a:pPr>
            <a:r>
              <a:rPr lang="tr-TR" sz="1700"/>
              <a:t>Algoritma temel olarak 4 aşamadan oluşur:</a:t>
            </a:r>
          </a:p>
          <a:p>
            <a:pPr marL="0" indent="0">
              <a:buNone/>
            </a:pPr>
            <a:endParaRPr lang="tr-TR" sz="1700"/>
          </a:p>
          <a:p>
            <a:pPr marL="0" indent="0">
              <a:buNone/>
            </a:pPr>
            <a:r>
              <a:rPr lang="tr-TR" sz="1700"/>
              <a:t>1.Küme merkezlerinin belirlenmesi</a:t>
            </a:r>
          </a:p>
          <a:p>
            <a:pPr marL="0" indent="0">
              <a:buNone/>
            </a:pPr>
            <a:r>
              <a:rPr lang="tr-TR" sz="1700"/>
              <a:t>2.Merkez dışındaki verilerin mesafelerine göre kümelendirilmesi</a:t>
            </a:r>
          </a:p>
          <a:p>
            <a:pPr marL="0" indent="0">
              <a:buNone/>
            </a:pPr>
            <a:r>
              <a:rPr lang="tr-TR" sz="1700"/>
              <a:t>3.Yapılan kümelendirmeye göre yeni merkezlerin belirlenmesi (veya eski merkezlerin yeni merkeze kaydırılması)</a:t>
            </a:r>
          </a:p>
          <a:p>
            <a:pPr marL="0" indent="0">
              <a:buNone/>
            </a:pPr>
            <a:r>
              <a:rPr lang="tr-TR" sz="1700"/>
              <a:t>4.Kararlı hale (stable state) gelinene kadar 2. ve 3. adımların tekrarlanması.</a:t>
            </a:r>
          </a:p>
        </p:txBody>
      </p:sp>
      <p:pic>
        <p:nvPicPr>
          <p:cNvPr id="6" name="Picture 5" descr="A picture containing bird, flock, rain, nature&#10;&#10;Description automatically generated">
            <a:extLst>
              <a:ext uri="{FF2B5EF4-FFF2-40B4-BE49-F238E27FC236}">
                <a16:creationId xmlns:a16="http://schemas.microsoft.com/office/drawing/2014/main" id="{AB32785B-4669-47FA-900D-E53B602738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9048" y="699516"/>
            <a:ext cx="5458968" cy="5458968"/>
          </a:xfrm>
          <a:prstGeom prst="rect">
            <a:avLst/>
          </a:prstGeom>
        </p:spPr>
      </p:pic>
    </p:spTree>
    <p:extLst>
      <p:ext uri="{BB962C8B-B14F-4D97-AF65-F5344CB8AC3E}">
        <p14:creationId xmlns:p14="http://schemas.microsoft.com/office/powerpoint/2010/main" val="2321830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24A4D8-9540-4CD2-9093-F75F00E590AC}"/>
              </a:ext>
            </a:extLst>
          </p:cNvPr>
          <p:cNvSpPr>
            <a:spLocks noGrp="1"/>
          </p:cNvSpPr>
          <p:nvPr>
            <p:ph type="title"/>
          </p:nvPr>
        </p:nvSpPr>
        <p:spPr>
          <a:xfrm>
            <a:off x="1188069" y="381935"/>
            <a:ext cx="9356106" cy="1200329"/>
          </a:xfrm>
        </p:spPr>
        <p:txBody>
          <a:bodyPr anchor="t">
            <a:normAutofit/>
          </a:bodyPr>
          <a:lstStyle/>
          <a:p>
            <a:r>
              <a:rPr lang="tr-TR" sz="8000"/>
              <a:t>Performans Metrikleri</a:t>
            </a:r>
          </a:p>
        </p:txBody>
      </p:sp>
      <p:grpSp>
        <p:nvGrpSpPr>
          <p:cNvPr id="11" name="Group 10">
            <a:extLst>
              <a:ext uri="{FF2B5EF4-FFF2-40B4-BE49-F238E27FC236}">
                <a16:creationId xmlns:a16="http://schemas.microsoft.com/office/drawing/2014/main" id="{7A9648D6-B41B-42D0-A817-AE2607B0B5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4200" y="554152"/>
            <a:ext cx="574177" cy="1075866"/>
            <a:chOff x="10994200" y="554152"/>
            <a:chExt cx="574177" cy="1075866"/>
          </a:xfrm>
        </p:grpSpPr>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grpSp>
      <p:cxnSp>
        <p:nvCxnSpPr>
          <p:cNvPr id="16" name="Straight Connector 1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2757190B-D3C7-5C70-36ED-E252A7D3F320}"/>
              </a:ext>
            </a:extLst>
          </p:cNvPr>
          <p:cNvGraphicFramePr>
            <a:graphicFrameLocks noGrp="1"/>
          </p:cNvGraphicFramePr>
          <p:nvPr>
            <p:ph idx="1"/>
            <p:extLst>
              <p:ext uri="{D42A27DB-BD31-4B8C-83A1-F6EECF244321}">
                <p14:modId xmlns:p14="http://schemas.microsoft.com/office/powerpoint/2010/main" val="2774892920"/>
              </p:ext>
            </p:extLst>
          </p:nvPr>
        </p:nvGraphicFramePr>
        <p:xfrm>
          <a:off x="1188062" y="1825625"/>
          <a:ext cx="9356107" cy="439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82721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C10CBC8-7837-4750-8EE9-B4C3D5048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9014793-11D4-4A17-9261-1A2E683AD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104482" y="-5104482"/>
            <a:ext cx="1983037" cy="12192001"/>
          </a:xfrm>
          <a:custGeom>
            <a:avLst/>
            <a:gdLst>
              <a:gd name="connsiteX0" fmla="*/ 0 w 1983037"/>
              <a:gd name="connsiteY0" fmla="*/ 0 h 12192001"/>
              <a:gd name="connsiteX1" fmla="*/ 0 w 1983037"/>
              <a:gd name="connsiteY1" fmla="*/ 12192001 h 12192001"/>
              <a:gd name="connsiteX2" fmla="*/ 1945626 w 1983037"/>
              <a:gd name="connsiteY2" fmla="*/ 12192001 h 12192001"/>
              <a:gd name="connsiteX3" fmla="*/ 1914883 w 1983037"/>
              <a:gd name="connsiteY3" fmla="*/ 11926947 h 12192001"/>
              <a:gd name="connsiteX4" fmla="*/ 1887405 w 1983037"/>
              <a:gd name="connsiteY4" fmla="*/ 10882179 h 12192001"/>
              <a:gd name="connsiteX5" fmla="*/ 1955094 w 1983037"/>
              <a:gd name="connsiteY5" fmla="*/ 9717835 h 12192001"/>
              <a:gd name="connsiteX6" fmla="*/ 1955094 w 1983037"/>
              <a:gd name="connsiteY6" fmla="*/ 9338013 h 12192001"/>
              <a:gd name="connsiteX7" fmla="*/ 1947423 w 1983037"/>
              <a:gd name="connsiteY7" fmla="*/ 8936699 h 12192001"/>
              <a:gd name="connsiteX8" fmla="*/ 1949002 w 1983037"/>
              <a:gd name="connsiteY8" fmla="*/ 7709920 h 12192001"/>
              <a:gd name="connsiteX9" fmla="*/ 1930276 w 1983037"/>
              <a:gd name="connsiteY9" fmla="*/ 6277504 h 12192001"/>
              <a:gd name="connsiteX10" fmla="*/ 1954643 w 1983037"/>
              <a:gd name="connsiteY10" fmla="*/ 5307481 h 12192001"/>
              <a:gd name="connsiteX11" fmla="*/ 1944941 w 1983037"/>
              <a:gd name="connsiteY11" fmla="*/ 4949831 h 12192001"/>
              <a:gd name="connsiteX12" fmla="*/ 1961187 w 1983037"/>
              <a:gd name="connsiteY12" fmla="*/ 4137481 h 12192001"/>
              <a:gd name="connsiteX13" fmla="*/ 1964118 w 1983037"/>
              <a:gd name="connsiteY13" fmla="*/ 3194148 h 12192001"/>
              <a:gd name="connsiteX14" fmla="*/ 1914708 w 1983037"/>
              <a:gd name="connsiteY14" fmla="*/ 1979808 h 12192001"/>
              <a:gd name="connsiteX15" fmla="*/ 1949679 w 1983037"/>
              <a:gd name="connsiteY15" fmla="*/ 1443897 h 12192001"/>
              <a:gd name="connsiteX16" fmla="*/ 1942685 w 1983037"/>
              <a:gd name="connsiteY16" fmla="*/ 749860 h 12192001"/>
              <a:gd name="connsiteX17" fmla="*/ 1933706 w 1983037"/>
              <a:gd name="connsiteY17" fmla="*/ 168558 h 12192001"/>
              <a:gd name="connsiteX18" fmla="*/ 1950785 w 1983037"/>
              <a:gd name="connsiteY18" fmla="*/ 0 h 1219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83037" h="12192001">
                <a:moveTo>
                  <a:pt x="0" y="0"/>
                </a:moveTo>
                <a:lnTo>
                  <a:pt x="0" y="12192001"/>
                </a:lnTo>
                <a:lnTo>
                  <a:pt x="1945626" y="12192001"/>
                </a:lnTo>
                <a:lnTo>
                  <a:pt x="1914883" y="11926947"/>
                </a:lnTo>
                <a:cubicBezTo>
                  <a:pt x="1884529" y="11579709"/>
                  <a:pt x="1881652" y="11231009"/>
                  <a:pt x="1887405" y="10882179"/>
                </a:cubicBezTo>
                <a:cubicBezTo>
                  <a:pt x="1893725" y="10493309"/>
                  <a:pt x="1911547" y="10104667"/>
                  <a:pt x="1955094" y="9717835"/>
                </a:cubicBezTo>
                <a:cubicBezTo>
                  <a:pt x="1966715" y="9591491"/>
                  <a:pt x="1966715" y="9464357"/>
                  <a:pt x="1955094" y="9338013"/>
                </a:cubicBezTo>
                <a:cubicBezTo>
                  <a:pt x="1945663" y="9204453"/>
                  <a:pt x="1943091" y="9070511"/>
                  <a:pt x="1947423" y="8936699"/>
                </a:cubicBezTo>
                <a:cubicBezTo>
                  <a:pt x="1960283" y="8527701"/>
                  <a:pt x="1930726" y="8118470"/>
                  <a:pt x="1949002" y="7709920"/>
                </a:cubicBezTo>
                <a:cubicBezTo>
                  <a:pt x="1970436" y="7231918"/>
                  <a:pt x="1945393" y="6755049"/>
                  <a:pt x="1930276" y="6277504"/>
                </a:cubicBezTo>
                <a:cubicBezTo>
                  <a:pt x="1920123" y="5954014"/>
                  <a:pt x="1913803" y="5630292"/>
                  <a:pt x="1954643" y="5307481"/>
                </a:cubicBezTo>
                <a:cubicBezTo>
                  <a:pt x="1969761" y="5188718"/>
                  <a:pt x="1956899" y="5068596"/>
                  <a:pt x="1944941" y="4949831"/>
                </a:cubicBezTo>
                <a:cubicBezTo>
                  <a:pt x="1917866" y="4678139"/>
                  <a:pt x="1932758" y="4407584"/>
                  <a:pt x="1961187" y="4137481"/>
                </a:cubicBezTo>
                <a:cubicBezTo>
                  <a:pt x="1994579" y="3823035"/>
                  <a:pt x="1984877" y="3508818"/>
                  <a:pt x="1964118" y="3194148"/>
                </a:cubicBezTo>
                <a:cubicBezTo>
                  <a:pt x="1937270" y="2789895"/>
                  <a:pt x="1903424" y="2387003"/>
                  <a:pt x="1914708" y="1979808"/>
                </a:cubicBezTo>
                <a:cubicBezTo>
                  <a:pt x="1919446" y="1800868"/>
                  <a:pt x="1935466" y="1622384"/>
                  <a:pt x="1949679" y="1443897"/>
                </a:cubicBezTo>
                <a:cubicBezTo>
                  <a:pt x="1964278" y="1212701"/>
                  <a:pt x="1961931" y="980722"/>
                  <a:pt x="1942685" y="749860"/>
                </a:cubicBezTo>
                <a:cubicBezTo>
                  <a:pt x="1929825" y="555933"/>
                  <a:pt x="1921533" y="362007"/>
                  <a:pt x="1933706" y="168558"/>
                </a:cubicBezTo>
                <a:lnTo>
                  <a:pt x="195078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3690E0A-45A2-4398-9314-07A0BE7E6A1E}"/>
              </a:ext>
            </a:extLst>
          </p:cNvPr>
          <p:cNvSpPr>
            <a:spLocks noGrp="1"/>
          </p:cNvSpPr>
          <p:nvPr>
            <p:ph type="title"/>
          </p:nvPr>
        </p:nvSpPr>
        <p:spPr>
          <a:xfrm>
            <a:off x="838200" y="365125"/>
            <a:ext cx="10515600" cy="1325563"/>
          </a:xfrm>
        </p:spPr>
        <p:txBody>
          <a:bodyPr>
            <a:normAutofit/>
          </a:bodyPr>
          <a:lstStyle/>
          <a:p>
            <a:r>
              <a:rPr lang="tr-TR" sz="5400">
                <a:solidFill>
                  <a:srgbClr val="FFFFFF"/>
                </a:solidFill>
              </a:rPr>
              <a:t>Sonuçlar</a:t>
            </a:r>
          </a:p>
        </p:txBody>
      </p:sp>
      <p:graphicFrame>
        <p:nvGraphicFramePr>
          <p:cNvPr id="5" name="Table 5">
            <a:extLst>
              <a:ext uri="{FF2B5EF4-FFF2-40B4-BE49-F238E27FC236}">
                <a16:creationId xmlns:a16="http://schemas.microsoft.com/office/drawing/2014/main" id="{AEDBC742-6AF0-43B4-BDC6-499D80676BE7}"/>
              </a:ext>
            </a:extLst>
          </p:cNvPr>
          <p:cNvGraphicFramePr>
            <a:graphicFrameLocks noGrp="1"/>
          </p:cNvGraphicFramePr>
          <p:nvPr>
            <p:ph idx="1"/>
            <p:extLst>
              <p:ext uri="{D42A27DB-BD31-4B8C-83A1-F6EECF244321}">
                <p14:modId xmlns:p14="http://schemas.microsoft.com/office/powerpoint/2010/main" val="3176235421"/>
              </p:ext>
            </p:extLst>
          </p:nvPr>
        </p:nvGraphicFramePr>
        <p:xfrm>
          <a:off x="838200" y="3172681"/>
          <a:ext cx="10515602" cy="2179763"/>
        </p:xfrm>
        <a:graphic>
          <a:graphicData uri="http://schemas.openxmlformats.org/drawingml/2006/table">
            <a:tbl>
              <a:tblPr firstRow="1" bandRow="1">
                <a:tableStyleId>{5C22544A-7EE6-4342-B048-85BDC9FD1C3A}</a:tableStyleId>
              </a:tblPr>
              <a:tblGrid>
                <a:gridCol w="2042845">
                  <a:extLst>
                    <a:ext uri="{9D8B030D-6E8A-4147-A177-3AD203B41FA5}">
                      <a16:colId xmlns:a16="http://schemas.microsoft.com/office/drawing/2014/main" val="2785100963"/>
                    </a:ext>
                  </a:extLst>
                </a:gridCol>
                <a:gridCol w="2822888">
                  <a:extLst>
                    <a:ext uri="{9D8B030D-6E8A-4147-A177-3AD203B41FA5}">
                      <a16:colId xmlns:a16="http://schemas.microsoft.com/office/drawing/2014/main" val="3288021546"/>
                    </a:ext>
                  </a:extLst>
                </a:gridCol>
                <a:gridCol w="2826981">
                  <a:extLst>
                    <a:ext uri="{9D8B030D-6E8A-4147-A177-3AD203B41FA5}">
                      <a16:colId xmlns:a16="http://schemas.microsoft.com/office/drawing/2014/main" val="2399249518"/>
                    </a:ext>
                  </a:extLst>
                </a:gridCol>
                <a:gridCol w="2822888">
                  <a:extLst>
                    <a:ext uri="{9D8B030D-6E8A-4147-A177-3AD203B41FA5}">
                      <a16:colId xmlns:a16="http://schemas.microsoft.com/office/drawing/2014/main" val="885702169"/>
                    </a:ext>
                  </a:extLst>
                </a:gridCol>
              </a:tblGrid>
              <a:tr h="432025">
                <a:tc>
                  <a:txBody>
                    <a:bodyPr/>
                    <a:lstStyle/>
                    <a:p>
                      <a:endParaRPr lang="tr-TR" sz="1900"/>
                    </a:p>
                  </a:txBody>
                  <a:tcPr marL="98187" marR="98187" marT="49094" marB="49094"/>
                </a:tc>
                <a:tc>
                  <a:txBody>
                    <a:bodyPr/>
                    <a:lstStyle/>
                    <a:p>
                      <a:r>
                        <a:rPr lang="tr-TR" sz="1900"/>
                        <a:t>InceptionV3 + K-Means</a:t>
                      </a:r>
                    </a:p>
                  </a:txBody>
                  <a:tcPr marL="98187" marR="98187" marT="49094" marB="49094"/>
                </a:tc>
                <a:tc>
                  <a:txBody>
                    <a:bodyPr/>
                    <a:lstStyle/>
                    <a:p>
                      <a:r>
                        <a:rPr lang="tr-TR" sz="1900"/>
                        <a:t>VGG16 + K-Means</a:t>
                      </a:r>
                    </a:p>
                  </a:txBody>
                  <a:tcPr marL="98187" marR="98187" marT="49094" marB="49094"/>
                </a:tc>
                <a:tc>
                  <a:txBody>
                    <a:bodyPr/>
                    <a:lstStyle/>
                    <a:p>
                      <a:r>
                        <a:rPr lang="tr-TR" sz="1900"/>
                        <a:t>MobileNet + K-Means</a:t>
                      </a:r>
                    </a:p>
                  </a:txBody>
                  <a:tcPr marL="98187" marR="98187" marT="49094" marB="49094"/>
                </a:tc>
                <a:extLst>
                  <a:ext uri="{0D108BD9-81ED-4DB2-BD59-A6C34878D82A}">
                    <a16:rowId xmlns:a16="http://schemas.microsoft.com/office/drawing/2014/main" val="2348932611"/>
                  </a:ext>
                </a:extLst>
              </a:tr>
              <a:tr h="1021150">
                <a:tc>
                  <a:txBody>
                    <a:bodyPr/>
                    <a:lstStyle/>
                    <a:p>
                      <a:r>
                        <a:rPr lang="tr-TR" sz="1900" b="1"/>
                        <a:t>Silhoutter Score</a:t>
                      </a:r>
                    </a:p>
                  </a:txBody>
                  <a:tcPr marL="98187" marR="98187" marT="49094" marB="49094"/>
                </a:tc>
                <a:tc>
                  <a:txBody>
                    <a:bodyPr/>
                    <a:lstStyle/>
                    <a:p>
                      <a:r>
                        <a:rPr lang="tr-TR" sz="1900"/>
                        <a:t>0.017532600089907646</a:t>
                      </a:r>
                    </a:p>
                  </a:txBody>
                  <a:tcPr marL="98187" marR="98187" marT="49094" marB="49094"/>
                </a:tc>
                <a:tc>
                  <a:txBody>
                    <a:bodyPr/>
                    <a:lstStyle/>
                    <a:p>
                      <a:r>
                        <a:rPr lang="tr-TR" sz="1900"/>
                        <a:t>-0.016077179461717606</a:t>
                      </a:r>
                    </a:p>
                  </a:txBody>
                  <a:tcPr marL="98187" marR="98187" marT="49094" marB="49094"/>
                </a:tc>
                <a:tc>
                  <a:txBody>
                    <a:bodyPr/>
                    <a:lstStyle/>
                    <a:p>
                      <a:r>
                        <a:rPr lang="tr-TR" sz="1900" b="1"/>
                        <a:t>0.022400561720132828</a:t>
                      </a:r>
                    </a:p>
                  </a:txBody>
                  <a:tcPr marL="98187" marR="98187" marT="49094" marB="49094"/>
                </a:tc>
                <a:extLst>
                  <a:ext uri="{0D108BD9-81ED-4DB2-BD59-A6C34878D82A}">
                    <a16:rowId xmlns:a16="http://schemas.microsoft.com/office/drawing/2014/main" val="2805366320"/>
                  </a:ext>
                </a:extLst>
              </a:tr>
              <a:tr h="726588">
                <a:tc>
                  <a:txBody>
                    <a:bodyPr/>
                    <a:lstStyle/>
                    <a:p>
                      <a:r>
                        <a:rPr lang="tr-TR" sz="1900" b="1"/>
                        <a:t>Calinski Harabaz Score</a:t>
                      </a:r>
                    </a:p>
                  </a:txBody>
                  <a:tcPr marL="98187" marR="98187" marT="49094" marB="49094"/>
                </a:tc>
                <a:tc>
                  <a:txBody>
                    <a:bodyPr/>
                    <a:lstStyle/>
                    <a:p>
                      <a:r>
                        <a:rPr lang="tr-TR" sz="1900"/>
                        <a:t>11.42150423188575</a:t>
                      </a:r>
                    </a:p>
                  </a:txBody>
                  <a:tcPr marL="98187" marR="98187" marT="49094" marB="49094"/>
                </a:tc>
                <a:tc>
                  <a:txBody>
                    <a:bodyPr/>
                    <a:lstStyle/>
                    <a:p>
                      <a:r>
                        <a:rPr lang="tr-TR" sz="1900"/>
                        <a:t>11.388337858939199</a:t>
                      </a:r>
                    </a:p>
                  </a:txBody>
                  <a:tcPr marL="98187" marR="98187" marT="49094" marB="49094"/>
                </a:tc>
                <a:tc>
                  <a:txBody>
                    <a:bodyPr/>
                    <a:lstStyle/>
                    <a:p>
                      <a:r>
                        <a:rPr lang="tr-TR" sz="1900" b="1"/>
                        <a:t>11.649970680615386</a:t>
                      </a:r>
                    </a:p>
                  </a:txBody>
                  <a:tcPr marL="98187" marR="98187" marT="49094" marB="49094"/>
                </a:tc>
                <a:extLst>
                  <a:ext uri="{0D108BD9-81ED-4DB2-BD59-A6C34878D82A}">
                    <a16:rowId xmlns:a16="http://schemas.microsoft.com/office/drawing/2014/main" val="1431740120"/>
                  </a:ext>
                </a:extLst>
              </a:tr>
            </a:tbl>
          </a:graphicData>
        </a:graphic>
      </p:graphicFrame>
      <p:pic>
        <p:nvPicPr>
          <p:cNvPr id="9" name="Graphic 8" descr="Programmer male outline">
            <a:hlinkClick r:id="rId2"/>
            <a:extLst>
              <a:ext uri="{FF2B5EF4-FFF2-40B4-BE49-F238E27FC236}">
                <a16:creationId xmlns:a16="http://schemas.microsoft.com/office/drawing/2014/main" id="{70E2D00A-1696-49A6-9174-B3CCB8CE26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89683" y="2047176"/>
            <a:ext cx="914400" cy="914400"/>
          </a:xfrm>
          <a:prstGeom prst="rect">
            <a:avLst/>
          </a:prstGeom>
        </p:spPr>
      </p:pic>
      <p:pic>
        <p:nvPicPr>
          <p:cNvPr id="13" name="Graphic 12" descr="Programmer male outline">
            <a:hlinkClick r:id="rId5"/>
            <a:extLst>
              <a:ext uri="{FF2B5EF4-FFF2-40B4-BE49-F238E27FC236}">
                <a16:creationId xmlns:a16="http://schemas.microsoft.com/office/drawing/2014/main" id="{A45E57B4-C142-43A8-B276-C1D5FDACE2B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26369" y="1993482"/>
            <a:ext cx="914400" cy="914400"/>
          </a:xfrm>
          <a:prstGeom prst="rect">
            <a:avLst/>
          </a:prstGeom>
        </p:spPr>
      </p:pic>
      <p:pic>
        <p:nvPicPr>
          <p:cNvPr id="14" name="Graphic 13" descr="Programmer male outline">
            <a:hlinkClick r:id="rId6"/>
            <a:extLst>
              <a:ext uri="{FF2B5EF4-FFF2-40B4-BE49-F238E27FC236}">
                <a16:creationId xmlns:a16="http://schemas.microsoft.com/office/drawing/2014/main" id="{F8A93CE1-5396-41D3-8C83-999C825679E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63055" y="2047176"/>
            <a:ext cx="914400" cy="914400"/>
          </a:xfrm>
          <a:prstGeom prst="rect">
            <a:avLst/>
          </a:prstGeom>
        </p:spPr>
      </p:pic>
    </p:spTree>
    <p:extLst>
      <p:ext uri="{BB962C8B-B14F-4D97-AF65-F5344CB8AC3E}">
        <p14:creationId xmlns:p14="http://schemas.microsoft.com/office/powerpoint/2010/main" val="413348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6672D9-8631-443E-AC5D-4C05A26D4521}"/>
              </a:ext>
            </a:extLst>
          </p:cNvPr>
          <p:cNvSpPr>
            <a:spLocks noGrp="1"/>
          </p:cNvSpPr>
          <p:nvPr>
            <p:ph type="title"/>
          </p:nvPr>
        </p:nvSpPr>
        <p:spPr>
          <a:xfrm>
            <a:off x="838200" y="365125"/>
            <a:ext cx="10515600" cy="1325563"/>
          </a:xfrm>
        </p:spPr>
        <p:txBody>
          <a:bodyPr>
            <a:normAutofit/>
          </a:bodyPr>
          <a:lstStyle/>
          <a:p>
            <a:r>
              <a:rPr lang="tr-TR" sz="5400"/>
              <a:t>Kaynakça</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38E6D16-CA93-48C3-BF59-E979BBB169C5}"/>
              </a:ext>
            </a:extLst>
          </p:cNvPr>
          <p:cNvSpPr>
            <a:spLocks noGrp="1"/>
          </p:cNvSpPr>
          <p:nvPr>
            <p:ph idx="1"/>
          </p:nvPr>
        </p:nvSpPr>
        <p:spPr>
          <a:xfrm>
            <a:off x="838200" y="1929384"/>
            <a:ext cx="10515600" cy="4251960"/>
          </a:xfrm>
        </p:spPr>
        <p:txBody>
          <a:bodyPr>
            <a:normAutofit/>
          </a:bodyPr>
          <a:lstStyle/>
          <a:p>
            <a:r>
              <a:rPr lang="tr-TR" sz="1500" dirty="0">
                <a:hlinkClick r:id="rId2"/>
              </a:rPr>
              <a:t>https://towardsdatascience.com/performance-metrics-in-machine-learning-part-3-clustering-d69550662dc6</a:t>
            </a:r>
            <a:endParaRPr lang="tr-TR" sz="1500" dirty="0"/>
          </a:p>
          <a:p>
            <a:r>
              <a:rPr lang="tr-TR" sz="1500" dirty="0">
                <a:hlinkClick r:id="rId3"/>
              </a:rPr>
              <a:t>https://keras.io/api/applications/#usage-examples-for-image-classification-models</a:t>
            </a:r>
            <a:endParaRPr lang="tr-TR" sz="1500" dirty="0"/>
          </a:p>
          <a:p>
            <a:r>
              <a:rPr lang="tr-TR" sz="1500" dirty="0">
                <a:hlinkClick r:id="rId4"/>
              </a:rPr>
              <a:t>https://ai.yemreak.com/deeplearning.ai/cnn/klasik-cnn-modellerini-inceleme</a:t>
            </a:r>
            <a:endParaRPr lang="tr-TR" sz="1500" dirty="0"/>
          </a:p>
          <a:p>
            <a:r>
              <a:rPr lang="tr-TR" sz="1500" dirty="0">
                <a:hlinkClick r:id="rId5"/>
              </a:rPr>
              <a:t>https://arxiv.org/pdf/1704.04861.pdf</a:t>
            </a:r>
            <a:endParaRPr lang="tr-TR" sz="1500" dirty="0"/>
          </a:p>
          <a:p>
            <a:r>
              <a:rPr lang="tr-TR" sz="1500" dirty="0">
                <a:hlinkClick r:id="rId6"/>
              </a:rPr>
              <a:t>https://www.mygreatlearning.com/blog/introduction-to-vgg16/</a:t>
            </a:r>
            <a:endParaRPr lang="tr-TR" sz="1500" dirty="0"/>
          </a:p>
          <a:p>
            <a:r>
              <a:rPr lang="tr-TR" sz="1500" dirty="0">
                <a:hlinkClick r:id="rId7"/>
              </a:rPr>
              <a:t>https://gutx.com.tr/item/arudevmf7o5q.html</a:t>
            </a:r>
            <a:endParaRPr lang="tr-TR" sz="1500" dirty="0"/>
          </a:p>
          <a:p>
            <a:r>
              <a:rPr lang="tr-TR" sz="1500" dirty="0">
                <a:hlinkClick r:id="rId8"/>
              </a:rPr>
              <a:t>https://medium.com/analytics-vidhya/image-classification-with-mobilenet-cc6fbb2cd470</a:t>
            </a:r>
            <a:endParaRPr lang="tr-TR" sz="1500" dirty="0"/>
          </a:p>
          <a:p>
            <a:r>
              <a:rPr lang="tr-TR" sz="1500" dirty="0">
                <a:hlinkClick r:id="rId9"/>
              </a:rPr>
              <a:t>https://towardsdatascience.com/step-by-step-vgg16-implementation-in-keras-for-beginners-a833c686ae6c</a:t>
            </a:r>
            <a:endParaRPr lang="tr-TR" sz="1500" dirty="0"/>
          </a:p>
          <a:p>
            <a:r>
              <a:rPr lang="tr-TR" sz="1500" dirty="0">
                <a:hlinkClick r:id="rId10"/>
              </a:rPr>
              <a:t>https://www.geeksforgeeks.org/vgg-16-cnn-model/</a:t>
            </a:r>
            <a:endParaRPr lang="tr-TR" sz="1500" dirty="0"/>
          </a:p>
          <a:p>
            <a:r>
              <a:rPr lang="tr-TR" sz="1500" dirty="0">
                <a:hlinkClick r:id="rId11"/>
              </a:rPr>
              <a:t>https://medium.com/deep-learning-turkiye/k-means-algoritmas%C4%B1-b460620dd02a</a:t>
            </a:r>
            <a:endParaRPr lang="tr-TR" sz="1500" dirty="0"/>
          </a:p>
          <a:p>
            <a:r>
              <a:rPr lang="tr-TR" sz="1500" dirty="0">
                <a:hlinkClick r:id="rId12"/>
              </a:rPr>
              <a:t>https://erdincuzun.com/makine_ogrenmesi/hangisini-secmeliyim-supervised-ve-unsupervised-learning/</a:t>
            </a:r>
            <a:endParaRPr lang="tr-TR" sz="1500" dirty="0"/>
          </a:p>
          <a:p>
            <a:r>
              <a:rPr lang="tr-TR" sz="1500" dirty="0">
                <a:hlinkClick r:id="rId13"/>
              </a:rPr>
              <a:t>https://towardsdatascience.com/silhouette-coefficient-validating-clustering-techniques-e976bb81d10c</a:t>
            </a:r>
            <a:endParaRPr lang="tr-TR" sz="1500" dirty="0"/>
          </a:p>
          <a:p>
            <a:pPr marL="0" indent="0">
              <a:buNone/>
            </a:pPr>
            <a:endParaRPr lang="tr-TR" sz="1500" dirty="0"/>
          </a:p>
          <a:p>
            <a:endParaRPr lang="tr-TR" sz="1500" dirty="0"/>
          </a:p>
        </p:txBody>
      </p:sp>
    </p:spTree>
    <p:extLst>
      <p:ext uri="{BB962C8B-B14F-4D97-AF65-F5344CB8AC3E}">
        <p14:creationId xmlns:p14="http://schemas.microsoft.com/office/powerpoint/2010/main" val="11602313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161</TotalTime>
  <Words>630</Words>
  <Application>Microsoft Office PowerPoint</Application>
  <PresentationFormat>Widescreen</PresentationFormat>
  <Paragraphs>95</Paragraphs>
  <Slides>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Görüntülerden Hava Durumu Kümeleme Problemi</vt:lpstr>
      <vt:lpstr>Problemin tanımı</vt:lpstr>
      <vt:lpstr>PowerPoint Presentation</vt:lpstr>
      <vt:lpstr>Image Classification Models in Keras</vt:lpstr>
      <vt:lpstr>K-Means Kümeleme</vt:lpstr>
      <vt:lpstr>K-means algoritması nasıl çalışır? </vt:lpstr>
      <vt:lpstr>Performans Metrikleri</vt:lpstr>
      <vt:lpstr>Sonuçlar</vt:lpstr>
      <vt:lpstr>Kaynakça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Görüntülerden Hava Durumu Kümeleme Problemi</dc:title>
  <dc:creator>Poyraz Aktaş</dc:creator>
  <cp:lastModifiedBy>Poyraz Aktaş</cp:lastModifiedBy>
  <cp:revision>4</cp:revision>
  <dcterms:created xsi:type="dcterms:W3CDTF">2022-04-26T17:32:40Z</dcterms:created>
  <dcterms:modified xsi:type="dcterms:W3CDTF">2022-04-26T20:59:10Z</dcterms:modified>
</cp:coreProperties>
</file>