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9"/>
  </p:notesMasterIdLst>
  <p:handoutMasterIdLst>
    <p:handoutMasterId r:id="rId20"/>
  </p:handoutMasterIdLst>
  <p:sldIdLst>
    <p:sldId id="410" r:id="rId5"/>
    <p:sldId id="383" r:id="rId6"/>
    <p:sldId id="411" r:id="rId7"/>
    <p:sldId id="412" r:id="rId8"/>
    <p:sldId id="391" r:id="rId9"/>
    <p:sldId id="413" r:id="rId10"/>
    <p:sldId id="397" r:id="rId11"/>
    <p:sldId id="404" r:id="rId12"/>
    <p:sldId id="414" r:id="rId13"/>
    <p:sldId id="415" r:id="rId14"/>
    <p:sldId id="416" r:id="rId15"/>
    <p:sldId id="417" r:id="rId16"/>
    <p:sldId id="418" r:id="rId17"/>
    <p:sldId id="39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71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58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94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72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44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1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49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849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6061" y="411479"/>
            <a:ext cx="8380244" cy="2374853"/>
          </a:xfrm>
        </p:spPr>
        <p:txBody>
          <a:bodyPr/>
          <a:lstStyle/>
          <a:p>
            <a:r>
              <a:rPr lang="fi-FI" dirty="0"/>
              <a:t>Tiedostojen siirto ja tallennus Azure-pilvipalvelussa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77BBEF-1306-3F27-DB8E-E258908E9912}"/>
              </a:ext>
            </a:extLst>
          </p:cNvPr>
          <p:cNvSpPr/>
          <p:nvPr/>
        </p:nvSpPr>
        <p:spPr>
          <a:xfrm>
            <a:off x="5960852" y="4895448"/>
            <a:ext cx="5089585" cy="931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2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Teemu Pöytäniemi</a:t>
            </a:r>
            <a:endParaRPr lang="en-US" sz="32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anchor="b">
            <a:normAutofit/>
          </a:bodyPr>
          <a:lstStyle/>
          <a:p>
            <a:r>
              <a:rPr lang="fi-FI" dirty="0"/>
              <a:t>Tallennusratkaisuiden suorituskyky</a:t>
            </a:r>
          </a:p>
        </p:txBody>
      </p:sp>
      <p:pic>
        <p:nvPicPr>
          <p:cNvPr id="4" name="Content Placeholder 3" descr="A graph with blue and orange bars&#10;&#10;Description automatically generated">
            <a:extLst>
              <a:ext uri="{FF2B5EF4-FFF2-40B4-BE49-F238E27FC236}">
                <a16:creationId xmlns:a16="http://schemas.microsoft.com/office/drawing/2014/main" id="{0E86CE3F-C4D7-CA9D-294C-D77514BC99D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523" y="2708135"/>
            <a:ext cx="5746750" cy="35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DC93206-8180-C31B-781B-20893387EA2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20000" y="2676525"/>
            <a:ext cx="3947160" cy="3597470"/>
          </a:xfrm>
        </p:spPr>
        <p:txBody>
          <a:bodyPr/>
          <a:lstStyle/>
          <a:p>
            <a:r>
              <a:rPr lang="fi-FI" dirty="0"/>
              <a:t>Sisäverkossa toimivien tallennusratkaisujen suorituskyky oli merkittävästi parempi kuin ulkoverkossa toimivien ratkaisujen.</a:t>
            </a:r>
          </a:p>
          <a:p>
            <a:r>
              <a:rPr lang="fi-FI" dirty="0"/>
              <a:t>Tallennusratkaisuissa oli yksi selvästi hitaampi kylmä palvelumalli, mutta kuumien palvelumallien välillä ei havaittu merkittäviä eroja suorituskyvyssä.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27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anchor="b">
            <a:normAutofit/>
          </a:bodyPr>
          <a:lstStyle/>
          <a:p>
            <a:r>
              <a:rPr lang="fi-FI" dirty="0"/>
              <a:t>Tiedostojen siirron suorituskyky</a:t>
            </a:r>
          </a:p>
        </p:txBody>
      </p:sp>
      <p:pic>
        <p:nvPicPr>
          <p:cNvPr id="4" name="Content Placeholder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8B0F3C70-B6B7-BCF1-CB92-DCC62DCC88A7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360" y="2791200"/>
            <a:ext cx="4490827" cy="336811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582EF60-AAA5-7F30-5544-1D74A95E3B9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/>
              <a:t>SFTP:n suorituskyky oli kaikista huonoin.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/>
              <a:t>TLS-salauksen käyttäminen ei vaikuttanut merkittävästi suorituskykyyn.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15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anchor="b">
            <a:normAutofit/>
          </a:bodyPr>
          <a:lstStyle/>
          <a:p>
            <a:r>
              <a:rPr lang="fi-FI" dirty="0"/>
              <a:t>Tallennusratkaisuiden tietoturva</a:t>
            </a:r>
          </a:p>
        </p:txBody>
      </p:sp>
      <p:pic>
        <p:nvPicPr>
          <p:cNvPr id="4" name="Content Placeholder 3" descr="A graph with blue bars&#10;&#10;Description automatically generated with medium confidence">
            <a:extLst>
              <a:ext uri="{FF2B5EF4-FFF2-40B4-BE49-F238E27FC236}">
                <a16:creationId xmlns:a16="http://schemas.microsoft.com/office/drawing/2014/main" id="{B7F0DC57-BB40-C468-1EE7-AC1A34F504E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523" y="2751235"/>
            <a:ext cx="5746750" cy="344804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ED17BD3-7D31-EF21-622E-F1FE5114BE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20000" y="2676525"/>
            <a:ext cx="3947160" cy="3597470"/>
          </a:xfrm>
        </p:spPr>
        <p:txBody>
          <a:bodyPr/>
          <a:lstStyle/>
          <a:p>
            <a:r>
              <a:rPr lang="fi-FI" dirty="0"/>
              <a:t>Inhimilliset virheet ja osaamattomuus ovat merkittävä syy tietomurtoihin.</a:t>
            </a:r>
          </a:p>
          <a:p>
            <a:r>
              <a:rPr lang="fi-FI" dirty="0"/>
              <a:t>Azuren palveluissa on havaittu muutamia vakavia tietoturvahaavoittuvuuksia, jotka on korjattu nopeasti niiden havaitsemisen jälkeen.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02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fi-FI" dirty="0"/>
              <a:t>Tiedostojen siirron tietoturva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8074024" cy="3597470"/>
          </a:xfrm>
        </p:spPr>
        <p:txBody>
          <a:bodyPr/>
          <a:lstStyle/>
          <a:p>
            <a:pPr lvl="1"/>
            <a:r>
              <a:rPr lang="fi-FI" dirty="0"/>
              <a:t>Suojaamattomien protokollien käyttö ei ole turvallista.</a:t>
            </a:r>
          </a:p>
          <a:p>
            <a:pPr lvl="1"/>
            <a:r>
              <a:rPr lang="fi-FI"/>
              <a:t>Suurimmat tietoturvaongelmat liittyvät vanhentuneisiin TLS-versioihin, jotka ovat edelleen käytössä.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57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fi-FI" dirty="0"/>
              <a:t>Kiitos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 </a:t>
            </a:r>
            <a:r>
              <a:rPr lang="fi-FI" dirty="0"/>
              <a:t>Työn tavoite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fi-FI" dirty="0"/>
              <a:t>Tavoitteena oli tutkia protokollia, joiden avulla tiedostoja voidaan siirtää pilvipalveluun, sekä Azuren tarjoamia tallennusratkaisuja, joihin tiedostot voidaan tallentaa.</a:t>
            </a:r>
          </a:p>
          <a:p>
            <a:r>
              <a:rPr lang="fi-FI" dirty="0"/>
              <a:t>Siirtoa ja tallennusta tarkasteltiin kolmesta näkökulmasta: kustannukset, suorituskyky ja tietoturva.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 </a:t>
            </a:r>
            <a:r>
              <a:rPr lang="fi-FI" dirty="0"/>
              <a:t>Työn tausta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fi-FI" dirty="0"/>
              <a:t>Työ ei liity suoraan mihinkään työprojektiin, vaan se tehtiin ainoastaan valmistumista varten. </a:t>
            </a:r>
          </a:p>
          <a:p>
            <a:r>
              <a:rPr lang="fi-FI" dirty="0"/>
              <a:t>Idea aiheesta syntyi työprojektista, jossa siirretään isoja aivokuvia pilvipalveluun.</a:t>
            </a:r>
          </a:p>
        </p:txBody>
      </p:sp>
    </p:spTree>
    <p:extLst>
      <p:ext uri="{BB962C8B-B14F-4D97-AF65-F5344CB8AC3E}">
        <p14:creationId xmlns:p14="http://schemas.microsoft.com/office/powerpoint/2010/main" val="288845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 </a:t>
            </a:r>
            <a:r>
              <a:rPr lang="fi-FI" dirty="0"/>
              <a:t>Työn tutkimusmenetelmät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fi-FI" dirty="0"/>
              <a:t>Kustannusvertailu tehtiin Azuren hinnaston pohjalta.</a:t>
            </a:r>
          </a:p>
          <a:p>
            <a:r>
              <a:rPr lang="fi-FI" dirty="0"/>
              <a:t>Suorituskykyvertailua varten luotiin kehitysympäristö Azureen, jossa suoritettiin suorituskykytestejä.</a:t>
            </a:r>
          </a:p>
          <a:p>
            <a:r>
              <a:rPr lang="fi-FI" dirty="0"/>
              <a:t>Tietoturvavertailu perustui tietoturvayhtiöiden julkaisemiin tutkimuksiin.</a:t>
            </a:r>
          </a:p>
        </p:txBody>
      </p:sp>
    </p:spTree>
    <p:extLst>
      <p:ext uri="{BB962C8B-B14F-4D97-AF65-F5344CB8AC3E}">
        <p14:creationId xmlns:p14="http://schemas.microsoft.com/office/powerpoint/2010/main" val="1747083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fi-FI" dirty="0"/>
              <a:t>Tutkitut tiedonsiirtoprotokollat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HTTP(S)</a:t>
            </a:r>
          </a:p>
          <a:p>
            <a:r>
              <a:rPr lang="en-US" dirty="0" err="1"/>
              <a:t>WebDav</a:t>
            </a:r>
            <a:r>
              <a:rPr lang="en-US" dirty="0"/>
              <a:t>(S)</a:t>
            </a:r>
          </a:p>
          <a:p>
            <a:r>
              <a:rPr lang="en-US" dirty="0"/>
              <a:t>WebSocket(S)</a:t>
            </a:r>
          </a:p>
          <a:p>
            <a:r>
              <a:rPr lang="en-US" dirty="0"/>
              <a:t>FTP(S)</a:t>
            </a:r>
          </a:p>
          <a:p>
            <a:r>
              <a:rPr lang="en-US" dirty="0"/>
              <a:t>SFTP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fi-FI" dirty="0"/>
              <a:t>Tutkitut tallennusratkaisut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SQL</a:t>
            </a:r>
          </a:p>
          <a:p>
            <a:r>
              <a:rPr lang="en-US" dirty="0"/>
              <a:t>NoSQL</a:t>
            </a:r>
          </a:p>
          <a:p>
            <a:r>
              <a:rPr lang="en-US" dirty="0"/>
              <a:t>Object storage</a:t>
            </a:r>
          </a:p>
          <a:p>
            <a:r>
              <a:rPr lang="en-US" dirty="0"/>
              <a:t>Block storage</a:t>
            </a:r>
          </a:p>
          <a:p>
            <a:r>
              <a:rPr lang="en-US" dirty="0"/>
              <a:t>File storage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2288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6785" y="411479"/>
            <a:ext cx="6249519" cy="3291840"/>
          </a:xfrm>
        </p:spPr>
        <p:txBody>
          <a:bodyPr/>
          <a:lstStyle/>
          <a:p>
            <a:r>
              <a:rPr lang="fi-FI" dirty="0"/>
              <a:t>Tutkimustulokset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fi-FI" dirty="0"/>
              <a:t>Tallennusratkaisuiden kustannukset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8074024" cy="3597470"/>
          </a:xfrm>
        </p:spPr>
        <p:txBody>
          <a:bodyPr/>
          <a:lstStyle/>
          <a:p>
            <a:pPr lvl="1"/>
            <a:r>
              <a:rPr lang="fi-FI" dirty="0"/>
              <a:t>Tallennusratkaisut tarjoavat kuumia ja kylmiä palvelumalleja. Kuumat mallit tarjoavat hyvän suorituskyvyn, mutta tallennustila on kallista. Kylmät mallit taas tarjoavat edullisen tallennustilan, mutta heikon suorituskyvyn.</a:t>
            </a:r>
          </a:p>
          <a:p>
            <a:pPr lvl="1"/>
            <a:r>
              <a:rPr lang="fi-FI" dirty="0"/>
              <a:t>Tietokantojen (SQL ja Cosmos) tallennuskustannukset ovat huomattavasti suuremmat kuin muiden tallennusratkaisujen.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anchor="b">
            <a:normAutofit/>
          </a:bodyPr>
          <a:lstStyle/>
          <a:p>
            <a:r>
              <a:rPr lang="fi-FI" dirty="0"/>
              <a:t>Tiedostojen siirron kustannukset</a:t>
            </a:r>
          </a:p>
        </p:txBody>
      </p:sp>
      <p:pic>
        <p:nvPicPr>
          <p:cNvPr id="4" name="Content Placeholder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3A96FDC-DD78-6EBE-128B-8B5181E477A9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360" y="2791200"/>
            <a:ext cx="4490827" cy="336811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DB7C039-C32F-72EA-643A-08E8340A3A0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/>
              <a:t>Tiedostojen siirron kustannuksia vertailtiin epäsuorasti tutkimalla, kuinka paljon käytetyt protokollat kasvattavat tiedoston kokoa siirron aikana.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/>
              <a:t>SFTP kasvatti eniten tiedoston kokoa.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/>
              <a:t>TLS-salauksen käyttäminen ei kasvattunut siirrettävän datan määrää merkittävästi.</a:t>
            </a:r>
          </a:p>
          <a:p>
            <a:endParaRPr lang="fi-FI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9785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{1B65AA8C-55B7-4A07-826B-60C05B83AA31}tf78853419_win32</Template>
  <TotalTime>555</TotalTime>
  <Words>321</Words>
  <Application>Microsoft Office PowerPoint</Application>
  <PresentationFormat>Widescreen</PresentationFormat>
  <Paragraphs>59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Franklin Gothic Book</vt:lpstr>
      <vt:lpstr>Franklin Gothic Demi</vt:lpstr>
      <vt:lpstr>Custom</vt:lpstr>
      <vt:lpstr>Tiedostojen siirto ja tallennus Azure-pilvipalvelussa</vt:lpstr>
      <vt:lpstr> Työn tavoite</vt:lpstr>
      <vt:lpstr> Työn tausta</vt:lpstr>
      <vt:lpstr> Työn tutkimusmenetelmät</vt:lpstr>
      <vt:lpstr>Tutkitut tiedonsiirtoprotokollat</vt:lpstr>
      <vt:lpstr>Tutkitut tallennusratkaisut</vt:lpstr>
      <vt:lpstr>Tutkimustulokset</vt:lpstr>
      <vt:lpstr>Tallennusratkaisuiden kustannukset</vt:lpstr>
      <vt:lpstr>Tiedostojen siirron kustannukset</vt:lpstr>
      <vt:lpstr>Tallennusratkaisuiden suorituskyky</vt:lpstr>
      <vt:lpstr>Tiedostojen siirron suorituskyky</vt:lpstr>
      <vt:lpstr>Tallennusratkaisuiden tietoturva</vt:lpstr>
      <vt:lpstr>Tiedostojen siirron tietoturva</vt:lpstr>
      <vt:lpstr>Kiitos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teemu pöytäniemi</dc:creator>
  <cp:lastModifiedBy>teemu pöytäniemi</cp:lastModifiedBy>
  <cp:revision>7</cp:revision>
  <dcterms:created xsi:type="dcterms:W3CDTF">2024-09-22T12:03:22Z</dcterms:created>
  <dcterms:modified xsi:type="dcterms:W3CDTF">2024-09-22T21:18:38Z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