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316" r:id="rId2"/>
    <p:sldId id="355" r:id="rId3"/>
    <p:sldId id="319" r:id="rId4"/>
    <p:sldId id="373" r:id="rId5"/>
    <p:sldId id="375" r:id="rId6"/>
    <p:sldId id="376" r:id="rId7"/>
    <p:sldId id="525" r:id="rId8"/>
    <p:sldId id="527" r:id="rId9"/>
    <p:sldId id="529" r:id="rId10"/>
    <p:sldId id="531" r:id="rId11"/>
    <p:sldId id="536" r:id="rId12"/>
    <p:sldId id="533" r:id="rId13"/>
    <p:sldId id="534" r:id="rId14"/>
    <p:sldId id="528" r:id="rId15"/>
    <p:sldId id="537"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91AF"/>
    <a:srgbClr val="F4F7FE"/>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98" autoAdjust="0"/>
    <p:restoredTop sz="94660"/>
  </p:normalViewPr>
  <p:slideViewPr>
    <p:cSldViewPr snapToGrid="0">
      <p:cViewPr varScale="1">
        <p:scale>
          <a:sx n="79" d="100"/>
          <a:sy n="79" d="100"/>
        </p:scale>
        <p:origin x="456" y="48"/>
      </p:cViewPr>
      <p:guideLst>
        <p:guide orient="horz" pos="2160"/>
        <p:guide pos="3839"/>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46" d="100"/>
          <a:sy n="46" d="100"/>
        </p:scale>
        <p:origin x="2832" y="2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imSun" panose="02010600030101010101" pitchFamily="2" charset="-122"/>
                <a:ea typeface="SimSun" panose="02010600030101010101" pitchFamily="2" charset="-122"/>
              </a:defRPr>
            </a:lvl1pPr>
          </a:lstStyle>
          <a:p>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imSun" panose="02010600030101010101" pitchFamily="2" charset="-122"/>
                <a:ea typeface="SimSun" panose="02010600030101010101" pitchFamily="2" charset="-122"/>
              </a:defRPr>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imSun" panose="02010600030101010101" pitchFamily="2" charset="-122"/>
                <a:ea typeface="SimSun" panose="02010600030101010101" pitchFamily="2" charset="-122"/>
              </a:defRPr>
            </a:lvl1pPr>
          </a:lstStyle>
          <a:p>
            <a:fld id="{C12A8B89-2E00-46CB-81F9-FE5434ECCAC2}" type="slidenum">
              <a:rPr lang="zh-CN" altLang="en-US" smtClean="0"/>
              <a:pPr/>
              <a:t>‹#›</a:t>
            </a:fld>
            <a:endParaRPr lang="zh-CN" altLang="en-US"/>
          </a:p>
        </p:txBody>
      </p:sp>
      <p:sp>
        <p:nvSpPr>
          <p:cNvPr id="8" name="Date Placeholder 7"/>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imSun" panose="02010600030101010101" pitchFamily="2" charset="-122"/>
              </a:defRPr>
            </a:lvl1pPr>
          </a:lstStyle>
          <a:p>
            <a:fld id="{DDC82648-171C-431D-B321-0D83AD67BA12}" type="datetimeFigureOut">
              <a:rPr lang="en-US" smtClean="0"/>
              <a:pPr/>
              <a:t>9/7/2024</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1pPr>
    <a:lvl2pPr marL="45720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2pPr>
    <a:lvl3pPr marL="91440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3pPr>
    <a:lvl4pPr marL="137160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4pPr>
    <a:lvl5pPr marL="1828800" algn="l" defTabSz="914400" rtl="0" eaLnBrk="1" latinLnBrk="0" hangingPunct="1">
      <a:defRPr sz="1200" kern="1200">
        <a:solidFill>
          <a:schemeClr val="tx1"/>
        </a:solidFill>
        <a:latin typeface="SimSun" panose="02010600030101010101" pitchFamily="2" charset="-122"/>
        <a:ea typeface="SimSun"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E3BB6A-C8C6-4CE1-B31D-D41FC741C6B0}"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AU"/>
              <a:t>Morgan Kaufmann Publishers</a:t>
            </a:r>
          </a:p>
        </p:txBody>
      </p:sp>
      <p:sp>
        <p:nvSpPr>
          <p:cNvPr id="5" name="Rectangle 3"/>
          <p:cNvSpPr>
            <a:spLocks noGrp="1" noChangeArrowheads="1"/>
          </p:cNvSpPr>
          <p:nvPr>
            <p:ph type="dt" idx="1"/>
          </p:nvPr>
        </p:nvSpPr>
        <p:spPr/>
        <p:txBody>
          <a:bodyPr/>
          <a:lstStyle/>
          <a:p>
            <a:fld id="{F7C926F7-F16E-4744-8102-7F2FCBA2A83F}" type="datetime3">
              <a:rPr lang="en-AU"/>
              <a:t>7 September, 2024</a:t>
            </a:fld>
            <a:endParaRPr lang="en-AU"/>
          </a:p>
        </p:txBody>
      </p:sp>
      <p:sp>
        <p:nvSpPr>
          <p:cNvPr id="6" name="Rectangle 6"/>
          <p:cNvSpPr>
            <a:spLocks noGrp="1" noChangeArrowheads="1"/>
          </p:cNvSpPr>
          <p:nvPr>
            <p:ph type="ftr" sz="quarter" idx="4"/>
          </p:nvPr>
        </p:nvSpPr>
        <p:spPr/>
        <p:txBody>
          <a:bodyPr/>
          <a:lstStyle/>
          <a:p>
            <a:r>
              <a:rPr lang="en-AU"/>
              <a:t>Chapter 3 — Arithmetic for Computers</a:t>
            </a:r>
          </a:p>
        </p:txBody>
      </p:sp>
      <p:sp>
        <p:nvSpPr>
          <p:cNvPr id="7" name="Rectangle 7"/>
          <p:cNvSpPr>
            <a:spLocks noGrp="1" noChangeArrowheads="1"/>
          </p:cNvSpPr>
          <p:nvPr>
            <p:ph type="sldNum" sz="quarter" idx="5"/>
          </p:nvPr>
        </p:nvSpPr>
        <p:spPr/>
        <p:txBody>
          <a:bodyPr/>
          <a:lstStyle/>
          <a:p>
            <a:fld id="{B4936650-F1D0-4DDF-9261-A6E6DFFB5178}" type="slidenum">
              <a:rPr lang="en-AU"/>
              <a:t>2</a:t>
            </a:fld>
            <a:endParaRPr lang="en-AU"/>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p:txBody>
          <a:bodyPr/>
          <a:lstStyle/>
          <a:p>
            <a:r>
              <a:rPr lang="en-AU"/>
              <a:t>Morgan Kaufmann Publishers</a:t>
            </a:r>
          </a:p>
        </p:txBody>
      </p:sp>
      <p:sp>
        <p:nvSpPr>
          <p:cNvPr id="5" name="Rectangle 3"/>
          <p:cNvSpPr>
            <a:spLocks noGrp="1" noChangeArrowheads="1"/>
          </p:cNvSpPr>
          <p:nvPr>
            <p:ph type="dt" idx="1"/>
          </p:nvPr>
        </p:nvSpPr>
        <p:spPr/>
        <p:txBody>
          <a:bodyPr/>
          <a:lstStyle/>
          <a:p>
            <a:fld id="{F7C926F7-F16E-4744-8102-7F2FCBA2A83F}" type="datetime3">
              <a:rPr lang="en-AU"/>
              <a:t>7 September, 2024</a:t>
            </a:fld>
            <a:endParaRPr lang="en-AU"/>
          </a:p>
        </p:txBody>
      </p:sp>
      <p:sp>
        <p:nvSpPr>
          <p:cNvPr id="6" name="Rectangle 6"/>
          <p:cNvSpPr>
            <a:spLocks noGrp="1" noChangeArrowheads="1"/>
          </p:cNvSpPr>
          <p:nvPr>
            <p:ph type="ftr" sz="quarter" idx="4"/>
          </p:nvPr>
        </p:nvSpPr>
        <p:spPr/>
        <p:txBody>
          <a:bodyPr/>
          <a:lstStyle/>
          <a:p>
            <a:r>
              <a:rPr lang="en-AU"/>
              <a:t>Chapter 3 — Arithmetic for Computers</a:t>
            </a:r>
          </a:p>
        </p:txBody>
      </p:sp>
      <p:sp>
        <p:nvSpPr>
          <p:cNvPr id="7" name="Rectangle 7"/>
          <p:cNvSpPr>
            <a:spLocks noGrp="1" noChangeArrowheads="1"/>
          </p:cNvSpPr>
          <p:nvPr>
            <p:ph type="sldNum" sz="quarter" idx="5"/>
          </p:nvPr>
        </p:nvSpPr>
        <p:spPr/>
        <p:txBody>
          <a:bodyPr/>
          <a:lstStyle/>
          <a:p>
            <a:fld id="{B4936650-F1D0-4DDF-9261-A6E6DFFB5178}" type="slidenum">
              <a:rPr lang="en-AU"/>
              <a:t>15</a:t>
            </a:fld>
            <a:endParaRPr lang="en-AU"/>
          </a:p>
        </p:txBody>
      </p:sp>
      <p:sp>
        <p:nvSpPr>
          <p:cNvPr id="232450" name="Rectangle 2"/>
          <p:cNvSpPr>
            <a:spLocks noGrp="1" noRot="1" noChangeAspect="1" noChangeArrowheads="1" noTextEdit="1"/>
          </p:cNvSpPr>
          <p:nvPr>
            <p:ph type="sldImg"/>
          </p:nvPr>
        </p:nvSpPr>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Main Title Slide">
    <p:bg>
      <p:bgPr>
        <a:solidFill>
          <a:schemeClr val="bg1"/>
        </a:solidFill>
        <a:effectLst/>
      </p:bgPr>
    </p:bg>
    <p:spTree>
      <p:nvGrpSpPr>
        <p:cNvPr id="1" name=""/>
        <p:cNvGrpSpPr/>
        <p:nvPr/>
      </p:nvGrpSpPr>
      <p:grpSpPr>
        <a:xfrm>
          <a:off x="0" y="0"/>
          <a:ext cx="0" cy="0"/>
          <a:chOff x="0" y="0"/>
          <a:chExt cx="0" cy="0"/>
        </a:xfrm>
      </p:grpSpPr>
      <p:sp>
        <p:nvSpPr>
          <p:cNvPr id="21" name="Title 20"/>
          <p:cNvSpPr>
            <a:spLocks noGrp="1"/>
          </p:cNvSpPr>
          <p:nvPr>
            <p:ph type="title"/>
          </p:nvPr>
        </p:nvSpPr>
        <p:spPr>
          <a:xfrm>
            <a:off x="0" y="2590800"/>
            <a:ext cx="12192000" cy="1600200"/>
          </a:xfrm>
          <a:prstGeom prst="rect">
            <a:avLst/>
          </a:prstGeom>
        </p:spPr>
        <p:style>
          <a:lnRef idx="1">
            <a:schemeClr val="accent6"/>
          </a:lnRef>
          <a:fillRef idx="3">
            <a:schemeClr val="accent6"/>
          </a:fillRef>
          <a:effectRef idx="2">
            <a:schemeClr val="accent6"/>
          </a:effectRef>
          <a:fontRef idx="none"/>
        </p:style>
        <p:txBody>
          <a:bodyPr rtlCol="0"/>
          <a:lstStyle>
            <a:lvl1pPr>
              <a:defRPr sz="4000" b="0" i="0">
                <a:solidFill>
                  <a:schemeClr val="bg1"/>
                </a:solidFill>
                <a:latin typeface="SimSun" panose="02010600030101010101" pitchFamily="2" charset="-122"/>
                <a:ea typeface="SimSun" panose="02010600030101010101" pitchFamily="2" charset="-122"/>
                <a:cs typeface="Open Sans" panose="020B0606030504020204" pitchFamily="34" charset="0"/>
              </a:defRPr>
            </a:lvl1pPr>
          </a:lstStyle>
          <a:p>
            <a:pPr rtl="0"/>
            <a:r>
              <a:rPr lang="x-none" dirty="0"/>
              <a:t>Click to edit Master title style</a:t>
            </a:r>
          </a:p>
        </p:txBody>
      </p:sp>
      <p:sp>
        <p:nvSpPr>
          <p:cNvPr id="25" name="Text Placeholder 24"/>
          <p:cNvSpPr>
            <a:spLocks noGrp="1"/>
          </p:cNvSpPr>
          <p:nvPr>
            <p:ph type="body" sz="quarter" idx="11"/>
          </p:nvPr>
        </p:nvSpPr>
        <p:spPr>
          <a:xfrm>
            <a:off x="2032000" y="990600"/>
            <a:ext cx="8128000" cy="914400"/>
          </a:xfrm>
          <a:prstGeom prst="rect">
            <a:avLst/>
          </a:prstGeom>
        </p:spPr>
        <p:txBody>
          <a:bodyPr rtlCol="0"/>
          <a:lstStyle>
            <a:lvl1pPr algn="ctr">
              <a:buNone/>
              <a:defRPr b="0" i="0">
                <a:solidFill>
                  <a:schemeClr val="tx1">
                    <a:lumMod val="75000"/>
                    <a:lumOff val="25000"/>
                  </a:schemeClr>
                </a:solidFill>
                <a:latin typeface="SimSun" panose="02010600030101010101" pitchFamily="2" charset="-122"/>
                <a:ea typeface="SimSun" panose="02010600030101010101" pitchFamily="2" charset="-122"/>
                <a:cs typeface="Open Sans" panose="020B0606030504020204" pitchFamily="34" charset="0"/>
              </a:defRPr>
            </a:lvl1pPr>
          </a:lstStyle>
          <a:p>
            <a:pPr lvl="0" rtl="0"/>
            <a:endParaRPr lang="x-none" dirty="0"/>
          </a:p>
        </p:txBody>
      </p:sp>
      <p:sp>
        <p:nvSpPr>
          <p:cNvPr id="28" name="Text Placeholder 27"/>
          <p:cNvSpPr>
            <a:spLocks noGrp="1"/>
          </p:cNvSpPr>
          <p:nvPr>
            <p:ph type="body" sz="quarter" idx="12"/>
          </p:nvPr>
        </p:nvSpPr>
        <p:spPr>
          <a:xfrm>
            <a:off x="2540000" y="4495800"/>
            <a:ext cx="7315200" cy="1676400"/>
          </a:xfrm>
          <a:prstGeom prst="rect">
            <a:avLst/>
          </a:prstGeom>
        </p:spPr>
        <p:txBody>
          <a:bodyPr rtlCol="0"/>
          <a:lstStyle>
            <a:lvl1pPr algn="ctr">
              <a:buNone/>
              <a:defRPr sz="1400" b="0" i="0">
                <a:solidFill>
                  <a:schemeClr val="tx1">
                    <a:lumMod val="75000"/>
                    <a:lumOff val="25000"/>
                  </a:schemeClr>
                </a:solidFill>
                <a:latin typeface="SimSun" panose="02010600030101010101" pitchFamily="2" charset="-122"/>
                <a:ea typeface="SimSun" panose="02010600030101010101" pitchFamily="2" charset="-122"/>
                <a:cs typeface="Open Sans" panose="020B0606030504020204" pitchFamily="34" charset="0"/>
              </a:defRPr>
            </a:lvl1pPr>
            <a:lvl2pPr algn="ctr">
              <a:buNone/>
              <a:defRPr sz="1400" b="0" i="0">
                <a:latin typeface="SimSun" panose="02010600030101010101" pitchFamily="2" charset="-122"/>
                <a:ea typeface="SimSun" panose="02010600030101010101" pitchFamily="2" charset="-122"/>
                <a:cs typeface="Open Sans" panose="020B0606030504020204" pitchFamily="34" charset="0"/>
              </a:defRPr>
            </a:lvl2pPr>
            <a:lvl3pPr algn="ctr">
              <a:buNone/>
              <a:defRPr sz="1400" b="0" i="0">
                <a:latin typeface="SimSun" panose="02010600030101010101" pitchFamily="2" charset="-122"/>
                <a:ea typeface="SimSun" panose="02010600030101010101" pitchFamily="2" charset="-122"/>
                <a:cs typeface="Open Sans" panose="020B0606030504020204" pitchFamily="34" charset="0"/>
              </a:defRPr>
            </a:lvl3pPr>
            <a:lvl4pPr algn="ctr">
              <a:buNone/>
              <a:defRPr sz="1400" b="0" i="0">
                <a:latin typeface="SimSun" panose="02010600030101010101" pitchFamily="2" charset="-122"/>
                <a:ea typeface="SimSun" panose="02010600030101010101" pitchFamily="2" charset="-122"/>
                <a:cs typeface="Open Sans" panose="020B0606030504020204" pitchFamily="34" charset="0"/>
              </a:defRPr>
            </a:lvl4pPr>
            <a:lvl5pPr algn="ctr">
              <a:buNone/>
              <a:defRPr sz="1400" b="0" i="0">
                <a:latin typeface="SimSun" panose="02010600030101010101" pitchFamily="2" charset="-122"/>
                <a:ea typeface="SimSun" panose="02010600030101010101" pitchFamily="2" charset="-122"/>
                <a:cs typeface="Open Sans" panose="020B0606030504020204" pitchFamily="34" charset="0"/>
              </a:defRPr>
            </a:lvl5pPr>
          </a:lstStyle>
          <a:p>
            <a:pPr lvl="0" rtl="0"/>
            <a:r>
              <a:rPr lang="x-none" dirty="0"/>
              <a:t>Click to edit Master text styles</a:t>
            </a:r>
          </a:p>
          <a:p>
            <a:pPr lvl="1" rtl="0"/>
            <a:r>
              <a:rPr lang="x-none" dirty="0"/>
              <a:t>Second level</a:t>
            </a:r>
          </a:p>
          <a:p>
            <a:pPr lvl="2" rtl="0"/>
            <a:r>
              <a:rPr lang="x-none" dirty="0"/>
              <a:t>Third level</a:t>
            </a:r>
          </a:p>
          <a:p>
            <a:pPr lvl="3" rtl="0"/>
            <a:r>
              <a:rPr lang="x-none" dirty="0"/>
              <a:t>Fourth level</a:t>
            </a:r>
          </a:p>
          <a:p>
            <a:pPr lvl="4" rtl="0"/>
            <a:r>
              <a:rPr lang="x-none"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8200"/>
          </a:xfrm>
          <a:prstGeom prst="rect">
            <a:avLst/>
          </a:prstGeom>
          <a:solidFill>
            <a:schemeClr val="tx1">
              <a:lumMod val="65000"/>
              <a:lumOff val="35000"/>
            </a:schemeClr>
          </a:solidFill>
          <a:ln>
            <a:noFill/>
          </a:ln>
        </p:spPr>
        <p:style>
          <a:lnRef idx="1">
            <a:schemeClr val="accent1"/>
          </a:lnRef>
          <a:fillRef idx="3">
            <a:schemeClr val="accent1"/>
          </a:fillRef>
          <a:effectRef idx="2">
            <a:schemeClr val="accent1"/>
          </a:effectRef>
          <a:fontRef idx="none"/>
        </p:style>
        <p:txBody>
          <a:bodyPr vert="horz" wrap="square" rtlCol="0" anchor="ctr" anchorCtr="0">
            <a:noAutofit/>
          </a:bodyPr>
          <a:lstStyle>
            <a:lvl1pPr algn="l" defTabSz="914400" rtl="0" eaLnBrk="1" latinLnBrk="0" hangingPunct="1">
              <a:spcBef>
                <a:spcPct val="0"/>
              </a:spcBef>
              <a:buNone/>
              <a:defRPr lang="en-US" sz="2800" b="0" i="0" kern="1200" dirty="0">
                <a:solidFill>
                  <a:schemeClr val="bg1"/>
                </a:solidFill>
                <a:latin typeface="Times New Roman" panose="02020603050405020304" pitchFamily="18" charset="0"/>
                <a:ea typeface="SimSun" panose="02010600030101010101" pitchFamily="2" charset="-122"/>
                <a:cs typeface="Times New Roman" panose="02020603050405020304" pitchFamily="18" charset="0"/>
              </a:defRPr>
            </a:lvl1pPr>
          </a:lstStyle>
          <a:p>
            <a:pPr rtl="0"/>
            <a:r>
              <a:rPr lang="x-none" dirty="0"/>
              <a:t>Click to edit Master title style</a:t>
            </a:r>
          </a:p>
        </p:txBody>
      </p:sp>
      <p:sp>
        <p:nvSpPr>
          <p:cNvPr id="3" name="Content Placeholder 2"/>
          <p:cNvSpPr>
            <a:spLocks noGrp="1"/>
          </p:cNvSpPr>
          <p:nvPr>
            <p:ph idx="1"/>
          </p:nvPr>
        </p:nvSpPr>
        <p:spPr>
          <a:xfrm>
            <a:off x="609600" y="1066800"/>
            <a:ext cx="10972800" cy="5318760"/>
          </a:xfrm>
          <a:prstGeom prst="rect">
            <a:avLst/>
          </a:prstGeom>
        </p:spPr>
        <p:txBody>
          <a:bodyPr rtlCol="0">
            <a:normAutofit/>
          </a:bodyPr>
          <a:lstStyle>
            <a:lvl1pPr marL="462280" indent="-462280">
              <a:buFont typeface="Wingdings" panose="05000000000000000000" pitchFamily="2" charset="2"/>
              <a:buChar char="q"/>
              <a:defRPr sz="2800" b="0" i="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1pPr>
            <a:lvl2pPr marL="862330" indent="-285750">
              <a:buFont typeface="Wingdings" panose="05000000000000000000" pitchFamily="2" charset="2"/>
              <a:buChar char="§"/>
              <a:defRPr sz="2400" b="0" i="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2pPr>
            <a:lvl3pPr marL="1198880" indent="-228600">
              <a:defRPr sz="2000" b="0" i="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3pPr>
            <a:lvl4pPr>
              <a:defRPr sz="1600" b="0" i="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4pPr>
            <a:lvl5pPr>
              <a:defRPr sz="1600" b="0" i="0">
                <a:solidFill>
                  <a:schemeClr val="tx1"/>
                </a:solidFill>
                <a:latin typeface="Times New Roman" panose="02020603050405020304" pitchFamily="18" charset="0"/>
                <a:ea typeface="SimSun" panose="02010600030101010101" pitchFamily="2" charset="-122"/>
                <a:cs typeface="Times New Roman" panose="02020603050405020304" pitchFamily="18" charset="0"/>
              </a:defRPr>
            </a:lvl5pPr>
          </a:lstStyle>
          <a:p>
            <a:pPr lvl="0" rtl="0"/>
            <a:r>
              <a:rPr lang="x-none" dirty="0"/>
              <a:t>Click to edit Master text styles</a:t>
            </a:r>
          </a:p>
          <a:p>
            <a:pPr lvl="1" rtl="0"/>
            <a:r>
              <a:rPr lang="x-none" dirty="0"/>
              <a:t>Second level</a:t>
            </a:r>
          </a:p>
          <a:p>
            <a:pPr lvl="2" rtl="0"/>
            <a:r>
              <a:rPr lang="x-none" dirty="0"/>
              <a:t>Third level</a:t>
            </a:r>
          </a:p>
          <a:p>
            <a:pPr lvl="3" rtl="0"/>
            <a:r>
              <a:rPr lang="x-none" dirty="0"/>
              <a:t>Fourth level</a:t>
            </a:r>
          </a:p>
          <a:p>
            <a:pPr lvl="4" rtl="0"/>
            <a:r>
              <a:rPr lang="x-none"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No footer">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10972800" cy="5318760"/>
          </a:xfrm>
          <a:prstGeom prst="rect">
            <a:avLst/>
          </a:prstGeom>
        </p:spPr>
        <p:txBody>
          <a:bodyPr rtlCol="0">
            <a:normAutofit/>
          </a:bodyPr>
          <a:lstStyle>
            <a:lvl1pPr>
              <a:defRPr sz="2800" b="0" i="0">
                <a:solidFill>
                  <a:schemeClr val="tx1"/>
                </a:solidFill>
                <a:latin typeface="SimSun" panose="02010600030101010101" pitchFamily="2" charset="-122"/>
                <a:ea typeface="SimSun" panose="02010600030101010101" pitchFamily="2" charset="-122"/>
                <a:cs typeface="Open Sans" panose="020B0606030504020204" pitchFamily="34" charset="0"/>
              </a:defRPr>
            </a:lvl1pPr>
            <a:lvl2pPr>
              <a:defRPr sz="2400" b="0" i="0">
                <a:solidFill>
                  <a:schemeClr val="tx1"/>
                </a:solidFill>
                <a:latin typeface="SimSun" panose="02010600030101010101" pitchFamily="2" charset="-122"/>
                <a:ea typeface="SimSun" panose="02010600030101010101" pitchFamily="2" charset="-122"/>
                <a:cs typeface="Open Sans" panose="020B0606030504020204" pitchFamily="34" charset="0"/>
              </a:defRPr>
            </a:lvl2pPr>
            <a:lvl3pPr>
              <a:defRPr sz="2000" b="0" i="0">
                <a:solidFill>
                  <a:schemeClr val="tx1"/>
                </a:solidFill>
                <a:latin typeface="SimSun" panose="02010600030101010101" pitchFamily="2" charset="-122"/>
                <a:ea typeface="SimSun" panose="02010600030101010101" pitchFamily="2" charset="-122"/>
                <a:cs typeface="Open Sans" panose="020B0606030504020204" pitchFamily="34" charset="0"/>
              </a:defRPr>
            </a:lvl3pPr>
            <a:lvl4pPr>
              <a:defRPr sz="1600" b="0" i="0">
                <a:solidFill>
                  <a:schemeClr val="tx1"/>
                </a:solidFill>
                <a:latin typeface="SimSun" panose="02010600030101010101" pitchFamily="2" charset="-122"/>
                <a:ea typeface="SimSun" panose="02010600030101010101" pitchFamily="2" charset="-122"/>
                <a:cs typeface="Open Sans" panose="020B0606030504020204" pitchFamily="34" charset="0"/>
              </a:defRPr>
            </a:lvl4pPr>
            <a:lvl5pPr>
              <a:defRPr sz="1600" b="0" i="0">
                <a:solidFill>
                  <a:schemeClr val="tx1"/>
                </a:solidFill>
                <a:latin typeface="SimSun" panose="02010600030101010101" pitchFamily="2" charset="-122"/>
                <a:ea typeface="SimSun" panose="02010600030101010101" pitchFamily="2" charset="-122"/>
                <a:cs typeface="Open Sans" panose="020B0606030504020204" pitchFamily="34" charset="0"/>
              </a:defRPr>
            </a:lvl5pPr>
          </a:lstStyle>
          <a:p>
            <a:pPr lvl="0" rtl="0"/>
            <a:r>
              <a:rPr lang="x-none" dirty="0"/>
              <a:t>Click to edit Master text styles</a:t>
            </a:r>
          </a:p>
          <a:p>
            <a:pPr lvl="1" rtl="0"/>
            <a:r>
              <a:rPr lang="x-none" dirty="0"/>
              <a:t>Second level</a:t>
            </a:r>
          </a:p>
          <a:p>
            <a:pPr lvl="2" rtl="0"/>
            <a:r>
              <a:rPr lang="x-none" dirty="0"/>
              <a:t>Third level</a:t>
            </a:r>
          </a:p>
          <a:p>
            <a:pPr lvl="3" rtl="0"/>
            <a:r>
              <a:rPr lang="x-none" dirty="0"/>
              <a:t>Fourth level</a:t>
            </a:r>
          </a:p>
          <a:p>
            <a:pPr lvl="4" rtl="0"/>
            <a:r>
              <a:rPr lang="x-none" dirty="0"/>
              <a:t>Fifth level</a:t>
            </a:r>
          </a:p>
        </p:txBody>
      </p:sp>
      <p:sp>
        <p:nvSpPr>
          <p:cNvPr id="6" name="Rectangle 5"/>
          <p:cNvSpPr/>
          <p:nvPr/>
        </p:nvSpPr>
        <p:spPr>
          <a:xfrm>
            <a:off x="0" y="6477000"/>
            <a:ext cx="12192000" cy="392434"/>
          </a:xfrm>
          <a:prstGeom prst="rect">
            <a:avLst/>
          </a:prstGeom>
          <a:ln>
            <a:noFill/>
          </a:ln>
        </p:spPr>
        <p:style>
          <a:lnRef idx="1">
            <a:schemeClr val="dk1"/>
          </a:lnRef>
          <a:fillRef idx="1001">
            <a:schemeClr val="lt2"/>
          </a:fillRef>
          <a:effectRef idx="1">
            <a:schemeClr val="dk1"/>
          </a:effectRef>
          <a:fontRef idx="minor">
            <a:schemeClr val="dk1"/>
          </a:fontRef>
        </p:style>
        <p:txBody>
          <a:bodyPr rtlCol="0" anchor="ctr"/>
          <a:lstStyle/>
          <a:p>
            <a:pPr algn="ctr" rtl="0"/>
            <a:endParaRPr lang="en-US" sz="1800" b="0" i="0" dirty="0">
              <a:latin typeface="SimSun" panose="02010600030101010101" pitchFamily="2" charset="-122"/>
            </a:endParaRPr>
          </a:p>
        </p:txBody>
      </p:sp>
      <p:sp>
        <p:nvSpPr>
          <p:cNvPr id="7" name="TextBox 6"/>
          <p:cNvSpPr txBox="1"/>
          <p:nvPr/>
        </p:nvSpPr>
        <p:spPr>
          <a:xfrm>
            <a:off x="11480800" y="6583680"/>
            <a:ext cx="711200" cy="274320"/>
          </a:xfrm>
          <a:prstGeom prst="rect">
            <a:avLst/>
          </a:prstGeom>
          <a:ln>
            <a:noFill/>
          </a:ln>
        </p:spPr>
        <p:style>
          <a:lnRef idx="1">
            <a:schemeClr val="dk1"/>
          </a:lnRef>
          <a:fillRef idx="1001">
            <a:schemeClr val="lt2"/>
          </a:fillRef>
          <a:effectRef idx="2">
            <a:schemeClr val="dk1"/>
          </a:effectRef>
          <a:fontRef idx="minor">
            <a:schemeClr val="lt1"/>
          </a:fontRef>
        </p:style>
        <p:txBody>
          <a:bodyPr wrap="square" rtlCol="0">
            <a:noAutofit/>
          </a:bodyPr>
          <a:lstStyle/>
          <a:p>
            <a:pPr algn="ctr" rtl="0"/>
            <a:fld id="{C3B76011-FA69-4E10-B45A-93FFAD2DF13B}" type="slidenum">
              <a:rPr lang="en-US" sz="1200" b="0" i="0" smtClean="0">
                <a:solidFill>
                  <a:sysClr val="windowText" lastClr="000000"/>
                </a:solidFill>
                <a:latin typeface="SimSun" panose="02010600030101010101" pitchFamily="2" charset="-122"/>
              </a:rPr>
              <a:t>‹#›</a:t>
            </a:fld>
            <a:endParaRPr lang="en-US" sz="1300" b="0" i="0" dirty="0">
              <a:solidFill>
                <a:sysClr val="windowText" lastClr="000000"/>
              </a:solidFill>
              <a:latin typeface="SimSun" panose="02010600030101010101" pitchFamily="2" charset="-122"/>
            </a:endParaRPr>
          </a:p>
        </p:txBody>
      </p:sp>
      <p:sp>
        <p:nvSpPr>
          <p:cNvPr id="8" name="Title 1"/>
          <p:cNvSpPr>
            <a:spLocks noGrp="1"/>
          </p:cNvSpPr>
          <p:nvPr>
            <p:ph type="title"/>
          </p:nvPr>
        </p:nvSpPr>
        <p:spPr>
          <a:xfrm>
            <a:off x="0" y="0"/>
            <a:ext cx="12192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rtlCol="0" anchor="ctr" anchorCtr="0">
            <a:noAutofit/>
          </a:bodyPr>
          <a:lstStyle>
            <a:lvl1pPr algn="l" defTabSz="914400" rtl="0" eaLnBrk="1" latinLnBrk="0" hangingPunct="1">
              <a:spcBef>
                <a:spcPct val="0"/>
              </a:spcBef>
              <a:buNone/>
              <a:defRPr lang="en-US" sz="2800" b="0" i="0" kern="1200" dirty="0">
                <a:solidFill>
                  <a:schemeClr val="bg1"/>
                </a:solidFill>
                <a:latin typeface="SimSun" panose="02010600030101010101" pitchFamily="2" charset="-122"/>
                <a:ea typeface="SimSun" panose="02010600030101010101" pitchFamily="2" charset="-122"/>
                <a:cs typeface="Open Sans" panose="020B0606030504020204" pitchFamily="34" charset="0"/>
              </a:defRPr>
            </a:lvl1pPr>
          </a:lstStyle>
          <a:p>
            <a:pPr rtl="0"/>
            <a:r>
              <a:rPr lang="x-none"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2 Column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5384800" cy="5410200"/>
          </a:xfrm>
          <a:prstGeom prst="rect">
            <a:avLst/>
          </a:prstGeom>
        </p:spPr>
        <p:txBody>
          <a:bodyPr rtlCol="0">
            <a:normAutofit/>
          </a:bodyPr>
          <a:lstStyle>
            <a:lvl1pPr algn="l" defTabSz="914400" rtl="0" eaLnBrk="1" latinLnBrk="0" hangingPunct="1">
              <a:spcBef>
                <a:spcPct val="20000"/>
              </a:spcBef>
              <a:buFont typeface="Arial" panose="020B0604020202020204" pitchFamily="34" charset="0"/>
              <a:defRPr lang="en-US" sz="2400" b="0" i="0" kern="1200" smtClean="0">
                <a:solidFill>
                  <a:schemeClr val="tx1"/>
                </a:solidFill>
                <a:latin typeface="SimSun" panose="02010600030101010101" pitchFamily="2" charset="-122"/>
                <a:ea typeface="SimSun" panose="02010600030101010101" pitchFamily="2" charset="-122"/>
                <a:cs typeface="Open Sans" panose="020B0606030504020204" pitchFamily="34" charset="0"/>
              </a:defRPr>
            </a:lvl1pPr>
            <a:lvl2pPr algn="l" defTabSz="914400" rtl="0" eaLnBrk="1" latinLnBrk="0" hangingPunct="1">
              <a:spcBef>
                <a:spcPct val="20000"/>
              </a:spcBef>
              <a:buFont typeface="Arial" panose="020B0604020202020204" pitchFamily="34" charset="0"/>
              <a:defRPr lang="en-US" sz="2400" b="0" i="0" kern="1200" smtClean="0">
                <a:solidFill>
                  <a:schemeClr val="tx1"/>
                </a:solidFill>
                <a:latin typeface="SimSun" panose="02010600030101010101" pitchFamily="2" charset="-122"/>
                <a:ea typeface="SimSun" panose="02010600030101010101" pitchFamily="2" charset="-122"/>
                <a:cs typeface="Open Sans" panose="020B0606030504020204" pitchFamily="34" charset="0"/>
              </a:defRPr>
            </a:lvl2pPr>
            <a:lvl3pPr algn="l" defTabSz="914400" rtl="0" eaLnBrk="1" latinLnBrk="0" hangingPunct="1">
              <a:spcBef>
                <a:spcPct val="20000"/>
              </a:spcBef>
              <a:buFont typeface="Arial" panose="020B0604020202020204" pitchFamily="34" charset="0"/>
              <a:defRPr lang="en-US" sz="2400" b="0" i="0" kern="1200" smtClean="0">
                <a:solidFill>
                  <a:schemeClr val="tx1"/>
                </a:solidFill>
                <a:latin typeface="SimSun" panose="02010600030101010101" pitchFamily="2" charset="-122"/>
                <a:ea typeface="SimSun" panose="02010600030101010101" pitchFamily="2" charset="-122"/>
                <a:cs typeface="Open Sans" panose="020B0606030504020204" pitchFamily="34" charset="0"/>
              </a:defRPr>
            </a:lvl3pPr>
            <a:lvl4pPr algn="l" defTabSz="914400" rtl="0" eaLnBrk="1" latinLnBrk="0" hangingPunct="1">
              <a:spcBef>
                <a:spcPct val="20000"/>
              </a:spcBef>
              <a:buFont typeface="Arial" panose="020B0604020202020204" pitchFamily="34" charset="0"/>
              <a:defRPr lang="en-US" sz="2400" b="0" i="0" kern="1200" smtClean="0">
                <a:solidFill>
                  <a:schemeClr val="tx1"/>
                </a:solidFill>
                <a:latin typeface="SimSun" panose="02010600030101010101" pitchFamily="2" charset="-122"/>
                <a:ea typeface="SimSun" panose="02010600030101010101" pitchFamily="2" charset="-122"/>
                <a:cs typeface="Open Sans" panose="020B0606030504020204" pitchFamily="34" charset="0"/>
              </a:defRPr>
            </a:lvl4pPr>
            <a:lvl5pPr algn="l" defTabSz="914400" rtl="0" eaLnBrk="1" latinLnBrk="0" hangingPunct="1">
              <a:spcBef>
                <a:spcPct val="20000"/>
              </a:spcBef>
              <a:buFont typeface="Arial" panose="020B0604020202020204" pitchFamily="34" charset="0"/>
              <a:defRPr lang="en-US" sz="2400" b="0" i="0" kern="1200" dirty="0">
                <a:solidFill>
                  <a:schemeClr val="tx1"/>
                </a:solidFill>
                <a:latin typeface="SimSun" panose="02010600030101010101" pitchFamily="2" charset="-122"/>
                <a:ea typeface="SimSun" panose="02010600030101010101" pitchFamily="2" charset="-122"/>
                <a:cs typeface="Open Sans" panose="020B0606030504020204" pitchFamily="34" charset="0"/>
              </a:defRPr>
            </a:lvl5pPr>
          </a:lstStyle>
          <a:p>
            <a:pPr lvl="0" rtl="0"/>
            <a:r>
              <a:rPr lang="x-none" dirty="0"/>
              <a:t>Click to edit Master text styles</a:t>
            </a:r>
          </a:p>
          <a:p>
            <a:pPr lvl="1" rtl="0"/>
            <a:r>
              <a:rPr lang="x-none" dirty="0"/>
              <a:t>Second level</a:t>
            </a:r>
          </a:p>
          <a:p>
            <a:pPr lvl="2" rtl="0"/>
            <a:r>
              <a:rPr lang="x-none" dirty="0"/>
              <a:t>Third level</a:t>
            </a:r>
          </a:p>
          <a:p>
            <a:pPr lvl="3" rtl="0"/>
            <a:r>
              <a:rPr lang="x-none" dirty="0"/>
              <a:t>Fourth level</a:t>
            </a:r>
          </a:p>
          <a:p>
            <a:pPr lvl="4" rtl="0"/>
            <a:r>
              <a:rPr lang="x-none" dirty="0"/>
              <a:t>Fifth level</a:t>
            </a:r>
          </a:p>
        </p:txBody>
      </p:sp>
      <p:sp>
        <p:nvSpPr>
          <p:cNvPr id="12" name="Content Placeholder 11"/>
          <p:cNvSpPr>
            <a:spLocks noGrp="1"/>
          </p:cNvSpPr>
          <p:nvPr>
            <p:ph sz="quarter" idx="17"/>
          </p:nvPr>
        </p:nvSpPr>
        <p:spPr>
          <a:xfrm>
            <a:off x="6197600" y="914400"/>
            <a:ext cx="5384800" cy="5410200"/>
          </a:xfrm>
          <a:prstGeom prst="rect">
            <a:avLst/>
          </a:prstGeom>
        </p:spPr>
        <p:txBody>
          <a:bodyPr rtlCol="0">
            <a:normAutofit/>
          </a:bodyPr>
          <a:lstStyle>
            <a:lvl1pPr algn="l" defTabSz="914400" rtl="0" eaLnBrk="1" latinLnBrk="0" hangingPunct="1">
              <a:spcBef>
                <a:spcPct val="20000"/>
              </a:spcBef>
              <a:buFont typeface="Arial" panose="020B0604020202020204" pitchFamily="34" charset="0"/>
              <a:defRPr lang="en-US" sz="2400" b="0" i="0" kern="1200" smtClean="0">
                <a:solidFill>
                  <a:schemeClr val="tx1"/>
                </a:solidFill>
                <a:latin typeface="SimSun" panose="02010600030101010101" pitchFamily="2" charset="-122"/>
                <a:ea typeface="SimSun" panose="02010600030101010101" pitchFamily="2" charset="-122"/>
                <a:cs typeface="Open Sans" panose="020B0606030504020204" pitchFamily="34" charset="0"/>
              </a:defRPr>
            </a:lvl1pPr>
            <a:lvl2pPr algn="l" defTabSz="914400" rtl="0" eaLnBrk="1" latinLnBrk="0" hangingPunct="1">
              <a:spcBef>
                <a:spcPct val="20000"/>
              </a:spcBef>
              <a:buFont typeface="Arial" panose="020B0604020202020204" pitchFamily="34" charset="0"/>
              <a:defRPr lang="en-US" sz="2400" b="0" i="0" kern="1200" smtClean="0">
                <a:solidFill>
                  <a:schemeClr val="tx1"/>
                </a:solidFill>
                <a:latin typeface="SimSun" panose="02010600030101010101" pitchFamily="2" charset="-122"/>
                <a:ea typeface="SimSun" panose="02010600030101010101" pitchFamily="2" charset="-122"/>
                <a:cs typeface="Open Sans" panose="020B0606030504020204" pitchFamily="34" charset="0"/>
              </a:defRPr>
            </a:lvl2pPr>
            <a:lvl3pPr algn="l" defTabSz="914400" rtl="0" eaLnBrk="1" latinLnBrk="0" hangingPunct="1">
              <a:spcBef>
                <a:spcPct val="20000"/>
              </a:spcBef>
              <a:buFont typeface="Arial" panose="020B0604020202020204" pitchFamily="34" charset="0"/>
              <a:defRPr lang="en-US" sz="2400" b="0" i="0" kern="1200" smtClean="0">
                <a:solidFill>
                  <a:schemeClr val="tx1"/>
                </a:solidFill>
                <a:latin typeface="SimSun" panose="02010600030101010101" pitchFamily="2" charset="-122"/>
                <a:ea typeface="SimSun" panose="02010600030101010101" pitchFamily="2" charset="-122"/>
                <a:cs typeface="Open Sans" panose="020B0606030504020204" pitchFamily="34" charset="0"/>
              </a:defRPr>
            </a:lvl3pPr>
            <a:lvl4pPr algn="l" defTabSz="914400" rtl="0" eaLnBrk="1" latinLnBrk="0" hangingPunct="1">
              <a:spcBef>
                <a:spcPct val="20000"/>
              </a:spcBef>
              <a:buFont typeface="Arial" panose="020B0604020202020204" pitchFamily="34" charset="0"/>
              <a:defRPr lang="en-US" sz="2400" b="0" i="0" kern="1200" smtClean="0">
                <a:solidFill>
                  <a:schemeClr val="tx1"/>
                </a:solidFill>
                <a:latin typeface="SimSun" panose="02010600030101010101" pitchFamily="2" charset="-122"/>
                <a:ea typeface="SimSun" panose="02010600030101010101" pitchFamily="2" charset="-122"/>
                <a:cs typeface="Open Sans" panose="020B0606030504020204" pitchFamily="34" charset="0"/>
              </a:defRPr>
            </a:lvl4pPr>
            <a:lvl5pPr algn="l" defTabSz="914400" rtl="0" eaLnBrk="1" latinLnBrk="0" hangingPunct="1">
              <a:spcBef>
                <a:spcPct val="20000"/>
              </a:spcBef>
              <a:buFont typeface="Arial" panose="020B0604020202020204" pitchFamily="34" charset="0"/>
              <a:defRPr lang="en-US" sz="2400" b="0" i="0" kern="1200" dirty="0">
                <a:solidFill>
                  <a:schemeClr val="tx1"/>
                </a:solidFill>
                <a:latin typeface="SimSun" panose="02010600030101010101" pitchFamily="2" charset="-122"/>
                <a:ea typeface="SimSun" panose="02010600030101010101" pitchFamily="2" charset="-122"/>
                <a:cs typeface="Open Sans" panose="020B0606030504020204" pitchFamily="34" charset="0"/>
              </a:defRPr>
            </a:lvl5pPr>
          </a:lstStyle>
          <a:p>
            <a:pPr lvl="0" rtl="0"/>
            <a:r>
              <a:rPr lang="x-none" dirty="0"/>
              <a:t>Click to edit Master text styles</a:t>
            </a:r>
          </a:p>
          <a:p>
            <a:pPr lvl="1" rtl="0"/>
            <a:r>
              <a:rPr lang="x-none" dirty="0"/>
              <a:t>Second level</a:t>
            </a:r>
          </a:p>
          <a:p>
            <a:pPr lvl="2" rtl="0"/>
            <a:r>
              <a:rPr lang="x-none" dirty="0"/>
              <a:t>Third level</a:t>
            </a:r>
          </a:p>
          <a:p>
            <a:pPr lvl="3" rtl="0"/>
            <a:r>
              <a:rPr lang="x-none" dirty="0"/>
              <a:t>Fourth level</a:t>
            </a:r>
          </a:p>
          <a:p>
            <a:pPr lvl="4" rtl="0"/>
            <a:r>
              <a:rPr lang="x-none" dirty="0"/>
              <a:t>Fifth level</a:t>
            </a:r>
          </a:p>
        </p:txBody>
      </p:sp>
      <p:sp>
        <p:nvSpPr>
          <p:cNvPr id="8" name="Title 1"/>
          <p:cNvSpPr>
            <a:spLocks noGrp="1"/>
          </p:cNvSpPr>
          <p:nvPr>
            <p:ph type="title"/>
          </p:nvPr>
        </p:nvSpPr>
        <p:spPr>
          <a:xfrm>
            <a:off x="0" y="0"/>
            <a:ext cx="12192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rtlCol="0" anchor="ctr" anchorCtr="0">
            <a:noAutofit/>
          </a:bodyPr>
          <a:lstStyle>
            <a:lvl1pPr algn="l" defTabSz="914400" rtl="0" eaLnBrk="1" latinLnBrk="0" hangingPunct="1">
              <a:spcBef>
                <a:spcPct val="0"/>
              </a:spcBef>
              <a:buNone/>
              <a:defRPr lang="en-US" sz="2800" b="0" i="0" kern="1200" dirty="0">
                <a:solidFill>
                  <a:schemeClr val="bg1"/>
                </a:solidFill>
                <a:latin typeface="SimSun" panose="02010600030101010101" pitchFamily="2" charset="-122"/>
                <a:ea typeface="SimSun" panose="02010600030101010101" pitchFamily="2" charset="-122"/>
                <a:cs typeface="Open Sans" panose="020B0606030504020204" pitchFamily="34" charset="0"/>
              </a:defRPr>
            </a:lvl1pPr>
          </a:lstStyle>
          <a:p>
            <a:pPr rtl="0"/>
            <a:r>
              <a:rPr lang="x-none" dirty="0"/>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Quad">
    <p:spTree>
      <p:nvGrpSpPr>
        <p:cNvPr id="1" name=""/>
        <p:cNvGrpSpPr/>
        <p:nvPr/>
      </p:nvGrpSpPr>
      <p:grpSpPr>
        <a:xfrm>
          <a:off x="0" y="0"/>
          <a:ext cx="0" cy="0"/>
          <a:chOff x="0" y="0"/>
          <a:chExt cx="0" cy="0"/>
        </a:xfrm>
      </p:grpSpPr>
      <p:sp>
        <p:nvSpPr>
          <p:cNvPr id="19" name="Content Placeholder 2"/>
          <p:cNvSpPr>
            <a:spLocks noGrp="1"/>
          </p:cNvSpPr>
          <p:nvPr>
            <p:ph idx="1" hasCustomPrompt="1"/>
          </p:nvPr>
        </p:nvSpPr>
        <p:spPr>
          <a:xfrm>
            <a:off x="203200" y="914400"/>
            <a:ext cx="5791200" cy="2743200"/>
          </a:xfrm>
          <a:prstGeom prst="rect">
            <a:avLst/>
          </a:prstGeom>
        </p:spPr>
        <p:txBody>
          <a:bodyPr rtlCol="0">
            <a:noAutofit/>
          </a:bodyPr>
          <a:lstStyle>
            <a:lvl1pPr algn="l" defTabSz="914400" rtl="0" eaLnBrk="1" latinLnBrk="0" hangingPunct="1">
              <a:spcBef>
                <a:spcPct val="20000"/>
              </a:spcBef>
              <a:buFont typeface="Arial" panose="020B0604020202020204" pitchFamily="34" charset="0"/>
              <a:buNone/>
              <a:defRPr lang="en-US" sz="1800" b="0" i="0" kern="1200" dirty="0">
                <a:solidFill>
                  <a:schemeClr val="tx1"/>
                </a:solidFill>
                <a:latin typeface="SimSun" panose="02010600030101010101" pitchFamily="2" charset="-122"/>
                <a:ea typeface="SimSun" panose="02010600030101010101" pitchFamily="2" charset="-122"/>
                <a:cs typeface="Open Sans" panose="020B0606030504020204" pitchFamily="34" charset="0"/>
              </a:defRPr>
            </a:lvl1pPr>
            <a:lvl2pPr>
              <a:defRPr sz="2000"/>
            </a:lvl2pPr>
            <a:lvl3pPr>
              <a:defRPr sz="1800"/>
            </a:lvl3pPr>
            <a:lvl4pPr>
              <a:defRPr sz="1600"/>
            </a:lvl4pPr>
            <a:lvl5pPr>
              <a:defRPr sz="1600"/>
            </a:lvl5pPr>
          </a:lstStyle>
          <a:p>
            <a:pPr lvl="0" rtl="0"/>
            <a:r>
              <a:rPr lang="x-none" dirty="0"/>
              <a:t>Insert graphic in this quadrant</a:t>
            </a:r>
          </a:p>
        </p:txBody>
      </p:sp>
      <p:sp>
        <p:nvSpPr>
          <p:cNvPr id="20" name="Content Placeholder 7"/>
          <p:cNvSpPr>
            <a:spLocks noGrp="1"/>
          </p:cNvSpPr>
          <p:nvPr>
            <p:ph sz="quarter" idx="14" hasCustomPrompt="1"/>
          </p:nvPr>
        </p:nvSpPr>
        <p:spPr>
          <a:xfrm>
            <a:off x="6197600" y="914400"/>
            <a:ext cx="5689600" cy="2743200"/>
          </a:xfrm>
          <a:prstGeom prst="rect">
            <a:avLst/>
          </a:prstGeom>
        </p:spPr>
        <p:txBody>
          <a:bodyPr rtlCol="0">
            <a:noAutofit/>
          </a:bodyPr>
          <a:lstStyle>
            <a:lvl1pPr algn="l" defTabSz="914400" rtl="0" eaLnBrk="1" latinLnBrk="0" hangingPunct="1">
              <a:spcBef>
                <a:spcPct val="20000"/>
              </a:spcBef>
              <a:buFont typeface="Arial" panose="020B0604020202020204" pitchFamily="34" charset="0"/>
              <a:defRPr lang="en-US" sz="1800" b="0" i="0" kern="1200" dirty="0" smtClean="0">
                <a:solidFill>
                  <a:schemeClr val="tx1"/>
                </a:solidFill>
                <a:latin typeface="SimSun" panose="02010600030101010101" pitchFamily="2" charset="-122"/>
                <a:ea typeface="SimSun" panose="02010600030101010101" pitchFamily="2" charset="-122"/>
                <a:cs typeface="Open Sans" panose="020B0606030504020204" pitchFamily="34" charset="0"/>
              </a:defRPr>
            </a:lvl1pPr>
            <a:lvl2pPr algn="l" defTabSz="914400" rtl="0" eaLnBrk="1" latinLnBrk="0" hangingPunct="1">
              <a:spcBef>
                <a:spcPct val="20000"/>
              </a:spcBef>
              <a:buFont typeface="Arial" panose="020B0604020202020204" pitchFamily="34" charset="0"/>
              <a:defRPr lang="en-US" sz="2000" b="0" i="0" kern="1200" dirty="0" smtClean="0">
                <a:solidFill>
                  <a:schemeClr val="tx1"/>
                </a:solidFill>
                <a:latin typeface="SimSun" panose="02010600030101010101" pitchFamily="2" charset="-122"/>
                <a:ea typeface="+mn-ea"/>
                <a:cs typeface="+mn-cs"/>
              </a:defRPr>
            </a:lvl2pPr>
            <a:lvl3pPr algn="l" defTabSz="914400" rtl="0" eaLnBrk="1" latinLnBrk="0" hangingPunct="1">
              <a:spcBef>
                <a:spcPct val="20000"/>
              </a:spcBef>
              <a:buFont typeface="Arial" panose="020B0604020202020204" pitchFamily="34" charset="0"/>
              <a:defRPr lang="en-US" sz="2000" b="0" i="0" kern="1200" dirty="0" smtClean="0">
                <a:solidFill>
                  <a:schemeClr val="tx1"/>
                </a:solidFill>
                <a:latin typeface="SimSun" panose="02010600030101010101" pitchFamily="2" charset="-122"/>
                <a:ea typeface="+mn-ea"/>
                <a:cs typeface="+mn-cs"/>
              </a:defRPr>
            </a:lvl3pPr>
            <a:lvl4pPr algn="l" defTabSz="914400" rtl="0" eaLnBrk="1" latinLnBrk="0" hangingPunct="1">
              <a:spcBef>
                <a:spcPct val="20000"/>
              </a:spcBef>
              <a:buFont typeface="Arial" panose="020B0604020202020204" pitchFamily="34" charset="0"/>
              <a:defRPr lang="en-US" sz="2000" b="0" i="0" kern="1200" dirty="0" smtClean="0">
                <a:solidFill>
                  <a:schemeClr val="tx1"/>
                </a:solidFill>
                <a:latin typeface="SimSun" panose="02010600030101010101" pitchFamily="2" charset="-122"/>
                <a:ea typeface="+mn-ea"/>
                <a:cs typeface="+mn-cs"/>
              </a:defRPr>
            </a:lvl4pPr>
            <a:lvl5pPr algn="l" defTabSz="914400" rtl="0" eaLnBrk="1" latinLnBrk="0" hangingPunct="1">
              <a:spcBef>
                <a:spcPct val="20000"/>
              </a:spcBef>
              <a:buFont typeface="Arial" panose="020B0604020202020204" pitchFamily="34" charset="0"/>
              <a:defRPr lang="en-US" sz="2000" b="0" i="0" kern="1200" dirty="0">
                <a:solidFill>
                  <a:schemeClr val="tx1"/>
                </a:solidFill>
                <a:latin typeface="SimSun" panose="02010600030101010101" pitchFamily="2" charset="-122"/>
                <a:ea typeface="+mn-ea"/>
                <a:cs typeface="+mn-cs"/>
              </a:defRPr>
            </a:lvl5pPr>
          </a:lstStyle>
          <a:p>
            <a:pPr lvl="0" rtl="0"/>
            <a:r>
              <a:rPr lang="x-none" dirty="0"/>
              <a:t>Click to edit Tasks/Schedule:</a:t>
            </a:r>
          </a:p>
          <a:p>
            <a:pPr lvl="0" rtl="0"/>
            <a:r>
              <a:rPr lang="x-none" dirty="0"/>
              <a:t>Status:</a:t>
            </a:r>
          </a:p>
          <a:p>
            <a:pPr lvl="1" rtl="0"/>
            <a:r>
              <a:rPr lang="x-none" dirty="0"/>
              <a:t>Second level</a:t>
            </a:r>
          </a:p>
          <a:p>
            <a:pPr lvl="2" rtl="0"/>
            <a:r>
              <a:rPr lang="x-none" dirty="0"/>
              <a:t>Third level</a:t>
            </a:r>
          </a:p>
          <a:p>
            <a:pPr lvl="3" rtl="0"/>
            <a:r>
              <a:rPr lang="x-none" dirty="0"/>
              <a:t>Fourth level</a:t>
            </a:r>
          </a:p>
          <a:p>
            <a:pPr lvl="4" rtl="0"/>
            <a:r>
              <a:rPr lang="x-none" dirty="0"/>
              <a:t>Fifth level</a:t>
            </a:r>
          </a:p>
        </p:txBody>
      </p:sp>
      <p:sp>
        <p:nvSpPr>
          <p:cNvPr id="21" name="Content Placeholder 11"/>
          <p:cNvSpPr>
            <a:spLocks noGrp="1"/>
          </p:cNvSpPr>
          <p:nvPr>
            <p:ph sz="quarter" idx="17" hasCustomPrompt="1"/>
          </p:nvPr>
        </p:nvSpPr>
        <p:spPr>
          <a:xfrm>
            <a:off x="6197600" y="3886200"/>
            <a:ext cx="5689600" cy="2590800"/>
          </a:xfrm>
          <a:prstGeom prst="rect">
            <a:avLst/>
          </a:prstGeom>
        </p:spPr>
        <p:txBody>
          <a:bodyPr rtlCol="0">
            <a:noAutofit/>
          </a:bodyPr>
          <a:lstStyle>
            <a:lvl1pPr algn="l" defTabSz="914400" rtl="0" eaLnBrk="1" latinLnBrk="0" hangingPunct="1">
              <a:spcBef>
                <a:spcPct val="20000"/>
              </a:spcBef>
              <a:buFont typeface="Arial" panose="020B0604020202020204" pitchFamily="34" charset="0"/>
              <a:defRPr lang="en-US" sz="1800" b="0" i="0" kern="1200" dirty="0" smtClean="0">
                <a:solidFill>
                  <a:schemeClr val="tx1"/>
                </a:solidFill>
                <a:latin typeface="SimSun" panose="02010600030101010101" pitchFamily="2" charset="-122"/>
                <a:ea typeface="SimSun" panose="02010600030101010101" pitchFamily="2" charset="-122"/>
                <a:cs typeface="Open Sans" panose="020B0606030504020204" pitchFamily="34" charset="0"/>
              </a:defRPr>
            </a:lvl1pPr>
            <a:lvl2pPr algn="l" defTabSz="914400" rtl="0" eaLnBrk="1" latinLnBrk="0" hangingPunct="1">
              <a:spcBef>
                <a:spcPct val="20000"/>
              </a:spcBef>
              <a:buFont typeface="Arial" panose="020B0604020202020204" pitchFamily="34" charset="0"/>
              <a:defRPr lang="en-US" sz="1800" b="0" i="0" kern="1200" dirty="0" smtClean="0">
                <a:solidFill>
                  <a:schemeClr val="tx1"/>
                </a:solidFill>
                <a:latin typeface="SimSun" panose="02010600030101010101" pitchFamily="2" charset="-122"/>
                <a:ea typeface="+mn-ea"/>
                <a:cs typeface="+mn-cs"/>
              </a:defRPr>
            </a:lvl2pPr>
            <a:lvl3pPr algn="l" defTabSz="914400" rtl="0" eaLnBrk="1" latinLnBrk="0" hangingPunct="1">
              <a:spcBef>
                <a:spcPct val="20000"/>
              </a:spcBef>
              <a:buFont typeface="Arial" panose="020B0604020202020204" pitchFamily="34" charset="0"/>
              <a:defRPr lang="en-US" sz="1800" b="0" i="0" kern="1200" dirty="0" smtClean="0">
                <a:solidFill>
                  <a:schemeClr val="tx1"/>
                </a:solidFill>
                <a:latin typeface="SimSun" panose="02010600030101010101" pitchFamily="2" charset="-122"/>
                <a:ea typeface="+mn-ea"/>
                <a:cs typeface="+mn-cs"/>
              </a:defRPr>
            </a:lvl3pPr>
            <a:lvl4pPr algn="l" defTabSz="914400" rtl="0" eaLnBrk="1" latinLnBrk="0" hangingPunct="1">
              <a:spcBef>
                <a:spcPct val="20000"/>
              </a:spcBef>
              <a:buFont typeface="Arial" panose="020B0604020202020204" pitchFamily="34" charset="0"/>
              <a:defRPr lang="en-US" sz="1800" b="0" i="0" kern="1200" dirty="0" smtClean="0">
                <a:solidFill>
                  <a:schemeClr val="tx1"/>
                </a:solidFill>
                <a:latin typeface="SimSun" panose="02010600030101010101" pitchFamily="2" charset="-122"/>
                <a:ea typeface="+mn-ea"/>
                <a:cs typeface="+mn-cs"/>
              </a:defRPr>
            </a:lvl4pPr>
            <a:lvl5pPr algn="l" defTabSz="914400" rtl="0" eaLnBrk="1" latinLnBrk="0" hangingPunct="1">
              <a:spcBef>
                <a:spcPct val="20000"/>
              </a:spcBef>
              <a:buFont typeface="Arial" panose="020B0604020202020204" pitchFamily="34" charset="0"/>
              <a:defRPr lang="en-US" sz="1800" b="0" i="0" kern="1200" dirty="0">
                <a:solidFill>
                  <a:schemeClr val="tx1"/>
                </a:solidFill>
                <a:latin typeface="SimSun" panose="02010600030101010101" pitchFamily="2" charset="-122"/>
                <a:ea typeface="+mn-ea"/>
                <a:cs typeface="+mn-cs"/>
              </a:defRPr>
            </a:lvl5pPr>
          </a:lstStyle>
          <a:p>
            <a:pPr lvl="0" rtl="0"/>
            <a:r>
              <a:rPr lang="x-none" dirty="0"/>
              <a:t>Click to edit Technology:</a:t>
            </a:r>
          </a:p>
          <a:p>
            <a:pPr lvl="0" rtl="0"/>
            <a:r>
              <a:rPr lang="x-none" dirty="0"/>
              <a:t>Benefits:</a:t>
            </a:r>
          </a:p>
          <a:p>
            <a:pPr lvl="1" rtl="0"/>
            <a:r>
              <a:rPr lang="x-none" dirty="0"/>
              <a:t>Second level</a:t>
            </a:r>
          </a:p>
          <a:p>
            <a:pPr lvl="2" rtl="0"/>
            <a:r>
              <a:rPr lang="x-none" dirty="0"/>
              <a:t>Third level</a:t>
            </a:r>
          </a:p>
          <a:p>
            <a:pPr lvl="3" rtl="0"/>
            <a:r>
              <a:rPr lang="x-none" dirty="0"/>
              <a:t>Fourth level</a:t>
            </a:r>
          </a:p>
          <a:p>
            <a:pPr lvl="4" rtl="0"/>
            <a:r>
              <a:rPr lang="x-none" dirty="0"/>
              <a:t>Fifth level</a:t>
            </a:r>
          </a:p>
        </p:txBody>
      </p:sp>
      <p:cxnSp>
        <p:nvCxnSpPr>
          <p:cNvPr id="22" name="Straight Connector 21"/>
          <p:cNvCxnSpPr/>
          <p:nvPr/>
        </p:nvCxnSpPr>
        <p:spPr>
          <a:xfrm>
            <a:off x="182880" y="3784948"/>
            <a:ext cx="1170432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3307079" y="3703321"/>
            <a:ext cx="5577840"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11"/>
          <p:cNvSpPr>
            <a:spLocks noGrp="1"/>
          </p:cNvSpPr>
          <p:nvPr>
            <p:ph sz="quarter" idx="18" hasCustomPrompt="1"/>
          </p:nvPr>
        </p:nvSpPr>
        <p:spPr>
          <a:xfrm>
            <a:off x="203200" y="3886200"/>
            <a:ext cx="5791200" cy="2590800"/>
          </a:xfrm>
          <a:prstGeom prst="rect">
            <a:avLst/>
          </a:prstGeom>
        </p:spPr>
        <p:txBody>
          <a:bodyPr rtlCol="0">
            <a:noAutofit/>
          </a:bodyPr>
          <a:lstStyle>
            <a:lvl1pPr algn="l" defTabSz="914400" rtl="0" eaLnBrk="1" latinLnBrk="0" hangingPunct="1">
              <a:spcBef>
                <a:spcPct val="20000"/>
              </a:spcBef>
              <a:buFont typeface="Arial" panose="020B0604020202020204" pitchFamily="34" charset="0"/>
              <a:defRPr lang="en-US" sz="1800" b="0" i="0" kern="1200" dirty="0" smtClean="0">
                <a:solidFill>
                  <a:schemeClr val="tx1"/>
                </a:solidFill>
                <a:latin typeface="SimSun" panose="02010600030101010101" pitchFamily="2" charset="-122"/>
                <a:ea typeface="SimSun" panose="02010600030101010101" pitchFamily="2" charset="-122"/>
                <a:cs typeface="Open Sans" panose="020B0606030504020204" pitchFamily="34" charset="0"/>
              </a:defRPr>
            </a:lvl1pPr>
            <a:lvl2pPr algn="l" defTabSz="914400" rtl="0" eaLnBrk="1" latinLnBrk="0" hangingPunct="1">
              <a:spcBef>
                <a:spcPct val="20000"/>
              </a:spcBef>
              <a:buFont typeface="Arial" panose="020B0604020202020204" pitchFamily="34" charset="0"/>
              <a:defRPr lang="en-US" sz="1800" b="0" i="0" kern="1200" dirty="0" smtClean="0">
                <a:solidFill>
                  <a:schemeClr val="tx1"/>
                </a:solidFill>
                <a:latin typeface="SimSun" panose="02010600030101010101" pitchFamily="2" charset="-122"/>
                <a:ea typeface="+mn-ea"/>
                <a:cs typeface="+mn-cs"/>
              </a:defRPr>
            </a:lvl2pPr>
            <a:lvl3pPr algn="l" defTabSz="914400" rtl="0" eaLnBrk="1" latinLnBrk="0" hangingPunct="1">
              <a:spcBef>
                <a:spcPct val="20000"/>
              </a:spcBef>
              <a:buFont typeface="Arial" panose="020B0604020202020204" pitchFamily="34" charset="0"/>
              <a:defRPr lang="en-US" sz="1800" b="0" i="0" kern="1200" dirty="0" smtClean="0">
                <a:solidFill>
                  <a:schemeClr val="tx1"/>
                </a:solidFill>
                <a:latin typeface="SimSun" panose="02010600030101010101" pitchFamily="2" charset="-122"/>
                <a:ea typeface="+mn-ea"/>
                <a:cs typeface="+mn-cs"/>
              </a:defRPr>
            </a:lvl3pPr>
            <a:lvl4pPr algn="l" defTabSz="914400" rtl="0" eaLnBrk="1" latinLnBrk="0" hangingPunct="1">
              <a:spcBef>
                <a:spcPct val="20000"/>
              </a:spcBef>
              <a:buFont typeface="Arial" panose="020B0604020202020204" pitchFamily="34" charset="0"/>
              <a:defRPr lang="en-US" sz="1800" b="0" i="0" kern="1200" dirty="0" smtClean="0">
                <a:solidFill>
                  <a:schemeClr val="tx1"/>
                </a:solidFill>
                <a:latin typeface="SimSun" panose="02010600030101010101" pitchFamily="2" charset="-122"/>
                <a:ea typeface="+mn-ea"/>
                <a:cs typeface="+mn-cs"/>
              </a:defRPr>
            </a:lvl4pPr>
            <a:lvl5pPr algn="l" defTabSz="914400" rtl="0" eaLnBrk="1" latinLnBrk="0" hangingPunct="1">
              <a:spcBef>
                <a:spcPct val="20000"/>
              </a:spcBef>
              <a:buFont typeface="Arial" panose="020B0604020202020204" pitchFamily="34" charset="0"/>
              <a:defRPr lang="en-US" sz="1800" b="0" i="0" kern="1200" dirty="0">
                <a:solidFill>
                  <a:schemeClr val="tx1"/>
                </a:solidFill>
                <a:latin typeface="SimSun" panose="02010600030101010101" pitchFamily="2" charset="-122"/>
                <a:ea typeface="+mn-ea"/>
                <a:cs typeface="+mn-cs"/>
              </a:defRPr>
            </a:lvl5pPr>
          </a:lstStyle>
          <a:p>
            <a:pPr lvl="0" rtl="0"/>
            <a:r>
              <a:rPr lang="x-none" dirty="0"/>
              <a:t>Click to edit Goals:</a:t>
            </a:r>
          </a:p>
          <a:p>
            <a:pPr lvl="0" rtl="0"/>
            <a:r>
              <a:rPr lang="x-none" dirty="0"/>
              <a:t>Sponsor:</a:t>
            </a:r>
          </a:p>
          <a:p>
            <a:pPr lvl="0" rtl="0"/>
            <a:r>
              <a:rPr lang="x-none" dirty="0"/>
              <a:t>Project Lead:</a:t>
            </a:r>
          </a:p>
          <a:p>
            <a:pPr lvl="0" rtl="0"/>
            <a:r>
              <a:rPr lang="x-none" dirty="0"/>
              <a:t>Collaborators</a:t>
            </a:r>
          </a:p>
          <a:p>
            <a:pPr lvl="1" rtl="0"/>
            <a:r>
              <a:rPr lang="x-none" dirty="0"/>
              <a:t>Second level</a:t>
            </a:r>
          </a:p>
          <a:p>
            <a:pPr lvl="2" rtl="0"/>
            <a:r>
              <a:rPr lang="x-none" dirty="0"/>
              <a:t>Third level</a:t>
            </a:r>
          </a:p>
          <a:p>
            <a:pPr lvl="3" rtl="0"/>
            <a:r>
              <a:rPr lang="x-none" dirty="0"/>
              <a:t>Fourth level</a:t>
            </a:r>
          </a:p>
          <a:p>
            <a:pPr lvl="4" rtl="0"/>
            <a:r>
              <a:rPr lang="x-none" dirty="0"/>
              <a:t>Fifth level</a:t>
            </a:r>
          </a:p>
        </p:txBody>
      </p:sp>
      <p:sp>
        <p:nvSpPr>
          <p:cNvPr id="12" name="Title 1"/>
          <p:cNvSpPr>
            <a:spLocks noGrp="1"/>
          </p:cNvSpPr>
          <p:nvPr>
            <p:ph type="title"/>
          </p:nvPr>
        </p:nvSpPr>
        <p:spPr>
          <a:xfrm>
            <a:off x="0" y="0"/>
            <a:ext cx="12192000" cy="838200"/>
          </a:xfrm>
          <a:prstGeom prst="rect">
            <a:avLst/>
          </a:prstGeom>
          <a:solidFill>
            <a:srgbClr val="414042"/>
          </a:solidFill>
          <a:ln>
            <a:noFill/>
          </a:ln>
        </p:spPr>
        <p:style>
          <a:lnRef idx="1">
            <a:schemeClr val="accent1"/>
          </a:lnRef>
          <a:fillRef idx="3">
            <a:schemeClr val="accent1"/>
          </a:fillRef>
          <a:effectRef idx="2">
            <a:schemeClr val="accent1"/>
          </a:effectRef>
          <a:fontRef idx="none"/>
        </p:style>
        <p:txBody>
          <a:bodyPr vert="horz" wrap="square" rtlCol="0" anchor="ctr" anchorCtr="0">
            <a:noAutofit/>
          </a:bodyPr>
          <a:lstStyle>
            <a:lvl1pPr algn="l" defTabSz="914400" rtl="0" eaLnBrk="1" latinLnBrk="0" hangingPunct="1">
              <a:spcBef>
                <a:spcPct val="0"/>
              </a:spcBef>
              <a:buNone/>
              <a:defRPr lang="en-US" sz="2800" b="0" i="0" kern="1200" dirty="0">
                <a:solidFill>
                  <a:schemeClr val="bg1"/>
                </a:solidFill>
                <a:latin typeface="SimSun" panose="02010600030101010101" pitchFamily="2" charset="-122"/>
                <a:ea typeface="SimSun" panose="02010600030101010101" pitchFamily="2" charset="-122"/>
                <a:cs typeface="Open Sans" panose="020B0606030504020204" pitchFamily="34" charset="0"/>
              </a:defRPr>
            </a:lvl1pPr>
          </a:lstStyle>
          <a:p>
            <a:pPr rtl="0"/>
            <a:r>
              <a:rPr lang="x-none" dirty="0"/>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882" y="38128"/>
            <a:ext cx="11939752" cy="601823"/>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a:xfrm>
            <a:off x="11589658" y="6526924"/>
            <a:ext cx="528768" cy="362606"/>
          </a:xfrm>
        </p:spPr>
        <p:txBody>
          <a:bodyPr/>
          <a:lstStyle/>
          <a:p>
            <a:pPr>
              <a:defRPr/>
            </a:pPr>
            <a:fld id="{FF485B11-B197-4E90-AEF7-CBB5654843B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2" name="TextBox 11"/>
          <p:cNvSpPr txBox="1"/>
          <p:nvPr/>
        </p:nvSpPr>
        <p:spPr>
          <a:xfrm>
            <a:off x="11702980" y="6581002"/>
            <a:ext cx="528768" cy="276999"/>
          </a:xfrm>
          <a:prstGeom prst="rect">
            <a:avLst/>
          </a:prstGeom>
          <a:noFill/>
        </p:spPr>
        <p:txBody>
          <a:bodyPr wrap="square" rtlCol="0">
            <a:spAutoFit/>
          </a:bodyPr>
          <a:lstStyle/>
          <a:p>
            <a:pPr rtl="0"/>
            <a:fld id="{FB637103-1419-456F-855C-A57A93F3EF38}" type="slidenum">
              <a:rPr lang="en-US" sz="1200" b="0" i="0" smtClean="0">
                <a:solidFill>
                  <a:schemeClr val="bg1"/>
                </a:solidFill>
                <a:latin typeface="SimSun" panose="02010600030101010101" pitchFamily="2" charset="-122"/>
              </a:rPr>
              <a:t>‹#›</a:t>
            </a:fld>
            <a:endParaRPr lang="en-US" sz="1200" b="0" i="0" dirty="0">
              <a:solidFill>
                <a:schemeClr val="bg1"/>
              </a:solidFill>
              <a:latin typeface="SimSun" panose="02010600030101010101" pitchFamily="2" charset="-122"/>
            </a:endParaRPr>
          </a:p>
        </p:txBody>
      </p:sp>
      <p:sp>
        <p:nvSpPr>
          <p:cNvPr id="14" name="Title 1"/>
          <p:cNvSpPr txBox="1"/>
          <p:nvPr userDrawn="1"/>
        </p:nvSpPr>
        <p:spPr>
          <a:xfrm>
            <a:off x="0" y="0"/>
            <a:ext cx="12192000" cy="838200"/>
          </a:xfrm>
          <a:prstGeom prst="rect">
            <a:avLst/>
          </a:prstGeom>
          <a:solidFill>
            <a:schemeClr val="tx1">
              <a:lumMod val="65000"/>
              <a:lumOff val="35000"/>
            </a:schemeClr>
          </a:solidFill>
          <a:ln w="9525" cap="flat" cmpd="sng" algn="ctr">
            <a:noFill/>
            <a:prstDash val="solid"/>
          </a:ln>
        </p:spPr>
        <p:style>
          <a:lnRef idx="1">
            <a:schemeClr val="accent1"/>
          </a:lnRef>
          <a:fillRef idx="3">
            <a:schemeClr val="accent1"/>
          </a:fillRef>
          <a:effectRef idx="2">
            <a:schemeClr val="accent1"/>
          </a:effectRef>
          <a:fontRef idx="none"/>
        </p:style>
        <p:txBody>
          <a:bodyPr vert="horz" wrap="square" rtlCol="0" anchor="ctr" anchorCtr="0">
            <a:noAutofit/>
          </a:bodyPr>
          <a:lstStyle>
            <a:lvl1pPr algn="l" defTabSz="914400" rtl="0" eaLnBrk="1" latinLnBrk="0" hangingPunct="1">
              <a:spcBef>
                <a:spcPct val="0"/>
              </a:spcBef>
              <a:buNone/>
              <a:defRPr lang="en-US" sz="2800" b="0" i="0" kern="1200" dirty="0">
                <a:solidFill>
                  <a:schemeClr val="bg1"/>
                </a:solidFill>
                <a:latin typeface="Times New Roman" panose="02020603050405020304" pitchFamily="18" charset="0"/>
                <a:ea typeface="宋体" panose="02010600030101010101" pitchFamily="2" charset="-122"/>
                <a:cs typeface="Times New Roman" panose="02020603050405020304" pitchFamily="18" charset="0"/>
              </a:defRPr>
            </a:lvl1pPr>
            <a:lvl2pPr>
              <a:defRPr/>
            </a:lvl2pPr>
            <a:lvl3pPr>
              <a:defRPr/>
            </a:lvl3pPr>
            <a:lvl4pPr>
              <a:defRPr/>
            </a:lvl4pPr>
            <a:lvl5pPr>
              <a:defRPr/>
            </a:lvl5pPr>
            <a:lvl6pPr>
              <a:defRPr/>
            </a:lvl6pPr>
            <a:lvl7pPr>
              <a:defRPr/>
            </a:lvl7pPr>
            <a:lvl8pPr>
              <a:defRPr/>
            </a:lvl8pPr>
            <a:lvl9pPr>
              <a:defRPr/>
            </a:lvl9pPr>
          </a:lstStyle>
          <a:p>
            <a:endParaRPr lang="x-none" dirty="0">
              <a:ea typeface="SimSun" panose="02010600030101010101" pitchFamily="2" charset="-122"/>
            </a:endParaRPr>
          </a:p>
        </p:txBody>
      </p:sp>
      <p:sp>
        <p:nvSpPr>
          <p:cNvPr id="3" name="Title Placeholder 2"/>
          <p:cNvSpPr>
            <a:spLocks noGrp="1"/>
          </p:cNvSpPr>
          <p:nvPr>
            <p:ph type="title"/>
          </p:nvPr>
        </p:nvSpPr>
        <p:spPr>
          <a:xfrm>
            <a:off x="126124" y="99747"/>
            <a:ext cx="11939752" cy="601823"/>
          </a:xfrm>
          <a:prstGeom prst="rect">
            <a:avLst/>
          </a:prstGeom>
        </p:spPr>
        <p:txBody>
          <a:bodyPr vert="horz" lIns="91440" tIns="45720" rIns="91440" bIns="45720" rtlCol="0" anchor="ctr">
            <a:normAutofit/>
          </a:bodyPr>
          <a:lstStyle/>
          <a:p>
            <a:r>
              <a:rPr lang="en-US" dirty="0"/>
              <a:t>Click to edit Master title style</a:t>
            </a:r>
          </a:p>
        </p:txBody>
      </p:sp>
      <p:sp>
        <p:nvSpPr>
          <p:cNvPr id="4" name="Text Placeholder 3"/>
          <p:cNvSpPr>
            <a:spLocks noGrp="1"/>
          </p:cNvSpPr>
          <p:nvPr>
            <p:ph type="body" idx="1"/>
          </p:nvPr>
        </p:nvSpPr>
        <p:spPr>
          <a:xfrm>
            <a:off x="838200" y="1421606"/>
            <a:ext cx="10515600" cy="4351338"/>
          </a:xfrm>
          <a:prstGeom prst="rect">
            <a:avLst/>
          </a:prstGeom>
        </p:spPr>
        <p:txBody>
          <a:bodyPr vert="horz" lIns="91440" tIns="45720" rIns="91440" bIns="45720" rtlCol="0">
            <a:normAutofit/>
          </a:bodyPr>
          <a:lstStyle/>
          <a:p>
            <a:r>
              <a:rPr lang="x-none" dirty="0"/>
              <a:t>Click to edit Master text styles</a:t>
            </a:r>
          </a:p>
          <a:p>
            <a:pPr lvl="1"/>
            <a:r>
              <a:rPr lang="x-none" dirty="0"/>
              <a:t>Second level</a:t>
            </a:r>
          </a:p>
          <a:p>
            <a:pPr lvl="2"/>
            <a:r>
              <a:rPr lang="x-none" dirty="0"/>
              <a:t>Third level</a:t>
            </a:r>
          </a:p>
          <a:p>
            <a:pPr lvl="3"/>
            <a:r>
              <a:rPr lang="x-none" dirty="0"/>
              <a:t>Fourth level</a:t>
            </a:r>
          </a:p>
          <a:p>
            <a:pPr lvl="4"/>
            <a:r>
              <a:rPr lang="x-none" dirty="0"/>
              <a:t>Fifth level</a:t>
            </a:r>
          </a:p>
          <a:p>
            <a:pPr lvl="4"/>
            <a:endParaRPr lang="en-US" dirty="0"/>
          </a:p>
        </p:txBody>
      </p:sp>
      <p:sp>
        <p:nvSpPr>
          <p:cNvPr id="6" name="Slide Number Placeholder 5"/>
          <p:cNvSpPr>
            <a:spLocks noGrp="1"/>
          </p:cNvSpPr>
          <p:nvPr>
            <p:ph type="sldNum" sz="quarter" idx="4"/>
          </p:nvPr>
        </p:nvSpPr>
        <p:spPr>
          <a:xfrm>
            <a:off x="11624690" y="6511161"/>
            <a:ext cx="528768" cy="341682"/>
          </a:xfrm>
          <a:prstGeom prst="rect">
            <a:avLst/>
          </a:prstGeom>
        </p:spPr>
        <p:txBody>
          <a:bodyPr vert="horz" lIns="91440" tIns="45720" rIns="91440" bIns="45720" rtlCol="0" anchor="ctr"/>
          <a:lstStyle>
            <a:lvl1pPr algn="r">
              <a:defRPr sz="1200">
                <a:solidFill>
                  <a:schemeClr val="tx1">
                    <a:tint val="75000"/>
                  </a:schemeClr>
                </a:solidFill>
              </a:defRPr>
            </a:lvl1pPr>
          </a:lstStyle>
          <a:p>
            <a:fld id="{AA248D6F-FAD2-4CD1-B989-F9426CD93EFD}" type="slidenum">
              <a:rPr lang="en-US" smtClean="0"/>
              <a:t>‹#›</a:t>
            </a:fld>
            <a:endParaRPr lang="en-US"/>
          </a:p>
        </p:txBody>
      </p:sp>
      <p:grpSp>
        <p:nvGrpSpPr>
          <p:cNvPr id="13" name="Group 12"/>
          <p:cNvGrpSpPr/>
          <p:nvPr userDrawn="1"/>
        </p:nvGrpSpPr>
        <p:grpSpPr>
          <a:xfrm>
            <a:off x="18979" y="6508505"/>
            <a:ext cx="11684001" cy="304801"/>
            <a:chOff x="0" y="6553200"/>
            <a:chExt cx="9144001" cy="304801"/>
          </a:xfrm>
          <a:solidFill>
            <a:srgbClr val="414042"/>
          </a:solidFill>
        </p:grpSpPr>
        <p:sp>
          <p:nvSpPr>
            <p:cNvPr id="15" name="TextBox 14"/>
            <p:cNvSpPr txBox="1"/>
            <p:nvPr/>
          </p:nvSpPr>
          <p:spPr>
            <a:xfrm>
              <a:off x="0" y="6553200"/>
              <a:ext cx="2226365" cy="304801"/>
            </a:xfrm>
            <a:prstGeom prst="rect">
              <a:avLst/>
            </a:prstGeom>
          </p:spPr>
          <p:style>
            <a:lnRef idx="1">
              <a:schemeClr val="accent6"/>
            </a:lnRef>
            <a:fillRef idx="3">
              <a:schemeClr val="accent6"/>
            </a:fillRef>
            <a:effectRef idx="2">
              <a:schemeClr val="accent6"/>
            </a:effectRef>
            <a:fontRef idx="minor">
              <a:schemeClr val="lt1"/>
            </a:fontRef>
          </p:style>
          <p:txBody>
            <a:bodyPr wrap="square" rtlCol="0">
              <a:noAutofit/>
            </a:bodyPr>
            <a:lstStyle/>
            <a:p>
              <a:pPr algn="l" rtl="0"/>
              <a:r>
                <a:rPr lang="en-US" altLang="x-none" sz="1200" dirty="0"/>
                <a:t>Emerging </a:t>
              </a:r>
              <a:r>
                <a:rPr lang="en-US" altLang="zh-CN" sz="1200" dirty="0"/>
                <a:t>Computing Technologies</a:t>
              </a:r>
              <a:endParaRPr lang="en-US" sz="1200" b="0" i="0" dirty="0">
                <a:solidFill>
                  <a:schemeClr val="bg1"/>
                </a:solidFill>
                <a:latin typeface="SimSun" panose="02010600030101010101" pitchFamily="2" charset="-122"/>
                <a:ea typeface="SimSun" panose="02010600030101010101" pitchFamily="2" charset="-122"/>
                <a:cs typeface="Open Sans" panose="020B0606030504020204" pitchFamily="34" charset="0"/>
              </a:endParaRPr>
            </a:p>
          </p:txBody>
        </p:sp>
        <p:sp>
          <p:nvSpPr>
            <p:cNvPr id="18" name="TextBox 17"/>
            <p:cNvSpPr txBox="1"/>
            <p:nvPr userDrawn="1"/>
          </p:nvSpPr>
          <p:spPr>
            <a:xfrm>
              <a:off x="2226366" y="6553200"/>
              <a:ext cx="6917635" cy="304801"/>
            </a:xfrm>
            <a:prstGeom prst="rect">
              <a:avLst/>
            </a:prstGeom>
          </p:spPr>
          <p:style>
            <a:lnRef idx="1">
              <a:schemeClr val="dk1"/>
            </a:lnRef>
            <a:fillRef idx="2">
              <a:schemeClr val="dk1"/>
            </a:fillRef>
            <a:effectRef idx="1">
              <a:schemeClr val="dk1"/>
            </a:effectRef>
            <a:fontRef idx="minor">
              <a:schemeClr val="dk1"/>
            </a:fontRef>
          </p:style>
          <p:txBody>
            <a:bodyPr wrap="square" rtlCol="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defRPr/>
              </a:pPr>
              <a:r>
                <a:rPr lang="en-US" sz="1400" b="0" i="0" cap="none" spc="0" dirty="0">
                  <a:ln>
                    <a:noFill/>
                  </a:ln>
                  <a:solidFill>
                    <a:schemeClr val="tx1"/>
                  </a:solidFill>
                  <a:effectLst/>
                  <a:latin typeface="SimSun" panose="02010600030101010101" pitchFamily="2" charset="-122"/>
                  <a:ea typeface="SimSun" panose="02010600030101010101" pitchFamily="2" charset="-122"/>
                  <a:cs typeface="Open Sans" panose="020B0606030504020204" pitchFamily="34" charset="0"/>
                </a:rPr>
                <a:t>Data and Data Processing</a:t>
              </a: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lvl1pPr algn="l" defTabSz="914400" rtl="0" eaLnBrk="1" latinLnBrk="0" hangingPunct="1">
        <a:spcBef>
          <a:spcPct val="0"/>
        </a:spcBef>
        <a:buNone/>
        <a:defRPr sz="3200" kern="1200">
          <a:solidFill>
            <a:schemeClr val="bg1"/>
          </a:solidFill>
          <a:latin typeface="+mj-lt"/>
          <a:ea typeface="+mj-ea"/>
          <a:cs typeface="+mj-cs"/>
        </a:defRPr>
      </a:lvl1pPr>
    </p:titleStyle>
    <p:bodyStyle>
      <a:lvl1pPr marL="462280" indent="-462280" algn="l" defTabSz="914400" rtl="0" eaLnBrk="1" latinLnBrk="0" hangingPunct="1">
        <a:spcBef>
          <a:spcPct val="20000"/>
        </a:spcBef>
        <a:buFont typeface="Wingdings" panose="05000000000000000000" pitchFamily="2" charset="2"/>
        <a:buChar char="q"/>
        <a:defRPr sz="3200" kern="1200">
          <a:solidFill>
            <a:schemeClr val="tx1"/>
          </a:solidFill>
          <a:latin typeface="+mn-lt"/>
          <a:ea typeface="+mn-ea"/>
          <a:cs typeface="+mn-cs"/>
        </a:defRPr>
      </a:lvl1pPr>
      <a:lvl2pPr marL="862330" indent="-28575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2pPr>
      <a:lvl3pPr marL="119888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12192000" cy="2187385"/>
          </a:xfrm>
        </p:spPr>
        <p:txBody>
          <a:bodyPr anchor="ctr">
            <a:normAutofit/>
          </a:bodyPr>
          <a:lstStyle/>
          <a:p>
            <a:pPr marL="2397125" algn="l">
              <a:tabLst>
                <a:tab pos="4114800" algn="l"/>
              </a:tabLst>
            </a:pPr>
            <a:r>
              <a:rPr lang="en-US" altLang="en-US" sz="4000" dirty="0" err="1">
                <a:latin typeface="Times New Roman" panose="02020603050405020304" pitchFamily="18" charset="0"/>
                <a:cs typeface="Times New Roman" panose="02020603050405020304" pitchFamily="18" charset="0"/>
              </a:rPr>
              <a:t>模块</a:t>
            </a:r>
            <a:r>
              <a:rPr lang="en-US" altLang="en-US" sz="4000" dirty="0">
                <a:latin typeface="Times New Roman" panose="02020603050405020304" pitchFamily="18" charset="0"/>
                <a:cs typeface="Times New Roman" panose="02020603050405020304" pitchFamily="18" charset="0"/>
              </a:rPr>
              <a:t> 2	</a:t>
            </a:r>
            <a:r>
              <a:rPr lang="en-US" altLang="en-US" sz="4000" dirty="0" err="1">
                <a:latin typeface="Times New Roman" panose="02020603050405020304" pitchFamily="18" charset="0"/>
                <a:cs typeface="Times New Roman" panose="02020603050405020304" pitchFamily="18" charset="0"/>
              </a:rPr>
              <a:t>数据与数据处理</a:t>
            </a:r>
            <a:br>
              <a:rPr lang="en-US" altLang="en-US" sz="4000" dirty="0">
                <a:latin typeface="Times New Roman" panose="02020603050405020304" pitchFamily="18" charset="0"/>
                <a:cs typeface="Times New Roman" panose="02020603050405020304" pitchFamily="18" charset="0"/>
              </a:rPr>
            </a:br>
            <a:r>
              <a:rPr lang="en-US" altLang="en-US" sz="4000" dirty="0" err="1">
                <a:latin typeface="Times New Roman" panose="02020603050405020304" pitchFamily="18" charset="0"/>
                <a:cs typeface="Times New Roman" panose="02020603050405020304" pitchFamily="18" charset="0"/>
              </a:rPr>
              <a:t>单元</a:t>
            </a:r>
            <a:r>
              <a:rPr lang="en-US" altLang="en-US" sz="4000" dirty="0">
                <a:latin typeface="Times New Roman" panose="02020603050405020304" pitchFamily="18" charset="0"/>
                <a:cs typeface="Times New Roman" panose="02020603050405020304" pitchFamily="18" charset="0"/>
              </a:rPr>
              <a:t> 4	</a:t>
            </a:r>
            <a:r>
              <a:rPr lang="en-US" altLang="en-US" sz="4000" dirty="0" err="1">
                <a:latin typeface="Times New Roman" panose="02020603050405020304" pitchFamily="18" charset="0"/>
                <a:cs typeface="Times New Roman" panose="02020603050405020304" pitchFamily="18" charset="0"/>
              </a:rPr>
              <a:t>面向对象的编程</a:t>
            </a:r>
            <a:br>
              <a:rPr lang="en-US" altLang="en-US" sz="4000" dirty="0">
                <a:latin typeface="Times New Roman" panose="02020603050405020304" pitchFamily="18" charset="0"/>
                <a:cs typeface="Times New Roman" panose="02020603050405020304" pitchFamily="18" charset="0"/>
              </a:rPr>
            </a:br>
            <a:r>
              <a:rPr lang="en-US" altLang="en-US" sz="4000" dirty="0">
                <a:latin typeface="Times New Roman" panose="02020603050405020304" pitchFamily="18" charset="0"/>
                <a:cs typeface="Times New Roman" panose="02020603050405020304" pitchFamily="18" charset="0"/>
              </a:rPr>
              <a:t>第 2讲	</a:t>
            </a:r>
            <a:r>
              <a:rPr lang="en-US" altLang="en-US" sz="4000" dirty="0" err="1">
                <a:latin typeface="Times New Roman" panose="02020603050405020304" pitchFamily="18" charset="0"/>
                <a:cs typeface="Times New Roman" panose="02020603050405020304" pitchFamily="18" charset="0"/>
              </a:rPr>
              <a:t>面向对象的特征</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1"/>
          </p:nvPr>
        </p:nvSpPr>
        <p:spPr>
          <a:xfrm>
            <a:off x="0" y="427075"/>
            <a:ext cx="12192000" cy="1371600"/>
          </a:xfrm>
        </p:spPr>
        <p:txBody>
          <a:bodyPr/>
          <a:lstStyle/>
          <a:p>
            <a:r>
              <a:rPr lang="en-US" altLang="en-US" sz="3200" dirty="0">
                <a:latin typeface="Times New Roman" panose="02020603050405020304" pitchFamily="18" charset="0"/>
                <a:cs typeface="Times New Roman" panose="02020603050405020304" pitchFamily="18" charset="0"/>
              </a:rPr>
              <a:t>FSE598 前沿计算技术</a:t>
            </a:r>
          </a:p>
        </p:txBody>
      </p:sp>
      <p:sp>
        <p:nvSpPr>
          <p:cNvPr id="6" name="TextBox 5"/>
          <p:cNvSpPr txBox="1"/>
          <p:nvPr/>
        </p:nvSpPr>
        <p:spPr>
          <a:xfrm>
            <a:off x="2514600" y="5715000"/>
            <a:ext cx="7162800" cy="707886"/>
          </a:xfrm>
          <a:prstGeom prst="rect">
            <a:avLst/>
          </a:prstGeom>
          <a:noFill/>
          <a:ln w="9525" cap="flat" cmpd="sng" algn="ctr">
            <a:no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a:spAutoFit/>
          </a:bodyPr>
          <a:lstStyle/>
          <a:p>
            <a:pPr algn="l"/>
            <a:r>
              <a:rPr lang="en-US" altLang="en-US" sz="1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讲座的英文版内容基于本书：</a:t>
            </a:r>
            <a:endParaRPr lang="en-US" altLang="zh-CN" sz="1050" dirty="0">
              <a:solidFill>
                <a:schemeClr val="tx1"/>
              </a:solidFill>
              <a:latin typeface="Times New Roman" panose="02020603050405020304" pitchFamily="18" charset="0"/>
              <a:cs typeface="Times New Roman" panose="02020603050405020304" pitchFamily="18" charset="0"/>
            </a:endParaRPr>
          </a:p>
          <a:p>
            <a:pPr algn="l"/>
            <a:r>
              <a:rPr lang="en-US" altLang="en-US" sz="10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 Y. Chen 《编程语言入门：C、C++、Scheme、Prolog、C# 和 Python 编程》(Introduction to Programming Languages: Programming in C, C++, Scheme, Prolog, C#, and Python)，第 6 版，Kendall Hunt Publishing Company，2019 年。https://www.public.asu.edu/~ychen10/book/IntroPl.html</a:t>
            </a:r>
            <a:endParaRPr lang="en-US" sz="105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1" y="80964"/>
            <a:ext cx="9847264"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855" indent="-363855" defTabSz="967105">
              <a:lnSpc>
                <a:spcPct val="85000"/>
              </a:lnSpc>
              <a:spcBef>
                <a:spcPct val="20000"/>
              </a:spcBef>
            </a:pPr>
            <a:r>
              <a:rPr lang="en-US" altLang="en-US" sz="32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Final 示例</a:t>
            </a:r>
          </a:p>
        </p:txBody>
      </p:sp>
      <p:sp>
        <p:nvSpPr>
          <p:cNvPr id="46083" name="Rectangle 3"/>
          <p:cNvSpPr>
            <a:spLocks noChangeArrowheads="1"/>
          </p:cNvSpPr>
          <p:nvPr/>
        </p:nvSpPr>
        <p:spPr bwMode="auto">
          <a:xfrm>
            <a:off x="457200" y="1143000"/>
            <a:ext cx="11638569" cy="4560449"/>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479425" indent="-479425" defTabSz="967105">
              <a:spcBef>
                <a:spcPts val="1200"/>
              </a:spcBef>
              <a:buFont typeface="Wingdings" panose="05000000000000000000" pitchFamily="2" charset="2"/>
              <a:buChar char="q"/>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Final 变量定义了一个无法重新赋值（修改）的常量。</a:t>
            </a:r>
            <a:endParaRPr lang="en-US" sz="2400" dirty="0">
              <a:latin typeface="Times New Roman" panose="02020603050405020304" pitchFamily="18" charset="0"/>
              <a:cs typeface="Times New Roman" panose="02020603050405020304" pitchFamily="18" charset="0"/>
            </a:endParaRPr>
          </a:p>
          <a:p>
            <a:pPr marL="509905"/>
            <a:r>
              <a:rPr lang="en-US" altLang="en-US" sz="18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from</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typing import </a:t>
            </a:r>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Final  # requires Python 3.8 or later</a:t>
            </a:r>
            <a:endParaRPr lang="en-US" dirty="0">
              <a:solidFill>
                <a:srgbClr val="2B91AF"/>
              </a:solidFill>
              <a:latin typeface="Times New Roman" panose="02020603050405020304" pitchFamily="18" charset="0"/>
              <a:cs typeface="Times New Roman" panose="02020603050405020304" pitchFamily="18" charset="0"/>
            </a:endParaRPr>
          </a:p>
          <a:p>
            <a:pPr marL="509905"/>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breed: </a:t>
            </a:r>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Final = </a:t>
            </a:r>
            <a:r>
              <a:rPr lang="en-US" altLang="en-US" sz="18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"Chihuahua"</a:t>
            </a:r>
            <a:endParaRPr lang="en-US" sz="1800" dirty="0">
              <a:solidFill>
                <a:srgbClr val="000000"/>
              </a:solidFill>
              <a:latin typeface="Times New Roman" panose="02020603050405020304" pitchFamily="18" charset="0"/>
              <a:cs typeface="Times New Roman" panose="02020603050405020304" pitchFamily="18" charset="0"/>
            </a:endParaRPr>
          </a:p>
          <a:p>
            <a:pPr marL="509905"/>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altLang="en-US" sz="18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"Pet Breed = {}"</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.format(breed))</a:t>
            </a:r>
            <a:endParaRPr lang="nl-NL" sz="1800" dirty="0">
              <a:solidFill>
                <a:srgbClr val="000000"/>
              </a:solidFill>
              <a:latin typeface="Times New Roman" panose="02020603050405020304" pitchFamily="18" charset="0"/>
              <a:cs typeface="Times New Roman" panose="02020603050405020304" pitchFamily="18" charset="0"/>
            </a:endParaRPr>
          </a:p>
          <a:p>
            <a:pPr marL="509905"/>
            <a:r>
              <a:rPr lang="en-US" altLang="en-US" sz="1800" dirty="0">
                <a:latin typeface="Times New Roman" panose="02020603050405020304" pitchFamily="18" charset="0"/>
                <a:ea typeface="SimSun" panose="02010600030101010101" pitchFamily="2" charset="-122"/>
                <a:cs typeface="Times New Roman" panose="02020603050405020304" pitchFamily="18" charset="0"/>
              </a:rPr>
              <a:t>breed = "Bulldog"  </a:t>
            </a:r>
            <a:r>
              <a:rPr lang="en-US" altLang="en-US" sz="18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this line of code will cause an error</a:t>
            </a:r>
            <a:endParaRPr lang="en-US" sz="1800" dirty="0">
              <a:solidFill>
                <a:srgbClr val="00B050"/>
              </a:solidFill>
              <a:latin typeface="Times New Roman" panose="02020603050405020304" pitchFamily="18" charset="0"/>
              <a:cs typeface="Times New Roman" panose="02020603050405020304" pitchFamily="18" charset="0"/>
            </a:endParaRPr>
          </a:p>
          <a:p>
            <a:pPr marL="509905"/>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altLang="en-US" sz="18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"Pet Breed = {}"</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.format(breed))</a:t>
            </a:r>
            <a:endParaRPr lang="en-US" sz="2500" dirty="0">
              <a:latin typeface="Times New Roman" panose="02020603050405020304" pitchFamily="18" charset="0"/>
              <a:cs typeface="Times New Roman" panose="02020603050405020304" pitchFamily="18" charset="0"/>
            </a:endParaRPr>
          </a:p>
          <a:p>
            <a:pPr marL="479425" indent="-479425" defTabSz="967105">
              <a:spcBef>
                <a:spcPts val="1200"/>
              </a:spcBef>
              <a:buFont typeface="Wingdings" panose="05000000000000000000" pitchFamily="2" charset="2"/>
              <a:buChar char="q"/>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Final 方法定义了一个无法在子类中重新定义（重写）的方法</a:t>
            </a:r>
            <a:endParaRPr lang="en-US" sz="2400" dirty="0">
              <a:latin typeface="Times New Roman" panose="02020603050405020304" pitchFamily="18" charset="0"/>
              <a:cs typeface="Times New Roman" panose="02020603050405020304" pitchFamily="18" charset="0"/>
            </a:endParaRPr>
          </a:p>
          <a:p>
            <a:pPr defTabSz="517525"/>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8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from </a:t>
            </a:r>
            <a:r>
              <a:rPr lang="en-US" altLang="en-US" sz="1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typing</a:t>
            </a:r>
            <a:r>
              <a:rPr lang="en-US" altLang="en-US" sz="18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import </a:t>
            </a:r>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final</a:t>
            </a:r>
            <a:endParaRPr lang="en-US" sz="1800" dirty="0">
              <a:solidFill>
                <a:srgbClr val="2B91AF"/>
              </a:solidFill>
              <a:latin typeface="Times New Roman" panose="02020603050405020304" pitchFamily="18" charset="0"/>
              <a:cs typeface="Times New Roman" panose="02020603050405020304" pitchFamily="18" charset="0"/>
            </a:endParaRPr>
          </a:p>
          <a:p>
            <a:pPr defTabSz="517525"/>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altLang="en-US"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final</a:t>
            </a:r>
            <a:endParaRPr lang="en-US" dirty="0">
              <a:solidFill>
                <a:srgbClr val="2B91AF"/>
              </a:solidFill>
              <a:latin typeface="Times New Roman" panose="02020603050405020304" pitchFamily="18" charset="0"/>
              <a:ea typeface="SimSun" panose="02010600030101010101" pitchFamily="2" charset="-122"/>
              <a:cs typeface="Times New Roman" panose="02020603050405020304" pitchFamily="18" charset="0"/>
            </a:endParaRPr>
          </a:p>
          <a:p>
            <a:pPr defTabSz="517525"/>
            <a:r>
              <a:rPr lang="en-US" altLang="en-US" sz="18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def </a:t>
            </a:r>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info</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(self):</a:t>
            </a:r>
            <a:endParaRPr lang="en-US" sz="1800" dirty="0">
              <a:solidFill>
                <a:srgbClr val="000000"/>
              </a:solidFill>
              <a:latin typeface="Times New Roman" panose="02020603050405020304" pitchFamily="18" charset="0"/>
              <a:cs typeface="Times New Roman" panose="02020603050405020304" pitchFamily="18" charset="0"/>
            </a:endParaRPr>
          </a:p>
          <a:p>
            <a:pPr defTabSz="517525"/>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		print</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altLang="en-US" sz="18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"Pet Breed = {}, name = {}"</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.format(</a:t>
            </a:r>
            <a:r>
              <a:rPr lang="en-US" altLang="en-US" sz="18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self</a:t>
            </a:r>
            <a:r>
              <a:rPr lang="en-US" altLang="en-US" sz="18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rPr>
              <a:t>.breed</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8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self</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.name))</a:t>
            </a:r>
            <a:endParaRPr lang="en-US" sz="2400" dirty="0">
              <a:latin typeface="Times New Roman" panose="02020603050405020304" pitchFamily="18" charset="0"/>
              <a:cs typeface="Times New Roman" panose="02020603050405020304" pitchFamily="18" charset="0"/>
            </a:endParaRPr>
          </a:p>
          <a:p>
            <a:pPr marL="479425" indent="-479425" defTabSz="967105">
              <a:spcBef>
                <a:spcPts val="1200"/>
              </a:spcBef>
              <a:buFont typeface="Wingdings" panose="05000000000000000000" pitchFamily="2" charset="2"/>
              <a:buChar char="q"/>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Final 类定义了一个无法被继承的类（由该类派生子类）。</a:t>
            </a:r>
            <a:endParaRPr lang="en-US" sz="2400" dirty="0">
              <a:latin typeface="Times New Roman" panose="02020603050405020304" pitchFamily="18" charset="0"/>
              <a:cs typeface="Times New Roman" panose="02020603050405020304" pitchFamily="18" charset="0"/>
            </a:endParaRPr>
          </a:p>
          <a:p>
            <a:pPr>
              <a:tabLst>
                <a:tab pos="517525" algn="l"/>
              </a:tabLst>
            </a:pP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final</a:t>
            </a:r>
            <a:endParaRPr lang="en-US" sz="1800" dirty="0">
              <a:solidFill>
                <a:srgbClr val="000000"/>
              </a:solidFill>
              <a:latin typeface="Times New Roman" panose="02020603050405020304" pitchFamily="18" charset="0"/>
              <a:cs typeface="Times New Roman" panose="02020603050405020304" pitchFamily="18" charset="0"/>
            </a:endParaRPr>
          </a:p>
          <a:p>
            <a:pPr>
              <a:tabLst>
                <a:tab pos="517525" algn="l"/>
              </a:tabLst>
            </a:pPr>
            <a:r>
              <a:rPr lang="en-US" altLang="en-US" sz="18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	class </a:t>
            </a:r>
            <a:r>
              <a:rPr lang="en-US" altLang="en-US" sz="18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Pet</a:t>
            </a:r>
            <a:r>
              <a:rPr lang="en-US" altLang="en-US" sz="18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800" dirty="0">
                <a:solidFill>
                  <a:srgbClr val="008000"/>
                </a:solidFill>
                <a:latin typeface="Times New Roman" panose="02020603050405020304" pitchFamily="18" charset="0"/>
                <a:ea typeface="SimSun" panose="02010600030101010101" pitchFamily="2" charset="-122"/>
                <a:cs typeface="Times New Roman" panose="02020603050405020304" pitchFamily="18" charset="0"/>
              </a:rPr>
              <a:t># parent class</a:t>
            </a:r>
            <a:endParaRPr lang="en-US" sz="1800" dirty="0">
              <a:solidFill>
                <a:srgbClr val="008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2800" b="1" dirty="0"/>
              <a:t>Final </a:t>
            </a:r>
            <a:r>
              <a:rPr lang="en-US" altLang="en-US" sz="2800" b="1" dirty="0">
                <a:solidFill>
                  <a:srgbClr val="FFFF00"/>
                </a:solidFill>
              </a:rPr>
              <a:t>变量</a:t>
            </a:r>
            <a:r>
              <a:rPr lang="en-US" altLang="en-US" sz="2800" b="1" dirty="0"/>
              <a:t> 无法修改</a:t>
            </a:r>
            <a:endParaRPr lang="en-US" dirty="0"/>
          </a:p>
        </p:txBody>
      </p:sp>
      <p:pic>
        <p:nvPicPr>
          <p:cNvPr id="4" name="Picture 3"/>
          <p:cNvPicPr>
            <a:picLocks noChangeAspect="1"/>
          </p:cNvPicPr>
          <p:nvPr/>
        </p:nvPicPr>
        <p:blipFill>
          <a:blip r:embed="rId2"/>
          <a:stretch>
            <a:fillRect/>
          </a:stretch>
        </p:blipFill>
        <p:spPr>
          <a:xfrm>
            <a:off x="2232215" y="2606263"/>
            <a:ext cx="9127300" cy="2528776"/>
          </a:xfrm>
          <a:prstGeom prst="rect">
            <a:avLst/>
          </a:prstGeom>
        </p:spPr>
      </p:pic>
      <p:sp>
        <p:nvSpPr>
          <p:cNvPr id="6" name="Speech Bubble: Rectangle with Corners Rounded 5"/>
          <p:cNvSpPr/>
          <p:nvPr/>
        </p:nvSpPr>
        <p:spPr>
          <a:xfrm>
            <a:off x="227481" y="2257012"/>
            <a:ext cx="1729409" cy="838200"/>
          </a:xfrm>
          <a:prstGeom prst="wedgeRoundRectCallout">
            <a:avLst>
              <a:gd name="adj1" fmla="val 106178"/>
              <a:gd name="adj2" fmla="val 589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定义 final 变量</a:t>
            </a:r>
          </a:p>
        </p:txBody>
      </p:sp>
      <p:sp>
        <p:nvSpPr>
          <p:cNvPr id="7" name="Speech Bubble: Rectangle with Corners Rounded 6"/>
          <p:cNvSpPr/>
          <p:nvPr/>
        </p:nvSpPr>
        <p:spPr>
          <a:xfrm>
            <a:off x="232561" y="4191000"/>
            <a:ext cx="1729409" cy="943389"/>
          </a:xfrm>
          <a:prstGeom prst="wedgeRoundRectCallout">
            <a:avLst>
              <a:gd name="adj1" fmla="val 106739"/>
              <a:gd name="adj2" fmla="val -8881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rPr>
              <a:t>该变量无法修改</a:t>
            </a:r>
          </a:p>
        </p:txBody>
      </p:sp>
      <p:sp>
        <p:nvSpPr>
          <p:cNvPr id="8" name="Speech Bubble: Rectangle with Corners Rounded 7"/>
          <p:cNvSpPr/>
          <p:nvPr/>
        </p:nvSpPr>
        <p:spPr>
          <a:xfrm>
            <a:off x="9906000" y="4135120"/>
            <a:ext cx="1312479" cy="741680"/>
          </a:xfrm>
          <a:prstGeom prst="wedgeRoundRectCallout">
            <a:avLst>
              <a:gd name="adj1" fmla="val -129289"/>
              <a:gd name="adj2" fmla="val -277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rPr>
              <a:t>错误信息</a:t>
            </a:r>
          </a:p>
        </p:txBody>
      </p:sp>
      <p:sp>
        <p:nvSpPr>
          <p:cNvPr id="9" name="Speech Bubble: Rectangle with Corners Rounded 8"/>
          <p:cNvSpPr/>
          <p:nvPr/>
        </p:nvSpPr>
        <p:spPr>
          <a:xfrm>
            <a:off x="6629400" y="1752600"/>
            <a:ext cx="2362200" cy="762000"/>
          </a:xfrm>
          <a:prstGeom prst="wedgeRoundRectCallout">
            <a:avLst>
              <a:gd name="adj1" fmla="val -94210"/>
              <a:gd name="adj2" fmla="val 6352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为 Final 变量导入库</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11887200" cy="838200"/>
          </a:xfrm>
        </p:spPr>
        <p:txBody>
          <a:bodyPr/>
          <a:lstStyle/>
          <a:p>
            <a:r>
              <a:rPr lang="en-US" altLang="en-US" sz="2800" b="1" dirty="0"/>
              <a:t>Final </a:t>
            </a:r>
            <a:r>
              <a:rPr lang="en-US" altLang="en-US" sz="2800" b="1" dirty="0">
                <a:solidFill>
                  <a:srgbClr val="FFFF00"/>
                </a:solidFill>
              </a:rPr>
              <a:t>方法</a:t>
            </a:r>
            <a:r>
              <a:rPr lang="en-US" altLang="en-US" sz="2800" b="1" dirty="0"/>
              <a:t>无法重写</a:t>
            </a:r>
            <a:endParaRPr lang="en-US" b="1" dirty="0"/>
          </a:p>
        </p:txBody>
      </p:sp>
      <p:pic>
        <p:nvPicPr>
          <p:cNvPr id="5" name="Picture 4"/>
          <p:cNvPicPr>
            <a:picLocks noChangeAspect="1"/>
          </p:cNvPicPr>
          <p:nvPr/>
        </p:nvPicPr>
        <p:blipFill>
          <a:blip r:embed="rId2"/>
          <a:stretch>
            <a:fillRect/>
          </a:stretch>
        </p:blipFill>
        <p:spPr>
          <a:xfrm>
            <a:off x="2862262" y="914400"/>
            <a:ext cx="6467475" cy="5553075"/>
          </a:xfrm>
          <a:prstGeom prst="rect">
            <a:avLst/>
          </a:prstGeom>
        </p:spPr>
      </p:pic>
      <p:sp>
        <p:nvSpPr>
          <p:cNvPr id="6" name="Speech Bubble: Rectangle with Corners Rounded 5"/>
          <p:cNvSpPr/>
          <p:nvPr/>
        </p:nvSpPr>
        <p:spPr>
          <a:xfrm>
            <a:off x="457199" y="2325757"/>
            <a:ext cx="1729409" cy="838200"/>
          </a:xfrm>
          <a:prstGeom prst="wedgeRoundRectCallout">
            <a:avLst>
              <a:gd name="adj1" fmla="val 106178"/>
              <a:gd name="adj2" fmla="val 589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定义 final 方法</a:t>
            </a:r>
          </a:p>
        </p:txBody>
      </p:sp>
      <p:sp>
        <p:nvSpPr>
          <p:cNvPr id="7" name="Speech Bubble: Rectangle with Corners Rounded 6"/>
          <p:cNvSpPr/>
          <p:nvPr/>
        </p:nvSpPr>
        <p:spPr>
          <a:xfrm>
            <a:off x="457198" y="4495800"/>
            <a:ext cx="1729409" cy="838200"/>
          </a:xfrm>
          <a:prstGeom prst="wedgeRoundRectCallout">
            <a:avLst>
              <a:gd name="adj1" fmla="val 106178"/>
              <a:gd name="adj2" fmla="val 589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rPr>
              <a:t>该方法无法重写</a:t>
            </a:r>
          </a:p>
        </p:txBody>
      </p:sp>
      <p:sp>
        <p:nvSpPr>
          <p:cNvPr id="8" name="Speech Bubble: Rectangle with Corners Rounded 7"/>
          <p:cNvSpPr/>
          <p:nvPr/>
        </p:nvSpPr>
        <p:spPr>
          <a:xfrm>
            <a:off x="8169965" y="4323521"/>
            <a:ext cx="1729409" cy="591379"/>
          </a:xfrm>
          <a:prstGeom prst="wedgeRoundRectCallout">
            <a:avLst>
              <a:gd name="adj1" fmla="val -82902"/>
              <a:gd name="adj2" fmla="val 19246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rPr>
              <a:t>错误信息</a:t>
            </a:r>
          </a:p>
        </p:txBody>
      </p:sp>
      <p:sp>
        <p:nvSpPr>
          <p:cNvPr id="9" name="Speech Bubble: Rectangle with Corners Rounded 8"/>
          <p:cNvSpPr/>
          <p:nvPr/>
        </p:nvSpPr>
        <p:spPr>
          <a:xfrm>
            <a:off x="7239000" y="1162878"/>
            <a:ext cx="2660374" cy="838200"/>
          </a:xfrm>
          <a:prstGeom prst="wedgeRoundRectCallout">
            <a:avLst>
              <a:gd name="adj1" fmla="val -110461"/>
              <a:gd name="adj2" fmla="val -631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为 final 方法和 final 类导入库</a:t>
            </a:r>
          </a:p>
        </p:txBody>
      </p:sp>
      <p:grpSp>
        <p:nvGrpSpPr>
          <p:cNvPr id="3" name="组合 2"/>
          <p:cNvGrpSpPr/>
          <p:nvPr/>
        </p:nvGrpSpPr>
        <p:grpSpPr>
          <a:xfrm>
            <a:off x="3209663" y="1413380"/>
            <a:ext cx="4214593" cy="3431819"/>
            <a:chOff x="3209663" y="1413380"/>
            <a:chExt cx="4214593" cy="3431819"/>
          </a:xfrm>
        </p:grpSpPr>
        <p:sp>
          <p:nvSpPr>
            <p:cNvPr id="11" name="矩形 10"/>
            <p:cNvSpPr/>
            <p:nvPr/>
          </p:nvSpPr>
          <p:spPr>
            <a:xfrm>
              <a:off x="4167668" y="1413380"/>
              <a:ext cx="1654292" cy="246221"/>
            </a:xfrm>
            <a:prstGeom prst="rect">
              <a:avLst/>
            </a:prstGeom>
            <a:solidFill>
              <a:schemeClr val="bg1"/>
            </a:solidFill>
          </p:spPr>
          <p:txBody>
            <a:bodyPr wrap="square" lIns="0" tIns="0" rIns="0" bIns="0">
              <a:noAutofit/>
            </a:bodyPr>
            <a:lstStyle/>
            <a:p>
              <a:r>
                <a:rPr lang="en-US" altLang="en-US" sz="16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parent class</a:t>
              </a:r>
            </a:p>
          </p:txBody>
        </p:sp>
        <p:sp>
          <p:nvSpPr>
            <p:cNvPr id="12" name="矩形 11"/>
            <p:cNvSpPr/>
            <p:nvPr/>
          </p:nvSpPr>
          <p:spPr>
            <a:xfrm>
              <a:off x="3209663" y="1679920"/>
              <a:ext cx="2083790" cy="246221"/>
            </a:xfrm>
            <a:prstGeom prst="rect">
              <a:avLst/>
            </a:prstGeom>
            <a:solidFill>
              <a:schemeClr val="bg1"/>
            </a:solidFill>
          </p:spPr>
          <p:txBody>
            <a:bodyPr wrap="square" lIns="0" tIns="0" rIns="0" bIns="0">
              <a:noAutofit/>
            </a:bodyPr>
            <a:lstStyle/>
            <a:p>
              <a:r>
                <a:rPr lang="en-US" altLang="en-US" sz="16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class attribute</a:t>
              </a:r>
            </a:p>
          </p:txBody>
        </p:sp>
        <p:sp>
          <p:nvSpPr>
            <p:cNvPr id="13" name="矩形 12"/>
            <p:cNvSpPr/>
            <p:nvPr/>
          </p:nvSpPr>
          <p:spPr>
            <a:xfrm>
              <a:off x="3262443" y="2140496"/>
              <a:ext cx="4161813" cy="246221"/>
            </a:xfrm>
            <a:prstGeom prst="rect">
              <a:avLst/>
            </a:prstGeom>
            <a:solidFill>
              <a:schemeClr val="bg1"/>
            </a:solidFill>
          </p:spPr>
          <p:txBody>
            <a:bodyPr wrap="square" lIns="0" tIns="0" rIns="0" bIns="0">
              <a:noAutofit/>
            </a:bodyPr>
            <a:lstStyle/>
            <a:p>
              <a:r>
                <a:rPr lang="en-US" altLang="en-US" sz="16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constructor and instance attributes</a:t>
              </a:r>
            </a:p>
          </p:txBody>
        </p:sp>
        <p:sp>
          <p:nvSpPr>
            <p:cNvPr id="14" name="矩形 13"/>
            <p:cNvSpPr/>
            <p:nvPr/>
          </p:nvSpPr>
          <p:spPr>
            <a:xfrm>
              <a:off x="4588341" y="3861546"/>
              <a:ext cx="1507658" cy="246221"/>
            </a:xfrm>
            <a:prstGeom prst="rect">
              <a:avLst/>
            </a:prstGeom>
            <a:solidFill>
              <a:schemeClr val="bg1"/>
            </a:solidFill>
          </p:spPr>
          <p:txBody>
            <a:bodyPr wrap="square" lIns="0" tIns="0" rIns="0" bIns="0">
              <a:noAutofit/>
            </a:bodyPr>
            <a:lstStyle/>
            <a:p>
              <a:r>
                <a:rPr lang="en-US" altLang="en-US" sz="16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child class</a:t>
              </a:r>
            </a:p>
          </p:txBody>
        </p:sp>
        <p:sp>
          <p:nvSpPr>
            <p:cNvPr id="15" name="矩形 14"/>
            <p:cNvSpPr/>
            <p:nvPr/>
          </p:nvSpPr>
          <p:spPr>
            <a:xfrm>
              <a:off x="3674858" y="4598978"/>
              <a:ext cx="2709163" cy="246221"/>
            </a:xfrm>
            <a:prstGeom prst="rect">
              <a:avLst/>
            </a:prstGeom>
            <a:solidFill>
              <a:schemeClr val="bg1"/>
            </a:solidFill>
          </p:spPr>
          <p:txBody>
            <a:bodyPr wrap="square" lIns="0" tIns="0" rIns="0" bIns="0">
              <a:noAutofit/>
            </a:bodyPr>
            <a:lstStyle/>
            <a:p>
              <a:r>
                <a:rPr lang="en-US" altLang="en-US" sz="16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call super ( ) function</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43200" y="1371600"/>
            <a:ext cx="8786740" cy="4876800"/>
          </a:xfrm>
          <a:prstGeom prst="rect">
            <a:avLst/>
          </a:prstGeom>
        </p:spPr>
      </p:pic>
      <p:sp>
        <p:nvSpPr>
          <p:cNvPr id="2" name="Title 1"/>
          <p:cNvSpPr>
            <a:spLocks noGrp="1"/>
          </p:cNvSpPr>
          <p:nvPr>
            <p:ph type="title"/>
          </p:nvPr>
        </p:nvSpPr>
        <p:spPr>
          <a:xfrm>
            <a:off x="304800" y="0"/>
            <a:ext cx="11887200" cy="838200"/>
          </a:xfrm>
        </p:spPr>
        <p:txBody>
          <a:bodyPr/>
          <a:lstStyle/>
          <a:p>
            <a:r>
              <a:rPr lang="en-US" altLang="en-US" sz="2800" b="1" dirty="0"/>
              <a:t>Final </a:t>
            </a:r>
            <a:r>
              <a:rPr lang="en-US" altLang="en-US" sz="2800" b="1" dirty="0">
                <a:solidFill>
                  <a:srgbClr val="FFFF00"/>
                </a:solidFill>
              </a:rPr>
              <a:t>类</a:t>
            </a:r>
            <a:r>
              <a:rPr lang="en-US" altLang="en-US" sz="2800" b="1" dirty="0"/>
              <a:t>无法继承</a:t>
            </a:r>
            <a:endParaRPr lang="en-US" b="1" dirty="0"/>
          </a:p>
        </p:txBody>
      </p:sp>
      <p:sp>
        <p:nvSpPr>
          <p:cNvPr id="6" name="Speech Bubble: Rectangle with Corners Rounded 5"/>
          <p:cNvSpPr/>
          <p:nvPr/>
        </p:nvSpPr>
        <p:spPr>
          <a:xfrm>
            <a:off x="304800" y="2133600"/>
            <a:ext cx="1729409" cy="838200"/>
          </a:xfrm>
          <a:prstGeom prst="wedgeRoundRectCallout">
            <a:avLst>
              <a:gd name="adj1" fmla="val 84913"/>
              <a:gd name="adj2" fmla="val -5251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定义  final 类</a:t>
            </a:r>
          </a:p>
        </p:txBody>
      </p:sp>
      <p:sp>
        <p:nvSpPr>
          <p:cNvPr id="7" name="Speech Bubble: Rectangle with Corners Rounded 6"/>
          <p:cNvSpPr/>
          <p:nvPr/>
        </p:nvSpPr>
        <p:spPr>
          <a:xfrm>
            <a:off x="304800" y="3924299"/>
            <a:ext cx="1729409" cy="838200"/>
          </a:xfrm>
          <a:prstGeom prst="wedgeRoundRectCallout">
            <a:avLst>
              <a:gd name="adj1" fmla="val 83189"/>
              <a:gd name="adj2" fmla="val 4590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rPr>
              <a:t>该类无法继承</a:t>
            </a:r>
          </a:p>
        </p:txBody>
      </p:sp>
      <p:sp>
        <p:nvSpPr>
          <p:cNvPr id="8" name="Speech Bubble: Rectangle with Corners Rounded 7"/>
          <p:cNvSpPr/>
          <p:nvPr/>
        </p:nvSpPr>
        <p:spPr>
          <a:xfrm>
            <a:off x="9906000" y="5257800"/>
            <a:ext cx="1729409" cy="591379"/>
          </a:xfrm>
          <a:prstGeom prst="wedgeRoundRectCallout">
            <a:avLst>
              <a:gd name="adj1" fmla="val -90948"/>
              <a:gd name="adj2" fmla="val -3275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rPr>
              <a:t>错误信息</a:t>
            </a:r>
          </a:p>
        </p:txBody>
      </p:sp>
      <p:sp>
        <p:nvSpPr>
          <p:cNvPr id="9" name="Speech Bubble: Rectangle with Corners Rounded 8"/>
          <p:cNvSpPr/>
          <p:nvPr/>
        </p:nvSpPr>
        <p:spPr>
          <a:xfrm>
            <a:off x="7220226" y="1543049"/>
            <a:ext cx="2660374" cy="838200"/>
          </a:xfrm>
          <a:prstGeom prst="wedgeRoundRectCallout">
            <a:avLst>
              <a:gd name="adj1" fmla="val -104823"/>
              <a:gd name="adj2" fmla="val -5222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为 final 方法和 final 类导入库</a:t>
            </a:r>
          </a:p>
        </p:txBody>
      </p:sp>
      <p:grpSp>
        <p:nvGrpSpPr>
          <p:cNvPr id="3" name="组合 2"/>
          <p:cNvGrpSpPr/>
          <p:nvPr/>
        </p:nvGrpSpPr>
        <p:grpSpPr>
          <a:xfrm>
            <a:off x="3195447" y="2216193"/>
            <a:ext cx="4765705" cy="2669416"/>
            <a:chOff x="3195447" y="2216193"/>
            <a:chExt cx="4765705" cy="2669416"/>
          </a:xfrm>
        </p:grpSpPr>
        <p:sp>
          <p:nvSpPr>
            <p:cNvPr id="11" name="矩形 10"/>
            <p:cNvSpPr/>
            <p:nvPr/>
          </p:nvSpPr>
          <p:spPr>
            <a:xfrm>
              <a:off x="4159278" y="2216193"/>
              <a:ext cx="1805293" cy="246221"/>
            </a:xfrm>
            <a:prstGeom prst="rect">
              <a:avLst/>
            </a:prstGeom>
            <a:solidFill>
              <a:schemeClr val="bg1"/>
            </a:solidFill>
          </p:spPr>
          <p:txBody>
            <a:bodyPr wrap="square" lIns="0" tIns="0" rIns="0" bIns="0">
              <a:noAutofit/>
            </a:bodyPr>
            <a:lstStyle/>
            <a:p>
              <a:r>
                <a:rPr lang="en-US" altLang="en-US" sz="16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parent class</a:t>
              </a:r>
            </a:p>
          </p:txBody>
        </p:sp>
        <p:sp>
          <p:nvSpPr>
            <p:cNvPr id="12" name="矩形 11"/>
            <p:cNvSpPr/>
            <p:nvPr/>
          </p:nvSpPr>
          <p:spPr>
            <a:xfrm>
              <a:off x="3256631" y="2462414"/>
              <a:ext cx="2087156" cy="246221"/>
            </a:xfrm>
            <a:prstGeom prst="rect">
              <a:avLst/>
            </a:prstGeom>
            <a:solidFill>
              <a:schemeClr val="bg1"/>
            </a:solidFill>
          </p:spPr>
          <p:txBody>
            <a:bodyPr wrap="square" lIns="0" tIns="0" rIns="0" bIns="0">
              <a:noAutofit/>
            </a:bodyPr>
            <a:lstStyle/>
            <a:p>
              <a:r>
                <a:rPr lang="en-US" altLang="en-US" sz="16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class attribute</a:t>
              </a:r>
            </a:p>
          </p:txBody>
        </p:sp>
        <p:sp>
          <p:nvSpPr>
            <p:cNvPr id="13" name="矩形 12"/>
            <p:cNvSpPr/>
            <p:nvPr/>
          </p:nvSpPr>
          <p:spPr>
            <a:xfrm>
              <a:off x="3195447" y="3003750"/>
              <a:ext cx="4765705" cy="246221"/>
            </a:xfrm>
            <a:prstGeom prst="rect">
              <a:avLst/>
            </a:prstGeom>
            <a:solidFill>
              <a:schemeClr val="bg1"/>
            </a:solidFill>
          </p:spPr>
          <p:txBody>
            <a:bodyPr wrap="square" lIns="0" tIns="0" rIns="0" bIns="0">
              <a:noAutofit/>
            </a:bodyPr>
            <a:lstStyle/>
            <a:p>
              <a:r>
                <a:rPr lang="en-US" altLang="en-US" sz="16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constructor and instance attributes</a:t>
              </a:r>
            </a:p>
          </p:txBody>
        </p:sp>
        <p:sp>
          <p:nvSpPr>
            <p:cNvPr id="14" name="矩形 13"/>
            <p:cNvSpPr/>
            <p:nvPr/>
          </p:nvSpPr>
          <p:spPr>
            <a:xfrm>
              <a:off x="4675652" y="4639388"/>
              <a:ext cx="1805293" cy="246221"/>
            </a:xfrm>
            <a:prstGeom prst="rect">
              <a:avLst/>
            </a:prstGeom>
            <a:solidFill>
              <a:schemeClr val="bg1"/>
            </a:solidFill>
          </p:spPr>
          <p:txBody>
            <a:bodyPr wrap="square" lIns="0" tIns="0" rIns="0" bIns="0">
              <a:noAutofit/>
            </a:bodyPr>
            <a:lstStyle/>
            <a:p>
              <a:r>
                <a:rPr lang="en-US" altLang="en-US" sz="1600" dirty="0">
                  <a:solidFill>
                    <a:srgbClr val="00B050"/>
                  </a:solidFill>
                  <a:latin typeface="Times New Roman" panose="02020603050405020304" pitchFamily="18" charset="0"/>
                  <a:ea typeface="SimSun" panose="02010600030101010101" pitchFamily="2" charset="-122"/>
                  <a:cs typeface="Times New Roman" panose="02020603050405020304" pitchFamily="18" charset="0"/>
                </a:rPr>
                <a:t># child class</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11939752" cy="601823"/>
          </a:xfrm>
        </p:spPr>
        <p:txBody>
          <a:bodyPr/>
          <a:lstStyle/>
          <a:p>
            <a:r>
              <a:rPr lang="en-US" altLang="en-US" sz="3200" b="1" dirty="0">
                <a:latin typeface="Times New Roman" panose="02020603050405020304" pitchFamily="18" charset="0"/>
                <a:ea typeface="SimSun" panose="02010600030101010101" pitchFamily="2" charset="-122"/>
                <a:cs typeface="Times New Roman" panose="02020603050405020304" pitchFamily="18" charset="0"/>
              </a:rPr>
              <a:t>检查对象是否是类型/类的实例</a:t>
            </a:r>
          </a:p>
        </p:txBody>
      </p:sp>
      <p:sp>
        <p:nvSpPr>
          <p:cNvPr id="4" name="Slide Number Placeholder 3"/>
          <p:cNvSpPr>
            <a:spLocks noGrp="1"/>
          </p:cNvSpPr>
          <p:nvPr>
            <p:ph type="sldNum" sz="quarter" idx="12"/>
          </p:nvPr>
        </p:nvSpPr>
        <p:spPr/>
        <p:txBody>
          <a:bodyPr/>
          <a:lstStyle/>
          <a:p>
            <a:pPr>
              <a:defRPr/>
            </a:pPr>
            <a:fld id="{FF485B11-B197-4E90-AEF7-CBB5654843B7}"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13524" y="872490"/>
            <a:ext cx="7387196" cy="5909310"/>
          </a:xfrm>
          <a:prstGeom prst="rect">
            <a:avLst/>
          </a:prstGeom>
          <a:noFill/>
          <a:ln w="9525" cap="flat" cmpd="sng" algn="ctr">
            <a:no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a:spAutoFit/>
          </a:bodyPr>
          <a:lstStyle/>
          <a:p>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class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Pet</a:t>
            </a:r>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008000"/>
                </a:solidFill>
                <a:latin typeface="Times New Roman" panose="02020603050405020304" pitchFamily="18" charset="0"/>
                <a:ea typeface="SimSun" panose="02010600030101010101" pitchFamily="2" charset="-122"/>
                <a:cs typeface="Times New Roman" panose="02020603050405020304" pitchFamily="18" charset="0"/>
              </a:rPr>
              <a:t># parent class   </a:t>
            </a:r>
            <a:endParaRPr lang="en-US" sz="1400" dirty="0">
              <a:solidFill>
                <a:srgbClr val="008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breed = </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"Chihuahua" </a:t>
            </a:r>
            <a:r>
              <a:rPr lang="en-US" altLang="en-US" sz="1400" dirty="0">
                <a:solidFill>
                  <a:srgbClr val="008000"/>
                </a:solidFill>
                <a:latin typeface="Times New Roman" panose="02020603050405020304" pitchFamily="18" charset="0"/>
                <a:ea typeface="SimSun" panose="02010600030101010101" pitchFamily="2" charset="-122"/>
                <a:cs typeface="Times New Roman" panose="02020603050405020304" pitchFamily="18" charset="0"/>
              </a:rPr>
              <a:t># class attribute</a:t>
            </a:r>
            <a:endParaRPr lang="en-US" sz="1400" dirty="0">
              <a:solidFill>
                <a:srgbClr val="008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def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__</a:t>
            </a:r>
            <a:r>
              <a:rPr lang="en-US" altLang="en-US" sz="1400" dirty="0" err="1">
                <a:solidFill>
                  <a:srgbClr val="2B91AF"/>
                </a:solidFill>
                <a:latin typeface="Times New Roman" panose="02020603050405020304" pitchFamily="18" charset="0"/>
                <a:ea typeface="SimSun" panose="02010600030101010101" pitchFamily="2" charset="-122"/>
                <a:cs typeface="Times New Roman" panose="02020603050405020304" pitchFamily="18" charset="0"/>
              </a:rPr>
              <a:t>init</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__(self, name, age):</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self.name = name</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self.age = age</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def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info(self):</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"Pet Breed = {}, name = {}, age = {}".format(</a:t>
            </a:r>
            <a:r>
              <a:rPr lang="en-US" altLang="en-US" sz="1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self.breed, </a:t>
            </a:r>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self.name, </a:t>
            </a:r>
            <a:r>
              <a:rPr lang="en-US" altLang="en-US" sz="1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self.age))</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class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Cat</a:t>
            </a:r>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Pet</a:t>
            </a:r>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008000"/>
                </a:solidFill>
                <a:latin typeface="Times New Roman" panose="02020603050405020304" pitchFamily="18" charset="0"/>
                <a:ea typeface="SimSun" panose="02010600030101010101" pitchFamily="2" charset="-122"/>
                <a:cs typeface="Times New Roman" panose="02020603050405020304" pitchFamily="18" charset="0"/>
              </a:rPr>
              <a:t># child class</a:t>
            </a:r>
            <a:endParaRPr lang="en-US" sz="1400" dirty="0">
              <a:solidFill>
                <a:srgbClr val="008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origin = </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"America"</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def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__</a:t>
            </a:r>
            <a:r>
              <a:rPr lang="en-US" altLang="en-US" sz="1400" dirty="0" err="1">
                <a:solidFill>
                  <a:srgbClr val="2B91AF"/>
                </a:solidFill>
                <a:latin typeface="Times New Roman" panose="02020603050405020304" pitchFamily="18" charset="0"/>
                <a:ea typeface="SimSun" panose="02010600030101010101" pitchFamily="2" charset="-122"/>
                <a:cs typeface="Times New Roman" panose="02020603050405020304" pitchFamily="18" charset="0"/>
              </a:rPr>
              <a:t>init</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__(self, name, age):    </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super().</a:t>
            </a:r>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__</a:t>
            </a:r>
            <a:r>
              <a:rPr lang="en-US" altLang="en-US" sz="1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init</a:t>
            </a:r>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__(name, age) </a:t>
            </a:r>
            <a:r>
              <a:rPr lang="en-US" altLang="en-US" sz="1400" dirty="0">
                <a:solidFill>
                  <a:srgbClr val="008000"/>
                </a:solidFill>
                <a:latin typeface="Times New Roman" panose="02020603050405020304" pitchFamily="18" charset="0"/>
                <a:ea typeface="SimSun" panose="02010600030101010101" pitchFamily="2" charset="-122"/>
                <a:cs typeface="Times New Roman" panose="02020603050405020304" pitchFamily="18" charset="0"/>
              </a:rPr>
              <a:t># call super() function</a:t>
            </a:r>
            <a:endParaRPr lang="en-US" sz="1400" dirty="0">
              <a:solidFill>
                <a:srgbClr val="008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err="1">
                <a:solidFill>
                  <a:srgbClr val="0000FF"/>
                </a:solidFill>
                <a:latin typeface="Times New Roman" panose="02020603050405020304" pitchFamily="18" charset="0"/>
                <a:ea typeface="SimSun" panose="02010600030101010101" pitchFamily="2" charset="-122"/>
                <a:cs typeface="Times New Roman" panose="02020603050405020304" pitchFamily="18" charset="0"/>
              </a:rPr>
              <a:t>self.__class__.breed = </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"Persian"</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def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main</a:t>
            </a:r>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alf =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Pet(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"Alf", 5)</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max =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Cat(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"Max", 7)</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alf.info()</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max.info()</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"Is </a:t>
            </a:r>
            <a:r>
              <a:rPr lang="en-US" altLang="en-US" sz="1400" dirty="0" err="1">
                <a:solidFill>
                  <a:srgbClr val="A31515"/>
                </a:solidFill>
                <a:latin typeface="Times New Roman" panose="02020603050405020304" pitchFamily="18" charset="0"/>
                <a:ea typeface="SimSun" panose="02010600030101010101" pitchFamily="2" charset="-122"/>
                <a:cs typeface="Times New Roman" panose="02020603050405020304" pitchFamily="18" charset="0"/>
              </a:rPr>
              <a:t>alf</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 an instance of Pet?", </a:t>
            </a:r>
            <a:r>
              <a:rPr lang="en-US" altLang="en-US" sz="1400" dirty="0" err="1">
                <a:solidFill>
                  <a:srgbClr val="2B91AF"/>
                </a:solidFill>
                <a:latin typeface="Times New Roman" panose="02020603050405020304" pitchFamily="18" charset="0"/>
                <a:ea typeface="SimSun" panose="02010600030101010101" pitchFamily="2" charset="-122"/>
                <a:cs typeface="Times New Roman" panose="02020603050405020304" pitchFamily="18" charset="0"/>
              </a:rPr>
              <a:t>isinstance(alf,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Pet))</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"Is </a:t>
            </a:r>
            <a:r>
              <a:rPr lang="en-US" altLang="en-US" sz="1400" dirty="0" err="1">
                <a:solidFill>
                  <a:srgbClr val="A31515"/>
                </a:solidFill>
                <a:latin typeface="Times New Roman" panose="02020603050405020304" pitchFamily="18" charset="0"/>
                <a:ea typeface="SimSun" panose="02010600030101010101" pitchFamily="2" charset="-122"/>
                <a:cs typeface="Times New Roman" panose="02020603050405020304" pitchFamily="18" charset="0"/>
              </a:rPr>
              <a:t>alf</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 an instance of Cat?", </a:t>
            </a:r>
            <a:r>
              <a:rPr lang="en-US" altLang="en-US" sz="1400" dirty="0" err="1">
                <a:solidFill>
                  <a:srgbClr val="2B91AF"/>
                </a:solidFill>
                <a:latin typeface="Times New Roman" panose="02020603050405020304" pitchFamily="18" charset="0"/>
                <a:ea typeface="SimSun" panose="02010600030101010101" pitchFamily="2" charset="-122"/>
                <a:cs typeface="Times New Roman" panose="02020603050405020304" pitchFamily="18" charset="0"/>
              </a:rPr>
              <a:t>isinstance(alf,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Cat))</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"Is max an instance of Pet?", </a:t>
            </a:r>
            <a:r>
              <a:rPr lang="en-US" altLang="en-US" sz="1400" dirty="0" err="1">
                <a:solidFill>
                  <a:srgbClr val="2B91AF"/>
                </a:solidFill>
                <a:latin typeface="Times New Roman" panose="02020603050405020304" pitchFamily="18" charset="0"/>
                <a:ea typeface="SimSun" panose="02010600030101010101" pitchFamily="2" charset="-122"/>
                <a:cs typeface="Times New Roman" panose="02020603050405020304" pitchFamily="18" charset="0"/>
              </a:rPr>
              <a:t>isinstance</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(max, Pet))</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"Is max an instance of Cat?", </a:t>
            </a:r>
            <a:r>
              <a:rPr lang="en-US" altLang="en-US" sz="1400" dirty="0" err="1">
                <a:solidFill>
                  <a:srgbClr val="2B91AF"/>
                </a:solidFill>
                <a:latin typeface="Times New Roman" panose="02020603050405020304" pitchFamily="18" charset="0"/>
                <a:ea typeface="SimSun" panose="02010600030101010101" pitchFamily="2" charset="-122"/>
                <a:cs typeface="Times New Roman" panose="02020603050405020304" pitchFamily="18" charset="0"/>
              </a:rPr>
              <a:t>isinstance</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(max, Cat))</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"Is 5 an instance of float?", </a:t>
            </a:r>
            <a:r>
              <a:rPr lang="en-US" altLang="en-US" sz="1400" dirty="0" err="1">
                <a:solidFill>
                  <a:srgbClr val="2B91AF"/>
                </a:solidFill>
                <a:latin typeface="Times New Roman" panose="02020603050405020304" pitchFamily="18" charset="0"/>
                <a:ea typeface="SimSun" panose="02010600030101010101" pitchFamily="2" charset="-122"/>
                <a:cs typeface="Times New Roman" panose="02020603050405020304" pitchFamily="18" charset="0"/>
              </a:rPr>
              <a:t>isinstance(5,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float))</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"Is [1, 3, 5, 7] an instance of int?", </a:t>
            </a:r>
            <a:r>
              <a:rPr lang="en-US" altLang="en-US" sz="1400" dirty="0" err="1">
                <a:solidFill>
                  <a:srgbClr val="2B91AF"/>
                </a:solidFill>
                <a:latin typeface="Times New Roman" panose="02020603050405020304" pitchFamily="18" charset="0"/>
                <a:ea typeface="SimSun" panose="02010600030101010101" pitchFamily="2" charset="-122"/>
                <a:cs typeface="Times New Roman" panose="02020603050405020304" pitchFamily="18" charset="0"/>
              </a:rPr>
              <a:t>isinstance([1, 3, 5, 7],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int))</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print(</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"Is [1, 3, 5, 7] an instance of list?", </a:t>
            </a:r>
            <a:r>
              <a:rPr lang="en-US" altLang="en-US" sz="1400" dirty="0" err="1">
                <a:solidFill>
                  <a:srgbClr val="2B91AF"/>
                </a:solidFill>
                <a:latin typeface="Times New Roman" panose="02020603050405020304" pitchFamily="18" charset="0"/>
                <a:ea typeface="SimSun" panose="02010600030101010101" pitchFamily="2" charset="-122"/>
                <a:cs typeface="Times New Roman" panose="02020603050405020304" pitchFamily="18" charset="0"/>
              </a:rPr>
              <a:t>isinstance([1, 3, 5, 7],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list))</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FF"/>
                </a:solidFill>
                <a:latin typeface="Times New Roman" panose="02020603050405020304" pitchFamily="18" charset="0"/>
                <a:ea typeface="SimSun" panose="02010600030101010101" pitchFamily="2" charset="-122"/>
                <a:cs typeface="Times New Roman" panose="02020603050405020304" pitchFamily="18" charset="0"/>
              </a:rPr>
              <a:t>if</a:t>
            </a:r>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__name__ == </a:t>
            </a:r>
            <a:r>
              <a:rPr lang="en-US" altLang="en-US" sz="1400" dirty="0">
                <a:solidFill>
                  <a:srgbClr val="A31515"/>
                </a:solidFill>
                <a:latin typeface="Times New Roman" panose="02020603050405020304" pitchFamily="18" charset="0"/>
                <a:ea typeface="SimSun" panose="02010600030101010101" pitchFamily="2" charset="-122"/>
                <a:cs typeface="Times New Roman" panose="02020603050405020304" pitchFamily="18" charset="0"/>
              </a:rPr>
              <a:t>"__main__"</a:t>
            </a:r>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t>
            </a:r>
            <a:endParaRPr lang="en-US" sz="1400" dirty="0">
              <a:solidFill>
                <a:srgbClr val="000000"/>
              </a:solidFill>
              <a:latin typeface="Times New Roman" panose="02020603050405020304" pitchFamily="18" charset="0"/>
              <a:cs typeface="Times New Roman" panose="02020603050405020304" pitchFamily="18" charset="0"/>
            </a:endParaRPr>
          </a:p>
          <a:p>
            <a:r>
              <a:rPr lang="en-US" altLang="en-US" sz="14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    </a:t>
            </a:r>
            <a:r>
              <a:rPr lang="en-US" altLang="en-US" sz="1400" dirty="0">
                <a:solidFill>
                  <a:srgbClr val="2B91AF"/>
                </a:solidFill>
                <a:latin typeface="Times New Roman" panose="02020603050405020304" pitchFamily="18" charset="0"/>
                <a:ea typeface="SimSun" panose="02010600030101010101" pitchFamily="2" charset="-122"/>
                <a:cs typeface="Times New Roman" panose="02020603050405020304" pitchFamily="18" charset="0"/>
              </a:rPr>
              <a:t>main()</a:t>
            </a:r>
            <a:endParaRPr lang="en-US" sz="14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7584526" y="3200400"/>
            <a:ext cx="4533900" cy="2381250"/>
          </a:xfrm>
          <a:prstGeom prst="rect">
            <a:avLst/>
          </a:prstGeom>
        </p:spPr>
      </p:pic>
      <p:sp>
        <p:nvSpPr>
          <p:cNvPr id="11" name="Rectangle 1"/>
          <p:cNvSpPr>
            <a:spLocks noChangeArrowheads="1"/>
          </p:cNvSpPr>
          <p:nvPr/>
        </p:nvSpPr>
        <p:spPr bwMode="auto">
          <a:xfrm>
            <a:off x="7386347" y="1004373"/>
            <a:ext cx="4732079" cy="1107440"/>
          </a:xfrm>
          <a:prstGeom prst="rect">
            <a:avLst/>
          </a:prstGeom>
          <a:solidFill>
            <a:srgbClr val="F9FAF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lvl="0" eaLnBrk="0" fontAlgn="base" hangingPunct="0">
              <a:spcBef>
                <a:spcPct val="0"/>
              </a:spcBef>
              <a:spcAft>
                <a:spcPct val="0"/>
              </a:spcAft>
            </a:pPr>
            <a:r>
              <a:rPr lang="en-US" altLang="en-US" dirty="0">
                <a:solidFill>
                  <a:srgbClr val="2F91AF"/>
                </a:solidFill>
                <a:latin typeface="Times New Roman" panose="02020603050405020304" pitchFamily="18" charset="0"/>
                <a:cs typeface="Times New Roman" panose="02020603050405020304" pitchFamily="18" charset="0"/>
              </a:rPr>
              <a:t>isinstance(</a:t>
            </a:r>
            <a:r>
              <a:rPr lang="en-US" altLang="en-US" sz="1800" dirty="0">
                <a:latin typeface="Times New Roman" panose="02020603050405020304" pitchFamily="18" charset="0"/>
                <a:ea typeface="SimSun" panose="02010600030101010101" pitchFamily="2" charset="-122"/>
                <a:cs typeface="Times New Roman" panose="02020603050405020304" pitchFamily="18" charset="0"/>
              </a:rPr>
              <a:t>object,</a:t>
            </a:r>
            <a:r>
              <a:rPr lang="en-US" altLang="en-US" sz="1800" dirty="0">
                <a:solidFill>
                  <a:srgbClr val="2F91AF"/>
                </a:solidFill>
                <a:latin typeface="Times New Roman" panose="02020603050405020304" pitchFamily="18" charset="0"/>
                <a:ea typeface="SimSun" panose="02010600030101010101" pitchFamily="2" charset="-122"/>
                <a:cs typeface="Times New Roman" panose="02020603050405020304" pitchFamily="18" charset="0"/>
              </a:rPr>
              <a:t> type) </a:t>
            </a:r>
            <a:br>
              <a:rPr lang="en-US" altLang="en-US" sz="1800" dirty="0">
                <a:solidFill>
                  <a:srgbClr val="2F91AF"/>
                </a:solidFill>
                <a:latin typeface="Times New Roman" panose="02020603050405020304" pitchFamily="18" charset="0"/>
                <a:ea typeface="SimSun" panose="02010600030101010101" pitchFamily="2" charset="-122"/>
                <a:cs typeface="Times New Roman" panose="02020603050405020304" pitchFamily="18" charset="0"/>
              </a:rPr>
            </a:br>
            <a:r>
              <a:rPr lang="en-US" altLang="en-US" sz="1800" dirty="0">
                <a:latin typeface="Times New Roman" panose="02020603050405020304" pitchFamily="18" charset="0"/>
                <a:ea typeface="SimSun" panose="02010600030101010101" pitchFamily="2" charset="-122"/>
                <a:cs typeface="Times New Roman" panose="02020603050405020304" pitchFamily="18" charset="0"/>
              </a:rPr>
              <a:t>是一个库函数。它有两个参数：</a:t>
            </a:r>
            <a:endParaRPr lang="en-US" altLang="en-US" dirty="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q"/>
            </a:pPr>
            <a:r>
              <a:rPr lang="en-US" altLang="en-US" sz="1800" dirty="0">
                <a:latin typeface="Times New Roman" panose="02020603050405020304" pitchFamily="18" charset="0"/>
                <a:ea typeface="SimSun" panose="02010600030101010101" pitchFamily="2" charset="-122"/>
                <a:cs typeface="Times New Roman" panose="02020603050405020304" pitchFamily="18" charset="0"/>
              </a:rPr>
              <a:t>object - 待检查的对象</a:t>
            </a:r>
            <a:endParaRPr lang="en-US" altLang="en-US" dirty="0">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Wingdings" panose="05000000000000000000" pitchFamily="2" charset="2"/>
              <a:buChar char="q"/>
            </a:pPr>
            <a:r>
              <a:rPr lang="en-US" altLang="en-US" sz="1800" dirty="0">
                <a:latin typeface="Times New Roman" panose="02020603050405020304" pitchFamily="18" charset="0"/>
                <a:ea typeface="SimSun" panose="02010600030101010101" pitchFamily="2" charset="-122"/>
                <a:cs typeface="Times New Roman" panose="02020603050405020304" pitchFamily="18" charset="0"/>
              </a:rPr>
              <a:t>作为检查对照的类型或类名</a:t>
            </a:r>
            <a:endParaRPr lang="en-US" altLang="en-US"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D23C3DCC-E5FB-6499-CBB5-C0BAB7873BC9}"/>
              </a:ext>
            </a:extLst>
          </p:cNvPr>
          <p:cNvCxnSpPr/>
          <p:nvPr/>
        </p:nvCxnSpPr>
        <p:spPr>
          <a:xfrm flipV="1">
            <a:off x="4978400" y="3827145"/>
            <a:ext cx="2529840" cy="8058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3715003-D91A-6F2A-2718-9FA977DF2E53}"/>
              </a:ext>
            </a:extLst>
          </p:cNvPr>
          <p:cNvCxnSpPr>
            <a:cxnSpLocks/>
          </p:cNvCxnSpPr>
          <p:nvPr/>
        </p:nvCxnSpPr>
        <p:spPr>
          <a:xfrm flipV="1">
            <a:off x="6096000" y="5181600"/>
            <a:ext cx="1412240" cy="6906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Grp="1" noChangeArrowheads="1"/>
          </p:cNvSpPr>
          <p:nvPr>
            <p:ph type="title"/>
          </p:nvPr>
        </p:nvSpPr>
        <p:spPr>
          <a:xfrm>
            <a:off x="458551" y="177465"/>
            <a:ext cx="11045472" cy="601823"/>
          </a:xfrm>
        </p:spPr>
        <p:txBody>
          <a:bodyPr/>
          <a:lstStyle/>
          <a:p>
            <a:r>
              <a:rPr lang="en-US" altLang="en-US" sz="3200" b="1" dirty="0">
                <a:latin typeface="SimSun" panose="02010600030101010101" pitchFamily="2" charset="-122"/>
                <a:ea typeface="SimSun" panose="02010600030101010101" pitchFamily="2" charset="-122"/>
                <a:cs typeface="Times New Roman" panose="02020603050405020304" pitchFamily="18" charset="0"/>
              </a:rPr>
              <a:t>总结</a:t>
            </a:r>
            <a:endParaRPr lang="en-AU" b="1" dirty="0"/>
          </a:p>
        </p:txBody>
      </p:sp>
      <p:sp>
        <p:nvSpPr>
          <p:cNvPr id="231429" name="Rectangle 5"/>
          <p:cNvSpPr>
            <a:spLocks noGrp="1" noChangeArrowheads="1"/>
          </p:cNvSpPr>
          <p:nvPr>
            <p:ph type="body" idx="1"/>
          </p:nvPr>
        </p:nvSpPr>
        <p:spPr>
          <a:xfrm>
            <a:off x="914400" y="1463040"/>
            <a:ext cx="10515600" cy="5063884"/>
          </a:xfrm>
        </p:spPr>
        <p:txBody>
          <a:bodyPr>
            <a:normAutofit/>
          </a:bodyPr>
          <a:lstStyle/>
          <a:p>
            <a:pPr marL="0" indent="0">
              <a:buNone/>
            </a:pPr>
            <a:r>
              <a:rPr lang="en-US" altLang="en-US" sz="2800" dirty="0">
                <a:latin typeface="Times New Roman" panose="02020603050405020304" pitchFamily="18" charset="0"/>
                <a:ea typeface="SimSun" panose="02010600030101010101" pitchFamily="2" charset="-122"/>
                <a:cs typeface="Times New Roman" panose="02020603050405020304" pitchFamily="18" charset="0"/>
              </a:rPr>
              <a:t>我们学习了</a:t>
            </a:r>
            <a:endParaRPr lang="en-AU" sz="2800" dirty="0">
              <a:latin typeface="Times New Roman" panose="02020603050405020304" pitchFamily="18" charset="0"/>
              <a:cs typeface="Times New Roman" panose="02020603050405020304" pitchFamily="18" charset="0"/>
            </a:endParaRPr>
          </a:p>
          <a:p>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继承：子类从</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父母类</a:t>
            </a:r>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继承（复制）成员</a:t>
            </a:r>
            <a:endParaRPr 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ea typeface="SimSun" panose="02010600030101010101" pitchFamily="2" charset="-122"/>
                <a:cs typeface="Times New Roman" panose="02020603050405020304" pitchFamily="18" charset="0"/>
              </a:rPr>
              <a:t>调用 super() </a:t>
            </a:r>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访问</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父母类</a:t>
            </a:r>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的构造函数，重新定义子类的构造函数</a:t>
            </a:r>
            <a:endParaRPr lang="en-US" sz="2800" dirty="0">
              <a:latin typeface="Times New Roman" panose="02020603050405020304" pitchFamily="18" charset="0"/>
              <a:cs typeface="Times New Roman" panose="02020603050405020304" pitchFamily="18" charset="0"/>
            </a:endParaRPr>
          </a:p>
          <a:p>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访问</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父母类</a:t>
            </a:r>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中的成员，就像它们是在子类中定义一样</a:t>
            </a:r>
            <a:endParaRPr lang="en-US" sz="2800" dirty="0">
              <a:latin typeface="Times New Roman" panose="02020603050405020304" pitchFamily="18" charset="0"/>
              <a:cs typeface="Times New Roman" panose="02020603050405020304" pitchFamily="18" charset="0"/>
            </a:endParaRPr>
          </a:p>
          <a:p>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使用相同的签名</a:t>
            </a:r>
            <a:r>
              <a:rPr lang="en-US" altLang="en-US" sz="2800" dirty="0">
                <a:latin typeface="Times New Roman" panose="02020603050405020304" pitchFamily="18" charset="0"/>
                <a:ea typeface="SimSun" panose="02010600030101010101" pitchFamily="2" charset="-122"/>
                <a:cs typeface="Times New Roman" panose="02020603050405020304" pitchFamily="18" charset="0"/>
              </a:rPr>
              <a:t> (</a:t>
            </a:r>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返回类型、函数名和参数</a:t>
            </a:r>
            <a:r>
              <a:rPr lang="en-US" altLang="en-US" sz="2800" dirty="0">
                <a:latin typeface="Times New Roman" panose="02020603050405020304" pitchFamily="18" charset="0"/>
                <a:ea typeface="SimSun" panose="02010600030101010101" pitchFamily="2" charset="-122"/>
                <a:cs typeface="Times New Roman" panose="02020603050405020304" pitchFamily="18" charset="0"/>
              </a:rPr>
              <a:t>)</a:t>
            </a:r>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重写父</a:t>
            </a:r>
            <a:r>
              <a:rPr lang="zh-CN" altLang="en-US" sz="2800" dirty="0">
                <a:latin typeface="Times New Roman" panose="02020603050405020304" pitchFamily="18" charset="0"/>
                <a:ea typeface="SimSun" panose="02010600030101010101" pitchFamily="2" charset="-122"/>
                <a:cs typeface="Times New Roman" panose="02020603050405020304" pitchFamily="18" charset="0"/>
              </a:rPr>
              <a:t>母类</a:t>
            </a:r>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的函数</a:t>
            </a:r>
            <a:endParaRPr lang="en-US" sz="2800" dirty="0">
              <a:latin typeface="Times New Roman" panose="02020603050405020304" pitchFamily="18" charset="0"/>
              <a:cs typeface="Times New Roman" panose="02020603050405020304" pitchFamily="18" charset="0"/>
            </a:endParaRPr>
          </a:p>
          <a:p>
            <a:r>
              <a:rPr lang="en-US" altLang="en-US" sz="2800" dirty="0" err="1">
                <a:latin typeface="Times New Roman" panose="02020603050405020304" pitchFamily="18" charset="0"/>
                <a:ea typeface="SimSun" panose="02010600030101010101" pitchFamily="2" charset="-122"/>
                <a:cs typeface="Times New Roman" panose="02020603050405020304" pitchFamily="18" charset="0"/>
              </a:rPr>
              <a:t>使用</a:t>
            </a:r>
            <a:r>
              <a:rPr lang="en-US" altLang="en-US" sz="2800" dirty="0">
                <a:latin typeface="Times New Roman" panose="02020603050405020304" pitchFamily="18" charset="0"/>
                <a:ea typeface="SimSun" panose="02010600030101010101" pitchFamily="2" charset="-122"/>
                <a:cs typeface="Times New Roman" panose="02020603050405020304" pitchFamily="18" charset="0"/>
              </a:rPr>
              <a:t> Final 关键词避免重写</a:t>
            </a:r>
            <a:endParaRPr lang="en-US" sz="2800" dirty="0">
              <a:latin typeface="Times New Roman" panose="02020603050405020304" pitchFamily="18" charset="0"/>
              <a:cs typeface="Times New Roman" panose="02020603050405020304" pitchFamily="18" charset="0"/>
            </a:endParaRPr>
          </a:p>
          <a:p>
            <a:r>
              <a:rPr lang="en-US" altLang="en-US" sz="2800" dirty="0">
                <a:latin typeface="Times New Roman" panose="02020603050405020304" pitchFamily="18" charset="0"/>
                <a:ea typeface="SimSun" panose="02010600030101010101" pitchFamily="2" charset="-122"/>
                <a:cs typeface="Times New Roman" panose="02020603050405020304" pitchFamily="18" charset="0"/>
              </a:rPr>
              <a:t>使用 </a:t>
            </a:r>
            <a:r>
              <a:rPr lang="en-US" altLang="en-US" sz="2400" dirty="0" err="1">
                <a:solidFill>
                  <a:srgbClr val="008000"/>
                </a:solidFill>
                <a:latin typeface="Times New Roman" panose="02020603050405020304" pitchFamily="18" charset="0"/>
                <a:ea typeface="SimSun" panose="02010600030101010101" pitchFamily="2" charset="-122"/>
                <a:cs typeface="Times New Roman" panose="02020603050405020304" pitchFamily="18" charset="0"/>
              </a:rPr>
              <a:t>isinstance</a:t>
            </a:r>
            <a:r>
              <a:rPr lang="en-US" altLang="en-US" sz="2400" dirty="0">
                <a:solidFill>
                  <a:srgbClr val="008000"/>
                </a:solidFill>
                <a:latin typeface="Times New Roman" panose="02020603050405020304" pitchFamily="18" charset="0"/>
                <a:ea typeface="SimSun" panose="02010600030101010101" pitchFamily="2" charset="-122"/>
                <a:cs typeface="Times New Roman" panose="02020603050405020304" pitchFamily="18" charset="0"/>
              </a:rPr>
              <a:t>(</a:t>
            </a:r>
            <a:r>
              <a:rPr lang="en-US" alt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a:t>
            </a:r>
            <a:r>
              <a:rPr lang="en-US" altLang="en-US" sz="2400" dirty="0">
                <a:solidFill>
                  <a:srgbClr val="008000"/>
                </a:solidFill>
                <a:latin typeface="Times New Roman" panose="02020603050405020304" pitchFamily="18" charset="0"/>
                <a:ea typeface="SimSun" panose="02010600030101010101" pitchFamily="2" charset="-122"/>
                <a:cs typeface="Times New Roman" panose="02020603050405020304" pitchFamily="18" charset="0"/>
              </a:rPr>
              <a:t>, type) </a:t>
            </a:r>
            <a:r>
              <a:rPr lang="en-US" alt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检查对象是否是</a:t>
            </a:r>
            <a:r>
              <a:rPr lang="en-US" altLang="en-US" sz="2400" dirty="0">
                <a:solidFill>
                  <a:srgbClr val="008000"/>
                </a:solidFill>
                <a:latin typeface="Times New Roman" panose="02020603050405020304" pitchFamily="18" charset="0"/>
                <a:ea typeface="SimSun" panose="02010600030101010101" pitchFamily="2" charset="-122"/>
                <a:cs typeface="Times New Roman" panose="02020603050405020304" pitchFamily="18" charset="0"/>
              </a:rPr>
              <a:t>类型</a:t>
            </a:r>
            <a:r>
              <a:rPr lang="en-US" altLang="en-US" sz="240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的实例</a:t>
            </a:r>
          </a:p>
        </p:txBody>
      </p:sp>
      <p:sp>
        <p:nvSpPr>
          <p:cNvPr id="2" name="Slide Number Placeholder 1"/>
          <p:cNvSpPr>
            <a:spLocks noGrp="1"/>
          </p:cNvSpPr>
          <p:nvPr>
            <p:ph type="sldNum" sz="quarter" idx="12"/>
          </p:nvPr>
        </p:nvSpPr>
        <p:spPr/>
        <p:txBody>
          <a:bodyPr/>
          <a:lstStyle/>
          <a:p>
            <a:pPr>
              <a:defRPr/>
            </a:pPr>
            <a:fld id="{FF485B11-B197-4E90-AEF7-CBB5654843B7}" type="slidenum">
              <a:rPr lang="en-US" smtClean="0"/>
              <a:t>15</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Grp="1" noChangeArrowheads="1"/>
          </p:cNvSpPr>
          <p:nvPr>
            <p:ph type="title"/>
          </p:nvPr>
        </p:nvSpPr>
        <p:spPr>
          <a:xfrm>
            <a:off x="282153" y="152400"/>
            <a:ext cx="11939752" cy="601823"/>
          </a:xfrm>
        </p:spPr>
        <p:txBody>
          <a:bodyPr/>
          <a:lstStyle/>
          <a:p>
            <a:r>
              <a:rPr lang="en-US" altLang="en-US" sz="3200" b="1" dirty="0">
                <a:latin typeface="SimSun" panose="02010600030101010101" pitchFamily="2" charset="-122"/>
                <a:ea typeface="SimSun" panose="02010600030101010101" pitchFamily="2" charset="-122"/>
                <a:cs typeface="Times New Roman" panose="02020603050405020304" pitchFamily="18" charset="0"/>
              </a:rPr>
              <a:t>本讲大纲</a:t>
            </a:r>
            <a:endParaRPr lang="en-AU" b="1" dirty="0"/>
          </a:p>
        </p:txBody>
      </p:sp>
      <p:sp>
        <p:nvSpPr>
          <p:cNvPr id="231429" name="Rectangle 5"/>
          <p:cNvSpPr>
            <a:spLocks noGrp="1" noChangeArrowheads="1"/>
          </p:cNvSpPr>
          <p:nvPr>
            <p:ph type="body" idx="1"/>
          </p:nvPr>
        </p:nvSpPr>
        <p:spPr>
          <a:xfrm>
            <a:off x="1295400" y="1219200"/>
            <a:ext cx="9913258" cy="5304007"/>
          </a:xfrm>
        </p:spPr>
        <p:txBody>
          <a:bodyPr>
            <a:normAutofit/>
          </a:bodyPr>
          <a:lstStyle/>
          <a:p>
            <a:pPr marL="0" indent="0">
              <a:buNone/>
            </a:pPr>
            <a:r>
              <a:rPr lang="en-US" altLang="en-US" sz="3200" dirty="0">
                <a:latin typeface="SimSun" panose="02010600030101010101" pitchFamily="2" charset="-122"/>
                <a:ea typeface="SimSun" panose="02010600030101010101" pitchFamily="2" charset="-122"/>
                <a:cs typeface="Times New Roman" panose="02020603050405020304" pitchFamily="18" charset="0"/>
              </a:rPr>
              <a:t>学习</a:t>
            </a:r>
            <a:endParaRPr lang="en-AU" dirty="0"/>
          </a:p>
          <a:p>
            <a:r>
              <a:rPr lang="en-US" altLang="en-US" sz="3200" dirty="0" err="1">
                <a:latin typeface="SimSun" panose="02010600030101010101" pitchFamily="2" charset="-122"/>
                <a:ea typeface="SimSun" panose="02010600030101010101" pitchFamily="2" charset="-122"/>
              </a:rPr>
              <a:t>继承：子类从</a:t>
            </a:r>
            <a:r>
              <a:rPr lang="zh-CN" altLang="en-US" sz="3200" dirty="0">
                <a:latin typeface="SimSun" panose="02010600030101010101" pitchFamily="2" charset="-122"/>
                <a:ea typeface="SimSun" panose="02010600030101010101" pitchFamily="2" charset="-122"/>
              </a:rPr>
              <a:t>父母类</a:t>
            </a:r>
            <a:r>
              <a:rPr lang="en-US" altLang="en-US" sz="3200" dirty="0" err="1">
                <a:latin typeface="SimSun" panose="02010600030101010101" pitchFamily="2" charset="-122"/>
                <a:ea typeface="SimSun" panose="02010600030101010101" pitchFamily="2" charset="-122"/>
              </a:rPr>
              <a:t>继承（复制</a:t>
            </a:r>
            <a:r>
              <a:rPr lang="en-US" altLang="en-US" sz="3200" dirty="0">
                <a:latin typeface="SimSun" panose="02010600030101010101" pitchFamily="2" charset="-122"/>
                <a:ea typeface="SimSun" panose="02010600030101010101" pitchFamily="2" charset="-122"/>
              </a:rPr>
              <a:t>）</a:t>
            </a:r>
            <a:endParaRPr lang="en-US" dirty="0"/>
          </a:p>
          <a:p>
            <a:r>
              <a:rPr lang="en-US" altLang="en-US" sz="3200" dirty="0" err="1">
                <a:latin typeface="SimSun" panose="02010600030101010101" pitchFamily="2" charset="-122"/>
                <a:ea typeface="SimSun" panose="02010600030101010101" pitchFamily="2" charset="-122"/>
              </a:rPr>
              <a:t>基于</a:t>
            </a:r>
            <a:r>
              <a:rPr lang="zh-CN" altLang="en-US" sz="3200" dirty="0">
                <a:latin typeface="SimSun" panose="02010600030101010101" pitchFamily="2" charset="-122"/>
                <a:ea typeface="SimSun" panose="02010600030101010101" pitchFamily="2" charset="-122"/>
              </a:rPr>
              <a:t>父母类</a:t>
            </a:r>
            <a:r>
              <a:rPr lang="en-US" altLang="en-US" sz="3200" dirty="0" err="1">
                <a:latin typeface="SimSun" panose="02010600030101010101" pitchFamily="2" charset="-122"/>
                <a:ea typeface="SimSun" panose="02010600030101010101" pitchFamily="2" charset="-122"/>
              </a:rPr>
              <a:t>构造函数在子类中定义构造函数</a:t>
            </a:r>
            <a:endParaRPr lang="en-US" dirty="0"/>
          </a:p>
          <a:p>
            <a:r>
              <a:rPr lang="en-US" altLang="en-US" sz="3200" dirty="0" err="1">
                <a:latin typeface="SimSun" panose="02010600030101010101" pitchFamily="2" charset="-122"/>
                <a:ea typeface="SimSun" panose="02010600030101010101" pitchFamily="2" charset="-122"/>
              </a:rPr>
              <a:t>访问</a:t>
            </a:r>
            <a:r>
              <a:rPr lang="zh-CN" altLang="en-US" sz="3200" dirty="0">
                <a:latin typeface="SimSun" panose="02010600030101010101" pitchFamily="2" charset="-122"/>
                <a:ea typeface="SimSun" panose="02010600030101010101" pitchFamily="2" charset="-122"/>
              </a:rPr>
              <a:t>父母类</a:t>
            </a:r>
            <a:r>
              <a:rPr lang="en-US" altLang="en-US" sz="3200" dirty="0" err="1">
                <a:latin typeface="SimSun" panose="02010600030101010101" pitchFamily="2" charset="-122"/>
                <a:ea typeface="SimSun" panose="02010600030101010101" pitchFamily="2" charset="-122"/>
              </a:rPr>
              <a:t>中的方法</a:t>
            </a:r>
            <a:endParaRPr lang="en-US" dirty="0"/>
          </a:p>
          <a:p>
            <a:r>
              <a:rPr lang="en-US" altLang="en-US" sz="3200" dirty="0">
                <a:latin typeface="SimSun" panose="02010600030101010101" pitchFamily="2" charset="-122"/>
                <a:ea typeface="SimSun" panose="02010600030101010101" pitchFamily="2" charset="-122"/>
              </a:rPr>
              <a:t>多态性和重写方法</a:t>
            </a:r>
            <a:endParaRPr lang="en-US" dirty="0"/>
          </a:p>
          <a:p>
            <a:r>
              <a:rPr lang="zh-CN" altLang="en-US" dirty="0">
                <a:latin typeface="SimSun" panose="02010600030101010101" pitchFamily="2" charset="-122"/>
                <a:ea typeface="SimSun" panose="02010600030101010101" pitchFamily="2" charset="-122"/>
              </a:rPr>
              <a:t>虚拟与最终（</a:t>
            </a:r>
            <a:r>
              <a:rPr lang="en-US" dirty="0"/>
              <a:t>Virtual vs. final</a:t>
            </a:r>
            <a:r>
              <a:rPr lang="zh-CN" altLang="en-US" dirty="0"/>
              <a:t>）</a:t>
            </a:r>
            <a:endParaRPr lang="en-US" dirty="0"/>
          </a:p>
        </p:txBody>
      </p:sp>
      <p:sp>
        <p:nvSpPr>
          <p:cNvPr id="2" name="Slide Number Placeholder 1"/>
          <p:cNvSpPr>
            <a:spLocks noGrp="1"/>
          </p:cNvSpPr>
          <p:nvPr>
            <p:ph type="sldNum" sz="quarter" idx="12"/>
          </p:nvPr>
        </p:nvSpPr>
        <p:spPr/>
        <p:txBody>
          <a:bodyPr/>
          <a:lstStyle/>
          <a:p>
            <a:pPr>
              <a:defRPr/>
            </a:pPr>
            <a:fld id="{FF485B11-B197-4E90-AEF7-CBB5654843B7}"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4"/>
          <p:cNvSpPr>
            <a:spLocks noChangeArrowheads="1"/>
          </p:cNvSpPr>
          <p:nvPr/>
        </p:nvSpPr>
        <p:spPr bwMode="auto">
          <a:xfrm>
            <a:off x="304800" y="177217"/>
            <a:ext cx="11582400"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855" indent="-363855" defTabSz="967105">
              <a:lnSpc>
                <a:spcPct val="85000"/>
              </a:lnSpc>
              <a:spcBef>
                <a:spcPct val="20000"/>
              </a:spcBef>
            </a:pPr>
            <a:r>
              <a:rPr lang="en-US" altLang="en-US" sz="34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继承</a:t>
            </a:r>
          </a:p>
        </p:txBody>
      </p:sp>
      <p:sp>
        <p:nvSpPr>
          <p:cNvPr id="112850" name="Rectangle 210"/>
          <p:cNvSpPr>
            <a:spLocks noChangeArrowheads="1"/>
          </p:cNvSpPr>
          <p:nvPr/>
        </p:nvSpPr>
        <p:spPr bwMode="auto">
          <a:xfrm>
            <a:off x="495300" y="869597"/>
            <a:ext cx="11201400" cy="2438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lstStyle/>
          <a:p>
            <a:pPr marL="513080" indent="-342900" defTabSz="967105">
              <a:lnSpc>
                <a:spcPct val="105000"/>
              </a:lnSpc>
              <a:spcBef>
                <a:spcPct val="20000"/>
              </a:spcBef>
              <a:buClr>
                <a:srgbClr val="000000"/>
              </a:buClr>
              <a:buSzPct val="75000"/>
              <a:buFont typeface="Wingdings" panose="05000000000000000000" pitchFamily="2" charset="2"/>
              <a:buChar char="q"/>
              <a:tabLst>
                <a:tab pos="914400" algn="l"/>
                <a:tab pos="3385820" algn="l"/>
                <a:tab pos="5321300" algn="l"/>
                <a:tab pos="5803900" algn="l"/>
              </a:tabLst>
            </a:pPr>
            <a:r>
              <a:rPr lang="en-US" altLang="en-US" sz="2400" dirty="0" err="1">
                <a:latin typeface="Times New Roman" panose="02020603050405020304" pitchFamily="18" charset="0"/>
                <a:ea typeface="SimSun" panose="02010600030101010101" pitchFamily="2" charset="-122"/>
                <a:cs typeface="Times New Roman" panose="02020603050405020304" pitchFamily="18" charset="0"/>
              </a:rPr>
              <a:t>通过将</a:t>
            </a:r>
            <a:r>
              <a:rPr lang="zh-CN" altLang="en-US" sz="2400" dirty="0">
                <a:latin typeface="Times New Roman" panose="02020603050405020304" pitchFamily="18" charset="0"/>
                <a:ea typeface="SimSun" panose="02010600030101010101" pitchFamily="2" charset="-122"/>
                <a:cs typeface="Times New Roman" panose="02020603050405020304" pitchFamily="18" charset="0"/>
              </a:rPr>
              <a:t>父母类</a:t>
            </a:r>
            <a:r>
              <a:rPr lang="en-US" altLang="en-US" sz="2400" dirty="0" err="1">
                <a:latin typeface="Times New Roman" panose="02020603050405020304" pitchFamily="18" charset="0"/>
                <a:ea typeface="SimSun" panose="02010600030101010101" pitchFamily="2" charset="-122"/>
                <a:cs typeface="Times New Roman" panose="02020603050405020304" pitchFamily="18" charset="0"/>
              </a:rPr>
              <a:t>成员（属性和方法）复制到子类来重用类设计</a:t>
            </a:r>
            <a:endParaRPr lang="en-US" sz="2400" dirty="0">
              <a:latin typeface="Times New Roman" panose="02020603050405020304" pitchFamily="18" charset="0"/>
              <a:cs typeface="Times New Roman" panose="02020603050405020304" pitchFamily="18" charset="0"/>
            </a:endParaRPr>
          </a:p>
          <a:p>
            <a:pPr marL="513080" indent="-342900" defTabSz="967105">
              <a:lnSpc>
                <a:spcPct val="105000"/>
              </a:lnSpc>
              <a:spcBef>
                <a:spcPct val="20000"/>
              </a:spcBef>
              <a:buClr>
                <a:srgbClr val="000000"/>
              </a:buClr>
              <a:buSzPct val="75000"/>
              <a:buFont typeface="Wingdings" panose="05000000000000000000" pitchFamily="2" charset="2"/>
              <a:buChar char="q"/>
              <a:tabLst>
                <a:tab pos="914400" algn="l"/>
                <a:tab pos="3385820" algn="l"/>
                <a:tab pos="5321300" algn="l"/>
                <a:tab pos="5803900" algn="l"/>
              </a:tabLst>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子类可以定义额外的成员</a:t>
            </a:r>
            <a:endParaRPr lang="en-US" sz="2400" dirty="0">
              <a:latin typeface="Times New Roman" panose="02020603050405020304" pitchFamily="18" charset="0"/>
              <a:cs typeface="Times New Roman" panose="02020603050405020304" pitchFamily="18" charset="0"/>
            </a:endParaRPr>
          </a:p>
          <a:p>
            <a:pPr marL="513080" indent="-342900" defTabSz="967105">
              <a:lnSpc>
                <a:spcPct val="105000"/>
              </a:lnSpc>
              <a:spcBef>
                <a:spcPct val="20000"/>
              </a:spcBef>
              <a:buClr>
                <a:srgbClr val="000000"/>
              </a:buClr>
              <a:buSzPct val="75000"/>
              <a:buFont typeface="Wingdings" panose="05000000000000000000" pitchFamily="2" charset="2"/>
              <a:buChar char="q"/>
              <a:tabLst>
                <a:tab pos="914400" algn="l"/>
                <a:tab pos="3385820" algn="l"/>
                <a:tab pos="5321300" algn="l"/>
                <a:tab pos="5803900" algn="l"/>
              </a:tabLst>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子类可以像自己的成员一样使用父成员。</a:t>
            </a:r>
            <a:endParaRPr lang="en-US" sz="2400" dirty="0">
              <a:latin typeface="Times New Roman" panose="02020603050405020304" pitchFamily="18" charset="0"/>
              <a:cs typeface="Times New Roman" panose="02020603050405020304" pitchFamily="18" charset="0"/>
            </a:endParaRPr>
          </a:p>
        </p:txBody>
      </p:sp>
      <p:grpSp>
        <p:nvGrpSpPr>
          <p:cNvPr id="2" name="Group 1"/>
          <p:cNvGrpSpPr/>
          <p:nvPr/>
        </p:nvGrpSpPr>
        <p:grpSpPr>
          <a:xfrm>
            <a:off x="407157" y="2724436"/>
            <a:ext cx="11632443" cy="3828762"/>
            <a:chOff x="-900961" y="2671470"/>
            <a:chExt cx="12600956" cy="4147544"/>
          </a:xfrm>
        </p:grpSpPr>
        <p:cxnSp>
          <p:nvCxnSpPr>
            <p:cNvPr id="4" name="Straight Arrow Connector 3"/>
            <p:cNvCxnSpPr>
              <a:stCxn id="12" idx="2"/>
              <a:endCxn id="20" idx="0"/>
            </p:cNvCxnSpPr>
            <p:nvPr/>
          </p:nvCxnSpPr>
          <p:spPr>
            <a:xfrm flipH="1">
              <a:off x="5148223" y="4191000"/>
              <a:ext cx="1122169" cy="55274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12" idx="2"/>
              <a:endCxn id="24" idx="0"/>
            </p:cNvCxnSpPr>
            <p:nvPr/>
          </p:nvCxnSpPr>
          <p:spPr>
            <a:xfrm>
              <a:off x="6270392" y="4191000"/>
              <a:ext cx="1528714" cy="5261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971564" y="4031657"/>
              <a:ext cx="2681150" cy="433423"/>
            </a:xfrm>
            <a:prstGeom prst="rect">
              <a:avLst/>
            </a:prstGeom>
            <a:noFill/>
          </p:spPr>
          <p:txBody>
            <a:bodyPr wrap="square" rtlCol="0" anchor="b">
              <a:spAutoFit/>
            </a:bodyPr>
            <a:lstStyle/>
            <a:p>
              <a:r>
                <a:rPr lang="en-US" altLang="en-US" sz="2000" dirty="0">
                  <a:latin typeface="Times New Roman" panose="02020603050405020304" pitchFamily="18" charset="0"/>
                  <a:ea typeface="SimSun" panose="02010600030101010101" pitchFamily="2" charset="-122"/>
                </a:rPr>
                <a:t>继承关系</a:t>
              </a:r>
            </a:p>
          </p:txBody>
        </p:sp>
        <p:cxnSp>
          <p:nvCxnSpPr>
            <p:cNvPr id="7" name="Straight Arrow Connector 6"/>
            <p:cNvCxnSpPr>
              <a:stCxn id="12" idx="2"/>
              <a:endCxn id="15" idx="0"/>
            </p:cNvCxnSpPr>
            <p:nvPr/>
          </p:nvCxnSpPr>
          <p:spPr>
            <a:xfrm>
              <a:off x="6270392" y="4191000"/>
              <a:ext cx="4188411" cy="3838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3552405" y="2722266"/>
              <a:ext cx="1911701" cy="433423"/>
            </a:xfrm>
            <a:prstGeom prst="rect">
              <a:avLst/>
            </a:prstGeom>
          </p:spPr>
          <p:txBody>
            <a:bodyPr wrap="square" anchor="b">
              <a:spAutoFit/>
            </a:bodyPr>
            <a:lstStyle/>
            <a:p>
              <a:r>
                <a:rPr lang="en-US" sz="2000" b="1">
                  <a:solidFill>
                    <a:srgbClr val="0000FF"/>
                  </a:solidFill>
                </a:rPr>
                <a:t>class Pet</a:t>
              </a:r>
              <a:endParaRPr lang="en-US" sz="2000" b="1" dirty="0">
                <a:solidFill>
                  <a:srgbClr val="0000FF"/>
                </a:solidFill>
              </a:endParaRPr>
            </a:p>
          </p:txBody>
        </p:sp>
        <p:sp>
          <p:nvSpPr>
            <p:cNvPr id="9" name="Rectangle 8"/>
            <p:cNvSpPr/>
            <p:nvPr/>
          </p:nvSpPr>
          <p:spPr>
            <a:xfrm>
              <a:off x="5722622" y="4317528"/>
              <a:ext cx="835292" cy="433423"/>
            </a:xfrm>
            <a:prstGeom prst="rect">
              <a:avLst/>
            </a:prstGeom>
          </p:spPr>
          <p:txBody>
            <a:bodyPr wrap="square" anchor="b">
              <a:spAutoFit/>
            </a:bodyPr>
            <a:lstStyle/>
            <a:p>
              <a:r>
                <a:rPr lang="en-US" altLang="en-US" sz="2000" dirty="0">
                  <a:solidFill>
                    <a:schemeClr val="bg1">
                      <a:lumMod val="50000"/>
                    </a:schemeClr>
                  </a:solidFill>
                  <a:latin typeface="Times New Roman" panose="02020603050405020304" pitchFamily="18" charset="0"/>
                  <a:ea typeface="SimSun" panose="02010600030101010101" pitchFamily="2" charset="-122"/>
                </a:rPr>
                <a:t>狗</a:t>
              </a:r>
            </a:p>
          </p:txBody>
        </p:sp>
        <p:sp>
          <p:nvSpPr>
            <p:cNvPr id="10" name="Rectangle 9"/>
            <p:cNvSpPr/>
            <p:nvPr/>
          </p:nvSpPr>
          <p:spPr>
            <a:xfrm>
              <a:off x="7855150" y="4334952"/>
              <a:ext cx="760315" cy="433423"/>
            </a:xfrm>
            <a:prstGeom prst="rect">
              <a:avLst/>
            </a:prstGeom>
          </p:spPr>
          <p:txBody>
            <a:bodyPr wrap="square" anchor="b">
              <a:spAutoFit/>
            </a:bodyPr>
            <a:lstStyle/>
            <a:p>
              <a:r>
                <a:rPr lang="en-US" altLang="en-US" sz="2000" dirty="0">
                  <a:solidFill>
                    <a:schemeClr val="bg1">
                      <a:lumMod val="50000"/>
                    </a:schemeClr>
                  </a:solidFill>
                  <a:latin typeface="Times New Roman" panose="02020603050405020304" pitchFamily="18" charset="0"/>
                  <a:ea typeface="SimSun" panose="02010600030101010101" pitchFamily="2" charset="-122"/>
                </a:rPr>
                <a:t>鸟</a:t>
              </a:r>
            </a:p>
          </p:txBody>
        </p:sp>
        <p:sp>
          <p:nvSpPr>
            <p:cNvPr id="11" name="Rectangle 10"/>
            <p:cNvSpPr/>
            <p:nvPr/>
          </p:nvSpPr>
          <p:spPr>
            <a:xfrm>
              <a:off x="10262642" y="4185731"/>
              <a:ext cx="1095539" cy="433423"/>
            </a:xfrm>
            <a:prstGeom prst="rect">
              <a:avLst/>
            </a:prstGeom>
          </p:spPr>
          <p:txBody>
            <a:bodyPr wrap="square" anchor="b">
              <a:spAutoFit/>
            </a:bodyPr>
            <a:lstStyle/>
            <a:p>
              <a:pPr algn="r"/>
              <a:r>
                <a:rPr lang="en-US" altLang="en-US" sz="2000" dirty="0">
                  <a:solidFill>
                    <a:schemeClr val="bg1">
                      <a:lumMod val="50000"/>
                    </a:schemeClr>
                  </a:solidFill>
                  <a:latin typeface="Times New Roman" panose="02020603050405020304" pitchFamily="18" charset="0"/>
                  <a:ea typeface="SimSun" panose="02010600030101010101" pitchFamily="2" charset="-122"/>
                </a:rPr>
                <a:t>鱼</a:t>
              </a:r>
            </a:p>
          </p:txBody>
        </p:sp>
        <p:sp>
          <p:nvSpPr>
            <p:cNvPr id="12" name="Rectangle 11"/>
            <p:cNvSpPr/>
            <p:nvPr/>
          </p:nvSpPr>
          <p:spPr>
            <a:xfrm>
              <a:off x="5029200" y="2671470"/>
              <a:ext cx="2482384" cy="1519530"/>
            </a:xfrm>
            <a:prstGeom prst="rect">
              <a:avLst/>
            </a:prstGeom>
            <a:solidFill>
              <a:schemeClr val="accent5">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2000">
                <a:latin typeface="Times New Roman" panose="02020603050405020304" pitchFamily="18" charset="0"/>
                <a:cs typeface="Times New Roman" panose="02020603050405020304" pitchFamily="18" charset="0"/>
              </a:endParaRPr>
            </a:p>
          </p:txBody>
        </p:sp>
        <p:sp>
          <p:nvSpPr>
            <p:cNvPr id="13" name="Rectangle 12"/>
            <p:cNvSpPr/>
            <p:nvPr/>
          </p:nvSpPr>
          <p:spPr>
            <a:xfrm>
              <a:off x="5206514" y="3271054"/>
              <a:ext cx="2127758" cy="3464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tx1"/>
                  </a:solidFill>
                  <a:latin typeface="Times New Roman" panose="02020603050405020304" pitchFamily="18" charset="0"/>
                  <a:ea typeface="SimSun" panose="02010600030101010101" pitchFamily="2" charset="-122"/>
                </a:rPr>
                <a:t>name </a:t>
              </a:r>
              <a:r>
                <a:rPr lang="en-US" altLang="en-US" sz="2000" dirty="0" err="1">
                  <a:solidFill>
                    <a:schemeClr val="tx1"/>
                  </a:solidFill>
                  <a:latin typeface="Times New Roman" panose="02020603050405020304" pitchFamily="18" charset="0"/>
                  <a:ea typeface="SimSun" panose="02010600030101010101" pitchFamily="2" charset="-122"/>
                </a:rPr>
                <a:t>名称</a:t>
              </a:r>
              <a:endParaRPr lang="en-US" altLang="en-US" sz="2000" dirty="0">
                <a:solidFill>
                  <a:schemeClr val="tx1"/>
                </a:solidFill>
                <a:latin typeface="Times New Roman" panose="02020603050405020304" pitchFamily="18" charset="0"/>
                <a:ea typeface="SimSun" panose="02010600030101010101" pitchFamily="2" charset="-122"/>
              </a:endParaRPr>
            </a:p>
          </p:txBody>
        </p:sp>
        <p:sp>
          <p:nvSpPr>
            <p:cNvPr id="14" name="Rectangle 13"/>
            <p:cNvSpPr/>
            <p:nvPr/>
          </p:nvSpPr>
          <p:spPr>
            <a:xfrm>
              <a:off x="5206514" y="2879336"/>
              <a:ext cx="2127758" cy="3464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b="1" dirty="0">
                  <a:solidFill>
                    <a:schemeClr val="tx1"/>
                  </a:solidFill>
                  <a:latin typeface="Times New Roman" panose="02020603050405020304" pitchFamily="18" charset="0"/>
                  <a:ea typeface="SimSun" panose="02010600030101010101" pitchFamily="2" charset="-122"/>
                </a:rPr>
                <a:t>breed </a:t>
              </a:r>
              <a:r>
                <a:rPr lang="en-US" altLang="en-US" sz="2000" b="1" dirty="0" err="1">
                  <a:solidFill>
                    <a:schemeClr val="tx1"/>
                  </a:solidFill>
                  <a:latin typeface="Times New Roman" panose="02020603050405020304" pitchFamily="18" charset="0"/>
                  <a:ea typeface="SimSun" panose="02010600030101010101" pitchFamily="2" charset="-122"/>
                </a:rPr>
                <a:t>品种</a:t>
              </a:r>
              <a:endParaRPr lang="en-US" altLang="en-US" sz="2000" b="1" dirty="0">
                <a:solidFill>
                  <a:schemeClr val="tx1"/>
                </a:solidFill>
                <a:latin typeface="Times New Roman" panose="02020603050405020304" pitchFamily="18" charset="0"/>
                <a:ea typeface="SimSun" panose="02010600030101010101" pitchFamily="2" charset="-122"/>
              </a:endParaRPr>
            </a:p>
          </p:txBody>
        </p:sp>
        <p:sp>
          <p:nvSpPr>
            <p:cNvPr id="15" name="Rectangle 14"/>
            <p:cNvSpPr/>
            <p:nvPr/>
          </p:nvSpPr>
          <p:spPr>
            <a:xfrm>
              <a:off x="9217611" y="4574852"/>
              <a:ext cx="2482384" cy="2244162"/>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2000">
                <a:latin typeface="Times New Roman" panose="02020603050405020304" pitchFamily="18" charset="0"/>
                <a:cs typeface="Times New Roman" panose="02020603050405020304" pitchFamily="18" charset="0"/>
              </a:endParaRPr>
            </a:p>
          </p:txBody>
        </p:sp>
        <p:sp>
          <p:nvSpPr>
            <p:cNvPr id="16" name="Rectangle 15"/>
            <p:cNvSpPr/>
            <p:nvPr/>
          </p:nvSpPr>
          <p:spPr>
            <a:xfrm>
              <a:off x="9394924" y="5152062"/>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名称</a:t>
              </a:r>
            </a:p>
          </p:txBody>
        </p:sp>
        <p:sp>
          <p:nvSpPr>
            <p:cNvPr id="17" name="Rectangle 16"/>
            <p:cNvSpPr/>
            <p:nvPr/>
          </p:nvSpPr>
          <p:spPr>
            <a:xfrm>
              <a:off x="9394924" y="4782357"/>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品种</a:t>
              </a:r>
            </a:p>
          </p:txBody>
        </p:sp>
        <p:sp>
          <p:nvSpPr>
            <p:cNvPr id="18" name="Rectangle 17"/>
            <p:cNvSpPr/>
            <p:nvPr/>
          </p:nvSpPr>
          <p:spPr>
            <a:xfrm>
              <a:off x="9394924" y="5912092"/>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tx1"/>
                  </a:solidFill>
                  <a:latin typeface="Times New Roman" panose="02020603050405020304" pitchFamily="18" charset="0"/>
                  <a:ea typeface="SimSun" panose="02010600030101010101" pitchFamily="2" charset="-122"/>
                </a:rPr>
                <a:t>类型</a:t>
              </a:r>
            </a:p>
          </p:txBody>
        </p:sp>
        <p:sp>
          <p:nvSpPr>
            <p:cNvPr id="19" name="Rectangle 18"/>
            <p:cNvSpPr/>
            <p:nvPr/>
          </p:nvSpPr>
          <p:spPr>
            <a:xfrm>
              <a:off x="9394924" y="6296771"/>
              <a:ext cx="2127758" cy="366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tx1"/>
                  </a:solidFill>
                  <a:latin typeface="Times New Roman" panose="02020603050405020304" pitchFamily="18" charset="0"/>
                  <a:ea typeface="SimSun" panose="02010600030101010101" pitchFamily="2" charset="-122"/>
                </a:rPr>
                <a:t>温度</a:t>
              </a:r>
            </a:p>
          </p:txBody>
        </p:sp>
        <p:sp>
          <p:nvSpPr>
            <p:cNvPr id="20" name="Rectangle 19"/>
            <p:cNvSpPr/>
            <p:nvPr/>
          </p:nvSpPr>
          <p:spPr>
            <a:xfrm>
              <a:off x="3907031" y="4743744"/>
              <a:ext cx="2482384" cy="1846670"/>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2000">
                <a:latin typeface="Times New Roman" panose="02020603050405020304" pitchFamily="18" charset="0"/>
                <a:cs typeface="Times New Roman" panose="02020603050405020304" pitchFamily="18" charset="0"/>
              </a:endParaRPr>
            </a:p>
          </p:txBody>
        </p:sp>
        <p:sp>
          <p:nvSpPr>
            <p:cNvPr id="21" name="Rectangle 20"/>
            <p:cNvSpPr/>
            <p:nvPr/>
          </p:nvSpPr>
          <p:spPr>
            <a:xfrm>
              <a:off x="4084344" y="5403561"/>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名称</a:t>
              </a:r>
            </a:p>
          </p:txBody>
        </p:sp>
        <p:sp>
          <p:nvSpPr>
            <p:cNvPr id="22" name="Rectangle 21"/>
            <p:cNvSpPr/>
            <p:nvPr/>
          </p:nvSpPr>
          <p:spPr>
            <a:xfrm>
              <a:off x="4084344" y="5017826"/>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品种</a:t>
              </a:r>
            </a:p>
          </p:txBody>
        </p:sp>
        <p:sp>
          <p:nvSpPr>
            <p:cNvPr id="23" name="Rectangle 22"/>
            <p:cNvSpPr/>
            <p:nvPr/>
          </p:nvSpPr>
          <p:spPr>
            <a:xfrm>
              <a:off x="4084344" y="6128367"/>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tx1"/>
                  </a:solidFill>
                  <a:latin typeface="Times New Roman" panose="02020603050405020304" pitchFamily="18" charset="0"/>
                  <a:ea typeface="SimSun" panose="02010600030101010101" pitchFamily="2" charset="-122"/>
                </a:rPr>
                <a:t>类型</a:t>
              </a:r>
            </a:p>
          </p:txBody>
        </p:sp>
        <p:sp>
          <p:nvSpPr>
            <p:cNvPr id="24" name="Rectangle 23"/>
            <p:cNvSpPr/>
            <p:nvPr/>
          </p:nvSpPr>
          <p:spPr>
            <a:xfrm>
              <a:off x="6557914" y="4717105"/>
              <a:ext cx="2482384" cy="1873309"/>
            </a:xfrm>
            <a:prstGeom prst="rect">
              <a:avLst/>
            </a:prstGeom>
            <a:solidFill>
              <a:schemeClr val="accent5">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2000">
                <a:latin typeface="Times New Roman" panose="02020603050405020304" pitchFamily="18" charset="0"/>
                <a:cs typeface="Times New Roman" panose="02020603050405020304" pitchFamily="18" charset="0"/>
              </a:endParaRPr>
            </a:p>
          </p:txBody>
        </p:sp>
        <p:sp>
          <p:nvSpPr>
            <p:cNvPr id="25" name="Rectangle 24"/>
            <p:cNvSpPr/>
            <p:nvPr/>
          </p:nvSpPr>
          <p:spPr>
            <a:xfrm>
              <a:off x="6735227" y="5354728"/>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名称</a:t>
              </a:r>
            </a:p>
          </p:txBody>
        </p:sp>
        <p:sp>
          <p:nvSpPr>
            <p:cNvPr id="26" name="Rectangle 25"/>
            <p:cNvSpPr/>
            <p:nvPr/>
          </p:nvSpPr>
          <p:spPr>
            <a:xfrm>
              <a:off x="6735227" y="4968995"/>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品种</a:t>
              </a:r>
            </a:p>
          </p:txBody>
        </p:sp>
        <p:sp>
          <p:nvSpPr>
            <p:cNvPr id="27" name="Rectangle 26"/>
            <p:cNvSpPr/>
            <p:nvPr/>
          </p:nvSpPr>
          <p:spPr>
            <a:xfrm>
              <a:off x="6735227" y="6067028"/>
              <a:ext cx="2127758" cy="36626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tx1"/>
                  </a:solidFill>
                  <a:latin typeface="Times New Roman" panose="02020603050405020304" pitchFamily="18" charset="0"/>
                  <a:ea typeface="SimSun" panose="02010600030101010101" pitchFamily="2" charset="-122"/>
                </a:rPr>
                <a:t>飞行</a:t>
              </a:r>
            </a:p>
          </p:txBody>
        </p:sp>
        <p:sp>
          <p:nvSpPr>
            <p:cNvPr id="28" name="Rectangle 27"/>
            <p:cNvSpPr/>
            <p:nvPr/>
          </p:nvSpPr>
          <p:spPr>
            <a:xfrm>
              <a:off x="5206513" y="3675675"/>
              <a:ext cx="2127758" cy="346433"/>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tx1"/>
                  </a:solidFill>
                  <a:latin typeface="Times New Roman" panose="02020603050405020304" pitchFamily="18" charset="0"/>
                  <a:ea typeface="SimSun" panose="02010600030101010101" pitchFamily="2" charset="-122"/>
                </a:rPr>
                <a:t>age </a:t>
              </a:r>
              <a:r>
                <a:rPr lang="en-US" altLang="en-US" sz="2000" dirty="0" err="1">
                  <a:solidFill>
                    <a:schemeClr val="tx1"/>
                  </a:solidFill>
                  <a:latin typeface="Times New Roman" panose="02020603050405020304" pitchFamily="18" charset="0"/>
                  <a:ea typeface="SimSun" panose="02010600030101010101" pitchFamily="2" charset="-122"/>
                </a:rPr>
                <a:t>年龄</a:t>
              </a:r>
              <a:endParaRPr lang="en-US" altLang="en-US" sz="2000" dirty="0">
                <a:solidFill>
                  <a:schemeClr val="tx1"/>
                </a:solidFill>
                <a:latin typeface="Times New Roman" panose="02020603050405020304" pitchFamily="18" charset="0"/>
                <a:ea typeface="SimSun" panose="02010600030101010101" pitchFamily="2" charset="-122"/>
              </a:endParaRPr>
            </a:p>
          </p:txBody>
        </p:sp>
        <p:sp>
          <p:nvSpPr>
            <p:cNvPr id="29" name="Rectangle 28"/>
            <p:cNvSpPr/>
            <p:nvPr/>
          </p:nvSpPr>
          <p:spPr>
            <a:xfrm>
              <a:off x="4084344" y="5743688"/>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年龄</a:t>
              </a:r>
            </a:p>
          </p:txBody>
        </p:sp>
        <p:sp>
          <p:nvSpPr>
            <p:cNvPr id="30" name="Rectangle 29"/>
            <p:cNvSpPr/>
            <p:nvPr/>
          </p:nvSpPr>
          <p:spPr>
            <a:xfrm>
              <a:off x="6735227" y="5686747"/>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年龄</a:t>
              </a:r>
            </a:p>
          </p:txBody>
        </p:sp>
        <p:sp>
          <p:nvSpPr>
            <p:cNvPr id="31" name="Rectangle 30"/>
            <p:cNvSpPr/>
            <p:nvPr/>
          </p:nvSpPr>
          <p:spPr>
            <a:xfrm>
              <a:off x="9394924" y="5515562"/>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年龄</a:t>
              </a:r>
            </a:p>
          </p:txBody>
        </p:sp>
        <p:sp>
          <p:nvSpPr>
            <p:cNvPr id="32" name="Rectangle 31"/>
            <p:cNvSpPr/>
            <p:nvPr/>
          </p:nvSpPr>
          <p:spPr>
            <a:xfrm>
              <a:off x="1247334" y="4733277"/>
              <a:ext cx="2482384" cy="1846670"/>
            </a:xfrm>
            <a:prstGeom prst="rect">
              <a:avLst/>
            </a:prstGeom>
            <a:solidFill>
              <a:schemeClr val="accent5">
                <a:lumMod val="40000"/>
                <a:lumOff val="60000"/>
              </a:schemeClr>
            </a:solid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2000">
                <a:latin typeface="Times New Roman" panose="02020603050405020304" pitchFamily="18" charset="0"/>
                <a:cs typeface="Times New Roman" panose="02020603050405020304" pitchFamily="18" charset="0"/>
              </a:endParaRPr>
            </a:p>
          </p:txBody>
        </p:sp>
        <p:sp>
          <p:nvSpPr>
            <p:cNvPr id="33" name="Rectangle 32"/>
            <p:cNvSpPr/>
            <p:nvPr/>
          </p:nvSpPr>
          <p:spPr>
            <a:xfrm>
              <a:off x="1424647" y="5393094"/>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name </a:t>
              </a:r>
              <a:r>
                <a:rPr lang="en-US" altLang="en-US" sz="2000" dirty="0" err="1">
                  <a:solidFill>
                    <a:schemeClr val="bg1">
                      <a:lumMod val="65000"/>
                    </a:schemeClr>
                  </a:solidFill>
                  <a:latin typeface="Times New Roman" panose="02020603050405020304" pitchFamily="18" charset="0"/>
                  <a:ea typeface="SimSun" panose="02010600030101010101" pitchFamily="2" charset="-122"/>
                </a:rPr>
                <a:t>名称</a:t>
              </a:r>
              <a:endParaRPr lang="en-US" altLang="en-US" sz="2000" dirty="0">
                <a:solidFill>
                  <a:schemeClr val="bg1">
                    <a:lumMod val="65000"/>
                  </a:schemeClr>
                </a:solidFill>
                <a:latin typeface="Times New Roman" panose="02020603050405020304" pitchFamily="18" charset="0"/>
                <a:ea typeface="SimSun" panose="02010600030101010101" pitchFamily="2" charset="-122"/>
              </a:endParaRPr>
            </a:p>
          </p:txBody>
        </p:sp>
        <p:sp>
          <p:nvSpPr>
            <p:cNvPr id="34" name="Rectangle 33"/>
            <p:cNvSpPr/>
            <p:nvPr/>
          </p:nvSpPr>
          <p:spPr>
            <a:xfrm>
              <a:off x="1424647" y="5007358"/>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breed </a:t>
              </a:r>
              <a:r>
                <a:rPr lang="en-US" altLang="en-US" sz="2000" dirty="0" err="1">
                  <a:solidFill>
                    <a:schemeClr val="bg1">
                      <a:lumMod val="65000"/>
                    </a:schemeClr>
                  </a:solidFill>
                  <a:latin typeface="Times New Roman" panose="02020603050405020304" pitchFamily="18" charset="0"/>
                  <a:ea typeface="SimSun" panose="02010600030101010101" pitchFamily="2" charset="-122"/>
                </a:rPr>
                <a:t>品种</a:t>
              </a:r>
              <a:endParaRPr lang="en-US" altLang="en-US" sz="2000" dirty="0">
                <a:solidFill>
                  <a:schemeClr val="bg1">
                    <a:lumMod val="65000"/>
                  </a:schemeClr>
                </a:solidFill>
                <a:latin typeface="Times New Roman" panose="02020603050405020304" pitchFamily="18" charset="0"/>
                <a:ea typeface="SimSun" panose="02010600030101010101" pitchFamily="2" charset="-122"/>
              </a:endParaRPr>
            </a:p>
          </p:txBody>
        </p:sp>
        <p:sp>
          <p:nvSpPr>
            <p:cNvPr id="35" name="Rectangle 34"/>
            <p:cNvSpPr/>
            <p:nvPr/>
          </p:nvSpPr>
          <p:spPr>
            <a:xfrm>
              <a:off x="1424647" y="6117900"/>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tx1"/>
                  </a:solidFill>
                  <a:latin typeface="Times New Roman" panose="02020603050405020304" pitchFamily="18" charset="0"/>
                  <a:ea typeface="SimSun" panose="02010600030101010101" pitchFamily="2" charset="-122"/>
                </a:rPr>
                <a:t>origin </a:t>
              </a:r>
              <a:r>
                <a:rPr lang="en-US" altLang="en-US" sz="2000" dirty="0" err="1">
                  <a:solidFill>
                    <a:schemeClr val="tx1"/>
                  </a:solidFill>
                  <a:latin typeface="Times New Roman" panose="02020603050405020304" pitchFamily="18" charset="0"/>
                  <a:ea typeface="SimSun" panose="02010600030101010101" pitchFamily="2" charset="-122"/>
                </a:rPr>
                <a:t>起源</a:t>
              </a:r>
              <a:endParaRPr lang="en-US" altLang="en-US" sz="2000" dirty="0">
                <a:solidFill>
                  <a:schemeClr val="tx1"/>
                </a:solidFill>
                <a:latin typeface="Times New Roman" panose="02020603050405020304" pitchFamily="18" charset="0"/>
                <a:ea typeface="SimSun" panose="02010600030101010101" pitchFamily="2" charset="-122"/>
              </a:endParaRPr>
            </a:p>
          </p:txBody>
        </p:sp>
        <p:sp>
          <p:nvSpPr>
            <p:cNvPr id="36" name="Rectangle 35"/>
            <p:cNvSpPr/>
            <p:nvPr/>
          </p:nvSpPr>
          <p:spPr>
            <a:xfrm>
              <a:off x="1424647" y="5733221"/>
              <a:ext cx="2127758" cy="34643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ts val="1300"/>
                </a:lnSpc>
              </a:pPr>
              <a:r>
                <a:rPr lang="en-US" altLang="en-US" sz="2000" dirty="0">
                  <a:solidFill>
                    <a:schemeClr val="bg1">
                      <a:lumMod val="65000"/>
                    </a:schemeClr>
                  </a:solidFill>
                  <a:latin typeface="Times New Roman" panose="02020603050405020304" pitchFamily="18" charset="0"/>
                  <a:ea typeface="SimSun" panose="02010600030101010101" pitchFamily="2" charset="-122"/>
                </a:rPr>
                <a:t>age </a:t>
              </a:r>
              <a:r>
                <a:rPr lang="en-US" altLang="en-US" sz="2000" dirty="0" err="1">
                  <a:solidFill>
                    <a:schemeClr val="bg1">
                      <a:lumMod val="65000"/>
                    </a:schemeClr>
                  </a:solidFill>
                  <a:latin typeface="Times New Roman" panose="02020603050405020304" pitchFamily="18" charset="0"/>
                  <a:ea typeface="SimSun" panose="02010600030101010101" pitchFamily="2" charset="-122"/>
                </a:rPr>
                <a:t>年龄</a:t>
              </a:r>
              <a:endParaRPr lang="en-US" altLang="en-US" sz="2000" dirty="0">
                <a:solidFill>
                  <a:schemeClr val="bg1">
                    <a:lumMod val="65000"/>
                  </a:schemeClr>
                </a:solidFill>
                <a:latin typeface="Times New Roman" panose="02020603050405020304" pitchFamily="18" charset="0"/>
                <a:ea typeface="SimSun" panose="02010600030101010101" pitchFamily="2" charset="-122"/>
              </a:endParaRPr>
            </a:p>
          </p:txBody>
        </p:sp>
        <p:cxnSp>
          <p:nvCxnSpPr>
            <p:cNvPr id="37" name="Straight Arrow Connector 36"/>
            <p:cNvCxnSpPr>
              <a:stCxn id="12" idx="2"/>
              <a:endCxn id="32" idx="0"/>
            </p:cNvCxnSpPr>
            <p:nvPr/>
          </p:nvCxnSpPr>
          <p:spPr>
            <a:xfrm flipH="1">
              <a:off x="2488526" y="4191000"/>
              <a:ext cx="3781866" cy="542277"/>
            </a:xfrm>
            <a:prstGeom prst="straightConnector1">
              <a:avLst/>
            </a:prstGeom>
            <a:ln w="19050">
              <a:solidFill>
                <a:srgbClr val="0000FF"/>
              </a:solidFill>
              <a:tailEnd type="triangle"/>
            </a:ln>
          </p:spPr>
          <p:style>
            <a:lnRef idx="1">
              <a:schemeClr val="dk1"/>
            </a:lnRef>
            <a:fillRef idx="0">
              <a:schemeClr val="dk1"/>
            </a:fillRef>
            <a:effectRef idx="0">
              <a:schemeClr val="dk1"/>
            </a:effectRef>
            <a:fontRef idx="minor">
              <a:schemeClr val="tx1"/>
            </a:fontRef>
          </p:style>
        </p:cxnSp>
        <p:sp>
          <p:nvSpPr>
            <p:cNvPr id="38" name="Rectangle 37"/>
            <p:cNvSpPr/>
            <p:nvPr/>
          </p:nvSpPr>
          <p:spPr>
            <a:xfrm>
              <a:off x="-900961" y="4743209"/>
              <a:ext cx="2654488" cy="433423"/>
            </a:xfrm>
            <a:prstGeom prst="rect">
              <a:avLst/>
            </a:prstGeom>
          </p:spPr>
          <p:txBody>
            <a:bodyPr wrap="square" anchor="b">
              <a:spAutoFit/>
            </a:bodyPr>
            <a:lstStyle/>
            <a:p>
              <a:r>
                <a:rPr lang="en-US" sz="2000" b="1">
                  <a:solidFill>
                    <a:srgbClr val="0000FF"/>
                  </a:solidFill>
                </a:rPr>
                <a:t>class Cat(Pet)</a:t>
              </a:r>
              <a:endParaRPr lang="en-US" sz="2000" b="1" dirty="0">
                <a:solidFill>
                  <a:srgbClr val="0000FF"/>
                </a:solidFill>
              </a:endParaRPr>
            </a:p>
          </p:txBody>
        </p:sp>
        <p:sp>
          <p:nvSpPr>
            <p:cNvPr id="40" name="TextBox 39"/>
            <p:cNvSpPr txBox="1"/>
            <p:nvPr/>
          </p:nvSpPr>
          <p:spPr>
            <a:xfrm>
              <a:off x="-784363" y="3589989"/>
              <a:ext cx="2482384" cy="433423"/>
            </a:xfrm>
            <a:prstGeom prst="rect">
              <a:avLst/>
            </a:prstGeom>
            <a:noFill/>
          </p:spPr>
          <p:txBody>
            <a:bodyPr wrap="square" rtlCol="0" anchor="b">
              <a:spAutoFit/>
            </a:bodyPr>
            <a:lstStyle/>
            <a:p>
              <a:r>
                <a:rPr lang="en-US" altLang="en-US" sz="2000" dirty="0">
                  <a:latin typeface="Times New Roman" panose="02020603050405020304" pitchFamily="18" charset="0"/>
                  <a:ea typeface="SimSun" panose="02010600030101010101" pitchFamily="2" charset="-122"/>
                </a:rPr>
                <a:t>猫继承宠物</a:t>
              </a:r>
            </a:p>
          </p:txBody>
        </p:sp>
        <p:cxnSp>
          <p:nvCxnSpPr>
            <p:cNvPr id="41" name="Straight Arrow Connector 40"/>
            <p:cNvCxnSpPr>
              <a:stCxn id="40" idx="2"/>
              <a:endCxn id="38" idx="0"/>
            </p:cNvCxnSpPr>
            <p:nvPr/>
          </p:nvCxnSpPr>
          <p:spPr>
            <a:xfrm flipH="1">
              <a:off x="426283" y="4023412"/>
              <a:ext cx="30546" cy="71979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Speech Bubble: Rectangle with Corners Rounded 41">
            <a:extLst>
              <a:ext uri="{FF2B5EF4-FFF2-40B4-BE49-F238E27FC236}">
                <a16:creationId xmlns:a16="http://schemas.microsoft.com/office/drawing/2014/main" id="{C2A5D09B-2FD5-DED9-CFA2-4CE4CBF821E0}"/>
              </a:ext>
            </a:extLst>
          </p:cNvPr>
          <p:cNvSpPr/>
          <p:nvPr/>
        </p:nvSpPr>
        <p:spPr>
          <a:xfrm>
            <a:off x="8786061" y="2271428"/>
            <a:ext cx="1241859" cy="532347"/>
          </a:xfrm>
          <a:prstGeom prst="wedgeRoundRectCallout">
            <a:avLst>
              <a:gd name="adj1" fmla="val -124579"/>
              <a:gd name="adj2" fmla="val 10067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latin typeface="SimSun" panose="02010600030101010101" pitchFamily="2" charset="-122"/>
                <a:ea typeface="SimSun" panose="02010600030101010101" pitchFamily="2" charset="-122"/>
              </a:rPr>
              <a:t>类属性</a:t>
            </a:r>
            <a:endParaRPr lang="en-US" dirty="0">
              <a:solidFill>
                <a:srgbClr val="00B0F0"/>
              </a:solidFill>
              <a:latin typeface="SimSun" panose="02010600030101010101" pitchFamily="2" charset="-122"/>
              <a:ea typeface="SimSun" panose="02010600030101010101" pitchFamily="2" charset="-122"/>
            </a:endParaRPr>
          </a:p>
        </p:txBody>
      </p:sp>
      <p:sp>
        <p:nvSpPr>
          <p:cNvPr id="44" name="Speech Bubble: Rectangle with Corners Rounded 43">
            <a:extLst>
              <a:ext uri="{FF2B5EF4-FFF2-40B4-BE49-F238E27FC236}">
                <a16:creationId xmlns:a16="http://schemas.microsoft.com/office/drawing/2014/main" id="{F636B321-CEFE-FC1B-C21B-677B7009D5C0}"/>
              </a:ext>
            </a:extLst>
          </p:cNvPr>
          <p:cNvSpPr/>
          <p:nvPr/>
        </p:nvSpPr>
        <p:spPr>
          <a:xfrm>
            <a:off x="390529" y="5753274"/>
            <a:ext cx="1241859" cy="644525"/>
          </a:xfrm>
          <a:prstGeom prst="wedgeRoundRectCallout">
            <a:avLst>
              <a:gd name="adj1" fmla="val 136404"/>
              <a:gd name="adj2" fmla="val -562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00B0F0"/>
                </a:solidFill>
                <a:latin typeface="SimSun" panose="02010600030101010101" pitchFamily="2" charset="-122"/>
                <a:ea typeface="SimSun" panose="02010600030101010101" pitchFamily="2" charset="-122"/>
              </a:rPr>
              <a:t>新定义的类属性</a:t>
            </a:r>
            <a:endParaRPr lang="en-US" dirty="0">
              <a:solidFill>
                <a:srgbClr val="00B0F0"/>
              </a:solidFill>
              <a:latin typeface="SimSun" panose="02010600030101010101" pitchFamily="2" charset="-122"/>
              <a:ea typeface="SimSun"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2850">
                                            <p:txEl>
                                              <p:pRg st="0" end="0"/>
                                            </p:txEl>
                                          </p:spTgt>
                                        </p:tgtEl>
                                        <p:attrNameLst>
                                          <p:attrName>style.visibility</p:attrName>
                                        </p:attrNameLst>
                                      </p:cBhvr>
                                      <p:to>
                                        <p:strVal val="visible"/>
                                      </p:to>
                                    </p:set>
                                    <p:animEffect transition="in" filter="wipe(left)">
                                      <p:cBhvr>
                                        <p:cTn id="7" dur="500"/>
                                        <p:tgtEl>
                                          <p:spTgt spid="112850">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2850">
                                            <p:txEl>
                                              <p:pRg st="1" end="1"/>
                                            </p:txEl>
                                          </p:spTgt>
                                        </p:tgtEl>
                                        <p:attrNameLst>
                                          <p:attrName>style.visibility</p:attrName>
                                        </p:attrNameLst>
                                      </p:cBhvr>
                                      <p:to>
                                        <p:strVal val="visible"/>
                                      </p:to>
                                    </p:set>
                                    <p:animEffect transition="in" filter="wipe(left)">
                                      <p:cBhvr>
                                        <p:cTn id="11" dur="500"/>
                                        <p:tgtEl>
                                          <p:spTgt spid="112850">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12850">
                                            <p:txEl>
                                              <p:pRg st="2" end="2"/>
                                            </p:txEl>
                                          </p:spTgt>
                                        </p:tgtEl>
                                        <p:attrNameLst>
                                          <p:attrName>style.visibility</p:attrName>
                                        </p:attrNameLst>
                                      </p:cBhvr>
                                      <p:to>
                                        <p:strVal val="visible"/>
                                      </p:to>
                                    </p:set>
                                    <p:animEffect transition="in" filter="wipe(left)">
                                      <p:cBhvr>
                                        <p:cTn id="15" dur="500"/>
                                        <p:tgtEl>
                                          <p:spTgt spid="112850">
                                            <p:txEl>
                                              <p:pRg st="2" end="2"/>
                                            </p:txEl>
                                          </p:spTgt>
                                        </p:tgtEl>
                                      </p:cBhvr>
                                    </p:animEffect>
                                  </p:childTnLst>
                                </p:cTn>
                              </p:par>
                            </p:childTnLst>
                          </p:cTn>
                        </p:par>
                        <p:par>
                          <p:cTn id="16" fill="hold">
                            <p:stCondLst>
                              <p:cond delay="1500"/>
                            </p:stCondLst>
                            <p:childTnLst>
                              <p:par>
                                <p:cTn id="17" presetID="42" presetClass="entr" presetSubtype="0" fill="hold" nodeType="afterEffect">
                                  <p:stCondLst>
                                    <p:cond delay="75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1000"/>
                                        <p:tgtEl>
                                          <p:spTgt spid="2"/>
                                        </p:tgtEl>
                                      </p:cBhvr>
                                    </p:animEffect>
                                    <p:anim calcmode="lin" valueType="num">
                                      <p:cBhvr>
                                        <p:cTn id="20" dur="1000" fill="hold"/>
                                        <p:tgtEl>
                                          <p:spTgt spid="2"/>
                                        </p:tgtEl>
                                        <p:attrNameLst>
                                          <p:attrName>ppt_x</p:attrName>
                                        </p:attrNameLst>
                                      </p:cBhvr>
                                      <p:tavLst>
                                        <p:tav tm="0">
                                          <p:val>
                                            <p:strVal val="#ppt_x"/>
                                          </p:val>
                                        </p:tav>
                                        <p:tav tm="100000">
                                          <p:val>
                                            <p:strVal val="#ppt_x"/>
                                          </p:val>
                                        </p:tav>
                                      </p:tavLst>
                                    </p:anim>
                                    <p:anim calcmode="lin" valueType="num">
                                      <p:cBhvr>
                                        <p:cTn id="21" dur="1000" fill="hold"/>
                                        <p:tgtEl>
                                          <p:spTgt spid="2"/>
                                        </p:tgtEl>
                                        <p:attrNameLst>
                                          <p:attrName>ppt_y</p:attrName>
                                        </p:attrNameLst>
                                      </p:cBhvr>
                                      <p:tavLst>
                                        <p:tav tm="0">
                                          <p:val>
                                            <p:strVal val="#ppt_y+.1"/>
                                          </p:val>
                                        </p:tav>
                                        <p:tav tm="100000">
                                          <p:val>
                                            <p:strVal val="#ppt_y"/>
                                          </p:val>
                                        </p:tav>
                                      </p:tavLst>
                                    </p:anim>
                                  </p:childTnLst>
                                </p:cTn>
                              </p:par>
                            </p:childTnLst>
                          </p:cTn>
                        </p:par>
                        <p:par>
                          <p:cTn id="22" fill="hold">
                            <p:stCondLst>
                              <p:cond delay="3250"/>
                            </p:stCondLst>
                            <p:childTnLst>
                              <p:par>
                                <p:cTn id="23" presetID="42" presetClass="entr" presetSubtype="0"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1000"/>
                                        <p:tgtEl>
                                          <p:spTgt spid="42"/>
                                        </p:tgtEl>
                                      </p:cBhvr>
                                    </p:animEffect>
                                    <p:anim calcmode="lin" valueType="num">
                                      <p:cBhvr>
                                        <p:cTn id="26" dur="1000" fill="hold"/>
                                        <p:tgtEl>
                                          <p:spTgt spid="42"/>
                                        </p:tgtEl>
                                        <p:attrNameLst>
                                          <p:attrName>ppt_x</p:attrName>
                                        </p:attrNameLst>
                                      </p:cBhvr>
                                      <p:tavLst>
                                        <p:tav tm="0">
                                          <p:val>
                                            <p:strVal val="#ppt_x"/>
                                          </p:val>
                                        </p:tav>
                                        <p:tav tm="100000">
                                          <p:val>
                                            <p:strVal val="#ppt_x"/>
                                          </p:val>
                                        </p:tav>
                                      </p:tavLst>
                                    </p:anim>
                                    <p:anim calcmode="lin" valueType="num">
                                      <p:cBhvr>
                                        <p:cTn id="27" dur="1000" fill="hold"/>
                                        <p:tgtEl>
                                          <p:spTgt spid="42"/>
                                        </p:tgtEl>
                                        <p:attrNameLst>
                                          <p:attrName>ppt_y</p:attrName>
                                        </p:attrNameLst>
                                      </p:cBhvr>
                                      <p:tavLst>
                                        <p:tav tm="0">
                                          <p:val>
                                            <p:strVal val="#ppt_y+.1"/>
                                          </p:val>
                                        </p:tav>
                                        <p:tav tm="100000">
                                          <p:val>
                                            <p:strVal val="#ppt_y"/>
                                          </p:val>
                                        </p:tav>
                                      </p:tavLst>
                                    </p:anim>
                                  </p:childTnLst>
                                </p:cTn>
                              </p:par>
                            </p:childTnLst>
                          </p:cTn>
                        </p:par>
                        <p:par>
                          <p:cTn id="28" fill="hold">
                            <p:stCondLst>
                              <p:cond delay="4250"/>
                            </p:stCondLst>
                            <p:childTnLst>
                              <p:par>
                                <p:cTn id="29" presetID="42" presetClass="entr" presetSubtype="0"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1000"/>
                                        <p:tgtEl>
                                          <p:spTgt spid="44"/>
                                        </p:tgtEl>
                                      </p:cBhvr>
                                    </p:animEffect>
                                    <p:anim calcmode="lin" valueType="num">
                                      <p:cBhvr>
                                        <p:cTn id="32" dur="1000" fill="hold"/>
                                        <p:tgtEl>
                                          <p:spTgt spid="44"/>
                                        </p:tgtEl>
                                        <p:attrNameLst>
                                          <p:attrName>ppt_x</p:attrName>
                                        </p:attrNameLst>
                                      </p:cBhvr>
                                      <p:tavLst>
                                        <p:tav tm="0">
                                          <p:val>
                                            <p:strVal val="#ppt_x"/>
                                          </p:val>
                                        </p:tav>
                                        <p:tav tm="100000">
                                          <p:val>
                                            <p:strVal val="#ppt_x"/>
                                          </p:val>
                                        </p:tav>
                                      </p:tavLst>
                                    </p:anim>
                                    <p:anim calcmode="lin" valueType="num">
                                      <p:cBhvr>
                                        <p:cTn id="33"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6496597" y="1100078"/>
            <a:ext cx="5695403" cy="2585323"/>
          </a:xfrm>
          <a:prstGeom prst="rect">
            <a:avLst/>
          </a:prstGeom>
          <a:noFill/>
          <a:ln w="9525" cap="flat" cmpd="sng" algn="ctr">
            <a:no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a:spAutoFit/>
          </a:bodyPr>
          <a:lstStyle/>
          <a:p>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main</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instantiate Pet class and Cat class through constructor</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alf</a:t>
            </a:r>
            <a:r>
              <a:rPr lang="en-US" sz="1800" dirty="0">
                <a:solidFill>
                  <a:srgbClr val="000000"/>
                </a:solidFill>
                <a:latin typeface="Cascadia Mono" panose="020B0609020000020004" pitchFamily="49" charset="0"/>
              </a:rPr>
              <a:t> = </a:t>
            </a:r>
            <a:r>
              <a:rPr lang="en-US" sz="1800" dirty="0">
                <a:solidFill>
                  <a:srgbClr val="2B91AF"/>
                </a:solidFill>
                <a:latin typeface="Cascadia Mono" panose="020B0609020000020004" pitchFamily="49" charset="0"/>
              </a:rPr>
              <a:t>Pet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"Alf"</a:t>
            </a:r>
            <a:r>
              <a:rPr lang="en-US" sz="1800" dirty="0">
                <a:solidFill>
                  <a:srgbClr val="000000"/>
                </a:solidFill>
                <a:latin typeface="Cascadia Mono" panose="020B0609020000020004" pitchFamily="49" charset="0"/>
              </a:rPr>
              <a:t>, 5)</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max </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"Max"</a:t>
            </a:r>
            <a:r>
              <a:rPr lang="en-US" sz="1800" dirty="0">
                <a:solidFill>
                  <a:srgbClr val="000000"/>
                </a:solidFill>
                <a:latin typeface="Cascadia Mono" panose="020B0609020000020004" pitchFamily="49" charset="0"/>
              </a:rPr>
              <a:t>, 7)</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print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"Pet attribute: Alf = "</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alf</a:t>
            </a:r>
            <a:r>
              <a:rPr lang="en-US" sz="1800" dirty="0">
                <a:solidFill>
                  <a:srgbClr val="000000"/>
                </a:solidFill>
                <a:latin typeface="Cascadia Mono" panose="020B0609020000020004" pitchFamily="49" charset="0"/>
              </a:rPr>
              <a:t>.__</a:t>
            </a:r>
            <a:r>
              <a:rPr lang="en-US" sz="1800" dirty="0" err="1">
                <a:solidFill>
                  <a:srgbClr val="000000"/>
                </a:solidFill>
                <a:latin typeface="Cascadia Mono" panose="020B0609020000020004" pitchFamily="49" charset="0"/>
              </a:rPr>
              <a:t>class__.breed</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 age = "</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alf.age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max</a:t>
            </a:r>
            <a:r>
              <a:rPr lang="en-US" sz="1800" dirty="0">
                <a:solidFill>
                  <a:srgbClr val="000000"/>
                </a:solidFill>
                <a:latin typeface="Cascadia Mono" panose="020B0609020000020004" pitchFamily="49" charset="0"/>
              </a:rPr>
              <a:t>.info()</a:t>
            </a:r>
          </a:p>
          <a:p>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__name__ == </a:t>
            </a:r>
            <a:r>
              <a:rPr lang="en-US" sz="1800" dirty="0">
                <a:solidFill>
                  <a:srgbClr val="A31515"/>
                </a:solidFill>
                <a:latin typeface="Cascadia Mono" panose="020B0609020000020004" pitchFamily="49" charset="0"/>
              </a:rPr>
              <a:t>"__main__"</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main</a:t>
            </a:r>
            <a:r>
              <a:rPr lang="en-US" sz="1800" dirty="0">
                <a:solidFill>
                  <a:srgbClr val="000000"/>
                </a:solidFill>
                <a:latin typeface="Cascadia Mono" panose="020B0609020000020004" pitchFamily="49" charset="0"/>
              </a:rPr>
              <a:t>()</a:t>
            </a:r>
            <a:endParaRPr lang="en-US" dirty="0"/>
          </a:p>
        </p:txBody>
      </p:sp>
      <p:sp>
        <p:nvSpPr>
          <p:cNvPr id="3" name="TextBox 5"/>
          <p:cNvSpPr txBox="1"/>
          <p:nvPr/>
        </p:nvSpPr>
        <p:spPr>
          <a:xfrm>
            <a:off x="144914" y="1100078"/>
            <a:ext cx="6259696" cy="5355312"/>
          </a:xfrm>
          <a:prstGeom prst="rect">
            <a:avLst/>
          </a:prstGeom>
          <a:noFill/>
          <a:ln w="9525" cap="flat" cmpd="sng" algn="ctr">
            <a:no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a:spAutoFit/>
          </a:bodyPr>
          <a:lstStyle/>
          <a:p>
            <a:pPr>
              <a:tabLst>
                <a:tab pos="396875" algn="l"/>
                <a:tab pos="741363" algn="l"/>
                <a:tab pos="1147763" algn="l"/>
                <a:tab pos="1544638" algn="l"/>
              </a:tabLst>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Pet</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parent class</a:t>
            </a:r>
          </a:p>
          <a:p>
            <a:pPr>
              <a:tabLst>
                <a:tab pos="396875" algn="l"/>
                <a:tab pos="741363" algn="l"/>
                <a:tab pos="1147763" algn="l"/>
                <a:tab pos="1544638" algn="l"/>
              </a:tabLst>
            </a:pPr>
            <a:r>
              <a:rPr lang="en-US" sz="1800" dirty="0">
                <a:solidFill>
                  <a:srgbClr val="008000"/>
                </a:solidFill>
                <a:latin typeface="Cascadia Mono" panose="020B0609020000020004" pitchFamily="49" charset="0"/>
              </a:rPr>
              <a:t>	# class attribute</a:t>
            </a:r>
          </a:p>
          <a:p>
            <a:pPr>
              <a:tabLst>
                <a:tab pos="396875" algn="l"/>
                <a:tab pos="741363" algn="l"/>
                <a:tab pos="1147763" algn="l"/>
                <a:tab pos="1544638" algn="l"/>
              </a:tabLst>
            </a:pPr>
            <a:r>
              <a:rPr lang="en-US" sz="1800" dirty="0">
                <a:solidFill>
                  <a:srgbClr val="000000"/>
                </a:solidFill>
                <a:latin typeface="Cascadia Mono" panose="020B0609020000020004" pitchFamily="49" charset="0"/>
              </a:rPr>
              <a:t>	breed = </a:t>
            </a:r>
            <a:r>
              <a:rPr lang="en-US" sz="1800" dirty="0">
                <a:solidFill>
                  <a:srgbClr val="A31515"/>
                </a:solidFill>
                <a:latin typeface="Cascadia Mono" panose="020B0609020000020004" pitchFamily="49" charset="0"/>
              </a:rPr>
              <a:t>"Chihuahua"</a:t>
            </a:r>
            <a:endParaRPr lang="en-US" sz="1800" dirty="0">
              <a:solidFill>
                <a:srgbClr val="000000"/>
              </a:solidFill>
              <a:latin typeface="Cascadia Mono" panose="020B0609020000020004" pitchFamily="49" charset="0"/>
            </a:endParaRPr>
          </a:p>
          <a:p>
            <a:pPr>
              <a:tabLst>
                <a:tab pos="396875" algn="l"/>
                <a:tab pos="741363" algn="l"/>
                <a:tab pos="1147763" algn="l"/>
                <a:tab pos="1544638" algn="l"/>
              </a:tabLst>
            </a:pPr>
            <a:r>
              <a:rPr lang="en-US" sz="1800" dirty="0">
                <a:solidFill>
                  <a:srgbClr val="008000"/>
                </a:solidFill>
                <a:latin typeface="Cascadia Mono" panose="020B0609020000020004" pitchFamily="49" charset="0"/>
              </a:rPr>
              <a:t>	# constructor and instance attributes</a:t>
            </a:r>
          </a:p>
          <a:p>
            <a:pPr>
              <a:tabLst>
                <a:tab pos="396875" algn="l"/>
                <a:tab pos="741363" algn="l"/>
                <a:tab pos="1147763" algn="l"/>
                <a:tab pos="1544638" algn="l"/>
              </a:tabLst>
            </a:pPr>
            <a:r>
              <a:rPr lang="en-US" sz="1800" dirty="0">
                <a:solidFill>
                  <a:srgbClr val="0000FF"/>
                </a:solidFill>
                <a:latin typeface="Cascadia Mono" panose="020B0609020000020004" pitchFamily="49" charset="0"/>
              </a:rPr>
              <a:t>	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__</a:t>
            </a:r>
            <a:r>
              <a:rPr lang="en-US" sz="1800" dirty="0" err="1">
                <a:solidFill>
                  <a:srgbClr val="2B91AF"/>
                </a:solidFill>
                <a:latin typeface="Cascadia Mono" panose="020B0609020000020004" pitchFamily="49" charset="0"/>
              </a:rPr>
              <a:t>init</a:t>
            </a:r>
            <a:r>
              <a:rPr lang="en-US" sz="1800" dirty="0">
                <a:solidFill>
                  <a:srgbClr val="2B91AF"/>
                </a:solidFill>
                <a:latin typeface="Cascadia Mono" panose="020B0609020000020004" pitchFamily="49" charset="0"/>
              </a:rPr>
              <a:t>__</a:t>
            </a:r>
            <a:r>
              <a:rPr lang="en-US" sz="1800" dirty="0">
                <a:solidFill>
                  <a:srgbClr val="000000"/>
                </a:solidFill>
                <a:latin typeface="Cascadia Mono" panose="020B0609020000020004" pitchFamily="49" charset="0"/>
              </a:rPr>
              <a:t>(self, name, age):</a:t>
            </a:r>
          </a:p>
          <a:p>
            <a:pPr>
              <a:tabLst>
                <a:tab pos="396875" algn="l"/>
                <a:tab pos="741363" algn="l"/>
                <a:tab pos="1147763" algn="l"/>
                <a:tab pos="1544638" algn="l"/>
              </a:tabLst>
            </a:pPr>
            <a:r>
              <a:rPr lang="en-US" sz="1800" dirty="0">
                <a:solidFill>
                  <a:srgbClr val="0000FF"/>
                </a:solidFill>
                <a:latin typeface="Cascadia Mono" panose="020B0609020000020004" pitchFamily="49" charset="0"/>
              </a:rPr>
              <a:t>		self</a:t>
            </a:r>
            <a:r>
              <a:rPr lang="en-US" sz="1800" dirty="0">
                <a:solidFill>
                  <a:srgbClr val="000000"/>
                </a:solidFill>
                <a:latin typeface="Cascadia Mono" panose="020B0609020000020004" pitchFamily="49" charset="0"/>
              </a:rPr>
              <a:t>.name = name</a:t>
            </a:r>
          </a:p>
          <a:p>
            <a:pPr>
              <a:tabLst>
                <a:tab pos="396875" algn="l"/>
                <a:tab pos="741363" algn="l"/>
                <a:tab pos="1147763" algn="l"/>
                <a:tab pos="1544638" algn="l"/>
              </a:tabLst>
            </a:pPr>
            <a:r>
              <a:rPr lang="en-US" sz="1800" dirty="0">
                <a:solidFill>
                  <a:srgbClr val="0000FF"/>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.age</a:t>
            </a:r>
            <a:r>
              <a:rPr lang="en-US" sz="1800" dirty="0">
                <a:solidFill>
                  <a:srgbClr val="000000"/>
                </a:solidFill>
                <a:latin typeface="Cascadia Mono" panose="020B0609020000020004" pitchFamily="49" charset="0"/>
              </a:rPr>
              <a:t> = age</a:t>
            </a:r>
          </a:p>
          <a:p>
            <a:pPr>
              <a:tabLst>
                <a:tab pos="396875" algn="l"/>
                <a:tab pos="741363" algn="l"/>
                <a:tab pos="1147763" algn="l"/>
                <a:tab pos="1544638" algn="l"/>
              </a:tabLst>
            </a:pPr>
            <a:r>
              <a:rPr lang="en-US" sz="1800" dirty="0">
                <a:solidFill>
                  <a:srgbClr val="0000FF"/>
                </a:solidFill>
                <a:latin typeface="Cascadia Mono" panose="020B0609020000020004" pitchFamily="49" charset="0"/>
              </a:rPr>
              <a:t>	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info</a:t>
            </a:r>
            <a:r>
              <a:rPr lang="en-US" sz="1800" dirty="0">
                <a:solidFill>
                  <a:srgbClr val="000000"/>
                </a:solidFill>
                <a:latin typeface="Cascadia Mono" panose="020B0609020000020004" pitchFamily="49" charset="0"/>
              </a:rPr>
              <a:t>(self):</a:t>
            </a:r>
          </a:p>
          <a:p>
            <a:pPr>
              <a:tabLst>
                <a:tab pos="396875" algn="l"/>
                <a:tab pos="741363" algn="l"/>
                <a:tab pos="1147763" algn="l"/>
                <a:tab pos="1544638" algn="l"/>
              </a:tabLst>
            </a:pPr>
            <a:r>
              <a:rPr lang="en-US" sz="1800" dirty="0">
                <a:solidFill>
                  <a:srgbClr val="2B91AF"/>
                </a:solidFill>
                <a:latin typeface="Cascadia Mono" panose="020B0609020000020004" pitchFamily="49" charset="0"/>
              </a:rPr>
              <a:t>		print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t>
            </a:r>
            <a:r>
              <a:rPr lang="en-US" dirty="0">
                <a:solidFill>
                  <a:srgbClr val="A31515"/>
                </a:solidFill>
                <a:latin typeface="Cascadia Mono" panose="020B0609020000020004" pitchFamily="49" charset="0"/>
              </a:rPr>
              <a:t>Pe</a:t>
            </a:r>
            <a:r>
              <a:rPr lang="en-US" sz="1800" dirty="0">
                <a:solidFill>
                  <a:srgbClr val="A31515"/>
                </a:solidFill>
                <a:latin typeface="Cascadia Mono" panose="020B0609020000020004" pitchFamily="49" charset="0"/>
              </a:rPr>
              <a:t>t Breed = {}, name = {}, age = {}"</a:t>
            </a:r>
            <a:r>
              <a:rPr lang="en-US" sz="1800" dirty="0">
                <a:solidFill>
                  <a:srgbClr val="000000"/>
                </a:solidFill>
                <a:latin typeface="Cascadia Mono" panose="020B0609020000020004" pitchFamily="49" charset="0"/>
              </a:rPr>
              <a:t>.format(</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.breed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self</a:t>
            </a:r>
            <a:r>
              <a:rPr lang="en-US" sz="1800" dirty="0">
                <a:solidFill>
                  <a:srgbClr val="000000"/>
                </a:solidFill>
                <a:latin typeface="Cascadia Mono" panose="020B0609020000020004" pitchFamily="49" charset="0"/>
              </a:rPr>
              <a:t>.name,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.age</a:t>
            </a:r>
            <a:r>
              <a:rPr lang="en-US" sz="1800" dirty="0">
                <a:solidFill>
                  <a:srgbClr val="000000"/>
                </a:solidFill>
                <a:latin typeface="Cascadia Mono" panose="020B0609020000020004" pitchFamily="49" charset="0"/>
              </a:rPr>
              <a:t>))</a:t>
            </a:r>
            <a:endParaRPr lang="en-US" sz="1800" dirty="0">
              <a:solidFill>
                <a:srgbClr val="008000"/>
              </a:solidFill>
              <a:latin typeface="Cascadia Mono" panose="020B0609020000020004" pitchFamily="49" charset="0"/>
            </a:endParaRPr>
          </a:p>
          <a:p>
            <a:pPr>
              <a:tabLst>
                <a:tab pos="396875" algn="l"/>
                <a:tab pos="741363" algn="l"/>
                <a:tab pos="1147763" algn="l"/>
                <a:tab pos="1544638" algn="l"/>
              </a:tabLst>
            </a:pP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Pet</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child class</a:t>
            </a:r>
            <a:endParaRPr lang="en-US" sz="1800" dirty="0">
              <a:solidFill>
                <a:srgbClr val="000000"/>
              </a:solidFill>
              <a:latin typeface="Cascadia Mono" panose="020B0609020000020004" pitchFamily="49" charset="0"/>
            </a:endParaRPr>
          </a:p>
          <a:p>
            <a:pPr>
              <a:tabLst>
                <a:tab pos="396875" algn="l"/>
                <a:tab pos="741363" algn="l"/>
                <a:tab pos="1147763" algn="l"/>
                <a:tab pos="1544638" algn="l"/>
              </a:tabLst>
            </a:pPr>
            <a:r>
              <a:rPr lang="en-US" sz="1800" dirty="0">
                <a:solidFill>
                  <a:srgbClr val="000000"/>
                </a:solidFill>
                <a:latin typeface="Cascadia Mono" panose="020B0609020000020004" pitchFamily="49" charset="0"/>
              </a:rPr>
              <a:t>	origin = </a:t>
            </a:r>
            <a:r>
              <a:rPr lang="en-US" sz="1800" dirty="0">
                <a:solidFill>
                  <a:srgbClr val="A31515"/>
                </a:solidFill>
                <a:latin typeface="Cascadia Mono" panose="020B0609020000020004" pitchFamily="49" charset="0"/>
              </a:rPr>
              <a:t>"America"</a:t>
            </a:r>
            <a:endParaRPr lang="en-US" sz="1800" dirty="0">
              <a:solidFill>
                <a:srgbClr val="000000"/>
              </a:solidFill>
              <a:latin typeface="Cascadia Mono" panose="020B0609020000020004" pitchFamily="49" charset="0"/>
            </a:endParaRPr>
          </a:p>
          <a:p>
            <a:pPr>
              <a:tabLst>
                <a:tab pos="396875" algn="l"/>
                <a:tab pos="741363" algn="l"/>
                <a:tab pos="1147763" algn="l"/>
                <a:tab pos="1544638" algn="l"/>
              </a:tabLst>
            </a:pPr>
            <a:r>
              <a:rPr lang="en-US" sz="1800" dirty="0">
                <a:solidFill>
                  <a:srgbClr val="0000FF"/>
                </a:solidFill>
                <a:latin typeface="Cascadia Mono" panose="020B0609020000020004" pitchFamily="49" charset="0"/>
              </a:rPr>
              <a:t>	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__</a:t>
            </a:r>
            <a:r>
              <a:rPr lang="en-US" sz="1800" dirty="0" err="1">
                <a:solidFill>
                  <a:srgbClr val="2B91AF"/>
                </a:solidFill>
                <a:latin typeface="Cascadia Mono" panose="020B0609020000020004" pitchFamily="49" charset="0"/>
              </a:rPr>
              <a:t>init</a:t>
            </a:r>
            <a:r>
              <a:rPr lang="en-US" sz="1800" dirty="0">
                <a:solidFill>
                  <a:srgbClr val="2B91AF"/>
                </a:solidFill>
                <a:latin typeface="Cascadia Mono" panose="020B0609020000020004" pitchFamily="49" charset="0"/>
              </a:rPr>
              <a:t>__</a:t>
            </a:r>
            <a:r>
              <a:rPr lang="en-US" sz="1800" dirty="0">
                <a:solidFill>
                  <a:srgbClr val="000000"/>
                </a:solidFill>
                <a:latin typeface="Cascadia Mono" panose="020B0609020000020004" pitchFamily="49" charset="0"/>
              </a:rPr>
              <a:t>(self, name, age):</a:t>
            </a:r>
          </a:p>
          <a:p>
            <a:pPr>
              <a:tabLst>
                <a:tab pos="396875" algn="l"/>
                <a:tab pos="741363" algn="l"/>
                <a:tab pos="1147763" algn="l"/>
                <a:tab pos="1544638" algn="l"/>
              </a:tabLst>
            </a:pPr>
            <a:r>
              <a:rPr lang="en-US" sz="1800" dirty="0">
                <a:solidFill>
                  <a:srgbClr val="008000"/>
                </a:solidFill>
                <a:latin typeface="Cascadia Mono" panose="020B0609020000020004" pitchFamily="49" charset="0"/>
              </a:rPr>
              <a:t>		# call super() function</a:t>
            </a:r>
          </a:p>
          <a:p>
            <a:pPr>
              <a:tabLst>
                <a:tab pos="396875" algn="l"/>
                <a:tab pos="741363" algn="l"/>
                <a:tab pos="1147763" algn="l"/>
                <a:tab pos="1544638" algn="l"/>
              </a:tabLst>
            </a:pPr>
            <a:r>
              <a:rPr lang="en-US" sz="1800" dirty="0">
                <a:solidFill>
                  <a:srgbClr val="2B91AF"/>
                </a:solidFill>
                <a:latin typeface="Cascadia Mono" panose="020B0609020000020004" pitchFamily="49" charset="0"/>
              </a:rPr>
              <a:t>		super</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__</a:t>
            </a:r>
            <a:r>
              <a:rPr lang="en-US" sz="1800" dirty="0" err="1">
                <a:solidFill>
                  <a:srgbClr val="0000FF"/>
                </a:solidFill>
                <a:latin typeface="Cascadia Mono" panose="020B0609020000020004" pitchFamily="49" charset="0"/>
              </a:rPr>
              <a:t>init</a:t>
            </a:r>
            <a:r>
              <a:rPr lang="en-US" sz="1800" dirty="0">
                <a:solidFill>
                  <a:srgbClr val="0000FF"/>
                </a:solidFill>
                <a:latin typeface="Cascadia Mono" panose="020B0609020000020004" pitchFamily="49" charset="0"/>
              </a:rPr>
              <a:t>__</a:t>
            </a:r>
            <a:r>
              <a:rPr lang="en-US" sz="1800" dirty="0">
                <a:solidFill>
                  <a:srgbClr val="000000"/>
                </a:solidFill>
                <a:latin typeface="Cascadia Mono" panose="020B0609020000020004" pitchFamily="49" charset="0"/>
              </a:rPr>
              <a:t>(name, age)</a:t>
            </a:r>
          </a:p>
          <a:p>
            <a:pPr>
              <a:tabLst>
                <a:tab pos="396875" algn="l"/>
                <a:tab pos="741363" algn="l"/>
                <a:tab pos="1147763" algn="l"/>
                <a:tab pos="1544638" algn="l"/>
              </a:tabLst>
            </a:pPr>
            <a:r>
              <a:rPr lang="en-US" sz="1800" dirty="0">
                <a:solidFill>
                  <a:srgbClr val="0000FF"/>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.__class__.breed</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"Persian"</a:t>
            </a:r>
            <a:endParaRPr lang="en-US" sz="1800" dirty="0">
              <a:solidFill>
                <a:srgbClr val="000000"/>
              </a:solidFill>
              <a:latin typeface="Cascadia Mono" panose="020B0609020000020004" pitchFamily="49" charset="0"/>
            </a:endParaRPr>
          </a:p>
          <a:p>
            <a:pPr>
              <a:tabLst>
                <a:tab pos="396875" algn="l"/>
                <a:tab pos="741363" algn="l"/>
                <a:tab pos="1147763" algn="l"/>
                <a:tab pos="1544638" algn="l"/>
              </a:tabLst>
            </a:pPr>
            <a:r>
              <a:rPr lang="en-US" sz="1800" dirty="0">
                <a:solidFill>
                  <a:srgbClr val="0000FF"/>
                </a:solidFill>
                <a:latin typeface="Cascadia Mono" panose="020B0609020000020004" pitchFamily="49" charset="0"/>
              </a:rPr>
              <a:t>		self</a:t>
            </a:r>
            <a:r>
              <a:rPr lang="en-US" sz="1800" dirty="0">
                <a:solidFill>
                  <a:srgbClr val="000000"/>
                </a:solidFill>
                <a:latin typeface="Cascadia Mono" panose="020B0609020000020004" pitchFamily="49" charset="0"/>
              </a:rPr>
              <a:t>.info()</a:t>
            </a:r>
          </a:p>
          <a:p>
            <a:pPr>
              <a:tabLst>
                <a:tab pos="396875" algn="l"/>
                <a:tab pos="741363" algn="l"/>
                <a:tab pos="1147763" algn="l"/>
                <a:tab pos="1544638" algn="l"/>
              </a:tabLst>
            </a:pPr>
            <a:r>
              <a:rPr lang="en-US" sz="1800" dirty="0">
                <a:solidFill>
                  <a:srgbClr val="2B91AF"/>
                </a:solidFill>
                <a:latin typeface="Cascadia Mono" panose="020B0609020000020004" pitchFamily="49" charset="0"/>
              </a:rPr>
              <a:t>		print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"Cat origin is "</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.__class__.origin</a:t>
            </a:r>
            <a:r>
              <a:rPr lang="en-US" sz="1800" dirty="0">
                <a:solidFill>
                  <a:srgbClr val="000000"/>
                </a:solidFill>
                <a:latin typeface="Cascadia Mono" panose="020B0609020000020004" pitchFamily="49" charset="0"/>
              </a:rPr>
              <a:t>)</a:t>
            </a:r>
            <a:endParaRPr lang="en-US" dirty="0"/>
          </a:p>
        </p:txBody>
      </p:sp>
      <p:pic>
        <p:nvPicPr>
          <p:cNvPr id="5" name="Picture 4"/>
          <p:cNvPicPr>
            <a:picLocks noChangeAspect="1"/>
          </p:cNvPicPr>
          <p:nvPr/>
        </p:nvPicPr>
        <p:blipFill>
          <a:blip r:embed="rId2"/>
          <a:stretch>
            <a:fillRect/>
          </a:stretch>
        </p:blipFill>
        <p:spPr>
          <a:xfrm>
            <a:off x="6106630" y="4387468"/>
            <a:ext cx="6021495" cy="1625674"/>
          </a:xfrm>
          <a:prstGeom prst="rect">
            <a:avLst/>
          </a:prstGeom>
        </p:spPr>
      </p:pic>
      <p:sp>
        <p:nvSpPr>
          <p:cNvPr id="2" name="Title 1"/>
          <p:cNvSpPr>
            <a:spLocks noGrp="1"/>
          </p:cNvSpPr>
          <p:nvPr>
            <p:ph type="title"/>
          </p:nvPr>
        </p:nvSpPr>
        <p:spPr>
          <a:xfrm>
            <a:off x="381000" y="76200"/>
            <a:ext cx="11939752" cy="601823"/>
          </a:xfrm>
        </p:spPr>
        <p:txBody>
          <a:bodyPr/>
          <a:lstStyle/>
          <a:p>
            <a:r>
              <a:rPr lang="en-US" altLang="en-US" sz="3200" b="1" dirty="0">
                <a:latin typeface="Times New Roman" panose="02020603050405020304" pitchFamily="18" charset="0"/>
                <a:ea typeface="SimSun" panose="02010600030101010101" pitchFamily="2" charset="-122"/>
              </a:rPr>
              <a:t>继承示例：猫类继承宠物类</a:t>
            </a:r>
          </a:p>
        </p:txBody>
      </p:sp>
      <p:sp>
        <p:nvSpPr>
          <p:cNvPr id="4" name="Slide Number Placeholder 3"/>
          <p:cNvSpPr>
            <a:spLocks noGrp="1"/>
          </p:cNvSpPr>
          <p:nvPr>
            <p:ph type="sldNum" sz="quarter" idx="12"/>
          </p:nvPr>
        </p:nvSpPr>
        <p:spPr/>
        <p:txBody>
          <a:bodyPr/>
          <a:lstStyle/>
          <a:p>
            <a:pPr>
              <a:defRPr/>
            </a:pPr>
            <a:fld id="{FF485B11-B197-4E90-AEF7-CBB5654843B7}"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6463929" y="550218"/>
            <a:ext cx="0" cy="3269942"/>
          </a:xfrm>
          <a:prstGeom prst="line">
            <a:avLst/>
          </a:prstGeom>
          <a:ln w="38100"/>
        </p:spPr>
        <p:style>
          <a:lnRef idx="1">
            <a:schemeClr val="dk1"/>
          </a:lnRef>
          <a:fillRef idx="0">
            <a:schemeClr val="dk1"/>
          </a:fillRef>
          <a:effectRef idx="0">
            <a:schemeClr val="dk1"/>
          </a:effectRef>
          <a:fontRef idx="minor">
            <a:schemeClr val="tx1"/>
          </a:fontRef>
        </p:style>
      </p:cxnSp>
      <p:sp>
        <p:nvSpPr>
          <p:cNvPr id="17" name="Freeform: Shape 16"/>
          <p:cNvSpPr/>
          <p:nvPr/>
        </p:nvSpPr>
        <p:spPr>
          <a:xfrm>
            <a:off x="63875" y="3172325"/>
            <a:ext cx="867105" cy="2569907"/>
          </a:xfrm>
          <a:custGeom>
            <a:avLst/>
            <a:gdLst>
              <a:gd name="connsiteX0" fmla="*/ 1020726 w 1020726"/>
              <a:gd name="connsiteY0" fmla="*/ 2775097 h 2775097"/>
              <a:gd name="connsiteX1" fmla="*/ 0 w 1020726"/>
              <a:gd name="connsiteY1" fmla="*/ 2775097 h 2775097"/>
              <a:gd name="connsiteX2" fmla="*/ 0 w 1020726"/>
              <a:gd name="connsiteY2" fmla="*/ 0 h 2775097"/>
              <a:gd name="connsiteX3" fmla="*/ 531628 w 1020726"/>
              <a:gd name="connsiteY3" fmla="*/ 0 h 2775097"/>
            </a:gdLst>
            <a:ahLst/>
            <a:cxnLst>
              <a:cxn ang="0">
                <a:pos x="connsiteX0" y="connsiteY0"/>
              </a:cxn>
              <a:cxn ang="0">
                <a:pos x="connsiteX1" y="connsiteY1"/>
              </a:cxn>
              <a:cxn ang="0">
                <a:pos x="connsiteX2" y="connsiteY2"/>
              </a:cxn>
              <a:cxn ang="0">
                <a:pos x="connsiteX3" y="connsiteY3"/>
              </a:cxn>
            </a:cxnLst>
            <a:rect l="l" t="t" r="r" b="b"/>
            <a:pathLst>
              <a:path w="1020726" h="2775097">
                <a:moveTo>
                  <a:pt x="1020726" y="2775097"/>
                </a:moveTo>
                <a:lnTo>
                  <a:pt x="0" y="2775097"/>
                </a:lnTo>
                <a:lnTo>
                  <a:pt x="0" y="0"/>
                </a:lnTo>
                <a:lnTo>
                  <a:pt x="531628" y="0"/>
                </a:lnTo>
              </a:path>
            </a:pathLst>
          </a:cu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cxnSp>
        <p:nvCxnSpPr>
          <p:cNvPr id="19" name="Straight Arrow Connector 18"/>
          <p:cNvCxnSpPr>
            <a:cxnSpLocks/>
          </p:cNvCxnSpPr>
          <p:nvPr/>
        </p:nvCxnSpPr>
        <p:spPr>
          <a:xfrm>
            <a:off x="4543644" y="3441337"/>
            <a:ext cx="1552356" cy="836023"/>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a:cxnSpLocks/>
          </p:cNvCxnSpPr>
          <p:nvPr/>
        </p:nvCxnSpPr>
        <p:spPr>
          <a:xfrm flipV="1">
            <a:off x="4505608" y="4886960"/>
            <a:ext cx="1539850" cy="1126182"/>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Arrow Connector 24"/>
          <p:cNvCxnSpPr>
            <a:cxnSpLocks/>
          </p:cNvCxnSpPr>
          <p:nvPr/>
        </p:nvCxnSpPr>
        <p:spPr>
          <a:xfrm flipH="1">
            <a:off x="9608288" y="2725093"/>
            <a:ext cx="917472" cy="2304107"/>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a:cxnSpLocks/>
          </p:cNvCxnSpPr>
          <p:nvPr/>
        </p:nvCxnSpPr>
        <p:spPr>
          <a:xfrm>
            <a:off x="7878131" y="3384010"/>
            <a:ext cx="427669" cy="2026190"/>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ED4915F-8650-4997-79A0-E8A5EB56A891}"/>
              </a:ext>
            </a:extLst>
          </p:cNvPr>
          <p:cNvCxnSpPr>
            <a:cxnSpLocks/>
          </p:cNvCxnSpPr>
          <p:nvPr/>
        </p:nvCxnSpPr>
        <p:spPr>
          <a:xfrm>
            <a:off x="1227904" y="4185920"/>
            <a:ext cx="42672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E2A82A-83D2-1FAD-2BEF-E6D7BBA77E1E}"/>
              </a:ext>
            </a:extLst>
          </p:cNvPr>
          <p:cNvCxnSpPr>
            <a:cxnSpLocks/>
          </p:cNvCxnSpPr>
          <p:nvPr/>
        </p:nvCxnSpPr>
        <p:spPr>
          <a:xfrm>
            <a:off x="6680571" y="3047335"/>
            <a:ext cx="132954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C4CCB2E-B833-42FF-9921-32C778FD4532}"/>
              </a:ext>
            </a:extLst>
          </p:cNvPr>
          <p:cNvSpPr txBox="1"/>
          <p:nvPr/>
        </p:nvSpPr>
        <p:spPr>
          <a:xfrm>
            <a:off x="7977432" y="3724255"/>
            <a:ext cx="458779" cy="461665"/>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lgn="ctr">
              <a:spcBef>
                <a:spcPct val="0"/>
              </a:spcBef>
            </a:pPr>
            <a:r>
              <a:rPr kumimoji="0" lang="en-US" sz="2400" b="1" i="0" u="none" strike="noStrike" kern="1200" normalizeH="0" noProof="0" dirty="0">
                <a:solidFill>
                  <a:srgbClr val="FF0000"/>
                </a:solidFill>
                <a:uLnTx/>
                <a:uFillTx/>
                <a:sym typeface="Wingdings" panose="05000000000000000000" pitchFamily="2" charset="2"/>
              </a:rPr>
              <a:t></a:t>
            </a:r>
            <a:endParaRPr kumimoji="0" lang="en-US" sz="2400" b="1" i="0" u="none" strike="noStrike" kern="1200" normalizeH="0" noProof="0" dirty="0">
              <a:solidFill>
                <a:srgbClr val="FF0000"/>
              </a:solidFill>
              <a:uLnTx/>
              <a:uFillTx/>
            </a:endParaRPr>
          </a:p>
        </p:txBody>
      </p:sp>
      <p:sp>
        <p:nvSpPr>
          <p:cNvPr id="20" name="TextBox 19">
            <a:extLst>
              <a:ext uri="{FF2B5EF4-FFF2-40B4-BE49-F238E27FC236}">
                <a16:creationId xmlns:a16="http://schemas.microsoft.com/office/drawing/2014/main" id="{5B65622C-FE4C-451B-AA36-DD99FAB8BDC3}"/>
              </a:ext>
            </a:extLst>
          </p:cNvPr>
          <p:cNvSpPr txBox="1"/>
          <p:nvPr/>
        </p:nvSpPr>
        <p:spPr>
          <a:xfrm>
            <a:off x="10164866" y="3358495"/>
            <a:ext cx="458779" cy="461665"/>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lgn="ctr">
              <a:spcBef>
                <a:spcPct val="0"/>
              </a:spcBef>
            </a:pPr>
            <a:r>
              <a:rPr kumimoji="0" lang="en-US" sz="2400" b="1" i="0" u="none" strike="noStrike" kern="1200" normalizeH="0" noProof="0" dirty="0">
                <a:solidFill>
                  <a:srgbClr val="FF0000"/>
                </a:solidFill>
                <a:uLnTx/>
                <a:uFillTx/>
                <a:sym typeface="Wingdings" panose="05000000000000000000" pitchFamily="2" charset="2"/>
              </a:rPr>
              <a:t></a:t>
            </a:r>
            <a:endParaRPr kumimoji="0" lang="en-US" sz="2400" b="1" i="0" u="none" strike="noStrike" kern="1200" normalizeH="0" noProof="0" dirty="0">
              <a:solidFill>
                <a:srgbClr val="FF0000"/>
              </a:solidFill>
              <a:uLnTx/>
              <a:uFillTx/>
            </a:endParaRPr>
          </a:p>
        </p:txBody>
      </p:sp>
      <p:sp>
        <p:nvSpPr>
          <p:cNvPr id="22" name="TextBox 21">
            <a:extLst>
              <a:ext uri="{FF2B5EF4-FFF2-40B4-BE49-F238E27FC236}">
                <a16:creationId xmlns:a16="http://schemas.microsoft.com/office/drawing/2014/main" id="{624240F1-95E1-48F1-94EC-F1096380EDF3}"/>
              </a:ext>
            </a:extLst>
          </p:cNvPr>
          <p:cNvSpPr txBox="1"/>
          <p:nvPr/>
        </p:nvSpPr>
        <p:spPr>
          <a:xfrm>
            <a:off x="4032851" y="5757922"/>
            <a:ext cx="458779" cy="461665"/>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lgn="ctr">
              <a:spcBef>
                <a:spcPct val="0"/>
              </a:spcBef>
            </a:pPr>
            <a:r>
              <a:rPr kumimoji="0" lang="en-US" sz="2400" b="1" i="0" u="none" strike="noStrike" kern="1200" normalizeH="0" noProof="0" dirty="0">
                <a:solidFill>
                  <a:srgbClr val="FF0000"/>
                </a:solidFill>
                <a:uLnTx/>
                <a:uFillTx/>
                <a:sym typeface="Wingdings" panose="05000000000000000000" pitchFamily="2" charset="2"/>
              </a:rPr>
              <a:t></a:t>
            </a:r>
            <a:endParaRPr kumimoji="0" lang="en-US" sz="2400" b="1" i="0" u="none" strike="noStrike" kern="1200" normalizeH="0" noProof="0" dirty="0">
              <a:solidFill>
                <a:srgbClr val="FF0000"/>
              </a:solidFill>
              <a:uLnTx/>
              <a:uFillTx/>
            </a:endParaRPr>
          </a:p>
        </p:txBody>
      </p:sp>
      <p:sp>
        <p:nvSpPr>
          <p:cNvPr id="23" name="TextBox 22">
            <a:extLst>
              <a:ext uri="{FF2B5EF4-FFF2-40B4-BE49-F238E27FC236}">
                <a16:creationId xmlns:a16="http://schemas.microsoft.com/office/drawing/2014/main" id="{E526A651-0CB5-478A-A79D-FD1DE34BAA5D}"/>
              </a:ext>
            </a:extLst>
          </p:cNvPr>
          <p:cNvSpPr txBox="1"/>
          <p:nvPr/>
        </p:nvSpPr>
        <p:spPr>
          <a:xfrm>
            <a:off x="66549" y="3103389"/>
            <a:ext cx="458779" cy="461665"/>
          </a:xfrm>
          <a:prstGeom prst="rect">
            <a:avLst/>
          </a:prstGeom>
          <a:noFill/>
          <a:ln>
            <a:noFill/>
          </a:ln>
        </p:spPr>
        <p:style>
          <a:lnRef idx="1">
            <a:schemeClr val="accent6"/>
          </a:lnRef>
          <a:fillRef idx="3">
            <a:schemeClr val="accent6"/>
          </a:fillRef>
          <a:effectRef idx="2">
            <a:schemeClr val="accent6"/>
          </a:effectRef>
          <a:fontRef idx="minor">
            <a:schemeClr val="lt1"/>
          </a:fontRef>
        </p:style>
        <p:txBody>
          <a:bodyPr wrap="none" rtlCol="0">
            <a:spAutoFit/>
          </a:bodyPr>
          <a:lstStyle/>
          <a:p>
            <a:pPr algn="ctr">
              <a:spcBef>
                <a:spcPct val="0"/>
              </a:spcBef>
            </a:pPr>
            <a:r>
              <a:rPr kumimoji="0" lang="en-US" sz="2400" b="1" i="0" u="none" strike="noStrike" kern="1200" normalizeH="0" noProof="0" dirty="0">
                <a:solidFill>
                  <a:srgbClr val="FF0000"/>
                </a:solidFill>
                <a:uLnTx/>
                <a:uFillTx/>
                <a:sym typeface="Wingdings" panose="05000000000000000000" pitchFamily="2" charset="2"/>
              </a:rPr>
              <a:t></a:t>
            </a:r>
            <a:endParaRPr kumimoji="0" lang="en-US" sz="2400" b="1" i="0" u="none" strike="noStrike" kern="1200" normalizeH="0" noProof="0" dirty="0">
              <a:solidFill>
                <a:srgbClr val="FF0000"/>
              </a:solidFill>
              <a:uLnTx/>
              <a:uFillTx/>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248" y="152400"/>
            <a:ext cx="11939752" cy="601823"/>
          </a:xfrm>
        </p:spPr>
        <p:txBody>
          <a:bodyPr>
            <a:normAutofit/>
          </a:bodyPr>
          <a:lstStyle/>
          <a:p>
            <a:r>
              <a:rPr lang="en-US" altLang="en-US" sz="3200" b="1" dirty="0">
                <a:latin typeface="Times New Roman" panose="02020603050405020304" pitchFamily="18" charset="0"/>
                <a:ea typeface="SimSun" panose="02010600030101010101" pitchFamily="2" charset="-122"/>
                <a:cs typeface="Times New Roman" panose="02020603050405020304" pitchFamily="18" charset="0"/>
              </a:rPr>
              <a:t>封装：仅限于类的私有成员</a:t>
            </a:r>
          </a:p>
        </p:txBody>
      </p:sp>
      <p:sp>
        <p:nvSpPr>
          <p:cNvPr id="4" name="Slide Number Placeholder 3"/>
          <p:cNvSpPr>
            <a:spLocks noGrp="1"/>
          </p:cNvSpPr>
          <p:nvPr>
            <p:ph type="sldNum" sz="quarter" idx="12"/>
          </p:nvPr>
        </p:nvSpPr>
        <p:spPr/>
        <p:txBody>
          <a:bodyPr/>
          <a:lstStyle/>
          <a:p>
            <a:pPr>
              <a:defRPr/>
            </a:pPr>
            <a:fld id="{FF485B11-B197-4E90-AEF7-CBB5654843B7}"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9" name="TextBox 8"/>
          <p:cNvSpPr txBox="1"/>
          <p:nvPr/>
        </p:nvSpPr>
        <p:spPr>
          <a:xfrm>
            <a:off x="794188" y="1447800"/>
            <a:ext cx="10603624" cy="2477601"/>
          </a:xfrm>
          <a:prstGeom prst="rect">
            <a:avLst/>
          </a:prstGeom>
          <a:noFill/>
          <a:ln w="9525" cap="flat" cmpd="sng" algn="ctr">
            <a:no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a:spAutoFit/>
          </a:bodyPr>
          <a:lstStyle/>
          <a:p>
            <a:pPr marL="457200" marR="0" lvl="0" indent="-457200" algn="l" defTabSz="914400" rtl="0" eaLnBrk="0" fontAlgn="base" latinLnBrk="0" hangingPunct="0">
              <a:lnSpc>
                <a:spcPct val="100000"/>
              </a:lnSpc>
              <a:spcBef>
                <a:spcPts val="600"/>
              </a:spcBef>
              <a:spcAft>
                <a:spcPct val="0"/>
              </a:spcAft>
              <a:buClrTx/>
              <a:buSzTx/>
              <a:buFont typeface="Wingdings" panose="05000000000000000000" pitchFamily="2" charset="2"/>
              <a:buChar char="q"/>
            </a:pPr>
            <a:r>
              <a:rPr lang="en-US" altLang="en-US" sz="2800" i="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封装是面向对象编程范式的另一个特征。</a:t>
            </a:r>
            <a:endParaRPr lang="en-US" sz="2800" i="0" dirty="0">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ts val="600"/>
              </a:spcBef>
              <a:spcAft>
                <a:spcPct val="0"/>
              </a:spcAft>
              <a:buClrTx/>
              <a:buSzTx/>
              <a:buFont typeface="Wingdings" panose="05000000000000000000" pitchFamily="2" charset="2"/>
              <a:buChar char="q"/>
            </a:pPr>
            <a:r>
              <a:rPr kumimoji="0" lang="en-US" altLang="en-US" sz="28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它令某个成员变成私有，以防止在类外访问它。</a:t>
            </a:r>
            <a:endParaRPr kumimoji="0" lang="en-US" altLang="en-US" sz="2800" i="0" u="none" strike="noStrike" cap="none" normalizeH="0" baseline="0" dirty="0">
              <a:ln>
                <a:noFill/>
              </a:ln>
              <a:solidFill>
                <a:schemeClr val="tx1"/>
              </a:solidFill>
              <a:effectLst/>
              <a:latin typeface="Times New Roman" panose="02020603050405020304" pitchFamily="18" charset="0"/>
              <a:ea typeface="euclid_circular_a"/>
              <a:cs typeface="Times New Roman" panose="02020603050405020304" pitchFamily="18" charset="0"/>
            </a:endParaRPr>
          </a:p>
          <a:p>
            <a:pPr marL="457200" marR="0" lvl="0" indent="-457200" algn="l" defTabSz="914400" rtl="0" eaLnBrk="0" fontAlgn="base" latinLnBrk="0" hangingPunct="0">
              <a:lnSpc>
                <a:spcPct val="100000"/>
              </a:lnSpc>
              <a:spcBef>
                <a:spcPts val="600"/>
              </a:spcBef>
              <a:spcAft>
                <a:spcPct val="0"/>
              </a:spcAft>
              <a:buClrTx/>
              <a:buSzTx/>
              <a:buFont typeface="Wingdings" panose="05000000000000000000" pitchFamily="2" charset="2"/>
              <a:buChar char="q"/>
            </a:pPr>
            <a:r>
              <a:rPr kumimoji="0" lang="en-US" altLang="en-US" sz="2800" i="0" u="none" strike="noStrike" cap="none" normalizeH="0" baseline="0" dirty="0" err="1">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我们可以使用公有方法来操作私有数据</a:t>
            </a:r>
            <a:r>
              <a:rPr kumimoji="0" lang="en-US" altLang="en-US" sz="28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en-US" sz="2800" i="0" u="none" strike="noStrike" cap="none" normalizeH="0" baseline="0" dirty="0">
              <a:ln>
                <a:noFill/>
              </a:ln>
              <a:solidFill>
                <a:schemeClr val="tx1"/>
              </a:solidFill>
              <a:effectLst/>
              <a:latin typeface="Times New Roman" panose="02020603050405020304" pitchFamily="18" charset="0"/>
              <a:ea typeface="euclid_circular_a"/>
              <a:cs typeface="Times New Roman" panose="02020603050405020304" pitchFamily="18" charset="0"/>
            </a:endParaRPr>
          </a:p>
          <a:p>
            <a:pPr marL="457200" marR="0" lvl="0" indent="-457200" algn="l" defTabSz="914400" rtl="0" eaLnBrk="0" fontAlgn="base" latinLnBrk="0" hangingPunct="0">
              <a:lnSpc>
                <a:spcPct val="100000"/>
              </a:lnSpc>
              <a:spcBef>
                <a:spcPts val="600"/>
              </a:spcBef>
              <a:spcAft>
                <a:spcPct val="0"/>
              </a:spcAft>
              <a:buClrTx/>
              <a:buSzTx/>
              <a:buFont typeface="Wingdings" panose="05000000000000000000" pitchFamily="2" charset="2"/>
              <a:buChar char="q"/>
            </a:pPr>
            <a:r>
              <a:rPr kumimoji="0" lang="en-US" altLang="en-US" sz="28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在 Python 中，我们使用下划线作为前缀表示私有成员。可以是单下划线 _ 或双下划线 </a:t>
            </a:r>
            <a:r>
              <a:rPr kumimoji="0" lang="en-US" altLang="en-US" sz="2800" i="0" u="none" strike="noStrike" cap="none" normalizeH="0" baseline="0" dirty="0">
                <a:ln>
                  <a:noFill/>
                </a:ln>
                <a:solidFill>
                  <a:schemeClr val="tx1"/>
                </a:solidFill>
                <a:effectLst/>
                <a:latin typeface="Technic" panose="00000400000000000000" pitchFamily="2" charset="2"/>
                <a:ea typeface="SimSun" panose="02010600030101010101" pitchFamily="2" charset="-122"/>
                <a:cs typeface="Times New Roman" panose="02020603050405020304" pitchFamily="18" charset="0"/>
              </a:rPr>
              <a:t>__</a:t>
            </a:r>
            <a:r>
              <a:rPr kumimoji="0" lang="en-US" altLang="en-US" sz="2800" i="0" u="none" strike="noStrike" cap="none" normalizeH="0" baseline="0" dirty="0">
                <a:ln>
                  <a:noFill/>
                </a:ln>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7E07A973-35C9-78B2-F8AD-E11BD79A5933}"/>
              </a:ext>
            </a:extLst>
          </p:cNvPr>
          <p:cNvSpPr txBox="1"/>
          <p:nvPr/>
        </p:nvSpPr>
        <p:spPr>
          <a:xfrm>
            <a:off x="78890" y="838200"/>
            <a:ext cx="7315200" cy="4524315"/>
          </a:xfrm>
          <a:prstGeom prst="rect">
            <a:avLst/>
          </a:prstGeom>
          <a:noFill/>
          <a:ln w="9525" cap="flat" cmpd="sng" algn="ctr">
            <a:no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a:spAutoFit/>
          </a:bodyPr>
          <a:lstStyle/>
          <a:p>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Pet</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parent class</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class attribute</a:t>
            </a:r>
          </a:p>
          <a:p>
            <a:r>
              <a:rPr lang="en-US" sz="1800" dirty="0">
                <a:solidFill>
                  <a:srgbClr val="000000"/>
                </a:solidFill>
                <a:latin typeface="Cascadia Mono" panose="020B0609020000020004" pitchFamily="49" charset="0"/>
              </a:rPr>
              <a:t>    breed = </a:t>
            </a:r>
            <a:r>
              <a:rPr lang="en-US" sz="1800" dirty="0">
                <a:solidFill>
                  <a:srgbClr val="A31515"/>
                </a:solidFill>
                <a:latin typeface="Cascadia Mono" panose="020B0609020000020004" pitchFamily="49" charset="0"/>
              </a:rPr>
              <a:t>"Chihuahua"</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constructor and instance attributes</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__</a:t>
            </a:r>
            <a:r>
              <a:rPr lang="en-US" sz="1800" dirty="0" err="1">
                <a:solidFill>
                  <a:srgbClr val="0000FF"/>
                </a:solidFill>
                <a:latin typeface="Cascadia Mono" panose="020B0609020000020004" pitchFamily="49" charset="0"/>
              </a:rPr>
              <a:t>init</a:t>
            </a:r>
            <a:r>
              <a:rPr lang="en-US" sz="1800" dirty="0">
                <a:solidFill>
                  <a:srgbClr val="0000FF"/>
                </a:solidFill>
                <a:latin typeface="Cascadia Mono" panose="020B0609020000020004" pitchFamily="49" charset="0"/>
              </a:rPr>
              <a:t>__</a:t>
            </a:r>
            <a:r>
              <a:rPr lang="en-US" sz="1800" dirty="0">
                <a:solidFill>
                  <a:srgbClr val="000000"/>
                </a:solidFill>
                <a:latin typeface="Cascadia Mono" panose="020B0609020000020004" pitchFamily="49" charset="0"/>
              </a:rPr>
              <a:t>(self, name, age):</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.__name</a:t>
            </a:r>
            <a:r>
              <a:rPr lang="en-US" sz="1800" dirty="0">
                <a:solidFill>
                  <a:srgbClr val="000000"/>
                </a:solidFill>
                <a:latin typeface="Cascadia Mono" panose="020B0609020000020004" pitchFamily="49" charset="0"/>
              </a:rPr>
              <a:t> = name</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.__age</a:t>
            </a:r>
            <a:r>
              <a:rPr lang="en-US" sz="1800" dirty="0">
                <a:solidFill>
                  <a:srgbClr val="000000"/>
                </a:solidFill>
                <a:latin typeface="Cascadia Mono" panose="020B0609020000020004" pitchFamily="49" charset="0"/>
              </a:rPr>
              <a:t> = age</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setName</a:t>
            </a:r>
            <a:r>
              <a:rPr lang="en-US" sz="1800" dirty="0">
                <a:solidFill>
                  <a:srgbClr val="000000"/>
                </a:solidFill>
                <a:latin typeface="Cascadia Mono" panose="020B0609020000020004" pitchFamily="49" charset="0"/>
              </a:rPr>
              <a:t>(self, nm):</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.__name</a:t>
            </a:r>
            <a:r>
              <a:rPr lang="en-US" sz="1800" dirty="0">
                <a:solidFill>
                  <a:srgbClr val="000000"/>
                </a:solidFill>
                <a:latin typeface="Cascadia Mono" panose="020B0609020000020004" pitchFamily="49" charset="0"/>
              </a:rPr>
              <a:t> = nm</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printName</a:t>
            </a:r>
            <a:r>
              <a:rPr lang="en-US" sz="1800" dirty="0">
                <a:solidFill>
                  <a:srgbClr val="000000"/>
                </a:solidFill>
                <a:latin typeface="Cascadia Mono" panose="020B0609020000020004" pitchFamily="49" charset="0"/>
              </a:rPr>
              <a:t>(self):</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print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“Name is {}"</a:t>
            </a:r>
            <a:r>
              <a:rPr lang="en-US" sz="1800" dirty="0">
                <a:solidFill>
                  <a:srgbClr val="000000"/>
                </a:solidFill>
                <a:latin typeface="Cascadia Mono" panose="020B0609020000020004" pitchFamily="49" charset="0"/>
              </a:rPr>
              <a:t>.format(</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.__name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setAge</a:t>
            </a:r>
            <a:r>
              <a:rPr lang="en-US" sz="1800" dirty="0">
                <a:solidFill>
                  <a:srgbClr val="000000"/>
                </a:solidFill>
                <a:latin typeface="Cascadia Mono" panose="020B0609020000020004" pitchFamily="49" charset="0"/>
              </a:rPr>
              <a:t>(self, ag):</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.__age</a:t>
            </a:r>
            <a:r>
              <a:rPr lang="en-US" sz="1800" dirty="0">
                <a:solidFill>
                  <a:srgbClr val="000000"/>
                </a:solidFill>
                <a:latin typeface="Cascadia Mono" panose="020B0609020000020004" pitchFamily="49" charset="0"/>
              </a:rPr>
              <a:t> = ag</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printAge</a:t>
            </a:r>
            <a:r>
              <a:rPr lang="en-US" sz="1800" dirty="0">
                <a:solidFill>
                  <a:srgbClr val="000000"/>
                </a:solidFill>
                <a:latin typeface="Cascadia Mono" panose="020B0609020000020004" pitchFamily="49" charset="0"/>
              </a:rPr>
              <a:t>(self):</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print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“Age is {}"</a:t>
            </a:r>
            <a:r>
              <a:rPr lang="en-US" sz="1800" dirty="0">
                <a:solidFill>
                  <a:srgbClr val="000000"/>
                </a:solidFill>
                <a:latin typeface="Cascadia Mono" panose="020B0609020000020004" pitchFamily="49" charset="0"/>
              </a:rPr>
              <a:t>.format(</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.__age</a:t>
            </a:r>
            <a:r>
              <a:rPr lang="en-US" sz="1800" dirty="0">
                <a:solidFill>
                  <a:srgbClr val="000000"/>
                </a:solidFill>
                <a:latin typeface="Cascadia Mono" panose="020B0609020000020004" pitchFamily="49" charset="0"/>
              </a:rPr>
              <a:t>))</a:t>
            </a:r>
          </a:p>
          <a:p>
            <a:endParaRPr lang="en-US" dirty="0"/>
          </a:p>
        </p:txBody>
      </p:sp>
      <p:sp>
        <p:nvSpPr>
          <p:cNvPr id="15" name="TextBox 14">
            <a:extLst>
              <a:ext uri="{FF2B5EF4-FFF2-40B4-BE49-F238E27FC236}">
                <a16:creationId xmlns:a16="http://schemas.microsoft.com/office/drawing/2014/main" id="{AD803109-F732-1C35-C588-7F2D4AF49B85}"/>
              </a:ext>
            </a:extLst>
          </p:cNvPr>
          <p:cNvSpPr txBox="1"/>
          <p:nvPr/>
        </p:nvSpPr>
        <p:spPr>
          <a:xfrm>
            <a:off x="7924800" y="976698"/>
            <a:ext cx="4188310" cy="4247317"/>
          </a:xfrm>
          <a:prstGeom prst="rect">
            <a:avLst/>
          </a:prstGeom>
          <a:noFill/>
          <a:ln w="9525" cap="flat" cmpd="sng" algn="ctr">
            <a:no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a:spAutoFit/>
          </a:bodyPr>
          <a:lstStyle/>
          <a:p>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main</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instantiate Pet class</a:t>
            </a:r>
          </a:p>
          <a:p>
            <a:r>
              <a:rPr lang="en-US" sz="1800" dirty="0">
                <a:solidFill>
                  <a:srgbClr val="000000"/>
                </a:solidFill>
                <a:latin typeface="Cascadia Mono" panose="020B0609020000020004" pitchFamily="49" charset="0"/>
              </a:rPr>
              <a:t>    pet = </a:t>
            </a:r>
            <a:r>
              <a:rPr lang="en-US" sz="1800" dirty="0">
                <a:solidFill>
                  <a:srgbClr val="2B91AF"/>
                </a:solidFill>
                <a:latin typeface="Cascadia Mono" panose="020B0609020000020004" pitchFamily="49" charset="0"/>
              </a:rPr>
              <a:t>Pet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"Alf"</a:t>
            </a:r>
            <a:r>
              <a:rPr lang="en-US" sz="1800" dirty="0">
                <a:solidFill>
                  <a:srgbClr val="000000"/>
                </a:solidFill>
                <a:latin typeface="Cascadia Mono" panose="020B0609020000020004" pitchFamily="49" charset="0"/>
              </a:rPr>
              <a:t>, 5)</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pet.printName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pet.printAge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pet.__name</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"Moon"</a:t>
            </a:r>
            <a:r>
              <a:rPr lang="en-US" sz="1800" dirty="0">
                <a:solidFill>
                  <a:srgbClr val="000000"/>
                </a:solidFill>
                <a:latin typeface="Cascadia Mono" panose="020B0609020000020004" pitchFamily="49" charset="0"/>
              </a:rPr>
              <a:t> </a:t>
            </a:r>
            <a:endParaRPr lang="en-US" sz="1800" dirty="0">
              <a:solidFill>
                <a:srgbClr val="008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pet.__age</a:t>
            </a:r>
            <a:r>
              <a:rPr lang="en-US" sz="1800" dirty="0">
                <a:solidFill>
                  <a:srgbClr val="000000"/>
                </a:solidFill>
                <a:latin typeface="Cascadia Mono" panose="020B0609020000020004" pitchFamily="49" charset="0"/>
              </a:rPr>
              <a:t> = 6</a:t>
            </a:r>
            <a:endParaRPr lang="en-US" sz="1800" dirty="0">
              <a:solidFill>
                <a:srgbClr val="008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pet.printName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pet.printAge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pet.setName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"Blu"</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pet.setAge</a:t>
            </a:r>
            <a:r>
              <a:rPr lang="en-US" sz="1800" dirty="0">
                <a:solidFill>
                  <a:srgbClr val="000000"/>
                </a:solidFill>
                <a:latin typeface="Cascadia Mono" panose="020B0609020000020004" pitchFamily="49" charset="0"/>
              </a:rPr>
              <a:t>(7)</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pet.printName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pet.printAge</a:t>
            </a:r>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__name__ == </a:t>
            </a:r>
            <a:r>
              <a:rPr lang="en-US" sz="1800" dirty="0">
                <a:solidFill>
                  <a:srgbClr val="A31515"/>
                </a:solidFill>
                <a:latin typeface="Cascadia Mono" panose="020B0609020000020004" pitchFamily="49" charset="0"/>
              </a:rPr>
              <a:t>"__main__"</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main</a:t>
            </a:r>
            <a:r>
              <a:rPr lang="en-US" sz="1800" dirty="0">
                <a:solidFill>
                  <a:srgbClr val="000000"/>
                </a:solidFill>
                <a:latin typeface="Cascadia Mono" panose="020B0609020000020004" pitchFamily="49" charset="0"/>
              </a:rPr>
              <a:t>()</a:t>
            </a:r>
            <a:endParaRPr lang="en-US" dirty="0"/>
          </a:p>
        </p:txBody>
      </p:sp>
      <p:sp>
        <p:nvSpPr>
          <p:cNvPr id="2" name="Title 1"/>
          <p:cNvSpPr>
            <a:spLocks noGrp="1"/>
          </p:cNvSpPr>
          <p:nvPr>
            <p:ph type="title"/>
          </p:nvPr>
        </p:nvSpPr>
        <p:spPr>
          <a:xfrm>
            <a:off x="201711" y="81245"/>
            <a:ext cx="11939752" cy="601823"/>
          </a:xfrm>
        </p:spPr>
        <p:txBody>
          <a:bodyPr/>
          <a:lstStyle/>
          <a:p>
            <a:r>
              <a:rPr lang="en-US" altLang="en-US" sz="3200" b="1" dirty="0">
                <a:latin typeface="Times New Roman" panose="02020603050405020304" pitchFamily="18" charset="0"/>
                <a:ea typeface="SimSun" panose="02010600030101010101" pitchFamily="2" charset="-122"/>
              </a:rPr>
              <a:t>示例：通过方法访问私有类变量</a:t>
            </a:r>
          </a:p>
        </p:txBody>
      </p:sp>
      <p:sp>
        <p:nvSpPr>
          <p:cNvPr id="4" name="Slide Number Placeholder 3"/>
          <p:cNvSpPr>
            <a:spLocks noGrp="1"/>
          </p:cNvSpPr>
          <p:nvPr>
            <p:ph type="sldNum" sz="quarter" idx="12"/>
          </p:nvPr>
        </p:nvSpPr>
        <p:spPr/>
        <p:txBody>
          <a:bodyPr/>
          <a:lstStyle/>
          <a:p>
            <a:pPr>
              <a:defRPr/>
            </a:pPr>
            <a:fld id="{FF485B11-B197-4E90-AEF7-CBB5654843B7}"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3962400" y="5089835"/>
            <a:ext cx="3560658" cy="1730037"/>
          </a:xfrm>
          <a:prstGeom prst="rect">
            <a:avLst/>
          </a:prstGeom>
        </p:spPr>
      </p:pic>
      <p:cxnSp>
        <p:nvCxnSpPr>
          <p:cNvPr id="11" name="Straight Arrow Connector 10"/>
          <p:cNvCxnSpPr/>
          <p:nvPr/>
        </p:nvCxnSpPr>
        <p:spPr>
          <a:xfrm flipH="1">
            <a:off x="5334000" y="2590800"/>
            <a:ext cx="3101163" cy="3124200"/>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5334000" y="2895600"/>
            <a:ext cx="3101163" cy="2985702"/>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7" name="Speech Bubble: Rectangle with Corners Rounded 16"/>
          <p:cNvSpPr/>
          <p:nvPr/>
        </p:nvSpPr>
        <p:spPr>
          <a:xfrm>
            <a:off x="5738432" y="1004679"/>
            <a:ext cx="2057400" cy="1524000"/>
          </a:xfrm>
          <a:prstGeom prst="wedgeRoundRectCallout">
            <a:avLst>
              <a:gd name="adj1" fmla="val 77875"/>
              <a:gd name="adj2" fmla="val 5133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latin typeface="Times New Roman" panose="02020603050405020304" pitchFamily="18" charset="0"/>
              </a:rPr>
              <a:t>无法访问私有变量。</a:t>
            </a:r>
            <a:r>
              <a:rPr lang="en-US" altLang="en-US" sz="1800" dirty="0" err="1">
                <a:solidFill>
                  <a:schemeClr val="tx1"/>
                </a:solidFill>
                <a:latin typeface="Times New Roman" panose="02020603050405020304" pitchFamily="18" charset="0"/>
                <a:ea typeface="SimSun" panose="02010600030101010101" pitchFamily="2" charset="-122"/>
              </a:rPr>
              <a:t>因此，它们</a:t>
            </a:r>
            <a:r>
              <a:rPr lang="zh-CN" altLang="en-US" dirty="0">
                <a:solidFill>
                  <a:schemeClr val="tx1"/>
                </a:solidFill>
                <a:latin typeface="Times New Roman" panose="02020603050405020304" pitchFamily="18" charset="0"/>
                <a:ea typeface="SimSun" panose="02010600030101010101" pitchFamily="2" charset="-122"/>
              </a:rPr>
              <a:t>会</a:t>
            </a:r>
            <a:r>
              <a:rPr lang="en-US" altLang="en-US" sz="1800" dirty="0" err="1">
                <a:solidFill>
                  <a:schemeClr val="tx1"/>
                </a:solidFill>
                <a:latin typeface="Times New Roman" panose="02020603050405020304" pitchFamily="18" charset="0"/>
                <a:ea typeface="SimSun" panose="02010600030101010101" pitchFamily="2" charset="-122"/>
              </a:rPr>
              <a:t>创建了两个新的局部变量</a:t>
            </a:r>
            <a:endParaRPr lang="en-US" dirty="0">
              <a:solidFill>
                <a:schemeClr val="tx1"/>
              </a:solidFill>
              <a:latin typeface="Times New Roman" panose="02020603050405020304" pitchFamily="18" charset="0"/>
            </a:endParaRPr>
          </a:p>
        </p:txBody>
      </p:sp>
      <p:cxnSp>
        <p:nvCxnSpPr>
          <p:cNvPr id="18" name="Straight Arrow Connector 17"/>
          <p:cNvCxnSpPr/>
          <p:nvPr/>
        </p:nvCxnSpPr>
        <p:spPr>
          <a:xfrm flipH="1">
            <a:off x="5334000" y="3685758"/>
            <a:ext cx="3101163" cy="2498527"/>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H="1">
            <a:off x="5334000" y="3947192"/>
            <a:ext cx="3100623" cy="2453608"/>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2" name="Speech Bubble: Rectangle with Corners Rounded 21"/>
          <p:cNvSpPr/>
          <p:nvPr/>
        </p:nvSpPr>
        <p:spPr>
          <a:xfrm>
            <a:off x="8053768" y="5362515"/>
            <a:ext cx="1852232" cy="1083204"/>
          </a:xfrm>
          <a:prstGeom prst="wedgeRoundRectCallout">
            <a:avLst>
              <a:gd name="adj1" fmla="val -179702"/>
              <a:gd name="adj2" fmla="val 37209"/>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rPr>
              <a:t>通过公共方法改变类变量</a:t>
            </a:r>
          </a:p>
        </p:txBody>
      </p:sp>
      <p:sp>
        <p:nvSpPr>
          <p:cNvPr id="16" name="Speech Bubble: Rectangle with Corners Rounded 15">
            <a:extLst>
              <a:ext uri="{FF2B5EF4-FFF2-40B4-BE49-F238E27FC236}">
                <a16:creationId xmlns:a16="http://schemas.microsoft.com/office/drawing/2014/main" id="{A533C35C-624C-235E-7401-6A15D02A3A5B}"/>
              </a:ext>
            </a:extLst>
          </p:cNvPr>
          <p:cNvSpPr/>
          <p:nvPr/>
        </p:nvSpPr>
        <p:spPr>
          <a:xfrm>
            <a:off x="1198603" y="5362515"/>
            <a:ext cx="1852232" cy="946845"/>
          </a:xfrm>
          <a:prstGeom prst="wedgeRoundRectCallout">
            <a:avLst>
              <a:gd name="adj1" fmla="val 96208"/>
              <a:gd name="adj2" fmla="val -1765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1800" dirty="0">
                <a:solidFill>
                  <a:schemeClr val="tx1"/>
                </a:solidFill>
                <a:latin typeface="Times New Roman" panose="02020603050405020304" pitchFamily="18" charset="0"/>
                <a:ea typeface="SimSun" panose="02010600030101010101" pitchFamily="2" charset="-122"/>
              </a:rPr>
              <a:t>Moon </a:t>
            </a:r>
            <a:r>
              <a:rPr lang="zh-CN" altLang="en-US" sz="1800" dirty="0">
                <a:solidFill>
                  <a:schemeClr val="tx1"/>
                </a:solidFill>
                <a:latin typeface="Times New Roman" panose="02020603050405020304" pitchFamily="18" charset="0"/>
                <a:ea typeface="SimSun" panose="02010600030101010101" pitchFamily="2" charset="-122"/>
              </a:rPr>
              <a:t>没有被打印出来</a:t>
            </a:r>
            <a:endParaRPr lang="en-US" altLang="en-US" sz="1800" dirty="0">
              <a:solidFill>
                <a:schemeClr val="tx1"/>
              </a:solidFill>
              <a:latin typeface="Times New Roman" panose="02020603050405020304" pitchFamily="18" charset="0"/>
              <a:ea typeface="SimSun"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1" y="80964"/>
            <a:ext cx="9847264"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855" indent="-363855" defTabSz="967105">
              <a:lnSpc>
                <a:spcPct val="85000"/>
              </a:lnSpc>
              <a:spcBef>
                <a:spcPct val="20000"/>
              </a:spcBef>
            </a:pPr>
            <a:r>
              <a:rPr lang="en-US" altLang="en-US" sz="3400" b="1" dirty="0">
                <a:solidFill>
                  <a:schemeClr val="bg1"/>
                </a:solidFill>
                <a:latin typeface="SimSun" panose="02010600030101010101" pitchFamily="2" charset="-122"/>
                <a:ea typeface="SimSun" panose="02010600030101010101" pitchFamily="2" charset="-122"/>
                <a:cs typeface="Times New Roman" panose="02020603050405020304" pitchFamily="18" charset="0"/>
              </a:rPr>
              <a:t>继承和多态性</a:t>
            </a:r>
            <a:endParaRPr lang="en-US" sz="3400" b="1" dirty="0">
              <a:solidFill>
                <a:schemeClr val="bg1"/>
              </a:solidFill>
              <a:cs typeface="Times New Roman" panose="02020603050405020304" pitchFamily="18" charset="0"/>
            </a:endParaRPr>
          </a:p>
        </p:txBody>
      </p:sp>
      <p:sp>
        <p:nvSpPr>
          <p:cNvPr id="46083" name="Rectangle 3"/>
          <p:cNvSpPr>
            <a:spLocks noChangeArrowheads="1"/>
          </p:cNvSpPr>
          <p:nvPr/>
        </p:nvSpPr>
        <p:spPr bwMode="auto">
          <a:xfrm>
            <a:off x="764362" y="1915160"/>
            <a:ext cx="10310037" cy="271379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479425" indent="-479425" defTabSz="967105">
              <a:spcBef>
                <a:spcPts val="1200"/>
              </a:spcBef>
              <a:buFont typeface="Wingdings" panose="05000000000000000000" pitchFamily="2" charset="2"/>
              <a:buChar char="q"/>
            </a:pPr>
            <a:r>
              <a:rPr lang="en-US" sz="2500" dirty="0">
                <a:latin typeface="Times New Roman" panose="02020603050405020304" pitchFamily="18" charset="0"/>
                <a:cs typeface="Times New Roman" panose="02020603050405020304" pitchFamily="18" charset="0"/>
              </a:rPr>
              <a:t>多态性：Python 类的所有属性和方法都是虚拟的，可以在派生（子）类中</a:t>
            </a:r>
            <a:r>
              <a:rPr lang="en-US" altLang="en-US" sz="2500" b="1" dirty="0">
                <a:solidFill>
                  <a:srgbClr val="0070C0"/>
                </a:solidFill>
                <a:latin typeface="Times New Roman" panose="02020603050405020304" pitchFamily="18" charset="0"/>
                <a:ea typeface="SimSun" panose="02010600030101010101" pitchFamily="2" charset="-122"/>
                <a:cs typeface="Times New Roman" panose="02020603050405020304" pitchFamily="18" charset="0"/>
              </a:rPr>
              <a:t>重新定义</a:t>
            </a:r>
            <a:r>
              <a:rPr lang="en-US" altLang="en-US" sz="2500" dirty="0">
                <a:latin typeface="Times New Roman" panose="02020603050405020304" pitchFamily="18" charset="0"/>
                <a:ea typeface="SimSun" panose="02010600030101010101" pitchFamily="2" charset="-122"/>
                <a:cs typeface="Times New Roman" panose="02020603050405020304" pitchFamily="18" charset="0"/>
              </a:rPr>
              <a:t>。那么，在不同的类中访问相同的属性或方法实际上会访问不同的变量或不同的函数。因此，访问具有多态性。</a:t>
            </a:r>
            <a:endParaRPr lang="en-US" sz="2500" dirty="0">
              <a:latin typeface="Times New Roman" panose="02020603050405020304" pitchFamily="18" charset="0"/>
              <a:cs typeface="Times New Roman" panose="02020603050405020304" pitchFamily="18" charset="0"/>
            </a:endParaRPr>
          </a:p>
          <a:p>
            <a:pPr marL="479425" indent="-479425" defTabSz="967105">
              <a:spcBef>
                <a:spcPts val="1200"/>
              </a:spcBef>
              <a:buFont typeface="Wingdings" panose="05000000000000000000" pitchFamily="2" charset="2"/>
              <a:buChar char="q"/>
            </a:pPr>
            <a:r>
              <a:rPr lang="en-US" altLang="en-US" sz="2500">
                <a:latin typeface="Times New Roman" panose="02020603050405020304" pitchFamily="18" charset="0"/>
                <a:ea typeface="SimSun" panose="02010600030101010101" pitchFamily="2" charset="-122"/>
                <a:cs typeface="Times New Roman" panose="02020603050405020304" pitchFamily="18" charset="0"/>
              </a:rPr>
              <a:t>Final </a:t>
            </a:r>
            <a:r>
              <a:rPr lang="en-US" altLang="en-US" sz="2500" dirty="0">
                <a:latin typeface="Times New Roman" panose="02020603050405020304" pitchFamily="18" charset="0"/>
                <a:ea typeface="SimSun" panose="02010600030101010101" pitchFamily="2" charset="-122"/>
                <a:cs typeface="Times New Roman" panose="02020603050405020304" pitchFamily="18" charset="0"/>
              </a:rPr>
              <a:t>变量、Final 方法和 </a:t>
            </a:r>
            <a:r>
              <a:rPr lang="en-US" altLang="en-US" sz="2500">
                <a:latin typeface="Times New Roman" panose="02020603050405020304" pitchFamily="18" charset="0"/>
                <a:ea typeface="SimSun" panose="02010600030101010101" pitchFamily="2" charset="-122"/>
                <a:cs typeface="Times New Roman" panose="02020603050405020304" pitchFamily="18" charset="0"/>
              </a:rPr>
              <a:t>Final 类</a:t>
            </a:r>
            <a:r>
              <a:rPr lang="zh-CN" altLang="en-US" sz="2500">
                <a:latin typeface="Times New Roman" panose="02020603050405020304" pitchFamily="18" charset="0"/>
                <a:ea typeface="SimSun" panose="02010600030101010101" pitchFamily="2" charset="-122"/>
                <a:cs typeface="Times New Roman" panose="02020603050405020304" pitchFamily="18" charset="0"/>
              </a:rPr>
              <a:t>防止</a:t>
            </a:r>
            <a:r>
              <a:rPr lang="en-US" altLang="en-US" sz="2500">
                <a:latin typeface="Times New Roman" panose="02020603050405020304" pitchFamily="18" charset="0"/>
                <a:ea typeface="SimSun" panose="02010600030101010101" pitchFamily="2" charset="-122"/>
                <a:cs typeface="Times New Roman" panose="02020603050405020304" pitchFamily="18" charset="0"/>
              </a:rPr>
              <a:t>被修改</a:t>
            </a:r>
            <a:r>
              <a:rPr lang="en-US" altLang="en-US" sz="2500" dirty="0">
                <a:latin typeface="Times New Roman" panose="02020603050405020304" pitchFamily="18" charset="0"/>
                <a:ea typeface="SimSun" panose="02010600030101010101" pitchFamily="2" charset="-122"/>
                <a:cs typeface="Times New Roman" panose="02020603050405020304" pitchFamily="18" charset="0"/>
              </a:rPr>
              <a:t>、重写或继承</a:t>
            </a:r>
            <a:endParaRPr lang="en-US" sz="2500" dirty="0">
              <a:latin typeface="Times New Roman" panose="02020603050405020304" pitchFamily="18" charset="0"/>
              <a:cs typeface="Times New Roman" panose="02020603050405020304" pitchFamily="18" charset="0"/>
            </a:endParaRPr>
          </a:p>
          <a:p>
            <a:pPr marL="479425" indent="-479425" defTabSz="967105">
              <a:spcBef>
                <a:spcPts val="1200"/>
              </a:spcBef>
              <a:buFont typeface="Wingdings" panose="05000000000000000000" pitchFamily="2" charset="2"/>
              <a:buChar char="q"/>
            </a:pPr>
            <a:r>
              <a:rPr lang="en-US" altLang="en-US" sz="2500" dirty="0">
                <a:latin typeface="Times New Roman" panose="02020603050405020304" pitchFamily="18" charset="0"/>
                <a:ea typeface="SimSun" panose="02010600030101010101" pitchFamily="2" charset="-122"/>
                <a:cs typeface="Times New Roman" panose="02020603050405020304" pitchFamily="18" charset="0"/>
              </a:rPr>
              <a:t>类型检查：如果你想知道实际类型，Python 可以让你对实例的类型进行检查</a:t>
            </a:r>
            <a:endParaRPr lang="en-US"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5"/>
          <p:cNvSpPr txBox="1"/>
          <p:nvPr/>
        </p:nvSpPr>
        <p:spPr>
          <a:xfrm>
            <a:off x="171666" y="914400"/>
            <a:ext cx="6751644" cy="5355312"/>
          </a:xfrm>
          <a:prstGeom prst="rect">
            <a:avLst/>
          </a:prstGeom>
          <a:noFill/>
          <a:ln w="9525" cap="flat" cmpd="sng" algn="ctr">
            <a:no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a:spAutoFit/>
          </a:bodyPr>
          <a:lstStyle/>
          <a:p>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Pet</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parent class</a:t>
            </a:r>
          </a:p>
          <a:p>
            <a:r>
              <a:rPr lang="en-US" sz="1800" dirty="0">
                <a:solidFill>
                  <a:srgbClr val="000000"/>
                </a:solidFill>
                <a:latin typeface="Cascadia Mono" panose="020B0609020000020004" pitchFamily="49" charset="0"/>
              </a:rPr>
              <a:t>breed = </a:t>
            </a:r>
            <a:r>
              <a:rPr lang="en-US" sz="1800" dirty="0">
                <a:solidFill>
                  <a:srgbClr val="A31515"/>
                </a:solidFill>
                <a:latin typeface="Cascadia Mono" panose="020B0609020000020004" pitchFamily="49" charset="0"/>
              </a:rPr>
              <a:t>"Chihuahua"</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constructor and instance attributes</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__</a:t>
            </a:r>
            <a:r>
              <a:rPr lang="en-US" sz="1800" dirty="0" err="1">
                <a:solidFill>
                  <a:srgbClr val="2B91AF"/>
                </a:solidFill>
                <a:latin typeface="Cascadia Mono" panose="020B0609020000020004" pitchFamily="49" charset="0"/>
              </a:rPr>
              <a:t>init</a:t>
            </a:r>
            <a:r>
              <a:rPr lang="en-US" sz="1800" dirty="0">
                <a:solidFill>
                  <a:srgbClr val="2B91AF"/>
                </a:solidFill>
                <a:latin typeface="Cascadia Mono" panose="020B0609020000020004" pitchFamily="49" charset="0"/>
              </a:rPr>
              <a:t>__</a:t>
            </a:r>
            <a:r>
              <a:rPr lang="en-US" sz="1800" dirty="0">
                <a:solidFill>
                  <a:srgbClr val="000000"/>
                </a:solidFill>
                <a:latin typeface="Cascadia Mono" panose="020B0609020000020004" pitchFamily="49" charset="0"/>
              </a:rPr>
              <a:t>(self, name, age):</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self</a:t>
            </a:r>
            <a:r>
              <a:rPr lang="en-US" sz="1800" dirty="0">
                <a:solidFill>
                  <a:srgbClr val="000000"/>
                </a:solidFill>
                <a:latin typeface="Cascadia Mono" panose="020B0609020000020004" pitchFamily="49" charset="0"/>
              </a:rPr>
              <a:t>.name = name</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.age</a:t>
            </a:r>
            <a:r>
              <a:rPr lang="en-US" sz="1800" dirty="0">
                <a:solidFill>
                  <a:srgbClr val="000000"/>
                </a:solidFill>
                <a:latin typeface="Cascadia Mono" panose="020B0609020000020004" pitchFamily="49" charset="0"/>
              </a:rPr>
              <a:t> = age</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info</a:t>
            </a:r>
            <a:r>
              <a:rPr lang="en-US" sz="1800" dirty="0">
                <a:solidFill>
                  <a:srgbClr val="000000"/>
                </a:solidFill>
                <a:latin typeface="Cascadia Mono" panose="020B0609020000020004" pitchFamily="49" charset="0"/>
              </a:rPr>
              <a:t>(self):</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print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"Pet Breed = {}, name = {}, age = {}"</a:t>
            </a:r>
            <a:r>
              <a:rPr lang="en-US" sz="1800" dirty="0">
                <a:solidFill>
                  <a:srgbClr val="000000"/>
                </a:solidFill>
                <a:latin typeface="Cascadia Mono" panose="020B0609020000020004" pitchFamily="49" charset="0"/>
              </a:rPr>
              <a:t>.format(</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.breed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self</a:t>
            </a:r>
            <a:r>
              <a:rPr lang="en-US" sz="1800" dirty="0">
                <a:solidFill>
                  <a:srgbClr val="000000"/>
                </a:solidFill>
                <a:latin typeface="Cascadia Mono" panose="020B0609020000020004" pitchFamily="49" charset="0"/>
              </a:rPr>
              <a:t>.name,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.age</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Pet</a:t>
            </a:r>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child class</a:t>
            </a:r>
          </a:p>
          <a:p>
            <a:r>
              <a:rPr lang="en-US" sz="1800" dirty="0">
                <a:solidFill>
                  <a:srgbClr val="000000"/>
                </a:solidFill>
                <a:latin typeface="Cascadia Mono" panose="020B0609020000020004" pitchFamily="49" charset="0"/>
              </a:rPr>
              <a:t>    origin = </a:t>
            </a:r>
            <a:r>
              <a:rPr lang="en-US" sz="1800" dirty="0">
                <a:solidFill>
                  <a:srgbClr val="A31515"/>
                </a:solidFill>
                <a:latin typeface="Cascadia Mono" panose="020B0609020000020004" pitchFamily="49" charset="0"/>
              </a:rPr>
              <a:t>"America"</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__</a:t>
            </a:r>
            <a:r>
              <a:rPr lang="en-US" sz="1800" dirty="0" err="1">
                <a:solidFill>
                  <a:srgbClr val="2B91AF"/>
                </a:solidFill>
                <a:latin typeface="Cascadia Mono" panose="020B0609020000020004" pitchFamily="49" charset="0"/>
              </a:rPr>
              <a:t>init</a:t>
            </a:r>
            <a:r>
              <a:rPr lang="en-US" sz="1800" dirty="0">
                <a:solidFill>
                  <a:srgbClr val="2B91AF"/>
                </a:solidFill>
                <a:latin typeface="Cascadia Mono" panose="020B0609020000020004" pitchFamily="49" charset="0"/>
              </a:rPr>
              <a:t>__</a:t>
            </a:r>
            <a:r>
              <a:rPr lang="en-US" sz="1800" dirty="0">
                <a:solidFill>
                  <a:srgbClr val="000000"/>
                </a:solidFill>
                <a:latin typeface="Cascadia Mono" panose="020B0609020000020004" pitchFamily="49" charset="0"/>
              </a:rPr>
              <a:t>(self, name, age):</a:t>
            </a:r>
            <a:endParaRPr lang="en-US" sz="1800" dirty="0">
              <a:solidFill>
                <a:srgbClr val="008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super</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__</a:t>
            </a:r>
            <a:r>
              <a:rPr lang="en-US" sz="1800" dirty="0" err="1">
                <a:solidFill>
                  <a:srgbClr val="0000FF"/>
                </a:solidFill>
                <a:latin typeface="Cascadia Mono" panose="020B0609020000020004" pitchFamily="49" charset="0"/>
              </a:rPr>
              <a:t>init</a:t>
            </a:r>
            <a:r>
              <a:rPr lang="en-US" sz="1800" dirty="0">
                <a:solidFill>
                  <a:srgbClr val="0000FF"/>
                </a:solidFill>
                <a:latin typeface="Cascadia Mono" panose="020B0609020000020004" pitchFamily="49" charset="0"/>
              </a:rPr>
              <a:t>__</a:t>
            </a:r>
            <a:r>
              <a:rPr lang="en-US" sz="1800" dirty="0">
                <a:solidFill>
                  <a:srgbClr val="000000"/>
                </a:solidFill>
                <a:latin typeface="Cascadia Mono" panose="020B0609020000020004" pitchFamily="49" charset="0"/>
              </a:rPr>
              <a:t>(name, age)</a:t>
            </a:r>
          </a:p>
          <a:p>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.__class__.breed</a:t>
            </a:r>
            <a:r>
              <a:rPr lang="en-US" sz="1800" dirty="0">
                <a:solidFill>
                  <a:srgbClr val="000000"/>
                </a:solidFill>
                <a:latin typeface="Cascadia Mono" panose="020B0609020000020004" pitchFamily="49" charset="0"/>
              </a:rPr>
              <a:t> = </a:t>
            </a:r>
            <a:r>
              <a:rPr lang="en-US" sz="1800" dirty="0">
                <a:solidFill>
                  <a:srgbClr val="A31515"/>
                </a:solidFill>
                <a:latin typeface="Cascadia Mono" panose="020B0609020000020004" pitchFamily="49" charset="0"/>
              </a:rPr>
              <a:t>"Persian"</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info</a:t>
            </a:r>
            <a:r>
              <a:rPr lang="en-US" sz="1800" dirty="0">
                <a:solidFill>
                  <a:srgbClr val="000000"/>
                </a:solidFill>
                <a:latin typeface="Cascadia Mono" panose="020B0609020000020004" pitchFamily="49" charset="0"/>
              </a:rPr>
              <a:t>(self):</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print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"Cat Breed = {}, name = {}, age = {}"</a:t>
            </a:r>
            <a:r>
              <a:rPr lang="en-US" sz="1800" dirty="0">
                <a:solidFill>
                  <a:srgbClr val="000000"/>
                </a:solidFill>
                <a:latin typeface="Cascadia Mono" panose="020B0609020000020004" pitchFamily="49" charset="0"/>
              </a:rPr>
              <a:t>.format(</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.breed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self</a:t>
            </a:r>
            <a:r>
              <a:rPr lang="en-US" sz="1800" dirty="0">
                <a:solidFill>
                  <a:srgbClr val="000000"/>
                </a:solidFill>
                <a:latin typeface="Cascadia Mono" panose="020B0609020000020004" pitchFamily="49" charset="0"/>
              </a:rPr>
              <a:t>.name,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.age</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print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"Cat origin is "</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self</a:t>
            </a:r>
            <a:r>
              <a:rPr lang="en-US" sz="1800" dirty="0" err="1">
                <a:solidFill>
                  <a:srgbClr val="000000"/>
                </a:solidFill>
                <a:latin typeface="Cascadia Mono" panose="020B0609020000020004" pitchFamily="49" charset="0"/>
              </a:rPr>
              <a:t>.__class__.origin</a:t>
            </a:r>
            <a:r>
              <a:rPr lang="en-US" sz="1800" dirty="0">
                <a:solidFill>
                  <a:srgbClr val="000000"/>
                </a:solidFill>
                <a:latin typeface="Cascadia Mono" panose="020B0609020000020004" pitchFamily="49" charset="0"/>
              </a:rPr>
              <a:t>)</a:t>
            </a:r>
            <a:endParaRPr lang="en-US" dirty="0"/>
          </a:p>
        </p:txBody>
      </p:sp>
      <p:sp>
        <p:nvSpPr>
          <p:cNvPr id="2" name="Title 1"/>
          <p:cNvSpPr>
            <a:spLocks noGrp="1"/>
          </p:cNvSpPr>
          <p:nvPr>
            <p:ph type="title"/>
          </p:nvPr>
        </p:nvSpPr>
        <p:spPr>
          <a:xfrm>
            <a:off x="381000" y="76200"/>
            <a:ext cx="11939752" cy="601823"/>
          </a:xfrm>
        </p:spPr>
        <p:txBody>
          <a:bodyPr/>
          <a:lstStyle/>
          <a:p>
            <a:r>
              <a:rPr lang="en-US" altLang="en-US" sz="3200" b="1" dirty="0">
                <a:latin typeface="SimSun" panose="02010600030101010101" pitchFamily="2" charset="-122"/>
                <a:ea typeface="SimSun" panose="02010600030101010101" pitchFamily="2" charset="-122"/>
              </a:rPr>
              <a:t>多态性示例：重写父方法</a:t>
            </a:r>
            <a:endParaRPr lang="en-US" b="1" dirty="0"/>
          </a:p>
        </p:txBody>
      </p:sp>
      <p:sp>
        <p:nvSpPr>
          <p:cNvPr id="4" name="Slide Number Placeholder 3"/>
          <p:cNvSpPr>
            <a:spLocks noGrp="1"/>
          </p:cNvSpPr>
          <p:nvPr>
            <p:ph type="sldNum" sz="quarter" idx="12"/>
          </p:nvPr>
        </p:nvSpPr>
        <p:spPr/>
        <p:txBody>
          <a:bodyPr/>
          <a:lstStyle/>
          <a:p>
            <a:pPr>
              <a:defRPr/>
            </a:pPr>
            <a:fld id="{FF485B11-B197-4E90-AEF7-CBB5654843B7}" type="slidenum">
              <a:rPr lang="en-US" smtClean="0"/>
              <a:t>8</a:t>
            </a:fld>
            <a:endParaRPr lang="en-US" dirty="0"/>
          </a:p>
        </p:txBody>
      </p:sp>
      <p:cxnSp>
        <p:nvCxnSpPr>
          <p:cNvPr id="10" name="Straight Connector 9"/>
          <p:cNvCxnSpPr/>
          <p:nvPr/>
        </p:nvCxnSpPr>
        <p:spPr>
          <a:xfrm>
            <a:off x="6629400" y="844858"/>
            <a:ext cx="0" cy="3269942"/>
          </a:xfrm>
          <a:prstGeom prst="line">
            <a:avLst/>
          </a:prstGeom>
          <a:ln w="38100"/>
        </p:spPr>
        <p:style>
          <a:lnRef idx="1">
            <a:schemeClr val="dk1"/>
          </a:lnRef>
          <a:fillRef idx="0">
            <a:schemeClr val="dk1"/>
          </a:fillRef>
          <a:effectRef idx="0">
            <a:schemeClr val="dk1"/>
          </a:effectRef>
          <a:fontRef idx="minor">
            <a:schemeClr val="tx1"/>
          </a:fontRef>
        </p:style>
      </p:cxnSp>
      <p:sp>
        <p:nvSpPr>
          <p:cNvPr id="17" name="Freeform: Shape 16"/>
          <p:cNvSpPr/>
          <p:nvPr/>
        </p:nvSpPr>
        <p:spPr>
          <a:xfrm>
            <a:off x="116958" y="2829991"/>
            <a:ext cx="546506" cy="2457397"/>
          </a:xfrm>
          <a:custGeom>
            <a:avLst/>
            <a:gdLst>
              <a:gd name="connsiteX0" fmla="*/ 1020726 w 1020726"/>
              <a:gd name="connsiteY0" fmla="*/ 2775097 h 2775097"/>
              <a:gd name="connsiteX1" fmla="*/ 0 w 1020726"/>
              <a:gd name="connsiteY1" fmla="*/ 2775097 h 2775097"/>
              <a:gd name="connsiteX2" fmla="*/ 0 w 1020726"/>
              <a:gd name="connsiteY2" fmla="*/ 0 h 2775097"/>
              <a:gd name="connsiteX3" fmla="*/ 531628 w 1020726"/>
              <a:gd name="connsiteY3" fmla="*/ 0 h 2775097"/>
              <a:gd name="connsiteX0-1" fmla="*/ 1020726 w 1339521"/>
              <a:gd name="connsiteY0-2" fmla="*/ 2785853 h 2785853"/>
              <a:gd name="connsiteX1-3" fmla="*/ 0 w 1339521"/>
              <a:gd name="connsiteY1-4" fmla="*/ 2785853 h 2785853"/>
              <a:gd name="connsiteX2-5" fmla="*/ 0 w 1339521"/>
              <a:gd name="connsiteY2-6" fmla="*/ 10756 h 2785853"/>
              <a:gd name="connsiteX3-7" fmla="*/ 1339521 w 1339521"/>
              <a:gd name="connsiteY3-8" fmla="*/ 0 h 2785853"/>
              <a:gd name="connsiteX0-9" fmla="*/ 1020726 w 1339521"/>
              <a:gd name="connsiteY0-10" fmla="*/ 2775097 h 2775097"/>
              <a:gd name="connsiteX1-11" fmla="*/ 0 w 1339521"/>
              <a:gd name="connsiteY1-12" fmla="*/ 2775097 h 2775097"/>
              <a:gd name="connsiteX2-13" fmla="*/ 0 w 1339521"/>
              <a:gd name="connsiteY2-14" fmla="*/ 0 h 2775097"/>
              <a:gd name="connsiteX3-15" fmla="*/ 1339521 w 1339521"/>
              <a:gd name="connsiteY3-16" fmla="*/ 10840 h 2775097"/>
            </a:gdLst>
            <a:ahLst/>
            <a:cxnLst>
              <a:cxn ang="0">
                <a:pos x="connsiteX0-1" y="connsiteY0-2"/>
              </a:cxn>
              <a:cxn ang="0">
                <a:pos x="connsiteX1-3" y="connsiteY1-4"/>
              </a:cxn>
              <a:cxn ang="0">
                <a:pos x="connsiteX2-5" y="connsiteY2-6"/>
              </a:cxn>
              <a:cxn ang="0">
                <a:pos x="connsiteX3-7" y="connsiteY3-8"/>
              </a:cxn>
            </a:cxnLst>
            <a:rect l="l" t="t" r="r" b="b"/>
            <a:pathLst>
              <a:path w="1339521" h="2775097">
                <a:moveTo>
                  <a:pt x="1020726" y="2775097"/>
                </a:moveTo>
                <a:lnTo>
                  <a:pt x="0" y="2775097"/>
                </a:lnTo>
                <a:lnTo>
                  <a:pt x="0" y="0"/>
                </a:lnTo>
                <a:lnTo>
                  <a:pt x="1339521" y="10840"/>
                </a:lnTo>
              </a:path>
            </a:pathLst>
          </a:cu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9" name="Straight Arrow Connector 18"/>
          <p:cNvCxnSpPr>
            <a:cxnSpLocks/>
          </p:cNvCxnSpPr>
          <p:nvPr/>
        </p:nvCxnSpPr>
        <p:spPr>
          <a:xfrm>
            <a:off x="4561840" y="3149600"/>
            <a:ext cx="1456226" cy="1013796"/>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1" name="Straight Arrow Connector 20"/>
          <p:cNvCxnSpPr>
            <a:cxnSpLocks/>
          </p:cNvCxnSpPr>
          <p:nvPr/>
        </p:nvCxnSpPr>
        <p:spPr>
          <a:xfrm flipV="1">
            <a:off x="4937760" y="4512018"/>
            <a:ext cx="1040203" cy="1013796"/>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pic>
        <p:nvPicPr>
          <p:cNvPr id="13" name="Picture 12"/>
          <p:cNvPicPr>
            <a:picLocks noChangeAspect="1"/>
          </p:cNvPicPr>
          <p:nvPr/>
        </p:nvPicPr>
        <p:blipFill>
          <a:blip r:embed="rId2"/>
          <a:stretch>
            <a:fillRect/>
          </a:stretch>
        </p:blipFill>
        <p:spPr>
          <a:xfrm>
            <a:off x="6005317" y="3960732"/>
            <a:ext cx="6186683" cy="1326656"/>
          </a:xfrm>
          <a:prstGeom prst="rect">
            <a:avLst/>
          </a:prstGeom>
        </p:spPr>
      </p:pic>
      <p:cxnSp>
        <p:nvCxnSpPr>
          <p:cNvPr id="22" name="Straight Arrow Connector 21"/>
          <p:cNvCxnSpPr>
            <a:cxnSpLocks/>
          </p:cNvCxnSpPr>
          <p:nvPr/>
        </p:nvCxnSpPr>
        <p:spPr>
          <a:xfrm flipV="1">
            <a:off x="4561840" y="4827595"/>
            <a:ext cx="1388231" cy="1298885"/>
          </a:xfrm>
          <a:prstGeom prst="straightConnector1">
            <a:avLst/>
          </a:prstGeom>
          <a:ln w="19050">
            <a:solidFill>
              <a:srgbClr val="FFC000"/>
            </a:solidFill>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 name="TextBox 7"/>
          <p:cNvSpPr txBox="1"/>
          <p:nvPr/>
        </p:nvSpPr>
        <p:spPr>
          <a:xfrm>
            <a:off x="7121198" y="1340638"/>
            <a:ext cx="4591586" cy="2585323"/>
          </a:xfrm>
          <a:prstGeom prst="rect">
            <a:avLst/>
          </a:prstGeom>
          <a:noFill/>
          <a:ln w="9525" cap="flat" cmpd="sng" algn="ctr">
            <a:noFill/>
            <a:prstDash val="solid"/>
          </a:ln>
          <a:effectLst>
            <a:outerShdw blurRad="40000" dist="23000" dir="5400000" rotWithShape="0">
              <a:srgbClr val="000000">
                <a:alpha val="35000"/>
              </a:srgbClr>
            </a:outerShdw>
          </a:effectLst>
        </p:spPr>
        <p:style>
          <a:lnRef idx="1">
            <a:schemeClr val="accent6"/>
          </a:lnRef>
          <a:fillRef idx="3">
            <a:schemeClr val="accent6"/>
          </a:fillRef>
          <a:effectRef idx="2">
            <a:schemeClr val="accent6"/>
          </a:effectRef>
          <a:fontRef idx="minor">
            <a:schemeClr val="lt1"/>
          </a:fontRef>
        </p:style>
        <p:txBody>
          <a:bodyPr wrap="square">
            <a:spAutoFit/>
          </a:bodyPr>
          <a:lstStyle/>
          <a:p>
            <a:r>
              <a:rPr lang="en-US" sz="1800" dirty="0">
                <a:solidFill>
                  <a:srgbClr val="0000FF"/>
                </a:solidFill>
                <a:latin typeface="Cascadia Mono" panose="020B0609020000020004" pitchFamily="49" charset="0"/>
              </a:rPr>
              <a:t>def</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main</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instantiate Pet class and Cat class through constructor</a:t>
            </a:r>
          </a:p>
          <a:p>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alf</a:t>
            </a:r>
            <a:r>
              <a:rPr lang="en-US" sz="1800" dirty="0">
                <a:solidFill>
                  <a:srgbClr val="000000"/>
                </a:solidFill>
                <a:latin typeface="Cascadia Mono" panose="020B0609020000020004" pitchFamily="49" charset="0"/>
              </a:rPr>
              <a:t> = </a:t>
            </a:r>
            <a:r>
              <a:rPr lang="en-US" sz="1800" dirty="0">
                <a:solidFill>
                  <a:srgbClr val="2B91AF"/>
                </a:solidFill>
                <a:latin typeface="Cascadia Mono" panose="020B0609020000020004" pitchFamily="49" charset="0"/>
              </a:rPr>
              <a:t>Pet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"Alf"</a:t>
            </a:r>
            <a:r>
              <a:rPr lang="en-US" sz="1800" dirty="0">
                <a:solidFill>
                  <a:srgbClr val="000000"/>
                </a:solidFill>
                <a:latin typeface="Cascadia Mono" panose="020B0609020000020004" pitchFamily="49" charset="0"/>
              </a:rPr>
              <a:t>, 5)</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max </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Cat</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"Max"</a:t>
            </a:r>
            <a:r>
              <a:rPr lang="en-US" sz="1800" dirty="0">
                <a:solidFill>
                  <a:srgbClr val="000000"/>
                </a:solidFill>
                <a:latin typeface="Cascadia Mono" panose="020B0609020000020004" pitchFamily="49" charset="0"/>
              </a:rPr>
              <a:t>, 7)</a:t>
            </a:r>
            <a:endParaRPr lang="en-US" sz="1800" dirty="0">
              <a:solidFill>
                <a:srgbClr val="008000"/>
              </a:solidFill>
              <a:latin typeface="Cascadia Mono" panose="020B0609020000020004" pitchFamily="49" charset="0"/>
            </a:endParaRPr>
          </a:p>
          <a:p>
            <a:r>
              <a:rPr lang="en-US" sz="1800" dirty="0">
                <a:solidFill>
                  <a:srgbClr val="000000"/>
                </a:solidFill>
                <a:latin typeface="Cascadia Mono" panose="020B0609020000020004" pitchFamily="49" charset="0"/>
              </a:rPr>
              <a:t>    alf.info()</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max</a:t>
            </a:r>
            <a:r>
              <a:rPr lang="en-US" sz="1800" dirty="0">
                <a:solidFill>
                  <a:srgbClr val="000000"/>
                </a:solidFill>
                <a:latin typeface="Cascadia Mono" panose="020B0609020000020004" pitchFamily="49" charset="0"/>
              </a:rPr>
              <a:t>.info()</a:t>
            </a:r>
          </a:p>
          <a:p>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__name__ == </a:t>
            </a:r>
            <a:r>
              <a:rPr lang="en-US" sz="1800" dirty="0">
                <a:solidFill>
                  <a:srgbClr val="A31515"/>
                </a:solidFill>
                <a:latin typeface="Cascadia Mono" panose="020B0609020000020004" pitchFamily="49" charset="0"/>
              </a:rPr>
              <a:t>"__main__"</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main</a:t>
            </a:r>
            <a:r>
              <a:rPr lang="en-US" sz="1800" dirty="0">
                <a:solidFill>
                  <a:srgbClr val="000000"/>
                </a:solidFill>
                <a:latin typeface="Cascadia Mono" panose="020B0609020000020004" pitchFamily="49" charset="0"/>
              </a:rPr>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04801" y="80964"/>
            <a:ext cx="9847264" cy="6445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744" tIns="48372" rIns="96744" bIns="48372" anchor="ctr"/>
          <a:lstStyle/>
          <a:p>
            <a:pPr marL="363855" indent="-363855" defTabSz="967105">
              <a:lnSpc>
                <a:spcPct val="85000"/>
              </a:lnSpc>
              <a:spcBef>
                <a:spcPct val="20000"/>
              </a:spcBef>
            </a:pPr>
            <a:r>
              <a:rPr lang="en-US" altLang="en-US" sz="3200" b="1" dirty="0">
                <a:solidFill>
                  <a:schemeClr val="bg1"/>
                </a:solidFill>
                <a:latin typeface="Times New Roman" panose="02020603050405020304" pitchFamily="18" charset="0"/>
                <a:ea typeface="SimSun" panose="02010600030101010101" pitchFamily="2" charset="-122"/>
                <a:cs typeface="Times New Roman" panose="02020603050405020304" pitchFamily="18" charset="0"/>
              </a:rPr>
              <a:t>Final 属性、Final 方法和 Final 类</a:t>
            </a:r>
          </a:p>
        </p:txBody>
      </p:sp>
      <p:sp>
        <p:nvSpPr>
          <p:cNvPr id="46083" name="Rectangle 3"/>
          <p:cNvSpPr>
            <a:spLocks noChangeArrowheads="1"/>
          </p:cNvSpPr>
          <p:nvPr/>
        </p:nvSpPr>
        <p:spPr bwMode="auto">
          <a:xfrm>
            <a:off x="990600" y="1087220"/>
            <a:ext cx="9694865" cy="4468116"/>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6744" tIns="48372" rIns="96744" bIns="48372">
            <a:spAutoFit/>
          </a:bodyPr>
          <a:lstStyle/>
          <a:p>
            <a:pPr marL="479425" indent="-479425" defTabSz="967105">
              <a:spcBef>
                <a:spcPts val="1200"/>
              </a:spcBef>
              <a:buFont typeface="Wingdings" panose="05000000000000000000" pitchFamily="2" charset="2"/>
              <a:buChar char="q"/>
            </a:pPr>
            <a:r>
              <a:rPr lang="en-US" altLang="en-US" sz="2800" dirty="0">
                <a:latin typeface="Times New Roman" panose="02020603050405020304" pitchFamily="18" charset="0"/>
                <a:ea typeface="SimSun" panose="02010600030101010101" pitchFamily="2" charset="-122"/>
                <a:cs typeface="Times New Roman" panose="02020603050405020304" pitchFamily="18" charset="0"/>
              </a:rPr>
              <a:t>Final 是防止修改、重新定义或继承的关键词。</a:t>
            </a:r>
            <a:endParaRPr lang="en-US" sz="2800" dirty="0">
              <a:latin typeface="Times New Roman" panose="02020603050405020304" pitchFamily="18" charset="0"/>
              <a:cs typeface="Times New Roman" panose="02020603050405020304" pitchFamily="18" charset="0"/>
            </a:endParaRPr>
          </a:p>
          <a:p>
            <a:pPr marL="936625" lvl="1" indent="-479425" defTabSz="967105">
              <a:spcBef>
                <a:spcPts val="120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在 Python 和 Java </a:t>
            </a:r>
            <a:r>
              <a:rPr lang="en-US" sz="2400" dirty="0" err="1">
                <a:latin typeface="Times New Roman" panose="02020603050405020304" pitchFamily="18" charset="0"/>
                <a:cs typeface="Times New Roman" panose="02020603050405020304" pitchFamily="18" charset="0"/>
              </a:rPr>
              <a:t>中，方法默认是虚拟的（动态的</a:t>
            </a:r>
            <a:r>
              <a:rPr lang="en-US" sz="2400" dirty="0">
                <a:latin typeface="Times New Roman" panose="02020603050405020304" pitchFamily="18" charset="0"/>
                <a:cs typeface="Times New Roman" panose="02020603050405020304" pitchFamily="18" charset="0"/>
              </a:rPr>
              <a:t>）。f</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inal 用于强制执行静态成员。</a:t>
            </a:r>
            <a:endParaRPr lang="en-US" sz="2400" dirty="0">
              <a:latin typeface="Times New Roman" panose="02020603050405020304" pitchFamily="18" charset="0"/>
              <a:cs typeface="Times New Roman" panose="02020603050405020304" pitchFamily="18" charset="0"/>
            </a:endParaRPr>
          </a:p>
          <a:p>
            <a:pPr marL="936625" lvl="1" indent="-479425" defTabSz="967105">
              <a:spcBef>
                <a:spcPts val="1200"/>
              </a:spcBef>
              <a:buFont typeface="Wingdings" panose="05000000000000000000" pitchFamily="2" charset="2"/>
              <a:buChar char="§"/>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在 C++ 中，方法默认是静态的。 “virtual” </a:t>
            </a:r>
            <a:r>
              <a:rPr lang="en-US" altLang="en-US" sz="2400" dirty="0" err="1">
                <a:latin typeface="Times New Roman" panose="02020603050405020304" pitchFamily="18" charset="0"/>
                <a:ea typeface="SimSun" panose="02010600030101010101" pitchFamily="2" charset="-122"/>
                <a:cs typeface="Times New Roman" panose="02020603050405020304" pitchFamily="18" charset="0"/>
              </a:rPr>
              <a:t>用于强制执行虚拟（动态）成员</a:t>
            </a: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79425" indent="-479425" defTabSz="967105">
              <a:spcBef>
                <a:spcPts val="1200"/>
              </a:spcBef>
              <a:buFont typeface="Wingdings" panose="05000000000000000000" pitchFamily="2" charset="2"/>
              <a:buChar char="q"/>
            </a:pPr>
            <a:r>
              <a:rPr lang="en-US" altLang="en-US" sz="2800" dirty="0">
                <a:latin typeface="Times New Roman" panose="02020603050405020304" pitchFamily="18" charset="0"/>
                <a:ea typeface="SimSun" panose="02010600030101010101" pitchFamily="2" charset="-122"/>
                <a:cs typeface="Times New Roman" panose="02020603050405020304" pitchFamily="18" charset="0"/>
              </a:rPr>
              <a:t>Python:</a:t>
            </a:r>
          </a:p>
          <a:p>
            <a:pPr marL="936625" lvl="1" indent="-479425" defTabSz="967105">
              <a:spcBef>
                <a:spcPts val="1200"/>
              </a:spcBef>
              <a:buFont typeface="Wingdings" panose="05000000000000000000" pitchFamily="2" charset="2"/>
              <a:buChar char="§"/>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Final 变量定义了一个无法重新赋值（修改）的常量。</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936625" lvl="1" indent="-479425" defTabSz="967105">
              <a:spcBef>
                <a:spcPts val="1200"/>
              </a:spcBef>
              <a:buFont typeface="Wingdings" panose="05000000000000000000" pitchFamily="2" charset="2"/>
              <a:buChar char="§"/>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Final 方法定义了一个无法在子类中重新定义（重写）的方法</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a:p>
            <a:pPr marL="936625" lvl="1" indent="-479425" defTabSz="967105">
              <a:spcBef>
                <a:spcPts val="1200"/>
              </a:spcBef>
              <a:buFont typeface="Wingdings" panose="05000000000000000000" pitchFamily="2" charset="2"/>
              <a:buChar char="§"/>
            </a:pPr>
            <a:r>
              <a:rPr lang="en-US" altLang="en-US" sz="2400" dirty="0">
                <a:latin typeface="Times New Roman" panose="02020603050405020304" pitchFamily="18" charset="0"/>
                <a:ea typeface="SimSun" panose="02010600030101010101" pitchFamily="2" charset="-122"/>
                <a:cs typeface="Times New Roman" panose="02020603050405020304" pitchFamily="18" charset="0"/>
              </a:rPr>
              <a:t>Final 类定义了一个无法被继承的类（从该类派生子类）。</a:t>
            </a:r>
            <a:endParaRPr lang="en-US" sz="240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ExNzM1NjU1ODY3NWMyZTNiN2ExMDc3NDhmYWY0NzkifQ=="/>
</p:tagLst>
</file>

<file path=ppt/theme/theme1.xml><?xml version="1.0" encoding="utf-8"?>
<a:theme xmlns:a="http://schemas.openxmlformats.org/drawingml/2006/main" name="SocialComputingCourse-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bodyPr/>
      <a:lstStyle>
        <a:defPPr algn="ctr">
          <a:spcBef>
            <a:spcPct val="0"/>
          </a:spcBef>
          <a:defRPr kumimoji="0" sz="6000" b="1" i="0" u="none" strike="noStrike" kern="1200" normalizeH="0" noProof="0" dirty="0" smtClean="0">
            <a:solidFill>
              <a:schemeClr val="bg1"/>
            </a:solidFill>
            <a:uLnTx/>
            <a:uFillTx/>
          </a:defRPr>
        </a:defPPr>
      </a:lstStyle>
      <a:style>
        <a:lnRef idx="1">
          <a:schemeClr val="accent6"/>
        </a:lnRef>
        <a:fillRef idx="3">
          <a:schemeClr val="accent6"/>
        </a:fillRef>
        <a:effectRef idx="2">
          <a:schemeClr val="accent6"/>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1555</Words>
  <Application>Microsoft Office PowerPoint</Application>
  <PresentationFormat>Widescreen</PresentationFormat>
  <Paragraphs>244</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SimSun</vt:lpstr>
      <vt:lpstr>Technic</vt:lpstr>
      <vt:lpstr>Arial</vt:lpstr>
      <vt:lpstr>Cascadia Mono</vt:lpstr>
      <vt:lpstr>Georgia</vt:lpstr>
      <vt:lpstr>Times New Roman</vt:lpstr>
      <vt:lpstr>Wingdings</vt:lpstr>
      <vt:lpstr>SocialComputingCourse-Template</vt:lpstr>
      <vt:lpstr>模块 2 数据与数据处理 单元 4 面向对象的编程 第 2讲 面向对象的特征</vt:lpstr>
      <vt:lpstr>本讲大纲</vt:lpstr>
      <vt:lpstr>PowerPoint Presentation</vt:lpstr>
      <vt:lpstr>继承示例：猫类继承宠物类</vt:lpstr>
      <vt:lpstr>封装：仅限于类的私有成员</vt:lpstr>
      <vt:lpstr>示例：通过方法访问私有类变量</vt:lpstr>
      <vt:lpstr>PowerPoint Presentation</vt:lpstr>
      <vt:lpstr>多态性示例：重写父方法</vt:lpstr>
      <vt:lpstr>PowerPoint Presentation</vt:lpstr>
      <vt:lpstr>PowerPoint Presentation</vt:lpstr>
      <vt:lpstr>Final 变量 无法修改</vt:lpstr>
      <vt:lpstr>Final 方法无法重写</vt:lpstr>
      <vt:lpstr>Final 类无法继承</vt:lpstr>
      <vt:lpstr>检查对象是否是类型/类的实例</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网络与图</dc:title>
  <dc:creator>Yuli Deng (Student)</dc:creator>
  <cp:lastModifiedBy>Yinong Chen</cp:lastModifiedBy>
  <cp:revision>177</cp:revision>
  <dcterms:created xsi:type="dcterms:W3CDTF">2021-12-16T03:27:00Z</dcterms:created>
  <dcterms:modified xsi:type="dcterms:W3CDTF">2024-09-07T14:22:47Z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D265EAE5C28C46F988B741543F71C71A</vt:lpwstr>
  </property>
  <property fmtid="{D5CDD505-2E9C-101B-9397-08002B2CF9AE}" pid="3" name="KSOProductBuildVer">
    <vt:lpwstr>2052-11.1.0.11365</vt:lpwstr>
  </property>
</Properties>
</file>