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9"/>
  </p:notesMasterIdLst>
  <p:sldIdLst>
    <p:sldId id="262" r:id="rId2"/>
    <p:sldId id="257" r:id="rId3"/>
    <p:sldId id="256" r:id="rId4"/>
    <p:sldId id="264" r:id="rId5"/>
    <p:sldId id="265" r:id="rId6"/>
    <p:sldId id="263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5BDB"/>
    <a:srgbClr val="FFCE00"/>
    <a:srgbClr val="757575"/>
    <a:srgbClr val="C0D491"/>
    <a:srgbClr val="FFC1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104" d="100"/>
          <a:sy n="104" d="100"/>
        </p:scale>
        <p:origin x="27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12E3DB-5C83-2B4F-AFEE-AEC1ECA95339}" type="datetimeFigureOut">
              <a:rPr lang="it-IT" smtClean="0"/>
              <a:t>28/10/18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9C77A-FEEC-D44A-A58D-51E09EA31C4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7062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are the </a:t>
            </a:r>
            <a:r>
              <a:rPr lang="it-IT" dirty="0" err="1"/>
              <a:t>hom</a:t>
            </a:r>
            <a:r>
              <a:rPr lang="it-IT" dirty="0"/>
              <a:t> </a:t>
            </a:r>
            <a:r>
              <a:rPr lang="it-IT" dirty="0" err="1"/>
              <a:t>sweet</a:t>
            </a:r>
            <a:r>
              <a:rPr lang="it-IT" dirty="0"/>
              <a:t> home team and for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hackathon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studied</a:t>
            </a:r>
            <a:r>
              <a:rPr lang="it-IT" dirty="0"/>
              <a:t> </a:t>
            </a:r>
            <a:r>
              <a:rPr lang="it-IT" dirty="0" err="1"/>
              <a:t>Crossfit</a:t>
            </a:r>
            <a:r>
              <a:rPr lang="it-IT" dirty="0"/>
              <a:t>.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 some </a:t>
            </a:r>
            <a:r>
              <a:rPr lang="it-IT" dirty="0" err="1"/>
              <a:t>problematic</a:t>
            </a:r>
            <a:r>
              <a:rPr lang="it-IT" dirty="0"/>
              <a:t> </a:t>
            </a:r>
            <a:r>
              <a:rPr lang="it-IT" dirty="0" err="1"/>
              <a:t>aspects</a:t>
            </a:r>
            <a:r>
              <a:rPr lang="it-IT" dirty="0"/>
              <a:t> </a:t>
            </a:r>
            <a:r>
              <a:rPr lang="it-IT" dirty="0" err="1"/>
              <a:t>like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9C77A-FEEC-D44A-A58D-51E09EA31C4D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6698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time </a:t>
            </a:r>
            <a:r>
              <a:rPr lang="it-IT" dirty="0" err="1"/>
              <a:t>wasted</a:t>
            </a:r>
            <a:r>
              <a:rPr lang="it-IT" dirty="0"/>
              <a:t> ... </a:t>
            </a:r>
            <a:r>
              <a:rPr lang="it-IT" dirty="0" err="1"/>
              <a:t>like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someone</a:t>
            </a:r>
            <a:r>
              <a:rPr lang="it-IT" dirty="0"/>
              <a:t> new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lesson</a:t>
            </a:r>
            <a:r>
              <a:rPr lang="it-IT" dirty="0"/>
              <a:t>..</a:t>
            </a:r>
          </a:p>
          <a:p>
            <a:endParaRPr lang="it-IT" dirty="0"/>
          </a:p>
          <a:p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often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are </a:t>
            </a:r>
            <a:r>
              <a:rPr lang="it-IT" dirty="0" err="1"/>
              <a:t>too</a:t>
            </a:r>
            <a:r>
              <a:rPr lang="it-IT" dirty="0"/>
              <a:t> </a:t>
            </a:r>
            <a:r>
              <a:rPr lang="it-IT" dirty="0" err="1"/>
              <a:t>tired</a:t>
            </a:r>
            <a:r>
              <a:rPr lang="it-IT" dirty="0"/>
              <a:t> and just </a:t>
            </a:r>
            <a:r>
              <a:rPr lang="it-IT" dirty="0" err="1"/>
              <a:t>want</a:t>
            </a:r>
            <a:r>
              <a:rPr lang="it-IT" dirty="0"/>
              <a:t> to go home.</a:t>
            </a:r>
          </a:p>
          <a:p>
            <a:endParaRPr lang="it-IT" dirty="0"/>
          </a:p>
          <a:p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people</a:t>
            </a:r>
            <a:r>
              <a:rPr lang="it-IT" dirty="0"/>
              <a:t> are </a:t>
            </a:r>
            <a:r>
              <a:rPr lang="it-IT" dirty="0" err="1"/>
              <a:t>afraid</a:t>
            </a:r>
            <a:r>
              <a:rPr lang="it-IT" dirty="0"/>
              <a:t> to </a:t>
            </a:r>
            <a:r>
              <a:rPr lang="it-IT" dirty="0" err="1"/>
              <a:t>ask</a:t>
            </a:r>
            <a:r>
              <a:rPr lang="it-IT" dirty="0"/>
              <a:t> to the trainer.</a:t>
            </a:r>
          </a:p>
          <a:p>
            <a:endParaRPr lang="it-IT" dirty="0"/>
          </a:p>
          <a:p>
            <a:r>
              <a:rPr lang="it-IT" dirty="0"/>
              <a:t>Lost Trainings for </a:t>
            </a:r>
            <a:r>
              <a:rPr lang="it-IT" dirty="0" err="1"/>
              <a:t>exampe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i </a:t>
            </a:r>
            <a:r>
              <a:rPr lang="it-IT" dirty="0" err="1"/>
              <a:t>am</a:t>
            </a:r>
            <a:r>
              <a:rPr lang="it-IT" dirty="0"/>
              <a:t> </a:t>
            </a:r>
            <a:r>
              <a:rPr lang="it-IT" dirty="0" err="1"/>
              <a:t>abroad</a:t>
            </a:r>
            <a:endParaRPr lang="it-IT" dirty="0"/>
          </a:p>
          <a:p>
            <a:endParaRPr lang="it-IT" dirty="0"/>
          </a:p>
          <a:p>
            <a:r>
              <a:rPr lang="it-IT" dirty="0"/>
              <a:t>For </a:t>
            </a:r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reasons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 </a:t>
            </a:r>
            <a:r>
              <a:rPr lang="it-IT" dirty="0" err="1"/>
              <a:t>Crossfit</a:t>
            </a:r>
            <a:r>
              <a:rPr lang="it-IT" dirty="0"/>
              <a:t> Manager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9C77A-FEEC-D44A-A58D-51E09EA31C4D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1051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CM </a:t>
            </a:r>
            <a:r>
              <a:rPr lang="it-IT" dirty="0" err="1"/>
              <a:t>is</a:t>
            </a:r>
            <a:r>
              <a:rPr lang="it-IT" dirty="0"/>
              <a:t> a mobile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designed</a:t>
            </a:r>
            <a:r>
              <a:rPr lang="it-IT" dirty="0"/>
              <a:t> for iOS and </a:t>
            </a:r>
            <a:r>
              <a:rPr lang="it-IT" dirty="0" err="1"/>
              <a:t>Android</a:t>
            </a:r>
            <a:r>
              <a:rPr lang="it-IT" dirty="0"/>
              <a:t>.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wants</a:t>
            </a:r>
            <a:r>
              <a:rPr lang="it-IT" dirty="0"/>
              <a:t> to solve the </a:t>
            </a:r>
            <a:r>
              <a:rPr lang="it-IT" dirty="0" err="1"/>
              <a:t>previous</a:t>
            </a:r>
            <a:r>
              <a:rPr lang="it-IT" dirty="0"/>
              <a:t> </a:t>
            </a:r>
            <a:r>
              <a:rPr lang="it-IT" dirty="0" err="1"/>
              <a:t>problems</a:t>
            </a:r>
            <a:r>
              <a:rPr lang="it-IT" dirty="0"/>
              <a:t> </a:t>
            </a:r>
            <a:r>
              <a:rPr lang="it-IT" dirty="0" err="1"/>
              <a:t>providing</a:t>
            </a:r>
            <a:r>
              <a:rPr lang="it-IT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29C77A-FEEC-D44A-A58D-51E09EA31C4D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7988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1711-02DC-4F5A-B0A4-D7A4CFB82638}" type="datetimeFigureOut">
              <a:rPr lang="en-US" smtClean="0"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109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ED7C-D9A5-4EA8-B309-6E368BFA8F2B}" type="datetimeFigureOut">
              <a:rPr lang="en-US" smtClean="0"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32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ED7C-D9A5-4EA8-B309-6E368BFA8F2B}" type="datetimeFigureOut">
              <a:rPr lang="en-US" smtClean="0"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78289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0A69-C0BC-4A5A-8FE4-5D0B5D0F11EE}" type="datetimeFigureOut">
              <a:rPr lang="en-US" dirty="0"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616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ED7C-D9A5-4EA8-B309-6E368BFA8F2B}" type="datetimeFigureOut">
              <a:rPr lang="en-US" smtClean="0"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12626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3B61-F054-442D-881D-6A81C2774BFE}" type="datetimeFigureOut">
              <a:rPr lang="en-US" smtClean="0"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02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ED7C-D9A5-4EA8-B309-6E368BFA8F2B}" type="datetimeFigureOut">
              <a:rPr lang="en-US" smtClean="0"/>
              <a:t>10/28/18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1161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ED7C-D9A5-4EA8-B309-6E368BFA8F2B}" type="datetimeFigureOut">
              <a:rPr lang="en-US" smtClean="0"/>
              <a:t>10/28/18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21937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A528B-AADB-4276-9F0D-B13FCF86F309}" type="datetimeFigureOut">
              <a:rPr lang="en-US" smtClean="0"/>
              <a:t>10/28/18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16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6497F-A1E4-4C0B-8811-954A59B26923}" type="datetimeFigureOut">
              <a:rPr lang="en-US" smtClean="0"/>
              <a:t>10/28/18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541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ED7C-D9A5-4EA8-B309-6E368BFA8F2B}" type="datetimeFigureOut">
              <a:rPr lang="en-US" smtClean="0"/>
              <a:t>10/28/18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73046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AD9C-D29C-4D1E-A739-CC3C95B41085}" type="datetimeFigureOut">
              <a:rPr lang="en-US" smtClean="0"/>
              <a:t>10/28/18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616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C48ED7C-D9A5-4EA8-B309-6E368BFA8F2B}" type="datetimeFigureOut">
              <a:rPr lang="en-US" smtClean="0"/>
              <a:t>10/28/18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094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DE646F31-BE7F-2844-92BD-1EF8419E4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5130" y="2792296"/>
            <a:ext cx="3175000" cy="3175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73EF885B-505B-4B9C-8764-78ECE0541101}"/>
              </a:ext>
            </a:extLst>
          </p:cNvPr>
          <p:cNvSpPr txBox="1"/>
          <p:nvPr/>
        </p:nvSpPr>
        <p:spPr>
          <a:xfrm>
            <a:off x="8258110" y="5865802"/>
            <a:ext cx="374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a typeface="Segoe UI Symbol" panose="020B0502040204020203" pitchFamily="34" charset="0"/>
              </a:rPr>
              <a:t>BAYRON PALMA</a:t>
            </a:r>
            <a:endParaRPr lang="it-IT" b="1" dirty="0">
              <a:ea typeface="Segoe UI Symbol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FB2440-7C5D-A14B-9E92-A455868895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828" y="2780104"/>
            <a:ext cx="3175000" cy="3175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856DEE5-2F28-9E43-85D6-9D3D957BA3FE}"/>
              </a:ext>
            </a:extLst>
          </p:cNvPr>
          <p:cNvSpPr/>
          <p:nvPr/>
        </p:nvSpPr>
        <p:spPr>
          <a:xfrm>
            <a:off x="700792" y="5865802"/>
            <a:ext cx="2323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ea typeface="Segoe UI Symbol" panose="020B0502040204020203" pitchFamily="34" charset="0"/>
              </a:rPr>
              <a:t>ALESSANDRO POZONE</a:t>
            </a:r>
          </a:p>
        </p:txBody>
      </p:sp>
      <p:pic>
        <p:nvPicPr>
          <p:cNvPr id="7" name="Picture 6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8F4C2415-9A85-1D40-96A2-38802A0C53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5703" y="2792296"/>
            <a:ext cx="3175000" cy="3175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045987B-F37F-0C40-BC8C-3151F5199EBF}"/>
              </a:ext>
            </a:extLst>
          </p:cNvPr>
          <p:cNvSpPr/>
          <p:nvPr/>
        </p:nvSpPr>
        <p:spPr>
          <a:xfrm>
            <a:off x="5034096" y="5867252"/>
            <a:ext cx="2042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ea typeface="Segoe UI Symbol" panose="020B0502040204020203" pitchFamily="34" charset="0"/>
              </a:rPr>
              <a:t>THOMAS CARRASSI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E2F3223-A3B4-9F4A-A5AC-99743F744950}"/>
                  </a:ext>
                </a:extLst>
              </p:cNvPr>
              <p:cNvSpPr txBox="1"/>
              <p:nvPr/>
            </p:nvSpPr>
            <p:spPr>
              <a:xfrm>
                <a:off x="3724656" y="437086"/>
                <a:ext cx="4742688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9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𝜴</m:t>
                      </m:r>
                      <m:r>
                        <a:rPr lang="it-IT" sz="96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𝑠𝑤𝑒𝑒𝑡</m:t>
                      </m:r>
                      <m:r>
                        <a:rPr lang="el-GR" sz="9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𝜴</m:t>
                      </m:r>
                    </m:oMath>
                  </m:oMathPara>
                </a14:m>
                <a:endParaRPr lang="it-IT" sz="9600" b="1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E2F3223-A3B4-9F4A-A5AC-99743F744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656" y="437086"/>
                <a:ext cx="4742688" cy="1569660"/>
              </a:xfrm>
              <a:prstGeom prst="rect">
                <a:avLst/>
              </a:prstGeom>
              <a:blipFill>
                <a:blip r:embed="rId6"/>
                <a:stretch>
                  <a:fillRect l="-6667" r="-14667" b="-16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7302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ED0C3-6BE1-EF46-989E-A10E6CFEF461}"/>
              </a:ext>
            </a:extLst>
          </p:cNvPr>
          <p:cNvSpPr/>
          <p:nvPr/>
        </p:nvSpPr>
        <p:spPr>
          <a:xfrm>
            <a:off x="0" y="-8314"/>
            <a:ext cx="6547104" cy="1056826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214C91-73F5-BC45-A667-695A47970529}"/>
              </a:ext>
            </a:extLst>
          </p:cNvPr>
          <p:cNvSpPr/>
          <p:nvPr/>
        </p:nvSpPr>
        <p:spPr>
          <a:xfrm>
            <a:off x="8046720" y="1048512"/>
            <a:ext cx="3340608" cy="190804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D2B9185-37B5-4F5A-B0A1-8F5AF3C6E89F}"/>
              </a:ext>
            </a:extLst>
          </p:cNvPr>
          <p:cNvSpPr txBox="1"/>
          <p:nvPr/>
        </p:nvSpPr>
        <p:spPr>
          <a:xfrm>
            <a:off x="161760" y="107524"/>
            <a:ext cx="7385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CROSSFIT - THE PROBLEM</a:t>
            </a:r>
            <a:endParaRPr lang="it-IT" sz="4400" b="1" dirty="0">
              <a:solidFill>
                <a:schemeClr val="bg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62E5C7F-D7E3-474C-8397-51EAC4F12B92}"/>
              </a:ext>
            </a:extLst>
          </p:cNvPr>
          <p:cNvGrpSpPr/>
          <p:nvPr/>
        </p:nvGrpSpPr>
        <p:grpSpPr>
          <a:xfrm>
            <a:off x="892048" y="2906435"/>
            <a:ext cx="7776464" cy="2319194"/>
            <a:chOff x="804672" y="2054614"/>
            <a:chExt cx="7776464" cy="2319194"/>
          </a:xfrm>
        </p:grpSpPr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ED842B25-DFDD-40A5-90AA-4D38BC2C00A1}"/>
                </a:ext>
              </a:extLst>
            </p:cNvPr>
            <p:cNvSpPr txBox="1"/>
            <p:nvPr/>
          </p:nvSpPr>
          <p:spPr>
            <a:xfrm>
              <a:off x="804672" y="2054614"/>
              <a:ext cx="777646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400" b="1" dirty="0"/>
                <a:t>TIME WASTED </a:t>
              </a:r>
              <a:r>
                <a:rPr lang="en-US" sz="2800" dirty="0"/>
                <a:t>demonstrating exercises</a:t>
              </a:r>
              <a:endParaRPr lang="en-US" sz="34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3356117-E026-BA4E-8617-A62385B7D841}"/>
                </a:ext>
              </a:extLst>
            </p:cNvPr>
            <p:cNvSpPr/>
            <p:nvPr/>
          </p:nvSpPr>
          <p:spPr>
            <a:xfrm>
              <a:off x="804672" y="2473961"/>
              <a:ext cx="5595186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3400" b="1" dirty="0">
                  <a:solidFill>
                    <a:prstClr val="black"/>
                  </a:solidFill>
                </a:rPr>
                <a:t>LAST MINUTE </a:t>
              </a:r>
              <a:r>
                <a:rPr lang="en-US" sz="2800" dirty="0">
                  <a:solidFill>
                    <a:prstClr val="black"/>
                  </a:solidFill>
                </a:rPr>
                <a:t>Workout of the Day</a:t>
              </a:r>
              <a:endParaRPr lang="en-US" sz="3400" dirty="0">
                <a:solidFill>
                  <a:prstClr val="black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4A3E5D5-4DA4-C04C-8183-E0DDCBF1CC48}"/>
                </a:ext>
              </a:extLst>
            </p:cNvPr>
            <p:cNvSpPr/>
            <p:nvPr/>
          </p:nvSpPr>
          <p:spPr>
            <a:xfrm>
              <a:off x="804672" y="2902059"/>
              <a:ext cx="5504327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3400" b="1" dirty="0">
                  <a:solidFill>
                    <a:prstClr val="black"/>
                  </a:solidFill>
                </a:rPr>
                <a:t>LOST FEEDBACK </a:t>
              </a:r>
              <a:r>
                <a:rPr lang="en-US" sz="2800" dirty="0">
                  <a:solidFill>
                    <a:prstClr val="black"/>
                  </a:solidFill>
                </a:rPr>
                <a:t>due to tiredness</a:t>
              </a:r>
              <a:endParaRPr lang="en-US" sz="3400" dirty="0">
                <a:solidFill>
                  <a:prstClr val="black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72D593-3179-5645-9A04-DE2D81E3904D}"/>
                </a:ext>
              </a:extLst>
            </p:cNvPr>
            <p:cNvSpPr/>
            <p:nvPr/>
          </p:nvSpPr>
          <p:spPr>
            <a:xfrm>
              <a:off x="804672" y="3330157"/>
              <a:ext cx="4054315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3400" b="1" dirty="0">
                  <a:solidFill>
                    <a:prstClr val="black"/>
                  </a:solidFill>
                </a:rPr>
                <a:t>INJURIES </a:t>
              </a:r>
              <a:r>
                <a:rPr lang="en-US" sz="2800" dirty="0">
                  <a:solidFill>
                    <a:prstClr val="black"/>
                  </a:solidFill>
                </a:rPr>
                <a:t>due to shyness</a:t>
              </a:r>
              <a:endParaRPr lang="en-US" sz="3400" dirty="0">
                <a:solidFill>
                  <a:prstClr val="black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7E76E68-8B9E-224F-8736-BDEA070F1381}"/>
                </a:ext>
              </a:extLst>
            </p:cNvPr>
            <p:cNvSpPr/>
            <p:nvPr/>
          </p:nvSpPr>
          <p:spPr>
            <a:xfrm>
              <a:off x="804672" y="3758255"/>
              <a:ext cx="5121210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3400" b="1" dirty="0">
                  <a:solidFill>
                    <a:prstClr val="black"/>
                  </a:solidFill>
                </a:rPr>
                <a:t>LOST TRAININGS </a:t>
              </a:r>
              <a:r>
                <a:rPr lang="en-US" sz="2800" dirty="0">
                  <a:solidFill>
                    <a:prstClr val="black"/>
                  </a:solidFill>
                </a:rPr>
                <a:t>not willingly</a:t>
              </a:r>
              <a:endParaRPr lang="en-US" sz="3400" dirty="0">
                <a:solidFill>
                  <a:prstClr val="black"/>
                </a:solidFill>
              </a:endParaRP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7126ACCA-E601-7249-89CF-B6223ED4D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2452" y="4127313"/>
            <a:ext cx="3175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801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1A6B3E6A-F54D-4A58-BA62-927E8527EFFB}"/>
              </a:ext>
            </a:extLst>
          </p:cNvPr>
          <p:cNvSpPr txBox="1"/>
          <p:nvPr/>
        </p:nvSpPr>
        <p:spPr>
          <a:xfrm>
            <a:off x="4964667" y="1666546"/>
            <a:ext cx="9616610" cy="1207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cap="all" dirty="0">
                <a:solidFill>
                  <a:schemeClr val="bg1"/>
                </a:solidFill>
                <a:latin typeface="Segoe UI Emoji" panose="020F0502020204030204" pitchFamily="34" charset="0"/>
                <a:ea typeface="+mj-ea"/>
                <a:cs typeface="Calibri" panose="020F0502020204030204" pitchFamily="34" charset="0"/>
              </a:rPr>
              <a:t>CROSSFIT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E6AE59-AE72-2844-A2CE-9FB6FBB63B27}"/>
              </a:ext>
            </a:extLst>
          </p:cNvPr>
          <p:cNvSpPr/>
          <p:nvPr/>
        </p:nvSpPr>
        <p:spPr>
          <a:xfrm>
            <a:off x="6148644" y="2522909"/>
            <a:ext cx="417460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cap="all" dirty="0">
                <a:solidFill>
                  <a:prstClr val="black"/>
                </a:solidFill>
                <a:latin typeface="Segoe UI Emoji" panose="020F0502020204030204" pitchFamily="34" charset="0"/>
                <a:cs typeface="Segoe UI Emoji" panose="020F0502020204030204" pitchFamily="34" charset="0"/>
              </a:rPr>
              <a:t>MANAGER</a:t>
            </a:r>
            <a:endParaRPr lang="it-IT" sz="1400" dirty="0">
              <a:latin typeface="Segoe UI Emoji" panose="020F0502020204030204" pitchFamily="34" charset="0"/>
              <a:cs typeface="Segoe UI Emoj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094B55-3FC9-7047-A877-C2804B297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74888" y="1412201"/>
            <a:ext cx="6350000" cy="6350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6A740D-E54E-5F47-B82C-EB04AEA2F6F0}"/>
              </a:ext>
            </a:extLst>
          </p:cNvPr>
          <p:cNvSpPr/>
          <p:nvPr/>
        </p:nvSpPr>
        <p:spPr>
          <a:xfrm rot="5400000">
            <a:off x="8296193" y="2900587"/>
            <a:ext cx="6858000" cy="1056826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Picture 11" descr="A close up of a device&#13;&#10;&#13;&#10;Description automatically generated">
            <a:extLst>
              <a:ext uri="{FF2B5EF4-FFF2-40B4-BE49-F238E27FC236}">
                <a16:creationId xmlns:a16="http://schemas.microsoft.com/office/drawing/2014/main" id="{1D416607-BE67-2F4A-8281-47C0A918E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0120" y="3460766"/>
            <a:ext cx="5080000" cy="6350000"/>
          </a:xfrm>
          <a:prstGeom prst="rect">
            <a:avLst/>
          </a:prstGeom>
        </p:spPr>
      </p:pic>
      <p:pic>
        <p:nvPicPr>
          <p:cNvPr id="15" name="Picture 14" descr="Screen of a cell phone&#13;&#10;&#13;&#10;Description automatically generated">
            <a:extLst>
              <a:ext uri="{FF2B5EF4-FFF2-40B4-BE49-F238E27FC236}">
                <a16:creationId xmlns:a16="http://schemas.microsoft.com/office/drawing/2014/main" id="{7207E2B0-14F5-BB49-AC97-62FD331AA0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0120" y="3429000"/>
            <a:ext cx="5080000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101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ED0C3-6BE1-EF46-989E-A10E6CFEF461}"/>
              </a:ext>
            </a:extLst>
          </p:cNvPr>
          <p:cNvSpPr/>
          <p:nvPr/>
        </p:nvSpPr>
        <p:spPr>
          <a:xfrm>
            <a:off x="5644896" y="0"/>
            <a:ext cx="6547104" cy="1056826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D2B9185-37B5-4F5A-B0A1-8F5AF3C6E89F}"/>
              </a:ext>
            </a:extLst>
          </p:cNvPr>
          <p:cNvSpPr txBox="1"/>
          <p:nvPr/>
        </p:nvSpPr>
        <p:spPr>
          <a:xfrm>
            <a:off x="5806656" y="115838"/>
            <a:ext cx="7385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CROSSFIT - THE SOLUTION</a:t>
            </a:r>
            <a:endParaRPr lang="it-IT" sz="4400" b="1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26ACCA-E601-7249-89CF-B6223ED4D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5452" y="4489754"/>
            <a:ext cx="3175000" cy="3175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7A9EF872-6D65-B449-AFDA-A2B986405E53}"/>
              </a:ext>
            </a:extLst>
          </p:cNvPr>
          <p:cNvGrpSpPr/>
          <p:nvPr/>
        </p:nvGrpSpPr>
        <p:grpSpPr>
          <a:xfrm>
            <a:off x="803634" y="2368246"/>
            <a:ext cx="10584732" cy="2803336"/>
            <a:chOff x="-171589" y="2312202"/>
            <a:chExt cx="10584732" cy="2803336"/>
          </a:xfrm>
        </p:grpSpPr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ED842B25-DFDD-40A5-90AA-4D38BC2C00A1}"/>
                </a:ext>
              </a:extLst>
            </p:cNvPr>
            <p:cNvSpPr txBox="1"/>
            <p:nvPr/>
          </p:nvSpPr>
          <p:spPr>
            <a:xfrm>
              <a:off x="-171589" y="2312202"/>
              <a:ext cx="1058473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400" b="1" dirty="0"/>
                <a:t>FULLY CONTROLLABLE 3D MODEL </a:t>
              </a:r>
              <a:r>
                <a:rPr lang="en-US" sz="2800" dirty="0"/>
                <a:t>demonstrating the exercises   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3356117-E026-BA4E-8617-A62385B7D841}"/>
                </a:ext>
              </a:extLst>
            </p:cNvPr>
            <p:cNvSpPr/>
            <p:nvPr/>
          </p:nvSpPr>
          <p:spPr>
            <a:xfrm>
              <a:off x="3116466" y="2749759"/>
              <a:ext cx="7296677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lang="en-US" sz="3400" b="1" dirty="0">
                  <a:solidFill>
                    <a:prstClr val="black"/>
                  </a:solidFill>
                </a:rPr>
                <a:t>PUSH NOTIFICATION </a:t>
              </a:r>
              <a:r>
                <a:rPr lang="en-US" sz="2800" dirty="0">
                  <a:solidFill>
                    <a:prstClr val="black"/>
                  </a:solidFill>
                </a:rPr>
                <a:t>of</a:t>
              </a:r>
              <a:r>
                <a:rPr lang="en-US" sz="3400" dirty="0">
                  <a:solidFill>
                    <a:prstClr val="black"/>
                  </a:solidFill>
                </a:rPr>
                <a:t> </a:t>
              </a:r>
              <a:r>
                <a:rPr lang="en-US" sz="2800" dirty="0">
                  <a:solidFill>
                    <a:prstClr val="black"/>
                  </a:solidFill>
                </a:rPr>
                <a:t>Workout of the Day</a:t>
              </a:r>
              <a:endParaRPr lang="en-US" sz="3400" dirty="0">
                <a:solidFill>
                  <a:prstClr val="black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4A3E5D5-4DA4-C04C-8183-E0DDCBF1CC48}"/>
                </a:ext>
              </a:extLst>
            </p:cNvPr>
            <p:cNvSpPr/>
            <p:nvPr/>
          </p:nvSpPr>
          <p:spPr>
            <a:xfrm>
              <a:off x="1052311" y="3187316"/>
              <a:ext cx="9360832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lang="en-US" sz="3400" b="1" dirty="0">
                  <a:solidFill>
                    <a:prstClr val="black"/>
                  </a:solidFill>
                </a:rPr>
                <a:t>DELAYED FEEDBACK </a:t>
              </a:r>
              <a:r>
                <a:rPr lang="en-US" sz="2800" dirty="0">
                  <a:solidFill>
                    <a:prstClr val="black"/>
                  </a:solidFill>
                </a:rPr>
                <a:t>to the trainer through the application</a:t>
              </a:r>
              <a:endParaRPr lang="en-US" sz="3400" dirty="0">
                <a:solidFill>
                  <a:prstClr val="black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72D593-3179-5645-9A04-DE2D81E3904D}"/>
                </a:ext>
              </a:extLst>
            </p:cNvPr>
            <p:cNvSpPr/>
            <p:nvPr/>
          </p:nvSpPr>
          <p:spPr>
            <a:xfrm>
              <a:off x="6965212" y="3624873"/>
              <a:ext cx="3447931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lang="en-US" sz="3400" b="1" dirty="0">
                  <a:solidFill>
                    <a:prstClr val="black"/>
                  </a:solidFill>
                </a:rPr>
                <a:t>EXERCISE </a:t>
              </a:r>
              <a:r>
                <a:rPr lang="en-US" sz="2800" dirty="0">
                  <a:solidFill>
                    <a:prstClr val="black"/>
                  </a:solidFill>
                </a:rPr>
                <a:t>in privacy</a:t>
              </a:r>
              <a:endParaRPr lang="en-US" sz="3400" dirty="0">
                <a:solidFill>
                  <a:prstClr val="black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7E76E68-8B9E-224F-8736-BDEA070F1381}"/>
                </a:ext>
              </a:extLst>
            </p:cNvPr>
            <p:cNvSpPr/>
            <p:nvPr/>
          </p:nvSpPr>
          <p:spPr>
            <a:xfrm>
              <a:off x="7456179" y="4062430"/>
              <a:ext cx="2956964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lang="en-US" sz="3400" b="1" dirty="0">
                  <a:solidFill>
                    <a:prstClr val="black"/>
                  </a:solidFill>
                </a:rPr>
                <a:t>REMOTE </a:t>
              </a:r>
              <a:r>
                <a:rPr lang="en-US" sz="2800" dirty="0">
                  <a:solidFill>
                    <a:prstClr val="black"/>
                  </a:solidFill>
                </a:rPr>
                <a:t>training</a:t>
              </a:r>
              <a:endParaRPr lang="en-US" sz="3400" dirty="0">
                <a:solidFill>
                  <a:prstClr val="black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907353F-0F85-9F43-A428-58BA38418532}"/>
                </a:ext>
              </a:extLst>
            </p:cNvPr>
            <p:cNvSpPr/>
            <p:nvPr/>
          </p:nvSpPr>
          <p:spPr>
            <a:xfrm>
              <a:off x="6404545" y="4499985"/>
              <a:ext cx="4008598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/>
              <a:r>
                <a:rPr lang="en-US" sz="3400" b="1" dirty="0">
                  <a:solidFill>
                    <a:prstClr val="black"/>
                  </a:solidFill>
                </a:rPr>
                <a:t>STATISTICS </a:t>
              </a:r>
              <a:r>
                <a:rPr lang="en-US" sz="2800" dirty="0">
                  <a:solidFill>
                    <a:prstClr val="black"/>
                  </a:solidFill>
                </a:rPr>
                <a:t>of the group</a:t>
              </a:r>
              <a:endParaRPr lang="en-US" sz="340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8393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75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8">
            <a:extLst>
              <a:ext uri="{FF2B5EF4-FFF2-40B4-BE49-F238E27FC236}">
                <a16:creationId xmlns:a16="http://schemas.microsoft.com/office/drawing/2014/main" id="{1EB9D7AE-65D1-B645-9B21-094D06DF55AB}"/>
              </a:ext>
            </a:extLst>
          </p:cNvPr>
          <p:cNvSpPr txBox="1"/>
          <p:nvPr/>
        </p:nvSpPr>
        <p:spPr>
          <a:xfrm>
            <a:off x="2207768" y="2828836"/>
            <a:ext cx="7776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DEMO</a:t>
            </a:r>
            <a:endParaRPr 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315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86DAF7F-88A3-224F-BC78-1553385AC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2452" y="4108531"/>
            <a:ext cx="3175000" cy="3175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CFD1D4-56D2-8B4A-A96D-14AF6ECC0510}"/>
              </a:ext>
            </a:extLst>
          </p:cNvPr>
          <p:cNvSpPr/>
          <p:nvPr/>
        </p:nvSpPr>
        <p:spPr>
          <a:xfrm>
            <a:off x="0" y="-8314"/>
            <a:ext cx="2425148" cy="1056826"/>
          </a:xfrm>
          <a:prstGeom prst="rect">
            <a:avLst/>
          </a:prstGeom>
          <a:solidFill>
            <a:srgbClr val="C0D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5">
            <a:extLst>
              <a:ext uri="{FF2B5EF4-FFF2-40B4-BE49-F238E27FC236}">
                <a16:creationId xmlns:a16="http://schemas.microsoft.com/office/drawing/2014/main" id="{AFCB8440-CBB6-AF4B-A305-BD9065D56B58}"/>
              </a:ext>
            </a:extLst>
          </p:cNvPr>
          <p:cNvSpPr txBox="1"/>
          <p:nvPr/>
        </p:nvSpPr>
        <p:spPr>
          <a:xfrm>
            <a:off x="161760" y="107524"/>
            <a:ext cx="21176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WHAT’S</a:t>
            </a:r>
            <a:endParaRPr lang="it-IT" sz="4400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E5AD5D-CA18-184B-B8F1-2BD49D5056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405"/>
          <a:stretch/>
        </p:blipFill>
        <p:spPr>
          <a:xfrm>
            <a:off x="2458892" y="48233"/>
            <a:ext cx="2540000" cy="1056827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C78688E2-D6C3-1940-B0C9-F6C484D87C6D}"/>
              </a:ext>
            </a:extLst>
          </p:cNvPr>
          <p:cNvGrpSpPr/>
          <p:nvPr/>
        </p:nvGrpSpPr>
        <p:grpSpPr>
          <a:xfrm>
            <a:off x="584555" y="2477227"/>
            <a:ext cx="11022890" cy="2747292"/>
            <a:chOff x="892047" y="2906435"/>
            <a:chExt cx="11022890" cy="2747292"/>
          </a:xfrm>
        </p:grpSpPr>
        <p:sp>
          <p:nvSpPr>
            <p:cNvPr id="12" name="CasellaDiTesto 8">
              <a:extLst>
                <a:ext uri="{FF2B5EF4-FFF2-40B4-BE49-F238E27FC236}">
                  <a16:creationId xmlns:a16="http://schemas.microsoft.com/office/drawing/2014/main" id="{D220B8A7-18A1-0148-87B1-1D0CEE8FABFA}"/>
                </a:ext>
              </a:extLst>
            </p:cNvPr>
            <p:cNvSpPr txBox="1"/>
            <p:nvPr/>
          </p:nvSpPr>
          <p:spPr>
            <a:xfrm>
              <a:off x="892047" y="2906435"/>
              <a:ext cx="952091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400" b="1" dirty="0"/>
                <a:t>POPULATE LIBRARY </a:t>
              </a:r>
              <a:r>
                <a:rPr lang="en-US" sz="2800" dirty="0"/>
                <a:t>of 3D models with experts</a:t>
              </a:r>
              <a:endParaRPr lang="en-US" sz="34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CF1CB2E-8419-F644-B9C4-137D84EC5155}"/>
                </a:ext>
              </a:extLst>
            </p:cNvPr>
            <p:cNvSpPr/>
            <p:nvPr/>
          </p:nvSpPr>
          <p:spPr>
            <a:xfrm>
              <a:off x="892048" y="3325782"/>
              <a:ext cx="6777048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3400" b="1" dirty="0">
                  <a:solidFill>
                    <a:prstClr val="black"/>
                  </a:solidFill>
                </a:rPr>
                <a:t>IMPROVE THE WORKOUT </a:t>
              </a:r>
              <a:r>
                <a:rPr lang="en-US" sz="2800" dirty="0">
                  <a:solidFill>
                    <a:prstClr val="black"/>
                  </a:solidFill>
                </a:rPr>
                <a:t>creation flow</a:t>
              </a:r>
              <a:endParaRPr lang="en-US" sz="3400" dirty="0">
                <a:solidFill>
                  <a:prstClr val="black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19045C0-60DD-2646-BF9B-CD31E9C22DA7}"/>
                </a:ext>
              </a:extLst>
            </p:cNvPr>
            <p:cNvSpPr/>
            <p:nvPr/>
          </p:nvSpPr>
          <p:spPr>
            <a:xfrm>
              <a:off x="892048" y="3753880"/>
              <a:ext cx="9685921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3400" b="1" dirty="0">
                  <a:solidFill>
                    <a:prstClr val="black"/>
                  </a:solidFill>
                </a:rPr>
                <a:t>CHALLENGES AND REWARDS </a:t>
              </a:r>
              <a:r>
                <a:rPr lang="en-US" sz="2800" dirty="0">
                  <a:solidFill>
                    <a:prstClr val="black"/>
                  </a:solidFill>
                </a:rPr>
                <a:t>among members of a group</a:t>
              </a:r>
              <a:endParaRPr lang="en-US" sz="3400" dirty="0">
                <a:solidFill>
                  <a:prstClr val="black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10AA9FB-49DA-7846-9E47-478ED70C6B08}"/>
                </a:ext>
              </a:extLst>
            </p:cNvPr>
            <p:cNvSpPr/>
            <p:nvPr/>
          </p:nvSpPr>
          <p:spPr>
            <a:xfrm>
              <a:off x="892048" y="4181978"/>
              <a:ext cx="11022889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3400" b="1" dirty="0">
                  <a:solidFill>
                    <a:prstClr val="black"/>
                  </a:solidFill>
                </a:rPr>
                <a:t>REVIEW AND IMPROVEMENT </a:t>
              </a:r>
              <a:r>
                <a:rPr lang="en-US" sz="2800" dirty="0">
                  <a:solidFill>
                    <a:prstClr val="black"/>
                  </a:solidFill>
                </a:rPr>
                <a:t>of mobile applications [iOS - Android]</a:t>
              </a:r>
              <a:endParaRPr lang="en-US" sz="3400" dirty="0">
                <a:solidFill>
                  <a:prstClr val="black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CFDE33F-A525-FB46-8554-9CD3643514C6}"/>
                </a:ext>
              </a:extLst>
            </p:cNvPr>
            <p:cNvSpPr/>
            <p:nvPr/>
          </p:nvSpPr>
          <p:spPr>
            <a:xfrm>
              <a:off x="892048" y="4610076"/>
              <a:ext cx="5940472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3400" b="1" dirty="0">
                  <a:solidFill>
                    <a:prstClr val="black"/>
                  </a:solidFill>
                </a:rPr>
                <a:t>SOCIAL SHARING </a:t>
              </a:r>
              <a:r>
                <a:rPr lang="en-US" sz="2800" dirty="0">
                  <a:solidFill>
                    <a:prstClr val="black"/>
                  </a:solidFill>
                </a:rPr>
                <a:t>of achievements</a:t>
              </a:r>
              <a:endParaRPr lang="en-US" sz="3400" dirty="0">
                <a:solidFill>
                  <a:prstClr val="black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B34AD9D-C715-DE40-80FB-E9F073D6F0A5}"/>
                </a:ext>
              </a:extLst>
            </p:cNvPr>
            <p:cNvSpPr/>
            <p:nvPr/>
          </p:nvSpPr>
          <p:spPr>
            <a:xfrm>
              <a:off x="892048" y="5038174"/>
              <a:ext cx="9049657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3400" b="1" dirty="0">
                  <a:solidFill>
                    <a:prstClr val="black"/>
                  </a:solidFill>
                </a:rPr>
                <a:t>DATA MINING OF PAST DATA </a:t>
              </a:r>
              <a:r>
                <a:rPr lang="en-US" sz="2800" dirty="0">
                  <a:solidFill>
                    <a:prstClr val="black"/>
                  </a:solidFill>
                </a:rPr>
                <a:t>to improve the workout</a:t>
              </a:r>
              <a:endParaRPr lang="en-US" sz="340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677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ED0C3-6BE1-EF46-989E-A10E6CFEF461}"/>
              </a:ext>
            </a:extLst>
          </p:cNvPr>
          <p:cNvSpPr/>
          <p:nvPr/>
        </p:nvSpPr>
        <p:spPr>
          <a:xfrm>
            <a:off x="0" y="-8314"/>
            <a:ext cx="6547104" cy="1056826"/>
          </a:xfrm>
          <a:prstGeom prst="rect">
            <a:avLst/>
          </a:prstGeom>
          <a:solidFill>
            <a:srgbClr val="035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214C91-73F5-BC45-A667-695A47970529}"/>
              </a:ext>
            </a:extLst>
          </p:cNvPr>
          <p:cNvSpPr/>
          <p:nvPr/>
        </p:nvSpPr>
        <p:spPr>
          <a:xfrm>
            <a:off x="8046720" y="1048512"/>
            <a:ext cx="3340608" cy="190804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D2B9185-37B5-4F5A-B0A1-8F5AF3C6E89F}"/>
              </a:ext>
            </a:extLst>
          </p:cNvPr>
          <p:cNvSpPr txBox="1"/>
          <p:nvPr/>
        </p:nvSpPr>
        <p:spPr>
          <a:xfrm>
            <a:off x="161760" y="107524"/>
            <a:ext cx="7385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INFRASTRUCTURE</a:t>
            </a:r>
            <a:endParaRPr lang="it-IT" sz="4400" b="1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26ACCA-E601-7249-89CF-B6223ED4D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2452" y="4127313"/>
            <a:ext cx="3175000" cy="3175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02ACF1F2-D559-454E-AAFE-2A14A8737A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65504" y="913794"/>
            <a:ext cx="3816096" cy="1908048"/>
          </a:xfrm>
          <a:prstGeom prst="rect">
            <a:avLst/>
          </a:prstGeom>
        </p:spPr>
      </p:pic>
      <p:pic>
        <p:nvPicPr>
          <p:cNvPr id="15" name="Picture 14" descr="A close up of a device&#13;&#10;&#13;&#10;Description automatically generated">
            <a:extLst>
              <a:ext uri="{FF2B5EF4-FFF2-40B4-BE49-F238E27FC236}">
                <a16:creationId xmlns:a16="http://schemas.microsoft.com/office/drawing/2014/main" id="{986183FD-40BA-2E43-BDBC-1C84BD1514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055" y="3407219"/>
            <a:ext cx="2306585" cy="2883231"/>
          </a:xfrm>
          <a:prstGeom prst="rect">
            <a:avLst/>
          </a:prstGeom>
        </p:spPr>
      </p:pic>
      <p:pic>
        <p:nvPicPr>
          <p:cNvPr id="16" name="Picture 15" descr="A close up of a device&#13;&#10;&#13;&#10;Description automatically generated">
            <a:extLst>
              <a:ext uri="{FF2B5EF4-FFF2-40B4-BE49-F238E27FC236}">
                <a16:creationId xmlns:a16="http://schemas.microsoft.com/office/drawing/2014/main" id="{5F678C5D-8529-BE45-9F16-0D60C2993E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7078" y="3407219"/>
            <a:ext cx="2306585" cy="2883231"/>
          </a:xfrm>
          <a:prstGeom prst="rect">
            <a:avLst/>
          </a:prstGeom>
        </p:spPr>
      </p:pic>
      <p:pic>
        <p:nvPicPr>
          <p:cNvPr id="17" name="Picture 16" descr="A close up of a device&#13;&#10;&#13;&#10;Description automatically generated">
            <a:extLst>
              <a:ext uri="{FF2B5EF4-FFF2-40B4-BE49-F238E27FC236}">
                <a16:creationId xmlns:a16="http://schemas.microsoft.com/office/drawing/2014/main" id="{FC5417FF-E590-F243-AC4B-920738C7A9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6101" y="3407218"/>
            <a:ext cx="2306585" cy="2883231"/>
          </a:xfrm>
          <a:prstGeom prst="rect">
            <a:avLst/>
          </a:prstGeom>
        </p:spPr>
      </p:pic>
      <p:sp>
        <p:nvSpPr>
          <p:cNvPr id="10" name="Right Brace 9">
            <a:extLst>
              <a:ext uri="{FF2B5EF4-FFF2-40B4-BE49-F238E27FC236}">
                <a16:creationId xmlns:a16="http://schemas.microsoft.com/office/drawing/2014/main" id="{752531D3-FE69-3C4C-88DC-64937C77EF10}"/>
              </a:ext>
            </a:extLst>
          </p:cNvPr>
          <p:cNvSpPr/>
          <p:nvPr/>
        </p:nvSpPr>
        <p:spPr>
          <a:xfrm rot="16200000">
            <a:off x="2910117" y="1489706"/>
            <a:ext cx="668741" cy="3166281"/>
          </a:xfrm>
          <a:prstGeom prst="rightBrace">
            <a:avLst>
              <a:gd name="adj1" fmla="val 92006"/>
              <a:gd name="adj2" fmla="val 51293"/>
            </a:avLst>
          </a:prstGeom>
          <a:ln w="38100">
            <a:solidFill>
              <a:srgbClr val="035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9" name="Picture 18" descr="A close up of a sign&#13;&#10;&#13;&#10;Description automatically generated">
            <a:extLst>
              <a:ext uri="{FF2B5EF4-FFF2-40B4-BE49-F238E27FC236}">
                <a16:creationId xmlns:a16="http://schemas.microsoft.com/office/drawing/2014/main" id="{EDD2E544-2106-774E-8DD1-A1D46744F6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4432" y="2313125"/>
            <a:ext cx="3310447" cy="943969"/>
          </a:xfrm>
          <a:prstGeom prst="rect">
            <a:avLst/>
          </a:prstGeom>
        </p:spPr>
      </p:pic>
      <p:sp>
        <p:nvSpPr>
          <p:cNvPr id="20" name="Right Brace 19">
            <a:extLst>
              <a:ext uri="{FF2B5EF4-FFF2-40B4-BE49-F238E27FC236}">
                <a16:creationId xmlns:a16="http://schemas.microsoft.com/office/drawing/2014/main" id="{25F1E943-B13E-554F-819C-0D77A761CAA2}"/>
              </a:ext>
            </a:extLst>
          </p:cNvPr>
          <p:cNvSpPr/>
          <p:nvPr/>
        </p:nvSpPr>
        <p:spPr>
          <a:xfrm rot="5400000">
            <a:off x="2910116" y="4312225"/>
            <a:ext cx="668741" cy="3166281"/>
          </a:xfrm>
          <a:prstGeom prst="rightBrace">
            <a:avLst>
              <a:gd name="adj1" fmla="val 92006"/>
              <a:gd name="adj2" fmla="val 51293"/>
            </a:avLst>
          </a:prstGeom>
          <a:ln w="38100">
            <a:solidFill>
              <a:srgbClr val="FFC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E85B9BCC-FE1F-7F47-82BD-B059F7B0F3E5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3208446" y="3257094"/>
            <a:ext cx="5241210" cy="3291907"/>
          </a:xfrm>
          <a:prstGeom prst="bentConnector2">
            <a:avLst/>
          </a:prstGeom>
          <a:ln w="38100">
            <a:solidFill>
              <a:srgbClr val="FFC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525A37F-9610-7747-843C-4ED48807FEE0}"/>
              </a:ext>
            </a:extLst>
          </p:cNvPr>
          <p:cNvCxnSpPr>
            <a:cxnSpLocks/>
          </p:cNvCxnSpPr>
          <p:nvPr/>
        </p:nvCxnSpPr>
        <p:spPr>
          <a:xfrm flipV="1">
            <a:off x="3208446" y="6290449"/>
            <a:ext cx="0" cy="258553"/>
          </a:xfrm>
          <a:prstGeom prst="line">
            <a:avLst/>
          </a:prstGeom>
          <a:ln w="38100">
            <a:solidFill>
              <a:srgbClr val="FFCE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85827637-FAA7-9B4A-B22A-3306ED5FFE7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181600" y="1867818"/>
            <a:ext cx="1305051" cy="990853"/>
          </a:xfrm>
          <a:prstGeom prst="bentConnector3">
            <a:avLst>
              <a:gd name="adj1" fmla="val 50000"/>
            </a:avLst>
          </a:prstGeom>
          <a:ln w="38100">
            <a:solidFill>
              <a:srgbClr val="035BD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97632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</TotalTime>
  <Words>215</Words>
  <Application>Microsoft Macintosh PowerPoint</Application>
  <PresentationFormat>Widescreen</PresentationFormat>
  <Paragraphs>42</Paragraphs>
  <Slides>7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Calibri Light</vt:lpstr>
      <vt:lpstr>Cambria Math</vt:lpstr>
      <vt:lpstr>Segoe UI Emoji</vt:lpstr>
      <vt:lpstr>Segoe UI Symbol</vt:lpstr>
      <vt:lpstr>Wingdings 2</vt:lpstr>
      <vt:lpstr>HDOfficeLightV0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bayron palma</dc:creator>
  <cp:lastModifiedBy>Alessandro Pozone</cp:lastModifiedBy>
  <cp:revision>25</cp:revision>
  <dcterms:created xsi:type="dcterms:W3CDTF">2018-10-28T08:01:02Z</dcterms:created>
  <dcterms:modified xsi:type="dcterms:W3CDTF">2018-10-28T13:57:33Z</dcterms:modified>
</cp:coreProperties>
</file>