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60" r:id="rId5"/>
    <p:sldId id="259" r:id="rId6"/>
    <p:sldId id="274" r:id="rId7"/>
    <p:sldId id="275" r:id="rId8"/>
    <p:sldId id="282" r:id="rId9"/>
    <p:sldId id="283" r:id="rId10"/>
    <p:sldId id="284" r:id="rId11"/>
    <p:sldId id="263" r:id="rId12"/>
    <p:sldId id="276" r:id="rId13"/>
    <p:sldId id="277" r:id="rId14"/>
    <p:sldId id="278" r:id="rId15"/>
    <p:sldId id="279" r:id="rId16"/>
    <p:sldId id="280" r:id="rId17"/>
    <p:sldId id="281" r:id="rId18"/>
    <p:sldId id="268" r:id="rId19"/>
    <p:sldId id="262" r:id="rId20"/>
    <p:sldId id="269" r:id="rId21"/>
    <p:sldId id="270" r:id="rId22"/>
    <p:sldId id="271" r:id="rId23"/>
    <p:sldId id="272" r:id="rId24"/>
    <p:sldId id="264" r:id="rId25"/>
    <p:sldId id="265" r:id="rId26"/>
    <p:sldId id="266" r:id="rId27"/>
    <p:sldId id="267" r:id="rId28"/>
    <p:sldId id="285" r:id="rId29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D576-A11F-1D47-BA14-E6E319D40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41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88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68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6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30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25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21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2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56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0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49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08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236" y="282259"/>
            <a:ext cx="8625832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Calibri"/>
                <a:cs typeface="Calibri"/>
              </a:rPr>
              <a:t>Интернет-маркетолог: от новичка до профи за 30 дней</a:t>
            </a:r>
          </a:p>
          <a:p>
            <a:pPr algn="ctr"/>
            <a:r>
              <a:rPr lang="ru-RU" sz="4000" dirty="0">
                <a:latin typeface="Calibri"/>
                <a:cs typeface="Calibri"/>
              </a:rPr>
              <a:t/>
            </a:r>
            <a:br>
              <a:rPr lang="ru-RU" sz="4000" dirty="0">
                <a:latin typeface="Calibri"/>
                <a:cs typeface="Calibri"/>
              </a:rPr>
            </a:br>
            <a:endParaRPr lang="ru-RU" sz="4000" dirty="0" smtClean="0">
              <a:latin typeface="Calibri"/>
              <a:cs typeface="Calibri"/>
            </a:endParaRPr>
          </a:p>
          <a:p>
            <a:pPr algn="ctr"/>
            <a:endParaRPr lang="ru-RU" sz="4000" dirty="0">
              <a:latin typeface="Calibri"/>
              <a:cs typeface="Calibri"/>
            </a:endParaRPr>
          </a:p>
          <a:p>
            <a:pPr algn="ctr"/>
            <a:endParaRPr lang="ru-RU" sz="4000" dirty="0">
              <a:latin typeface="Calibri"/>
              <a:cs typeface="Calibri"/>
            </a:endParaRPr>
          </a:p>
          <a:p>
            <a:pPr algn="ctr"/>
            <a:r>
              <a:rPr lang="ru-RU" sz="3200" b="1" dirty="0">
                <a:latin typeface="Calibri"/>
                <a:cs typeface="Calibri"/>
              </a:rPr>
              <a:t>Модуль </a:t>
            </a:r>
            <a:r>
              <a:rPr lang="ru-RU" sz="3200" b="1" dirty="0" smtClean="0">
                <a:latin typeface="Calibri"/>
                <a:cs typeface="Calibri"/>
              </a:rPr>
              <a:t>1</a:t>
            </a:r>
          </a:p>
          <a:p>
            <a:pPr algn="ctr"/>
            <a:endParaRPr lang="ru-RU" sz="3200" b="1" dirty="0">
              <a:latin typeface="Calibri"/>
              <a:cs typeface="Calibri"/>
            </a:endParaRPr>
          </a:p>
          <a:p>
            <a:pPr algn="ctr"/>
            <a:endParaRPr lang="ru-RU" sz="3200" b="1" dirty="0" smtClean="0">
              <a:latin typeface="Calibri"/>
              <a:cs typeface="Calibri"/>
            </a:endParaRPr>
          </a:p>
          <a:p>
            <a:pPr algn="ctr"/>
            <a:endParaRPr lang="ru-RU" sz="3200" b="1" dirty="0" smtClean="0">
              <a:latin typeface="Calibri"/>
              <a:cs typeface="Calibri"/>
            </a:endParaRPr>
          </a:p>
          <a:p>
            <a:pPr algn="ctr"/>
            <a:r>
              <a:rPr lang="ru-RU" sz="2800" b="1" dirty="0" smtClean="0">
                <a:latin typeface="Calibri"/>
                <a:cs typeface="Calibri"/>
              </a:rPr>
              <a:t>1</a:t>
            </a:r>
            <a:r>
              <a:rPr lang="ru-RU" sz="2800" b="1" dirty="0">
                <a:latin typeface="Calibri"/>
                <a:cs typeface="Calibri"/>
              </a:rPr>
              <a:t>. Введение в профессию интернет-маркетолога</a:t>
            </a:r>
            <a:endParaRPr lang="ru-RU" sz="2800" dirty="0">
              <a:latin typeface="Calibri"/>
              <a:cs typeface="Calibri"/>
            </a:endParaRPr>
          </a:p>
          <a:p>
            <a:pPr algn="ctr"/>
            <a:endParaRPr lang="ru-RU" sz="4000" dirty="0">
              <a:latin typeface="Calibri"/>
              <a:cs typeface="Calibri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1794251"/>
            <a:ext cx="254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0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01053"/>
            <a:ext cx="83659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/>
              <a:t>Декомпозиция</a:t>
            </a:r>
          </a:p>
        </p:txBody>
      </p:sp>
    </p:spTree>
    <p:extLst>
      <p:ext uri="{BB962C8B-B14F-4D97-AF65-F5344CB8AC3E}">
        <p14:creationId xmlns:p14="http://schemas.microsoft.com/office/powerpoint/2010/main" val="237942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6024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/>
              <a:t>Построение системы: </a:t>
            </a:r>
            <a:br>
              <a:rPr lang="ru-RU" sz="2800" b="1" dirty="0" smtClean="0"/>
            </a:br>
            <a:r>
              <a:rPr lang="ru-RU" sz="2800" b="1" dirty="0"/>
              <a:t>2</a:t>
            </a:r>
            <a:r>
              <a:rPr lang="ru-RU" sz="2800" b="1" dirty="0" smtClean="0"/>
              <a:t>. </a:t>
            </a:r>
            <a:r>
              <a:rPr lang="ru-RU" sz="2800" b="1" dirty="0"/>
              <a:t>Убеждения и ценности (Почему? </a:t>
            </a:r>
            <a:r>
              <a:rPr lang="ru-RU" sz="2800" b="1" dirty="0" smtClean="0"/>
              <a:t>и </a:t>
            </a:r>
            <a:r>
              <a:rPr lang="ru-RU" sz="2800" b="1" dirty="0"/>
              <a:t>Зачем</a:t>
            </a:r>
            <a:r>
              <a:rPr lang="ru-RU" sz="2800" b="1" dirty="0" smtClean="0"/>
              <a:t>?)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84387"/>
            <a:ext cx="8229600" cy="54059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b="1" dirty="0">
                <a:latin typeface="Calibri"/>
                <a:cs typeface="Calibri"/>
              </a:rPr>
              <a:t>шаг 1</a:t>
            </a:r>
            <a:r>
              <a:rPr lang="ru-RU" sz="2400" dirty="0">
                <a:latin typeface="Calibri"/>
                <a:cs typeface="Calibri"/>
              </a:rPr>
              <a:t> : Определяем целевых </a:t>
            </a:r>
            <a:r>
              <a:rPr lang="ru-RU" sz="2400" dirty="0" smtClean="0">
                <a:latin typeface="Calibri"/>
                <a:cs typeface="Calibri"/>
              </a:rPr>
              <a:t>клиентов.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endParaRPr lang="ru-RU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70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6024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/>
              <a:t>Построение системы: </a:t>
            </a:r>
            <a:br>
              <a:rPr lang="ru-RU" sz="2800" b="1" dirty="0" smtClean="0"/>
            </a:br>
            <a:r>
              <a:rPr lang="ru-RU" sz="2800" b="1" dirty="0"/>
              <a:t>2</a:t>
            </a:r>
            <a:r>
              <a:rPr lang="ru-RU" sz="2800" b="1" dirty="0" smtClean="0"/>
              <a:t>. </a:t>
            </a:r>
            <a:r>
              <a:rPr lang="ru-RU" sz="2800" b="1" dirty="0"/>
              <a:t>Убеждения и ценности (Почему? </a:t>
            </a:r>
            <a:r>
              <a:rPr lang="ru-RU" sz="2800" b="1" dirty="0" smtClean="0"/>
              <a:t>и </a:t>
            </a:r>
            <a:r>
              <a:rPr lang="ru-RU" sz="2800" b="1" dirty="0"/>
              <a:t>Зачем</a:t>
            </a:r>
            <a:r>
              <a:rPr lang="ru-RU" sz="2800" b="1" dirty="0" smtClean="0"/>
              <a:t>?)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84387"/>
            <a:ext cx="8229600" cy="54059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b="1" dirty="0">
                <a:latin typeface="Calibri"/>
                <a:cs typeface="Calibri"/>
              </a:rPr>
              <a:t>шаг 1</a:t>
            </a:r>
            <a:r>
              <a:rPr lang="ru-RU" sz="2400" dirty="0">
                <a:latin typeface="Calibri"/>
                <a:cs typeface="Calibri"/>
              </a:rPr>
              <a:t> : Определяем целевых </a:t>
            </a:r>
            <a:r>
              <a:rPr lang="ru-RU" sz="2400" dirty="0" smtClean="0">
                <a:latin typeface="Calibri"/>
                <a:cs typeface="Calibri"/>
              </a:rPr>
              <a:t>клиентов.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2</a:t>
            </a:r>
            <a:r>
              <a:rPr lang="ru-RU" sz="2400" dirty="0">
                <a:latin typeface="Calibri"/>
                <a:cs typeface="Calibri"/>
              </a:rPr>
              <a:t> : Какие проблемы решает Ваш продукт</a:t>
            </a:r>
            <a:r>
              <a:rPr lang="en-US" sz="2400" dirty="0">
                <a:latin typeface="Calibri"/>
                <a:cs typeface="Calibri"/>
              </a:rPr>
              <a:t>/</a:t>
            </a:r>
            <a:r>
              <a:rPr lang="ru-RU" sz="2400" dirty="0">
                <a:latin typeface="Calibri"/>
                <a:cs typeface="Calibri"/>
              </a:rPr>
              <a:t>услуга для каждого сегмента </a:t>
            </a:r>
            <a:r>
              <a:rPr lang="ru-RU" sz="2400" dirty="0" smtClean="0">
                <a:latin typeface="Calibri"/>
                <a:cs typeface="Calibri"/>
              </a:rPr>
              <a:t>ЦА.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endParaRPr lang="ru-RU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23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6024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/>
              <a:t>Построение системы: </a:t>
            </a:r>
            <a:br>
              <a:rPr lang="ru-RU" sz="2800" b="1" dirty="0" smtClean="0"/>
            </a:br>
            <a:r>
              <a:rPr lang="ru-RU" sz="2800" b="1" dirty="0"/>
              <a:t>2</a:t>
            </a:r>
            <a:r>
              <a:rPr lang="ru-RU" sz="2800" b="1" dirty="0" smtClean="0"/>
              <a:t>. </a:t>
            </a:r>
            <a:r>
              <a:rPr lang="ru-RU" sz="2800" b="1" dirty="0"/>
              <a:t>Убеждения и ценности (Почему? </a:t>
            </a:r>
            <a:r>
              <a:rPr lang="ru-RU" sz="2800" b="1" dirty="0" smtClean="0"/>
              <a:t>и </a:t>
            </a:r>
            <a:r>
              <a:rPr lang="ru-RU" sz="2800" b="1" dirty="0"/>
              <a:t>Зачем</a:t>
            </a:r>
            <a:r>
              <a:rPr lang="ru-RU" sz="2800" b="1" dirty="0" smtClean="0"/>
              <a:t>?)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84387"/>
            <a:ext cx="8229600" cy="54059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b="1" dirty="0">
                <a:latin typeface="Calibri"/>
                <a:cs typeface="Calibri"/>
              </a:rPr>
              <a:t>шаг 1</a:t>
            </a:r>
            <a:r>
              <a:rPr lang="ru-RU" sz="2400" dirty="0">
                <a:latin typeface="Calibri"/>
                <a:cs typeface="Calibri"/>
              </a:rPr>
              <a:t> : Определяем целевых </a:t>
            </a:r>
            <a:r>
              <a:rPr lang="ru-RU" sz="2400" dirty="0" smtClean="0">
                <a:latin typeface="Calibri"/>
                <a:cs typeface="Calibri"/>
              </a:rPr>
              <a:t>клиентов.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2</a:t>
            </a:r>
            <a:r>
              <a:rPr lang="ru-RU" sz="2400" dirty="0">
                <a:latin typeface="Calibri"/>
                <a:cs typeface="Calibri"/>
              </a:rPr>
              <a:t> : Какие проблемы решает Ваш продукт</a:t>
            </a:r>
            <a:r>
              <a:rPr lang="en-US" sz="2400" dirty="0">
                <a:latin typeface="Calibri"/>
                <a:cs typeface="Calibri"/>
              </a:rPr>
              <a:t>/</a:t>
            </a:r>
            <a:r>
              <a:rPr lang="ru-RU" sz="2400" dirty="0">
                <a:latin typeface="Calibri"/>
                <a:cs typeface="Calibri"/>
              </a:rPr>
              <a:t>услуга для каждого сегмента </a:t>
            </a:r>
            <a:r>
              <a:rPr lang="ru-RU" sz="2400" dirty="0" smtClean="0">
                <a:latin typeface="Calibri"/>
                <a:cs typeface="Calibri"/>
              </a:rPr>
              <a:t>ЦА.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3</a:t>
            </a:r>
            <a:r>
              <a:rPr lang="ru-RU" sz="2400" dirty="0">
                <a:latin typeface="Calibri"/>
                <a:cs typeface="Calibri"/>
              </a:rPr>
              <a:t>:   Отвечаем сами себе на вопрос: Это нужно или Это хочется?</a:t>
            </a:r>
            <a:br>
              <a:rPr lang="ru-RU" sz="2400" dirty="0">
                <a:latin typeface="Calibri"/>
                <a:cs typeface="Calibri"/>
              </a:rPr>
            </a:br>
            <a:endParaRPr lang="ru-RU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00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6024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/>
              <a:t>Построение системы: </a:t>
            </a:r>
            <a:br>
              <a:rPr lang="ru-RU" sz="2800" b="1" dirty="0" smtClean="0"/>
            </a:br>
            <a:r>
              <a:rPr lang="ru-RU" sz="2800" b="1" dirty="0"/>
              <a:t>2</a:t>
            </a:r>
            <a:r>
              <a:rPr lang="ru-RU" sz="2800" b="1" dirty="0" smtClean="0"/>
              <a:t>. </a:t>
            </a:r>
            <a:r>
              <a:rPr lang="ru-RU" sz="2800" b="1" dirty="0"/>
              <a:t>Убеждения и ценности (Почему? </a:t>
            </a:r>
            <a:r>
              <a:rPr lang="ru-RU" sz="2800" b="1" dirty="0" smtClean="0"/>
              <a:t>и </a:t>
            </a:r>
            <a:r>
              <a:rPr lang="ru-RU" sz="2800" b="1" dirty="0"/>
              <a:t>Зачем</a:t>
            </a:r>
            <a:r>
              <a:rPr lang="ru-RU" sz="2800" b="1" dirty="0" smtClean="0"/>
              <a:t>?)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84387"/>
            <a:ext cx="8229600" cy="54059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b="1" dirty="0">
                <a:latin typeface="Calibri"/>
                <a:cs typeface="Calibri"/>
              </a:rPr>
              <a:t>шаг 1</a:t>
            </a:r>
            <a:r>
              <a:rPr lang="ru-RU" sz="2400" dirty="0">
                <a:latin typeface="Calibri"/>
                <a:cs typeface="Calibri"/>
              </a:rPr>
              <a:t> : Определяем целевых </a:t>
            </a:r>
            <a:r>
              <a:rPr lang="ru-RU" sz="2400" dirty="0" smtClean="0">
                <a:latin typeface="Calibri"/>
                <a:cs typeface="Calibri"/>
              </a:rPr>
              <a:t>клиентов.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2</a:t>
            </a:r>
            <a:r>
              <a:rPr lang="ru-RU" sz="2400" dirty="0">
                <a:latin typeface="Calibri"/>
                <a:cs typeface="Calibri"/>
              </a:rPr>
              <a:t> : Какие проблемы решает Ваш продукт</a:t>
            </a:r>
            <a:r>
              <a:rPr lang="en-US" sz="2400" dirty="0">
                <a:latin typeface="Calibri"/>
                <a:cs typeface="Calibri"/>
              </a:rPr>
              <a:t>/</a:t>
            </a:r>
            <a:r>
              <a:rPr lang="ru-RU" sz="2400" dirty="0">
                <a:latin typeface="Calibri"/>
                <a:cs typeface="Calibri"/>
              </a:rPr>
              <a:t>услуга для каждого сегмента </a:t>
            </a:r>
            <a:r>
              <a:rPr lang="ru-RU" sz="2400" dirty="0" smtClean="0">
                <a:latin typeface="Calibri"/>
                <a:cs typeface="Calibri"/>
              </a:rPr>
              <a:t>ЦА.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3</a:t>
            </a:r>
            <a:r>
              <a:rPr lang="ru-RU" sz="2400" dirty="0">
                <a:latin typeface="Calibri"/>
                <a:cs typeface="Calibri"/>
              </a:rPr>
              <a:t>:   Отвечаем сами себе на вопрос: Это нужно или Это хочется?</a:t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4</a:t>
            </a:r>
            <a:r>
              <a:rPr lang="ru-RU" sz="2400" dirty="0">
                <a:latin typeface="Calibri"/>
                <a:cs typeface="Calibri"/>
              </a:rPr>
              <a:t>: Определяем какие возражения существуют у клиентов при покупке данного </a:t>
            </a:r>
            <a:r>
              <a:rPr lang="ru-RU" sz="2400" dirty="0" smtClean="0">
                <a:latin typeface="Calibri"/>
                <a:cs typeface="Calibri"/>
              </a:rPr>
              <a:t>продукта.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endParaRPr lang="ru-RU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29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6024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/>
              <a:t>Построение системы: </a:t>
            </a:r>
            <a:br>
              <a:rPr lang="ru-RU" sz="2800" b="1" dirty="0" smtClean="0"/>
            </a:br>
            <a:r>
              <a:rPr lang="ru-RU" sz="2800" b="1" dirty="0"/>
              <a:t>2</a:t>
            </a:r>
            <a:r>
              <a:rPr lang="ru-RU" sz="2800" b="1" dirty="0" smtClean="0"/>
              <a:t>. </a:t>
            </a:r>
            <a:r>
              <a:rPr lang="ru-RU" sz="2800" b="1" dirty="0"/>
              <a:t>Убеждения и ценности (Почему? </a:t>
            </a:r>
            <a:r>
              <a:rPr lang="ru-RU" sz="2800" b="1" dirty="0" smtClean="0"/>
              <a:t>и </a:t>
            </a:r>
            <a:r>
              <a:rPr lang="ru-RU" sz="2800" b="1" dirty="0"/>
              <a:t>Зачем</a:t>
            </a:r>
            <a:r>
              <a:rPr lang="ru-RU" sz="2800" b="1" dirty="0" smtClean="0"/>
              <a:t>?)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84387"/>
            <a:ext cx="8229600" cy="54059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b="1" dirty="0">
                <a:latin typeface="Calibri"/>
                <a:cs typeface="Calibri"/>
              </a:rPr>
              <a:t>шаг 1</a:t>
            </a:r>
            <a:r>
              <a:rPr lang="ru-RU" sz="2400" dirty="0">
                <a:latin typeface="Calibri"/>
                <a:cs typeface="Calibri"/>
              </a:rPr>
              <a:t> : Определяем целевых </a:t>
            </a:r>
            <a:r>
              <a:rPr lang="ru-RU" sz="2400" dirty="0" smtClean="0">
                <a:latin typeface="Calibri"/>
                <a:cs typeface="Calibri"/>
              </a:rPr>
              <a:t>клиентов.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2</a:t>
            </a:r>
            <a:r>
              <a:rPr lang="ru-RU" sz="2400" dirty="0">
                <a:latin typeface="Calibri"/>
                <a:cs typeface="Calibri"/>
              </a:rPr>
              <a:t> : Какие проблемы решает Ваш продукт</a:t>
            </a:r>
            <a:r>
              <a:rPr lang="en-US" sz="2400" dirty="0">
                <a:latin typeface="Calibri"/>
                <a:cs typeface="Calibri"/>
              </a:rPr>
              <a:t>/</a:t>
            </a:r>
            <a:r>
              <a:rPr lang="ru-RU" sz="2400" dirty="0">
                <a:latin typeface="Calibri"/>
                <a:cs typeface="Calibri"/>
              </a:rPr>
              <a:t>услуга для каждого сегмента </a:t>
            </a:r>
            <a:r>
              <a:rPr lang="ru-RU" sz="2400" dirty="0" smtClean="0">
                <a:latin typeface="Calibri"/>
                <a:cs typeface="Calibri"/>
              </a:rPr>
              <a:t>ЦА.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3</a:t>
            </a:r>
            <a:r>
              <a:rPr lang="ru-RU" sz="2400" dirty="0">
                <a:latin typeface="Calibri"/>
                <a:cs typeface="Calibri"/>
              </a:rPr>
              <a:t>:   Отвечаем сами себе на вопрос: Это нужно или Это хочется?</a:t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4</a:t>
            </a:r>
            <a:r>
              <a:rPr lang="ru-RU" sz="2400" dirty="0">
                <a:latin typeface="Calibri"/>
                <a:cs typeface="Calibri"/>
              </a:rPr>
              <a:t>: Определяем какие возражения существуют у клиентов при покупке данного </a:t>
            </a:r>
            <a:r>
              <a:rPr lang="ru-RU" sz="2400" dirty="0" smtClean="0">
                <a:latin typeface="Calibri"/>
                <a:cs typeface="Calibri"/>
              </a:rPr>
              <a:t>продукта.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5</a:t>
            </a:r>
            <a:r>
              <a:rPr lang="ru-RU" sz="2400" dirty="0">
                <a:latin typeface="Calibri"/>
                <a:cs typeface="Calibri"/>
              </a:rPr>
              <a:t>: Определяем стереотипы, которые необходимо преодолеть, чтобы совершить </a:t>
            </a:r>
            <a:r>
              <a:rPr lang="ru-RU" sz="2400" dirty="0" smtClean="0">
                <a:latin typeface="Calibri"/>
                <a:cs typeface="Calibri"/>
              </a:rPr>
              <a:t>продажу.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endParaRPr lang="ru-RU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78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6024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/>
              <a:t>Построение системы: </a:t>
            </a:r>
            <a:br>
              <a:rPr lang="ru-RU" sz="2800" b="1" dirty="0" smtClean="0"/>
            </a:br>
            <a:r>
              <a:rPr lang="ru-RU" sz="2800" b="1" dirty="0"/>
              <a:t>2</a:t>
            </a:r>
            <a:r>
              <a:rPr lang="ru-RU" sz="2800" b="1" dirty="0" smtClean="0"/>
              <a:t>. </a:t>
            </a:r>
            <a:r>
              <a:rPr lang="ru-RU" sz="2800" b="1" dirty="0"/>
              <a:t>Убеждения и ценности (Почему? </a:t>
            </a:r>
            <a:r>
              <a:rPr lang="ru-RU" sz="2800" b="1" dirty="0" smtClean="0"/>
              <a:t>и </a:t>
            </a:r>
            <a:r>
              <a:rPr lang="ru-RU" sz="2800" b="1" dirty="0"/>
              <a:t>Зачем</a:t>
            </a:r>
            <a:r>
              <a:rPr lang="ru-RU" sz="2800" b="1" dirty="0" smtClean="0"/>
              <a:t>?)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84387"/>
            <a:ext cx="8229600" cy="54059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b="1" dirty="0">
                <a:latin typeface="Calibri"/>
                <a:cs typeface="Calibri"/>
              </a:rPr>
              <a:t>шаг 1</a:t>
            </a:r>
            <a:r>
              <a:rPr lang="ru-RU" sz="2400" dirty="0">
                <a:latin typeface="Calibri"/>
                <a:cs typeface="Calibri"/>
              </a:rPr>
              <a:t> : Определяем целевых </a:t>
            </a:r>
            <a:r>
              <a:rPr lang="ru-RU" sz="2400" dirty="0" smtClean="0">
                <a:latin typeface="Calibri"/>
                <a:cs typeface="Calibri"/>
              </a:rPr>
              <a:t>клиентов.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2</a:t>
            </a:r>
            <a:r>
              <a:rPr lang="ru-RU" sz="2400" dirty="0">
                <a:latin typeface="Calibri"/>
                <a:cs typeface="Calibri"/>
              </a:rPr>
              <a:t> : Какие проблемы решает Ваш продукт</a:t>
            </a:r>
            <a:r>
              <a:rPr lang="en-US" sz="2400" dirty="0">
                <a:latin typeface="Calibri"/>
                <a:cs typeface="Calibri"/>
              </a:rPr>
              <a:t>/</a:t>
            </a:r>
            <a:r>
              <a:rPr lang="ru-RU" sz="2400" dirty="0">
                <a:latin typeface="Calibri"/>
                <a:cs typeface="Calibri"/>
              </a:rPr>
              <a:t>услуга для каждого сегмента </a:t>
            </a:r>
            <a:r>
              <a:rPr lang="ru-RU" sz="2400" dirty="0" smtClean="0">
                <a:latin typeface="Calibri"/>
                <a:cs typeface="Calibri"/>
              </a:rPr>
              <a:t>ЦА.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3</a:t>
            </a:r>
            <a:r>
              <a:rPr lang="ru-RU" sz="2400" dirty="0">
                <a:latin typeface="Calibri"/>
                <a:cs typeface="Calibri"/>
              </a:rPr>
              <a:t>:   Отвечаем сами себе на вопрос: Это нужно или Это хочется?</a:t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4</a:t>
            </a:r>
            <a:r>
              <a:rPr lang="ru-RU" sz="2400" dirty="0">
                <a:latin typeface="Calibri"/>
                <a:cs typeface="Calibri"/>
              </a:rPr>
              <a:t>: Определяем какие возражения существуют у клиентов при покупке данного </a:t>
            </a:r>
            <a:r>
              <a:rPr lang="ru-RU" sz="2400" dirty="0" smtClean="0">
                <a:latin typeface="Calibri"/>
                <a:cs typeface="Calibri"/>
              </a:rPr>
              <a:t>продукта.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5</a:t>
            </a:r>
            <a:r>
              <a:rPr lang="ru-RU" sz="2400" dirty="0">
                <a:latin typeface="Calibri"/>
                <a:cs typeface="Calibri"/>
              </a:rPr>
              <a:t>: Определяем стереотипы, которые необходимо преодолеть, чтобы совершить </a:t>
            </a:r>
            <a:r>
              <a:rPr lang="ru-RU" sz="2400" dirty="0" smtClean="0">
                <a:latin typeface="Calibri"/>
                <a:cs typeface="Calibri"/>
              </a:rPr>
              <a:t>продажу.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6</a:t>
            </a:r>
            <a:r>
              <a:rPr lang="ru-RU" sz="2400" dirty="0">
                <a:latin typeface="Calibri"/>
                <a:cs typeface="Calibri"/>
              </a:rPr>
              <a:t> : Почему Ваш продукт лучше, чем продукт конкурентов?</a:t>
            </a:r>
            <a:br>
              <a:rPr lang="ru-RU" sz="2400" dirty="0">
                <a:latin typeface="Calibri"/>
                <a:cs typeface="Calibri"/>
              </a:rPr>
            </a:br>
            <a:endParaRPr lang="ru-RU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302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6024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/>
              <a:t>Построение системы: </a:t>
            </a:r>
            <a:br>
              <a:rPr lang="ru-RU" sz="2800" b="1" dirty="0" smtClean="0"/>
            </a:br>
            <a:r>
              <a:rPr lang="ru-RU" sz="2800" b="1" dirty="0"/>
              <a:t>2</a:t>
            </a:r>
            <a:r>
              <a:rPr lang="ru-RU" sz="2800" b="1" dirty="0" smtClean="0"/>
              <a:t>. </a:t>
            </a:r>
            <a:r>
              <a:rPr lang="ru-RU" sz="2800" b="1" dirty="0"/>
              <a:t>Убеждения и ценности (Почему? </a:t>
            </a:r>
            <a:r>
              <a:rPr lang="ru-RU" sz="2800" b="1" dirty="0" smtClean="0"/>
              <a:t>и </a:t>
            </a:r>
            <a:r>
              <a:rPr lang="ru-RU" sz="2800" b="1" dirty="0"/>
              <a:t>Зачем</a:t>
            </a:r>
            <a:r>
              <a:rPr lang="ru-RU" sz="2800" b="1" dirty="0" smtClean="0"/>
              <a:t>?)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84387"/>
            <a:ext cx="8229600" cy="54059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b="1" dirty="0">
                <a:latin typeface="Calibri"/>
                <a:cs typeface="Calibri"/>
              </a:rPr>
              <a:t>шаг 1</a:t>
            </a:r>
            <a:r>
              <a:rPr lang="ru-RU" sz="2400" dirty="0">
                <a:latin typeface="Calibri"/>
                <a:cs typeface="Calibri"/>
              </a:rPr>
              <a:t> : Определяем целевых </a:t>
            </a:r>
            <a:r>
              <a:rPr lang="ru-RU" sz="2400" dirty="0" smtClean="0">
                <a:latin typeface="Calibri"/>
                <a:cs typeface="Calibri"/>
              </a:rPr>
              <a:t>клиентов.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2</a:t>
            </a:r>
            <a:r>
              <a:rPr lang="ru-RU" sz="2400" dirty="0">
                <a:latin typeface="Calibri"/>
                <a:cs typeface="Calibri"/>
              </a:rPr>
              <a:t> : Какие проблемы решает Ваш продукт</a:t>
            </a:r>
            <a:r>
              <a:rPr lang="en-US" sz="2400" dirty="0">
                <a:latin typeface="Calibri"/>
                <a:cs typeface="Calibri"/>
              </a:rPr>
              <a:t>/</a:t>
            </a:r>
            <a:r>
              <a:rPr lang="ru-RU" sz="2400" dirty="0">
                <a:latin typeface="Calibri"/>
                <a:cs typeface="Calibri"/>
              </a:rPr>
              <a:t>услуга для каждого сегмента </a:t>
            </a:r>
            <a:r>
              <a:rPr lang="ru-RU" sz="2400" dirty="0" smtClean="0">
                <a:latin typeface="Calibri"/>
                <a:cs typeface="Calibri"/>
              </a:rPr>
              <a:t>ЦА.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3</a:t>
            </a:r>
            <a:r>
              <a:rPr lang="ru-RU" sz="2400" dirty="0">
                <a:latin typeface="Calibri"/>
                <a:cs typeface="Calibri"/>
              </a:rPr>
              <a:t>:   Отвечаем сами себе на вопрос: Это нужно или Это хочется?</a:t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4</a:t>
            </a:r>
            <a:r>
              <a:rPr lang="ru-RU" sz="2400" dirty="0">
                <a:latin typeface="Calibri"/>
                <a:cs typeface="Calibri"/>
              </a:rPr>
              <a:t>: Определяем какие возражения существуют у клиентов при покупке данного </a:t>
            </a:r>
            <a:r>
              <a:rPr lang="ru-RU" sz="2400" dirty="0" smtClean="0">
                <a:latin typeface="Calibri"/>
                <a:cs typeface="Calibri"/>
              </a:rPr>
              <a:t>продукта.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5</a:t>
            </a:r>
            <a:r>
              <a:rPr lang="ru-RU" sz="2400" dirty="0">
                <a:latin typeface="Calibri"/>
                <a:cs typeface="Calibri"/>
              </a:rPr>
              <a:t>: Определяем стереотипы, которые необходимо преодолеть, чтобы совершить </a:t>
            </a:r>
            <a:r>
              <a:rPr lang="ru-RU" sz="2400" dirty="0" smtClean="0">
                <a:latin typeface="Calibri"/>
                <a:cs typeface="Calibri"/>
              </a:rPr>
              <a:t>продажу.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6</a:t>
            </a:r>
            <a:r>
              <a:rPr lang="ru-RU" sz="2400" dirty="0">
                <a:latin typeface="Calibri"/>
                <a:cs typeface="Calibri"/>
              </a:rPr>
              <a:t> : Почему Ваш продукт лучше, чем продукт конкурентов?</a:t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шаг 7</a:t>
            </a:r>
            <a:r>
              <a:rPr lang="ru-RU" sz="2400" dirty="0">
                <a:latin typeface="Calibri"/>
                <a:cs typeface="Calibri"/>
              </a:rPr>
              <a:t>: </a:t>
            </a:r>
            <a:r>
              <a:rPr lang="ru-RU" sz="2400" dirty="0" smtClean="0">
                <a:latin typeface="Calibri"/>
                <a:cs typeface="Calibri"/>
              </a:rPr>
              <a:t>Какие </a:t>
            </a:r>
            <a:r>
              <a:rPr lang="ru-RU" sz="2400" dirty="0">
                <a:latin typeface="Calibri"/>
                <a:cs typeface="Calibri"/>
              </a:rPr>
              <a:t>уникальные особенности получит клиент при сотрудничестве с Вами при покупке вашего </a:t>
            </a:r>
            <a:r>
              <a:rPr lang="ru-RU" sz="2400" dirty="0" smtClean="0">
                <a:latin typeface="Calibri"/>
                <a:cs typeface="Calibri"/>
              </a:rPr>
              <a:t>продукта.</a:t>
            </a:r>
            <a:endParaRPr lang="ru-RU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6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6024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/>
              <a:t>Построение системы: </a:t>
            </a:r>
            <a:br>
              <a:rPr lang="ru-RU" sz="2800" b="1" dirty="0" smtClean="0"/>
            </a:br>
            <a:r>
              <a:rPr lang="ru-RU" sz="2800" b="1" dirty="0"/>
              <a:t>2</a:t>
            </a:r>
            <a:r>
              <a:rPr lang="ru-RU" sz="2800" b="1" dirty="0" smtClean="0"/>
              <a:t>. </a:t>
            </a:r>
            <a:r>
              <a:rPr lang="ru-RU" sz="2800" b="1" dirty="0"/>
              <a:t>Убеждения и ценности (Почему? </a:t>
            </a:r>
            <a:r>
              <a:rPr lang="ru-RU" sz="2800" b="1" dirty="0" smtClean="0"/>
              <a:t>и </a:t>
            </a:r>
            <a:r>
              <a:rPr lang="ru-RU" sz="2800" b="1" dirty="0"/>
              <a:t>Зачем</a:t>
            </a:r>
            <a:r>
              <a:rPr lang="ru-RU" sz="2800" b="1" dirty="0" smtClean="0"/>
              <a:t>?)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442598"/>
            <a:ext cx="8229600" cy="59466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ru-RU" sz="2400" b="1" dirty="0"/>
              <a:t>Почему? </a:t>
            </a:r>
            <a:r>
              <a:rPr lang="ru-RU" sz="2400" b="1" dirty="0" smtClean="0"/>
              <a:t>+ </a:t>
            </a:r>
            <a:r>
              <a:rPr lang="ru-RU" sz="2400" b="1" dirty="0"/>
              <a:t>Зачем</a:t>
            </a:r>
            <a:r>
              <a:rPr lang="ru-RU" sz="2400" b="1" dirty="0" smtClean="0"/>
              <a:t>?  </a:t>
            </a:r>
            <a:r>
              <a:rPr lang="en-US" sz="2400" b="1" dirty="0" smtClean="0"/>
              <a:t>=</a:t>
            </a:r>
            <a:r>
              <a:rPr lang="ru-RU" sz="2400" b="1" dirty="0" smtClean="0"/>
              <a:t> </a:t>
            </a:r>
            <a:r>
              <a:rPr lang="en-US" sz="2400" b="1" dirty="0" smtClean="0"/>
              <a:t> </a:t>
            </a:r>
            <a:r>
              <a:rPr lang="ru-RU" sz="2400" b="1" dirty="0"/>
              <a:t>УТП</a:t>
            </a:r>
            <a:endParaRPr lang="ru-RU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0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720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Calibri"/>
                <a:cs typeface="Calibri"/>
              </a:rPr>
              <a:t>Построение системы: </a:t>
            </a:r>
            <a:br>
              <a:rPr lang="ru-RU" sz="2800" b="1" dirty="0" smtClean="0">
                <a:latin typeface="Calibri"/>
                <a:cs typeface="Calibri"/>
              </a:rPr>
            </a:br>
            <a:r>
              <a:rPr lang="ru-RU" sz="2800" b="1" dirty="0" smtClean="0">
                <a:latin typeface="Calibri"/>
                <a:cs typeface="Calibri"/>
              </a:rPr>
              <a:t>3. Уникальность</a:t>
            </a:r>
            <a:endParaRPr lang="ru-RU" sz="2800" dirty="0">
              <a:latin typeface="Calibri"/>
              <a:cs typeface="Calibri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5367"/>
            <a:ext cx="8229600" cy="493873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000" b="1" dirty="0" smtClean="0">
                <a:latin typeface="Calibri"/>
                <a:cs typeface="Calibri"/>
              </a:rPr>
              <a:t>Уникальное </a:t>
            </a:r>
            <a:r>
              <a:rPr lang="ru-RU" sz="2000" b="1" dirty="0">
                <a:latin typeface="Calibri"/>
                <a:cs typeface="Calibri"/>
              </a:rPr>
              <a:t>торговое предложение</a:t>
            </a:r>
            <a:r>
              <a:rPr lang="ru-RU" sz="2000" dirty="0">
                <a:latin typeface="Calibri"/>
                <a:cs typeface="Calibri"/>
              </a:rPr>
              <a:t> (УТП; англ. </a:t>
            </a:r>
            <a:r>
              <a:rPr lang="ru-RU" sz="2000" dirty="0" err="1">
                <a:latin typeface="Calibri"/>
                <a:cs typeface="Calibri"/>
              </a:rPr>
              <a:t>unique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selling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proposition</a:t>
            </a:r>
            <a:r>
              <a:rPr lang="ru-RU" sz="2000" dirty="0">
                <a:latin typeface="Calibri"/>
                <a:cs typeface="Calibri"/>
              </a:rPr>
              <a:t>, </a:t>
            </a:r>
            <a:r>
              <a:rPr lang="ru-RU" sz="2000" dirty="0" err="1">
                <a:latin typeface="Calibri"/>
                <a:cs typeface="Calibri"/>
              </a:rPr>
              <a:t>unique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selling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point</a:t>
            </a:r>
            <a:r>
              <a:rPr lang="ru-RU" sz="2000" dirty="0">
                <a:latin typeface="Calibri"/>
                <a:cs typeface="Calibri"/>
              </a:rPr>
              <a:t>; USP) — стратегия рекламирования, </a:t>
            </a:r>
            <a:r>
              <a:rPr lang="ru-RU" sz="2000" dirty="0" smtClean="0">
                <a:latin typeface="Calibri"/>
                <a:cs typeface="Calibri"/>
              </a:rPr>
              <a:t>отвечающая следующим </a:t>
            </a:r>
            <a:r>
              <a:rPr lang="ru-RU" sz="2000" dirty="0">
                <a:latin typeface="Calibri"/>
                <a:cs typeface="Calibri"/>
              </a:rPr>
              <a:t>условиям</a:t>
            </a:r>
            <a:r>
              <a:rPr lang="ru-RU" sz="2000" dirty="0" smtClean="0">
                <a:latin typeface="Calibri"/>
                <a:cs typeface="Calibri"/>
              </a:rPr>
              <a:t>:</a:t>
            </a:r>
            <a:endParaRPr lang="ru-RU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7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779561"/>
            <a:ext cx="8229600" cy="112346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ru-RU" sz="2800" b="1" dirty="0">
                <a:latin typeface="Calibri"/>
                <a:cs typeface="Calibri"/>
              </a:rPr>
              <a:t>Роль маркетинга в системе бизнеса. </a:t>
            </a:r>
            <a:r>
              <a:rPr lang="ru-RU" sz="2800" b="1" dirty="0" smtClean="0">
                <a:latin typeface="Calibri"/>
                <a:cs typeface="Calibri"/>
              </a:rPr>
              <a:t/>
            </a:r>
            <a:br>
              <a:rPr lang="ru-RU" sz="2800" b="1" dirty="0" smtClean="0">
                <a:latin typeface="Calibri"/>
                <a:cs typeface="Calibri"/>
              </a:rPr>
            </a:br>
            <a:r>
              <a:rPr lang="ru-RU" sz="2800" dirty="0">
                <a:latin typeface="Calibri"/>
                <a:cs typeface="Calibri"/>
              </a:rPr>
              <a:t>Что из классики маркетинга нужно знать интернет-маркетологу.</a:t>
            </a:r>
            <a:r>
              <a:rPr lang="en-US" sz="2800" dirty="0">
                <a:latin typeface="Calibri"/>
                <a:cs typeface="Calibri"/>
              </a:rPr>
              <a:t/>
            </a:r>
            <a:br>
              <a:rPr lang="en-US" sz="2800" dirty="0">
                <a:latin typeface="Calibri"/>
                <a:cs typeface="Calibri"/>
              </a:rPr>
            </a:br>
            <a:r>
              <a:rPr lang="ru-RU" sz="3200" dirty="0">
                <a:latin typeface="Calibri"/>
                <a:cs typeface="Calibri"/>
              </a:rPr>
              <a:t/>
            </a:r>
            <a:br>
              <a:rPr lang="ru-RU" sz="3200" dirty="0">
                <a:latin typeface="Calibri"/>
                <a:cs typeface="Calibri"/>
              </a:rPr>
            </a:br>
            <a:r>
              <a:rPr lang="ru-RU" sz="2800" dirty="0">
                <a:latin typeface="Calibri"/>
                <a:cs typeface="Calibri"/>
              </a:rPr>
              <a:t/>
            </a:r>
            <a:br>
              <a:rPr lang="ru-RU" sz="2800" dirty="0">
                <a:latin typeface="Calibri"/>
                <a:cs typeface="Calibri"/>
              </a:rPr>
            </a:br>
            <a:endParaRPr lang="ru-RU" sz="28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9935" y="2663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35106"/>
              </p:ext>
            </p:extLst>
          </p:nvPr>
        </p:nvGraphicFramePr>
        <p:xfrm>
          <a:off x="431481" y="1882391"/>
          <a:ext cx="8229600" cy="4353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805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Комплекс маркетинга </a:t>
                      </a:r>
                      <a:r>
                        <a:rPr lang="ru-RU" sz="1600" b="1" dirty="0" smtClean="0">
                          <a:effectLst/>
                          <a:latin typeface="Calibri"/>
                          <a:ea typeface="ＭＳ 明朝"/>
                          <a:cs typeface="Calibri"/>
                        </a:rPr>
                        <a:t>4</a:t>
                      </a:r>
                      <a:r>
                        <a:rPr lang="en-US" sz="1600" b="1" dirty="0" smtClean="0">
                          <a:effectLst/>
                          <a:latin typeface="Calibri"/>
                          <a:ea typeface="ＭＳ 明朝"/>
                          <a:cs typeface="Calibri"/>
                        </a:rPr>
                        <a:t>P</a:t>
                      </a:r>
                      <a:endParaRPr lang="ru-RU" sz="1600" dirty="0">
                        <a:effectLst/>
                        <a:latin typeface="Calibri"/>
                        <a:ea typeface="ＭＳ 明朝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Комплекс маркетинга </a:t>
                      </a:r>
                      <a:r>
                        <a:rPr lang="ru-RU" sz="1600" b="1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4</a:t>
                      </a:r>
                      <a:r>
                        <a:rPr lang="en-US" sz="1600" b="1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C</a:t>
                      </a:r>
                      <a:endParaRPr lang="ru-RU" sz="1600" dirty="0">
                        <a:effectLst/>
                        <a:latin typeface="Calibri"/>
                        <a:ea typeface="ＭＳ 明朝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805095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Продукт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(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roduct)</a:t>
                      </a:r>
                      <a:r>
                        <a:rPr lang="ru-RU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ru-RU" sz="16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Нужды и потребности потребителя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(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ustomer wants and needs)/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Решение проблемы</a:t>
                      </a:r>
                      <a:r>
                        <a:rPr lang="ru-RU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ru-RU" sz="16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805095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Цена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(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rice)</a:t>
                      </a:r>
                      <a:r>
                        <a:rPr lang="ru-RU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ru-RU" sz="16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Ценность товара </a:t>
                      </a:r>
                      <a:r>
                        <a:rPr lang="en-US" sz="1600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(</a:t>
                      </a:r>
                      <a:r>
                        <a:rPr lang="en-US" sz="1600" b="1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C</a:t>
                      </a:r>
                      <a:r>
                        <a:rPr lang="en-US" sz="1600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ost to the customer)</a:t>
                      </a:r>
                      <a:endParaRPr lang="ru-RU" sz="1600" dirty="0">
                        <a:effectLst/>
                        <a:latin typeface="Calibri"/>
                        <a:ea typeface="ＭＳ 明朝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805095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Дистрибуция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(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lace)</a:t>
                      </a:r>
                      <a:r>
                        <a:rPr lang="ru-RU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ru-RU" sz="16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Удобство покупки </a:t>
                      </a:r>
                      <a:r>
                        <a:rPr lang="en-US" sz="1600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(</a:t>
                      </a:r>
                      <a:r>
                        <a:rPr lang="en-US" sz="1600" b="1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C</a:t>
                      </a:r>
                      <a:r>
                        <a:rPr lang="en-US" sz="1600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onvenience)/</a:t>
                      </a:r>
                      <a:r>
                        <a:rPr lang="en-US" sz="1600" dirty="0" err="1">
                          <a:effectLst/>
                          <a:latin typeface="Calibri"/>
                          <a:ea typeface="ＭＳ 明朝"/>
                          <a:cs typeface="Calibri"/>
                        </a:rPr>
                        <a:t>Удобная</a:t>
                      </a:r>
                      <a:r>
                        <a:rPr lang="en-US" sz="1600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/>
                          <a:ea typeface="ＭＳ 明朝"/>
                          <a:cs typeface="Calibri"/>
                        </a:rPr>
                        <a:t>возможность</a:t>
                      </a:r>
                      <a:r>
                        <a:rPr lang="en-US" sz="1600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alibri"/>
                          <a:ea typeface="ＭＳ 明朝"/>
                          <a:cs typeface="Calibri"/>
                        </a:rPr>
                        <a:t>приобретения</a:t>
                      </a:r>
                      <a:r>
                        <a:rPr lang="en-US" sz="1600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/>
                          <a:ea typeface="ＭＳ 明朝"/>
                          <a:cs typeface="Calibri"/>
                        </a:rPr>
                        <a:t>целевой</a:t>
                      </a:r>
                      <a:r>
                        <a:rPr lang="en-US" sz="1600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/>
                          <a:ea typeface="ＭＳ 明朝"/>
                          <a:cs typeface="Calibri"/>
                        </a:rPr>
                        <a:t>аудиторией</a:t>
                      </a:r>
                      <a:r>
                        <a:rPr lang="en-US" sz="1600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Calibri"/>
                          <a:ea typeface="ＭＳ 明朝"/>
                          <a:cs typeface="Calibri"/>
                        </a:rPr>
                        <a:t>/ </a:t>
                      </a:r>
                      <a:r>
                        <a:rPr lang="en-US" sz="1600" dirty="0" err="1" smtClean="0">
                          <a:effectLst/>
                          <a:latin typeface="Calibri"/>
                          <a:ea typeface="ＭＳ 明朝"/>
                          <a:cs typeface="Calibri"/>
                        </a:rPr>
                        <a:t>средства</a:t>
                      </a:r>
                      <a:r>
                        <a:rPr lang="en-US" sz="1600" dirty="0" smtClean="0">
                          <a:effectLst/>
                          <a:latin typeface="Calibri"/>
                          <a:ea typeface="ＭＳ 明朝"/>
                          <a:cs typeface="Calibri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/>
                          <a:ea typeface="ＭＳ 明朝"/>
                          <a:cs typeface="Calibri"/>
                        </a:rPr>
                        <a:t>решения</a:t>
                      </a:r>
                      <a:r>
                        <a:rPr lang="en-US" sz="1600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/>
                          <a:ea typeface="ＭＳ 明朝"/>
                          <a:cs typeface="Calibri"/>
                        </a:rPr>
                        <a:t>проблемы</a:t>
                      </a:r>
                      <a:r>
                        <a:rPr lang="en-US" sz="1600" dirty="0">
                          <a:effectLst/>
                          <a:latin typeface="Calibri"/>
                          <a:ea typeface="ＭＳ 明朝"/>
                          <a:cs typeface="Calibri"/>
                        </a:rPr>
                        <a:t>.</a:t>
                      </a:r>
                      <a:endParaRPr lang="ru-RU" sz="1600" dirty="0">
                        <a:effectLst/>
                        <a:latin typeface="Calibri"/>
                        <a:ea typeface="ＭＳ 明朝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805095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Продвижение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(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romotion)</a:t>
                      </a:r>
                      <a:r>
                        <a:rPr lang="ru-RU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ru-RU" sz="16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Коммуникации, создание отношений (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ommunication)/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Формирование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мотивации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совершения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покупки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.</a:t>
                      </a:r>
                      <a:r>
                        <a:rPr lang="ru-RU" sz="1600" dirty="0" smtClean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endParaRPr lang="ru-RU" sz="16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1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720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Calibri"/>
                <a:cs typeface="Calibri"/>
              </a:rPr>
              <a:t>Построение системы: </a:t>
            </a:r>
            <a:br>
              <a:rPr lang="ru-RU" sz="2800" b="1" dirty="0" smtClean="0">
                <a:latin typeface="Calibri"/>
                <a:cs typeface="Calibri"/>
              </a:rPr>
            </a:br>
            <a:r>
              <a:rPr lang="ru-RU" sz="2800" b="1" dirty="0" smtClean="0">
                <a:latin typeface="Calibri"/>
                <a:cs typeface="Calibri"/>
              </a:rPr>
              <a:t>3. Уникальность</a:t>
            </a:r>
            <a:endParaRPr lang="ru-RU" sz="2800" dirty="0">
              <a:latin typeface="Calibri"/>
              <a:cs typeface="Calibri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5367"/>
            <a:ext cx="8229600" cy="493873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000" b="1" dirty="0" smtClean="0">
                <a:latin typeface="Calibri"/>
                <a:cs typeface="Calibri"/>
              </a:rPr>
              <a:t>Уникальное </a:t>
            </a:r>
            <a:r>
              <a:rPr lang="ru-RU" sz="2000" b="1" dirty="0">
                <a:latin typeface="Calibri"/>
                <a:cs typeface="Calibri"/>
              </a:rPr>
              <a:t>торговое предложение</a:t>
            </a:r>
            <a:r>
              <a:rPr lang="ru-RU" sz="2000" dirty="0">
                <a:latin typeface="Calibri"/>
                <a:cs typeface="Calibri"/>
              </a:rPr>
              <a:t> (УТП; англ. </a:t>
            </a:r>
            <a:r>
              <a:rPr lang="ru-RU" sz="2000" dirty="0" err="1">
                <a:latin typeface="Calibri"/>
                <a:cs typeface="Calibri"/>
              </a:rPr>
              <a:t>unique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selling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proposition</a:t>
            </a:r>
            <a:r>
              <a:rPr lang="ru-RU" sz="2000" dirty="0">
                <a:latin typeface="Calibri"/>
                <a:cs typeface="Calibri"/>
              </a:rPr>
              <a:t>, </a:t>
            </a:r>
            <a:r>
              <a:rPr lang="ru-RU" sz="2000" dirty="0" err="1">
                <a:latin typeface="Calibri"/>
                <a:cs typeface="Calibri"/>
              </a:rPr>
              <a:t>unique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selling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point</a:t>
            </a:r>
            <a:r>
              <a:rPr lang="ru-RU" sz="2000" dirty="0">
                <a:latin typeface="Calibri"/>
                <a:cs typeface="Calibri"/>
              </a:rPr>
              <a:t>; USP) — стратегия рекламирования, </a:t>
            </a:r>
            <a:r>
              <a:rPr lang="ru-RU" sz="2000" dirty="0" smtClean="0">
                <a:latin typeface="Calibri"/>
                <a:cs typeface="Calibri"/>
              </a:rPr>
              <a:t>отвечающая следующим </a:t>
            </a:r>
            <a:r>
              <a:rPr lang="ru-RU" sz="2000" dirty="0">
                <a:latin typeface="Calibri"/>
                <a:cs typeface="Calibri"/>
              </a:rPr>
              <a:t>условиям</a:t>
            </a:r>
            <a:r>
              <a:rPr lang="ru-RU" sz="2000" dirty="0" smtClean="0">
                <a:latin typeface="Calibri"/>
                <a:cs typeface="Calibri"/>
              </a:rPr>
              <a:t>:</a:t>
            </a:r>
            <a:endParaRPr lang="ru-RU" sz="2000" dirty="0">
              <a:latin typeface="Calibri"/>
              <a:cs typeface="Calibri"/>
            </a:endParaRPr>
          </a:p>
          <a:p>
            <a:r>
              <a:rPr lang="ru-RU" sz="2000" dirty="0">
                <a:latin typeface="Calibri"/>
                <a:cs typeface="Calibri"/>
              </a:rPr>
              <a:t>Реклама должна содержать конкретное предложение для покупателя: купить конкретный товар и получить конкретную выгоду</a:t>
            </a:r>
            <a:r>
              <a:rPr lang="ru-RU" sz="2000" dirty="0" smtClean="0">
                <a:latin typeface="Calibri"/>
                <a:cs typeface="Calibri"/>
              </a:rPr>
              <a:t>;</a:t>
            </a:r>
            <a:endParaRPr lang="ru-RU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05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720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Calibri"/>
                <a:cs typeface="Calibri"/>
              </a:rPr>
              <a:t>Построение системы: </a:t>
            </a:r>
            <a:br>
              <a:rPr lang="ru-RU" sz="2800" b="1" dirty="0" smtClean="0">
                <a:latin typeface="Calibri"/>
                <a:cs typeface="Calibri"/>
              </a:rPr>
            </a:br>
            <a:r>
              <a:rPr lang="ru-RU" sz="2800" b="1" dirty="0" smtClean="0">
                <a:latin typeface="Calibri"/>
                <a:cs typeface="Calibri"/>
              </a:rPr>
              <a:t>3. Уникальность</a:t>
            </a:r>
            <a:endParaRPr lang="ru-RU" sz="2800" dirty="0">
              <a:latin typeface="Calibri"/>
              <a:cs typeface="Calibri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5367"/>
            <a:ext cx="8229600" cy="493873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000" b="1" dirty="0" smtClean="0">
                <a:latin typeface="Calibri"/>
                <a:cs typeface="Calibri"/>
              </a:rPr>
              <a:t>Уникальное </a:t>
            </a:r>
            <a:r>
              <a:rPr lang="ru-RU" sz="2000" b="1" dirty="0">
                <a:latin typeface="Calibri"/>
                <a:cs typeface="Calibri"/>
              </a:rPr>
              <a:t>торговое предложение</a:t>
            </a:r>
            <a:r>
              <a:rPr lang="ru-RU" sz="2000" dirty="0">
                <a:latin typeface="Calibri"/>
                <a:cs typeface="Calibri"/>
              </a:rPr>
              <a:t> (УТП; англ. </a:t>
            </a:r>
            <a:r>
              <a:rPr lang="ru-RU" sz="2000" dirty="0" err="1">
                <a:latin typeface="Calibri"/>
                <a:cs typeface="Calibri"/>
              </a:rPr>
              <a:t>unique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selling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proposition</a:t>
            </a:r>
            <a:r>
              <a:rPr lang="ru-RU" sz="2000" dirty="0">
                <a:latin typeface="Calibri"/>
                <a:cs typeface="Calibri"/>
              </a:rPr>
              <a:t>, </a:t>
            </a:r>
            <a:r>
              <a:rPr lang="ru-RU" sz="2000" dirty="0" err="1">
                <a:latin typeface="Calibri"/>
                <a:cs typeface="Calibri"/>
              </a:rPr>
              <a:t>unique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selling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point</a:t>
            </a:r>
            <a:r>
              <a:rPr lang="ru-RU" sz="2000" dirty="0">
                <a:latin typeface="Calibri"/>
                <a:cs typeface="Calibri"/>
              </a:rPr>
              <a:t>; USP) — стратегия рекламирования, </a:t>
            </a:r>
            <a:r>
              <a:rPr lang="ru-RU" sz="2000" dirty="0" smtClean="0">
                <a:latin typeface="Calibri"/>
                <a:cs typeface="Calibri"/>
              </a:rPr>
              <a:t>отвечающая следующим </a:t>
            </a:r>
            <a:r>
              <a:rPr lang="ru-RU" sz="2000" dirty="0">
                <a:latin typeface="Calibri"/>
                <a:cs typeface="Calibri"/>
              </a:rPr>
              <a:t>условиям</a:t>
            </a:r>
            <a:r>
              <a:rPr lang="ru-RU" sz="2000" dirty="0" smtClean="0">
                <a:latin typeface="Calibri"/>
                <a:cs typeface="Calibri"/>
              </a:rPr>
              <a:t>:</a:t>
            </a:r>
            <a:endParaRPr lang="ru-RU" sz="2000" dirty="0">
              <a:latin typeface="Calibri"/>
              <a:cs typeface="Calibri"/>
            </a:endParaRPr>
          </a:p>
          <a:p>
            <a:r>
              <a:rPr lang="ru-RU" sz="2000" dirty="0">
                <a:latin typeface="Calibri"/>
                <a:cs typeface="Calibri"/>
              </a:rPr>
              <a:t>Реклама должна содержать конкретное предложение для покупателя: купить конкретный товар и получить конкретную выгоду;</a:t>
            </a:r>
          </a:p>
          <a:p>
            <a:r>
              <a:rPr lang="ru-RU" sz="2000" dirty="0">
                <a:latin typeface="Calibri"/>
                <a:cs typeface="Calibri"/>
              </a:rPr>
              <a:t>Предложение должно быть уникальным, таким, которое конкурент не может сделать либо же не делает, хотя и может</a:t>
            </a:r>
            <a:r>
              <a:rPr lang="ru-RU" sz="2000" dirty="0" smtClean="0">
                <a:latin typeface="Calibri"/>
                <a:cs typeface="Calibri"/>
              </a:rPr>
              <a:t>;</a:t>
            </a:r>
            <a:endParaRPr lang="ru-RU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02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720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Calibri"/>
                <a:cs typeface="Calibri"/>
              </a:rPr>
              <a:t>Построение системы: </a:t>
            </a:r>
            <a:br>
              <a:rPr lang="ru-RU" sz="2800" b="1" dirty="0" smtClean="0">
                <a:latin typeface="Calibri"/>
                <a:cs typeface="Calibri"/>
              </a:rPr>
            </a:br>
            <a:r>
              <a:rPr lang="ru-RU" sz="2800" b="1" dirty="0" smtClean="0">
                <a:latin typeface="Calibri"/>
                <a:cs typeface="Calibri"/>
              </a:rPr>
              <a:t>3. Уникальность</a:t>
            </a:r>
            <a:endParaRPr lang="ru-RU" sz="2800" dirty="0">
              <a:latin typeface="Calibri"/>
              <a:cs typeface="Calibri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5367"/>
            <a:ext cx="8229600" cy="493873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000" b="1" dirty="0" smtClean="0">
                <a:latin typeface="Calibri"/>
                <a:cs typeface="Calibri"/>
              </a:rPr>
              <a:t>Уникальное </a:t>
            </a:r>
            <a:r>
              <a:rPr lang="ru-RU" sz="2000" b="1" dirty="0">
                <a:latin typeface="Calibri"/>
                <a:cs typeface="Calibri"/>
              </a:rPr>
              <a:t>торговое предложение</a:t>
            </a:r>
            <a:r>
              <a:rPr lang="ru-RU" sz="2000" dirty="0">
                <a:latin typeface="Calibri"/>
                <a:cs typeface="Calibri"/>
              </a:rPr>
              <a:t> (УТП; англ. </a:t>
            </a:r>
            <a:r>
              <a:rPr lang="ru-RU" sz="2000" dirty="0" err="1">
                <a:latin typeface="Calibri"/>
                <a:cs typeface="Calibri"/>
              </a:rPr>
              <a:t>unique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selling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proposition</a:t>
            </a:r>
            <a:r>
              <a:rPr lang="ru-RU" sz="2000" dirty="0">
                <a:latin typeface="Calibri"/>
                <a:cs typeface="Calibri"/>
              </a:rPr>
              <a:t>, </a:t>
            </a:r>
            <a:r>
              <a:rPr lang="ru-RU" sz="2000" dirty="0" err="1">
                <a:latin typeface="Calibri"/>
                <a:cs typeface="Calibri"/>
              </a:rPr>
              <a:t>unique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selling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point</a:t>
            </a:r>
            <a:r>
              <a:rPr lang="ru-RU" sz="2000" dirty="0">
                <a:latin typeface="Calibri"/>
                <a:cs typeface="Calibri"/>
              </a:rPr>
              <a:t>; USP) — стратегия рекламирования, </a:t>
            </a:r>
            <a:r>
              <a:rPr lang="ru-RU" sz="2000" dirty="0" smtClean="0">
                <a:latin typeface="Calibri"/>
                <a:cs typeface="Calibri"/>
              </a:rPr>
              <a:t>отвечающая следующим </a:t>
            </a:r>
            <a:r>
              <a:rPr lang="ru-RU" sz="2000" dirty="0">
                <a:latin typeface="Calibri"/>
                <a:cs typeface="Calibri"/>
              </a:rPr>
              <a:t>условиям</a:t>
            </a:r>
            <a:r>
              <a:rPr lang="ru-RU" sz="2000" dirty="0" smtClean="0">
                <a:latin typeface="Calibri"/>
                <a:cs typeface="Calibri"/>
              </a:rPr>
              <a:t>:</a:t>
            </a:r>
            <a:endParaRPr lang="ru-RU" sz="2000" dirty="0">
              <a:latin typeface="Calibri"/>
              <a:cs typeface="Calibri"/>
            </a:endParaRPr>
          </a:p>
          <a:p>
            <a:r>
              <a:rPr lang="ru-RU" sz="2000" dirty="0" smtClean="0">
                <a:latin typeface="Calibri"/>
                <a:cs typeface="Calibri"/>
              </a:rPr>
              <a:t>Реклама должна содержать конкретное предложение для покупателя: купить конкретный товар и получить конкретную выгоду;</a:t>
            </a:r>
          </a:p>
          <a:p>
            <a:r>
              <a:rPr lang="ru-RU" sz="2000" dirty="0" smtClean="0">
                <a:latin typeface="Calibri"/>
                <a:cs typeface="Calibri"/>
              </a:rPr>
              <a:t>Предложение должно быть уникальным, таким, которое конкурент не может сделать либо же не делает, хотя и может;</a:t>
            </a:r>
          </a:p>
          <a:p>
            <a:r>
              <a:rPr lang="ru-RU" sz="2000" dirty="0" smtClean="0">
                <a:latin typeface="Calibri"/>
                <a:cs typeface="Calibri"/>
              </a:rPr>
              <a:t>Предложение должно быть достаточно сильным, чтобы вовлечь новых потребителей в покупку товара.</a:t>
            </a:r>
          </a:p>
        </p:txBody>
      </p:sp>
    </p:spTree>
    <p:extLst>
      <p:ext uri="{BB962C8B-B14F-4D97-AF65-F5344CB8AC3E}">
        <p14:creationId xmlns:p14="http://schemas.microsoft.com/office/powerpoint/2010/main" val="150940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720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Calibri"/>
                <a:cs typeface="Calibri"/>
              </a:rPr>
              <a:t>Построение системы: </a:t>
            </a:r>
            <a:br>
              <a:rPr lang="ru-RU" sz="2800" b="1" dirty="0" smtClean="0">
                <a:latin typeface="Calibri"/>
                <a:cs typeface="Calibri"/>
              </a:rPr>
            </a:br>
            <a:r>
              <a:rPr lang="ru-RU" sz="2800" b="1" dirty="0" smtClean="0">
                <a:latin typeface="Calibri"/>
                <a:cs typeface="Calibri"/>
              </a:rPr>
              <a:t>3. Уникальность</a:t>
            </a:r>
            <a:endParaRPr lang="ru-RU" sz="2800" dirty="0">
              <a:latin typeface="Calibri"/>
              <a:cs typeface="Calibri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5367"/>
            <a:ext cx="8229600" cy="493873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000" b="1" dirty="0" smtClean="0">
                <a:latin typeface="Calibri"/>
                <a:cs typeface="Calibri"/>
              </a:rPr>
              <a:t>Уникальное </a:t>
            </a:r>
            <a:r>
              <a:rPr lang="ru-RU" sz="2000" b="1" dirty="0">
                <a:latin typeface="Calibri"/>
                <a:cs typeface="Calibri"/>
              </a:rPr>
              <a:t>торговое предложение</a:t>
            </a:r>
            <a:r>
              <a:rPr lang="ru-RU" sz="2000" dirty="0">
                <a:latin typeface="Calibri"/>
                <a:cs typeface="Calibri"/>
              </a:rPr>
              <a:t> (УТП; англ. </a:t>
            </a:r>
            <a:r>
              <a:rPr lang="ru-RU" sz="2000" dirty="0" err="1">
                <a:latin typeface="Calibri"/>
                <a:cs typeface="Calibri"/>
              </a:rPr>
              <a:t>unique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selling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proposition</a:t>
            </a:r>
            <a:r>
              <a:rPr lang="ru-RU" sz="2000" dirty="0">
                <a:latin typeface="Calibri"/>
                <a:cs typeface="Calibri"/>
              </a:rPr>
              <a:t>, </a:t>
            </a:r>
            <a:r>
              <a:rPr lang="ru-RU" sz="2000" dirty="0" err="1">
                <a:latin typeface="Calibri"/>
                <a:cs typeface="Calibri"/>
              </a:rPr>
              <a:t>unique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selling</a:t>
            </a:r>
            <a:r>
              <a:rPr lang="ru-RU" sz="2000" dirty="0">
                <a:latin typeface="Calibri"/>
                <a:cs typeface="Calibri"/>
              </a:rPr>
              <a:t> </a:t>
            </a:r>
            <a:r>
              <a:rPr lang="ru-RU" sz="2000" dirty="0" err="1">
                <a:latin typeface="Calibri"/>
                <a:cs typeface="Calibri"/>
              </a:rPr>
              <a:t>point</a:t>
            </a:r>
            <a:r>
              <a:rPr lang="ru-RU" sz="2000" dirty="0">
                <a:latin typeface="Calibri"/>
                <a:cs typeface="Calibri"/>
              </a:rPr>
              <a:t>; USP) — стратегия рекламирования, </a:t>
            </a:r>
            <a:r>
              <a:rPr lang="ru-RU" sz="2000" dirty="0" smtClean="0">
                <a:latin typeface="Calibri"/>
                <a:cs typeface="Calibri"/>
              </a:rPr>
              <a:t>отвечающая следующим </a:t>
            </a:r>
            <a:r>
              <a:rPr lang="ru-RU" sz="2000" dirty="0">
                <a:latin typeface="Calibri"/>
                <a:cs typeface="Calibri"/>
              </a:rPr>
              <a:t>условиям</a:t>
            </a:r>
            <a:r>
              <a:rPr lang="ru-RU" sz="2000" dirty="0" smtClean="0">
                <a:latin typeface="Calibri"/>
                <a:cs typeface="Calibri"/>
              </a:rPr>
              <a:t>:</a:t>
            </a:r>
            <a:endParaRPr lang="ru-RU" sz="2000" dirty="0">
              <a:latin typeface="Calibri"/>
              <a:cs typeface="Calibri"/>
            </a:endParaRPr>
          </a:p>
          <a:p>
            <a:r>
              <a:rPr lang="ru-RU" sz="2000" dirty="0">
                <a:latin typeface="Calibri"/>
                <a:cs typeface="Calibri"/>
              </a:rPr>
              <a:t>Реклама должна содержать конкретное предложение для покупателя: купить конкретный товар и получить конкретную выгоду</a:t>
            </a:r>
            <a:r>
              <a:rPr lang="ru-RU" sz="2000" dirty="0" smtClean="0">
                <a:latin typeface="Calibri"/>
                <a:cs typeface="Calibri"/>
              </a:rPr>
              <a:t>;</a:t>
            </a:r>
          </a:p>
          <a:p>
            <a:r>
              <a:rPr lang="ru-RU" sz="2000" smtClean="0">
                <a:latin typeface="Calibri"/>
                <a:cs typeface="Calibri"/>
              </a:rPr>
              <a:t>Предложение должно быть уникальным, таким, которое конкурент не может сделать либо же не делает, хотя и может;</a:t>
            </a:r>
          </a:p>
          <a:p>
            <a:r>
              <a:rPr lang="ru-RU" sz="2000" smtClean="0">
                <a:latin typeface="Calibri"/>
                <a:cs typeface="Calibri"/>
              </a:rPr>
              <a:t>Предложение должно быть достаточно сильным, чтобы вовлечь новых потребителей в покупку товара.</a:t>
            </a:r>
          </a:p>
          <a:p>
            <a:pPr marL="0" lvl="0" indent="0">
              <a:buNone/>
            </a:pPr>
            <a:r>
              <a:rPr lang="ru-RU" sz="2000" b="1" smtClean="0">
                <a:latin typeface="Calibri"/>
                <a:cs typeface="Calibri"/>
              </a:rPr>
              <a:t>Позиционирование</a:t>
            </a:r>
            <a:r>
              <a:rPr lang="en-US" sz="2000" smtClean="0">
                <a:latin typeface="Calibri"/>
                <a:cs typeface="Calibri"/>
              </a:rPr>
              <a:t> – это то, что думает о компании, продукции или услуге потребитель.</a:t>
            </a:r>
            <a:endParaRPr lang="ru-RU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602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6024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/>
              <a:t>Построение системы: </a:t>
            </a:r>
            <a:br>
              <a:rPr lang="ru-RU" sz="2800" b="1" dirty="0" smtClean="0"/>
            </a:br>
            <a:r>
              <a:rPr lang="ru-RU" sz="2800" b="1" dirty="0" smtClean="0"/>
              <a:t>4. </a:t>
            </a:r>
            <a:r>
              <a:rPr lang="ru-RU" sz="2800" b="1" dirty="0"/>
              <a:t>Способности (Как делать?</a:t>
            </a:r>
            <a:r>
              <a:rPr lang="ru-RU" sz="2800" b="1" dirty="0" smtClean="0"/>
              <a:t>)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27061"/>
            <a:ext cx="8229600" cy="484139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latin typeface="Calibri"/>
                <a:cs typeface="Calibri"/>
              </a:rPr>
              <a:t>Стратегия интернет-маркетинга + </a:t>
            </a:r>
            <a:r>
              <a:rPr lang="ru-RU" sz="2400" dirty="0" smtClean="0">
                <a:latin typeface="Calibri"/>
                <a:cs typeface="Calibri"/>
              </a:rPr>
              <a:t>аналитика</a:t>
            </a:r>
          </a:p>
          <a:p>
            <a:r>
              <a:rPr lang="ru-RU" sz="2400" dirty="0" smtClean="0">
                <a:latin typeface="Calibri"/>
                <a:cs typeface="Calibri"/>
              </a:rPr>
              <a:t>Привлечение.</a:t>
            </a:r>
          </a:p>
          <a:p>
            <a:r>
              <a:rPr lang="ru-RU" sz="2400" dirty="0" smtClean="0">
                <a:latin typeface="Calibri"/>
                <a:cs typeface="Calibri"/>
              </a:rPr>
              <a:t>Вовлечение.</a:t>
            </a:r>
            <a:endParaRPr lang="ru-RU" sz="2400" dirty="0">
              <a:latin typeface="Calibri"/>
              <a:cs typeface="Calibri"/>
            </a:endParaRPr>
          </a:p>
          <a:p>
            <a:r>
              <a:rPr lang="ru-RU" sz="2400" dirty="0" smtClean="0">
                <a:latin typeface="Calibri"/>
                <a:cs typeface="Calibri"/>
              </a:rPr>
              <a:t>Конвертация.</a:t>
            </a:r>
          </a:p>
          <a:p>
            <a:r>
              <a:rPr lang="ru-RU" sz="2400" dirty="0" smtClean="0">
                <a:latin typeface="Calibri"/>
                <a:cs typeface="Calibri"/>
              </a:rPr>
              <a:t>Удержание.</a:t>
            </a: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dirty="0">
                <a:latin typeface="Calibri"/>
                <a:cs typeface="Calibri"/>
              </a:rPr>
              <a:t/>
            </a:r>
            <a:br>
              <a:rPr lang="ru-RU" sz="2400" dirty="0">
                <a:latin typeface="Calibri"/>
                <a:cs typeface="Calibri"/>
              </a:rPr>
            </a:br>
            <a:r>
              <a:rPr lang="ru-RU" sz="2400" b="1" dirty="0">
                <a:latin typeface="Calibri"/>
                <a:cs typeface="Calibri"/>
              </a:rPr>
              <a:t>Воронка продаж – </a:t>
            </a:r>
            <a:r>
              <a:rPr lang="ru-RU" sz="2400" dirty="0">
                <a:latin typeface="Calibri"/>
                <a:cs typeface="Calibri"/>
              </a:rPr>
              <a:t>клиент проходит не одну абстрактную воронку продаж, а конкретные жизненные циклы.</a:t>
            </a:r>
            <a:r>
              <a:rPr lang="ru-RU" sz="2400" dirty="0" smtClean="0">
                <a:effectLst/>
                <a:latin typeface="Calibri"/>
                <a:cs typeface="Calibri"/>
              </a:rPr>
              <a:t> </a:t>
            </a:r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23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602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500" b="1" dirty="0" smtClean="0">
                <a:latin typeface="Calibri"/>
                <a:cs typeface="Calibri"/>
              </a:rPr>
              <a:t>Построение системы: </a:t>
            </a:r>
            <a:br>
              <a:rPr lang="ru-RU" sz="2500" b="1" dirty="0" smtClean="0">
                <a:latin typeface="Calibri"/>
                <a:cs typeface="Calibri"/>
              </a:rPr>
            </a:br>
            <a:r>
              <a:rPr lang="ru-RU" sz="2500" b="1" dirty="0" smtClean="0">
                <a:latin typeface="Calibri"/>
                <a:cs typeface="Calibri"/>
              </a:rPr>
              <a:t>5. Поведение (Что </a:t>
            </a:r>
            <a:r>
              <a:rPr lang="ru-RU" sz="2500" b="1" dirty="0">
                <a:latin typeface="Calibri"/>
                <a:cs typeface="Calibri"/>
              </a:rPr>
              <a:t>делать?</a:t>
            </a:r>
            <a:r>
              <a:rPr lang="ru-RU" sz="2500" b="1" dirty="0" smtClean="0">
                <a:latin typeface="Calibri"/>
                <a:cs typeface="Calibri"/>
              </a:rPr>
              <a:t>)</a:t>
            </a:r>
            <a:endParaRPr lang="ru-RU" sz="2500" dirty="0">
              <a:latin typeface="Calibri"/>
              <a:cs typeface="Calibri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27061"/>
            <a:ext cx="8229600" cy="4841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b="1" dirty="0">
                <a:latin typeface="Calibri"/>
                <a:cs typeface="Calibri"/>
              </a:rPr>
              <a:t>Каналы интернет-</a:t>
            </a:r>
            <a:r>
              <a:rPr lang="ru-RU" sz="2500" b="1" dirty="0" smtClean="0">
                <a:latin typeface="Calibri"/>
                <a:cs typeface="Calibri"/>
              </a:rPr>
              <a:t>маркетинга</a:t>
            </a:r>
          </a:p>
          <a:p>
            <a:r>
              <a:rPr lang="ru-RU" sz="2500" dirty="0" smtClean="0">
                <a:latin typeface="Calibri"/>
                <a:cs typeface="Calibri"/>
              </a:rPr>
              <a:t>Контент</a:t>
            </a:r>
            <a:r>
              <a:rPr lang="ru-RU" sz="2500" dirty="0">
                <a:latin typeface="Calibri"/>
                <a:cs typeface="Calibri"/>
              </a:rPr>
              <a:t>-</a:t>
            </a:r>
            <a:r>
              <a:rPr lang="ru-RU" sz="2500" dirty="0" smtClean="0">
                <a:latin typeface="Calibri"/>
                <a:cs typeface="Calibri"/>
              </a:rPr>
              <a:t>маркетинг</a:t>
            </a:r>
            <a:endParaRPr lang="ru-RU" sz="2500" dirty="0">
              <a:latin typeface="Calibri"/>
              <a:cs typeface="Calibri"/>
            </a:endParaRPr>
          </a:p>
          <a:p>
            <a:r>
              <a:rPr lang="en-US" sz="2500" dirty="0" smtClean="0">
                <a:latin typeface="Calibri"/>
                <a:cs typeface="Calibri"/>
              </a:rPr>
              <a:t>SMM</a:t>
            </a:r>
            <a:endParaRPr lang="ru-RU" sz="2500" dirty="0" smtClean="0">
              <a:latin typeface="Calibri"/>
              <a:cs typeface="Calibri"/>
            </a:endParaRPr>
          </a:p>
          <a:p>
            <a:r>
              <a:rPr lang="en-US" sz="2500" dirty="0" smtClean="0">
                <a:latin typeface="Calibri"/>
                <a:cs typeface="Calibri"/>
              </a:rPr>
              <a:t>e</a:t>
            </a:r>
            <a:r>
              <a:rPr lang="en-US" sz="2500" dirty="0">
                <a:latin typeface="Calibri"/>
                <a:cs typeface="Calibri"/>
              </a:rPr>
              <a:t>-mail</a:t>
            </a:r>
            <a:r>
              <a:rPr lang="ru-RU" sz="2500" dirty="0">
                <a:latin typeface="Calibri"/>
                <a:cs typeface="Calibri"/>
              </a:rPr>
              <a:t>-</a:t>
            </a:r>
            <a:r>
              <a:rPr lang="ru-RU" sz="2500" dirty="0" smtClean="0">
                <a:latin typeface="Calibri"/>
                <a:cs typeface="Calibri"/>
              </a:rPr>
              <a:t>маркетинг</a:t>
            </a:r>
          </a:p>
          <a:p>
            <a:r>
              <a:rPr lang="en-US" sz="2500" dirty="0" smtClean="0">
                <a:latin typeface="Calibri"/>
                <a:cs typeface="Calibri"/>
              </a:rPr>
              <a:t>SEO</a:t>
            </a:r>
            <a:endParaRPr lang="ru-RU" sz="2500" dirty="0" smtClean="0">
              <a:latin typeface="Calibri"/>
              <a:cs typeface="Calibri"/>
            </a:endParaRPr>
          </a:p>
          <a:p>
            <a:r>
              <a:rPr lang="en-US" sz="2500" dirty="0" err="1" smtClean="0">
                <a:latin typeface="Calibri"/>
                <a:cs typeface="Calibri"/>
              </a:rPr>
              <a:t>Контекстная</a:t>
            </a:r>
            <a:r>
              <a:rPr lang="en-US" sz="2500" dirty="0" smtClean="0">
                <a:latin typeface="Calibri"/>
                <a:cs typeface="Calibri"/>
              </a:rPr>
              <a:t> </a:t>
            </a:r>
            <a:r>
              <a:rPr lang="en-US" sz="2500" dirty="0" err="1" smtClean="0">
                <a:latin typeface="Calibri"/>
                <a:cs typeface="Calibri"/>
              </a:rPr>
              <a:t>реклама</a:t>
            </a:r>
            <a:endParaRPr lang="ru-RU" sz="2500" dirty="0" smtClean="0">
              <a:latin typeface="Calibri"/>
              <a:cs typeface="Calibri"/>
            </a:endParaRPr>
          </a:p>
          <a:p>
            <a:r>
              <a:rPr lang="en-US" sz="2500" dirty="0" err="1" smtClean="0">
                <a:latin typeface="Calibri"/>
                <a:cs typeface="Calibri"/>
              </a:rPr>
              <a:t>Медийная</a:t>
            </a:r>
            <a:r>
              <a:rPr lang="en-US" sz="2500" dirty="0" smtClean="0">
                <a:latin typeface="Calibri"/>
                <a:cs typeface="Calibri"/>
              </a:rPr>
              <a:t> </a:t>
            </a:r>
            <a:r>
              <a:rPr lang="en-US" sz="2500" dirty="0" err="1" smtClean="0">
                <a:latin typeface="Calibri"/>
                <a:cs typeface="Calibri"/>
              </a:rPr>
              <a:t>реклама</a:t>
            </a:r>
            <a:endParaRPr lang="ru-RU" sz="2500" dirty="0" smtClean="0">
              <a:latin typeface="Calibri"/>
              <a:cs typeface="Calibri"/>
            </a:endParaRPr>
          </a:p>
          <a:p>
            <a:r>
              <a:rPr lang="en-US" sz="2500" dirty="0" smtClean="0">
                <a:latin typeface="Calibri"/>
                <a:cs typeface="Calibri"/>
              </a:rPr>
              <a:t>CPA </a:t>
            </a:r>
            <a:r>
              <a:rPr lang="ru-RU" sz="2500" dirty="0">
                <a:latin typeface="Calibri"/>
                <a:cs typeface="Calibri"/>
              </a:rPr>
              <a:t>и </a:t>
            </a:r>
            <a:r>
              <a:rPr lang="ru-RU" sz="2500" dirty="0" err="1" smtClean="0">
                <a:latin typeface="Calibri"/>
                <a:cs typeface="Calibri"/>
              </a:rPr>
              <a:t>лидогенерация</a:t>
            </a:r>
            <a:endParaRPr lang="ru-RU" sz="2500" dirty="0" smtClean="0">
              <a:latin typeface="Calibri"/>
              <a:cs typeface="Calibri"/>
            </a:endParaRPr>
          </a:p>
          <a:p>
            <a:r>
              <a:rPr lang="ru-RU" sz="2500" dirty="0" smtClean="0">
                <a:latin typeface="Calibri"/>
                <a:cs typeface="Calibri"/>
              </a:rPr>
              <a:t>50 +</a:t>
            </a:r>
            <a:endParaRPr lang="ru-RU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40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6024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Calibri"/>
                <a:cs typeface="Calibri"/>
              </a:rPr>
              <a:t>Построение системы: </a:t>
            </a:r>
            <a:br>
              <a:rPr lang="ru-RU" sz="2800" b="1" dirty="0" smtClean="0">
                <a:latin typeface="Calibri"/>
                <a:cs typeface="Calibri"/>
              </a:rPr>
            </a:br>
            <a:r>
              <a:rPr lang="ru-RU" sz="2800" b="1" dirty="0" smtClean="0">
                <a:latin typeface="Calibri"/>
                <a:cs typeface="Calibri"/>
              </a:rPr>
              <a:t>6. Окружение (Где </a:t>
            </a:r>
            <a:r>
              <a:rPr lang="ru-RU" sz="2800" b="1" dirty="0">
                <a:latin typeface="Calibri"/>
                <a:cs typeface="Calibri"/>
              </a:rPr>
              <a:t>делать?</a:t>
            </a:r>
            <a:r>
              <a:rPr lang="ru-RU" sz="2800" b="1" dirty="0" smtClean="0">
                <a:latin typeface="Calibri"/>
                <a:cs typeface="Calibri"/>
              </a:rPr>
              <a:t>)</a:t>
            </a:r>
            <a:endParaRPr lang="ru-RU" sz="2800" dirty="0">
              <a:latin typeface="Calibri"/>
              <a:cs typeface="Calibri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26560"/>
            <a:ext cx="8229600" cy="6898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>
                <a:latin typeface="Calibri"/>
                <a:cs typeface="Calibri"/>
              </a:rPr>
              <a:t>Сайт</a:t>
            </a:r>
            <a:r>
              <a:rPr lang="en-US" sz="2400" dirty="0" smtClean="0">
                <a:latin typeface="Calibri"/>
                <a:cs typeface="Calibri"/>
              </a:rPr>
              <a:t>/</a:t>
            </a:r>
            <a:r>
              <a:rPr lang="ru-RU" sz="2400" dirty="0" smtClean="0">
                <a:latin typeface="Calibri"/>
                <a:cs typeface="Calibri"/>
              </a:rPr>
              <a:t>Группа/Аккаунт </a:t>
            </a:r>
            <a:r>
              <a:rPr lang="ru-RU" sz="2400" dirty="0">
                <a:latin typeface="Calibri"/>
                <a:cs typeface="Calibri"/>
              </a:rPr>
              <a:t>+ </a:t>
            </a:r>
            <a:r>
              <a:rPr lang="en-US" sz="2400" dirty="0">
                <a:latin typeface="Calibri"/>
                <a:cs typeface="Calibri"/>
              </a:rPr>
              <a:t>CRM </a:t>
            </a:r>
            <a:r>
              <a:rPr lang="ru-RU" sz="2400" dirty="0">
                <a:latin typeface="Calibri"/>
                <a:cs typeface="Calibri"/>
              </a:rPr>
              <a:t>(клиентская база</a:t>
            </a:r>
            <a:r>
              <a:rPr lang="ru-RU" sz="2400" dirty="0" smtClean="0">
                <a:latin typeface="Calibri"/>
                <a:cs typeface="Calibri"/>
              </a:rPr>
              <a:t>)</a:t>
            </a:r>
            <a:endParaRPr lang="ru-RU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96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Calibri"/>
                <a:cs typeface="Calibri"/>
              </a:rPr>
              <a:t>Три Модели Старта в Интернет Бизнесе</a:t>
            </a:r>
            <a:endParaRPr lang="ru-RU" sz="2800" dirty="0">
              <a:latin typeface="Calibri"/>
              <a:cs typeface="Calibri"/>
            </a:endParaRPr>
          </a:p>
        </p:txBody>
      </p:sp>
      <p:pic>
        <p:nvPicPr>
          <p:cNvPr id="4" name="Изображение 3" descr="11111358_824487877600757_2108659836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0528"/>
            <a:ext cx="2893149" cy="2893149"/>
          </a:xfrm>
          <a:prstGeom prst="rect">
            <a:avLst/>
          </a:prstGeom>
        </p:spPr>
      </p:pic>
      <p:pic>
        <p:nvPicPr>
          <p:cNvPr id="6" name="Изображение 5" descr="10299888_479910172158817_851885748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371" y="1940529"/>
            <a:ext cx="2893148" cy="2893148"/>
          </a:xfrm>
          <a:prstGeom prst="rect">
            <a:avLst/>
          </a:prstGeom>
        </p:spPr>
      </p:pic>
      <p:pic>
        <p:nvPicPr>
          <p:cNvPr id="7" name="Изображение 6" descr="11123703_1564395640485796_1742443915_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66" y="1940529"/>
            <a:ext cx="2893162" cy="28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2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Calibri"/>
                <a:cs typeface="Calibri"/>
              </a:rPr>
              <a:t>Три Модели Старта в Интернет Бизнесе</a:t>
            </a:r>
            <a:endParaRPr lang="ru-RU" sz="280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9896" y="2620210"/>
            <a:ext cx="6918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Определите модель, в которой вы будете работать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319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376411"/>
            <a:ext cx="8229600" cy="2139725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latin typeface="Calibri"/>
                <a:cs typeface="Calibri"/>
              </a:rPr>
              <a:t>Интернет-маркетинг - </a:t>
            </a:r>
            <a:r>
              <a:rPr lang="ru-RU" dirty="0">
                <a:latin typeface="Calibri"/>
                <a:cs typeface="Calibri"/>
              </a:rPr>
              <a:t>это полноценный маркетинг в сети интернет с планированием, сегментированием, стратегией, аналитикой и обратной связью.</a:t>
            </a:r>
          </a:p>
        </p:txBody>
      </p:sp>
    </p:spTree>
    <p:extLst>
      <p:ext uri="{BB962C8B-B14F-4D97-AF65-F5344CB8AC3E}">
        <p14:creationId xmlns:p14="http://schemas.microsoft.com/office/powerpoint/2010/main" val="345437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64516"/>
            <a:ext cx="8229600" cy="118710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>
                <a:latin typeface="Calibri"/>
                <a:cs typeface="Calibri"/>
              </a:rPr>
              <a:t>Интернет-маркетинг - </a:t>
            </a:r>
            <a:r>
              <a:rPr lang="ru-RU" dirty="0">
                <a:latin typeface="Calibri"/>
                <a:cs typeface="Calibri"/>
              </a:rPr>
              <a:t>это четко выстроенная система.</a:t>
            </a:r>
          </a:p>
        </p:txBody>
      </p:sp>
    </p:spTree>
    <p:extLst>
      <p:ext uri="{BB962C8B-B14F-4D97-AF65-F5344CB8AC3E}">
        <p14:creationId xmlns:p14="http://schemas.microsoft.com/office/powerpoint/2010/main" val="35798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439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/>
              <a:t>Построение системы: </a:t>
            </a:r>
            <a:br>
              <a:rPr lang="ru-RU" sz="2800" b="1" dirty="0" smtClean="0"/>
            </a:br>
            <a:r>
              <a:rPr lang="en-US" sz="2800" b="1" dirty="0" smtClean="0"/>
              <a:t>1</a:t>
            </a:r>
            <a:r>
              <a:rPr lang="ru-RU" sz="2800" b="1" dirty="0" smtClean="0"/>
              <a:t>. Цели</a:t>
            </a:r>
            <a:r>
              <a:rPr lang="ru-RU" sz="2800" dirty="0" smtClean="0">
                <a:effectLst/>
              </a:rPr>
              <a:t> 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2888" y="1560250"/>
            <a:ext cx="8229600" cy="554446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Calibri"/>
                <a:cs typeface="Calibri"/>
              </a:rPr>
              <a:t>Повышение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/</a:t>
            </a:r>
            <a:r>
              <a:rPr lang="ru-RU" sz="2400" dirty="0" smtClean="0">
                <a:solidFill>
                  <a:schemeClr val="tx1"/>
                </a:solidFill>
                <a:latin typeface="Calibri"/>
                <a:cs typeface="Calibri"/>
              </a:rPr>
              <a:t>организация </a:t>
            </a:r>
            <a:r>
              <a:rPr lang="ru-RU" sz="2400" dirty="0" smtClean="0">
                <a:solidFill>
                  <a:schemeClr val="tx1"/>
                </a:solidFill>
                <a:latin typeface="Calibri"/>
                <a:cs typeface="Calibri"/>
              </a:rPr>
              <a:t>продаж</a:t>
            </a:r>
            <a:r>
              <a:rPr lang="ru-RU" sz="24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ru-RU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ru-RU" sz="2400" dirty="0" err="1" smtClean="0">
                <a:solidFill>
                  <a:schemeClr val="tx1"/>
                </a:solidFill>
                <a:latin typeface="Calibri"/>
                <a:cs typeface="Calibri"/>
              </a:rPr>
              <a:t>Брендинг</a:t>
            </a:r>
            <a:r>
              <a:rPr lang="ru-RU" sz="240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alibri"/>
                <a:cs typeface="Calibri"/>
              </a:rPr>
              <a:t>(формирование и </a:t>
            </a:r>
            <a:r>
              <a:rPr lang="ru-RU" sz="2400" dirty="0" smtClean="0">
                <a:solidFill>
                  <a:schemeClr val="tx1"/>
                </a:solidFill>
                <a:latin typeface="Calibri"/>
                <a:cs typeface="Calibri"/>
              </a:rPr>
              <a:t>укрепление)</a:t>
            </a:r>
            <a:r>
              <a:rPr lang="ru-RU" sz="24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Calibri"/>
                <a:cs typeface="Calibri"/>
              </a:rPr>
              <a:t>Исследование </a:t>
            </a:r>
            <a:r>
              <a:rPr lang="ru-RU" sz="2400" dirty="0">
                <a:solidFill>
                  <a:schemeClr val="tx1"/>
                </a:solidFill>
                <a:latin typeface="Calibri"/>
                <a:cs typeface="Calibri"/>
              </a:rPr>
              <a:t>и аналитика (конкурентные, продуктовые, </a:t>
            </a:r>
            <a:r>
              <a:rPr lang="ru-RU" sz="2400" dirty="0" smtClean="0">
                <a:solidFill>
                  <a:schemeClr val="tx1"/>
                </a:solidFill>
                <a:latin typeface="Calibri"/>
                <a:cs typeface="Calibri"/>
              </a:rPr>
              <a:t>исследования целевой </a:t>
            </a:r>
            <a:r>
              <a:rPr lang="ru-RU" sz="2400" dirty="0">
                <a:solidFill>
                  <a:schemeClr val="tx1"/>
                </a:solidFill>
                <a:latin typeface="Calibri"/>
                <a:cs typeface="Calibri"/>
              </a:rPr>
              <a:t>аудитории</a:t>
            </a:r>
            <a:r>
              <a:rPr lang="ru-RU" sz="2400" dirty="0" smtClean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r>
              <a:rPr lang="ru-RU" sz="24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ru-RU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Calibri"/>
                <a:cs typeface="Calibri"/>
              </a:rPr>
              <a:t>Эффективность </a:t>
            </a:r>
            <a:r>
              <a:rPr lang="ru-RU" sz="2400" dirty="0">
                <a:solidFill>
                  <a:schemeClr val="tx1"/>
                </a:solidFill>
                <a:latin typeface="Calibri"/>
                <a:cs typeface="Calibri"/>
              </a:rPr>
              <a:t>обслуживания текущих </a:t>
            </a:r>
            <a:r>
              <a:rPr lang="ru-RU" sz="2400" dirty="0" smtClean="0">
                <a:solidFill>
                  <a:schemeClr val="tx1"/>
                </a:solidFill>
                <a:latin typeface="Calibri"/>
                <a:cs typeface="Calibri"/>
              </a:rPr>
              <a:t>клиентов.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Calibri"/>
                <a:cs typeface="Calibri"/>
              </a:rPr>
              <a:t>Освоение </a:t>
            </a:r>
            <a:r>
              <a:rPr lang="ru-RU" sz="2400" dirty="0">
                <a:solidFill>
                  <a:schemeClr val="tx1"/>
                </a:solidFill>
                <a:latin typeface="Calibri"/>
                <a:cs typeface="Calibri"/>
              </a:rPr>
              <a:t>новых </a:t>
            </a:r>
            <a:r>
              <a:rPr lang="ru-RU" sz="2400" dirty="0" smtClean="0">
                <a:solidFill>
                  <a:schemeClr val="tx1"/>
                </a:solidFill>
                <a:latin typeface="Calibri"/>
                <a:cs typeface="Calibri"/>
              </a:rPr>
              <a:t>территорий</a:t>
            </a:r>
            <a:r>
              <a:rPr lang="ru-RU" sz="24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ru-RU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Calibri"/>
                <a:cs typeface="Calibri"/>
              </a:rPr>
              <a:t>Вывод </a:t>
            </a:r>
            <a:r>
              <a:rPr lang="ru-RU" sz="2400" dirty="0">
                <a:solidFill>
                  <a:schemeClr val="tx1"/>
                </a:solidFill>
                <a:latin typeface="Calibri"/>
                <a:cs typeface="Calibri"/>
              </a:rPr>
              <a:t>на рынок нового продукты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/</a:t>
            </a:r>
            <a:r>
              <a:rPr lang="ru-RU" sz="2400" dirty="0" smtClean="0">
                <a:solidFill>
                  <a:schemeClr val="tx1"/>
                </a:solidFill>
                <a:latin typeface="Calibri"/>
                <a:cs typeface="Calibri"/>
              </a:rPr>
              <a:t>услуги</a:t>
            </a:r>
            <a:r>
              <a:rPr lang="ru-RU" sz="24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</a:p>
          <a:p>
            <a:r>
              <a:rPr lang="ru-RU" sz="2400" dirty="0">
                <a:solidFill>
                  <a:schemeClr val="tx1"/>
                </a:solidFill>
                <a:latin typeface="Calibri"/>
                <a:cs typeface="Calibri"/>
              </a:rPr>
              <a:t>Снижение затрат на обслуживание и удержание </a:t>
            </a:r>
            <a:r>
              <a:rPr lang="ru-RU" sz="2400" dirty="0" smtClean="0">
                <a:solidFill>
                  <a:schemeClr val="tx1"/>
                </a:solidFill>
                <a:latin typeface="Calibri"/>
                <a:cs typeface="Calibri"/>
              </a:rPr>
              <a:t>клиентов</a:t>
            </a:r>
            <a:r>
              <a:rPr lang="ru-RU" sz="24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</a:br>
            <a:endParaRPr lang="ru-RU"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chemeClr val="tx1"/>
                </a:solidFill>
                <a:latin typeface="Calibri"/>
                <a:cs typeface="Calibri"/>
              </a:rPr>
              <a:t>Цели описываются в </a:t>
            </a:r>
            <a:r>
              <a:rPr lang="en-US" sz="2400" b="1" dirty="0">
                <a:solidFill>
                  <a:schemeClr val="tx1"/>
                </a:solidFill>
                <a:latin typeface="Calibri"/>
                <a:cs typeface="Calibri"/>
              </a:rPr>
              <a:t>KPI </a:t>
            </a:r>
            <a:r>
              <a:rPr lang="en-US" sz="2400" b="1" dirty="0" smtClean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Key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Performance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Indicators)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/ </a:t>
            </a:r>
            <a:r>
              <a:rPr lang="en-US" sz="2400" dirty="0" err="1">
                <a:solidFill>
                  <a:schemeClr val="tx1"/>
                </a:solidFill>
                <a:latin typeface="Calibri"/>
                <a:cs typeface="Calibri"/>
              </a:rPr>
              <a:t>Ключевые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/>
                <a:cs typeface="Calibri"/>
              </a:rPr>
              <a:t>показатели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/>
                <a:cs typeface="Calibri"/>
              </a:rPr>
              <a:t>деятельности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      </a:t>
            </a:r>
            <a:endParaRPr lang="ru-RU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818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439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/>
              <a:t>Построение системы: </a:t>
            </a:r>
            <a:br>
              <a:rPr lang="ru-RU" sz="2800" b="1" dirty="0" smtClean="0"/>
            </a:br>
            <a:r>
              <a:rPr lang="en-US" sz="2800" b="1" dirty="0" smtClean="0"/>
              <a:t>1</a:t>
            </a:r>
            <a:r>
              <a:rPr lang="ru-RU" sz="2800" b="1" dirty="0" smtClean="0"/>
              <a:t>. Цели</a:t>
            </a:r>
            <a:r>
              <a:rPr lang="ru-RU" sz="2800" dirty="0" smtClean="0">
                <a:effectLst/>
              </a:rPr>
              <a:t> 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8106"/>
            <a:ext cx="83659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Какова цель вашего интернет-проекта?</a:t>
            </a:r>
          </a:p>
        </p:txBody>
      </p:sp>
    </p:spTree>
    <p:extLst>
      <p:ext uri="{BB962C8B-B14F-4D97-AF65-F5344CB8AC3E}">
        <p14:creationId xmlns:p14="http://schemas.microsoft.com/office/powerpoint/2010/main" val="22751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439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/>
              <a:t>Построение системы: </a:t>
            </a:r>
            <a:br>
              <a:rPr lang="ru-RU" sz="2800" b="1" dirty="0" smtClean="0"/>
            </a:br>
            <a:r>
              <a:rPr lang="en-US" sz="2800" b="1" dirty="0" smtClean="0"/>
              <a:t>1</a:t>
            </a:r>
            <a:r>
              <a:rPr lang="ru-RU" sz="2800" b="1" dirty="0" smtClean="0"/>
              <a:t>. Цели</a:t>
            </a:r>
            <a:r>
              <a:rPr lang="ru-RU" sz="2800" dirty="0" smtClean="0">
                <a:effectLst/>
              </a:rPr>
              <a:t> 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8106"/>
            <a:ext cx="836595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Какова цель вашего интернет-проекта?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Какое основное целевое действие будет вашем интернет-проекте?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594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439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/>
              <a:t>Построение системы: </a:t>
            </a:r>
            <a:br>
              <a:rPr lang="ru-RU" sz="2800" b="1" dirty="0" smtClean="0"/>
            </a:br>
            <a:r>
              <a:rPr lang="en-US" sz="2800" b="1" dirty="0" smtClean="0"/>
              <a:t>1</a:t>
            </a:r>
            <a:r>
              <a:rPr lang="ru-RU" sz="2800" b="1" dirty="0" smtClean="0"/>
              <a:t>. Цели</a:t>
            </a:r>
            <a:r>
              <a:rPr lang="ru-RU" sz="2800" dirty="0" smtClean="0">
                <a:effectLst/>
              </a:rPr>
              <a:t> 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8106"/>
            <a:ext cx="836595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Какова цель вашего интернет-проекта?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Какое основное целевое действие будет вашем интернет-проекте?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Декомпозиция.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027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439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/>
              <a:t>Построение системы: </a:t>
            </a:r>
            <a:br>
              <a:rPr lang="ru-RU" sz="2800" b="1" dirty="0" smtClean="0"/>
            </a:br>
            <a:r>
              <a:rPr lang="en-US" sz="2800" b="1" dirty="0" smtClean="0"/>
              <a:t>1</a:t>
            </a:r>
            <a:r>
              <a:rPr lang="ru-RU" sz="2800" b="1" dirty="0" smtClean="0"/>
              <a:t>. Цели</a:t>
            </a:r>
            <a:r>
              <a:rPr lang="ru-RU" sz="2800" dirty="0" smtClean="0">
                <a:effectLst/>
              </a:rPr>
              <a:t> 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8106"/>
            <a:ext cx="836595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/>
              <a:t>Декомпозиция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 smtClean="0"/>
              <a:t>Трафик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 smtClean="0"/>
              <a:t>Заявки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 smtClean="0"/>
              <a:t>Продажи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 smtClean="0"/>
              <a:t>Средний чек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 smtClean="0"/>
              <a:t>Рентабельность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 smtClean="0"/>
              <a:t>Чистая прибыль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ru-RU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1677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710</Words>
  <Application>Microsoft Macintosh PowerPoint</Application>
  <PresentationFormat>Экран (4:3)</PresentationFormat>
  <Paragraphs>106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Презентация PowerPoint</vt:lpstr>
      <vt:lpstr>Роль маркетинга в системе бизнеса.  Что из классики маркетинга нужно знать интернет-маркетологу.   </vt:lpstr>
      <vt:lpstr>Презентация PowerPoint</vt:lpstr>
      <vt:lpstr>Презентация PowerPoint</vt:lpstr>
      <vt:lpstr>Построение системы:  1. Цели </vt:lpstr>
      <vt:lpstr>Построение системы:  1. Цели </vt:lpstr>
      <vt:lpstr>Построение системы:  1. Цели </vt:lpstr>
      <vt:lpstr>Построение системы:  1. Цели </vt:lpstr>
      <vt:lpstr>Построение системы:  1. Цели </vt:lpstr>
      <vt:lpstr>Презентация PowerPoint</vt:lpstr>
      <vt:lpstr>Построение системы:  2. Убеждения и ценности (Почему? и Зачем?) </vt:lpstr>
      <vt:lpstr>Построение системы:  2. Убеждения и ценности (Почему? и Зачем?) </vt:lpstr>
      <vt:lpstr>Построение системы:  2. Убеждения и ценности (Почему? и Зачем?) </vt:lpstr>
      <vt:lpstr>Построение системы:  2. Убеждения и ценности (Почему? и Зачем?) </vt:lpstr>
      <vt:lpstr>Построение системы:  2. Убеждения и ценности (Почему? и Зачем?) </vt:lpstr>
      <vt:lpstr>Построение системы:  2. Убеждения и ценности (Почему? и Зачем?) </vt:lpstr>
      <vt:lpstr>Построение системы:  2. Убеждения и ценности (Почему? и Зачем?) </vt:lpstr>
      <vt:lpstr>Построение системы:  2. Убеждения и ценности (Почему? и Зачем?) </vt:lpstr>
      <vt:lpstr>Построение системы:  3. Уникальность</vt:lpstr>
      <vt:lpstr>Построение системы:  3. Уникальность</vt:lpstr>
      <vt:lpstr>Построение системы:  3. Уникальность</vt:lpstr>
      <vt:lpstr>Построение системы:  3. Уникальность</vt:lpstr>
      <vt:lpstr>Построение системы:  3. Уникальность</vt:lpstr>
      <vt:lpstr>Построение системы:  4. Способности (Как делать?)</vt:lpstr>
      <vt:lpstr>Построение системы:  5. Поведение (Что делать?)</vt:lpstr>
      <vt:lpstr>Построение системы:  6. Окружение (Где делать?)</vt:lpstr>
      <vt:lpstr>Три Модели Старта в Интернет Бизнесе</vt:lpstr>
      <vt:lpstr>Три Модели Старта в Интернет Бизнесе</vt:lpstr>
    </vt:vector>
  </TitlesOfParts>
  <Company>LU.CHEREMISINA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Lubov Cheremisina</dc:creator>
  <cp:lastModifiedBy>Lubov Cheremisina</cp:lastModifiedBy>
  <cp:revision>33</cp:revision>
  <dcterms:created xsi:type="dcterms:W3CDTF">2015-04-22T12:02:58Z</dcterms:created>
  <dcterms:modified xsi:type="dcterms:W3CDTF">2015-10-31T03:58:34Z</dcterms:modified>
</cp:coreProperties>
</file>