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56" r:id="rId2"/>
    <p:sldId id="257" r:id="rId3"/>
    <p:sldId id="282" r:id="rId4"/>
    <p:sldId id="283" r:id="rId5"/>
    <p:sldId id="274" r:id="rId6"/>
    <p:sldId id="284" r:id="rId7"/>
    <p:sldId id="285" r:id="rId8"/>
    <p:sldId id="259" r:id="rId9"/>
    <p:sldId id="292" r:id="rId10"/>
    <p:sldId id="293" r:id="rId11"/>
    <p:sldId id="294" r:id="rId12"/>
    <p:sldId id="260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7" r:id="rId22"/>
    <p:sldId id="305" r:id="rId23"/>
    <p:sldId id="306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9" r:id="rId32"/>
    <p:sldId id="296" r:id="rId33"/>
    <p:sldId id="261" r:id="rId34"/>
    <p:sldId id="267" r:id="rId35"/>
    <p:sldId id="268" r:id="rId36"/>
    <p:sldId id="269" r:id="rId37"/>
    <p:sldId id="270" r:id="rId38"/>
    <p:sldId id="262" r:id="rId39"/>
    <p:sldId id="263" r:id="rId40"/>
    <p:sldId id="264" r:id="rId41"/>
    <p:sldId id="320" r:id="rId42"/>
    <p:sldId id="265" r:id="rId43"/>
    <p:sldId id="266" r:id="rId44"/>
    <p:sldId id="323" r:id="rId45"/>
    <p:sldId id="324" r:id="rId46"/>
    <p:sldId id="325" r:id="rId47"/>
    <p:sldId id="275" r:id="rId48"/>
    <p:sldId id="278" r:id="rId49"/>
    <p:sldId id="326" r:id="rId50"/>
    <p:sldId id="327" r:id="rId51"/>
    <p:sldId id="328" r:id="rId52"/>
    <p:sldId id="329" r:id="rId53"/>
    <p:sldId id="281" r:id="rId54"/>
    <p:sldId id="279" r:id="rId55"/>
    <p:sldId id="280" r:id="rId56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84" autoAdjust="0"/>
  </p:normalViewPr>
  <p:slideViewPr>
    <p:cSldViewPr snapToGrid="0" snapToObjects="1">
      <p:cViewPr>
        <p:scale>
          <a:sx n="95" d="100"/>
          <a:sy n="95" d="100"/>
        </p:scale>
        <p:origin x="-1776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191B-AD6F-4C41-A400-C348E53B5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1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60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91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89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88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54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2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51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37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56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309C7-D9D1-9C40-9A51-9C25C844E740}" type="datetimeFigureOut">
              <a:rPr lang="ru-RU" smtClean="0"/>
              <a:t>31.10.15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F7A2-D72D-3A4D-B6A6-E4F9C6041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236" y="282259"/>
            <a:ext cx="8625832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Calibri"/>
                <a:cs typeface="Calibri"/>
              </a:rPr>
              <a:t>Интернет-маркетолог: от новичка до профи за 30 дней</a:t>
            </a:r>
          </a:p>
          <a:p>
            <a:pPr algn="ctr"/>
            <a:r>
              <a:rPr lang="ru-RU" sz="4000" dirty="0">
                <a:latin typeface="Calibri"/>
                <a:cs typeface="Calibri"/>
              </a:rPr>
              <a:t/>
            </a:r>
            <a:br>
              <a:rPr lang="ru-RU" sz="4000" dirty="0">
                <a:latin typeface="Calibri"/>
                <a:cs typeface="Calibri"/>
              </a:rPr>
            </a:br>
            <a:endParaRPr lang="ru-RU" sz="4000" dirty="0" smtClean="0">
              <a:latin typeface="Calibri"/>
              <a:cs typeface="Calibri"/>
            </a:endParaRPr>
          </a:p>
          <a:p>
            <a:pPr algn="ctr"/>
            <a:endParaRPr lang="ru-RU" sz="4000" dirty="0">
              <a:latin typeface="Calibri"/>
              <a:cs typeface="Calibri"/>
            </a:endParaRPr>
          </a:p>
          <a:p>
            <a:pPr algn="ctr"/>
            <a:endParaRPr lang="ru-RU" sz="4000" dirty="0">
              <a:latin typeface="Calibri"/>
              <a:cs typeface="Calibri"/>
            </a:endParaRPr>
          </a:p>
          <a:p>
            <a:pPr algn="ctr"/>
            <a:r>
              <a:rPr lang="ru-RU" sz="3200" b="1" dirty="0">
                <a:latin typeface="Calibri"/>
                <a:cs typeface="Calibri"/>
              </a:rPr>
              <a:t>Модуль </a:t>
            </a:r>
            <a:r>
              <a:rPr lang="ru-RU" sz="3200" b="1" dirty="0" smtClean="0">
                <a:latin typeface="Calibri"/>
                <a:cs typeface="Calibri"/>
              </a:rPr>
              <a:t>1</a:t>
            </a:r>
          </a:p>
          <a:p>
            <a:pPr algn="ctr"/>
            <a:endParaRPr lang="ru-RU" sz="3200" b="1" dirty="0">
              <a:latin typeface="Calibri"/>
              <a:cs typeface="Calibri"/>
            </a:endParaRPr>
          </a:p>
          <a:p>
            <a:pPr algn="ctr"/>
            <a:endParaRPr lang="ru-RU" sz="3200" b="1" dirty="0" smtClean="0">
              <a:latin typeface="Calibri"/>
              <a:cs typeface="Calibri"/>
            </a:endParaRPr>
          </a:p>
          <a:p>
            <a:pPr algn="ctr"/>
            <a:r>
              <a:rPr lang="ru-RU" sz="3200" b="1" dirty="0" smtClean="0">
                <a:latin typeface="Calibri"/>
                <a:cs typeface="Calibri"/>
              </a:rPr>
              <a:t>Модуль 1</a:t>
            </a:r>
          </a:p>
          <a:p>
            <a:pPr algn="ctr"/>
            <a:r>
              <a:rPr lang="ru-RU" sz="2800" b="1" dirty="0" smtClean="0">
                <a:latin typeface="Calibri"/>
                <a:cs typeface="Calibri"/>
              </a:rPr>
              <a:t>2. Анализ и сегментация целевой аудитории</a:t>
            </a:r>
            <a:endParaRPr lang="ru-RU" sz="2800" dirty="0">
              <a:latin typeface="Calibri"/>
              <a:cs typeface="Calibri"/>
            </a:endParaRPr>
          </a:p>
          <a:p>
            <a:pPr algn="ctr"/>
            <a:endParaRPr lang="ru-RU" sz="4000" dirty="0">
              <a:latin typeface="Calibri"/>
              <a:cs typeface="Calibri"/>
            </a:endParaRPr>
          </a:p>
        </p:txBody>
      </p:sp>
      <p:pic>
        <p:nvPicPr>
          <p:cNvPr id="5" name="Изображение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60" y="1815616"/>
            <a:ext cx="2342717" cy="31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0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4582614"/>
            <a:ext cx="8477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Именно в этом процессе принимаются решения о покупке.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8203" y="1470620"/>
            <a:ext cx="40747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/>
              <a:t>Пользователи:</a:t>
            </a:r>
          </a:p>
          <a:p>
            <a:pPr marL="342900" indent="-342900">
              <a:buFont typeface="Arial"/>
              <a:buChar char="•"/>
            </a:pPr>
            <a:r>
              <a:rPr lang="ru-RU" sz="2000" i="1" dirty="0" smtClean="0"/>
              <a:t>просматривают</a:t>
            </a:r>
            <a:r>
              <a:rPr lang="ru-RU" sz="2000" i="1" dirty="0"/>
              <a:t>, </a:t>
            </a:r>
            <a:endParaRPr lang="ru-RU" sz="2000" i="1" dirty="0" smtClean="0"/>
          </a:p>
          <a:p>
            <a:pPr marL="342900" indent="-342900">
              <a:buFont typeface="Arial"/>
              <a:buChar char="•"/>
            </a:pPr>
            <a:r>
              <a:rPr lang="ru-RU" sz="2000" i="1" dirty="0" smtClean="0"/>
              <a:t>раскапывают</a:t>
            </a:r>
            <a:r>
              <a:rPr lang="ru-RU" sz="2000" i="1" dirty="0"/>
              <a:t>, </a:t>
            </a:r>
            <a:endParaRPr lang="ru-RU" sz="2000" i="1" dirty="0" smtClean="0"/>
          </a:p>
          <a:p>
            <a:pPr marL="342900" indent="-342900">
              <a:buFont typeface="Arial"/>
              <a:buChar char="•"/>
            </a:pPr>
            <a:r>
              <a:rPr lang="ru-RU" sz="2000" i="1" dirty="0" smtClean="0"/>
              <a:t>ИССЛЕДУЮТ</a:t>
            </a:r>
            <a:r>
              <a:rPr lang="ru-RU" sz="2000" i="1" dirty="0"/>
              <a:t>, </a:t>
            </a:r>
            <a:endParaRPr lang="ru-RU" sz="2000" i="1" dirty="0" smtClean="0"/>
          </a:p>
          <a:p>
            <a:pPr marL="342900" indent="-342900">
              <a:buFont typeface="Arial"/>
              <a:buChar char="•"/>
            </a:pPr>
            <a:r>
              <a:rPr lang="ru-RU" sz="2000" i="1" dirty="0" smtClean="0"/>
              <a:t>выдумывают, </a:t>
            </a:r>
            <a:endParaRPr lang="ru-RU" sz="2000" i="1" dirty="0"/>
          </a:p>
          <a:p>
            <a:pPr marL="342900" indent="-342900">
              <a:buFont typeface="Arial"/>
              <a:buChar char="•"/>
            </a:pPr>
            <a:r>
              <a:rPr lang="ru-RU" sz="2000" i="1" dirty="0"/>
              <a:t>о</a:t>
            </a:r>
            <a:r>
              <a:rPr lang="ru-RU" sz="2000" i="1" dirty="0" smtClean="0"/>
              <a:t>сваивают,</a:t>
            </a:r>
          </a:p>
          <a:p>
            <a:r>
              <a:rPr lang="ru-RU" sz="2000" i="1" dirty="0"/>
              <a:t/>
            </a:r>
            <a:br>
              <a:rPr lang="ru-RU" sz="2000" i="1" dirty="0"/>
            </a:br>
            <a:r>
              <a:rPr lang="ru-RU" sz="2000" i="1" dirty="0" smtClean="0"/>
              <a:t>(!) И </a:t>
            </a:r>
            <a:r>
              <a:rPr lang="ru-RU" sz="2000" i="1" dirty="0"/>
              <a:t>тем, что они узнали, они делятся с другими</a:t>
            </a:r>
            <a:r>
              <a:rPr lang="ru-RU" sz="2000" i="1" dirty="0" smtClean="0"/>
              <a:t>.</a:t>
            </a:r>
          </a:p>
          <a:p>
            <a:endParaRPr lang="ru-RU" sz="2000" i="1" dirty="0"/>
          </a:p>
          <a:p>
            <a:endParaRPr lang="ru-RU" sz="20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67894" y="213895"/>
            <a:ext cx="8349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Calibri"/>
                <a:cs typeface="Calibri"/>
              </a:rPr>
              <a:t>Прежде чем совершить любое целевое действие, например покупку в интернет </a:t>
            </a:r>
            <a:endParaRPr lang="ru-RU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890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4582614"/>
            <a:ext cx="84775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Именно в этом процессе принимаются решения о покупке. </a:t>
            </a:r>
            <a:endParaRPr lang="ru-RU" sz="2800" dirty="0" smtClean="0"/>
          </a:p>
          <a:p>
            <a:r>
              <a:rPr lang="ru-RU" sz="2800" dirty="0" smtClean="0"/>
              <a:t>Этот </a:t>
            </a:r>
            <a:r>
              <a:rPr lang="ru-RU" sz="2800" dirty="0"/>
              <a:t>момент называется </a:t>
            </a:r>
            <a:endParaRPr lang="ru-RU" sz="2800" dirty="0" smtClean="0"/>
          </a:p>
          <a:p>
            <a:r>
              <a:rPr lang="ru-RU" sz="2800" b="1" dirty="0" smtClean="0"/>
              <a:t>Нулевым </a:t>
            </a:r>
            <a:r>
              <a:rPr lang="ru-RU" sz="2800" b="1" dirty="0"/>
              <a:t>Моментом Принятия </a:t>
            </a:r>
            <a:r>
              <a:rPr lang="ru-RU" sz="2800" b="1" dirty="0" smtClean="0"/>
              <a:t>Решения</a:t>
            </a:r>
          </a:p>
          <a:p>
            <a:r>
              <a:rPr lang="en-US" sz="2800" dirty="0" smtClean="0"/>
              <a:t>Zero </a:t>
            </a:r>
            <a:r>
              <a:rPr lang="en-US" sz="2800" dirty="0"/>
              <a:t>Moment of Truth (ZMOT)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18203" y="1470620"/>
            <a:ext cx="40747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/>
              <a:t>Пользователи:</a:t>
            </a:r>
          </a:p>
          <a:p>
            <a:pPr marL="342900" indent="-342900">
              <a:buFont typeface="Arial"/>
              <a:buChar char="•"/>
            </a:pPr>
            <a:r>
              <a:rPr lang="ru-RU" sz="2000" i="1" dirty="0" smtClean="0"/>
              <a:t>просматривают</a:t>
            </a:r>
            <a:r>
              <a:rPr lang="ru-RU" sz="2000" i="1" dirty="0"/>
              <a:t>, </a:t>
            </a:r>
            <a:endParaRPr lang="ru-RU" sz="2000" i="1" dirty="0" smtClean="0"/>
          </a:p>
          <a:p>
            <a:pPr marL="342900" indent="-342900">
              <a:buFont typeface="Arial"/>
              <a:buChar char="•"/>
            </a:pPr>
            <a:r>
              <a:rPr lang="ru-RU" sz="2000" i="1" dirty="0" smtClean="0"/>
              <a:t>раскапывают</a:t>
            </a:r>
            <a:r>
              <a:rPr lang="ru-RU" sz="2000" i="1" dirty="0"/>
              <a:t>, </a:t>
            </a:r>
            <a:endParaRPr lang="ru-RU" sz="2000" i="1" dirty="0" smtClean="0"/>
          </a:p>
          <a:p>
            <a:pPr marL="342900" indent="-342900">
              <a:buFont typeface="Arial"/>
              <a:buChar char="•"/>
            </a:pPr>
            <a:r>
              <a:rPr lang="ru-RU" sz="2000" i="1" dirty="0" smtClean="0"/>
              <a:t>ИССЛЕДУЮТ</a:t>
            </a:r>
            <a:r>
              <a:rPr lang="ru-RU" sz="2000" i="1" dirty="0"/>
              <a:t>, </a:t>
            </a:r>
            <a:endParaRPr lang="ru-RU" sz="2000" i="1" dirty="0" smtClean="0"/>
          </a:p>
          <a:p>
            <a:pPr marL="342900" indent="-342900">
              <a:buFont typeface="Arial"/>
              <a:buChar char="•"/>
            </a:pPr>
            <a:r>
              <a:rPr lang="ru-RU" sz="2000" i="1" dirty="0" smtClean="0"/>
              <a:t>выдумывают, </a:t>
            </a:r>
            <a:endParaRPr lang="ru-RU" sz="2000" i="1" dirty="0"/>
          </a:p>
          <a:p>
            <a:pPr marL="342900" indent="-342900">
              <a:buFont typeface="Arial"/>
              <a:buChar char="•"/>
            </a:pPr>
            <a:r>
              <a:rPr lang="ru-RU" sz="2000" i="1" dirty="0"/>
              <a:t>о</a:t>
            </a:r>
            <a:r>
              <a:rPr lang="ru-RU" sz="2000" i="1" dirty="0" smtClean="0"/>
              <a:t>сваивают,</a:t>
            </a:r>
          </a:p>
          <a:p>
            <a:r>
              <a:rPr lang="ru-RU" sz="2000" i="1" dirty="0"/>
              <a:t/>
            </a:r>
            <a:br>
              <a:rPr lang="ru-RU" sz="2000" i="1" dirty="0"/>
            </a:br>
            <a:r>
              <a:rPr lang="ru-RU" sz="2000" i="1" dirty="0" smtClean="0"/>
              <a:t>(!) И </a:t>
            </a:r>
            <a:r>
              <a:rPr lang="ru-RU" sz="2000" i="1" dirty="0"/>
              <a:t>тем, что они узнали, они делятся с другими</a:t>
            </a:r>
            <a:r>
              <a:rPr lang="ru-RU" sz="2000" i="1" dirty="0" smtClean="0"/>
              <a:t>.</a:t>
            </a:r>
          </a:p>
          <a:p>
            <a:endParaRPr lang="ru-RU" sz="2000" i="1" dirty="0"/>
          </a:p>
          <a:p>
            <a:endParaRPr lang="ru-RU" sz="2000" i="1" dirty="0"/>
          </a:p>
        </p:txBody>
      </p:sp>
      <p:pic>
        <p:nvPicPr>
          <p:cNvPr id="6" name="Изображение 5" descr="zmot_p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55" y="1694579"/>
            <a:ext cx="1782656" cy="26121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7894" y="213895"/>
            <a:ext cx="8349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Calibri"/>
                <a:cs typeface="Calibri"/>
              </a:rPr>
              <a:t>Прежде чем совершить любое целевое действие, например покупку в интернет </a:t>
            </a:r>
            <a:endParaRPr lang="ru-RU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179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Сегментация ЦА – </a:t>
            </a:r>
            <a:endParaRPr lang="en-US" sz="2800" b="1" dirty="0" smtClean="0"/>
          </a:p>
          <a:p>
            <a:endParaRPr lang="ru-RU" sz="2800" dirty="0"/>
          </a:p>
          <a:p>
            <a:endParaRPr lang="ru-RU" sz="2800" dirty="0" smtClean="0"/>
          </a:p>
          <a:p>
            <a:r>
              <a:rPr lang="ru-RU" sz="2800" dirty="0" smtClean="0"/>
              <a:t>Разделение аудитории на малые группы.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5110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Сегментация ЦА – </a:t>
            </a:r>
            <a:endParaRPr lang="en-US" sz="2800" b="1" dirty="0" smtClean="0"/>
          </a:p>
          <a:p>
            <a:endParaRPr lang="ru-RU" sz="2800" dirty="0"/>
          </a:p>
          <a:p>
            <a:endParaRPr lang="ru-RU" sz="2800" dirty="0" smtClean="0"/>
          </a:p>
          <a:p>
            <a:r>
              <a:rPr lang="ru-RU" sz="2800" dirty="0" smtClean="0"/>
              <a:t>Разделение аудитории на малые группы.</a:t>
            </a:r>
          </a:p>
          <a:p>
            <a:endParaRPr lang="ru-RU" sz="2800" dirty="0"/>
          </a:p>
          <a:p>
            <a:r>
              <a:rPr lang="ru-RU" sz="2800" i="1" dirty="0" smtClean="0"/>
              <a:t>Исследования массовых аудиторий показывают, что коммуникативные процессы наиболее успешно налаживаются с малыми группами, которые четко сегментированы по интересам, имеющие определенные ожидания и предпочтения.</a:t>
            </a:r>
          </a:p>
        </p:txBody>
      </p:sp>
    </p:spTree>
    <p:extLst>
      <p:ext uri="{BB962C8B-B14F-4D97-AF65-F5344CB8AC3E}">
        <p14:creationId xmlns:p14="http://schemas.microsoft.com/office/powerpoint/2010/main" val="242158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Сегментация ЦА – </a:t>
            </a:r>
            <a:endParaRPr lang="en-US" sz="2800" b="1" dirty="0" smtClean="0"/>
          </a:p>
          <a:p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Такой </a:t>
            </a:r>
            <a:r>
              <a:rPr lang="ru-RU" sz="2800" dirty="0"/>
              <a:t>подход поможет </a:t>
            </a:r>
            <a:r>
              <a:rPr lang="ru-RU" sz="2800" dirty="0" smtClean="0"/>
              <a:t>Вам: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9193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Сегментация ЦА – </a:t>
            </a:r>
            <a:endParaRPr lang="en-US" sz="2800" b="1" dirty="0" smtClean="0"/>
          </a:p>
          <a:p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Такой </a:t>
            </a:r>
            <a:r>
              <a:rPr lang="ru-RU" sz="2800" dirty="0"/>
              <a:t>подход поможет </a:t>
            </a:r>
            <a:r>
              <a:rPr lang="ru-RU" sz="2800" dirty="0" smtClean="0"/>
              <a:t>Вам: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  <a:p>
            <a:pPr marL="457200" indent="-457200">
              <a:buFont typeface="Arial"/>
              <a:buChar char="•"/>
            </a:pPr>
            <a:r>
              <a:rPr lang="ru-RU" sz="2800" dirty="0" smtClean="0"/>
              <a:t>Сосредоточиться </a:t>
            </a:r>
            <a:r>
              <a:rPr lang="ru-RU" sz="2800" dirty="0"/>
              <a:t>на тех, кто приносит Вам больше всего </a:t>
            </a:r>
            <a:r>
              <a:rPr lang="ru-RU" sz="2800" dirty="0" smtClean="0"/>
              <a:t>прибыли.</a:t>
            </a:r>
          </a:p>
        </p:txBody>
      </p:sp>
    </p:spTree>
    <p:extLst>
      <p:ext uri="{BB962C8B-B14F-4D97-AF65-F5344CB8AC3E}">
        <p14:creationId xmlns:p14="http://schemas.microsoft.com/office/powerpoint/2010/main" val="481706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Сегментация ЦА – </a:t>
            </a:r>
            <a:endParaRPr lang="en-US" sz="2800" b="1" dirty="0" smtClean="0"/>
          </a:p>
          <a:p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Такой </a:t>
            </a:r>
            <a:r>
              <a:rPr lang="ru-RU" sz="2800" dirty="0"/>
              <a:t>подход поможет </a:t>
            </a:r>
            <a:r>
              <a:rPr lang="ru-RU" sz="2800" dirty="0" smtClean="0"/>
              <a:t>Вам: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  <a:p>
            <a:pPr marL="457200" indent="-457200">
              <a:buFont typeface="Arial"/>
              <a:buChar char="•"/>
            </a:pPr>
            <a:r>
              <a:rPr lang="ru-RU" sz="2800" dirty="0" smtClean="0"/>
              <a:t>Сосредоточиться </a:t>
            </a:r>
            <a:r>
              <a:rPr lang="ru-RU" sz="2800" dirty="0"/>
              <a:t>на тех, кто приносит Вам больше всего </a:t>
            </a:r>
            <a:r>
              <a:rPr lang="ru-RU" sz="2800" dirty="0" smtClean="0"/>
              <a:t>прибыли.</a:t>
            </a:r>
          </a:p>
          <a:p>
            <a:pPr marL="457200" indent="-457200">
              <a:buFont typeface="Arial"/>
              <a:buChar char="•"/>
            </a:pPr>
            <a:r>
              <a:rPr lang="ru-RU" sz="2800" dirty="0" smtClean="0"/>
              <a:t>Максимально </a:t>
            </a:r>
            <a:r>
              <a:rPr lang="ru-RU" sz="2800" dirty="0"/>
              <a:t>точно подготовить и настроить свои рекламные сообщения для каждого сегмента.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214093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Сегментация ЦА – </a:t>
            </a:r>
            <a:endParaRPr lang="en-US" sz="2800" b="1" dirty="0" smtClean="0"/>
          </a:p>
          <a:p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Такой </a:t>
            </a:r>
            <a:r>
              <a:rPr lang="ru-RU" sz="2800" dirty="0"/>
              <a:t>подход поможет </a:t>
            </a:r>
            <a:r>
              <a:rPr lang="ru-RU" sz="2800" dirty="0" smtClean="0"/>
              <a:t>Вам: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/>
          </a:p>
          <a:p>
            <a:pPr marL="457200" indent="-457200">
              <a:buFont typeface="Arial"/>
              <a:buChar char="•"/>
            </a:pPr>
            <a:r>
              <a:rPr lang="ru-RU" sz="2800" dirty="0" smtClean="0"/>
              <a:t>Сосредоточиться </a:t>
            </a:r>
            <a:r>
              <a:rPr lang="ru-RU" sz="2800" dirty="0"/>
              <a:t>на тех, кто приносит Вам больше всего </a:t>
            </a:r>
            <a:r>
              <a:rPr lang="ru-RU" sz="2800" dirty="0" smtClean="0"/>
              <a:t>прибыли.</a:t>
            </a:r>
          </a:p>
          <a:p>
            <a:pPr marL="457200" indent="-457200">
              <a:buFont typeface="Arial"/>
              <a:buChar char="•"/>
            </a:pPr>
            <a:r>
              <a:rPr lang="ru-RU" sz="2800" dirty="0" smtClean="0"/>
              <a:t>Максимально </a:t>
            </a:r>
            <a:r>
              <a:rPr lang="ru-RU" sz="2800" dirty="0"/>
              <a:t>точно подготовить и настроить свои рекламные сообщения для каждого сегмента. </a:t>
            </a:r>
            <a:endParaRPr lang="ru-RU" sz="2800" dirty="0" smtClean="0"/>
          </a:p>
          <a:p>
            <a:pPr marL="457200" indent="-457200">
              <a:buFont typeface="Arial"/>
              <a:buChar char="•"/>
            </a:pPr>
            <a:r>
              <a:rPr lang="ru-RU" sz="2800" dirty="0" smtClean="0"/>
              <a:t>Максимально точно масштабироваться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52749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Сегментация ЦА – </a:t>
            </a:r>
          </a:p>
          <a:p>
            <a:r>
              <a:rPr lang="ru-RU" sz="2800" b="1" dirty="0" smtClean="0"/>
              <a:t>пример</a:t>
            </a:r>
            <a:r>
              <a:rPr lang="en-US" sz="2800" b="1" dirty="0" smtClean="0"/>
              <a:t> </a:t>
            </a:r>
            <a:r>
              <a:rPr lang="ru-RU" sz="2800" b="1" dirty="0" smtClean="0"/>
              <a:t>сегментации компании </a:t>
            </a:r>
            <a:r>
              <a:rPr lang="en-US" sz="2800" b="1" dirty="0" smtClean="0"/>
              <a:t>Nestle</a:t>
            </a:r>
          </a:p>
          <a:p>
            <a:endParaRPr lang="ru-RU" sz="2800" dirty="0" smtClean="0"/>
          </a:p>
        </p:txBody>
      </p:sp>
      <p:pic>
        <p:nvPicPr>
          <p:cNvPr id="2" name="Изображение 1" descr="1243419588_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51" y="1978525"/>
            <a:ext cx="4068277" cy="42377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8204" y="1776509"/>
            <a:ext cx="451243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Депрессивные любительницы шоколада - </a:t>
            </a:r>
            <a:r>
              <a:rPr lang="ru-RU" dirty="0"/>
              <a:t>в своем подавляющем большинстве молодые женщины, которые перекусывают на скорую руку и любят шоколад. 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Они </a:t>
            </a:r>
            <a:r>
              <a:rPr lang="ru-RU" dirty="0"/>
              <a:t>едят шоколад всегда, но в особенности, когда испытывают депрессию, или для того, чтобы развеяться, или скучая дома по вечерам. 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Для </a:t>
            </a:r>
            <a:r>
              <a:rPr lang="ru-RU" dirty="0"/>
              <a:t>этих людей вкус шоколада очень важен, поэтому они покупают дорогие продукты, например, самим себе - коробки шоколадных конфет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231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Сегментация ЦА – </a:t>
            </a:r>
          </a:p>
          <a:p>
            <a:r>
              <a:rPr lang="ru-RU" sz="2800" b="1" dirty="0" smtClean="0"/>
              <a:t>пример</a:t>
            </a:r>
            <a:r>
              <a:rPr lang="en-US" sz="2800" b="1" dirty="0" smtClean="0"/>
              <a:t> </a:t>
            </a:r>
            <a:r>
              <a:rPr lang="ru-RU" sz="2800" b="1" dirty="0" smtClean="0"/>
              <a:t>сегментации компании </a:t>
            </a:r>
            <a:r>
              <a:rPr lang="en-US" sz="2800" b="1" dirty="0" smtClean="0"/>
              <a:t>Nestle</a:t>
            </a:r>
          </a:p>
          <a:p>
            <a:endParaRPr lang="ru-RU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418204" y="1776509"/>
            <a:ext cx="451243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Энергичные мужчины.</a:t>
            </a:r>
            <a:r>
              <a:rPr lang="ru-RU" dirty="0"/>
              <a:t> Они молоды и относятся, как правило, к тому социальному слою, который "стремится добиться успеха".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Они </a:t>
            </a:r>
            <a:r>
              <a:rPr lang="ru-RU" dirty="0"/>
              <a:t>живут в быстром темпе, очень' много работают, перекусывают на бегу и являются небрежными покупателями. Они устают на работе, однако регулярно тренируются и любят повеселиться. Они тоже едят шоколад - вечером в спешке, за </a:t>
            </a:r>
            <a:r>
              <a:rPr lang="ru-RU" dirty="0" err="1"/>
              <a:t>ланчем</a:t>
            </a:r>
            <a:r>
              <a:rPr lang="ru-RU" dirty="0"/>
              <a:t> или на работе во время утреннего или дневного перерыва.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Коробки </a:t>
            </a:r>
            <a:r>
              <a:rPr lang="ru-RU" dirty="0"/>
              <a:t>шоколадных конфет - не для них, но они получают свою "энергетическую подзарядку" за счет шоколадных </a:t>
            </a:r>
            <a:r>
              <a:rPr lang="ru-RU" dirty="0" smtClean="0"/>
              <a:t>батончиков.</a:t>
            </a:r>
            <a:endParaRPr lang="ru-RU" dirty="0"/>
          </a:p>
        </p:txBody>
      </p:sp>
      <p:pic>
        <p:nvPicPr>
          <p:cNvPr id="6" name="Изображение 5" descr="muzhchina-v-posteli-znaki-zodiaka-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82" y="1950293"/>
            <a:ext cx="4241717" cy="31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9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Calibri"/>
                <a:cs typeface="Calibri"/>
              </a:rPr>
              <a:t>Целевая аудитория </a:t>
            </a:r>
            <a:r>
              <a:rPr lang="ru-RU" sz="2800" b="1" dirty="0" err="1">
                <a:latin typeface="Calibri"/>
                <a:cs typeface="Calibri"/>
              </a:rPr>
              <a:t>сайта</a:t>
            </a:r>
            <a:r>
              <a:rPr lang="ru-RU" sz="2800" b="1" dirty="0">
                <a:latin typeface="Calibri"/>
                <a:cs typeface="Calibri"/>
              </a:rPr>
              <a:t> – </a:t>
            </a:r>
            <a:endParaRPr lang="ru-RU" sz="2800" b="1" dirty="0" smtClean="0">
              <a:latin typeface="Calibri"/>
              <a:cs typeface="Calibri"/>
            </a:endParaRPr>
          </a:p>
          <a:p>
            <a:endParaRPr lang="ru-RU" sz="2800" dirty="0"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ru-RU" sz="2800" dirty="0">
                <a:latin typeface="Calibri"/>
                <a:cs typeface="Calibri"/>
              </a:rPr>
              <a:t>Г</a:t>
            </a:r>
            <a:r>
              <a:rPr lang="ru-RU" sz="2800" dirty="0" smtClean="0">
                <a:latin typeface="Calibri"/>
                <a:cs typeface="Calibri"/>
              </a:rPr>
              <a:t>руппа </a:t>
            </a:r>
            <a:r>
              <a:rPr lang="ru-RU" sz="2800" dirty="0">
                <a:latin typeface="Calibri"/>
                <a:cs typeface="Calibri"/>
              </a:rPr>
              <a:t>интернет-</a:t>
            </a:r>
            <a:r>
              <a:rPr lang="ru-RU" sz="2800" dirty="0" err="1">
                <a:latin typeface="Calibri"/>
                <a:cs typeface="Calibri"/>
              </a:rPr>
              <a:t>пользователеи</a:t>
            </a:r>
            <a:r>
              <a:rPr lang="ru-RU" sz="2800" dirty="0">
                <a:latin typeface="Calibri"/>
                <a:cs typeface="Calibri"/>
              </a:rPr>
              <a:t>̆, на </a:t>
            </a:r>
            <a:r>
              <a:rPr lang="ru-RU" sz="2800" dirty="0" smtClean="0">
                <a:latin typeface="Calibri"/>
                <a:cs typeface="Calibri"/>
              </a:rPr>
              <a:t>которую сфокусировано </a:t>
            </a:r>
            <a:r>
              <a:rPr lang="ru-RU" sz="2800" dirty="0">
                <a:latin typeface="Calibri"/>
                <a:cs typeface="Calibri"/>
              </a:rPr>
              <a:t>содержание </a:t>
            </a:r>
            <a:r>
              <a:rPr lang="ru-RU" sz="2800" dirty="0" err="1">
                <a:latin typeface="Calibri"/>
                <a:cs typeface="Calibri"/>
              </a:rPr>
              <a:t>сайта</a:t>
            </a:r>
            <a:r>
              <a:rPr lang="ru-RU" sz="2800" dirty="0">
                <a:latin typeface="Calibri"/>
                <a:cs typeface="Calibri"/>
              </a:rPr>
              <a:t>; </a:t>
            </a:r>
            <a:endParaRPr lang="ru-RU" sz="28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154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На какую из перечисленных сегментов ЦА </a:t>
            </a:r>
            <a:r>
              <a:rPr lang="ru-RU" sz="2800" b="1" dirty="0" err="1" smtClean="0"/>
              <a:t>расчитан</a:t>
            </a:r>
            <a:r>
              <a:rPr lang="ru-RU" sz="2800" b="1" dirty="0" smtClean="0"/>
              <a:t> продукт?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234811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На какую из перечисленных сегментов ЦА </a:t>
            </a:r>
            <a:r>
              <a:rPr lang="ru-RU" sz="2800" b="1" dirty="0" err="1" smtClean="0"/>
              <a:t>расчитан</a:t>
            </a:r>
            <a:r>
              <a:rPr lang="ru-RU" sz="2800" b="1" dirty="0" smtClean="0"/>
              <a:t> продукт?</a:t>
            </a:r>
            <a:endParaRPr lang="ru-RU" sz="2800" dirty="0" smtClean="0"/>
          </a:p>
        </p:txBody>
      </p:sp>
      <p:pic>
        <p:nvPicPr>
          <p:cNvPr id="2" name="Изображение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3" y="1601976"/>
            <a:ext cx="73152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19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На какую из перечисленных сегментов ЦА </a:t>
            </a:r>
            <a:r>
              <a:rPr lang="ru-RU" sz="2800" b="1" dirty="0" err="1" smtClean="0"/>
              <a:t>расчитан</a:t>
            </a:r>
            <a:r>
              <a:rPr lang="ru-RU" sz="2800" b="1" dirty="0" smtClean="0"/>
              <a:t> продукт?</a:t>
            </a:r>
            <a:endParaRPr lang="ru-RU" sz="2800" dirty="0" smtClean="0"/>
          </a:p>
        </p:txBody>
      </p:sp>
      <p:pic>
        <p:nvPicPr>
          <p:cNvPr id="2" name="Изображение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3" y="1601976"/>
            <a:ext cx="7315200" cy="2476500"/>
          </a:xfrm>
          <a:prstGeom prst="rect">
            <a:avLst/>
          </a:prstGeom>
        </p:spPr>
      </p:pic>
      <p:pic>
        <p:nvPicPr>
          <p:cNvPr id="3" name="Изображение 2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9" y="1811421"/>
            <a:ext cx="7213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86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На какую из перечисленных сегментов ЦА </a:t>
            </a:r>
            <a:r>
              <a:rPr lang="ru-RU" sz="2800" b="1" dirty="0" err="1" smtClean="0"/>
              <a:t>расчитан</a:t>
            </a:r>
            <a:r>
              <a:rPr lang="ru-RU" sz="2800" b="1" dirty="0" smtClean="0"/>
              <a:t> продукт?</a:t>
            </a:r>
            <a:endParaRPr lang="ru-RU" sz="2800" dirty="0" smtClean="0"/>
          </a:p>
        </p:txBody>
      </p:sp>
      <p:pic>
        <p:nvPicPr>
          <p:cNvPr id="2" name="Изображение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3" y="1601976"/>
            <a:ext cx="7315200" cy="2476500"/>
          </a:xfrm>
          <a:prstGeom prst="rect">
            <a:avLst/>
          </a:prstGeom>
        </p:spPr>
      </p:pic>
      <p:pic>
        <p:nvPicPr>
          <p:cNvPr id="3" name="Изображение 2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9" y="1811421"/>
            <a:ext cx="7213600" cy="2540000"/>
          </a:xfrm>
          <a:prstGeom prst="rect">
            <a:avLst/>
          </a:prstGeom>
        </p:spPr>
      </p:pic>
      <p:pic>
        <p:nvPicPr>
          <p:cNvPr id="6" name="Изображение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077456"/>
            <a:ext cx="7200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35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На какую из перечисленных сегментов ЦА </a:t>
            </a:r>
            <a:r>
              <a:rPr lang="ru-RU" sz="2800" b="1" dirty="0" err="1" smtClean="0"/>
              <a:t>расчитан</a:t>
            </a:r>
            <a:r>
              <a:rPr lang="ru-RU" sz="2800" b="1" dirty="0" smtClean="0"/>
              <a:t> продукт?</a:t>
            </a:r>
            <a:endParaRPr lang="ru-RU" sz="2800" dirty="0" smtClean="0"/>
          </a:p>
        </p:txBody>
      </p:sp>
      <p:pic>
        <p:nvPicPr>
          <p:cNvPr id="2" name="Изображение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3" y="1601976"/>
            <a:ext cx="7315200" cy="2476500"/>
          </a:xfrm>
          <a:prstGeom prst="rect">
            <a:avLst/>
          </a:prstGeom>
        </p:spPr>
      </p:pic>
      <p:pic>
        <p:nvPicPr>
          <p:cNvPr id="3" name="Изображение 2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9" y="1811421"/>
            <a:ext cx="7213600" cy="2540000"/>
          </a:xfrm>
          <a:prstGeom prst="rect">
            <a:avLst/>
          </a:prstGeom>
        </p:spPr>
      </p:pic>
      <p:pic>
        <p:nvPicPr>
          <p:cNvPr id="6" name="Изображение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077456"/>
            <a:ext cx="7200900" cy="2476500"/>
          </a:xfrm>
          <a:prstGeom prst="rect">
            <a:avLst/>
          </a:prstGeom>
        </p:spPr>
      </p:pic>
      <p:pic>
        <p:nvPicPr>
          <p:cNvPr id="7" name="Изображение 6" descr="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4" y="2265953"/>
            <a:ext cx="7289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96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На какую из перечисленных сегментов ЦА </a:t>
            </a:r>
            <a:r>
              <a:rPr lang="ru-RU" sz="2800" b="1" dirty="0" err="1" smtClean="0"/>
              <a:t>расчитан</a:t>
            </a:r>
            <a:r>
              <a:rPr lang="ru-RU" sz="2800" b="1" dirty="0" smtClean="0"/>
              <a:t> продукт?</a:t>
            </a:r>
            <a:endParaRPr lang="ru-RU" sz="2800" dirty="0" smtClean="0"/>
          </a:p>
        </p:txBody>
      </p:sp>
      <p:pic>
        <p:nvPicPr>
          <p:cNvPr id="2" name="Изображение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3" y="1601976"/>
            <a:ext cx="7315200" cy="2476500"/>
          </a:xfrm>
          <a:prstGeom prst="rect">
            <a:avLst/>
          </a:prstGeom>
        </p:spPr>
      </p:pic>
      <p:pic>
        <p:nvPicPr>
          <p:cNvPr id="3" name="Изображение 2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9" y="1811421"/>
            <a:ext cx="7213600" cy="2540000"/>
          </a:xfrm>
          <a:prstGeom prst="rect">
            <a:avLst/>
          </a:prstGeom>
        </p:spPr>
      </p:pic>
      <p:pic>
        <p:nvPicPr>
          <p:cNvPr id="6" name="Изображение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077456"/>
            <a:ext cx="7200900" cy="2476500"/>
          </a:xfrm>
          <a:prstGeom prst="rect">
            <a:avLst/>
          </a:prstGeom>
        </p:spPr>
      </p:pic>
      <p:pic>
        <p:nvPicPr>
          <p:cNvPr id="7" name="Изображение 6" descr="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4" y="2265953"/>
            <a:ext cx="7289800" cy="2540000"/>
          </a:xfrm>
          <a:prstGeom prst="rect">
            <a:avLst/>
          </a:prstGeom>
        </p:spPr>
      </p:pic>
      <p:pic>
        <p:nvPicPr>
          <p:cNvPr id="8" name="Изображение 7" descr="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99" y="2544679"/>
            <a:ext cx="74168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22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На какую из перечисленных сегментов ЦА </a:t>
            </a:r>
            <a:r>
              <a:rPr lang="ru-RU" sz="2800" b="1" dirty="0" err="1" smtClean="0"/>
              <a:t>расчитан</a:t>
            </a:r>
            <a:r>
              <a:rPr lang="ru-RU" sz="2800" b="1" dirty="0" smtClean="0"/>
              <a:t> продукт?</a:t>
            </a:r>
            <a:endParaRPr lang="ru-RU" sz="2800" dirty="0" smtClean="0"/>
          </a:p>
        </p:txBody>
      </p:sp>
      <p:pic>
        <p:nvPicPr>
          <p:cNvPr id="2" name="Изображение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3" y="1601976"/>
            <a:ext cx="7315200" cy="2476500"/>
          </a:xfrm>
          <a:prstGeom prst="rect">
            <a:avLst/>
          </a:prstGeom>
        </p:spPr>
      </p:pic>
      <p:pic>
        <p:nvPicPr>
          <p:cNvPr id="3" name="Изображение 2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9" y="1811421"/>
            <a:ext cx="7213600" cy="2540000"/>
          </a:xfrm>
          <a:prstGeom prst="rect">
            <a:avLst/>
          </a:prstGeom>
        </p:spPr>
      </p:pic>
      <p:pic>
        <p:nvPicPr>
          <p:cNvPr id="6" name="Изображение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077456"/>
            <a:ext cx="7200900" cy="2476500"/>
          </a:xfrm>
          <a:prstGeom prst="rect">
            <a:avLst/>
          </a:prstGeom>
        </p:spPr>
      </p:pic>
      <p:pic>
        <p:nvPicPr>
          <p:cNvPr id="7" name="Изображение 6" descr="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4" y="2265953"/>
            <a:ext cx="7289800" cy="2540000"/>
          </a:xfrm>
          <a:prstGeom prst="rect">
            <a:avLst/>
          </a:prstGeom>
        </p:spPr>
      </p:pic>
      <p:pic>
        <p:nvPicPr>
          <p:cNvPr id="8" name="Изображение 7" descr="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99" y="2544679"/>
            <a:ext cx="7416800" cy="2463800"/>
          </a:xfrm>
          <a:prstGeom prst="rect">
            <a:avLst/>
          </a:prstGeom>
        </p:spPr>
      </p:pic>
      <p:pic>
        <p:nvPicPr>
          <p:cNvPr id="9" name="Изображение 8" descr="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99" y="2801228"/>
            <a:ext cx="71882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37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На какую из перечисленных сегментов ЦА </a:t>
            </a:r>
            <a:r>
              <a:rPr lang="ru-RU" sz="2800" b="1" dirty="0" err="1" smtClean="0"/>
              <a:t>расчитан</a:t>
            </a:r>
            <a:r>
              <a:rPr lang="ru-RU" sz="2800" b="1" dirty="0" smtClean="0"/>
              <a:t> продукт?</a:t>
            </a:r>
            <a:endParaRPr lang="ru-RU" sz="2800" dirty="0" smtClean="0"/>
          </a:p>
        </p:txBody>
      </p:sp>
      <p:pic>
        <p:nvPicPr>
          <p:cNvPr id="2" name="Изображение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3" y="1601976"/>
            <a:ext cx="7315200" cy="2476500"/>
          </a:xfrm>
          <a:prstGeom prst="rect">
            <a:avLst/>
          </a:prstGeom>
        </p:spPr>
      </p:pic>
      <p:pic>
        <p:nvPicPr>
          <p:cNvPr id="3" name="Изображение 2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9" y="1811421"/>
            <a:ext cx="7213600" cy="2540000"/>
          </a:xfrm>
          <a:prstGeom prst="rect">
            <a:avLst/>
          </a:prstGeom>
        </p:spPr>
      </p:pic>
      <p:pic>
        <p:nvPicPr>
          <p:cNvPr id="6" name="Изображение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077456"/>
            <a:ext cx="7200900" cy="2476500"/>
          </a:xfrm>
          <a:prstGeom prst="rect">
            <a:avLst/>
          </a:prstGeom>
        </p:spPr>
      </p:pic>
      <p:pic>
        <p:nvPicPr>
          <p:cNvPr id="7" name="Изображение 6" descr="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4" y="2265953"/>
            <a:ext cx="7289800" cy="2540000"/>
          </a:xfrm>
          <a:prstGeom prst="rect">
            <a:avLst/>
          </a:prstGeom>
        </p:spPr>
      </p:pic>
      <p:pic>
        <p:nvPicPr>
          <p:cNvPr id="8" name="Изображение 7" descr="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99" y="2544679"/>
            <a:ext cx="7416800" cy="2463800"/>
          </a:xfrm>
          <a:prstGeom prst="rect">
            <a:avLst/>
          </a:prstGeom>
        </p:spPr>
      </p:pic>
      <p:pic>
        <p:nvPicPr>
          <p:cNvPr id="9" name="Изображение 8" descr="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99" y="2801228"/>
            <a:ext cx="7188200" cy="2501900"/>
          </a:xfrm>
          <a:prstGeom prst="rect">
            <a:avLst/>
          </a:prstGeom>
        </p:spPr>
      </p:pic>
      <p:pic>
        <p:nvPicPr>
          <p:cNvPr id="10" name="Изображение 9" descr="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4" y="3026609"/>
            <a:ext cx="74803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74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На какую из перечисленных сегментов ЦА </a:t>
            </a:r>
            <a:r>
              <a:rPr lang="ru-RU" sz="2800" b="1" dirty="0" err="1" smtClean="0"/>
              <a:t>расчитан</a:t>
            </a:r>
            <a:r>
              <a:rPr lang="ru-RU" sz="2800" b="1" dirty="0" smtClean="0"/>
              <a:t> продукт?</a:t>
            </a:r>
            <a:endParaRPr lang="ru-RU" sz="2800" dirty="0" smtClean="0"/>
          </a:p>
        </p:txBody>
      </p:sp>
      <p:pic>
        <p:nvPicPr>
          <p:cNvPr id="2" name="Изображение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3" y="1601976"/>
            <a:ext cx="7315200" cy="2476500"/>
          </a:xfrm>
          <a:prstGeom prst="rect">
            <a:avLst/>
          </a:prstGeom>
        </p:spPr>
      </p:pic>
      <p:pic>
        <p:nvPicPr>
          <p:cNvPr id="3" name="Изображение 2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9" y="1811421"/>
            <a:ext cx="7213600" cy="2540000"/>
          </a:xfrm>
          <a:prstGeom prst="rect">
            <a:avLst/>
          </a:prstGeom>
        </p:spPr>
      </p:pic>
      <p:pic>
        <p:nvPicPr>
          <p:cNvPr id="6" name="Изображение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077456"/>
            <a:ext cx="7200900" cy="2476500"/>
          </a:xfrm>
          <a:prstGeom prst="rect">
            <a:avLst/>
          </a:prstGeom>
        </p:spPr>
      </p:pic>
      <p:pic>
        <p:nvPicPr>
          <p:cNvPr id="7" name="Изображение 6" descr="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4" y="2265953"/>
            <a:ext cx="7289800" cy="2540000"/>
          </a:xfrm>
          <a:prstGeom prst="rect">
            <a:avLst/>
          </a:prstGeom>
        </p:spPr>
      </p:pic>
      <p:pic>
        <p:nvPicPr>
          <p:cNvPr id="8" name="Изображение 7" descr="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99" y="2544679"/>
            <a:ext cx="7416800" cy="2463800"/>
          </a:xfrm>
          <a:prstGeom prst="rect">
            <a:avLst/>
          </a:prstGeom>
        </p:spPr>
      </p:pic>
      <p:pic>
        <p:nvPicPr>
          <p:cNvPr id="9" name="Изображение 8" descr="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99" y="2801228"/>
            <a:ext cx="7188200" cy="2501900"/>
          </a:xfrm>
          <a:prstGeom prst="rect">
            <a:avLst/>
          </a:prstGeom>
        </p:spPr>
      </p:pic>
      <p:pic>
        <p:nvPicPr>
          <p:cNvPr id="10" name="Изображение 9" descr="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4" y="3026609"/>
            <a:ext cx="7480300" cy="2489200"/>
          </a:xfrm>
          <a:prstGeom prst="rect">
            <a:avLst/>
          </a:prstGeom>
        </p:spPr>
      </p:pic>
      <p:pic>
        <p:nvPicPr>
          <p:cNvPr id="11" name="Изображение 10" descr="8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3256353"/>
            <a:ext cx="74930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47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На какую из перечисленных сегментов ЦА </a:t>
            </a:r>
            <a:r>
              <a:rPr lang="ru-RU" sz="2800" b="1" dirty="0" err="1" smtClean="0"/>
              <a:t>расчитан</a:t>
            </a:r>
            <a:r>
              <a:rPr lang="ru-RU" sz="2800" b="1" dirty="0" smtClean="0"/>
              <a:t> продукт?</a:t>
            </a:r>
            <a:endParaRPr lang="ru-RU" sz="2800" dirty="0" smtClean="0"/>
          </a:p>
        </p:txBody>
      </p:sp>
      <p:pic>
        <p:nvPicPr>
          <p:cNvPr id="2" name="Изображение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3" y="1601976"/>
            <a:ext cx="7315200" cy="2476500"/>
          </a:xfrm>
          <a:prstGeom prst="rect">
            <a:avLst/>
          </a:prstGeom>
        </p:spPr>
      </p:pic>
      <p:pic>
        <p:nvPicPr>
          <p:cNvPr id="3" name="Изображение 2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9" y="1811421"/>
            <a:ext cx="7213600" cy="2540000"/>
          </a:xfrm>
          <a:prstGeom prst="rect">
            <a:avLst/>
          </a:prstGeom>
        </p:spPr>
      </p:pic>
      <p:pic>
        <p:nvPicPr>
          <p:cNvPr id="6" name="Изображение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077456"/>
            <a:ext cx="7200900" cy="2476500"/>
          </a:xfrm>
          <a:prstGeom prst="rect">
            <a:avLst/>
          </a:prstGeom>
        </p:spPr>
      </p:pic>
      <p:pic>
        <p:nvPicPr>
          <p:cNvPr id="7" name="Изображение 6" descr="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4" y="2265953"/>
            <a:ext cx="7289800" cy="2540000"/>
          </a:xfrm>
          <a:prstGeom prst="rect">
            <a:avLst/>
          </a:prstGeom>
        </p:spPr>
      </p:pic>
      <p:pic>
        <p:nvPicPr>
          <p:cNvPr id="8" name="Изображение 7" descr="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99" y="2544679"/>
            <a:ext cx="7416800" cy="2463800"/>
          </a:xfrm>
          <a:prstGeom prst="rect">
            <a:avLst/>
          </a:prstGeom>
        </p:spPr>
      </p:pic>
      <p:pic>
        <p:nvPicPr>
          <p:cNvPr id="9" name="Изображение 8" descr="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99" y="2801228"/>
            <a:ext cx="7188200" cy="2501900"/>
          </a:xfrm>
          <a:prstGeom prst="rect">
            <a:avLst/>
          </a:prstGeom>
        </p:spPr>
      </p:pic>
      <p:pic>
        <p:nvPicPr>
          <p:cNvPr id="10" name="Изображение 9" descr="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4" y="3026609"/>
            <a:ext cx="7480300" cy="2489200"/>
          </a:xfrm>
          <a:prstGeom prst="rect">
            <a:avLst/>
          </a:prstGeom>
        </p:spPr>
      </p:pic>
      <p:pic>
        <p:nvPicPr>
          <p:cNvPr id="11" name="Изображение 10" descr="8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3256353"/>
            <a:ext cx="7493000" cy="2489200"/>
          </a:xfrm>
          <a:prstGeom prst="rect">
            <a:avLst/>
          </a:prstGeom>
        </p:spPr>
      </p:pic>
      <p:pic>
        <p:nvPicPr>
          <p:cNvPr id="12" name="Изображение 11" descr="9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87" y="3463299"/>
            <a:ext cx="7454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0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Calibri"/>
                <a:cs typeface="Calibri"/>
              </a:rPr>
              <a:t>Целевая аудитория </a:t>
            </a:r>
            <a:r>
              <a:rPr lang="ru-RU" sz="2800" b="1" dirty="0" err="1">
                <a:latin typeface="Calibri"/>
                <a:cs typeface="Calibri"/>
              </a:rPr>
              <a:t>сайта</a:t>
            </a:r>
            <a:r>
              <a:rPr lang="ru-RU" sz="2800" b="1" dirty="0">
                <a:latin typeface="Calibri"/>
                <a:cs typeface="Calibri"/>
              </a:rPr>
              <a:t> – </a:t>
            </a:r>
            <a:endParaRPr lang="ru-RU" sz="2800" b="1" dirty="0" smtClean="0">
              <a:latin typeface="Calibri"/>
              <a:cs typeface="Calibri"/>
            </a:endParaRPr>
          </a:p>
          <a:p>
            <a:endParaRPr lang="ru-RU" sz="2800" dirty="0"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ru-RU" sz="2800" dirty="0">
                <a:latin typeface="Calibri"/>
                <a:cs typeface="Calibri"/>
              </a:rPr>
              <a:t>Г</a:t>
            </a:r>
            <a:r>
              <a:rPr lang="ru-RU" sz="2800" dirty="0" smtClean="0">
                <a:latin typeface="Calibri"/>
                <a:cs typeface="Calibri"/>
              </a:rPr>
              <a:t>руппа </a:t>
            </a:r>
            <a:r>
              <a:rPr lang="ru-RU" sz="2800" dirty="0">
                <a:latin typeface="Calibri"/>
                <a:cs typeface="Calibri"/>
              </a:rPr>
              <a:t>интернет-</a:t>
            </a:r>
            <a:r>
              <a:rPr lang="ru-RU" sz="2800" dirty="0" err="1">
                <a:latin typeface="Calibri"/>
                <a:cs typeface="Calibri"/>
              </a:rPr>
              <a:t>пользователеи</a:t>
            </a:r>
            <a:r>
              <a:rPr lang="ru-RU" sz="2800" dirty="0">
                <a:latin typeface="Calibri"/>
                <a:cs typeface="Calibri"/>
              </a:rPr>
              <a:t>̆, на </a:t>
            </a:r>
            <a:r>
              <a:rPr lang="ru-RU" sz="2800" dirty="0" smtClean="0">
                <a:latin typeface="Calibri"/>
                <a:cs typeface="Calibri"/>
              </a:rPr>
              <a:t>которую сфокусировано </a:t>
            </a:r>
            <a:r>
              <a:rPr lang="ru-RU" sz="2800" dirty="0">
                <a:latin typeface="Calibri"/>
                <a:cs typeface="Calibri"/>
              </a:rPr>
              <a:t>содержание </a:t>
            </a:r>
            <a:r>
              <a:rPr lang="ru-RU" sz="2800" dirty="0" err="1">
                <a:latin typeface="Calibri"/>
                <a:cs typeface="Calibri"/>
              </a:rPr>
              <a:t>сайта</a:t>
            </a:r>
            <a:r>
              <a:rPr lang="ru-RU" sz="2800" dirty="0">
                <a:latin typeface="Calibri"/>
                <a:cs typeface="Calibri"/>
              </a:rPr>
              <a:t>; </a:t>
            </a:r>
            <a:endParaRPr lang="ru-RU" sz="2800" dirty="0" smtClean="0"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ru-RU" sz="2800" dirty="0">
                <a:latin typeface="Calibri"/>
                <a:cs typeface="Calibri"/>
              </a:rPr>
              <a:t>К</a:t>
            </a:r>
            <a:r>
              <a:rPr lang="ru-RU" sz="2800" dirty="0" smtClean="0">
                <a:latin typeface="Calibri"/>
                <a:cs typeface="Calibri"/>
              </a:rPr>
              <a:t>руг </a:t>
            </a:r>
            <a:r>
              <a:rPr lang="ru-RU" sz="2800" dirty="0" err="1">
                <a:latin typeface="Calibri"/>
                <a:cs typeface="Calibri"/>
              </a:rPr>
              <a:t>посетителеи</a:t>
            </a:r>
            <a:r>
              <a:rPr lang="ru-RU" sz="2800" dirty="0">
                <a:latin typeface="Calibri"/>
                <a:cs typeface="Calibri"/>
              </a:rPr>
              <a:t>̆, заинтересованных в информации, товарах или услугах, представленных на </a:t>
            </a:r>
            <a:r>
              <a:rPr lang="ru-RU" sz="2800" dirty="0" err="1">
                <a:latin typeface="Calibri"/>
                <a:cs typeface="Calibri"/>
              </a:rPr>
              <a:t>сайте</a:t>
            </a:r>
            <a:r>
              <a:rPr lang="ru-RU" sz="2800" dirty="0">
                <a:latin typeface="Calibri"/>
                <a:cs typeface="Calibri"/>
              </a:rPr>
              <a:t>. </a:t>
            </a:r>
          </a:p>
          <a:p>
            <a:endParaRPr lang="ru-RU" sz="2800" dirty="0" smtClean="0">
              <a:latin typeface="Calibri"/>
              <a:cs typeface="Calibri"/>
            </a:endParaRPr>
          </a:p>
          <a:p>
            <a:endParaRPr lang="ru-RU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6347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На какую из перечисленных сегментов ЦА </a:t>
            </a:r>
            <a:r>
              <a:rPr lang="ru-RU" sz="2800" b="1" dirty="0" err="1" smtClean="0"/>
              <a:t>расчитан</a:t>
            </a:r>
            <a:r>
              <a:rPr lang="ru-RU" sz="2800" b="1" dirty="0" smtClean="0"/>
              <a:t> продукт?</a:t>
            </a:r>
            <a:endParaRPr lang="ru-RU" sz="2800" dirty="0" smtClean="0"/>
          </a:p>
        </p:txBody>
      </p:sp>
      <p:pic>
        <p:nvPicPr>
          <p:cNvPr id="2" name="Изображение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3" y="1601976"/>
            <a:ext cx="7315200" cy="2476500"/>
          </a:xfrm>
          <a:prstGeom prst="rect">
            <a:avLst/>
          </a:prstGeom>
        </p:spPr>
      </p:pic>
      <p:pic>
        <p:nvPicPr>
          <p:cNvPr id="3" name="Изображение 2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9" y="1811421"/>
            <a:ext cx="7213600" cy="2540000"/>
          </a:xfrm>
          <a:prstGeom prst="rect">
            <a:avLst/>
          </a:prstGeom>
        </p:spPr>
      </p:pic>
      <p:pic>
        <p:nvPicPr>
          <p:cNvPr id="6" name="Изображение 5" descr="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077456"/>
            <a:ext cx="7200900" cy="2476500"/>
          </a:xfrm>
          <a:prstGeom prst="rect">
            <a:avLst/>
          </a:prstGeom>
        </p:spPr>
      </p:pic>
      <p:pic>
        <p:nvPicPr>
          <p:cNvPr id="7" name="Изображение 6" descr="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4" y="2265953"/>
            <a:ext cx="7289800" cy="2540000"/>
          </a:xfrm>
          <a:prstGeom prst="rect">
            <a:avLst/>
          </a:prstGeom>
        </p:spPr>
      </p:pic>
      <p:pic>
        <p:nvPicPr>
          <p:cNvPr id="8" name="Изображение 7" descr="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99" y="2544679"/>
            <a:ext cx="7416800" cy="2463800"/>
          </a:xfrm>
          <a:prstGeom prst="rect">
            <a:avLst/>
          </a:prstGeom>
        </p:spPr>
      </p:pic>
      <p:pic>
        <p:nvPicPr>
          <p:cNvPr id="9" name="Изображение 8" descr="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99" y="2801228"/>
            <a:ext cx="7188200" cy="2501900"/>
          </a:xfrm>
          <a:prstGeom prst="rect">
            <a:avLst/>
          </a:prstGeom>
        </p:spPr>
      </p:pic>
      <p:pic>
        <p:nvPicPr>
          <p:cNvPr id="10" name="Изображение 9" descr="7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4" y="3026609"/>
            <a:ext cx="7480300" cy="2489200"/>
          </a:xfrm>
          <a:prstGeom prst="rect">
            <a:avLst/>
          </a:prstGeom>
        </p:spPr>
      </p:pic>
      <p:pic>
        <p:nvPicPr>
          <p:cNvPr id="11" name="Изображение 10" descr="8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3256353"/>
            <a:ext cx="7493000" cy="2489200"/>
          </a:xfrm>
          <a:prstGeom prst="rect">
            <a:avLst/>
          </a:prstGeom>
        </p:spPr>
      </p:pic>
      <p:pic>
        <p:nvPicPr>
          <p:cNvPr id="12" name="Изображение 11" descr="9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87" y="3463299"/>
            <a:ext cx="7454900" cy="2476500"/>
          </a:xfrm>
          <a:prstGeom prst="rect">
            <a:avLst/>
          </a:prstGeom>
        </p:spPr>
      </p:pic>
      <p:pic>
        <p:nvPicPr>
          <p:cNvPr id="13" name="Изображение 12" descr="10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3671310"/>
            <a:ext cx="72898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37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612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Сегментация ЦА – </a:t>
            </a:r>
            <a:endParaRPr lang="en-US" sz="2800" b="1" dirty="0" smtClean="0"/>
          </a:p>
          <a:p>
            <a:endParaRPr lang="ru-RU" sz="2800" dirty="0" smtClean="0"/>
          </a:p>
          <a:p>
            <a:r>
              <a:rPr lang="ru-RU" sz="1600" dirty="0"/>
              <a:t>Сегментирование целевой аудитории можно проводить по следующим признакам:</a:t>
            </a:r>
          </a:p>
          <a:p>
            <a:endParaRPr lang="ru-RU" sz="1600" dirty="0"/>
          </a:p>
          <a:p>
            <a:pPr marL="285750" indent="-285750">
              <a:buFont typeface="Arial"/>
              <a:buChar char="•"/>
            </a:pPr>
            <a:r>
              <a:rPr lang="ru-RU" sz="1600" b="1" dirty="0"/>
              <a:t>Г</a:t>
            </a:r>
            <a:r>
              <a:rPr lang="ru-RU" sz="1600" b="1" dirty="0" smtClean="0"/>
              <a:t>еографическая </a:t>
            </a:r>
            <a:r>
              <a:rPr lang="ru-RU" sz="1600" b="1" dirty="0"/>
              <a:t>сегментация</a:t>
            </a:r>
            <a:r>
              <a:rPr lang="ru-RU" sz="1600" dirty="0"/>
              <a:t> - это деление рынка на различные географические единицы, в зависимости от места жительства, например, потребители, живущие в городе; потребители, живущие в селе;</a:t>
            </a:r>
          </a:p>
          <a:p>
            <a:endParaRPr lang="ru-RU" sz="1600" dirty="0"/>
          </a:p>
          <a:p>
            <a:pPr marL="285750" indent="-285750">
              <a:buFont typeface="Arial"/>
              <a:buChar char="•"/>
            </a:pPr>
            <a:r>
              <a:rPr lang="ru-RU" sz="1600" b="1" dirty="0" smtClean="0"/>
              <a:t>Демографическая </a:t>
            </a:r>
            <a:r>
              <a:rPr lang="ru-RU" sz="1600" b="1" dirty="0"/>
              <a:t>сегментация</a:t>
            </a:r>
            <a:r>
              <a:rPr lang="ru-RU" sz="1600" dirty="0"/>
              <a:t> - деление рынка на группы в зависимости от таких характеристик потребителей, как возраст, пол, семейное положение, религия, национальность, раса</a:t>
            </a:r>
            <a:r>
              <a:rPr lang="ru-RU" sz="16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ru-RU" sz="1600" dirty="0"/>
          </a:p>
          <a:p>
            <a:pPr marL="285750" indent="-285750">
              <a:buFont typeface="Arial"/>
              <a:buChar char="•"/>
            </a:pPr>
            <a:r>
              <a:rPr lang="ru-RU" sz="1600" b="1" dirty="0" smtClean="0"/>
              <a:t>Социально</a:t>
            </a:r>
            <a:r>
              <a:rPr lang="ru-RU" sz="1600" b="1" dirty="0"/>
              <a:t>-экономическая сегментация</a:t>
            </a:r>
            <a:r>
              <a:rPr lang="ru-RU" sz="1600" dirty="0"/>
              <a:t> - деление потребителей по уровню доходов, роду занятий, уровню образования;</a:t>
            </a:r>
          </a:p>
          <a:p>
            <a:pPr marL="285750" indent="-285750">
              <a:buFont typeface="Arial"/>
              <a:buChar char="•"/>
            </a:pPr>
            <a:endParaRPr lang="ru-RU" sz="1600" dirty="0"/>
          </a:p>
          <a:p>
            <a:pPr marL="285750" indent="-285750">
              <a:buFont typeface="Arial"/>
              <a:buChar char="•"/>
            </a:pPr>
            <a:r>
              <a:rPr lang="ru-RU" sz="1600" b="1" dirty="0" err="1" smtClean="0"/>
              <a:t>Психографическая</a:t>
            </a:r>
            <a:r>
              <a:rPr lang="ru-RU" sz="1600" b="1" dirty="0" smtClean="0"/>
              <a:t> </a:t>
            </a:r>
            <a:r>
              <a:rPr lang="ru-RU" sz="1600" b="1" dirty="0"/>
              <a:t>сегментация</a:t>
            </a:r>
            <a:r>
              <a:rPr lang="ru-RU" sz="1600" dirty="0"/>
              <a:t> - деление рынка на различные группы в зависимости от социального класса, жизненного стиля или личностных характеристик потребителей;</a:t>
            </a:r>
          </a:p>
          <a:p>
            <a:pPr marL="285750" indent="-285750">
              <a:buFont typeface="Arial"/>
              <a:buChar char="•"/>
            </a:pPr>
            <a:endParaRPr lang="ru-RU" sz="1600" dirty="0"/>
          </a:p>
          <a:p>
            <a:pPr marL="285750" indent="-285750">
              <a:buFont typeface="Arial"/>
              <a:buChar char="•"/>
            </a:pPr>
            <a:r>
              <a:rPr lang="ru-RU" sz="1600" b="1" dirty="0" smtClean="0"/>
              <a:t>Поведенческая </a:t>
            </a:r>
            <a:r>
              <a:rPr lang="ru-RU" sz="1600" b="1" dirty="0"/>
              <a:t>сегментация</a:t>
            </a:r>
            <a:r>
              <a:rPr lang="ru-RU" sz="1600" dirty="0"/>
              <a:t> - деление рынка на группы в зависимости от таких характеристик потребителей, как уровень знаний, характер использования продукта или реакция на него; </a:t>
            </a:r>
            <a:endParaRPr lang="ru-RU" sz="1600" dirty="0" smtClean="0"/>
          </a:p>
          <a:p>
            <a:pPr marL="285750" indent="-285750">
              <a:buFont typeface="Arial"/>
              <a:buChar char="•"/>
            </a:pPr>
            <a:endParaRPr lang="ru-RU" sz="1600" dirty="0" smtClean="0"/>
          </a:p>
          <a:p>
            <a:pPr marL="285750" indent="-285750">
              <a:buFont typeface="Arial"/>
              <a:buChar char="•"/>
            </a:pPr>
            <a:r>
              <a:rPr lang="ru-RU" sz="1600" b="1" dirty="0"/>
              <a:t>И</a:t>
            </a:r>
            <a:r>
              <a:rPr lang="ru-RU" sz="1600" b="1" dirty="0" smtClean="0"/>
              <a:t>мущественная</a:t>
            </a:r>
            <a:r>
              <a:rPr lang="ru-RU" sz="1600" dirty="0" smtClean="0"/>
              <a:t> </a:t>
            </a:r>
            <a:r>
              <a:rPr lang="ru-RU" sz="1600" dirty="0"/>
              <a:t>- сегментация по уровню доходов населения.</a:t>
            </a:r>
          </a:p>
        </p:txBody>
      </p:sp>
    </p:spTree>
    <p:extLst>
      <p:ext uri="{BB962C8B-B14F-4D97-AF65-F5344CB8AC3E}">
        <p14:creationId xmlns:p14="http://schemas.microsoft.com/office/powerpoint/2010/main" val="1297940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Сегментация ЦА – </a:t>
            </a:r>
            <a:endParaRPr lang="en-US" sz="2800" b="1" dirty="0" smtClean="0"/>
          </a:p>
          <a:p>
            <a:endParaRPr lang="ru-RU" sz="2800" dirty="0"/>
          </a:p>
          <a:p>
            <a:endParaRPr lang="ru-RU" sz="2800" dirty="0" smtClean="0"/>
          </a:p>
          <a:p>
            <a:r>
              <a:rPr lang="ru-RU" sz="2800" dirty="0" smtClean="0"/>
              <a:t>Существует </a:t>
            </a:r>
            <a:r>
              <a:rPr lang="ru-RU" sz="2800" dirty="0"/>
              <a:t>достаточно большое количество вариантов сегментации целевых </a:t>
            </a:r>
            <a:r>
              <a:rPr lang="ru-RU" sz="2800" dirty="0" smtClean="0"/>
              <a:t>аудиторий.</a:t>
            </a:r>
          </a:p>
          <a:p>
            <a:endParaRPr lang="en-US" sz="2800" dirty="0" smtClean="0"/>
          </a:p>
          <a:p>
            <a:r>
              <a:rPr lang="ru-RU" sz="2800" dirty="0" smtClean="0"/>
              <a:t>Однако наиболее полноценного описания всех возможных сегментов желательно использовать методику </a:t>
            </a:r>
            <a:r>
              <a:rPr lang="ru-RU" sz="2800" b="1" dirty="0" smtClean="0"/>
              <a:t>5W Шеррингтона</a:t>
            </a:r>
            <a:r>
              <a:rPr lang="ru-RU" sz="2800" dirty="0" smtClean="0"/>
              <a:t>.</a:t>
            </a:r>
            <a:br>
              <a:rPr lang="ru-RU" sz="2800" dirty="0" smtClean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63445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Инструменты сегментации 5W - это </a:t>
            </a:r>
            <a:r>
              <a:rPr lang="ru-RU" sz="2800" b="1" dirty="0" err="1"/>
              <a:t>Why</a:t>
            </a:r>
            <a:r>
              <a:rPr lang="ru-RU" sz="2800" b="1" dirty="0"/>
              <a:t> (почему), </a:t>
            </a:r>
            <a:r>
              <a:rPr lang="ru-RU" sz="2800" b="1" dirty="0" err="1"/>
              <a:t>What</a:t>
            </a:r>
            <a:r>
              <a:rPr lang="ru-RU" sz="2800" b="1" dirty="0"/>
              <a:t> (что), </a:t>
            </a:r>
            <a:r>
              <a:rPr lang="ru-RU" sz="2800" b="1" dirty="0" err="1"/>
              <a:t>Who</a:t>
            </a:r>
            <a:r>
              <a:rPr lang="ru-RU" sz="2800" b="1" dirty="0"/>
              <a:t> (кто), </a:t>
            </a:r>
            <a:r>
              <a:rPr lang="ru-RU" sz="2800" b="1" dirty="0" err="1"/>
              <a:t>When</a:t>
            </a:r>
            <a:r>
              <a:rPr lang="ru-RU" sz="2800" b="1" dirty="0"/>
              <a:t> (когда) и </a:t>
            </a:r>
            <a:r>
              <a:rPr lang="ru-RU" sz="2800" b="1" dirty="0" err="1"/>
              <a:t>Where</a:t>
            </a:r>
            <a:r>
              <a:rPr lang="ru-RU" sz="2800" b="1" dirty="0"/>
              <a:t>(где). </a:t>
            </a:r>
            <a:endParaRPr lang="en-US" sz="2800" b="1" dirty="0" smtClean="0"/>
          </a:p>
          <a:p>
            <a:endParaRPr lang="ru-RU" sz="2800" dirty="0"/>
          </a:p>
          <a:p>
            <a:pPr marL="457200" indent="-457200">
              <a:buFont typeface="Courier New"/>
              <a:buChar char="o"/>
            </a:pPr>
            <a:r>
              <a:rPr lang="ru-RU" sz="2800" dirty="0" smtClean="0"/>
              <a:t>Почему</a:t>
            </a:r>
            <a:r>
              <a:rPr lang="en-US" sz="2800" dirty="0" smtClean="0"/>
              <a:t> </a:t>
            </a:r>
            <a:r>
              <a:rPr lang="ru-RU" sz="2800" b="1" dirty="0" smtClean="0"/>
              <a:t>(</a:t>
            </a:r>
            <a:r>
              <a:rPr lang="ru-RU" sz="2800" b="1" dirty="0" err="1"/>
              <a:t>Why</a:t>
            </a:r>
            <a:r>
              <a:rPr lang="ru-RU" sz="2800" b="1" dirty="0" smtClean="0"/>
              <a:t>)</a:t>
            </a:r>
            <a:r>
              <a:rPr lang="en-US" sz="2800" b="1" dirty="0" smtClean="0"/>
              <a:t>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по</a:t>
            </a:r>
            <a:r>
              <a:rPr lang="en-US" sz="2800" dirty="0" smtClean="0"/>
              <a:t> </a:t>
            </a:r>
            <a:r>
              <a:rPr lang="ru-RU" sz="2800" dirty="0" smtClean="0"/>
              <a:t>мотивации</a:t>
            </a:r>
            <a:r>
              <a:rPr lang="en-US" sz="2800" dirty="0" smtClean="0"/>
              <a:t> </a:t>
            </a:r>
            <a:r>
              <a:rPr lang="ru-RU" sz="2800" dirty="0" smtClean="0"/>
              <a:t>покупки</a:t>
            </a:r>
            <a:r>
              <a:rPr lang="en-US" sz="2800" dirty="0" smtClean="0"/>
              <a:t> </a:t>
            </a:r>
            <a:r>
              <a:rPr lang="ru-RU" sz="2800" dirty="0" smtClean="0"/>
              <a:t>и</a:t>
            </a:r>
            <a:r>
              <a:rPr lang="en-US" sz="2800" dirty="0" smtClean="0"/>
              <a:t> </a:t>
            </a:r>
            <a:r>
              <a:rPr lang="ru-RU" sz="2800" dirty="0" smtClean="0"/>
              <a:t>потребления.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6355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Инструменты сегментации 5W - это </a:t>
            </a:r>
            <a:r>
              <a:rPr lang="ru-RU" sz="2800" b="1" dirty="0" err="1"/>
              <a:t>Why</a:t>
            </a:r>
            <a:r>
              <a:rPr lang="ru-RU" sz="2800" b="1" dirty="0"/>
              <a:t> (почему), </a:t>
            </a:r>
            <a:r>
              <a:rPr lang="ru-RU" sz="2800" b="1" dirty="0" err="1"/>
              <a:t>What</a:t>
            </a:r>
            <a:r>
              <a:rPr lang="ru-RU" sz="2800" b="1" dirty="0"/>
              <a:t> (что), </a:t>
            </a:r>
            <a:r>
              <a:rPr lang="ru-RU" sz="2800" b="1" dirty="0" err="1"/>
              <a:t>Who</a:t>
            </a:r>
            <a:r>
              <a:rPr lang="ru-RU" sz="2800" b="1" dirty="0"/>
              <a:t> (кто), </a:t>
            </a:r>
            <a:r>
              <a:rPr lang="ru-RU" sz="2800" b="1" dirty="0" err="1"/>
              <a:t>When</a:t>
            </a:r>
            <a:r>
              <a:rPr lang="ru-RU" sz="2800" b="1" dirty="0"/>
              <a:t> (когда) и </a:t>
            </a:r>
            <a:r>
              <a:rPr lang="ru-RU" sz="2800" b="1" dirty="0" err="1"/>
              <a:t>Where</a:t>
            </a:r>
            <a:r>
              <a:rPr lang="ru-RU" sz="2800" b="1" dirty="0"/>
              <a:t>(где). </a:t>
            </a:r>
            <a:endParaRPr lang="en-US" sz="2800" b="1" dirty="0" smtClean="0"/>
          </a:p>
          <a:p>
            <a:endParaRPr lang="ru-RU" sz="2800" dirty="0"/>
          </a:p>
          <a:p>
            <a:pPr marL="457200" indent="-457200">
              <a:buFont typeface="Courier New"/>
              <a:buChar char="o"/>
            </a:pPr>
            <a:r>
              <a:rPr lang="ru-RU" sz="2800" dirty="0" smtClean="0"/>
              <a:t>Почему</a:t>
            </a:r>
            <a:r>
              <a:rPr lang="en-US" sz="2800" dirty="0" smtClean="0"/>
              <a:t> </a:t>
            </a:r>
            <a:r>
              <a:rPr lang="ru-RU" sz="2800" b="1" dirty="0" smtClean="0"/>
              <a:t>(</a:t>
            </a:r>
            <a:r>
              <a:rPr lang="ru-RU" sz="2800" b="1" dirty="0" err="1"/>
              <a:t>Why</a:t>
            </a:r>
            <a:r>
              <a:rPr lang="ru-RU" sz="2800" b="1" dirty="0" smtClean="0"/>
              <a:t>)</a:t>
            </a:r>
            <a:r>
              <a:rPr lang="en-US" sz="2800" b="1" dirty="0" smtClean="0"/>
              <a:t>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по</a:t>
            </a:r>
            <a:r>
              <a:rPr lang="en-US" sz="2800" dirty="0" smtClean="0"/>
              <a:t> </a:t>
            </a:r>
            <a:r>
              <a:rPr lang="ru-RU" sz="2800" dirty="0" smtClean="0"/>
              <a:t>мотивации</a:t>
            </a:r>
            <a:r>
              <a:rPr lang="en-US" sz="2800" dirty="0" smtClean="0"/>
              <a:t> </a:t>
            </a:r>
            <a:r>
              <a:rPr lang="ru-RU" sz="2800" dirty="0" smtClean="0"/>
              <a:t>покупки</a:t>
            </a:r>
            <a:r>
              <a:rPr lang="en-US" sz="2800" dirty="0" smtClean="0"/>
              <a:t> </a:t>
            </a:r>
            <a:r>
              <a:rPr lang="ru-RU" sz="2800" dirty="0" smtClean="0"/>
              <a:t>и</a:t>
            </a:r>
            <a:r>
              <a:rPr lang="en-US" sz="2800" dirty="0" smtClean="0"/>
              <a:t> </a:t>
            </a:r>
            <a:r>
              <a:rPr lang="ru-RU" sz="2800" dirty="0" smtClean="0"/>
              <a:t>потребления.</a:t>
            </a:r>
            <a:endParaRPr lang="en-US" sz="2800" dirty="0" smtClean="0"/>
          </a:p>
          <a:p>
            <a:pPr marL="457200" indent="-457200">
              <a:buFont typeface="Courier New"/>
              <a:buChar char="o"/>
            </a:pPr>
            <a:r>
              <a:rPr lang="ru-RU" sz="2800" dirty="0" smtClean="0"/>
              <a:t>Что</a:t>
            </a:r>
            <a:r>
              <a:rPr lang="en-US" sz="2800" dirty="0" smtClean="0"/>
              <a:t> </a:t>
            </a:r>
            <a:r>
              <a:rPr lang="ru-RU" sz="2800" b="1" dirty="0" smtClean="0"/>
              <a:t>(</a:t>
            </a:r>
            <a:r>
              <a:rPr lang="ru-RU" sz="2800" b="1" dirty="0" err="1"/>
              <a:t>What</a:t>
            </a:r>
            <a:r>
              <a:rPr lang="ru-RU" sz="2800" b="1" dirty="0" smtClean="0"/>
              <a:t>)</a:t>
            </a:r>
            <a:r>
              <a:rPr lang="en-US" sz="2800" b="1" dirty="0" smtClean="0"/>
              <a:t>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по</a:t>
            </a:r>
            <a:r>
              <a:rPr lang="en-US" sz="2800" dirty="0" smtClean="0"/>
              <a:t> </a:t>
            </a:r>
            <a:r>
              <a:rPr lang="ru-RU" sz="2800" dirty="0" smtClean="0"/>
              <a:t>типу</a:t>
            </a:r>
            <a:r>
              <a:rPr lang="en-US" sz="2800" dirty="0" smtClean="0"/>
              <a:t> </a:t>
            </a:r>
            <a:r>
              <a:rPr lang="ru-RU" sz="2800" dirty="0" smtClean="0"/>
              <a:t>товара.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0047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Инструменты сегментации 5W - это </a:t>
            </a:r>
            <a:r>
              <a:rPr lang="ru-RU" sz="2800" b="1" dirty="0" err="1"/>
              <a:t>Why</a:t>
            </a:r>
            <a:r>
              <a:rPr lang="ru-RU" sz="2800" b="1" dirty="0"/>
              <a:t> (почему), </a:t>
            </a:r>
            <a:r>
              <a:rPr lang="ru-RU" sz="2800" b="1" dirty="0" err="1"/>
              <a:t>What</a:t>
            </a:r>
            <a:r>
              <a:rPr lang="ru-RU" sz="2800" b="1" dirty="0"/>
              <a:t> (что), </a:t>
            </a:r>
            <a:r>
              <a:rPr lang="ru-RU" sz="2800" b="1" dirty="0" err="1"/>
              <a:t>Who</a:t>
            </a:r>
            <a:r>
              <a:rPr lang="ru-RU" sz="2800" b="1" dirty="0"/>
              <a:t> (кто), </a:t>
            </a:r>
            <a:r>
              <a:rPr lang="ru-RU" sz="2800" b="1" dirty="0" err="1"/>
              <a:t>When</a:t>
            </a:r>
            <a:r>
              <a:rPr lang="ru-RU" sz="2800" b="1" dirty="0"/>
              <a:t> (когда) и </a:t>
            </a:r>
            <a:r>
              <a:rPr lang="ru-RU" sz="2800" b="1" dirty="0" err="1"/>
              <a:t>Where</a:t>
            </a:r>
            <a:r>
              <a:rPr lang="ru-RU" sz="2800" b="1" dirty="0"/>
              <a:t>(где). </a:t>
            </a:r>
            <a:endParaRPr lang="en-US" sz="2800" b="1" dirty="0" smtClean="0"/>
          </a:p>
          <a:p>
            <a:endParaRPr lang="ru-RU" sz="2800" dirty="0"/>
          </a:p>
          <a:p>
            <a:pPr marL="457200" indent="-457200">
              <a:buFont typeface="Courier New"/>
              <a:buChar char="o"/>
            </a:pPr>
            <a:r>
              <a:rPr lang="ru-RU" sz="2800" dirty="0" smtClean="0"/>
              <a:t>Почему</a:t>
            </a:r>
            <a:r>
              <a:rPr lang="en-US" sz="2800" dirty="0" smtClean="0"/>
              <a:t> </a:t>
            </a:r>
            <a:r>
              <a:rPr lang="ru-RU" sz="2800" b="1" dirty="0" smtClean="0"/>
              <a:t>(</a:t>
            </a:r>
            <a:r>
              <a:rPr lang="ru-RU" sz="2800" b="1" dirty="0" err="1"/>
              <a:t>Why</a:t>
            </a:r>
            <a:r>
              <a:rPr lang="ru-RU" sz="2800" b="1" dirty="0" smtClean="0"/>
              <a:t>)</a:t>
            </a:r>
            <a:r>
              <a:rPr lang="en-US" sz="2800" b="1" dirty="0" smtClean="0"/>
              <a:t>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по</a:t>
            </a:r>
            <a:r>
              <a:rPr lang="en-US" sz="2800" dirty="0" smtClean="0"/>
              <a:t> </a:t>
            </a:r>
            <a:r>
              <a:rPr lang="ru-RU" sz="2800" dirty="0" smtClean="0"/>
              <a:t>мотивации</a:t>
            </a:r>
            <a:r>
              <a:rPr lang="en-US" sz="2800" dirty="0" smtClean="0"/>
              <a:t> </a:t>
            </a:r>
            <a:r>
              <a:rPr lang="ru-RU" sz="2800" dirty="0" smtClean="0"/>
              <a:t>покупки</a:t>
            </a:r>
            <a:r>
              <a:rPr lang="en-US" sz="2800" dirty="0" smtClean="0"/>
              <a:t> </a:t>
            </a:r>
            <a:r>
              <a:rPr lang="ru-RU" sz="2800" dirty="0" smtClean="0"/>
              <a:t>и</a:t>
            </a:r>
            <a:r>
              <a:rPr lang="en-US" sz="2800" dirty="0" smtClean="0"/>
              <a:t> </a:t>
            </a:r>
            <a:r>
              <a:rPr lang="ru-RU" sz="2800" dirty="0" smtClean="0"/>
              <a:t>потребления.</a:t>
            </a:r>
            <a:endParaRPr lang="en-US" sz="2800" dirty="0" smtClean="0"/>
          </a:p>
          <a:p>
            <a:pPr marL="457200" indent="-457200">
              <a:buFont typeface="Courier New"/>
              <a:buChar char="o"/>
            </a:pPr>
            <a:r>
              <a:rPr lang="ru-RU" sz="2800" dirty="0" smtClean="0"/>
              <a:t>Что</a:t>
            </a:r>
            <a:r>
              <a:rPr lang="en-US" sz="2800" dirty="0" smtClean="0"/>
              <a:t> </a:t>
            </a:r>
            <a:r>
              <a:rPr lang="ru-RU" sz="2800" b="1" dirty="0" smtClean="0"/>
              <a:t>(</a:t>
            </a:r>
            <a:r>
              <a:rPr lang="ru-RU" sz="2800" b="1" dirty="0" err="1"/>
              <a:t>What</a:t>
            </a:r>
            <a:r>
              <a:rPr lang="ru-RU" sz="2800" b="1" dirty="0" smtClean="0"/>
              <a:t>)</a:t>
            </a:r>
            <a:r>
              <a:rPr lang="en-US" sz="2800" b="1" dirty="0" smtClean="0"/>
              <a:t>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по</a:t>
            </a:r>
            <a:r>
              <a:rPr lang="en-US" sz="2800" dirty="0" smtClean="0"/>
              <a:t> </a:t>
            </a:r>
            <a:r>
              <a:rPr lang="ru-RU" sz="2800" dirty="0" smtClean="0"/>
              <a:t>типу</a:t>
            </a:r>
            <a:r>
              <a:rPr lang="en-US" sz="2800" dirty="0" smtClean="0"/>
              <a:t> </a:t>
            </a:r>
            <a:r>
              <a:rPr lang="ru-RU" sz="2800" dirty="0" smtClean="0"/>
              <a:t>товара.</a:t>
            </a:r>
            <a:endParaRPr lang="en-US" sz="2800" dirty="0" smtClean="0"/>
          </a:p>
          <a:p>
            <a:pPr marL="457200" indent="-457200">
              <a:buFont typeface="Courier New"/>
              <a:buChar char="o"/>
            </a:pPr>
            <a:r>
              <a:rPr lang="ru-RU" sz="2800" dirty="0" smtClean="0"/>
              <a:t>Кто</a:t>
            </a:r>
            <a:r>
              <a:rPr lang="en-US" sz="2800" dirty="0" smtClean="0"/>
              <a:t> </a:t>
            </a:r>
            <a:r>
              <a:rPr lang="ru-RU" sz="2800" b="1" dirty="0" smtClean="0"/>
              <a:t>(</a:t>
            </a:r>
            <a:r>
              <a:rPr lang="ru-RU" sz="2800" b="1" dirty="0" err="1"/>
              <a:t>Who</a:t>
            </a:r>
            <a:r>
              <a:rPr lang="ru-RU" sz="2800" b="1" dirty="0" smtClean="0"/>
              <a:t>)</a:t>
            </a:r>
            <a:r>
              <a:rPr lang="en-US" sz="2800" b="1" dirty="0" smtClean="0"/>
              <a:t>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по</a:t>
            </a:r>
            <a:r>
              <a:rPr lang="en-US" sz="2800" dirty="0" smtClean="0"/>
              <a:t> </a:t>
            </a:r>
            <a:r>
              <a:rPr lang="ru-RU" sz="2800" dirty="0" smtClean="0"/>
              <a:t>типу</a:t>
            </a:r>
            <a:r>
              <a:rPr lang="en-US" sz="2800" dirty="0" smtClean="0"/>
              <a:t> </a:t>
            </a:r>
            <a:r>
              <a:rPr lang="ru-RU" sz="2800" dirty="0" smtClean="0"/>
              <a:t>потребителя.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0096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Инструменты сегментации 5W - это </a:t>
            </a:r>
            <a:r>
              <a:rPr lang="ru-RU" sz="2800" b="1" dirty="0" err="1"/>
              <a:t>Why</a:t>
            </a:r>
            <a:r>
              <a:rPr lang="ru-RU" sz="2800" b="1" dirty="0"/>
              <a:t> (почему), </a:t>
            </a:r>
            <a:r>
              <a:rPr lang="ru-RU" sz="2800" b="1" dirty="0" err="1"/>
              <a:t>What</a:t>
            </a:r>
            <a:r>
              <a:rPr lang="ru-RU" sz="2800" b="1" dirty="0"/>
              <a:t> (что), </a:t>
            </a:r>
            <a:r>
              <a:rPr lang="ru-RU" sz="2800" b="1" dirty="0" err="1"/>
              <a:t>Who</a:t>
            </a:r>
            <a:r>
              <a:rPr lang="ru-RU" sz="2800" b="1" dirty="0"/>
              <a:t> (кто), </a:t>
            </a:r>
            <a:r>
              <a:rPr lang="ru-RU" sz="2800" b="1" dirty="0" err="1"/>
              <a:t>When</a:t>
            </a:r>
            <a:r>
              <a:rPr lang="ru-RU" sz="2800" b="1" dirty="0"/>
              <a:t> (когда) и </a:t>
            </a:r>
            <a:r>
              <a:rPr lang="ru-RU" sz="2800" b="1" dirty="0" err="1"/>
              <a:t>Where</a:t>
            </a:r>
            <a:r>
              <a:rPr lang="ru-RU" sz="2800" b="1" dirty="0"/>
              <a:t>(где). </a:t>
            </a:r>
            <a:endParaRPr lang="en-US" sz="2800" b="1" dirty="0" smtClean="0"/>
          </a:p>
          <a:p>
            <a:endParaRPr lang="ru-RU" sz="2800" dirty="0"/>
          </a:p>
          <a:p>
            <a:pPr marL="457200" indent="-457200">
              <a:buFont typeface="Courier New"/>
              <a:buChar char="o"/>
            </a:pPr>
            <a:r>
              <a:rPr lang="ru-RU" sz="2800" dirty="0" smtClean="0"/>
              <a:t>Почему</a:t>
            </a:r>
            <a:r>
              <a:rPr lang="en-US" sz="2800" dirty="0" smtClean="0"/>
              <a:t> </a:t>
            </a:r>
            <a:r>
              <a:rPr lang="ru-RU" sz="2800" b="1" dirty="0" smtClean="0"/>
              <a:t>(</a:t>
            </a:r>
            <a:r>
              <a:rPr lang="ru-RU" sz="2800" b="1" dirty="0" err="1"/>
              <a:t>Why</a:t>
            </a:r>
            <a:r>
              <a:rPr lang="ru-RU" sz="2800" b="1" dirty="0" smtClean="0"/>
              <a:t>)</a:t>
            </a:r>
            <a:r>
              <a:rPr lang="en-US" sz="2800" b="1" dirty="0" smtClean="0"/>
              <a:t>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по</a:t>
            </a:r>
            <a:r>
              <a:rPr lang="en-US" sz="2800" dirty="0" smtClean="0"/>
              <a:t> </a:t>
            </a:r>
            <a:r>
              <a:rPr lang="ru-RU" sz="2800" dirty="0" smtClean="0"/>
              <a:t>мотивации</a:t>
            </a:r>
            <a:r>
              <a:rPr lang="en-US" sz="2800" dirty="0" smtClean="0"/>
              <a:t> </a:t>
            </a:r>
            <a:r>
              <a:rPr lang="ru-RU" sz="2800" dirty="0" smtClean="0"/>
              <a:t>покупки</a:t>
            </a:r>
            <a:r>
              <a:rPr lang="en-US" sz="2800" dirty="0" smtClean="0"/>
              <a:t> </a:t>
            </a:r>
            <a:r>
              <a:rPr lang="ru-RU" sz="2800" dirty="0" smtClean="0"/>
              <a:t>и</a:t>
            </a:r>
            <a:r>
              <a:rPr lang="en-US" sz="2800" dirty="0" smtClean="0"/>
              <a:t> </a:t>
            </a:r>
            <a:r>
              <a:rPr lang="ru-RU" sz="2800" dirty="0" smtClean="0"/>
              <a:t>потребления.</a:t>
            </a:r>
            <a:endParaRPr lang="en-US" sz="2800" dirty="0" smtClean="0"/>
          </a:p>
          <a:p>
            <a:pPr marL="457200" indent="-457200">
              <a:buFont typeface="Courier New"/>
              <a:buChar char="o"/>
            </a:pPr>
            <a:r>
              <a:rPr lang="ru-RU" sz="2800" dirty="0" smtClean="0"/>
              <a:t>Что</a:t>
            </a:r>
            <a:r>
              <a:rPr lang="en-US" sz="2800" dirty="0" smtClean="0"/>
              <a:t> </a:t>
            </a:r>
            <a:r>
              <a:rPr lang="ru-RU" sz="2800" b="1" dirty="0" smtClean="0"/>
              <a:t>(</a:t>
            </a:r>
            <a:r>
              <a:rPr lang="ru-RU" sz="2800" b="1" dirty="0" err="1"/>
              <a:t>What</a:t>
            </a:r>
            <a:r>
              <a:rPr lang="ru-RU" sz="2800" b="1" dirty="0" smtClean="0"/>
              <a:t>)</a:t>
            </a:r>
            <a:r>
              <a:rPr lang="en-US" sz="2800" b="1" dirty="0" smtClean="0"/>
              <a:t>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по</a:t>
            </a:r>
            <a:r>
              <a:rPr lang="en-US" sz="2800" dirty="0" smtClean="0"/>
              <a:t> </a:t>
            </a:r>
            <a:r>
              <a:rPr lang="ru-RU" sz="2800" dirty="0" smtClean="0"/>
              <a:t>типу</a:t>
            </a:r>
            <a:r>
              <a:rPr lang="en-US" sz="2800" dirty="0" smtClean="0"/>
              <a:t> </a:t>
            </a:r>
            <a:r>
              <a:rPr lang="ru-RU" sz="2800" dirty="0" smtClean="0"/>
              <a:t>товара.</a:t>
            </a:r>
            <a:endParaRPr lang="en-US" sz="2800" dirty="0" smtClean="0"/>
          </a:p>
          <a:p>
            <a:pPr marL="457200" indent="-457200">
              <a:buFont typeface="Courier New"/>
              <a:buChar char="o"/>
            </a:pPr>
            <a:r>
              <a:rPr lang="ru-RU" sz="2800" dirty="0" smtClean="0"/>
              <a:t>Кто</a:t>
            </a:r>
            <a:r>
              <a:rPr lang="en-US" sz="2800" dirty="0" smtClean="0"/>
              <a:t> </a:t>
            </a:r>
            <a:r>
              <a:rPr lang="ru-RU" sz="2800" b="1" dirty="0" smtClean="0"/>
              <a:t>(</a:t>
            </a:r>
            <a:r>
              <a:rPr lang="ru-RU" sz="2800" b="1" dirty="0" err="1"/>
              <a:t>Who</a:t>
            </a:r>
            <a:r>
              <a:rPr lang="ru-RU" sz="2800" b="1" dirty="0" smtClean="0"/>
              <a:t>)</a:t>
            </a:r>
            <a:r>
              <a:rPr lang="en-US" sz="2800" b="1" dirty="0" smtClean="0"/>
              <a:t>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по</a:t>
            </a:r>
            <a:r>
              <a:rPr lang="en-US" sz="2800" dirty="0" smtClean="0"/>
              <a:t> </a:t>
            </a:r>
            <a:r>
              <a:rPr lang="ru-RU" sz="2800" dirty="0" smtClean="0"/>
              <a:t>типу</a:t>
            </a:r>
            <a:r>
              <a:rPr lang="en-US" sz="2800" dirty="0" smtClean="0"/>
              <a:t> </a:t>
            </a:r>
            <a:r>
              <a:rPr lang="ru-RU" sz="2800" dirty="0" smtClean="0"/>
              <a:t>потребителя.</a:t>
            </a:r>
          </a:p>
          <a:p>
            <a:pPr marL="457200" indent="-457200">
              <a:buFont typeface="Courier New"/>
              <a:buChar char="o"/>
            </a:pPr>
            <a:r>
              <a:rPr lang="ru-RU" sz="2800" dirty="0" smtClean="0"/>
              <a:t>Когда</a:t>
            </a:r>
            <a:r>
              <a:rPr lang="en-US" sz="2800" dirty="0" smtClean="0"/>
              <a:t> </a:t>
            </a:r>
            <a:r>
              <a:rPr lang="ru-RU" sz="2800" b="1" dirty="0" smtClean="0"/>
              <a:t>(</a:t>
            </a:r>
            <a:r>
              <a:rPr lang="ru-RU" sz="2800" b="1" dirty="0" err="1" smtClean="0"/>
              <a:t>When</a:t>
            </a:r>
            <a:r>
              <a:rPr lang="ru-RU" sz="2800" b="1" dirty="0" smtClean="0"/>
              <a:t>)</a:t>
            </a:r>
            <a:r>
              <a:rPr lang="en-US" sz="2800" b="1" dirty="0" smtClean="0"/>
              <a:t>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по</a:t>
            </a:r>
            <a:r>
              <a:rPr lang="en-US" sz="2800" dirty="0" smtClean="0"/>
              <a:t> </a:t>
            </a:r>
            <a:r>
              <a:rPr lang="ru-RU" sz="2800" dirty="0" smtClean="0"/>
              <a:t>возникновению</a:t>
            </a:r>
            <a:r>
              <a:rPr lang="en-US" sz="2800" dirty="0" smtClean="0"/>
              <a:t> </a:t>
            </a:r>
            <a:r>
              <a:rPr lang="ru-RU" sz="2800" dirty="0" smtClean="0"/>
              <a:t>обстоятельств</a:t>
            </a:r>
            <a:r>
              <a:rPr lang="en-US" sz="2800" dirty="0" smtClean="0"/>
              <a:t> </a:t>
            </a:r>
            <a:r>
              <a:rPr lang="ru-RU" sz="2800" dirty="0" smtClean="0"/>
              <a:t>потребности.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1230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391514"/>
            <a:ext cx="8477591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Инструменты сегментации 5W - это </a:t>
            </a:r>
            <a:r>
              <a:rPr lang="ru-RU" sz="2800" b="1" dirty="0" err="1"/>
              <a:t>Why</a:t>
            </a:r>
            <a:r>
              <a:rPr lang="ru-RU" sz="2800" b="1" dirty="0"/>
              <a:t> (почему), </a:t>
            </a:r>
            <a:r>
              <a:rPr lang="ru-RU" sz="2800" b="1" dirty="0" err="1"/>
              <a:t>What</a:t>
            </a:r>
            <a:r>
              <a:rPr lang="ru-RU" sz="2800" b="1" dirty="0"/>
              <a:t> (что), </a:t>
            </a:r>
            <a:r>
              <a:rPr lang="ru-RU" sz="2800" b="1" dirty="0" err="1"/>
              <a:t>Who</a:t>
            </a:r>
            <a:r>
              <a:rPr lang="ru-RU" sz="2800" b="1" dirty="0"/>
              <a:t> (кто), </a:t>
            </a:r>
            <a:r>
              <a:rPr lang="ru-RU" sz="2800" b="1" dirty="0" err="1"/>
              <a:t>When</a:t>
            </a:r>
            <a:r>
              <a:rPr lang="ru-RU" sz="2800" b="1" dirty="0"/>
              <a:t> (когда) и </a:t>
            </a:r>
            <a:r>
              <a:rPr lang="ru-RU" sz="2800" b="1" dirty="0" err="1"/>
              <a:t>Where</a:t>
            </a:r>
            <a:r>
              <a:rPr lang="ru-RU" sz="2800" b="1" dirty="0"/>
              <a:t>(где). </a:t>
            </a:r>
            <a:endParaRPr lang="en-US" sz="2800" b="1" dirty="0" smtClean="0"/>
          </a:p>
          <a:p>
            <a:endParaRPr lang="ru-RU" sz="2800" dirty="0"/>
          </a:p>
          <a:p>
            <a:pPr marL="457200" indent="-457200">
              <a:buFont typeface="Courier New"/>
              <a:buChar char="o"/>
            </a:pPr>
            <a:r>
              <a:rPr lang="ru-RU" sz="2800" dirty="0" smtClean="0"/>
              <a:t>Почему</a:t>
            </a:r>
            <a:r>
              <a:rPr lang="en-US" sz="2800" dirty="0" smtClean="0"/>
              <a:t> </a:t>
            </a:r>
            <a:r>
              <a:rPr lang="ru-RU" sz="2800" b="1" dirty="0" smtClean="0"/>
              <a:t>(</a:t>
            </a:r>
            <a:r>
              <a:rPr lang="ru-RU" sz="2800" b="1" dirty="0" err="1"/>
              <a:t>Why</a:t>
            </a:r>
            <a:r>
              <a:rPr lang="ru-RU" sz="2800" b="1" dirty="0" smtClean="0"/>
              <a:t>)</a:t>
            </a:r>
            <a:r>
              <a:rPr lang="en-US" sz="2800" b="1" dirty="0" smtClean="0"/>
              <a:t>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по</a:t>
            </a:r>
            <a:r>
              <a:rPr lang="en-US" sz="2800" dirty="0" smtClean="0"/>
              <a:t> </a:t>
            </a:r>
            <a:r>
              <a:rPr lang="ru-RU" sz="2800" dirty="0" smtClean="0"/>
              <a:t>мотивации</a:t>
            </a:r>
            <a:r>
              <a:rPr lang="en-US" sz="2800" dirty="0" smtClean="0"/>
              <a:t> </a:t>
            </a:r>
            <a:r>
              <a:rPr lang="ru-RU" sz="2800" dirty="0" smtClean="0"/>
              <a:t>покупки</a:t>
            </a:r>
            <a:r>
              <a:rPr lang="en-US" sz="2800" dirty="0" smtClean="0"/>
              <a:t> </a:t>
            </a:r>
            <a:r>
              <a:rPr lang="ru-RU" sz="2800" dirty="0" smtClean="0"/>
              <a:t>и</a:t>
            </a:r>
            <a:r>
              <a:rPr lang="en-US" sz="2800" dirty="0" smtClean="0"/>
              <a:t> </a:t>
            </a:r>
            <a:r>
              <a:rPr lang="ru-RU" sz="2800" dirty="0" smtClean="0"/>
              <a:t>потребления.</a:t>
            </a:r>
            <a:endParaRPr lang="en-US" sz="2800" dirty="0" smtClean="0"/>
          </a:p>
          <a:p>
            <a:pPr marL="457200" indent="-457200">
              <a:buFont typeface="Courier New"/>
              <a:buChar char="o"/>
            </a:pPr>
            <a:r>
              <a:rPr lang="ru-RU" sz="2800" dirty="0" smtClean="0"/>
              <a:t>Что</a:t>
            </a:r>
            <a:r>
              <a:rPr lang="en-US" sz="2800" dirty="0" smtClean="0"/>
              <a:t> </a:t>
            </a:r>
            <a:r>
              <a:rPr lang="ru-RU" sz="2800" b="1" dirty="0" smtClean="0"/>
              <a:t>(</a:t>
            </a:r>
            <a:r>
              <a:rPr lang="ru-RU" sz="2800" b="1" dirty="0" err="1"/>
              <a:t>What</a:t>
            </a:r>
            <a:r>
              <a:rPr lang="ru-RU" sz="2800" b="1" dirty="0" smtClean="0"/>
              <a:t>)</a:t>
            </a:r>
            <a:r>
              <a:rPr lang="en-US" sz="2800" b="1" dirty="0" smtClean="0"/>
              <a:t>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по</a:t>
            </a:r>
            <a:r>
              <a:rPr lang="en-US" sz="2800" dirty="0" smtClean="0"/>
              <a:t> </a:t>
            </a:r>
            <a:r>
              <a:rPr lang="ru-RU" sz="2800" dirty="0" smtClean="0"/>
              <a:t>типу</a:t>
            </a:r>
            <a:r>
              <a:rPr lang="en-US" sz="2800" dirty="0" smtClean="0"/>
              <a:t> </a:t>
            </a:r>
            <a:r>
              <a:rPr lang="ru-RU" sz="2800" dirty="0" smtClean="0"/>
              <a:t>товара.</a:t>
            </a:r>
            <a:endParaRPr lang="en-US" sz="2800" dirty="0" smtClean="0"/>
          </a:p>
          <a:p>
            <a:pPr marL="457200" indent="-457200">
              <a:buFont typeface="Courier New"/>
              <a:buChar char="o"/>
            </a:pPr>
            <a:r>
              <a:rPr lang="ru-RU" sz="2800" dirty="0" smtClean="0"/>
              <a:t>Кто</a:t>
            </a:r>
            <a:r>
              <a:rPr lang="en-US" sz="2800" dirty="0" smtClean="0"/>
              <a:t> </a:t>
            </a:r>
            <a:r>
              <a:rPr lang="ru-RU" sz="2800" b="1" dirty="0" smtClean="0"/>
              <a:t>(</a:t>
            </a:r>
            <a:r>
              <a:rPr lang="ru-RU" sz="2800" b="1" dirty="0" err="1"/>
              <a:t>Who</a:t>
            </a:r>
            <a:r>
              <a:rPr lang="ru-RU" sz="2800" b="1" dirty="0" smtClean="0"/>
              <a:t>)</a:t>
            </a:r>
            <a:r>
              <a:rPr lang="en-US" sz="2800" b="1" dirty="0" smtClean="0"/>
              <a:t>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по</a:t>
            </a:r>
            <a:r>
              <a:rPr lang="en-US" sz="2800" dirty="0" smtClean="0"/>
              <a:t> </a:t>
            </a:r>
            <a:r>
              <a:rPr lang="ru-RU" sz="2800" dirty="0" smtClean="0"/>
              <a:t>типу</a:t>
            </a:r>
            <a:r>
              <a:rPr lang="en-US" sz="2800" dirty="0" smtClean="0"/>
              <a:t> </a:t>
            </a:r>
            <a:r>
              <a:rPr lang="ru-RU" sz="2800" dirty="0" smtClean="0"/>
              <a:t>потребителя.</a:t>
            </a:r>
          </a:p>
          <a:p>
            <a:pPr marL="457200" indent="-457200">
              <a:buFont typeface="Courier New"/>
              <a:buChar char="o"/>
            </a:pPr>
            <a:r>
              <a:rPr lang="ru-RU" sz="2800" dirty="0" smtClean="0"/>
              <a:t>Когда</a:t>
            </a:r>
            <a:r>
              <a:rPr lang="en-US" sz="2800" dirty="0" smtClean="0"/>
              <a:t> </a:t>
            </a:r>
            <a:r>
              <a:rPr lang="ru-RU" sz="2800" b="1" dirty="0" smtClean="0"/>
              <a:t>(</a:t>
            </a:r>
            <a:r>
              <a:rPr lang="ru-RU" sz="2800" b="1" dirty="0" err="1" smtClean="0"/>
              <a:t>When</a:t>
            </a:r>
            <a:r>
              <a:rPr lang="ru-RU" sz="2800" b="1" dirty="0" smtClean="0"/>
              <a:t>)</a:t>
            </a:r>
            <a:r>
              <a:rPr lang="en-US" sz="2800" b="1" dirty="0" smtClean="0"/>
              <a:t> </a:t>
            </a:r>
            <a:r>
              <a:rPr lang="ru-RU" sz="2800" dirty="0" smtClean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по</a:t>
            </a:r>
            <a:r>
              <a:rPr lang="en-US" sz="2800" dirty="0" smtClean="0"/>
              <a:t> </a:t>
            </a:r>
            <a:r>
              <a:rPr lang="ru-RU" sz="2800" dirty="0" smtClean="0"/>
              <a:t>возникновению</a:t>
            </a:r>
            <a:r>
              <a:rPr lang="en-US" sz="2800" dirty="0" smtClean="0"/>
              <a:t> </a:t>
            </a:r>
            <a:r>
              <a:rPr lang="ru-RU" sz="2800" dirty="0" smtClean="0"/>
              <a:t>обстоятельств</a:t>
            </a:r>
            <a:r>
              <a:rPr lang="en-US" sz="2800" dirty="0" smtClean="0"/>
              <a:t> </a:t>
            </a:r>
            <a:r>
              <a:rPr lang="ru-RU" sz="2800" dirty="0" smtClean="0"/>
              <a:t>потребности.</a:t>
            </a:r>
            <a:endParaRPr lang="en-US" sz="2800" dirty="0" smtClean="0"/>
          </a:p>
          <a:p>
            <a:pPr marL="457200" indent="-457200">
              <a:buFont typeface="Courier New"/>
              <a:buChar char="o"/>
            </a:pPr>
            <a:r>
              <a:rPr lang="ru-RU" sz="2800" dirty="0" smtClean="0"/>
              <a:t>Где </a:t>
            </a:r>
            <a:r>
              <a:rPr lang="ru-RU" sz="2800" b="1" dirty="0" smtClean="0"/>
              <a:t>(</a:t>
            </a:r>
            <a:r>
              <a:rPr lang="ru-RU" sz="2800" b="1" dirty="0" err="1" smtClean="0"/>
              <a:t>Where</a:t>
            </a:r>
            <a:r>
              <a:rPr lang="ru-RU" sz="2800" b="1" dirty="0" smtClean="0"/>
              <a:t>) </a:t>
            </a:r>
            <a:r>
              <a:rPr lang="ru-RU" sz="2800" dirty="0" smtClean="0"/>
              <a:t>– по месту получения выгоды (включая каналы дистрибуции).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64645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dirty="0" smtClean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Пример 1:</a:t>
            </a:r>
            <a:r>
              <a:rPr lang="ru-RU" sz="2800" dirty="0" smtClean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 Сегментирование </a:t>
            </a:r>
            <a:r>
              <a:rPr lang="ru-RU" sz="2800" dirty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ЦА для курса Интернет-маркетолог: от новичка до профи за 30 дней</a:t>
            </a:r>
            <a:endParaRPr lang="ru-RU" sz="2800" dirty="0">
              <a:latin typeface="+mn-lt"/>
            </a:endParaRPr>
          </a:p>
        </p:txBody>
      </p:sp>
      <p:pic>
        <p:nvPicPr>
          <p:cNvPr id="4" name="Изображение 3" descr="gx63H1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7" y="1874701"/>
            <a:ext cx="8686800" cy="35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8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2800" b="1" dirty="0" smtClean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Пример 2:</a:t>
            </a:r>
            <a:r>
              <a:rPr lang="ru-RU" sz="2800" dirty="0" smtClean="0">
                <a:solidFill>
                  <a:srgbClr val="000000"/>
                </a:solidFill>
                <a:latin typeface="+mn-lt"/>
                <a:ea typeface="Lucida Grande"/>
                <a:cs typeface="Lucida Grande"/>
              </a:rPr>
              <a:t> </a:t>
            </a:r>
            <a:r>
              <a:rPr lang="ru-RU" sz="28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Сегментация ЦА по типу потребления (</a:t>
            </a:r>
            <a:r>
              <a:rPr lang="ru-RU" sz="2800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who</a:t>
            </a:r>
            <a:r>
              <a:rPr lang="ru-RU" sz="28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) /</a:t>
            </a:r>
            <a:r>
              <a:rPr lang="ru-RU" sz="28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посетителей сайта оптово-розничного магазин </a:t>
            </a:r>
            <a:r>
              <a:rPr lang="ru-RU" sz="2800" dirty="0" err="1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сайдинга</a:t>
            </a:r>
            <a:endParaRPr lang="ru-RU" sz="2800" dirty="0">
              <a:latin typeface="+mn-lt"/>
            </a:endParaRPr>
          </a:p>
        </p:txBody>
      </p:sp>
      <p:pic>
        <p:nvPicPr>
          <p:cNvPr id="3" name="Изображение 2" descr="aEFW8K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5" y="1943100"/>
            <a:ext cx="8698547" cy="28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9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578068"/>
            <a:ext cx="8477591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Calibri"/>
                <a:cs typeface="Calibri"/>
              </a:rPr>
              <a:t>Целевая аудитория </a:t>
            </a:r>
            <a:r>
              <a:rPr lang="ru-RU" sz="2800" b="1" dirty="0" err="1">
                <a:latin typeface="Calibri"/>
                <a:cs typeface="Calibri"/>
              </a:rPr>
              <a:t>сайта</a:t>
            </a:r>
            <a:r>
              <a:rPr lang="ru-RU" sz="2800" b="1" dirty="0">
                <a:latin typeface="Calibri"/>
                <a:cs typeface="Calibri"/>
              </a:rPr>
              <a:t> – </a:t>
            </a:r>
            <a:endParaRPr lang="ru-RU" sz="2800" b="1" dirty="0" smtClean="0">
              <a:latin typeface="Calibri"/>
              <a:cs typeface="Calibri"/>
            </a:endParaRPr>
          </a:p>
          <a:p>
            <a:endParaRPr lang="ru-RU" sz="2800" dirty="0"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ru-RU" sz="2800" dirty="0">
                <a:latin typeface="Calibri"/>
                <a:cs typeface="Calibri"/>
              </a:rPr>
              <a:t>Г</a:t>
            </a:r>
            <a:r>
              <a:rPr lang="ru-RU" sz="2800" dirty="0" smtClean="0">
                <a:latin typeface="Calibri"/>
                <a:cs typeface="Calibri"/>
              </a:rPr>
              <a:t>руппа </a:t>
            </a:r>
            <a:r>
              <a:rPr lang="ru-RU" sz="2800" dirty="0">
                <a:latin typeface="Calibri"/>
                <a:cs typeface="Calibri"/>
              </a:rPr>
              <a:t>интернет-</a:t>
            </a:r>
            <a:r>
              <a:rPr lang="ru-RU" sz="2800" dirty="0" err="1">
                <a:latin typeface="Calibri"/>
                <a:cs typeface="Calibri"/>
              </a:rPr>
              <a:t>пользователеи</a:t>
            </a:r>
            <a:r>
              <a:rPr lang="ru-RU" sz="2800" dirty="0">
                <a:latin typeface="Calibri"/>
                <a:cs typeface="Calibri"/>
              </a:rPr>
              <a:t>̆, на </a:t>
            </a:r>
            <a:r>
              <a:rPr lang="ru-RU" sz="2800" dirty="0" smtClean="0">
                <a:latin typeface="Calibri"/>
                <a:cs typeface="Calibri"/>
              </a:rPr>
              <a:t>которую сфокусировано </a:t>
            </a:r>
            <a:r>
              <a:rPr lang="ru-RU" sz="2800" dirty="0">
                <a:latin typeface="Calibri"/>
                <a:cs typeface="Calibri"/>
              </a:rPr>
              <a:t>содержание </a:t>
            </a:r>
            <a:r>
              <a:rPr lang="ru-RU" sz="2800" dirty="0" err="1">
                <a:latin typeface="Calibri"/>
                <a:cs typeface="Calibri"/>
              </a:rPr>
              <a:t>сайта</a:t>
            </a:r>
            <a:r>
              <a:rPr lang="ru-RU" sz="2800" dirty="0">
                <a:latin typeface="Calibri"/>
                <a:cs typeface="Calibri"/>
              </a:rPr>
              <a:t>; </a:t>
            </a:r>
            <a:endParaRPr lang="ru-RU" sz="2800" dirty="0" smtClean="0"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ru-RU" sz="2800" dirty="0">
                <a:latin typeface="Calibri"/>
                <a:cs typeface="Calibri"/>
              </a:rPr>
              <a:t>К</a:t>
            </a:r>
            <a:r>
              <a:rPr lang="ru-RU" sz="2800" dirty="0" smtClean="0">
                <a:latin typeface="Calibri"/>
                <a:cs typeface="Calibri"/>
              </a:rPr>
              <a:t>руг </a:t>
            </a:r>
            <a:r>
              <a:rPr lang="ru-RU" sz="2800" dirty="0" err="1">
                <a:latin typeface="Calibri"/>
                <a:cs typeface="Calibri"/>
              </a:rPr>
              <a:t>посетителеи</a:t>
            </a:r>
            <a:r>
              <a:rPr lang="ru-RU" sz="2800" dirty="0">
                <a:latin typeface="Calibri"/>
                <a:cs typeface="Calibri"/>
              </a:rPr>
              <a:t>̆, заинтересованных в информации, товарах или услугах, представленных на </a:t>
            </a:r>
            <a:r>
              <a:rPr lang="ru-RU" sz="2800" dirty="0" err="1">
                <a:latin typeface="Calibri"/>
                <a:cs typeface="Calibri"/>
              </a:rPr>
              <a:t>сайте</a:t>
            </a:r>
            <a:r>
              <a:rPr lang="ru-RU" sz="2800" dirty="0">
                <a:latin typeface="Calibri"/>
                <a:cs typeface="Calibri"/>
              </a:rPr>
              <a:t>. </a:t>
            </a:r>
          </a:p>
          <a:p>
            <a:endParaRPr lang="ru-RU" sz="2800" dirty="0" smtClean="0">
              <a:latin typeface="Calibri"/>
              <a:cs typeface="Calibri"/>
            </a:endParaRPr>
          </a:p>
          <a:p>
            <a:endParaRPr lang="ru-RU" sz="2800" dirty="0">
              <a:latin typeface="Calibri"/>
              <a:cs typeface="Calibri"/>
            </a:endParaRPr>
          </a:p>
          <a:p>
            <a:r>
              <a:rPr lang="ru-RU" sz="2800" dirty="0" smtClean="0">
                <a:latin typeface="Calibri"/>
                <a:cs typeface="Calibri"/>
              </a:rPr>
              <a:t>Целевые </a:t>
            </a:r>
            <a:r>
              <a:rPr lang="ru-RU" sz="2800" dirty="0">
                <a:latin typeface="Calibri"/>
                <a:cs typeface="Calibri"/>
              </a:rPr>
              <a:t>посетители </a:t>
            </a:r>
            <a:r>
              <a:rPr lang="ru-RU" sz="2800" b="1" dirty="0">
                <a:latin typeface="Calibri"/>
                <a:cs typeface="Calibri"/>
              </a:rPr>
              <a:t>точно знают </a:t>
            </a:r>
            <a:r>
              <a:rPr lang="ru-RU" sz="2800" dirty="0">
                <a:latin typeface="Calibri"/>
                <a:cs typeface="Calibri"/>
              </a:rPr>
              <a:t>в получении </a:t>
            </a:r>
            <a:r>
              <a:rPr lang="ru-RU" sz="2800" dirty="0" err="1">
                <a:latin typeface="Calibri"/>
                <a:cs typeface="Calibri"/>
              </a:rPr>
              <a:t>какои</a:t>
            </a:r>
            <a:r>
              <a:rPr lang="ru-RU" sz="2800" dirty="0">
                <a:latin typeface="Calibri"/>
                <a:cs typeface="Calibri"/>
              </a:rPr>
              <a:t>̆ информации они заинтересованы и </a:t>
            </a:r>
            <a:r>
              <a:rPr lang="ru-RU" sz="2800" dirty="0" err="1">
                <a:latin typeface="Calibri"/>
                <a:cs typeface="Calibri"/>
              </a:rPr>
              <a:t>какои</a:t>
            </a:r>
            <a:r>
              <a:rPr lang="ru-RU" sz="2800" dirty="0">
                <a:latin typeface="Calibri"/>
                <a:cs typeface="Calibri"/>
              </a:rPr>
              <a:t>̆ именно товар или услугу желают приобрести. </a:t>
            </a:r>
          </a:p>
          <a:p>
            <a:endParaRPr lang="ru-RU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51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8104" y="2285999"/>
            <a:ext cx="7967579" cy="150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sz="2800" dirty="0">
                <a:latin typeface="Calibri"/>
                <a:cs typeface="Calibri"/>
              </a:rPr>
              <a:t>При рассмотрении данных критериев сегментации, вырисовывается </a:t>
            </a:r>
            <a:r>
              <a:rPr lang="ru-RU" sz="2800" b="1" dirty="0">
                <a:latin typeface="Calibri"/>
                <a:cs typeface="Calibri"/>
              </a:rPr>
              <a:t>"портрет" </a:t>
            </a:r>
            <a:r>
              <a:rPr lang="ru-RU" sz="2800" dirty="0">
                <a:latin typeface="Calibri"/>
                <a:cs typeface="Calibri"/>
              </a:rPr>
              <a:t>потенциального потребителя.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5580" y="401053"/>
            <a:ext cx="30081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Calibri"/>
                <a:cs typeface="Calibri"/>
              </a:rPr>
              <a:t>Сегментация ЦА – </a:t>
            </a:r>
            <a:endParaRPr lang="en-US" sz="2800" b="1" dirty="0">
              <a:latin typeface="Calibri"/>
              <a:cs typeface="Calibri"/>
            </a:endParaRPr>
          </a:p>
          <a:p>
            <a:endParaRPr lang="ru-RU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1825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92162" y="26737"/>
            <a:ext cx="7570787" cy="984387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 err="1"/>
              <a:t>Типовои</a:t>
            </a:r>
            <a:r>
              <a:rPr lang="ru-RU" sz="2800" b="1" dirty="0"/>
              <a:t>̆ персонаж </a:t>
            </a:r>
            <a:r>
              <a:rPr lang="ru-RU" sz="2800" b="1" dirty="0" smtClean="0"/>
              <a:t>– 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49818" y="4863814"/>
            <a:ext cx="8433229" cy="17692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b="1" dirty="0"/>
              <a:t>–</a:t>
            </a:r>
            <a:r>
              <a:rPr lang="ru-RU" sz="2800" dirty="0" smtClean="0"/>
              <a:t> Это </a:t>
            </a:r>
            <a:r>
              <a:rPr lang="ru-RU" sz="2800" dirty="0" err="1"/>
              <a:t>реалистичныи</a:t>
            </a:r>
            <a:r>
              <a:rPr lang="ru-RU" sz="2800" dirty="0"/>
              <a:t>̆ </a:t>
            </a:r>
            <a:r>
              <a:rPr lang="ru-RU" sz="2800" b="1" dirty="0" err="1"/>
              <a:t>собирательныи</a:t>
            </a:r>
            <a:r>
              <a:rPr lang="ru-RU" sz="2800" b="1" dirty="0"/>
              <a:t>̆ образ пользователя </a:t>
            </a:r>
            <a:r>
              <a:rPr lang="ru-RU" sz="2800" dirty="0" err="1"/>
              <a:t>сайта</a:t>
            </a:r>
            <a:r>
              <a:rPr lang="ru-RU" sz="2800" dirty="0"/>
              <a:t>, </a:t>
            </a:r>
            <a:r>
              <a:rPr lang="ru-RU" sz="2800" dirty="0" err="1"/>
              <a:t>представляющии</a:t>
            </a:r>
            <a:r>
              <a:rPr lang="ru-RU" sz="2800" dirty="0"/>
              <a:t>̆ один сегмент </a:t>
            </a:r>
            <a:r>
              <a:rPr lang="ru-RU" sz="2800" dirty="0" err="1"/>
              <a:t>целевои</a:t>
            </a:r>
            <a:r>
              <a:rPr lang="ru-RU" sz="2800" dirty="0"/>
              <a:t>̆ аудитории </a:t>
            </a:r>
            <a:r>
              <a:rPr lang="ru-RU" sz="2800" dirty="0" err="1"/>
              <a:t>сайта</a:t>
            </a:r>
            <a:r>
              <a:rPr lang="ru-RU" sz="2800" dirty="0"/>
              <a:t>. </a:t>
            </a:r>
          </a:p>
        </p:txBody>
      </p:sp>
      <p:pic>
        <p:nvPicPr>
          <p:cNvPr id="4" name="Изображение 3" descr="0479e08f8e852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378" y="1534354"/>
            <a:ext cx="3186515" cy="31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10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err="1"/>
              <a:t>Типовои</a:t>
            </a:r>
            <a:r>
              <a:rPr lang="ru-RU" sz="2800" b="1" dirty="0"/>
              <a:t>̆ персонаж </a:t>
            </a:r>
            <a:r>
              <a:rPr lang="ru-RU" sz="2800" b="1" dirty="0" smtClean="0"/>
              <a:t>– 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49818" y="5430905"/>
            <a:ext cx="8433229" cy="11341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Персонажи отличаются моделью поведения, целями, задачами, потребностями и ценностями. </a:t>
            </a:r>
          </a:p>
        </p:txBody>
      </p:sp>
      <p:pic>
        <p:nvPicPr>
          <p:cNvPr id="4" name="Изображение 3" descr="z_8765cb7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9144000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65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Зачем создавать </a:t>
            </a:r>
            <a:r>
              <a:rPr lang="ru-RU" sz="2800" b="1" dirty="0" err="1"/>
              <a:t>персонажеи</a:t>
            </a:r>
            <a:r>
              <a:rPr lang="ru-RU" sz="2800" b="1" dirty="0"/>
              <a:t>̆? 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63433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Зачем создавать </a:t>
            </a:r>
            <a:r>
              <a:rPr lang="ru-RU" sz="2800" b="1" dirty="0" err="1"/>
              <a:t>персонажеи</a:t>
            </a:r>
            <a:r>
              <a:rPr lang="ru-RU" sz="2800" b="1" dirty="0"/>
              <a:t>̆? 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Затем</a:t>
            </a:r>
            <a:r>
              <a:rPr lang="ru-RU" dirty="0"/>
              <a:t>, что таким образом мы повышаем эффективность проектирования и рабочего процесса в принципе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593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Зачем создавать </a:t>
            </a:r>
            <a:r>
              <a:rPr lang="ru-RU" sz="2800" b="1" dirty="0" err="1"/>
              <a:t>персонажеи</a:t>
            </a:r>
            <a:r>
              <a:rPr lang="ru-RU" sz="2800" b="1" dirty="0"/>
              <a:t>̆? 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Затем</a:t>
            </a:r>
            <a:r>
              <a:rPr lang="ru-RU" dirty="0"/>
              <a:t>, что таким образом мы повышаем эффективность проектирования и рабочего процесса в принципе. </a:t>
            </a:r>
            <a:endParaRPr lang="ru-RU" dirty="0" smtClean="0"/>
          </a:p>
          <a:p>
            <a:r>
              <a:rPr lang="ru-RU" dirty="0"/>
              <a:t>Описывая возможности </a:t>
            </a:r>
            <a:r>
              <a:rPr lang="ru-RU" dirty="0" err="1"/>
              <a:t>сайта</a:t>
            </a:r>
            <a:r>
              <a:rPr lang="ru-RU" dirty="0"/>
              <a:t>, мы исходим из </a:t>
            </a:r>
            <a:r>
              <a:rPr lang="ru-RU" dirty="0" err="1"/>
              <a:t>потребностеи</a:t>
            </a:r>
            <a:r>
              <a:rPr lang="ru-RU" dirty="0"/>
              <a:t>̆ </a:t>
            </a:r>
            <a:r>
              <a:rPr lang="ru-RU" dirty="0" err="1"/>
              <a:t>персонажеи</a:t>
            </a:r>
            <a:r>
              <a:rPr lang="ru-RU" dirty="0"/>
              <a:t>̆.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73558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Зачем создавать </a:t>
            </a:r>
            <a:r>
              <a:rPr lang="ru-RU" sz="2800" b="1" dirty="0" err="1"/>
              <a:t>персонажеи</a:t>
            </a:r>
            <a:r>
              <a:rPr lang="ru-RU" sz="2800" b="1" dirty="0"/>
              <a:t>̆? 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Затем</a:t>
            </a:r>
            <a:r>
              <a:rPr lang="ru-RU" dirty="0"/>
              <a:t>, что таким образом мы повышаем эффективность проектирования и рабочего процесса в принципе. </a:t>
            </a:r>
            <a:endParaRPr lang="ru-RU" dirty="0" smtClean="0"/>
          </a:p>
          <a:p>
            <a:r>
              <a:rPr lang="ru-RU" dirty="0"/>
              <a:t>Описывая возможности </a:t>
            </a:r>
            <a:r>
              <a:rPr lang="ru-RU" dirty="0" err="1"/>
              <a:t>сайта</a:t>
            </a:r>
            <a:r>
              <a:rPr lang="ru-RU" dirty="0"/>
              <a:t>, мы исходим из </a:t>
            </a:r>
            <a:r>
              <a:rPr lang="ru-RU" dirty="0" err="1"/>
              <a:t>потребностеи</a:t>
            </a:r>
            <a:r>
              <a:rPr lang="ru-RU" dirty="0"/>
              <a:t>̆ </a:t>
            </a:r>
            <a:r>
              <a:rPr lang="ru-RU" dirty="0" err="1"/>
              <a:t>персонажеи</a:t>
            </a:r>
            <a:r>
              <a:rPr lang="ru-RU" dirty="0"/>
              <a:t>̆</a:t>
            </a:r>
            <a:r>
              <a:rPr lang="ru-RU" dirty="0" smtClean="0"/>
              <a:t>.</a:t>
            </a:r>
          </a:p>
          <a:p>
            <a:r>
              <a:rPr lang="ru-RU" dirty="0"/>
              <a:t>Создавая </a:t>
            </a:r>
            <a:r>
              <a:rPr lang="ru-RU" dirty="0" err="1"/>
              <a:t>интерфейс</a:t>
            </a:r>
            <a:r>
              <a:rPr lang="ru-RU" dirty="0"/>
              <a:t>, мы представляем себе персонажа, </a:t>
            </a:r>
            <a:r>
              <a:rPr lang="ru-RU" dirty="0" err="1"/>
              <a:t>которыи</a:t>
            </a:r>
            <a:r>
              <a:rPr lang="ru-RU" dirty="0"/>
              <a:t>̆ будет им пользоваться. 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96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dirty="0">
                <a:latin typeface="Calibri"/>
                <a:cs typeface="Calibri"/>
              </a:rPr>
              <a:t>Методика создания </a:t>
            </a:r>
            <a:r>
              <a:rPr lang="ru-RU" sz="2800" b="1" dirty="0" err="1">
                <a:latin typeface="Calibri"/>
                <a:cs typeface="Calibri"/>
              </a:rPr>
              <a:t>персонажеи</a:t>
            </a:r>
            <a:r>
              <a:rPr lang="ru-RU" sz="2800" b="1" dirty="0">
                <a:latin typeface="Calibri"/>
                <a:cs typeface="Calibri"/>
              </a:rPr>
              <a:t>̆ – </a:t>
            </a:r>
            <a:r>
              <a:rPr lang="ru-RU" sz="2800" b="1" dirty="0" smtClean="0">
                <a:latin typeface="Calibri"/>
                <a:cs typeface="Calibri"/>
              </a:rPr>
              <a:t/>
            </a:r>
            <a:br>
              <a:rPr lang="ru-RU" sz="2800" b="1" dirty="0" smtClean="0">
                <a:latin typeface="Calibri"/>
                <a:cs typeface="Calibri"/>
              </a:rPr>
            </a:br>
            <a:endParaRPr lang="ru-RU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6330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dirty="0"/>
              <a:t>Методика создания </a:t>
            </a:r>
            <a:r>
              <a:rPr lang="ru-RU" sz="2800" b="1" dirty="0" err="1"/>
              <a:t>персонажеи</a:t>
            </a:r>
            <a:r>
              <a:rPr lang="ru-RU" sz="2800" b="1" dirty="0"/>
              <a:t>̆ – 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5234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ru-RU" sz="2000" b="1" dirty="0" smtClean="0">
                <a:latin typeface="Calibri"/>
                <a:cs typeface="Calibri"/>
              </a:rPr>
              <a:t>Цели персонажа</a:t>
            </a:r>
            <a:br>
              <a:rPr lang="ru-RU" sz="2000" b="1" dirty="0" smtClean="0">
                <a:latin typeface="Calibri"/>
                <a:cs typeface="Calibri"/>
              </a:rPr>
            </a:br>
            <a:r>
              <a:rPr lang="ru-RU" sz="2000" b="1" dirty="0">
                <a:latin typeface="Calibri"/>
                <a:cs typeface="Calibri"/>
              </a:rPr>
              <a:t/>
            </a:r>
            <a:br>
              <a:rPr lang="ru-RU" sz="2000" b="1" dirty="0">
                <a:latin typeface="Calibri"/>
                <a:cs typeface="Calibri"/>
              </a:rPr>
            </a:br>
            <a:endParaRPr lang="ru-RU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7087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dirty="0"/>
              <a:t>Методика создания </a:t>
            </a:r>
            <a:r>
              <a:rPr lang="ru-RU" sz="2800" b="1" dirty="0" err="1"/>
              <a:t>персонажеи</a:t>
            </a:r>
            <a:r>
              <a:rPr lang="ru-RU" sz="2800" b="1" dirty="0"/>
              <a:t>̆ – 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5234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ru-RU" sz="2000" b="1" dirty="0" smtClean="0">
                <a:latin typeface="Calibri"/>
                <a:cs typeface="Calibri"/>
              </a:rPr>
              <a:t>Цели персонажа</a:t>
            </a:r>
            <a:br>
              <a:rPr lang="ru-RU" sz="2000" b="1" dirty="0" smtClean="0">
                <a:latin typeface="Calibri"/>
                <a:cs typeface="Calibri"/>
              </a:rPr>
            </a:br>
            <a:r>
              <a:rPr lang="ru-RU" sz="2000" b="1" dirty="0">
                <a:latin typeface="Calibri"/>
                <a:cs typeface="Calibri"/>
              </a:rPr>
              <a:t/>
            </a:r>
            <a:br>
              <a:rPr lang="ru-RU" sz="2000" b="1" dirty="0">
                <a:latin typeface="Calibri"/>
                <a:cs typeface="Calibri"/>
              </a:rPr>
            </a:br>
            <a:r>
              <a:rPr lang="ru-RU" sz="2000" b="1" dirty="0">
                <a:latin typeface="Calibri"/>
                <a:cs typeface="Calibri"/>
              </a:rPr>
              <a:t>–</a:t>
            </a:r>
            <a:r>
              <a:rPr lang="en-US" sz="2000" b="1" dirty="0">
                <a:latin typeface="Calibri"/>
                <a:cs typeface="Calibri"/>
              </a:rPr>
              <a:t> </a:t>
            </a:r>
            <a:r>
              <a:rPr lang="ru-RU" sz="2000" dirty="0" smtClean="0">
                <a:latin typeface="Calibri"/>
                <a:cs typeface="Calibri"/>
              </a:rPr>
              <a:t>Цели не связанные с сайтом</a:t>
            </a:r>
            <a:r>
              <a:rPr lang="en-US" sz="2000" dirty="0" smtClean="0">
                <a:latin typeface="Calibri"/>
                <a:cs typeface="Calibri"/>
              </a:rPr>
              <a:t>/</a:t>
            </a:r>
            <a:r>
              <a:rPr lang="ru-RU" sz="2000" dirty="0" err="1" smtClean="0">
                <a:latin typeface="Calibri"/>
                <a:cs typeface="Calibri"/>
              </a:rPr>
              <a:t>акк</a:t>
            </a:r>
            <a:r>
              <a:rPr lang="ru-RU" sz="2000" dirty="0" smtClean="0">
                <a:latin typeface="Calibri"/>
                <a:cs typeface="Calibri"/>
              </a:rPr>
              <a:t>.</a:t>
            </a:r>
            <a:br>
              <a:rPr lang="ru-RU" sz="2000" dirty="0" smtClean="0">
                <a:latin typeface="Calibri"/>
                <a:cs typeface="Calibri"/>
              </a:rPr>
            </a:br>
            <a:endParaRPr lang="ru-RU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21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2" name="Изображение 1" descr="zmot1-670x3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51" y="599794"/>
            <a:ext cx="8509000" cy="381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429" y="1675908"/>
            <a:ext cx="4074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latin typeface="Calibri"/>
                <a:cs typeface="Calibri"/>
              </a:rPr>
              <a:t>Большинство предпринимателей считает, что важный момент принятия решения о покупке находится рядом с полкой.</a:t>
            </a:r>
          </a:p>
        </p:txBody>
      </p:sp>
    </p:spTree>
    <p:extLst>
      <p:ext uri="{BB962C8B-B14F-4D97-AF65-F5344CB8AC3E}">
        <p14:creationId xmlns:p14="http://schemas.microsoft.com/office/powerpoint/2010/main" val="73507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dirty="0"/>
              <a:t>Методика создания </a:t>
            </a:r>
            <a:r>
              <a:rPr lang="ru-RU" sz="2800" b="1" dirty="0" err="1"/>
              <a:t>персонажеи</a:t>
            </a:r>
            <a:r>
              <a:rPr lang="ru-RU" sz="2800" b="1" dirty="0"/>
              <a:t>̆ – 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5234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ru-RU" sz="2000" b="1" dirty="0" smtClean="0">
                <a:latin typeface="Calibri"/>
                <a:cs typeface="Calibri"/>
              </a:rPr>
              <a:t>Цели персонажа</a:t>
            </a:r>
            <a:br>
              <a:rPr lang="ru-RU" sz="2000" b="1" dirty="0" smtClean="0">
                <a:latin typeface="Calibri"/>
                <a:cs typeface="Calibri"/>
              </a:rPr>
            </a:br>
            <a:r>
              <a:rPr lang="ru-RU" sz="2000" b="1" dirty="0">
                <a:latin typeface="Calibri"/>
                <a:cs typeface="Calibri"/>
              </a:rPr>
              <a:t/>
            </a:r>
            <a:br>
              <a:rPr lang="ru-RU" sz="2000" b="1" dirty="0">
                <a:latin typeface="Calibri"/>
                <a:cs typeface="Calibri"/>
              </a:rPr>
            </a:br>
            <a:r>
              <a:rPr lang="ru-RU" sz="2000" b="1" dirty="0">
                <a:latin typeface="Calibri"/>
                <a:cs typeface="Calibri"/>
              </a:rPr>
              <a:t>–</a:t>
            </a:r>
            <a:r>
              <a:rPr lang="en-US" sz="2000" b="1" dirty="0">
                <a:latin typeface="Calibri"/>
                <a:cs typeface="Calibri"/>
              </a:rPr>
              <a:t> </a:t>
            </a:r>
            <a:r>
              <a:rPr lang="ru-RU" sz="2000" dirty="0" smtClean="0">
                <a:latin typeface="Calibri"/>
                <a:cs typeface="Calibri"/>
              </a:rPr>
              <a:t>Цели не связанные с сайтом</a:t>
            </a:r>
            <a:r>
              <a:rPr lang="en-US" sz="2000" dirty="0" smtClean="0">
                <a:latin typeface="Calibri"/>
                <a:cs typeface="Calibri"/>
              </a:rPr>
              <a:t>/</a:t>
            </a:r>
            <a:r>
              <a:rPr lang="ru-RU" sz="2000" dirty="0" err="1" smtClean="0">
                <a:latin typeface="Calibri"/>
                <a:cs typeface="Calibri"/>
              </a:rPr>
              <a:t>акк</a:t>
            </a:r>
            <a:r>
              <a:rPr lang="ru-RU" sz="2000" dirty="0" smtClean="0">
                <a:latin typeface="Calibri"/>
                <a:cs typeface="Calibri"/>
              </a:rPr>
              <a:t>.</a:t>
            </a:r>
            <a:br>
              <a:rPr lang="ru-RU" sz="2000" dirty="0" smtClean="0">
                <a:latin typeface="Calibri"/>
                <a:cs typeface="Calibri"/>
              </a:rPr>
            </a:br>
            <a:r>
              <a:rPr lang="ru-RU" sz="2000" b="1" dirty="0">
                <a:latin typeface="Calibri"/>
                <a:cs typeface="Calibri"/>
              </a:rPr>
              <a:t>–</a:t>
            </a:r>
            <a:r>
              <a:rPr lang="en-US" sz="2000" b="1" dirty="0">
                <a:latin typeface="Calibri"/>
                <a:cs typeface="Calibri"/>
              </a:rPr>
              <a:t> </a:t>
            </a:r>
            <a:r>
              <a:rPr lang="ru-RU" sz="2000" dirty="0">
                <a:latin typeface="Calibri"/>
                <a:cs typeface="Calibri"/>
              </a:rPr>
              <a:t>Цели </a:t>
            </a:r>
            <a:r>
              <a:rPr lang="ru-RU" sz="2000" dirty="0" smtClean="0">
                <a:latin typeface="Calibri"/>
                <a:cs typeface="Calibri"/>
              </a:rPr>
              <a:t>связанные </a:t>
            </a:r>
            <a:r>
              <a:rPr lang="ru-RU" sz="2000" dirty="0">
                <a:latin typeface="Calibri"/>
                <a:cs typeface="Calibri"/>
              </a:rPr>
              <a:t>с сайтом</a:t>
            </a:r>
            <a:r>
              <a:rPr lang="en-US" sz="2000" dirty="0">
                <a:latin typeface="Calibri"/>
                <a:cs typeface="Calibri"/>
              </a:rPr>
              <a:t>/</a:t>
            </a:r>
            <a:r>
              <a:rPr lang="ru-RU" sz="2000" dirty="0" err="1">
                <a:latin typeface="Calibri"/>
                <a:cs typeface="Calibri"/>
              </a:rPr>
              <a:t>акк</a:t>
            </a:r>
            <a:r>
              <a:rPr lang="ru-RU" sz="2000" dirty="0">
                <a:latin typeface="Calibri"/>
                <a:cs typeface="Calibri"/>
              </a:rPr>
              <a:t>.</a:t>
            </a:r>
            <a:br>
              <a:rPr lang="ru-RU" sz="2000" dirty="0">
                <a:latin typeface="Calibri"/>
                <a:cs typeface="Calibri"/>
              </a:rPr>
            </a:br>
            <a:endParaRPr lang="ru-RU" sz="2000" b="1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5262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dirty="0"/>
              <a:t>Методика создания </a:t>
            </a:r>
            <a:r>
              <a:rPr lang="ru-RU" sz="2800" b="1" dirty="0" err="1"/>
              <a:t>персонажеи</a:t>
            </a:r>
            <a:r>
              <a:rPr lang="ru-RU" sz="2800" b="1" dirty="0"/>
              <a:t>̆ – 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5234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ru-RU" sz="2000" b="1" dirty="0" smtClean="0">
                <a:latin typeface="Calibri"/>
                <a:cs typeface="Calibri"/>
              </a:rPr>
              <a:t>Цели персонажа</a:t>
            </a:r>
            <a:br>
              <a:rPr lang="ru-RU" sz="2000" b="1" dirty="0" smtClean="0">
                <a:latin typeface="Calibri"/>
                <a:cs typeface="Calibri"/>
              </a:rPr>
            </a:br>
            <a:r>
              <a:rPr lang="ru-RU" sz="2000" b="1" dirty="0">
                <a:latin typeface="Calibri"/>
                <a:cs typeface="Calibri"/>
              </a:rPr>
              <a:t/>
            </a:r>
            <a:br>
              <a:rPr lang="ru-RU" sz="2000" b="1" dirty="0">
                <a:latin typeface="Calibri"/>
                <a:cs typeface="Calibri"/>
              </a:rPr>
            </a:br>
            <a:r>
              <a:rPr lang="ru-RU" sz="2000" b="1" dirty="0">
                <a:latin typeface="Calibri"/>
                <a:cs typeface="Calibri"/>
              </a:rPr>
              <a:t>–</a:t>
            </a:r>
            <a:r>
              <a:rPr lang="en-US" sz="2000" b="1" dirty="0">
                <a:latin typeface="Calibri"/>
                <a:cs typeface="Calibri"/>
              </a:rPr>
              <a:t> </a:t>
            </a:r>
            <a:r>
              <a:rPr lang="ru-RU" sz="2000" dirty="0" smtClean="0">
                <a:latin typeface="Calibri"/>
                <a:cs typeface="Calibri"/>
              </a:rPr>
              <a:t>Цели не связанные с сайтом</a:t>
            </a:r>
            <a:r>
              <a:rPr lang="en-US" sz="2000" dirty="0" smtClean="0">
                <a:latin typeface="Calibri"/>
                <a:cs typeface="Calibri"/>
              </a:rPr>
              <a:t>/</a:t>
            </a:r>
            <a:r>
              <a:rPr lang="ru-RU" sz="2000" dirty="0" err="1" smtClean="0">
                <a:latin typeface="Calibri"/>
                <a:cs typeface="Calibri"/>
              </a:rPr>
              <a:t>акк</a:t>
            </a:r>
            <a:r>
              <a:rPr lang="ru-RU" sz="2000" dirty="0" smtClean="0">
                <a:latin typeface="Calibri"/>
                <a:cs typeface="Calibri"/>
              </a:rPr>
              <a:t>.</a:t>
            </a:r>
            <a:br>
              <a:rPr lang="ru-RU" sz="2000" dirty="0" smtClean="0">
                <a:latin typeface="Calibri"/>
                <a:cs typeface="Calibri"/>
              </a:rPr>
            </a:br>
            <a:r>
              <a:rPr lang="ru-RU" sz="2000" b="1" dirty="0">
                <a:latin typeface="Calibri"/>
                <a:cs typeface="Calibri"/>
              </a:rPr>
              <a:t>–</a:t>
            </a:r>
            <a:r>
              <a:rPr lang="en-US" sz="2000" b="1" dirty="0">
                <a:latin typeface="Calibri"/>
                <a:cs typeface="Calibri"/>
              </a:rPr>
              <a:t> </a:t>
            </a:r>
            <a:r>
              <a:rPr lang="ru-RU" sz="2000" dirty="0">
                <a:latin typeface="Calibri"/>
                <a:cs typeface="Calibri"/>
              </a:rPr>
              <a:t>Цели </a:t>
            </a:r>
            <a:r>
              <a:rPr lang="ru-RU" sz="2000" dirty="0" smtClean="0">
                <a:latin typeface="Calibri"/>
                <a:cs typeface="Calibri"/>
              </a:rPr>
              <a:t>связанные </a:t>
            </a:r>
            <a:r>
              <a:rPr lang="ru-RU" sz="2000" dirty="0">
                <a:latin typeface="Calibri"/>
                <a:cs typeface="Calibri"/>
              </a:rPr>
              <a:t>с сайтом</a:t>
            </a:r>
            <a:r>
              <a:rPr lang="en-US" sz="2000" dirty="0">
                <a:latin typeface="Calibri"/>
                <a:cs typeface="Calibri"/>
              </a:rPr>
              <a:t>/</a:t>
            </a:r>
            <a:r>
              <a:rPr lang="ru-RU" sz="2000" dirty="0" err="1">
                <a:latin typeface="Calibri"/>
                <a:cs typeface="Calibri"/>
              </a:rPr>
              <a:t>акк</a:t>
            </a:r>
            <a:r>
              <a:rPr lang="ru-RU" sz="2000" dirty="0">
                <a:latin typeface="Calibri"/>
                <a:cs typeface="Calibri"/>
              </a:rPr>
              <a:t>.</a:t>
            </a:r>
            <a:br>
              <a:rPr lang="ru-RU" sz="2000" dirty="0">
                <a:latin typeface="Calibri"/>
                <a:cs typeface="Calibri"/>
              </a:rPr>
            </a:br>
            <a:endParaRPr lang="ru-RU" sz="2000" b="1" dirty="0" smtClean="0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ru-RU" sz="2000" b="1" dirty="0" smtClean="0">
                <a:latin typeface="Calibri"/>
                <a:cs typeface="Calibri"/>
              </a:rPr>
              <a:t>Взаимодействие с сайтом</a:t>
            </a:r>
            <a:r>
              <a:rPr lang="en-US" sz="2000" b="1" dirty="0" smtClean="0">
                <a:latin typeface="Calibri"/>
                <a:cs typeface="Calibri"/>
              </a:rPr>
              <a:t>/</a:t>
            </a:r>
            <a:r>
              <a:rPr lang="ru-RU" sz="2000" b="1" dirty="0" err="1" smtClean="0">
                <a:latin typeface="Calibri"/>
                <a:cs typeface="Calibri"/>
              </a:rPr>
              <a:t>акк</a:t>
            </a:r>
            <a:r>
              <a:rPr lang="ru-RU" sz="2000" b="1" dirty="0" smtClean="0">
                <a:latin typeface="Calibri"/>
                <a:cs typeface="Calibri"/>
              </a:rPr>
              <a:t>.</a:t>
            </a:r>
            <a:br>
              <a:rPr lang="ru-RU" sz="2000" b="1" dirty="0" smtClean="0">
                <a:latin typeface="Calibri"/>
                <a:cs typeface="Calibri"/>
              </a:rPr>
            </a:br>
            <a:endParaRPr lang="ru-RU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7969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dirty="0"/>
              <a:t>Методика создания </a:t>
            </a:r>
            <a:r>
              <a:rPr lang="ru-RU" sz="2800" b="1" dirty="0" err="1"/>
              <a:t>персонажеи</a:t>
            </a:r>
            <a:r>
              <a:rPr lang="ru-RU" sz="2800" b="1" dirty="0"/>
              <a:t>̆ – 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5234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ru-RU" sz="2000" b="1" dirty="0" smtClean="0">
                <a:latin typeface="Calibri"/>
                <a:cs typeface="Calibri"/>
              </a:rPr>
              <a:t>Цели персонажа</a:t>
            </a:r>
            <a:br>
              <a:rPr lang="ru-RU" sz="2000" b="1" dirty="0" smtClean="0">
                <a:latin typeface="Calibri"/>
                <a:cs typeface="Calibri"/>
              </a:rPr>
            </a:br>
            <a:r>
              <a:rPr lang="ru-RU" sz="2000" b="1" dirty="0">
                <a:latin typeface="Calibri"/>
                <a:cs typeface="Calibri"/>
              </a:rPr>
              <a:t/>
            </a:r>
            <a:br>
              <a:rPr lang="ru-RU" sz="2000" b="1" dirty="0">
                <a:latin typeface="Calibri"/>
                <a:cs typeface="Calibri"/>
              </a:rPr>
            </a:br>
            <a:r>
              <a:rPr lang="ru-RU" sz="2000" b="1" dirty="0">
                <a:latin typeface="Calibri"/>
                <a:cs typeface="Calibri"/>
              </a:rPr>
              <a:t>–</a:t>
            </a:r>
            <a:r>
              <a:rPr lang="en-US" sz="2000" b="1" dirty="0">
                <a:latin typeface="Calibri"/>
                <a:cs typeface="Calibri"/>
              </a:rPr>
              <a:t> </a:t>
            </a:r>
            <a:r>
              <a:rPr lang="ru-RU" sz="2000" dirty="0" smtClean="0">
                <a:latin typeface="Calibri"/>
                <a:cs typeface="Calibri"/>
              </a:rPr>
              <a:t>Цели не связанные с сайтом</a:t>
            </a:r>
            <a:r>
              <a:rPr lang="en-US" sz="2000" dirty="0" smtClean="0">
                <a:latin typeface="Calibri"/>
                <a:cs typeface="Calibri"/>
              </a:rPr>
              <a:t>/</a:t>
            </a:r>
            <a:r>
              <a:rPr lang="ru-RU" sz="2000" dirty="0" err="1" smtClean="0">
                <a:latin typeface="Calibri"/>
                <a:cs typeface="Calibri"/>
              </a:rPr>
              <a:t>акк</a:t>
            </a:r>
            <a:r>
              <a:rPr lang="ru-RU" sz="2000" dirty="0" smtClean="0">
                <a:latin typeface="Calibri"/>
                <a:cs typeface="Calibri"/>
              </a:rPr>
              <a:t>.</a:t>
            </a:r>
            <a:br>
              <a:rPr lang="ru-RU" sz="2000" dirty="0" smtClean="0">
                <a:latin typeface="Calibri"/>
                <a:cs typeface="Calibri"/>
              </a:rPr>
            </a:br>
            <a:r>
              <a:rPr lang="ru-RU" sz="2000" b="1" dirty="0">
                <a:latin typeface="Calibri"/>
                <a:cs typeface="Calibri"/>
              </a:rPr>
              <a:t>–</a:t>
            </a:r>
            <a:r>
              <a:rPr lang="en-US" sz="2000" b="1" dirty="0">
                <a:latin typeface="Calibri"/>
                <a:cs typeface="Calibri"/>
              </a:rPr>
              <a:t> </a:t>
            </a:r>
            <a:r>
              <a:rPr lang="ru-RU" sz="2000" dirty="0">
                <a:latin typeface="Calibri"/>
                <a:cs typeface="Calibri"/>
              </a:rPr>
              <a:t>Цели </a:t>
            </a:r>
            <a:r>
              <a:rPr lang="ru-RU" sz="2000" dirty="0" smtClean="0">
                <a:latin typeface="Calibri"/>
                <a:cs typeface="Calibri"/>
              </a:rPr>
              <a:t>связанные </a:t>
            </a:r>
            <a:r>
              <a:rPr lang="ru-RU" sz="2000" dirty="0">
                <a:latin typeface="Calibri"/>
                <a:cs typeface="Calibri"/>
              </a:rPr>
              <a:t>с сайтом</a:t>
            </a:r>
            <a:r>
              <a:rPr lang="en-US" sz="2000" dirty="0">
                <a:latin typeface="Calibri"/>
                <a:cs typeface="Calibri"/>
              </a:rPr>
              <a:t>/</a:t>
            </a:r>
            <a:r>
              <a:rPr lang="ru-RU" sz="2000" dirty="0" err="1">
                <a:latin typeface="Calibri"/>
                <a:cs typeface="Calibri"/>
              </a:rPr>
              <a:t>акк</a:t>
            </a:r>
            <a:r>
              <a:rPr lang="ru-RU" sz="2000" dirty="0">
                <a:latin typeface="Calibri"/>
                <a:cs typeface="Calibri"/>
              </a:rPr>
              <a:t>.</a:t>
            </a:r>
            <a:br>
              <a:rPr lang="ru-RU" sz="2000" dirty="0">
                <a:latin typeface="Calibri"/>
                <a:cs typeface="Calibri"/>
              </a:rPr>
            </a:br>
            <a:endParaRPr lang="ru-RU" sz="2000" b="1" dirty="0" smtClean="0"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ru-RU" sz="2000" b="1" dirty="0" smtClean="0">
                <a:latin typeface="Calibri"/>
                <a:cs typeface="Calibri"/>
              </a:rPr>
              <a:t>Взаимодействие с сайтом</a:t>
            </a:r>
            <a:r>
              <a:rPr lang="en-US" sz="2000" b="1" dirty="0" smtClean="0">
                <a:latin typeface="Calibri"/>
                <a:cs typeface="Calibri"/>
              </a:rPr>
              <a:t>/</a:t>
            </a:r>
            <a:r>
              <a:rPr lang="ru-RU" sz="2000" b="1" dirty="0" err="1" smtClean="0">
                <a:latin typeface="Calibri"/>
                <a:cs typeface="Calibri"/>
              </a:rPr>
              <a:t>акк</a:t>
            </a:r>
            <a:r>
              <a:rPr lang="ru-RU" sz="2000" b="1" dirty="0" smtClean="0">
                <a:latin typeface="Calibri"/>
                <a:cs typeface="Calibri"/>
              </a:rPr>
              <a:t>.</a:t>
            </a:r>
            <a:br>
              <a:rPr lang="ru-RU" sz="2000" b="1" dirty="0" smtClean="0">
                <a:latin typeface="Calibri"/>
                <a:cs typeface="Calibri"/>
              </a:rPr>
            </a:br>
            <a:r>
              <a:rPr lang="ru-RU" sz="2000" b="1" dirty="0" smtClean="0">
                <a:latin typeface="Calibri"/>
                <a:cs typeface="Calibri"/>
              </a:rPr>
              <a:t> –</a:t>
            </a:r>
            <a:r>
              <a:rPr lang="en-US" sz="2000" b="1" dirty="0" smtClean="0">
                <a:latin typeface="Calibri"/>
                <a:cs typeface="Calibri"/>
              </a:rPr>
              <a:t> </a:t>
            </a:r>
            <a:r>
              <a:rPr lang="ru-RU" sz="2000" dirty="0" smtClean="0">
                <a:latin typeface="Calibri"/>
                <a:cs typeface="Calibri"/>
              </a:rPr>
              <a:t>В </a:t>
            </a:r>
            <a:r>
              <a:rPr lang="ru-RU" sz="2000" dirty="0" err="1" smtClean="0">
                <a:latin typeface="Calibri"/>
                <a:cs typeface="Calibri"/>
              </a:rPr>
              <a:t>какои</a:t>
            </a:r>
            <a:r>
              <a:rPr lang="ru-RU" sz="2000" dirty="0" smtClean="0">
                <a:latin typeface="Calibri"/>
                <a:cs typeface="Calibri"/>
              </a:rPr>
              <a:t>̆ обстановке будет использоваться </a:t>
            </a:r>
            <a:r>
              <a:rPr lang="ru-RU" sz="2000" dirty="0" err="1" smtClean="0">
                <a:latin typeface="Calibri"/>
                <a:cs typeface="Calibri"/>
              </a:rPr>
              <a:t>сайт</a:t>
            </a:r>
            <a:r>
              <a:rPr lang="ru-RU" sz="2000" dirty="0" smtClean="0">
                <a:latin typeface="Calibri"/>
                <a:cs typeface="Calibri"/>
              </a:rPr>
              <a:t>;</a:t>
            </a:r>
            <a:br>
              <a:rPr lang="ru-RU" sz="2000" dirty="0" smtClean="0">
                <a:latin typeface="Calibri"/>
                <a:cs typeface="Calibri"/>
              </a:rPr>
            </a:b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ru-RU" sz="2000" b="1" dirty="0" smtClean="0">
                <a:latin typeface="Calibri"/>
                <a:cs typeface="Calibri"/>
              </a:rPr>
              <a:t>–</a:t>
            </a:r>
            <a:r>
              <a:rPr lang="en-US" sz="2000" b="1" dirty="0" smtClean="0">
                <a:latin typeface="Calibri"/>
                <a:cs typeface="Calibri"/>
              </a:rPr>
              <a:t> </a:t>
            </a:r>
            <a:r>
              <a:rPr lang="ru-RU" sz="2000" dirty="0" smtClean="0">
                <a:latin typeface="Calibri"/>
                <a:cs typeface="Calibri"/>
              </a:rPr>
              <a:t>Был ли опыт использования подобных </a:t>
            </a:r>
            <a:r>
              <a:rPr lang="ru-RU" sz="2000" dirty="0" err="1" smtClean="0">
                <a:latin typeface="Calibri"/>
                <a:cs typeface="Calibri"/>
              </a:rPr>
              <a:t>сайтов</a:t>
            </a:r>
            <a:r>
              <a:rPr lang="ru-RU" sz="2000" dirty="0" smtClean="0">
                <a:latin typeface="Calibri"/>
                <a:cs typeface="Calibri"/>
              </a:rPr>
              <a:t>;</a:t>
            </a:r>
            <a:br>
              <a:rPr lang="ru-RU" sz="2000" dirty="0" smtClean="0">
                <a:latin typeface="Calibri"/>
                <a:cs typeface="Calibri"/>
              </a:rPr>
            </a:b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ru-RU" sz="2000" b="1" dirty="0" smtClean="0">
                <a:latin typeface="Calibri"/>
                <a:cs typeface="Calibri"/>
              </a:rPr>
              <a:t>–</a:t>
            </a:r>
            <a:r>
              <a:rPr lang="en-US" sz="2000" b="1" dirty="0" smtClean="0">
                <a:latin typeface="Calibri"/>
                <a:cs typeface="Calibri"/>
              </a:rPr>
              <a:t> </a:t>
            </a:r>
            <a:r>
              <a:rPr lang="ru-RU" sz="2000" dirty="0" smtClean="0">
                <a:latin typeface="Calibri"/>
                <a:cs typeface="Calibri"/>
              </a:rPr>
              <a:t>Каковы факторы оценки </a:t>
            </a:r>
            <a:r>
              <a:rPr lang="ru-RU" sz="2000" dirty="0" err="1" smtClean="0">
                <a:latin typeface="Calibri"/>
                <a:cs typeface="Calibri"/>
              </a:rPr>
              <a:t>сайта</a:t>
            </a:r>
            <a:r>
              <a:rPr lang="ru-RU" sz="2000" dirty="0" smtClean="0">
                <a:latin typeface="Calibri"/>
                <a:cs typeface="Calibri"/>
              </a:rPr>
              <a:t>;</a:t>
            </a:r>
            <a:br>
              <a:rPr lang="ru-RU" sz="2000" dirty="0" smtClean="0">
                <a:latin typeface="Calibri"/>
                <a:cs typeface="Calibri"/>
              </a:rPr>
            </a:b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ru-RU" sz="2000" b="1" dirty="0" smtClean="0">
                <a:latin typeface="Calibri"/>
                <a:cs typeface="Calibri"/>
              </a:rPr>
              <a:t>–</a:t>
            </a:r>
            <a:r>
              <a:rPr lang="en-US" sz="2000" b="1" dirty="0" smtClean="0">
                <a:latin typeface="Calibri"/>
                <a:cs typeface="Calibri"/>
              </a:rPr>
              <a:t> </a:t>
            </a:r>
            <a:r>
              <a:rPr lang="ru-RU" sz="2000" dirty="0" smtClean="0">
                <a:latin typeface="Calibri"/>
                <a:cs typeface="Calibri"/>
              </a:rPr>
              <a:t>Каковы ожидания от поведения и содержания </a:t>
            </a:r>
            <a:r>
              <a:rPr lang="ru-RU" sz="2000" dirty="0" err="1" smtClean="0">
                <a:latin typeface="Calibri"/>
                <a:cs typeface="Calibri"/>
              </a:rPr>
              <a:t>сайта</a:t>
            </a:r>
            <a:r>
              <a:rPr lang="ru-RU" sz="2000" dirty="0" smtClean="0">
                <a:latin typeface="Calibri"/>
                <a:cs typeface="Calibri"/>
              </a:rPr>
              <a:t>; </a:t>
            </a:r>
            <a:br>
              <a:rPr lang="ru-RU" sz="2000" dirty="0" smtClean="0">
                <a:latin typeface="Calibri"/>
                <a:cs typeface="Calibri"/>
              </a:rPr>
            </a:br>
            <a:r>
              <a:rPr lang="en-US" sz="2000" dirty="0" smtClean="0">
                <a:latin typeface="Calibri"/>
                <a:cs typeface="Calibri"/>
              </a:rPr>
              <a:t> </a:t>
            </a:r>
            <a:r>
              <a:rPr lang="ru-RU" sz="2000" b="1" dirty="0" smtClean="0">
                <a:latin typeface="Calibri"/>
                <a:cs typeface="Calibri"/>
              </a:rPr>
              <a:t>–</a:t>
            </a:r>
            <a:r>
              <a:rPr lang="en-US" sz="2000" b="1" dirty="0" smtClean="0">
                <a:latin typeface="Calibri"/>
                <a:cs typeface="Calibri"/>
              </a:rPr>
              <a:t> </a:t>
            </a:r>
            <a:r>
              <a:rPr lang="ru-RU" sz="2000" dirty="0" smtClean="0">
                <a:latin typeface="Calibri"/>
                <a:cs typeface="Calibri"/>
              </a:rPr>
              <a:t>Каковы ожидаемые результаты от </a:t>
            </a:r>
            <a:r>
              <a:rPr lang="ru-RU" sz="2000" dirty="0" err="1" smtClean="0">
                <a:latin typeface="Calibri"/>
                <a:cs typeface="Calibri"/>
              </a:rPr>
              <a:t>взаимодействия</a:t>
            </a:r>
            <a:r>
              <a:rPr lang="ru-RU" sz="2000" dirty="0" smtClean="0">
                <a:latin typeface="Calibri"/>
                <a:cs typeface="Calibri"/>
              </a:rPr>
              <a:t>. </a:t>
            </a:r>
            <a:endParaRPr lang="ru-RU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5411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8229600" cy="681789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Calibri"/>
                <a:cs typeface="Calibri"/>
              </a:rPr>
              <a:t>Пример типового персонажа</a:t>
            </a:r>
            <a:endParaRPr lang="ru-RU" sz="2800" b="1" dirty="0">
              <a:latin typeface="Calibri"/>
              <a:cs typeface="Calibri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311148" y="1137330"/>
            <a:ext cx="5375651" cy="36256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latin typeface="Calibri"/>
                <a:cs typeface="Calibri"/>
              </a:rPr>
              <a:t>Ниша:</a:t>
            </a:r>
            <a:r>
              <a:rPr lang="ru-RU" sz="1600" dirty="0">
                <a:latin typeface="Calibri"/>
                <a:cs typeface="Calibri"/>
              </a:rPr>
              <a:t> магазин мебели</a:t>
            </a:r>
          </a:p>
          <a:p>
            <a:pPr marL="0" indent="0">
              <a:buNone/>
            </a:pPr>
            <a:r>
              <a:rPr lang="ru-RU" sz="1600" b="1" dirty="0" smtClean="0">
                <a:latin typeface="Calibri"/>
                <a:cs typeface="Calibri"/>
              </a:rPr>
              <a:t>Персонаж</a:t>
            </a:r>
            <a:r>
              <a:rPr lang="ru-RU" sz="1600" b="1" dirty="0">
                <a:latin typeface="Calibri"/>
                <a:cs typeface="Calibri"/>
              </a:rPr>
              <a:t>:</a:t>
            </a:r>
            <a:r>
              <a:rPr lang="ru-RU" sz="1600" dirty="0">
                <a:latin typeface="Calibri"/>
                <a:cs typeface="Calibri"/>
              </a:rPr>
              <a:t> Виталий Иванович. Мужчина, 47 лет, женат 23 года, есть взрослые дети, начальник отдела в страховой кампании. Живет в Саратове, в центре в собственной квартире с женой, дети живут отдельно. Домосед, любит комфорт, но иногда рыбачит со своего катера</a:t>
            </a:r>
            <a:r>
              <a:rPr lang="ru-RU" sz="1600" dirty="0" smtClean="0">
                <a:latin typeface="Calibri"/>
                <a:cs typeface="Calibri"/>
              </a:rPr>
              <a:t>.</a:t>
            </a:r>
          </a:p>
          <a:p>
            <a:pPr marL="0" indent="0">
              <a:buNone/>
            </a:pPr>
            <a:endParaRPr lang="ru-RU" sz="16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 sz="1600" b="1" dirty="0" smtClean="0">
                <a:latin typeface="Calibri"/>
                <a:cs typeface="Calibri"/>
              </a:rPr>
              <a:t>Интернетом</a:t>
            </a:r>
            <a:r>
              <a:rPr lang="ru-RU" sz="1600" dirty="0" smtClean="0">
                <a:latin typeface="Calibri"/>
                <a:cs typeface="Calibri"/>
              </a:rPr>
              <a:t> </a:t>
            </a:r>
            <a:r>
              <a:rPr lang="ru-RU" sz="1600" dirty="0">
                <a:latin typeface="Calibri"/>
                <a:cs typeface="Calibri"/>
              </a:rPr>
              <a:t>пользуется достаточно активно, в основном для поиска информации и скачивания </a:t>
            </a:r>
            <a:r>
              <a:rPr lang="ru-RU" sz="1600" dirty="0" err="1">
                <a:latin typeface="Calibri"/>
                <a:cs typeface="Calibri"/>
              </a:rPr>
              <a:t>сериальчиков</a:t>
            </a:r>
            <a:r>
              <a:rPr lang="ru-RU" sz="1600" dirty="0">
                <a:latin typeface="Calibri"/>
                <a:cs typeface="Calibri"/>
              </a:rPr>
              <a:t>. Не очень доверяет интернет-магазинам, хотя пару раз покупал что-то в </a:t>
            </a:r>
            <a:r>
              <a:rPr lang="ru-RU" sz="1600" dirty="0" err="1">
                <a:latin typeface="Calibri"/>
                <a:cs typeface="Calibri"/>
              </a:rPr>
              <a:t>Ozon</a:t>
            </a:r>
            <a:r>
              <a:rPr lang="ru-RU" sz="1600" dirty="0">
                <a:latin typeface="Calibri"/>
                <a:cs typeface="Calibri"/>
              </a:rPr>
              <a:t>, в </a:t>
            </a:r>
            <a:r>
              <a:rPr lang="ru-RU" sz="1600" dirty="0" smtClean="0">
                <a:latin typeface="Calibri"/>
                <a:cs typeface="Calibri"/>
              </a:rPr>
              <a:t>первую </a:t>
            </a:r>
            <a:r>
              <a:rPr lang="ru-RU" sz="1600" dirty="0">
                <a:latin typeface="Calibri"/>
                <a:cs typeface="Calibri"/>
              </a:rPr>
              <a:t>очередь из-за наличия точек доставки и </a:t>
            </a:r>
            <a:r>
              <a:rPr lang="ru-RU" sz="1600" dirty="0" err="1">
                <a:latin typeface="Calibri"/>
                <a:cs typeface="Calibri"/>
              </a:rPr>
              <a:t>постоплаты</a:t>
            </a:r>
            <a:r>
              <a:rPr lang="ru-RU" sz="1600" dirty="0">
                <a:latin typeface="Calibri"/>
                <a:cs typeface="Calibri"/>
              </a:rPr>
              <a:t>.</a:t>
            </a:r>
          </a:p>
        </p:txBody>
      </p:sp>
      <p:pic>
        <p:nvPicPr>
          <p:cNvPr id="5" name="Изображение 4" descr="5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2" y="1104273"/>
            <a:ext cx="2812297" cy="36256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852" y="4977647"/>
            <a:ext cx="8484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Calibri"/>
                <a:cs typeface="Calibri"/>
              </a:rPr>
              <a:t>На </a:t>
            </a:r>
            <a:r>
              <a:rPr lang="ru-RU" sz="1600" dirty="0">
                <a:latin typeface="Calibri"/>
                <a:cs typeface="Calibri"/>
              </a:rPr>
              <a:t>сайт магазина </a:t>
            </a:r>
            <a:r>
              <a:rPr lang="ru-RU" sz="1600" dirty="0" smtClean="0">
                <a:latin typeface="Calibri"/>
                <a:cs typeface="Calibri"/>
              </a:rPr>
              <a:t>мебели зашел</a:t>
            </a:r>
            <a:r>
              <a:rPr lang="ru-RU" sz="1600" dirty="0">
                <a:latin typeface="Calibri"/>
                <a:cs typeface="Calibri"/>
              </a:rPr>
              <a:t>, так как решил сделать подарок себе и жене и купить огромную кровать. </a:t>
            </a:r>
            <a:endParaRPr lang="ru-RU" sz="1600" dirty="0" smtClean="0">
              <a:latin typeface="Calibri"/>
              <a:cs typeface="Calibri"/>
            </a:endParaRPr>
          </a:p>
          <a:p>
            <a:r>
              <a:rPr lang="ru-RU" sz="1600" dirty="0" smtClean="0">
                <a:latin typeface="Calibri"/>
                <a:cs typeface="Calibri"/>
              </a:rPr>
              <a:t>Интересуют </a:t>
            </a:r>
            <a:r>
              <a:rPr lang="ru-RU" sz="1600" dirty="0">
                <a:latin typeface="Calibri"/>
                <a:cs typeface="Calibri"/>
              </a:rPr>
              <a:t>условия доставки и оплаты, местонахождение магазина </a:t>
            </a:r>
            <a:r>
              <a:rPr lang="ru-RU" sz="1600" dirty="0" smtClean="0">
                <a:latin typeface="Calibri"/>
                <a:cs typeface="Calibri"/>
              </a:rPr>
              <a:t>(</a:t>
            </a:r>
            <a:r>
              <a:rPr lang="ru-RU" sz="1600" dirty="0">
                <a:latin typeface="Calibri"/>
                <a:cs typeface="Calibri"/>
              </a:rPr>
              <a:t>хочет подъехать и посмотреть) и размеры кроватей. Внешний вид интересует во вторую очередь.</a:t>
            </a:r>
          </a:p>
          <a:p>
            <a:r>
              <a:rPr lang="ru-RU" sz="1600" dirty="0" smtClean="0">
                <a:latin typeface="Calibri"/>
                <a:cs typeface="Calibri"/>
              </a:rPr>
              <a:t>Финансово </a:t>
            </a:r>
            <a:r>
              <a:rPr lang="ru-RU" sz="1600" dirty="0">
                <a:latin typeface="Calibri"/>
                <a:cs typeface="Calibri"/>
              </a:rPr>
              <a:t>не ограничен, время на просмотр кровати на месте тоже может выделить.</a:t>
            </a:r>
          </a:p>
          <a:p>
            <a:endParaRPr lang="ru-RU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334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2037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Сценарий </a:t>
            </a:r>
            <a:r>
              <a:rPr lang="ru-RU" sz="2800" b="1" dirty="0"/>
              <a:t>поведения </a:t>
            </a:r>
            <a:r>
              <a:rPr lang="ru-RU" sz="2800" b="1" dirty="0" err="1"/>
              <a:t>персонажеи</a:t>
            </a:r>
            <a:r>
              <a:rPr lang="ru-RU" sz="2800" b="1" dirty="0"/>
              <a:t>̆ – 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25960"/>
            <a:ext cx="8229600" cy="2051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Это ситуация </a:t>
            </a:r>
            <a:r>
              <a:rPr lang="ru-RU" sz="2800" dirty="0" err="1"/>
              <a:t>взаимодействия</a:t>
            </a:r>
            <a:r>
              <a:rPr lang="ru-RU" sz="2800" dirty="0"/>
              <a:t> персонажа с </a:t>
            </a:r>
            <a:r>
              <a:rPr lang="ru-RU" sz="2800" dirty="0" err="1"/>
              <a:t>сайтом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Сценарий </a:t>
            </a:r>
            <a:r>
              <a:rPr lang="ru-RU" sz="2800" dirty="0"/>
              <a:t>описывает </a:t>
            </a:r>
            <a:r>
              <a:rPr lang="ru-RU" sz="2800" dirty="0" err="1"/>
              <a:t>действия</a:t>
            </a:r>
            <a:r>
              <a:rPr lang="ru-RU" sz="2800" dirty="0"/>
              <a:t> персонажа, цели, которые он хочет достичь, и ожидания от производимых </a:t>
            </a:r>
            <a:r>
              <a:rPr lang="ru-RU" sz="2800" dirty="0" err="1"/>
              <a:t>действии</a:t>
            </a:r>
            <a:r>
              <a:rPr lang="ru-RU" sz="2800" dirty="0"/>
              <a:t>̆. </a:t>
            </a:r>
          </a:p>
        </p:txBody>
      </p:sp>
    </p:spTree>
    <p:extLst>
      <p:ext uri="{BB962C8B-B14F-4D97-AF65-F5344CB8AC3E}">
        <p14:creationId xmlns:p14="http://schemas.microsoft.com/office/powerpoint/2010/main" val="16804415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2037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Calibri"/>
                <a:cs typeface="Calibri"/>
              </a:rPr>
              <a:t>Что делать, если не знаем </a:t>
            </a:r>
            <a:r>
              <a:rPr lang="ru-RU" sz="2800" b="1" dirty="0" err="1">
                <a:latin typeface="Calibri"/>
                <a:cs typeface="Calibri"/>
              </a:rPr>
              <a:t>потребностеи</a:t>
            </a:r>
            <a:r>
              <a:rPr lang="ru-RU" sz="2800" b="1" dirty="0">
                <a:latin typeface="Calibri"/>
                <a:cs typeface="Calibri"/>
              </a:rPr>
              <a:t>̆ ЦА – </a:t>
            </a:r>
            <a:endParaRPr lang="ru-RU" sz="2800" dirty="0">
              <a:latin typeface="Calibri"/>
              <a:cs typeface="Calibri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67390"/>
            <a:ext cx="8229600" cy="3918909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Calibri"/>
                <a:cs typeface="Calibri"/>
              </a:rPr>
              <a:t>Анализ </a:t>
            </a:r>
            <a:r>
              <a:rPr lang="ru-RU" sz="2800" dirty="0">
                <a:latin typeface="Calibri"/>
                <a:cs typeface="Calibri"/>
              </a:rPr>
              <a:t>спроса в поисковых </a:t>
            </a:r>
            <a:r>
              <a:rPr lang="ru-RU" sz="2800" dirty="0" smtClean="0">
                <a:latin typeface="Calibri"/>
                <a:cs typeface="Calibri"/>
              </a:rPr>
              <a:t>системах</a:t>
            </a:r>
            <a:endParaRPr lang="en-US" sz="2800" dirty="0" smtClean="0">
              <a:latin typeface="Calibri"/>
              <a:cs typeface="Calibri"/>
            </a:endParaRPr>
          </a:p>
          <a:p>
            <a:r>
              <a:rPr lang="ru-RU" sz="2800" dirty="0" smtClean="0">
                <a:latin typeface="Calibri"/>
                <a:cs typeface="Calibri"/>
              </a:rPr>
              <a:t>Анализ </a:t>
            </a:r>
            <a:r>
              <a:rPr lang="ru-RU" sz="2800" dirty="0">
                <a:latin typeface="Calibri"/>
                <a:cs typeface="Calibri"/>
              </a:rPr>
              <a:t>упоминаний в социальных сетях и просмотр портрета представителя ЦА </a:t>
            </a:r>
            <a:endParaRPr lang="en-US" sz="2800" dirty="0" smtClean="0">
              <a:latin typeface="Calibri"/>
              <a:cs typeface="Calibri"/>
            </a:endParaRPr>
          </a:p>
          <a:p>
            <a:r>
              <a:rPr lang="ru-RU" sz="2800" dirty="0" smtClean="0">
                <a:latin typeface="Calibri"/>
                <a:cs typeface="Calibri"/>
              </a:rPr>
              <a:t>Проведение </a:t>
            </a:r>
            <a:r>
              <a:rPr lang="ru-RU" sz="2800" dirty="0">
                <a:latin typeface="Calibri"/>
                <a:cs typeface="Calibri"/>
              </a:rPr>
              <a:t>опросов на тематических </a:t>
            </a:r>
            <a:r>
              <a:rPr lang="ru-RU" sz="2800" dirty="0" smtClean="0">
                <a:latin typeface="Calibri"/>
                <a:cs typeface="Calibri"/>
              </a:rPr>
              <a:t>ресурсах</a:t>
            </a:r>
            <a:endParaRPr lang="en-US" sz="2800" dirty="0" smtClean="0">
              <a:latin typeface="Calibri"/>
              <a:cs typeface="Calibri"/>
            </a:endParaRPr>
          </a:p>
          <a:p>
            <a:r>
              <a:rPr lang="ru-RU" sz="2800" dirty="0" smtClean="0">
                <a:latin typeface="Calibri"/>
                <a:cs typeface="Calibri"/>
              </a:rPr>
              <a:t>Заказ </a:t>
            </a:r>
            <a:r>
              <a:rPr lang="ru-RU" sz="2800" dirty="0">
                <a:latin typeface="Calibri"/>
                <a:cs typeface="Calibri"/>
              </a:rPr>
              <a:t>исследований в маркетинговых </a:t>
            </a:r>
            <a:r>
              <a:rPr lang="ru-RU" sz="2800" dirty="0" smtClean="0">
                <a:latin typeface="Calibri"/>
                <a:cs typeface="Calibri"/>
              </a:rPr>
              <a:t>агентствах</a:t>
            </a:r>
            <a:endParaRPr lang="en-US" sz="2800" dirty="0" smtClean="0">
              <a:latin typeface="Calibri"/>
              <a:cs typeface="Calibri"/>
            </a:endParaRPr>
          </a:p>
          <a:p>
            <a:r>
              <a:rPr lang="ru-RU" sz="2800" dirty="0" smtClean="0">
                <a:latin typeface="Calibri"/>
                <a:cs typeface="Calibri"/>
              </a:rPr>
              <a:t>Покупка </a:t>
            </a:r>
            <a:r>
              <a:rPr lang="ru-RU" sz="2800" dirty="0">
                <a:latin typeface="Calibri"/>
                <a:cs typeface="Calibri"/>
              </a:rPr>
              <a:t>уже готовых </a:t>
            </a:r>
            <a:r>
              <a:rPr lang="ru-RU" sz="2800" dirty="0" smtClean="0">
                <a:latin typeface="Calibri"/>
                <a:cs typeface="Calibri"/>
              </a:rPr>
              <a:t>исследований</a:t>
            </a:r>
            <a:endParaRPr lang="en-US" sz="2800" dirty="0" smtClean="0">
              <a:latin typeface="Calibri"/>
              <a:cs typeface="Calibri"/>
            </a:endParaRPr>
          </a:p>
          <a:p>
            <a:r>
              <a:rPr lang="ru-RU" sz="2800" dirty="0" smtClean="0">
                <a:latin typeface="Calibri"/>
                <a:cs typeface="Calibri"/>
              </a:rPr>
              <a:t>Фокус </a:t>
            </a:r>
            <a:r>
              <a:rPr lang="ru-RU" sz="2800" dirty="0">
                <a:latin typeface="Calibri"/>
                <a:cs typeface="Calibri"/>
              </a:rPr>
              <a:t>– группы и опрос своих клиентов </a:t>
            </a:r>
          </a:p>
        </p:txBody>
      </p:sp>
    </p:spTree>
    <p:extLst>
      <p:ext uri="{BB962C8B-B14F-4D97-AF65-F5344CB8AC3E}">
        <p14:creationId xmlns:p14="http://schemas.microsoft.com/office/powerpoint/2010/main" val="271548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2" name="Изображение 1" descr="zmot1-670x3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51" y="599794"/>
            <a:ext cx="8509000" cy="381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429" y="1675908"/>
            <a:ext cx="4074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latin typeface="Calibri"/>
                <a:cs typeface="Calibri"/>
              </a:rPr>
              <a:t>Большинство предпринимателей считает, что важный момент принятия решения о покупке находится рядом с полкой.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451" y="4375007"/>
            <a:ext cx="1675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latin typeface="Calibri"/>
                <a:cs typeface="Calibri"/>
              </a:rPr>
              <a:t>ОДНАКО</a:t>
            </a:r>
            <a:r>
              <a:rPr lang="ru-RU" sz="2800" b="1" dirty="0" smtClean="0">
                <a:solidFill>
                  <a:srgbClr val="FF0000"/>
                </a:solidFill>
              </a:rPr>
              <a:t>!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34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9451" y="4917793"/>
            <a:ext cx="8477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alibri"/>
                <a:cs typeface="Calibri"/>
              </a:rPr>
              <a:t>Сегодняшние потребители уже знают гораздо больше еще </a:t>
            </a:r>
            <a:r>
              <a:rPr lang="ru-RU" sz="2800" b="1" dirty="0" smtClean="0">
                <a:latin typeface="Calibri"/>
                <a:cs typeface="Calibri"/>
              </a:rPr>
              <a:t>ДО ТОГО</a:t>
            </a:r>
            <a:r>
              <a:rPr lang="ru-RU" sz="2800" dirty="0" smtClean="0">
                <a:latin typeface="Calibri"/>
                <a:cs typeface="Calibri"/>
              </a:rPr>
              <a:t>, как они достигнут магазинной полки или витрины на сайте.</a:t>
            </a:r>
            <a:endParaRPr lang="ru-RU" sz="2800" dirty="0">
              <a:latin typeface="Calibri"/>
              <a:cs typeface="Calibri"/>
            </a:endParaRPr>
          </a:p>
        </p:txBody>
      </p:sp>
      <p:pic>
        <p:nvPicPr>
          <p:cNvPr id="2" name="Изображение 1" descr="zmot1-670x3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51" y="599794"/>
            <a:ext cx="8509000" cy="381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0429" y="1675908"/>
            <a:ext cx="4074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latin typeface="Calibri"/>
                <a:cs typeface="Calibri"/>
              </a:rPr>
              <a:t>Большинство предпринимателей считает, что важный момент принятия решения о покупке находится рядом с полкой.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451" y="4375007"/>
            <a:ext cx="1675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latin typeface="Calibri"/>
                <a:cs typeface="Calibri"/>
              </a:rPr>
              <a:t>ОДНАКО</a:t>
            </a:r>
            <a:r>
              <a:rPr lang="ru-RU" sz="2800" b="1" dirty="0" smtClean="0">
                <a:solidFill>
                  <a:srgbClr val="FF0000"/>
                </a:solidFill>
              </a:rPr>
              <a:t>!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1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67894" y="213895"/>
            <a:ext cx="8349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Calibri"/>
                <a:cs typeface="Calibri"/>
              </a:rPr>
              <a:t>Прежде чем совершить любое целевое действие, например покупку в интернет </a:t>
            </a:r>
            <a:endParaRPr lang="ru-RU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347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537" y="284022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418203" y="1470620"/>
            <a:ext cx="40747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/>
              <a:t>Пользователи:</a:t>
            </a:r>
          </a:p>
          <a:p>
            <a:pPr marL="342900" indent="-342900">
              <a:buFont typeface="Arial"/>
              <a:buChar char="•"/>
            </a:pPr>
            <a:r>
              <a:rPr lang="ru-RU" sz="2000" i="1" dirty="0" smtClean="0"/>
              <a:t>просматривают</a:t>
            </a:r>
            <a:r>
              <a:rPr lang="ru-RU" sz="2000" i="1" dirty="0"/>
              <a:t>, </a:t>
            </a:r>
            <a:endParaRPr lang="ru-RU" sz="2000" i="1" dirty="0" smtClean="0"/>
          </a:p>
          <a:p>
            <a:pPr marL="342900" indent="-342900">
              <a:buFont typeface="Arial"/>
              <a:buChar char="•"/>
            </a:pPr>
            <a:r>
              <a:rPr lang="ru-RU" sz="2000" i="1" dirty="0" smtClean="0"/>
              <a:t>раскапывают</a:t>
            </a:r>
            <a:r>
              <a:rPr lang="ru-RU" sz="2000" i="1" dirty="0"/>
              <a:t>, </a:t>
            </a:r>
            <a:endParaRPr lang="ru-RU" sz="2000" i="1" dirty="0" smtClean="0"/>
          </a:p>
          <a:p>
            <a:pPr marL="342900" indent="-342900">
              <a:buFont typeface="Arial"/>
              <a:buChar char="•"/>
            </a:pPr>
            <a:r>
              <a:rPr lang="ru-RU" sz="2000" i="1" dirty="0" smtClean="0"/>
              <a:t>ИССЛЕДУЮТ</a:t>
            </a:r>
            <a:r>
              <a:rPr lang="ru-RU" sz="2000" i="1" dirty="0"/>
              <a:t>, </a:t>
            </a:r>
            <a:endParaRPr lang="ru-RU" sz="2000" i="1" dirty="0" smtClean="0"/>
          </a:p>
          <a:p>
            <a:pPr marL="342900" indent="-342900">
              <a:buFont typeface="Arial"/>
              <a:buChar char="•"/>
            </a:pPr>
            <a:r>
              <a:rPr lang="ru-RU" sz="2000" i="1" dirty="0" smtClean="0"/>
              <a:t>выдумывают, </a:t>
            </a:r>
            <a:endParaRPr lang="ru-RU" sz="2000" i="1" dirty="0"/>
          </a:p>
          <a:p>
            <a:pPr marL="342900" indent="-342900">
              <a:buFont typeface="Arial"/>
              <a:buChar char="•"/>
            </a:pPr>
            <a:r>
              <a:rPr lang="ru-RU" sz="2000" i="1" dirty="0"/>
              <a:t>о</a:t>
            </a:r>
            <a:r>
              <a:rPr lang="ru-RU" sz="2000" i="1" dirty="0" smtClean="0"/>
              <a:t>сваивают,</a:t>
            </a:r>
          </a:p>
          <a:p>
            <a:r>
              <a:rPr lang="ru-RU" sz="2000" i="1" dirty="0"/>
              <a:t/>
            </a:r>
            <a:br>
              <a:rPr lang="ru-RU" sz="2000" i="1" dirty="0"/>
            </a:br>
            <a:r>
              <a:rPr lang="ru-RU" sz="2000" i="1" dirty="0" smtClean="0"/>
              <a:t>(!) И </a:t>
            </a:r>
            <a:r>
              <a:rPr lang="ru-RU" sz="2000" i="1" dirty="0"/>
              <a:t>тем, что они узнали, они делятся с другими</a:t>
            </a:r>
            <a:r>
              <a:rPr lang="ru-RU" sz="2000" i="1" dirty="0" smtClean="0"/>
              <a:t>.</a:t>
            </a:r>
          </a:p>
          <a:p>
            <a:endParaRPr lang="ru-RU" sz="2000" i="1" dirty="0"/>
          </a:p>
          <a:p>
            <a:endParaRPr lang="ru-RU" sz="20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67894" y="213895"/>
            <a:ext cx="8349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Calibri"/>
                <a:cs typeface="Calibri"/>
              </a:rPr>
              <a:t>Прежде чем совершить любое целевое действие, например покупку в интернет </a:t>
            </a:r>
            <a:endParaRPr lang="ru-RU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76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1547</Words>
  <Application>Microsoft Macintosh PowerPoint</Application>
  <PresentationFormat>Экран (4:3)</PresentationFormat>
  <Paragraphs>213</Paragraphs>
  <Slides>55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1: Сегментирование ЦА для курса Интернет-маркетолог: от новичка до профи за 30 дней</vt:lpstr>
      <vt:lpstr>Пример 2: Сегментация ЦА по типу потребления (who) /посетителей сайта оптово-розничного магазин сайдинга</vt:lpstr>
      <vt:lpstr>Презентация PowerPoint</vt:lpstr>
      <vt:lpstr>Типовой персонаж – </vt:lpstr>
      <vt:lpstr>Типовой персонаж – </vt:lpstr>
      <vt:lpstr>Зачем создавать персонажей?  </vt:lpstr>
      <vt:lpstr>Зачем создавать персонажей?  </vt:lpstr>
      <vt:lpstr>Зачем создавать персонажей?  </vt:lpstr>
      <vt:lpstr>Зачем создавать персонажей?  </vt:lpstr>
      <vt:lpstr>Методика создания персонажей –  </vt:lpstr>
      <vt:lpstr>Методика создания персонажей –  </vt:lpstr>
      <vt:lpstr>Методика создания персонажей –  </vt:lpstr>
      <vt:lpstr>Методика создания персонажей –  </vt:lpstr>
      <vt:lpstr>Методика создания персонажей –  </vt:lpstr>
      <vt:lpstr>Методика создания персонажей –  </vt:lpstr>
      <vt:lpstr>Пример типового персонажа</vt:lpstr>
      <vt:lpstr>Сценарий поведения персонажей – </vt:lpstr>
      <vt:lpstr>Что делать, если не знаем потребностей ЦА – </vt:lpstr>
    </vt:vector>
  </TitlesOfParts>
  <Company>LU.CHEREMISINA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Lubov Cheremisina</dc:creator>
  <cp:lastModifiedBy>Lubov Cheremisina</cp:lastModifiedBy>
  <cp:revision>44</cp:revision>
  <dcterms:created xsi:type="dcterms:W3CDTF">2015-04-22T12:02:58Z</dcterms:created>
  <dcterms:modified xsi:type="dcterms:W3CDTF">2015-10-31T04:07:54Z</dcterms:modified>
</cp:coreProperties>
</file>