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60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57" r:id="rId11"/>
    <p:sldId id="28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69" r:id="rId26"/>
    <p:sldId id="291" r:id="rId27"/>
    <p:sldId id="270" r:id="rId28"/>
    <p:sldId id="292" r:id="rId29"/>
    <p:sldId id="293" r:id="rId30"/>
    <p:sldId id="294" r:id="rId31"/>
    <p:sldId id="295" r:id="rId32"/>
    <p:sldId id="296" r:id="rId33"/>
    <p:sldId id="259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58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07" r:id="rId5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E922-D308-6B44-80FE-F7C4AADED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40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3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09C7-D9D1-9C40-9A51-9C25C844E740}" type="datetimeFigureOut">
              <a:rPr lang="ru-RU" smtClean="0"/>
              <a:t>03.11.15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19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36" y="282259"/>
            <a:ext cx="8625832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Интернет-маркетолог: от новичка до профи за 30 дней</a:t>
            </a:r>
          </a:p>
          <a:p>
            <a:pPr algn="ctr"/>
            <a:r>
              <a:rPr lang="ru-RU" sz="4000" dirty="0"/>
              <a:t/>
            </a:r>
            <a:br>
              <a:rPr lang="ru-RU" sz="4000" dirty="0"/>
            </a:br>
            <a:endParaRPr lang="ru-RU" sz="4000" dirty="0" smtClean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r>
              <a:rPr lang="ru-RU" sz="3200" b="1" dirty="0"/>
              <a:t>Модуль </a:t>
            </a:r>
            <a:r>
              <a:rPr lang="ru-RU" sz="3200" b="1" dirty="0" smtClean="0"/>
              <a:t>1</a:t>
            </a:r>
          </a:p>
          <a:p>
            <a:pPr algn="ctr"/>
            <a:endParaRPr lang="ru-RU" sz="3200" b="1" dirty="0"/>
          </a:p>
          <a:p>
            <a:pPr algn="ctr"/>
            <a:endParaRPr lang="ru-RU" sz="3200" b="1" dirty="0" smtClean="0"/>
          </a:p>
          <a:p>
            <a:pPr algn="ctr"/>
            <a:r>
              <a:rPr lang="ru-RU" sz="3200" b="1" dirty="0" smtClean="0"/>
              <a:t>1.3. Анализ конкурентов и формирование УТП</a:t>
            </a:r>
            <a:endParaRPr lang="ru-RU" sz="2800" dirty="0"/>
          </a:p>
          <a:p>
            <a:pPr algn="ctr"/>
            <a:endParaRPr lang="ru-RU" sz="4000" dirty="0"/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60" y="1882456"/>
            <a:ext cx="2342717" cy="3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</a:t>
            </a:r>
            <a:r>
              <a:rPr lang="ru-RU" sz="2800" b="1" dirty="0" smtClean="0"/>
              <a:t>анализа: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54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</a:t>
            </a:r>
            <a:r>
              <a:rPr lang="ru-RU" sz="2800" b="1" dirty="0" smtClean="0"/>
              <a:t>анализа:</a:t>
            </a:r>
          </a:p>
          <a:p>
            <a:endParaRPr lang="ru-RU" sz="2800" b="1" dirty="0"/>
          </a:p>
          <a:p>
            <a:endParaRPr lang="ru-RU" sz="2800" b="1" dirty="0" smtClean="0"/>
          </a:p>
          <a:p>
            <a:endParaRPr lang="ru-RU" sz="2800" b="1" dirty="0" smtClean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r>
              <a:rPr lang="ru-RU" sz="2800" dirty="0" smtClean="0"/>
              <a:t>Что, по вашему мнению, анализируем?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579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152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379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213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860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273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546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33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Клиентский </a:t>
            </a:r>
            <a:r>
              <a:rPr lang="ru-RU" sz="2800" dirty="0" smtClean="0"/>
              <a:t>сервис.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612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94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Клиентский </a:t>
            </a:r>
            <a:r>
              <a:rPr lang="ru-RU" sz="2800" dirty="0" smtClean="0"/>
              <a:t>сервис.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</a:t>
            </a:r>
            <a:r>
              <a:rPr lang="ru-RU" sz="2800" dirty="0" smtClean="0"/>
              <a:t>продвижения.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936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Клиентский </a:t>
            </a:r>
            <a:r>
              <a:rPr lang="ru-RU" sz="2800" dirty="0" smtClean="0"/>
              <a:t>сервис.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</a:t>
            </a:r>
            <a:r>
              <a:rPr lang="ru-RU" sz="2800" dirty="0" smtClean="0"/>
              <a:t>продвижения.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Бюджеты на </a:t>
            </a:r>
            <a:r>
              <a:rPr lang="ru-RU" sz="2800" dirty="0" smtClean="0"/>
              <a:t>продвижение.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96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57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Клиентский </a:t>
            </a:r>
            <a:r>
              <a:rPr lang="ru-RU" sz="2800" dirty="0" smtClean="0"/>
              <a:t>сервис.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</a:t>
            </a:r>
            <a:r>
              <a:rPr lang="ru-RU" sz="2800" dirty="0" smtClean="0"/>
              <a:t>продвижения.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Бюджеты на </a:t>
            </a:r>
            <a:r>
              <a:rPr lang="ru-RU" sz="2800" dirty="0" smtClean="0"/>
              <a:t>продвижение.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вовлечения, удержания и </a:t>
            </a:r>
            <a:r>
              <a:rPr lang="ru-RU" sz="2800" dirty="0" smtClean="0"/>
              <a:t>конверсии.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36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57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Содержание </a:t>
            </a:r>
            <a:r>
              <a:rPr lang="ru-RU" sz="2800" b="1" dirty="0"/>
              <a:t>конкурентного анализа</a:t>
            </a:r>
            <a:r>
              <a:rPr lang="ru-RU" sz="2800" b="1" dirty="0" smtClean="0"/>
              <a:t>:</a:t>
            </a:r>
          </a:p>
          <a:p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err="1" smtClean="0"/>
              <a:t>Позиционироварание</a:t>
            </a:r>
            <a:r>
              <a:rPr lang="ru-RU" sz="2800" dirty="0" smtClean="0"/>
              <a:t> конкурентов.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Ценовая </a:t>
            </a:r>
            <a:r>
              <a:rPr lang="ru-RU" sz="2800" dirty="0" smtClean="0"/>
              <a:t>политика.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 smtClean="0"/>
              <a:t>Ассортимент.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Клиентский </a:t>
            </a:r>
            <a:r>
              <a:rPr lang="ru-RU" sz="2800" dirty="0" smtClean="0"/>
              <a:t>сервис.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</a:t>
            </a:r>
            <a:r>
              <a:rPr lang="ru-RU" sz="2800" dirty="0" smtClean="0"/>
              <a:t>продвижения.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Бюджеты на </a:t>
            </a:r>
            <a:r>
              <a:rPr lang="ru-RU" sz="2800" dirty="0" smtClean="0"/>
              <a:t>продвижение.</a:t>
            </a:r>
            <a:endParaRPr lang="ru-RU" sz="2800" dirty="0"/>
          </a:p>
          <a:p>
            <a:pPr marL="457200" lvl="0" indent="-457200">
              <a:lnSpc>
                <a:spcPct val="140000"/>
              </a:lnSpc>
              <a:buFont typeface="Arial"/>
              <a:buChar char="•"/>
            </a:pPr>
            <a:r>
              <a:rPr lang="ru-RU" sz="2800" dirty="0"/>
              <a:t>Инструменты вовлечения, удержания и </a:t>
            </a:r>
            <a:r>
              <a:rPr lang="ru-RU" sz="2800" dirty="0" smtClean="0"/>
              <a:t>конверсии.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88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23589"/>
            <a:ext cx="8229600" cy="275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Позиционирование</a:t>
            </a:r>
            <a:r>
              <a:rPr lang="ru-RU" sz="2800" dirty="0"/>
              <a:t> — искусство формирования образа марки в воображении </a:t>
            </a:r>
            <a:r>
              <a:rPr lang="ru-RU" sz="2800" dirty="0" err="1"/>
              <a:t>целевои</a:t>
            </a:r>
            <a:r>
              <a:rPr lang="ru-RU" sz="2800" dirty="0"/>
              <a:t>̆ аудитории таким образом, чтобы она как можно более выгодно отличалась от марок конкурентов, для чего используются как реальные, так и воображаемые ее характеристики. </a:t>
            </a:r>
          </a:p>
        </p:txBody>
      </p:sp>
    </p:spTree>
    <p:extLst>
      <p:ext uri="{BB962C8B-B14F-4D97-AF65-F5344CB8AC3E}">
        <p14:creationId xmlns:p14="http://schemas.microsoft.com/office/powerpoint/2010/main" val="355566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Цель и </a:t>
            </a:r>
            <a:r>
              <a:rPr lang="ru-RU" sz="2800" b="1" dirty="0" smtClean="0"/>
              <a:t>основные задачи </a:t>
            </a:r>
            <a:r>
              <a:rPr lang="ru-RU" sz="2800" b="1" dirty="0"/>
              <a:t>конкурентного анализа </a:t>
            </a:r>
            <a:r>
              <a:rPr lang="en-US" sz="2800" b="1" dirty="0"/>
              <a:t>-</a:t>
            </a:r>
            <a:endParaRPr lang="ru-RU" sz="2800" b="1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  <a:p>
            <a:pPr algn="ctr"/>
            <a:r>
              <a:rPr lang="ru-RU" sz="2800" dirty="0" smtClean="0"/>
              <a:t>Для чего всё это необходимо анализировать?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547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Цель и основные задачи конкурентного анализа </a:t>
            </a:r>
            <a:r>
              <a:rPr lang="en-US" sz="2800" b="1" dirty="0"/>
              <a:t>-</a:t>
            </a:r>
            <a:endParaRPr lang="ru-RU" sz="2800" b="1" dirty="0" smtClean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«отстроиться от конкурентов»</a:t>
            </a:r>
            <a:r>
              <a:rPr lang="ru-RU" sz="2400" dirty="0"/>
              <a:t> </a:t>
            </a:r>
            <a:r>
              <a:rPr lang="ru-RU" sz="2400" dirty="0" smtClean="0"/>
              <a:t>и стать уникальным.</a:t>
            </a:r>
          </a:p>
        </p:txBody>
      </p:sp>
    </p:spTree>
    <p:extLst>
      <p:ext uri="{BB962C8B-B14F-4D97-AF65-F5344CB8AC3E}">
        <p14:creationId xmlns:p14="http://schemas.microsoft.com/office/powerpoint/2010/main" val="40642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Цель и основные задачи конкурентного анализа </a:t>
            </a:r>
            <a:r>
              <a:rPr lang="en-US" sz="2800" b="1" dirty="0"/>
              <a:t>-</a:t>
            </a:r>
            <a:endParaRPr lang="ru-RU" sz="2800" b="1" dirty="0" smtClean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«отстроиться от конкурентов»</a:t>
            </a:r>
            <a:r>
              <a:rPr lang="ru-RU" sz="2400" dirty="0"/>
              <a:t> </a:t>
            </a:r>
            <a:r>
              <a:rPr lang="ru-RU" sz="2400" dirty="0" smtClean="0"/>
              <a:t>и стать уникальным.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предоставить более высокий уровень сервиса.</a:t>
            </a:r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65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Цель и основные задачи конкурентного анализа </a:t>
            </a:r>
            <a:r>
              <a:rPr lang="en-US" sz="2800" b="1" dirty="0"/>
              <a:t>-</a:t>
            </a:r>
            <a:endParaRPr lang="ru-RU" sz="2800" b="1" dirty="0" smtClean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«отстроиться от конкурентов»</a:t>
            </a:r>
            <a:r>
              <a:rPr lang="ru-RU" sz="2400" dirty="0"/>
              <a:t> </a:t>
            </a:r>
            <a:r>
              <a:rPr lang="ru-RU" sz="2400" dirty="0" smtClean="0"/>
              <a:t>и стать уникальным.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предоставить более высокий уровень сервиса.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использовать сильные</a:t>
            </a:r>
            <a:r>
              <a:rPr lang="en-US" sz="2400" dirty="0" smtClean="0"/>
              <a:t>/</a:t>
            </a:r>
            <a:r>
              <a:rPr lang="ru-RU" sz="2400" dirty="0" smtClean="0"/>
              <a:t>слабые места конкурентов в свою пользу.</a:t>
            </a:r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143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Цель и основные задачи конкурентного анализа </a:t>
            </a:r>
            <a:r>
              <a:rPr lang="en-US" sz="2800" b="1" dirty="0"/>
              <a:t>-</a:t>
            </a:r>
            <a:endParaRPr lang="ru-RU" sz="2800" b="1" dirty="0" smtClean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«отстроиться от конкурентов»</a:t>
            </a:r>
            <a:r>
              <a:rPr lang="ru-RU" sz="2400" dirty="0"/>
              <a:t> </a:t>
            </a:r>
            <a:r>
              <a:rPr lang="ru-RU" sz="2400" dirty="0" smtClean="0"/>
              <a:t>и стать уникальным.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предоставить более высокий уровень сервиса.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использовать сильные</a:t>
            </a:r>
            <a:r>
              <a:rPr lang="en-US" sz="2400" dirty="0" smtClean="0"/>
              <a:t>/</a:t>
            </a:r>
            <a:r>
              <a:rPr lang="ru-RU" sz="2400" dirty="0" smtClean="0"/>
              <a:t>слабые места конкурентов в свою пользу.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ru-RU" sz="2400" dirty="0" smtClean="0"/>
              <a:t>Чтобы сформировать собственное позиционирование.</a:t>
            </a:r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92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Анализ сайта конкурента (взаимодействие с пользователями):</a:t>
            </a:r>
          </a:p>
          <a:p>
            <a:endParaRPr lang="ru-RU" sz="28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1</a:t>
            </a:r>
            <a:r>
              <a:rPr lang="ru-RU" sz="2400" dirty="0"/>
              <a:t>. Какие присутствуют элементы для установления контакта?</a:t>
            </a:r>
          </a:p>
          <a:p>
            <a:pPr lvl="0"/>
            <a:r>
              <a:rPr lang="ru-RU" sz="2400" dirty="0" smtClean="0"/>
              <a:t> - Телефон </a:t>
            </a:r>
            <a:r>
              <a:rPr lang="ru-RU" sz="2400" dirty="0"/>
              <a:t>	</a:t>
            </a:r>
            <a:endParaRPr lang="ru-RU" sz="2400" dirty="0" smtClean="0"/>
          </a:p>
          <a:p>
            <a:pPr lvl="0"/>
            <a:r>
              <a:rPr lang="ru-RU" sz="2400" dirty="0" smtClean="0"/>
              <a:t> - Форма </a:t>
            </a:r>
            <a:r>
              <a:rPr lang="ru-RU" sz="2400" dirty="0"/>
              <a:t>заявки </a:t>
            </a:r>
            <a:endParaRPr lang="ru-RU" sz="2400" dirty="0" smtClean="0"/>
          </a:p>
          <a:p>
            <a:pPr lvl="0"/>
            <a:r>
              <a:rPr lang="ru-RU" sz="2400" dirty="0"/>
              <a:t> </a:t>
            </a:r>
            <a:r>
              <a:rPr lang="ru-RU" sz="2400" dirty="0" smtClean="0"/>
              <a:t>- Заказ </a:t>
            </a:r>
            <a:r>
              <a:rPr lang="ru-RU" sz="2400" dirty="0"/>
              <a:t>обратного звонка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Онлайн</a:t>
            </a:r>
            <a:r>
              <a:rPr lang="ru-RU" sz="2400" dirty="0" err="1"/>
              <a:t>-консультант</a:t>
            </a:r>
            <a:r>
              <a:rPr lang="ru-RU" sz="2400" dirty="0"/>
              <a:t>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Skype</a:t>
            </a:r>
            <a:r>
              <a:rPr lang="ru-RU" sz="2400" dirty="0"/>
              <a:t>, ICQ, </a:t>
            </a:r>
            <a:r>
              <a:rPr lang="ru-RU" sz="2400" dirty="0" err="1"/>
              <a:t>E-mail</a:t>
            </a:r>
            <a:r>
              <a:rPr lang="ru-RU" sz="2400" dirty="0"/>
              <a:t>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ит.д</a:t>
            </a:r>
            <a:r>
              <a:rPr lang="ru-RU" sz="2400" dirty="0"/>
              <a:t>. </a:t>
            </a:r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843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649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1</a:t>
            </a:r>
            <a:r>
              <a:rPr lang="ru-RU" sz="2400" dirty="0"/>
              <a:t>. Какие присутствуют элементы для установления контакта?</a:t>
            </a:r>
          </a:p>
          <a:p>
            <a:pPr lvl="0"/>
            <a:r>
              <a:rPr lang="ru-RU" sz="2400" dirty="0" smtClean="0"/>
              <a:t> - Телефон </a:t>
            </a:r>
            <a:r>
              <a:rPr lang="ru-RU" sz="2400" dirty="0"/>
              <a:t>	</a:t>
            </a:r>
            <a:endParaRPr lang="ru-RU" sz="2400" dirty="0" smtClean="0"/>
          </a:p>
          <a:p>
            <a:pPr lvl="0"/>
            <a:r>
              <a:rPr lang="ru-RU" sz="2400" dirty="0" smtClean="0"/>
              <a:t> - Форма </a:t>
            </a:r>
            <a:r>
              <a:rPr lang="ru-RU" sz="2400" dirty="0"/>
              <a:t>заявки </a:t>
            </a:r>
            <a:endParaRPr lang="ru-RU" sz="2400" dirty="0" smtClean="0"/>
          </a:p>
          <a:p>
            <a:pPr lvl="0"/>
            <a:r>
              <a:rPr lang="ru-RU" sz="2400" dirty="0"/>
              <a:t> </a:t>
            </a:r>
            <a:r>
              <a:rPr lang="ru-RU" sz="2400" dirty="0" smtClean="0"/>
              <a:t>- Заказ </a:t>
            </a:r>
            <a:r>
              <a:rPr lang="ru-RU" sz="2400" dirty="0"/>
              <a:t>обратного звонка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Онлайн</a:t>
            </a:r>
            <a:r>
              <a:rPr lang="ru-RU" sz="2400" dirty="0" err="1"/>
              <a:t>-консультант</a:t>
            </a:r>
            <a:r>
              <a:rPr lang="ru-RU" sz="2400" dirty="0"/>
              <a:t>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Skype</a:t>
            </a:r>
            <a:r>
              <a:rPr lang="ru-RU" sz="2400" dirty="0"/>
              <a:t>, ICQ, </a:t>
            </a:r>
            <a:r>
              <a:rPr lang="ru-RU" sz="2400" dirty="0" err="1"/>
              <a:t>E-mail</a:t>
            </a:r>
            <a:r>
              <a:rPr lang="ru-RU" sz="2400" dirty="0"/>
              <a:t>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ит.д</a:t>
            </a:r>
            <a:r>
              <a:rPr lang="ru-RU" sz="2400" dirty="0"/>
              <a:t>. </a:t>
            </a:r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2</a:t>
            </a:r>
            <a:r>
              <a:rPr lang="ru-RU" sz="2400" dirty="0"/>
              <a:t>. Как происходит вовлечение на </a:t>
            </a:r>
            <a:r>
              <a:rPr lang="ru-RU" sz="2400" dirty="0" err="1"/>
              <a:t>сайте</a:t>
            </a:r>
            <a:r>
              <a:rPr lang="ru-RU" sz="2400" dirty="0"/>
              <a:t>?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Текстовыи</a:t>
            </a:r>
            <a:r>
              <a:rPr lang="ru-RU" sz="2400" dirty="0" smtClean="0"/>
              <a:t>̆ </a:t>
            </a:r>
            <a:r>
              <a:rPr lang="ru-RU" sz="2400" dirty="0"/>
              <a:t>контент (описания, статьи, блог и т.д.) </a:t>
            </a:r>
          </a:p>
          <a:p>
            <a:pPr lvl="0"/>
            <a:r>
              <a:rPr lang="ru-RU" sz="2400" dirty="0" smtClean="0"/>
              <a:t> - </a:t>
            </a:r>
            <a:r>
              <a:rPr lang="ru-RU" sz="2400" dirty="0" err="1" smtClean="0"/>
              <a:t>Графическии</a:t>
            </a:r>
            <a:r>
              <a:rPr lang="ru-RU" sz="2400" dirty="0" smtClean="0"/>
              <a:t>̆ </a:t>
            </a:r>
            <a:r>
              <a:rPr lang="ru-RU" sz="2400" dirty="0"/>
              <a:t>контент (фотогалереи, инструкции и т.д.) </a:t>
            </a:r>
          </a:p>
          <a:p>
            <a:pPr lvl="0"/>
            <a:r>
              <a:rPr lang="ru-RU" sz="2400" dirty="0" smtClean="0"/>
              <a:t> - Видео </a:t>
            </a:r>
            <a:r>
              <a:rPr lang="ru-RU" sz="2400" dirty="0"/>
              <a:t>контент (</a:t>
            </a:r>
            <a:r>
              <a:rPr lang="ru-RU" sz="2400" dirty="0" err="1"/>
              <a:t>видеопрезентации</a:t>
            </a:r>
            <a:r>
              <a:rPr lang="ru-RU" sz="2400" dirty="0"/>
              <a:t>, обзоры и т.д.) </a:t>
            </a:r>
          </a:p>
          <a:p>
            <a:pPr lvl="0"/>
            <a:r>
              <a:rPr lang="ru-RU" sz="2400" dirty="0" smtClean="0"/>
              <a:t> - Интерактивные </a:t>
            </a:r>
            <a:r>
              <a:rPr lang="ru-RU" sz="2400" dirty="0"/>
              <a:t>элементы (калькуляторы, подбор цвета и т.д.) </a:t>
            </a:r>
          </a:p>
        </p:txBody>
      </p:sp>
    </p:spTree>
    <p:extLst>
      <p:ext uri="{BB962C8B-B14F-4D97-AF65-F5344CB8AC3E}">
        <p14:creationId xmlns:p14="http://schemas.microsoft.com/office/powerpoint/2010/main" val="48537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/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4927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/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4. Интеграция </a:t>
            </a:r>
            <a:r>
              <a:rPr lang="ru-RU" sz="2400" dirty="0"/>
              <a:t>с социальными сетями </a:t>
            </a:r>
            <a:r>
              <a:rPr lang="ru-RU" sz="2400" dirty="0" smtClean="0"/>
              <a:t>и </a:t>
            </a:r>
            <a:r>
              <a:rPr lang="ru-RU" sz="2400" dirty="0"/>
              <a:t>возможности рекомендовать </a:t>
            </a:r>
            <a:r>
              <a:rPr lang="ru-RU" sz="2400" dirty="0" smtClean="0"/>
              <a:t>друзьям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781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/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4. Интеграция </a:t>
            </a:r>
            <a:r>
              <a:rPr lang="ru-RU" sz="2400" dirty="0"/>
              <a:t>с социальными сетями </a:t>
            </a:r>
            <a:r>
              <a:rPr lang="ru-RU" sz="2400" dirty="0" smtClean="0"/>
              <a:t>и </a:t>
            </a:r>
            <a:r>
              <a:rPr lang="ru-RU" sz="2400" dirty="0"/>
              <a:t>возможности рекомендовать </a:t>
            </a:r>
            <a:r>
              <a:rPr lang="ru-RU" sz="2400" dirty="0" smtClean="0"/>
              <a:t>друзьям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5. Есть </a:t>
            </a:r>
            <a:r>
              <a:rPr lang="ru-RU" sz="2400" dirty="0"/>
              <a:t>ли возможность отслеживания состояния </a:t>
            </a:r>
            <a:r>
              <a:rPr lang="ru-RU" sz="2400" dirty="0" smtClean="0"/>
              <a:t>заказа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1008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/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4. Интеграция </a:t>
            </a:r>
            <a:r>
              <a:rPr lang="ru-RU" sz="2400" dirty="0"/>
              <a:t>с социальными сетями </a:t>
            </a:r>
            <a:r>
              <a:rPr lang="ru-RU" sz="2400" dirty="0" smtClean="0"/>
              <a:t>и </a:t>
            </a:r>
            <a:r>
              <a:rPr lang="ru-RU" sz="2400" dirty="0"/>
              <a:t>возможности рекомендовать </a:t>
            </a:r>
            <a:r>
              <a:rPr lang="ru-RU" sz="2400" dirty="0" smtClean="0"/>
              <a:t>друзьям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5. Есть ли возможность отслеживания состояния заказа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6. Функционал </a:t>
            </a:r>
            <a:r>
              <a:rPr lang="ru-RU" sz="2400" dirty="0"/>
              <a:t>личного </a:t>
            </a:r>
            <a:r>
              <a:rPr lang="ru-RU" sz="2400" dirty="0" smtClean="0"/>
              <a:t>кабинета </a:t>
            </a:r>
            <a:r>
              <a:rPr lang="ru-RU" sz="2400" dirty="0"/>
              <a:t>если он </a:t>
            </a:r>
            <a:r>
              <a:rPr lang="ru-RU" sz="2400" dirty="0" smtClean="0"/>
              <a:t>есть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547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649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/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4. Интеграция </a:t>
            </a:r>
            <a:r>
              <a:rPr lang="ru-RU" sz="2400" dirty="0"/>
              <a:t>с социальными сетями </a:t>
            </a:r>
            <a:r>
              <a:rPr lang="ru-RU" sz="2400" dirty="0" smtClean="0"/>
              <a:t>и </a:t>
            </a:r>
            <a:r>
              <a:rPr lang="ru-RU" sz="2400" dirty="0"/>
              <a:t>возможности рекомендовать </a:t>
            </a:r>
            <a:r>
              <a:rPr lang="ru-RU" sz="2400" dirty="0" smtClean="0"/>
              <a:t>друзьям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5. Есть </a:t>
            </a:r>
            <a:r>
              <a:rPr lang="ru-RU" sz="2400" dirty="0"/>
              <a:t>ли возможность отслеживания состояния </a:t>
            </a:r>
            <a:r>
              <a:rPr lang="ru-RU" sz="2400" dirty="0" smtClean="0"/>
              <a:t>заказа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6. Функционал </a:t>
            </a:r>
            <a:r>
              <a:rPr lang="ru-RU" sz="2400" dirty="0"/>
              <a:t>личного кабинета если он </a:t>
            </a:r>
            <a:r>
              <a:rPr lang="ru-RU" sz="2400" dirty="0" smtClean="0"/>
              <a:t>есть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7. Какие </a:t>
            </a:r>
            <a:r>
              <a:rPr lang="ru-RU" sz="2400" dirty="0"/>
              <a:t>доверительные элементы используются (отзывы клиентов, фото сотрудников, сертификаты и награды и т.д.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endParaRPr lang="ru-RU" sz="2400" dirty="0"/>
          </a:p>
          <a:p>
            <a:pPr lvl="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00591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31092"/>
            <a:ext cx="8477591" cy="651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сайта конкурента (взаимодействие с пользователями):</a:t>
            </a:r>
          </a:p>
          <a:p>
            <a:pPr lvl="0">
              <a:lnSpc>
                <a:spcPct val="90000"/>
              </a:lnSpc>
            </a:pPr>
            <a:endParaRPr lang="ru-RU" sz="2400" dirty="0" smtClean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3</a:t>
            </a:r>
            <a:r>
              <a:rPr lang="ru-RU" sz="2400" dirty="0"/>
              <a:t>. Есть ли функционал «</a:t>
            </a:r>
            <a:r>
              <a:rPr lang="ru-RU" sz="2400" dirty="0" err="1"/>
              <a:t>допродаж</a:t>
            </a:r>
            <a:r>
              <a:rPr lang="ru-RU" sz="2400" dirty="0"/>
              <a:t>» и как используется?</a:t>
            </a:r>
          </a:p>
          <a:p>
            <a:pPr lvl="0">
              <a:lnSpc>
                <a:spcPct val="90000"/>
              </a:lnSpc>
            </a:pPr>
            <a:r>
              <a:rPr lang="ru-RU" sz="2400" dirty="0" smtClean="0"/>
              <a:t> - «</a:t>
            </a:r>
            <a:r>
              <a:rPr lang="ru-RU" sz="2400" dirty="0"/>
              <a:t>С этим берут», «Популярные товары</a:t>
            </a:r>
            <a:r>
              <a:rPr lang="ru-RU" sz="2400" dirty="0" smtClean="0"/>
              <a:t>»</a:t>
            </a:r>
            <a:r>
              <a:rPr lang="en-US" sz="2400" dirty="0" smtClean="0"/>
              <a:t>;</a:t>
            </a:r>
            <a:endParaRPr lang="ru-RU" sz="2400" dirty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 - До </a:t>
            </a:r>
            <a:r>
              <a:rPr lang="ru-RU" sz="2400" dirty="0"/>
              <a:t>заказа или </a:t>
            </a:r>
            <a:r>
              <a:rPr lang="ru-RU" sz="2400" dirty="0" smtClean="0"/>
              <a:t>после</a:t>
            </a:r>
            <a:r>
              <a:rPr lang="en-US" sz="2400" dirty="0" smtClean="0"/>
              <a:t>.</a:t>
            </a:r>
            <a:endParaRPr lang="ru-RU" sz="2400" dirty="0"/>
          </a:p>
          <a:p>
            <a:pPr lvl="0">
              <a:lnSpc>
                <a:spcPct val="90000"/>
              </a:lnSpc>
            </a:pPr>
            <a:endParaRPr lang="ru-RU" sz="2400" dirty="0" smtClean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4. Интеграция </a:t>
            </a:r>
            <a:r>
              <a:rPr lang="ru-RU" sz="2400" dirty="0"/>
              <a:t>с социальными сетями </a:t>
            </a:r>
            <a:r>
              <a:rPr lang="ru-RU" sz="2400" dirty="0" smtClean="0"/>
              <a:t>и </a:t>
            </a:r>
            <a:r>
              <a:rPr lang="ru-RU" sz="2400" dirty="0"/>
              <a:t>возможности рекомендовать </a:t>
            </a:r>
            <a:r>
              <a:rPr lang="ru-RU" sz="2400" dirty="0" smtClean="0"/>
              <a:t>друзьям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5. Есть </a:t>
            </a:r>
            <a:r>
              <a:rPr lang="ru-RU" sz="2400" dirty="0"/>
              <a:t>ли возможность отслеживания состояния </a:t>
            </a:r>
            <a:r>
              <a:rPr lang="ru-RU" sz="2400" dirty="0" smtClean="0"/>
              <a:t>заказа</a:t>
            </a:r>
            <a:r>
              <a:rPr lang="en-US" sz="2400" dirty="0" smtClean="0"/>
              <a:t>;</a:t>
            </a:r>
            <a:endParaRPr lang="ru-RU" sz="2400" dirty="0"/>
          </a:p>
          <a:p>
            <a:pPr lvl="0">
              <a:lnSpc>
                <a:spcPct val="90000"/>
              </a:lnSpc>
            </a:pPr>
            <a:endParaRPr lang="ru-RU" sz="2400" dirty="0" smtClean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6. Функционал </a:t>
            </a:r>
            <a:r>
              <a:rPr lang="ru-RU" sz="2400" dirty="0"/>
              <a:t>личного кабинета если он </a:t>
            </a:r>
            <a:r>
              <a:rPr lang="ru-RU" sz="2400" dirty="0" smtClean="0"/>
              <a:t>есть</a:t>
            </a:r>
            <a:r>
              <a:rPr lang="en-US" sz="2400" dirty="0" smtClean="0"/>
              <a:t>;</a:t>
            </a:r>
            <a:endParaRPr lang="ru-RU" sz="2400" dirty="0"/>
          </a:p>
          <a:p>
            <a:pPr lvl="0">
              <a:lnSpc>
                <a:spcPct val="90000"/>
              </a:lnSpc>
            </a:pPr>
            <a:endParaRPr lang="ru-RU" sz="2400" dirty="0" smtClean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7. Какие </a:t>
            </a:r>
            <a:r>
              <a:rPr lang="ru-RU" sz="2400" dirty="0"/>
              <a:t>доверительные элементы используются (отзывы клиентов, фото сотрудников, сертификаты и награды и т.д.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endParaRPr lang="ru-RU" sz="2400" dirty="0"/>
          </a:p>
          <a:p>
            <a:pPr lvl="0">
              <a:lnSpc>
                <a:spcPct val="90000"/>
              </a:lnSpc>
            </a:pPr>
            <a:endParaRPr lang="ru-RU" sz="2400" dirty="0" smtClean="0"/>
          </a:p>
          <a:p>
            <a:pPr lvl="0">
              <a:lnSpc>
                <a:spcPct val="90000"/>
              </a:lnSpc>
            </a:pPr>
            <a:r>
              <a:rPr lang="ru-RU" sz="2400" dirty="0" smtClean="0"/>
              <a:t>8. Наличие </a:t>
            </a:r>
            <a:r>
              <a:rPr lang="ru-RU" sz="2400" dirty="0"/>
              <a:t>возможности подписаться на рассылку </a:t>
            </a:r>
            <a:endParaRPr lang="ru-RU" sz="2400" dirty="0" smtClean="0"/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449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339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4928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182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7678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270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4314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5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719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40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Актуальны ли цены на </a:t>
            </a:r>
            <a:r>
              <a:rPr lang="ru-RU" sz="2600" dirty="0" smtClean="0"/>
              <a:t>товар/услугу </a:t>
            </a:r>
            <a:r>
              <a:rPr lang="ru-RU" sz="2600" dirty="0"/>
              <a:t>и </a:t>
            </a:r>
            <a:r>
              <a:rPr lang="ru-RU" sz="2600" dirty="0" smtClean="0"/>
              <a:t>доставку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1485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446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Актуальны ли цены на </a:t>
            </a:r>
            <a:r>
              <a:rPr lang="ru-RU" sz="2600" dirty="0" smtClean="0"/>
              <a:t>товар/услугу </a:t>
            </a:r>
            <a:r>
              <a:rPr lang="ru-RU" sz="2600" dirty="0"/>
              <a:t>и </a:t>
            </a:r>
            <a:r>
              <a:rPr lang="ru-RU" sz="2600" dirty="0" smtClean="0"/>
              <a:t>доставку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Манера общения с </a:t>
            </a:r>
            <a:r>
              <a:rPr lang="ru-RU" sz="2600" dirty="0" smtClean="0"/>
              <a:t>клиентом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9464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411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Актуальны ли цены на </a:t>
            </a:r>
            <a:r>
              <a:rPr lang="ru-RU" sz="2600" dirty="0" smtClean="0"/>
              <a:t>товар/услугу </a:t>
            </a:r>
            <a:r>
              <a:rPr lang="ru-RU" sz="2600" dirty="0"/>
              <a:t>и </a:t>
            </a:r>
            <a:r>
              <a:rPr lang="ru-RU" sz="2600" dirty="0" smtClean="0"/>
              <a:t>доставку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Манера общения с </a:t>
            </a:r>
            <a:r>
              <a:rPr lang="ru-RU" sz="2600" dirty="0" smtClean="0"/>
              <a:t>клиентом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Соблюдают ли данное обещание </a:t>
            </a:r>
            <a:r>
              <a:rPr lang="ru-RU" sz="2600" dirty="0" smtClean="0"/>
              <a:t>менеджеры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9880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578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Актуальны ли цены на </a:t>
            </a:r>
            <a:r>
              <a:rPr lang="ru-RU" sz="2600" dirty="0" smtClean="0"/>
              <a:t>товар/услугу </a:t>
            </a:r>
            <a:r>
              <a:rPr lang="ru-RU" sz="2600" dirty="0"/>
              <a:t>и </a:t>
            </a:r>
            <a:r>
              <a:rPr lang="ru-RU" sz="2600" dirty="0" smtClean="0"/>
              <a:t>доставку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Манера общения с </a:t>
            </a:r>
            <a:r>
              <a:rPr lang="ru-RU" sz="2600" dirty="0" smtClean="0"/>
              <a:t>клиентом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Соблюдают ли данное обещание </a:t>
            </a:r>
            <a:r>
              <a:rPr lang="ru-RU" sz="2600" dirty="0" smtClean="0"/>
              <a:t>менеджеры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Позвонить за 5 минут до начала или </a:t>
            </a:r>
            <a:r>
              <a:rPr lang="ru-RU" sz="2600" dirty="0" smtClean="0"/>
              <a:t>конца </a:t>
            </a:r>
            <a:r>
              <a:rPr lang="ru-RU" sz="2600" dirty="0"/>
              <a:t>рабочего </a:t>
            </a:r>
            <a:r>
              <a:rPr lang="ru-RU" sz="2600" dirty="0" smtClean="0"/>
              <a:t>дня</a:t>
            </a:r>
            <a:r>
              <a:rPr lang="en-US" sz="2600" dirty="0" smtClean="0"/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2171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622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сервиса  - «Тайный покупатель</a:t>
            </a:r>
            <a:r>
              <a:rPr lang="ru-RU" sz="2800" b="1" dirty="0" smtClean="0"/>
              <a:t>»</a:t>
            </a:r>
          </a:p>
          <a:p>
            <a:endParaRPr lang="ru-RU" sz="28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Как быстро берут </a:t>
            </a:r>
            <a:r>
              <a:rPr lang="ru-RU" sz="2600" dirty="0" smtClean="0"/>
              <a:t>телефон</a:t>
            </a:r>
            <a:r>
              <a:rPr lang="en-US" sz="2600" dirty="0" smtClean="0"/>
              <a:t>/</a:t>
            </a:r>
            <a:r>
              <a:rPr lang="ru-RU" sz="2600" dirty="0" smtClean="0"/>
              <a:t>отвечают в </a:t>
            </a:r>
            <a:r>
              <a:rPr lang="ru-RU" sz="2600" dirty="0" err="1" smtClean="0"/>
              <a:t>мессенджере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заявки через </a:t>
            </a:r>
            <a:r>
              <a:rPr lang="ru-RU" sz="2600" dirty="0" smtClean="0"/>
              <a:t>сайт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Скорость реакции на отправку письма на </a:t>
            </a:r>
            <a:r>
              <a:rPr lang="en-US" sz="2600" dirty="0"/>
              <a:t>e-mail</a:t>
            </a:r>
            <a:r>
              <a:rPr lang="ru-RU" sz="2600" dirty="0"/>
              <a:t>,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указанный на </a:t>
            </a:r>
            <a:r>
              <a:rPr lang="ru-RU" sz="2600" dirty="0" smtClean="0"/>
              <a:t>сайте</a:t>
            </a:r>
            <a:r>
              <a:rPr lang="en-US" sz="2600" dirty="0" smtClean="0"/>
              <a:t>/</a:t>
            </a:r>
            <a:r>
              <a:rPr lang="ru-RU" sz="2600" dirty="0" smtClean="0"/>
              <a:t>в профиле </a:t>
            </a:r>
            <a:r>
              <a:rPr lang="ru-RU" sz="2600" dirty="0"/>
              <a:t>товар в </a:t>
            </a:r>
            <a:r>
              <a:rPr lang="ru-RU" sz="2600" dirty="0" smtClean="0"/>
              <a:t>наличии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Актуальны ли цены на </a:t>
            </a:r>
            <a:r>
              <a:rPr lang="ru-RU" sz="2600" dirty="0" smtClean="0"/>
              <a:t>товар/услугу </a:t>
            </a:r>
            <a:r>
              <a:rPr lang="ru-RU" sz="2600" dirty="0"/>
              <a:t>и </a:t>
            </a:r>
            <a:r>
              <a:rPr lang="ru-RU" sz="2600" dirty="0" smtClean="0"/>
              <a:t>доставку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Манера общения с </a:t>
            </a:r>
            <a:r>
              <a:rPr lang="ru-RU" sz="2600" dirty="0" smtClean="0"/>
              <a:t>клиентом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Соблюдают ли данное обещание </a:t>
            </a:r>
            <a:r>
              <a:rPr lang="ru-RU" sz="2600" dirty="0" smtClean="0"/>
              <a:t>менеджеры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Позвонить за 5 минут до начала или </a:t>
            </a:r>
            <a:r>
              <a:rPr lang="ru-RU" sz="2600" dirty="0" smtClean="0"/>
              <a:t>конца </a:t>
            </a:r>
            <a:r>
              <a:rPr lang="ru-RU" sz="2600" dirty="0"/>
              <a:t>рабочего </a:t>
            </a:r>
            <a:r>
              <a:rPr lang="ru-RU" sz="2600" dirty="0" smtClean="0"/>
              <a:t>дня</a:t>
            </a:r>
            <a:r>
              <a:rPr lang="en-US" sz="2600" dirty="0" smtClean="0"/>
              <a:t>;</a:t>
            </a:r>
            <a:endParaRPr lang="ru-RU" sz="2600" dirty="0"/>
          </a:p>
          <a:p>
            <a:pPr marL="457200" lvl="0" indent="-457200">
              <a:lnSpc>
                <a:spcPct val="110000"/>
              </a:lnSpc>
              <a:buFont typeface="Arial"/>
              <a:buChar char="•"/>
            </a:pPr>
            <a:r>
              <a:rPr lang="ru-RU" sz="2600" dirty="0"/>
              <a:t>Есть ли </a:t>
            </a:r>
            <a:r>
              <a:rPr lang="en-US" sz="2600" dirty="0"/>
              <a:t>CRM</a:t>
            </a:r>
            <a:r>
              <a:rPr lang="ru-RU" sz="2600" dirty="0"/>
              <a:t> (я у вас уже заказывал</a:t>
            </a:r>
            <a:r>
              <a:rPr lang="ru-RU" sz="2600" dirty="0" smtClean="0"/>
              <a:t>)</a:t>
            </a:r>
            <a:r>
              <a:rPr lang="en-US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270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63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</a:t>
            </a:r>
            <a:r>
              <a:rPr lang="ru-RU" sz="2800" b="1" dirty="0" smtClean="0"/>
              <a:t>позиционирования конкурента (на что обращаем внимание).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Ассортимент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Бесплатная </a:t>
            </a:r>
            <a:r>
              <a:rPr lang="ru-RU" sz="2000" dirty="0" smtClean="0"/>
              <a:t>доставка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Пункты </a:t>
            </a:r>
            <a:r>
              <a:rPr lang="ru-RU" sz="2000" dirty="0" smtClean="0"/>
              <a:t>самовывоза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Цены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Стоимость </a:t>
            </a:r>
            <a:r>
              <a:rPr lang="ru-RU" sz="2000" dirty="0" smtClean="0"/>
              <a:t>доставки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Варианты </a:t>
            </a:r>
            <a:r>
              <a:rPr lang="ru-RU" sz="2000" dirty="0" smtClean="0"/>
              <a:t>оплаты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Доставка в </a:t>
            </a:r>
            <a:r>
              <a:rPr lang="ru-RU" sz="2000" dirty="0" smtClean="0"/>
              <a:t>регионы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Срок </a:t>
            </a:r>
            <a:r>
              <a:rPr lang="ru-RU" sz="2000" dirty="0" smtClean="0"/>
              <a:t>существования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Дополнительные </a:t>
            </a:r>
            <a:r>
              <a:rPr lang="ru-RU" sz="2000" dirty="0" smtClean="0"/>
              <a:t>услуги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Клиентский </a:t>
            </a:r>
            <a:r>
              <a:rPr lang="ru-RU" sz="2000" dirty="0" smtClean="0"/>
              <a:t>клуб</a:t>
            </a:r>
            <a:r>
              <a:rPr lang="en-US" sz="2000" dirty="0" smtClean="0"/>
              <a:t>;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Скорость </a:t>
            </a:r>
            <a:r>
              <a:rPr lang="ru-RU" sz="2000" dirty="0" smtClean="0"/>
              <a:t>доставки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Есть ли новостная лента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Проводятся ли акции и др. маркетинговые активности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Участвуют ли на на выставках</a:t>
            </a:r>
            <a:r>
              <a:rPr lang="en-US" sz="2000" dirty="0" smtClean="0"/>
              <a:t>/</a:t>
            </a:r>
            <a:r>
              <a:rPr lang="ru-RU" sz="2000" dirty="0" smtClean="0"/>
              <a:t>конференциях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Генерируют ли экспертный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425865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40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</a:t>
            </a:r>
            <a:r>
              <a:rPr lang="ru-RU" sz="2800" b="1" dirty="0" smtClean="0"/>
              <a:t>позиционирования конкурента (на что обращаем внимание).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dirty="0"/>
          </a:p>
          <a:p>
            <a:pPr lvl="0" algn="ctr">
              <a:lnSpc>
                <a:spcPct val="110000"/>
              </a:lnSpc>
            </a:pPr>
            <a:endParaRPr lang="ru-RU" sz="2800" dirty="0" smtClean="0"/>
          </a:p>
          <a:p>
            <a:pPr lvl="0" algn="ctr">
              <a:lnSpc>
                <a:spcPct val="110000"/>
              </a:lnSpc>
            </a:pPr>
            <a:endParaRPr lang="ru-RU" sz="2800" dirty="0"/>
          </a:p>
          <a:p>
            <a:pPr lvl="0" algn="ctr">
              <a:lnSpc>
                <a:spcPct val="110000"/>
              </a:lnSpc>
            </a:pPr>
            <a:endParaRPr lang="ru-RU" sz="2800" dirty="0" smtClean="0"/>
          </a:p>
          <a:p>
            <a:pPr lvl="0" algn="ctr">
              <a:lnSpc>
                <a:spcPct val="110000"/>
              </a:lnSpc>
            </a:pPr>
            <a:endParaRPr lang="ru-RU" sz="2800" dirty="0"/>
          </a:p>
          <a:p>
            <a:pPr lvl="0" algn="ctr">
              <a:lnSpc>
                <a:spcPct val="110000"/>
              </a:lnSpc>
            </a:pPr>
            <a:r>
              <a:rPr lang="ru-RU" sz="2800" dirty="0" smtClean="0"/>
              <a:t>Назовите каждый по одному пункту в своей нише что еще следует </a:t>
            </a:r>
            <a:r>
              <a:rPr lang="ru-RU" sz="2800" dirty="0" err="1" smtClean="0"/>
              <a:t>мониторить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5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461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Анализ </a:t>
            </a:r>
            <a:r>
              <a:rPr lang="ru-RU" sz="2800" b="1" dirty="0" smtClean="0"/>
              <a:t>позиционирования конкурента (на что обращаем внимание).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__</a:t>
            </a:r>
            <a:endParaRPr lang="ru-RU" sz="2000" dirty="0"/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/>
              <a:t>__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2000" dirty="0" smtClean="0"/>
              <a:t>__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7526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00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34595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поисковые систем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 и выписываем по первых 10 сайтов по этим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81741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поисковые систем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 и выписываем по первых 10 сайтов по этим запросам.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системы контекстной рекламы </a:t>
            </a:r>
            <a:r>
              <a:rPr lang="ru-RU" sz="2000" dirty="0" err="1" smtClean="0"/>
              <a:t>ЯндексДирект</a:t>
            </a:r>
            <a:r>
              <a:rPr lang="ru-RU" sz="2000" dirty="0" smtClean="0"/>
              <a:t> и  </a:t>
            </a:r>
            <a:r>
              <a:rPr lang="en-US" sz="2000" dirty="0" err="1" smtClean="0"/>
              <a:t>GoogleAdwords</a:t>
            </a:r>
            <a:r>
              <a:rPr lang="en-US" sz="2000" dirty="0" smtClean="0"/>
              <a:t>  </a:t>
            </a:r>
            <a:r>
              <a:rPr lang="ru-RU" sz="2000" dirty="0" smtClean="0"/>
              <a:t>выписываем по 10 сайтов.</a:t>
            </a:r>
          </a:p>
        </p:txBody>
      </p:sp>
    </p:spTree>
    <p:extLst>
      <p:ext uri="{BB962C8B-B14F-4D97-AF65-F5344CB8AC3E}">
        <p14:creationId xmlns:p14="http://schemas.microsoft.com/office/powerpoint/2010/main" val="406059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  <a:p>
            <a:r>
              <a:rPr lang="ru-RU" sz="2700" dirty="0" smtClean="0"/>
              <a:t> - Чистые туалеты</a:t>
            </a:r>
            <a:r>
              <a:rPr lang="en-US" sz="2700" dirty="0" smtClean="0"/>
              <a:t>;</a:t>
            </a:r>
            <a:endParaRPr lang="ru-RU" sz="2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659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поисковые систем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 и выписываем по первых 10 сайтов по этим запросам.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системы контекстной рекламы </a:t>
            </a:r>
            <a:r>
              <a:rPr lang="ru-RU" sz="2000" dirty="0" err="1" smtClean="0"/>
              <a:t>ЯндексДирект</a:t>
            </a:r>
            <a:r>
              <a:rPr lang="ru-RU" sz="2000" dirty="0" smtClean="0"/>
              <a:t> и  </a:t>
            </a:r>
            <a:r>
              <a:rPr lang="en-US" sz="2000" dirty="0" err="1" smtClean="0"/>
              <a:t>GoogleAdwords</a:t>
            </a:r>
            <a:r>
              <a:rPr lang="en-US" sz="2000" dirty="0" smtClean="0"/>
              <a:t>  </a:t>
            </a:r>
            <a:r>
              <a:rPr lang="ru-RU" sz="2000" dirty="0" smtClean="0"/>
              <a:t>выписываем по 10 сайтов.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Плюсуем все полученные выдачи, оставляем 10 сайтов, которые являются прямыми конкурентами.</a:t>
            </a:r>
          </a:p>
        </p:txBody>
      </p:sp>
    </p:spTree>
    <p:extLst>
      <p:ext uri="{BB962C8B-B14F-4D97-AF65-F5344CB8AC3E}">
        <p14:creationId xmlns:p14="http://schemas.microsoft.com/office/powerpoint/2010/main" val="416001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поисковые систем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 и выписываем по первых 10 сайтов по этим запросам.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системы контекстной рекламы </a:t>
            </a:r>
            <a:r>
              <a:rPr lang="ru-RU" sz="2000" dirty="0" err="1" smtClean="0"/>
              <a:t>ЯндексДирект</a:t>
            </a:r>
            <a:r>
              <a:rPr lang="ru-RU" sz="2000" dirty="0" smtClean="0"/>
              <a:t> и  </a:t>
            </a:r>
            <a:r>
              <a:rPr lang="en-US" sz="2000" dirty="0" err="1" smtClean="0"/>
              <a:t>GoogleAdwords</a:t>
            </a:r>
            <a:r>
              <a:rPr lang="en-US" sz="2000" dirty="0" smtClean="0"/>
              <a:t>  </a:t>
            </a:r>
            <a:r>
              <a:rPr lang="ru-RU" sz="2000" dirty="0" smtClean="0"/>
              <a:t>выписываем по 10 сайтов.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Плюсуем все полученные выдачи, оставляем 10 сайтов, которые являются прямыми конкурентами.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Заполняем по каждому конкуренту из списка таблицу конкурентного анализа.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68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84015"/>
            <a:ext cx="84775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Механика конкурентного анализа:</a:t>
            </a:r>
          </a:p>
          <a:p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Берем 3 базовых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поисковые систем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 и выписываем по первых 10 сайтов по этим запросам.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Идем в системы контекстной рекламы </a:t>
            </a:r>
            <a:r>
              <a:rPr lang="ru-RU" sz="2000" dirty="0" err="1" smtClean="0"/>
              <a:t>ЯндексДирект</a:t>
            </a:r>
            <a:r>
              <a:rPr lang="ru-RU" sz="2000" dirty="0" smtClean="0"/>
              <a:t> и  </a:t>
            </a:r>
            <a:r>
              <a:rPr lang="en-US" sz="2000" dirty="0" err="1" smtClean="0"/>
              <a:t>GoogleAdwords</a:t>
            </a:r>
            <a:r>
              <a:rPr lang="en-US" sz="2000" dirty="0" smtClean="0"/>
              <a:t>  </a:t>
            </a:r>
            <a:r>
              <a:rPr lang="ru-RU" sz="2000" dirty="0" smtClean="0"/>
              <a:t>выписываем по 10 сайтов.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Плюсуем все полученные выдачи, оставляем 10 сайтов, которые являются прямыми конкурентами.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Заполняем по каждому конкуренту из списка таблицу конкурентного анализа.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Выставляем оценку: Новичок/Норма/Профи каждому из списка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51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209558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Домашнее задание</a:t>
            </a:r>
          </a:p>
          <a:p>
            <a:pPr algn="ctr"/>
            <a:r>
              <a:rPr lang="ru-RU" sz="2800" dirty="0" smtClean="0"/>
              <a:t>1.3</a:t>
            </a:r>
            <a:r>
              <a:rPr lang="ru-RU" sz="2800" dirty="0"/>
              <a:t>. Анализ конкурентов и формирование УТП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540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  <a:p>
            <a:r>
              <a:rPr lang="ru-RU" sz="2700" dirty="0" smtClean="0"/>
              <a:t> - Чистые туалеты</a:t>
            </a:r>
            <a:r>
              <a:rPr lang="en-US" sz="2700" dirty="0"/>
              <a:t>;</a:t>
            </a:r>
            <a:endParaRPr lang="ru-RU" sz="2700" dirty="0" smtClean="0"/>
          </a:p>
          <a:p>
            <a:r>
              <a:rPr lang="ru-RU" sz="2700" dirty="0" smtClean="0"/>
              <a:t> - Низкие цены</a:t>
            </a:r>
            <a:r>
              <a:rPr lang="en-US" sz="27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299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  <a:p>
            <a:r>
              <a:rPr lang="ru-RU" sz="2700" dirty="0" smtClean="0"/>
              <a:t> - Чистые туалеты</a:t>
            </a:r>
            <a:r>
              <a:rPr lang="en-US" sz="2700" dirty="0"/>
              <a:t>;</a:t>
            </a:r>
            <a:endParaRPr lang="ru-RU" sz="2700" dirty="0" smtClean="0"/>
          </a:p>
          <a:p>
            <a:r>
              <a:rPr lang="ru-RU" sz="2700" dirty="0" smtClean="0"/>
              <a:t> - Низкие цены</a:t>
            </a:r>
            <a:r>
              <a:rPr lang="en-US" sz="2700" dirty="0" smtClean="0"/>
              <a:t>;</a:t>
            </a:r>
          </a:p>
          <a:p>
            <a:r>
              <a:rPr lang="ru-RU" sz="2700" dirty="0" smtClean="0"/>
              <a:t> - Единство </a:t>
            </a:r>
            <a:r>
              <a:rPr lang="ru-RU" sz="2700" dirty="0"/>
              <a:t>стандартов по всему миру. </a:t>
            </a:r>
            <a:endParaRPr lang="ru-RU" sz="2700" dirty="0" smtClean="0"/>
          </a:p>
          <a:p>
            <a:endParaRPr lang="ru-RU" sz="2700" dirty="0"/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95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  <a:p>
            <a:r>
              <a:rPr lang="ru-RU" sz="2700" dirty="0" smtClean="0"/>
              <a:t> - Чистые туалеты</a:t>
            </a:r>
            <a:r>
              <a:rPr lang="en-US" sz="2700" dirty="0"/>
              <a:t>;</a:t>
            </a:r>
            <a:endParaRPr lang="ru-RU" sz="2700" dirty="0" smtClean="0"/>
          </a:p>
          <a:p>
            <a:r>
              <a:rPr lang="ru-RU" sz="2700" dirty="0" smtClean="0"/>
              <a:t> - Низкие цены</a:t>
            </a:r>
            <a:r>
              <a:rPr lang="en-US" sz="2700" dirty="0" smtClean="0"/>
              <a:t>;</a:t>
            </a:r>
          </a:p>
          <a:p>
            <a:r>
              <a:rPr lang="ru-RU" sz="2700" dirty="0" smtClean="0"/>
              <a:t> - Единство </a:t>
            </a:r>
            <a:r>
              <a:rPr lang="ru-RU" sz="2700" dirty="0"/>
              <a:t>стандартов по всему миру. </a:t>
            </a:r>
            <a:endParaRPr lang="ru-RU" sz="2700" dirty="0" smtClean="0"/>
          </a:p>
          <a:p>
            <a:endParaRPr lang="ru-RU" sz="2700" dirty="0"/>
          </a:p>
          <a:p>
            <a:r>
              <a:rPr lang="ru-RU" sz="2700" dirty="0" smtClean="0"/>
              <a:t>Конкурировать </a:t>
            </a:r>
            <a:r>
              <a:rPr lang="ru-RU" sz="2700" dirty="0"/>
              <a:t>с «Макдоналдсом», пытаясь сделать лучшие в мире гамбургеры, бесполезно. </a:t>
            </a:r>
            <a:endParaRPr lang="ru-RU" sz="2700" dirty="0" smtClean="0"/>
          </a:p>
          <a:p>
            <a:endParaRPr lang="ru-RU" sz="2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604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cdonalds-90s-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" y="316208"/>
            <a:ext cx="2206263" cy="1671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896" y="2171738"/>
            <a:ext cx="887510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 - Быстрое обслуживание</a:t>
            </a:r>
            <a:r>
              <a:rPr lang="en-US" sz="2700" dirty="0" smtClean="0"/>
              <a:t>;</a:t>
            </a:r>
            <a:r>
              <a:rPr lang="ru-RU" sz="2700" dirty="0" smtClean="0"/>
              <a:t> </a:t>
            </a:r>
          </a:p>
          <a:p>
            <a:r>
              <a:rPr lang="ru-RU" sz="2700" dirty="0" smtClean="0"/>
              <a:t> - Чистые туалеты</a:t>
            </a:r>
            <a:r>
              <a:rPr lang="en-US" sz="2700" dirty="0"/>
              <a:t>;</a:t>
            </a:r>
            <a:endParaRPr lang="ru-RU" sz="2700" dirty="0" smtClean="0"/>
          </a:p>
          <a:p>
            <a:r>
              <a:rPr lang="ru-RU" sz="2700" dirty="0" smtClean="0"/>
              <a:t> - Низкие цены</a:t>
            </a:r>
            <a:r>
              <a:rPr lang="en-US" sz="2700" dirty="0" smtClean="0"/>
              <a:t>;</a:t>
            </a:r>
          </a:p>
          <a:p>
            <a:r>
              <a:rPr lang="ru-RU" sz="2700" dirty="0" smtClean="0"/>
              <a:t> - Единство </a:t>
            </a:r>
            <a:r>
              <a:rPr lang="ru-RU" sz="2700" dirty="0"/>
              <a:t>стандартов по всему миру. </a:t>
            </a:r>
            <a:endParaRPr lang="ru-RU" sz="2700" dirty="0" smtClean="0"/>
          </a:p>
          <a:p>
            <a:endParaRPr lang="ru-RU" sz="2700" dirty="0"/>
          </a:p>
          <a:p>
            <a:r>
              <a:rPr lang="ru-RU" sz="2700" dirty="0" smtClean="0"/>
              <a:t>Конкурировать </a:t>
            </a:r>
            <a:r>
              <a:rPr lang="ru-RU" sz="2700" dirty="0"/>
              <a:t>с «Макдоналдсом», пытаясь сделать лучшие в мире гамбургеры, бесполезно. </a:t>
            </a:r>
            <a:endParaRPr lang="ru-RU" sz="2700" dirty="0" smtClean="0"/>
          </a:p>
          <a:p>
            <a:endParaRPr lang="ru-RU" sz="2700" dirty="0" smtClean="0"/>
          </a:p>
          <a:p>
            <a:r>
              <a:rPr lang="ru-RU" sz="2700" dirty="0" smtClean="0"/>
              <a:t>(!) Для </a:t>
            </a:r>
            <a:r>
              <a:rPr lang="ru-RU" sz="2700" dirty="0" err="1" smtClean="0"/>
              <a:t>потребителеи</a:t>
            </a:r>
            <a:r>
              <a:rPr lang="ru-RU" sz="2700" dirty="0" smtClean="0"/>
              <a:t>̆ в том, что касается </a:t>
            </a:r>
            <a:r>
              <a:rPr lang="ru-RU" sz="2700" dirty="0" err="1" smtClean="0"/>
              <a:t>фастфуда</a:t>
            </a:r>
            <a:r>
              <a:rPr lang="ru-RU" sz="2700" dirty="0" smtClean="0"/>
              <a:t>, важнее скорость приготовления и обслуживания, чем вкус.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708" y="316208"/>
            <a:ext cx="54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Они </a:t>
            </a:r>
            <a:r>
              <a:rPr lang="ru-RU" sz="2800" dirty="0"/>
              <a:t>не готовят самую вкусную в мире еду</a:t>
            </a:r>
            <a:r>
              <a:rPr lang="ru-RU" sz="2800" dirty="0" smtClean="0"/>
              <a:t>. Но у них: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1732</Words>
  <Application>Microsoft Macintosh PowerPoint</Application>
  <PresentationFormat>Экран (4:3)</PresentationFormat>
  <Paragraphs>346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LU.CHEREMISINA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Lubov Cheremisina</dc:creator>
  <cp:lastModifiedBy>Lubov Cheremisina</cp:lastModifiedBy>
  <cp:revision>51</cp:revision>
  <dcterms:created xsi:type="dcterms:W3CDTF">2015-04-22T12:02:58Z</dcterms:created>
  <dcterms:modified xsi:type="dcterms:W3CDTF">2015-11-03T12:56:34Z</dcterms:modified>
</cp:coreProperties>
</file>