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368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4" r:id="rId26"/>
    <p:sldId id="322" r:id="rId27"/>
    <p:sldId id="323" r:id="rId28"/>
    <p:sldId id="324" r:id="rId29"/>
    <p:sldId id="325" r:id="rId30"/>
    <p:sldId id="374" r:id="rId31"/>
    <p:sldId id="326" r:id="rId32"/>
    <p:sldId id="327" r:id="rId33"/>
    <p:sldId id="295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296" r:id="rId42"/>
    <p:sldId id="369" r:id="rId43"/>
    <p:sldId id="370" r:id="rId44"/>
    <p:sldId id="371" r:id="rId45"/>
    <p:sldId id="372" r:id="rId46"/>
    <p:sldId id="373" r:id="rId47"/>
    <p:sldId id="297" r:id="rId48"/>
    <p:sldId id="299" r:id="rId49"/>
    <p:sldId id="298" r:id="rId50"/>
    <p:sldId id="335" r:id="rId51"/>
    <p:sldId id="336" r:id="rId52"/>
    <p:sldId id="337" r:id="rId53"/>
    <p:sldId id="338" r:id="rId54"/>
    <p:sldId id="339" r:id="rId55"/>
    <p:sldId id="340" r:id="rId56"/>
    <p:sldId id="341" r:id="rId57"/>
    <p:sldId id="342" r:id="rId58"/>
    <p:sldId id="343" r:id="rId59"/>
    <p:sldId id="344" r:id="rId60"/>
    <p:sldId id="345" r:id="rId61"/>
    <p:sldId id="346" r:id="rId62"/>
    <p:sldId id="347" r:id="rId63"/>
    <p:sldId id="348" r:id="rId64"/>
    <p:sldId id="349" r:id="rId65"/>
    <p:sldId id="350" r:id="rId66"/>
    <p:sldId id="351" r:id="rId67"/>
    <p:sldId id="352" r:id="rId68"/>
    <p:sldId id="353" r:id="rId69"/>
    <p:sldId id="355" r:id="rId70"/>
    <p:sldId id="354" r:id="rId71"/>
    <p:sldId id="356" r:id="rId72"/>
    <p:sldId id="357" r:id="rId73"/>
    <p:sldId id="358" r:id="rId74"/>
    <p:sldId id="359" r:id="rId75"/>
    <p:sldId id="360" r:id="rId76"/>
    <p:sldId id="361" r:id="rId77"/>
    <p:sldId id="362" r:id="rId78"/>
    <p:sldId id="363" r:id="rId79"/>
    <p:sldId id="364" r:id="rId80"/>
    <p:sldId id="365" r:id="rId81"/>
    <p:sldId id="366" r:id="rId82"/>
    <p:sldId id="367" r:id="rId83"/>
    <p:sldId id="300" r:id="rId84"/>
    <p:sldId id="301" r:id="rId85"/>
    <p:sldId id="302" r:id="rId86"/>
    <p:sldId id="303" r:id="rId87"/>
    <p:sldId id="304" r:id="rId88"/>
    <p:sldId id="305" r:id="rId89"/>
    <p:sldId id="306" r:id="rId90"/>
    <p:sldId id="307" r:id="rId91"/>
    <p:sldId id="308" r:id="rId92"/>
    <p:sldId id="309" r:id="rId93"/>
    <p:sldId id="310" r:id="rId94"/>
    <p:sldId id="311" r:id="rId95"/>
    <p:sldId id="320" r:id="rId96"/>
    <p:sldId id="319" r:id="rId97"/>
    <p:sldId id="321" r:id="rId98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96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viewProps" Target="viewProps.xml"/><Relationship Id="rId102" Type="http://schemas.openxmlformats.org/officeDocument/2006/relationships/theme" Target="theme/theme1.xml"/><Relationship Id="rId10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printerSettings" Target="printerSettings/printerSettings1.bin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presProps" Target="presProps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05.11.15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A61F-E22C-454D-B601-97946366E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94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05.11.15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6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05.11.15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990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05.11.15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08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05.11.15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43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05.11.15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9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05.11.15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78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05.11.15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92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05.11.15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59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05.11.15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99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05.11.15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04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309C7-D9D1-9C40-9A51-9C25C844E740}" type="datetimeFigureOut">
              <a:rPr lang="ru-RU" smtClean="0"/>
              <a:t>05.11.15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86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txt.ru/antiplagiat" TargetMode="External"/><Relationship Id="rId3" Type="http://schemas.openxmlformats.org/officeDocument/2006/relationships/hyperlink" Target="https://webmaster.yandex.ru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236" y="282259"/>
            <a:ext cx="8625832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Интернет-маркетолог: от новичка до профи за 30 дней</a:t>
            </a:r>
          </a:p>
          <a:p>
            <a:pPr algn="ctr"/>
            <a:r>
              <a:rPr lang="ru-RU" sz="4000" dirty="0"/>
              <a:t/>
            </a:r>
            <a:br>
              <a:rPr lang="ru-RU" sz="4000" dirty="0"/>
            </a:br>
            <a:endParaRPr lang="ru-RU" sz="4000" dirty="0" smtClean="0"/>
          </a:p>
          <a:p>
            <a:pPr algn="ctr"/>
            <a:endParaRPr lang="ru-RU" sz="4000" dirty="0"/>
          </a:p>
          <a:p>
            <a:pPr algn="ctr"/>
            <a:endParaRPr lang="ru-RU" sz="4000" dirty="0"/>
          </a:p>
          <a:p>
            <a:pPr algn="ctr"/>
            <a:r>
              <a:rPr lang="ru-RU" sz="3200" b="1" dirty="0"/>
              <a:t>Модуль </a:t>
            </a:r>
            <a:r>
              <a:rPr lang="ru-RU" sz="3200" b="1" dirty="0" smtClean="0"/>
              <a:t>1</a:t>
            </a:r>
          </a:p>
          <a:p>
            <a:pPr algn="ctr"/>
            <a:endParaRPr lang="ru-RU" sz="3200" b="1" dirty="0"/>
          </a:p>
          <a:p>
            <a:pPr algn="ctr"/>
            <a:endParaRPr lang="ru-RU" sz="3200" b="1" dirty="0" smtClean="0"/>
          </a:p>
          <a:p>
            <a:pPr algn="ctr"/>
            <a:r>
              <a:rPr lang="ru-RU" sz="3200" b="1" dirty="0" smtClean="0"/>
              <a:t>Модуль </a:t>
            </a:r>
            <a:r>
              <a:rPr lang="en-US" sz="3200" b="1" dirty="0" smtClean="0"/>
              <a:t>2</a:t>
            </a:r>
            <a:endParaRPr lang="ru-RU" sz="3200" b="1" dirty="0" smtClean="0"/>
          </a:p>
          <a:p>
            <a:pPr algn="ctr"/>
            <a:r>
              <a:rPr lang="en-US" sz="2800" b="1" dirty="0"/>
              <a:t>1</a:t>
            </a:r>
            <a:r>
              <a:rPr lang="ru-RU" sz="2800" b="1" dirty="0"/>
              <a:t>. Контент на сайте, как стратегический инструмент онлайн бизнеса</a:t>
            </a:r>
            <a:endParaRPr lang="ru-RU" sz="4000" dirty="0"/>
          </a:p>
        </p:txBody>
      </p:sp>
      <p:pic>
        <p:nvPicPr>
          <p:cNvPr id="5" name="Изображение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560" y="1882456"/>
            <a:ext cx="2342717" cy="319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09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6342" y="652723"/>
            <a:ext cx="83529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Рекламная </a:t>
            </a:r>
            <a:r>
              <a:rPr lang="ru-RU" sz="2800" b="1" dirty="0"/>
              <a:t>среда – интернет</a:t>
            </a:r>
            <a:endParaRPr lang="ru-RU" sz="2800" dirty="0"/>
          </a:p>
          <a:p>
            <a:r>
              <a:rPr lang="ru-RU" sz="2800" b="1" dirty="0"/>
              <a:t> </a:t>
            </a:r>
            <a:endParaRPr lang="ru-RU" sz="2800" dirty="0"/>
          </a:p>
          <a:p>
            <a:r>
              <a:rPr lang="ru-RU" sz="2800" b="1" dirty="0"/>
              <a:t>ЕСТЬ:</a:t>
            </a:r>
            <a:endParaRPr lang="ru-RU" sz="2800" dirty="0"/>
          </a:p>
          <a:p>
            <a:r>
              <a:rPr lang="ru-RU" sz="2800" dirty="0"/>
              <a:t>Текст, картинки, презентации, видео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28810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6342" y="652723"/>
            <a:ext cx="8352969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Рекламная </a:t>
            </a:r>
            <a:r>
              <a:rPr lang="ru-RU" sz="2800" b="1" dirty="0"/>
              <a:t>среда – интернет</a:t>
            </a:r>
            <a:endParaRPr lang="ru-RU" sz="2800" dirty="0"/>
          </a:p>
          <a:p>
            <a:r>
              <a:rPr lang="ru-RU" sz="2800" b="1" dirty="0"/>
              <a:t> </a:t>
            </a:r>
            <a:endParaRPr lang="ru-RU" sz="2800" dirty="0"/>
          </a:p>
          <a:p>
            <a:r>
              <a:rPr lang="ru-RU" sz="2800" b="1" dirty="0"/>
              <a:t>ЕСТЬ:</a:t>
            </a:r>
            <a:endParaRPr lang="ru-RU" sz="2800" dirty="0"/>
          </a:p>
          <a:p>
            <a:r>
              <a:rPr lang="ru-RU" sz="2800" dirty="0"/>
              <a:t>Текст, картинки, презентации, видео</a:t>
            </a:r>
            <a:r>
              <a:rPr lang="ru-RU" sz="2800" dirty="0" smtClean="0"/>
              <a:t>.</a:t>
            </a:r>
          </a:p>
          <a:p>
            <a:endParaRPr lang="ru-RU" sz="2800" dirty="0"/>
          </a:p>
          <a:p>
            <a:r>
              <a:rPr lang="ru-RU" sz="2800" dirty="0"/>
              <a:t> </a:t>
            </a:r>
          </a:p>
          <a:p>
            <a:r>
              <a:rPr lang="ru-RU" sz="2800" b="1" dirty="0"/>
              <a:t>НЕТ: </a:t>
            </a:r>
            <a:endParaRPr lang="ru-RU" sz="2800" dirty="0"/>
          </a:p>
          <a:p>
            <a:r>
              <a:rPr lang="ru-RU" sz="2800" dirty="0"/>
              <a:t>Жесты, мимика, голос, запах, вкус, прикосновение, личный контакт.</a:t>
            </a:r>
          </a:p>
          <a:p>
            <a:r>
              <a:rPr lang="ru-RU" sz="2800" dirty="0"/>
              <a:t> 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46770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6342" y="652723"/>
            <a:ext cx="8352969" cy="569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Рекламная </a:t>
            </a:r>
            <a:r>
              <a:rPr lang="ru-RU" sz="2800" b="1" dirty="0"/>
              <a:t>среда – интернет</a:t>
            </a:r>
            <a:endParaRPr lang="ru-RU" sz="2800" dirty="0"/>
          </a:p>
          <a:p>
            <a:r>
              <a:rPr lang="ru-RU" sz="2800" b="1" dirty="0"/>
              <a:t> </a:t>
            </a:r>
            <a:endParaRPr lang="ru-RU" sz="2800" dirty="0"/>
          </a:p>
          <a:p>
            <a:r>
              <a:rPr lang="ru-RU" sz="2800" b="1" dirty="0"/>
              <a:t>ЕСТЬ:</a:t>
            </a:r>
            <a:endParaRPr lang="ru-RU" sz="2800" dirty="0"/>
          </a:p>
          <a:p>
            <a:r>
              <a:rPr lang="ru-RU" sz="2800" dirty="0"/>
              <a:t>Текст, картинки, презентации, видео</a:t>
            </a:r>
            <a:r>
              <a:rPr lang="ru-RU" sz="2800" dirty="0" smtClean="0"/>
              <a:t>.</a:t>
            </a:r>
          </a:p>
          <a:p>
            <a:endParaRPr lang="ru-RU" sz="2800" dirty="0"/>
          </a:p>
          <a:p>
            <a:r>
              <a:rPr lang="ru-RU" sz="2800" dirty="0"/>
              <a:t> </a:t>
            </a:r>
          </a:p>
          <a:p>
            <a:r>
              <a:rPr lang="ru-RU" sz="2800" b="1" dirty="0"/>
              <a:t>НЕТ: </a:t>
            </a:r>
            <a:endParaRPr lang="ru-RU" sz="2800" dirty="0"/>
          </a:p>
          <a:p>
            <a:r>
              <a:rPr lang="ru-RU" sz="2800" dirty="0"/>
              <a:t>Жесты, мимика, голос, запах, вкус, прикосновение, личный контакт</a:t>
            </a:r>
            <a:r>
              <a:rPr lang="ru-RU" sz="2800" dirty="0" smtClean="0"/>
              <a:t>.</a:t>
            </a:r>
          </a:p>
          <a:p>
            <a:endParaRPr lang="ru-RU" sz="2800" dirty="0"/>
          </a:p>
          <a:p>
            <a:r>
              <a:rPr lang="ru-RU" sz="2800" b="1" dirty="0">
                <a:solidFill>
                  <a:srgbClr val="008000"/>
                </a:solidFill>
              </a:rPr>
              <a:t>То, чего нет, придется имитировать словами.</a:t>
            </a:r>
            <a:endParaRPr lang="ru-RU" sz="2800" dirty="0">
              <a:solidFill>
                <a:srgbClr val="008000"/>
              </a:solidFill>
            </a:endParaRPr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30608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6342" y="652723"/>
            <a:ext cx="8352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Например: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64020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6342" y="652723"/>
            <a:ext cx="83529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Например:</a:t>
            </a:r>
          </a:p>
          <a:p>
            <a:endParaRPr lang="ru-RU" sz="2800" b="1" dirty="0" smtClean="0"/>
          </a:p>
          <a:p>
            <a:r>
              <a:rPr lang="en-US" sz="2800" dirty="0" err="1"/>
              <a:t>Как</a:t>
            </a:r>
            <a:r>
              <a:rPr lang="en-US" sz="2800" dirty="0"/>
              <a:t> </a:t>
            </a:r>
            <a:r>
              <a:rPr lang="en-US" sz="2800" dirty="0" err="1"/>
              <a:t>стучат</a:t>
            </a:r>
            <a:r>
              <a:rPr lang="en-US" sz="2800" dirty="0"/>
              <a:t> </a:t>
            </a:r>
            <a:r>
              <a:rPr lang="en-US" sz="2800" dirty="0" err="1"/>
              <a:t>каблучки</a:t>
            </a:r>
            <a:r>
              <a:rPr lang="en-US" sz="2800" dirty="0"/>
              <a:t> – </a:t>
            </a:r>
            <a:r>
              <a:rPr lang="en-US" sz="2800" dirty="0" err="1"/>
              <a:t>это</a:t>
            </a:r>
            <a:r>
              <a:rPr lang="en-US" sz="2800" dirty="0"/>
              <a:t> </a:t>
            </a:r>
            <a:r>
              <a:rPr lang="en-US" sz="2800" dirty="0" err="1"/>
              <a:t>женщины</a:t>
            </a:r>
            <a:r>
              <a:rPr lang="en-US" sz="2800" dirty="0"/>
              <a:t> </a:t>
            </a:r>
            <a:r>
              <a:rPr lang="en-US" sz="2800" dirty="0" err="1"/>
              <a:t>спешат</a:t>
            </a:r>
            <a:r>
              <a:rPr lang="en-US" sz="2800" dirty="0"/>
              <a:t> </a:t>
            </a:r>
            <a:r>
              <a:rPr lang="en-US" sz="2800" dirty="0" err="1"/>
              <a:t>на</a:t>
            </a:r>
            <a:r>
              <a:rPr lang="en-US" sz="2800" dirty="0"/>
              <a:t> </a:t>
            </a:r>
            <a:r>
              <a:rPr lang="en-US" sz="2800" dirty="0" err="1"/>
              <a:t>распродажу</a:t>
            </a:r>
            <a:r>
              <a:rPr lang="en-US" sz="2800" dirty="0"/>
              <a:t>!</a:t>
            </a:r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22870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6342" y="652723"/>
            <a:ext cx="835296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Например:</a:t>
            </a:r>
          </a:p>
          <a:p>
            <a:endParaRPr lang="ru-RU" sz="2800" b="1" dirty="0" smtClean="0"/>
          </a:p>
          <a:p>
            <a:r>
              <a:rPr lang="en-US" sz="2800" dirty="0" err="1"/>
              <a:t>Как</a:t>
            </a:r>
            <a:r>
              <a:rPr lang="en-US" sz="2800" dirty="0"/>
              <a:t> </a:t>
            </a:r>
            <a:r>
              <a:rPr lang="en-US" sz="2800" dirty="0" err="1"/>
              <a:t>стучат</a:t>
            </a:r>
            <a:r>
              <a:rPr lang="en-US" sz="2800" dirty="0"/>
              <a:t> </a:t>
            </a:r>
            <a:r>
              <a:rPr lang="en-US" sz="2800" dirty="0" err="1"/>
              <a:t>каблучки</a:t>
            </a:r>
            <a:r>
              <a:rPr lang="en-US" sz="2800" dirty="0"/>
              <a:t> – </a:t>
            </a:r>
            <a:r>
              <a:rPr lang="en-US" sz="2800" dirty="0" err="1"/>
              <a:t>это</a:t>
            </a:r>
            <a:r>
              <a:rPr lang="en-US" sz="2800" dirty="0"/>
              <a:t> </a:t>
            </a:r>
            <a:r>
              <a:rPr lang="en-US" sz="2800" dirty="0" err="1"/>
              <a:t>женщины</a:t>
            </a:r>
            <a:r>
              <a:rPr lang="en-US" sz="2800" dirty="0"/>
              <a:t> </a:t>
            </a:r>
            <a:r>
              <a:rPr lang="en-US" sz="2800" dirty="0" err="1"/>
              <a:t>спешат</a:t>
            </a:r>
            <a:r>
              <a:rPr lang="en-US" sz="2800" dirty="0"/>
              <a:t> </a:t>
            </a:r>
            <a:r>
              <a:rPr lang="en-US" sz="2800" dirty="0" err="1"/>
              <a:t>на</a:t>
            </a:r>
            <a:r>
              <a:rPr lang="en-US" sz="2800" dirty="0"/>
              <a:t> </a:t>
            </a:r>
            <a:r>
              <a:rPr lang="en-US" sz="2800" dirty="0" err="1"/>
              <a:t>распродажу</a:t>
            </a:r>
            <a:r>
              <a:rPr lang="en-US" sz="2800" dirty="0" smtClean="0"/>
              <a:t>!</a:t>
            </a:r>
            <a:endParaRPr lang="ru-RU" sz="2800" dirty="0" smtClean="0"/>
          </a:p>
          <a:p>
            <a:endParaRPr lang="ru-RU" sz="2800" dirty="0"/>
          </a:p>
          <a:p>
            <a:r>
              <a:rPr lang="en-US" sz="2800" dirty="0" err="1"/>
              <a:t>Наш</a:t>
            </a:r>
            <a:r>
              <a:rPr lang="en-US" sz="2800" dirty="0"/>
              <a:t> </a:t>
            </a:r>
            <a:r>
              <a:rPr lang="en-US" sz="2800" dirty="0" err="1"/>
              <a:t>хлеб</a:t>
            </a:r>
            <a:r>
              <a:rPr lang="en-US" sz="2800" dirty="0"/>
              <a:t> </a:t>
            </a:r>
            <a:r>
              <a:rPr lang="en-US" sz="2800" dirty="0" err="1"/>
              <a:t>готовится</a:t>
            </a:r>
            <a:r>
              <a:rPr lang="en-US" sz="2800" dirty="0"/>
              <a:t> </a:t>
            </a:r>
            <a:r>
              <a:rPr lang="en-US" sz="2800" dirty="0" err="1"/>
              <a:t>исключительно</a:t>
            </a:r>
            <a:r>
              <a:rPr lang="en-US" sz="2800" dirty="0"/>
              <a:t> </a:t>
            </a:r>
            <a:r>
              <a:rPr lang="en-US" sz="2800" dirty="0" err="1"/>
              <a:t>вручную</a:t>
            </a:r>
            <a:r>
              <a:rPr lang="en-US" sz="2800" dirty="0"/>
              <a:t> </a:t>
            </a:r>
            <a:r>
              <a:rPr lang="en-US" sz="2800" dirty="0" err="1"/>
              <a:t>на</a:t>
            </a:r>
            <a:r>
              <a:rPr lang="en-US" sz="2800" dirty="0"/>
              <a:t> </a:t>
            </a:r>
            <a:r>
              <a:rPr lang="en-US" sz="2800" dirty="0" err="1"/>
              <a:t>деревянных</a:t>
            </a:r>
            <a:r>
              <a:rPr lang="en-US" sz="2800" dirty="0"/>
              <a:t> </a:t>
            </a:r>
            <a:r>
              <a:rPr lang="en-US" sz="2800" dirty="0" err="1"/>
              <a:t>столах</a:t>
            </a:r>
            <a:r>
              <a:rPr lang="en-US" sz="2800" dirty="0"/>
              <a:t>, </a:t>
            </a:r>
            <a:r>
              <a:rPr lang="en-US" sz="2800" dirty="0" err="1"/>
              <a:t>пропитанных</a:t>
            </a:r>
            <a:r>
              <a:rPr lang="en-US" sz="2800" dirty="0"/>
              <a:t> </a:t>
            </a:r>
            <a:r>
              <a:rPr lang="en-US" sz="2800" dirty="0" err="1"/>
              <a:t>оливковым</a:t>
            </a:r>
            <a:r>
              <a:rPr lang="en-US" sz="2800" dirty="0"/>
              <a:t> </a:t>
            </a:r>
            <a:r>
              <a:rPr lang="en-US" sz="2800" dirty="0" err="1"/>
              <a:t>маслом</a:t>
            </a:r>
            <a:r>
              <a:rPr lang="en-US" sz="2800" dirty="0"/>
              <a:t>...</a:t>
            </a:r>
            <a:endParaRPr lang="ru-RU" sz="2800" dirty="0"/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33742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6342" y="652723"/>
            <a:ext cx="8352969" cy="569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Например:</a:t>
            </a:r>
          </a:p>
          <a:p>
            <a:endParaRPr lang="ru-RU" sz="2800" b="1" dirty="0" smtClean="0"/>
          </a:p>
          <a:p>
            <a:r>
              <a:rPr lang="en-US" sz="2800" dirty="0" err="1"/>
              <a:t>Как</a:t>
            </a:r>
            <a:r>
              <a:rPr lang="en-US" sz="2800" dirty="0"/>
              <a:t> </a:t>
            </a:r>
            <a:r>
              <a:rPr lang="en-US" sz="2800" dirty="0" err="1"/>
              <a:t>стучат</a:t>
            </a:r>
            <a:r>
              <a:rPr lang="en-US" sz="2800" dirty="0"/>
              <a:t> </a:t>
            </a:r>
            <a:r>
              <a:rPr lang="en-US" sz="2800" dirty="0" err="1"/>
              <a:t>каблучки</a:t>
            </a:r>
            <a:r>
              <a:rPr lang="en-US" sz="2800" dirty="0"/>
              <a:t> – </a:t>
            </a:r>
            <a:r>
              <a:rPr lang="en-US" sz="2800" dirty="0" err="1"/>
              <a:t>это</a:t>
            </a:r>
            <a:r>
              <a:rPr lang="en-US" sz="2800" dirty="0"/>
              <a:t> </a:t>
            </a:r>
            <a:r>
              <a:rPr lang="en-US" sz="2800" dirty="0" err="1"/>
              <a:t>женщины</a:t>
            </a:r>
            <a:r>
              <a:rPr lang="en-US" sz="2800" dirty="0"/>
              <a:t> </a:t>
            </a:r>
            <a:r>
              <a:rPr lang="en-US" sz="2800" dirty="0" err="1"/>
              <a:t>спешат</a:t>
            </a:r>
            <a:r>
              <a:rPr lang="en-US" sz="2800" dirty="0"/>
              <a:t> </a:t>
            </a:r>
            <a:r>
              <a:rPr lang="en-US" sz="2800" dirty="0" err="1"/>
              <a:t>на</a:t>
            </a:r>
            <a:r>
              <a:rPr lang="en-US" sz="2800" dirty="0"/>
              <a:t> </a:t>
            </a:r>
            <a:r>
              <a:rPr lang="en-US" sz="2800" dirty="0" err="1"/>
              <a:t>распродажу</a:t>
            </a:r>
            <a:r>
              <a:rPr lang="en-US" sz="2800" dirty="0" smtClean="0"/>
              <a:t>!</a:t>
            </a:r>
            <a:endParaRPr lang="ru-RU" sz="2800" dirty="0" smtClean="0"/>
          </a:p>
          <a:p>
            <a:endParaRPr lang="ru-RU" sz="2800" dirty="0"/>
          </a:p>
          <a:p>
            <a:r>
              <a:rPr lang="en-US" sz="2800" dirty="0" err="1"/>
              <a:t>Наш</a:t>
            </a:r>
            <a:r>
              <a:rPr lang="en-US" sz="2800" dirty="0"/>
              <a:t> </a:t>
            </a:r>
            <a:r>
              <a:rPr lang="en-US" sz="2800" dirty="0" err="1"/>
              <a:t>хлеб</a:t>
            </a:r>
            <a:r>
              <a:rPr lang="en-US" sz="2800" dirty="0"/>
              <a:t> </a:t>
            </a:r>
            <a:r>
              <a:rPr lang="en-US" sz="2800" dirty="0" err="1"/>
              <a:t>готовится</a:t>
            </a:r>
            <a:r>
              <a:rPr lang="en-US" sz="2800" dirty="0"/>
              <a:t> </a:t>
            </a:r>
            <a:r>
              <a:rPr lang="en-US" sz="2800" dirty="0" err="1"/>
              <a:t>исключительно</a:t>
            </a:r>
            <a:r>
              <a:rPr lang="en-US" sz="2800" dirty="0"/>
              <a:t> </a:t>
            </a:r>
            <a:r>
              <a:rPr lang="en-US" sz="2800" dirty="0" err="1"/>
              <a:t>вручную</a:t>
            </a:r>
            <a:r>
              <a:rPr lang="en-US" sz="2800" dirty="0"/>
              <a:t> </a:t>
            </a:r>
            <a:r>
              <a:rPr lang="en-US" sz="2800" dirty="0" err="1"/>
              <a:t>на</a:t>
            </a:r>
            <a:r>
              <a:rPr lang="en-US" sz="2800" dirty="0"/>
              <a:t> </a:t>
            </a:r>
            <a:r>
              <a:rPr lang="en-US" sz="2800" dirty="0" err="1"/>
              <a:t>деревянных</a:t>
            </a:r>
            <a:r>
              <a:rPr lang="en-US" sz="2800" dirty="0"/>
              <a:t> </a:t>
            </a:r>
            <a:r>
              <a:rPr lang="en-US" sz="2800" dirty="0" err="1"/>
              <a:t>столах</a:t>
            </a:r>
            <a:r>
              <a:rPr lang="en-US" sz="2800" dirty="0"/>
              <a:t>, </a:t>
            </a:r>
            <a:r>
              <a:rPr lang="en-US" sz="2800" dirty="0" err="1"/>
              <a:t>пропитанных</a:t>
            </a:r>
            <a:r>
              <a:rPr lang="en-US" sz="2800" dirty="0"/>
              <a:t> </a:t>
            </a:r>
            <a:r>
              <a:rPr lang="en-US" sz="2800" dirty="0" err="1"/>
              <a:t>оливковым</a:t>
            </a:r>
            <a:r>
              <a:rPr lang="en-US" sz="2800" dirty="0"/>
              <a:t> </a:t>
            </a:r>
            <a:r>
              <a:rPr lang="en-US" sz="2800" dirty="0" err="1"/>
              <a:t>маслом</a:t>
            </a:r>
            <a:r>
              <a:rPr lang="en-US" sz="2800" dirty="0"/>
              <a:t>..</a:t>
            </a:r>
            <a:r>
              <a:rPr lang="en-US" sz="2800" dirty="0" smtClean="0"/>
              <a:t>.</a:t>
            </a:r>
            <a:endParaRPr lang="ru-RU" sz="2800" dirty="0" smtClean="0"/>
          </a:p>
          <a:p>
            <a:endParaRPr lang="ru-RU" sz="2800" dirty="0"/>
          </a:p>
          <a:p>
            <a:r>
              <a:rPr lang="en-US" sz="2800" b="1" dirty="0" err="1">
                <a:solidFill>
                  <a:srgbClr val="008000"/>
                </a:solidFill>
              </a:rPr>
              <a:t>Добавляйте</a:t>
            </a:r>
            <a:r>
              <a:rPr lang="en-US" sz="2800" b="1" dirty="0">
                <a:solidFill>
                  <a:srgbClr val="008000"/>
                </a:solidFill>
              </a:rPr>
              <a:t> </a:t>
            </a:r>
            <a:r>
              <a:rPr lang="en-US" sz="2800" b="1" dirty="0" err="1">
                <a:solidFill>
                  <a:srgbClr val="008000"/>
                </a:solidFill>
              </a:rPr>
              <a:t>в</a:t>
            </a:r>
            <a:r>
              <a:rPr lang="en-US" sz="2800" b="1" dirty="0">
                <a:solidFill>
                  <a:srgbClr val="008000"/>
                </a:solidFill>
              </a:rPr>
              <a:t> </a:t>
            </a:r>
            <a:r>
              <a:rPr lang="en-US" sz="2800" b="1" dirty="0" err="1">
                <a:solidFill>
                  <a:srgbClr val="008000"/>
                </a:solidFill>
              </a:rPr>
              <a:t>текст</a:t>
            </a:r>
            <a:r>
              <a:rPr lang="en-US" sz="2800" b="1" dirty="0">
                <a:solidFill>
                  <a:srgbClr val="008000"/>
                </a:solidFill>
              </a:rPr>
              <a:t> </a:t>
            </a:r>
            <a:r>
              <a:rPr lang="en-US" sz="2800" b="1" dirty="0" err="1">
                <a:solidFill>
                  <a:srgbClr val="008000"/>
                </a:solidFill>
              </a:rPr>
              <a:t>ощущения</a:t>
            </a:r>
            <a:endParaRPr lang="ru-RU" sz="2800" b="1" dirty="0">
              <a:solidFill>
                <a:srgbClr val="008000"/>
              </a:solidFill>
            </a:endParaRPr>
          </a:p>
          <a:p>
            <a:endParaRPr lang="ru-RU" sz="2800" dirty="0"/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80677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6342" y="652723"/>
            <a:ext cx="835296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Например:</a:t>
            </a:r>
          </a:p>
          <a:p>
            <a:endParaRPr lang="ru-RU" sz="2800" b="1" dirty="0" smtClean="0"/>
          </a:p>
          <a:p>
            <a:r>
              <a:rPr lang="en-US" sz="2800" dirty="0" err="1"/>
              <a:t>Как</a:t>
            </a:r>
            <a:r>
              <a:rPr lang="en-US" sz="2800" dirty="0"/>
              <a:t> </a:t>
            </a:r>
            <a:r>
              <a:rPr lang="en-US" sz="2800" dirty="0" err="1"/>
              <a:t>стучат</a:t>
            </a:r>
            <a:r>
              <a:rPr lang="en-US" sz="2800" dirty="0"/>
              <a:t> </a:t>
            </a:r>
            <a:r>
              <a:rPr lang="en-US" sz="2800" dirty="0" err="1"/>
              <a:t>каблучки</a:t>
            </a:r>
            <a:r>
              <a:rPr lang="en-US" sz="2800" dirty="0"/>
              <a:t> – </a:t>
            </a:r>
            <a:r>
              <a:rPr lang="en-US" sz="2800" dirty="0" err="1"/>
              <a:t>это</a:t>
            </a:r>
            <a:r>
              <a:rPr lang="en-US" sz="2800" dirty="0"/>
              <a:t> </a:t>
            </a:r>
            <a:r>
              <a:rPr lang="en-US" sz="2800" dirty="0" err="1"/>
              <a:t>женщины</a:t>
            </a:r>
            <a:r>
              <a:rPr lang="en-US" sz="2800" dirty="0"/>
              <a:t> </a:t>
            </a:r>
            <a:r>
              <a:rPr lang="en-US" sz="2800" dirty="0" err="1"/>
              <a:t>спешат</a:t>
            </a:r>
            <a:r>
              <a:rPr lang="en-US" sz="2800" dirty="0"/>
              <a:t> </a:t>
            </a:r>
            <a:r>
              <a:rPr lang="en-US" sz="2800" dirty="0" err="1"/>
              <a:t>на</a:t>
            </a:r>
            <a:r>
              <a:rPr lang="en-US" sz="2800" dirty="0"/>
              <a:t> </a:t>
            </a:r>
            <a:r>
              <a:rPr lang="en-US" sz="2800" dirty="0" err="1"/>
              <a:t>распродажу</a:t>
            </a:r>
            <a:r>
              <a:rPr lang="en-US" sz="2800" dirty="0" smtClean="0"/>
              <a:t>!</a:t>
            </a:r>
            <a:endParaRPr lang="ru-RU" sz="2800" dirty="0" smtClean="0"/>
          </a:p>
          <a:p>
            <a:endParaRPr lang="ru-RU" sz="2800" dirty="0"/>
          </a:p>
          <a:p>
            <a:r>
              <a:rPr lang="en-US" sz="2800" dirty="0" err="1"/>
              <a:t>Наш</a:t>
            </a:r>
            <a:r>
              <a:rPr lang="en-US" sz="2800" dirty="0"/>
              <a:t> </a:t>
            </a:r>
            <a:r>
              <a:rPr lang="en-US" sz="2800" dirty="0" err="1"/>
              <a:t>хлеб</a:t>
            </a:r>
            <a:r>
              <a:rPr lang="en-US" sz="2800" dirty="0"/>
              <a:t> </a:t>
            </a:r>
            <a:r>
              <a:rPr lang="en-US" sz="2800" dirty="0" err="1"/>
              <a:t>готовится</a:t>
            </a:r>
            <a:r>
              <a:rPr lang="en-US" sz="2800" dirty="0"/>
              <a:t> </a:t>
            </a:r>
            <a:r>
              <a:rPr lang="en-US" sz="2800" dirty="0" err="1"/>
              <a:t>исключительно</a:t>
            </a:r>
            <a:r>
              <a:rPr lang="en-US" sz="2800" dirty="0"/>
              <a:t> </a:t>
            </a:r>
            <a:r>
              <a:rPr lang="en-US" sz="2800" dirty="0" err="1"/>
              <a:t>вручную</a:t>
            </a:r>
            <a:r>
              <a:rPr lang="en-US" sz="2800" dirty="0"/>
              <a:t> </a:t>
            </a:r>
            <a:r>
              <a:rPr lang="en-US" sz="2800" dirty="0" err="1"/>
              <a:t>на</a:t>
            </a:r>
            <a:r>
              <a:rPr lang="en-US" sz="2800" dirty="0"/>
              <a:t> </a:t>
            </a:r>
            <a:r>
              <a:rPr lang="en-US" sz="2800" dirty="0" err="1"/>
              <a:t>деревянных</a:t>
            </a:r>
            <a:r>
              <a:rPr lang="en-US" sz="2800" dirty="0"/>
              <a:t> </a:t>
            </a:r>
            <a:r>
              <a:rPr lang="en-US" sz="2800" dirty="0" err="1"/>
              <a:t>столах</a:t>
            </a:r>
            <a:r>
              <a:rPr lang="en-US" sz="2800" dirty="0"/>
              <a:t>, </a:t>
            </a:r>
            <a:r>
              <a:rPr lang="en-US" sz="2800" dirty="0" err="1"/>
              <a:t>пропитанных</a:t>
            </a:r>
            <a:r>
              <a:rPr lang="en-US" sz="2800" dirty="0"/>
              <a:t> </a:t>
            </a:r>
            <a:r>
              <a:rPr lang="en-US" sz="2800" dirty="0" err="1"/>
              <a:t>оливковым</a:t>
            </a:r>
            <a:r>
              <a:rPr lang="en-US" sz="2800" dirty="0"/>
              <a:t> </a:t>
            </a:r>
            <a:r>
              <a:rPr lang="en-US" sz="2800" dirty="0" err="1"/>
              <a:t>маслом</a:t>
            </a:r>
            <a:r>
              <a:rPr lang="en-US" sz="2800" dirty="0"/>
              <a:t>..</a:t>
            </a:r>
            <a:r>
              <a:rPr lang="en-US" sz="2800" dirty="0" smtClean="0"/>
              <a:t>.</a:t>
            </a:r>
            <a:endParaRPr lang="ru-RU" sz="2800" dirty="0" smtClean="0"/>
          </a:p>
          <a:p>
            <a:endParaRPr lang="ru-RU" sz="2800" dirty="0"/>
          </a:p>
          <a:p>
            <a:r>
              <a:rPr lang="en-US" sz="2800" b="1" dirty="0" err="1">
                <a:solidFill>
                  <a:srgbClr val="008000"/>
                </a:solidFill>
              </a:rPr>
              <a:t>Добавляйте</a:t>
            </a:r>
            <a:r>
              <a:rPr lang="en-US" sz="2800" b="1" dirty="0">
                <a:solidFill>
                  <a:srgbClr val="008000"/>
                </a:solidFill>
              </a:rPr>
              <a:t> </a:t>
            </a:r>
            <a:r>
              <a:rPr lang="en-US" sz="2800" b="1" dirty="0" err="1">
                <a:solidFill>
                  <a:srgbClr val="008000"/>
                </a:solidFill>
              </a:rPr>
              <a:t>в</a:t>
            </a:r>
            <a:r>
              <a:rPr lang="en-US" sz="2800" b="1" dirty="0">
                <a:solidFill>
                  <a:srgbClr val="008000"/>
                </a:solidFill>
              </a:rPr>
              <a:t> </a:t>
            </a:r>
            <a:r>
              <a:rPr lang="en-US" sz="2800" b="1" dirty="0" err="1">
                <a:solidFill>
                  <a:srgbClr val="008000"/>
                </a:solidFill>
              </a:rPr>
              <a:t>текст</a:t>
            </a:r>
            <a:r>
              <a:rPr lang="en-US" sz="2800" b="1" dirty="0">
                <a:solidFill>
                  <a:srgbClr val="008000"/>
                </a:solidFill>
              </a:rPr>
              <a:t> </a:t>
            </a:r>
            <a:r>
              <a:rPr lang="en-US" sz="2800" b="1" dirty="0" err="1" smtClean="0">
                <a:solidFill>
                  <a:srgbClr val="008000"/>
                </a:solidFill>
              </a:rPr>
              <a:t>ощущения</a:t>
            </a:r>
            <a:endParaRPr lang="ru-RU" sz="2800" b="1" dirty="0" smtClean="0">
              <a:solidFill>
                <a:srgbClr val="008000"/>
              </a:solidFill>
            </a:endParaRPr>
          </a:p>
          <a:p>
            <a:endParaRPr lang="ru-RU" sz="2800" b="1" dirty="0" smtClean="0"/>
          </a:p>
          <a:p>
            <a:r>
              <a:rPr lang="ru-RU" sz="2800" b="1" dirty="0" smtClean="0"/>
              <a:t>Больше прилагательных</a:t>
            </a:r>
            <a:endParaRPr lang="ru-RU" sz="2800" dirty="0"/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82788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6342" y="1815139"/>
            <a:ext cx="8352969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Пользователь</a:t>
            </a:r>
            <a:r>
              <a:rPr lang="en-US" sz="2800" dirty="0"/>
              <a:t> </a:t>
            </a:r>
            <a:r>
              <a:rPr lang="en-US" sz="2800" dirty="0" err="1"/>
              <a:t>интернета</a:t>
            </a:r>
            <a:r>
              <a:rPr lang="en-US" sz="2800" dirty="0"/>
              <a:t> </a:t>
            </a:r>
            <a:r>
              <a:rPr lang="en-US" sz="2800" dirty="0" err="1"/>
              <a:t>очень</a:t>
            </a:r>
            <a:r>
              <a:rPr lang="en-US" sz="2800" dirty="0"/>
              <a:t> </a:t>
            </a:r>
            <a:r>
              <a:rPr lang="en-US" sz="2800" dirty="0" err="1"/>
              <a:t>похож</a:t>
            </a:r>
            <a:r>
              <a:rPr lang="en-US" sz="2800" dirty="0"/>
              <a:t> </a:t>
            </a:r>
            <a:r>
              <a:rPr lang="en-US" sz="2800" dirty="0" err="1"/>
              <a:t>на</a:t>
            </a:r>
            <a:endParaRPr lang="ru-RU" sz="2800" dirty="0"/>
          </a:p>
          <a:p>
            <a:pPr algn="ctr"/>
            <a:r>
              <a:rPr lang="en-US" sz="2800" dirty="0" err="1"/>
              <a:t>ленивого</a:t>
            </a:r>
            <a:r>
              <a:rPr lang="en-US" sz="2800" dirty="0"/>
              <a:t>, </a:t>
            </a:r>
            <a:r>
              <a:rPr lang="en-US" sz="2800" dirty="0" err="1"/>
              <a:t>капризного</a:t>
            </a:r>
            <a:r>
              <a:rPr lang="en-US" sz="2800" dirty="0"/>
              <a:t> </a:t>
            </a:r>
            <a:r>
              <a:rPr lang="en-US" sz="2800" dirty="0" err="1"/>
              <a:t>и</a:t>
            </a:r>
            <a:r>
              <a:rPr lang="en-US" sz="2800" dirty="0"/>
              <a:t> </a:t>
            </a:r>
            <a:r>
              <a:rPr lang="en-US" sz="2800" dirty="0" err="1"/>
              <a:t>уставшего</a:t>
            </a:r>
            <a:r>
              <a:rPr lang="en-US" sz="2800" dirty="0"/>
              <a:t> </a:t>
            </a:r>
            <a:r>
              <a:rPr lang="en-US" sz="2800" dirty="0" err="1"/>
              <a:t>ребенка</a:t>
            </a:r>
            <a:r>
              <a:rPr lang="en-US" sz="2800" dirty="0"/>
              <a:t>.</a:t>
            </a:r>
            <a:endParaRPr lang="ru-RU" sz="2800" dirty="0"/>
          </a:p>
          <a:p>
            <a:pPr algn="ctr"/>
            <a:r>
              <a:rPr lang="en-US" sz="2800" dirty="0"/>
              <a:t> </a:t>
            </a:r>
            <a:endParaRPr lang="ru-RU" sz="2800" dirty="0" smtClean="0"/>
          </a:p>
          <a:p>
            <a:pPr algn="ctr"/>
            <a:endParaRPr lang="ru-RU" sz="2800" dirty="0"/>
          </a:p>
          <a:p>
            <a:pPr algn="ctr"/>
            <a:r>
              <a:rPr lang="en-US" sz="2800" dirty="0" err="1"/>
              <a:t>Удержать</a:t>
            </a:r>
            <a:r>
              <a:rPr lang="en-US" sz="2800" dirty="0"/>
              <a:t>, </a:t>
            </a:r>
            <a:r>
              <a:rPr lang="en-US" sz="2800" dirty="0" err="1"/>
              <a:t>переключить</a:t>
            </a:r>
            <a:r>
              <a:rPr lang="en-US" sz="2800" dirty="0"/>
              <a:t> </a:t>
            </a:r>
            <a:r>
              <a:rPr lang="en-US" sz="2800" dirty="0" err="1"/>
              <a:t>внимание</a:t>
            </a:r>
            <a:r>
              <a:rPr lang="en-US" sz="2800" dirty="0"/>
              <a:t>, </a:t>
            </a:r>
            <a:r>
              <a:rPr lang="en-US" sz="2800" dirty="0" err="1"/>
              <a:t>добиться</a:t>
            </a:r>
            <a:r>
              <a:rPr lang="en-US" sz="2800" dirty="0"/>
              <a:t> </a:t>
            </a:r>
            <a:r>
              <a:rPr lang="en-US" sz="2800" dirty="0" err="1"/>
              <a:t>осмысленных</a:t>
            </a:r>
            <a:r>
              <a:rPr lang="en-US" sz="2800" dirty="0"/>
              <a:t> </a:t>
            </a:r>
            <a:r>
              <a:rPr lang="en-US" sz="2800" dirty="0" err="1"/>
              <a:t>действии</a:t>
            </a:r>
            <a:r>
              <a:rPr lang="en-US" sz="2800" dirty="0"/>
              <a:t>̆ – </a:t>
            </a:r>
            <a:r>
              <a:rPr lang="en-US" sz="2800" b="1" dirty="0" err="1"/>
              <a:t>это</a:t>
            </a:r>
            <a:r>
              <a:rPr lang="en-US" sz="2800" b="1" dirty="0"/>
              <a:t> </a:t>
            </a:r>
            <a:r>
              <a:rPr lang="en-US" sz="2800" b="1" dirty="0" err="1"/>
              <a:t>основная</a:t>
            </a:r>
            <a:r>
              <a:rPr lang="en-US" sz="2800" b="1" dirty="0"/>
              <a:t> </a:t>
            </a:r>
            <a:r>
              <a:rPr lang="en-US" sz="2800" b="1" dirty="0" err="1"/>
              <a:t>задача</a:t>
            </a:r>
            <a:r>
              <a:rPr lang="en-US" sz="2800" dirty="0"/>
              <a:t> </a:t>
            </a:r>
            <a:r>
              <a:rPr lang="en-US" sz="2800" dirty="0" err="1"/>
              <a:t>Копирайтера</a:t>
            </a:r>
            <a:r>
              <a:rPr lang="en-US" sz="2800" dirty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90752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6342" y="430144"/>
            <a:ext cx="83529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Мама</a:t>
            </a:r>
            <a:r>
              <a:rPr lang="en-US" sz="2800" b="1" dirty="0"/>
              <a:t> НЕ </a:t>
            </a:r>
            <a:r>
              <a:rPr lang="en-US" sz="2800" b="1" dirty="0" err="1"/>
              <a:t>говорит</a:t>
            </a:r>
            <a:r>
              <a:rPr lang="en-US" sz="2800" dirty="0"/>
              <a:t> «</a:t>
            </a:r>
            <a:r>
              <a:rPr lang="en-US" sz="2800" dirty="0" err="1"/>
              <a:t>Идем</a:t>
            </a:r>
            <a:r>
              <a:rPr lang="en-US" sz="2800" dirty="0"/>
              <a:t> </a:t>
            </a:r>
            <a:r>
              <a:rPr lang="en-US" sz="2800" dirty="0" err="1"/>
              <a:t>обедать</a:t>
            </a:r>
            <a:r>
              <a:rPr lang="en-US" sz="2800" dirty="0"/>
              <a:t>, </a:t>
            </a:r>
            <a:r>
              <a:rPr lang="en-US" sz="2800" dirty="0" err="1"/>
              <a:t>я</a:t>
            </a:r>
            <a:r>
              <a:rPr lang="en-US" sz="2800" dirty="0"/>
              <a:t> </a:t>
            </a:r>
            <a:r>
              <a:rPr lang="en-US" sz="2800" dirty="0" err="1"/>
              <a:t>хочу</a:t>
            </a:r>
            <a:r>
              <a:rPr lang="en-US" sz="2800" dirty="0"/>
              <a:t>, </a:t>
            </a:r>
            <a:r>
              <a:rPr lang="en-US" sz="2800" dirty="0" err="1"/>
              <a:t>чтобы</a:t>
            </a:r>
            <a:r>
              <a:rPr lang="en-US" sz="2800" dirty="0"/>
              <a:t> </a:t>
            </a:r>
            <a:r>
              <a:rPr lang="en-US" sz="2800" dirty="0" err="1"/>
              <a:t>ты</a:t>
            </a:r>
            <a:r>
              <a:rPr lang="en-US" sz="2800" dirty="0"/>
              <a:t> </a:t>
            </a:r>
            <a:r>
              <a:rPr lang="en-US" sz="2800" dirty="0" err="1"/>
              <a:t>вырос</a:t>
            </a:r>
            <a:r>
              <a:rPr lang="en-US" sz="2800" dirty="0"/>
              <a:t> </a:t>
            </a:r>
            <a:r>
              <a:rPr lang="en-US" sz="2800" dirty="0" err="1"/>
              <a:t>здоровым</a:t>
            </a:r>
            <a:r>
              <a:rPr lang="en-US" sz="2800" dirty="0"/>
              <a:t> </a:t>
            </a:r>
            <a:r>
              <a:rPr lang="en-US" sz="2800" dirty="0" err="1"/>
              <a:t>и</a:t>
            </a:r>
            <a:r>
              <a:rPr lang="en-US" sz="2800" dirty="0"/>
              <a:t> </a:t>
            </a:r>
            <a:r>
              <a:rPr lang="en-US" sz="2800" dirty="0" err="1"/>
              <a:t>сильным</a:t>
            </a:r>
            <a:r>
              <a:rPr lang="en-US" sz="2800" dirty="0"/>
              <a:t>».</a:t>
            </a:r>
            <a:br>
              <a:rPr lang="en-US" sz="2800" dirty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5593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2732504"/>
            <a:ext cx="8477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Копирайтер – </a:t>
            </a:r>
            <a:endParaRPr lang="en-US" sz="2800" b="1" dirty="0" smtClean="0"/>
          </a:p>
          <a:p>
            <a:r>
              <a:rPr lang="ru-RU" sz="2800" dirty="0" smtClean="0"/>
              <a:t>Это </a:t>
            </a:r>
            <a:r>
              <a:rPr lang="ru-RU" sz="2800" dirty="0"/>
              <a:t>переводчик с языка бизнеса на язык потребителя</a:t>
            </a:r>
          </a:p>
        </p:txBody>
      </p:sp>
    </p:spTree>
    <p:extLst>
      <p:ext uri="{BB962C8B-B14F-4D97-AF65-F5344CB8AC3E}">
        <p14:creationId xmlns:p14="http://schemas.microsoft.com/office/powerpoint/2010/main" val="3301540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6342" y="430144"/>
            <a:ext cx="8352969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Мама</a:t>
            </a:r>
            <a:r>
              <a:rPr lang="en-US" sz="2800" b="1" dirty="0"/>
              <a:t> НЕ </a:t>
            </a:r>
            <a:r>
              <a:rPr lang="en-US" sz="2800" b="1" dirty="0" err="1"/>
              <a:t>говорит</a:t>
            </a:r>
            <a:r>
              <a:rPr lang="en-US" sz="2800" dirty="0"/>
              <a:t> «</a:t>
            </a:r>
            <a:r>
              <a:rPr lang="en-US" sz="2800" dirty="0" err="1"/>
              <a:t>Идем</a:t>
            </a:r>
            <a:r>
              <a:rPr lang="en-US" sz="2800" dirty="0"/>
              <a:t> </a:t>
            </a:r>
            <a:r>
              <a:rPr lang="en-US" sz="2800" dirty="0" err="1"/>
              <a:t>обедать</a:t>
            </a:r>
            <a:r>
              <a:rPr lang="en-US" sz="2800" dirty="0"/>
              <a:t>, </a:t>
            </a:r>
            <a:r>
              <a:rPr lang="en-US" sz="2800" dirty="0" err="1"/>
              <a:t>я</a:t>
            </a:r>
            <a:r>
              <a:rPr lang="en-US" sz="2800" dirty="0"/>
              <a:t> </a:t>
            </a:r>
            <a:r>
              <a:rPr lang="en-US" sz="2800" dirty="0" err="1"/>
              <a:t>хочу</a:t>
            </a:r>
            <a:r>
              <a:rPr lang="en-US" sz="2800" dirty="0"/>
              <a:t>, </a:t>
            </a:r>
            <a:r>
              <a:rPr lang="en-US" sz="2800" dirty="0" err="1"/>
              <a:t>чтобы</a:t>
            </a:r>
            <a:r>
              <a:rPr lang="en-US" sz="2800" dirty="0"/>
              <a:t> </a:t>
            </a:r>
            <a:r>
              <a:rPr lang="en-US" sz="2800" dirty="0" err="1"/>
              <a:t>ты</a:t>
            </a:r>
            <a:r>
              <a:rPr lang="en-US" sz="2800" dirty="0"/>
              <a:t> </a:t>
            </a:r>
            <a:r>
              <a:rPr lang="en-US" sz="2800" dirty="0" err="1"/>
              <a:t>вырос</a:t>
            </a:r>
            <a:r>
              <a:rPr lang="en-US" sz="2800" dirty="0"/>
              <a:t> </a:t>
            </a:r>
            <a:r>
              <a:rPr lang="en-US" sz="2800" dirty="0" err="1"/>
              <a:t>здоровым</a:t>
            </a:r>
            <a:r>
              <a:rPr lang="en-US" sz="2800" dirty="0"/>
              <a:t> </a:t>
            </a:r>
            <a:r>
              <a:rPr lang="en-US" sz="2800" dirty="0" err="1"/>
              <a:t>и</a:t>
            </a:r>
            <a:r>
              <a:rPr lang="en-US" sz="2800" dirty="0"/>
              <a:t> </a:t>
            </a:r>
            <a:r>
              <a:rPr lang="en-US" sz="2800" dirty="0" err="1"/>
              <a:t>сильным</a:t>
            </a:r>
            <a:r>
              <a:rPr lang="en-US" sz="2800" dirty="0"/>
              <a:t>».</a:t>
            </a:r>
            <a:br>
              <a:rPr lang="en-US" sz="2800" dirty="0"/>
            </a:br>
            <a:endParaRPr lang="ru-RU" sz="2800" dirty="0" smtClean="0"/>
          </a:p>
          <a:p>
            <a:endParaRPr lang="ru-RU" sz="2800" dirty="0"/>
          </a:p>
          <a:p>
            <a:r>
              <a:rPr lang="en-US" sz="2800" b="1" dirty="0" err="1"/>
              <a:t>Мама</a:t>
            </a:r>
            <a:r>
              <a:rPr lang="en-US" sz="2800" b="1" dirty="0"/>
              <a:t> НЕ </a:t>
            </a:r>
            <a:r>
              <a:rPr lang="en-US" sz="2800" b="1" dirty="0" err="1"/>
              <a:t>говорит</a:t>
            </a:r>
            <a:r>
              <a:rPr lang="en-US" sz="2800" b="1" dirty="0"/>
              <a:t>:</a:t>
            </a:r>
            <a:r>
              <a:rPr lang="en-US" sz="2800" dirty="0"/>
              <a:t> «</a:t>
            </a:r>
            <a:r>
              <a:rPr lang="en-US" sz="2800" dirty="0" err="1"/>
              <a:t>Идем</a:t>
            </a:r>
            <a:r>
              <a:rPr lang="en-US" sz="2800" dirty="0"/>
              <a:t>, </a:t>
            </a:r>
            <a:r>
              <a:rPr lang="en-US" sz="2800" dirty="0" err="1"/>
              <a:t>я</a:t>
            </a:r>
            <a:r>
              <a:rPr lang="en-US" sz="2800" dirty="0"/>
              <a:t> </a:t>
            </a:r>
            <a:r>
              <a:rPr lang="en-US" sz="2800" dirty="0" err="1"/>
              <a:t>тебя</a:t>
            </a:r>
            <a:r>
              <a:rPr lang="en-US" sz="2800" dirty="0"/>
              <a:t> </a:t>
            </a:r>
            <a:r>
              <a:rPr lang="en-US" sz="2800" dirty="0" err="1"/>
              <a:t>накормлю</a:t>
            </a:r>
            <a:r>
              <a:rPr lang="en-US" sz="2800" dirty="0"/>
              <a:t> </a:t>
            </a:r>
            <a:r>
              <a:rPr lang="en-US" sz="2800" dirty="0" err="1"/>
              <a:t>и</a:t>
            </a:r>
            <a:r>
              <a:rPr lang="en-US" sz="2800" dirty="0"/>
              <a:t> </a:t>
            </a:r>
            <a:r>
              <a:rPr lang="en-US" sz="2800" dirty="0" err="1"/>
              <a:t>спать</a:t>
            </a:r>
            <a:r>
              <a:rPr lang="en-US" sz="2800" dirty="0"/>
              <a:t> </a:t>
            </a:r>
            <a:r>
              <a:rPr lang="en-US" sz="2800" dirty="0" err="1"/>
              <a:t>уложу</a:t>
            </a:r>
            <a:r>
              <a:rPr lang="en-US" sz="2800" dirty="0"/>
              <a:t>, </a:t>
            </a:r>
            <a:r>
              <a:rPr lang="en-US" sz="2800" dirty="0" err="1"/>
              <a:t>да</a:t>
            </a:r>
            <a:r>
              <a:rPr lang="en-US" sz="2800" dirty="0"/>
              <a:t> </a:t>
            </a:r>
            <a:r>
              <a:rPr lang="en-US" sz="2800" dirty="0" err="1"/>
              <a:t>займусь</a:t>
            </a:r>
            <a:r>
              <a:rPr lang="en-US" sz="2800" dirty="0"/>
              <a:t> </a:t>
            </a:r>
            <a:r>
              <a:rPr lang="en-US" sz="2800" dirty="0" err="1"/>
              <a:t>наконец</a:t>
            </a:r>
            <a:r>
              <a:rPr lang="en-US" sz="2800" dirty="0"/>
              <a:t> </a:t>
            </a:r>
            <a:r>
              <a:rPr lang="en-US" sz="2800" dirty="0" err="1"/>
              <a:t>собои</a:t>
            </a:r>
            <a:r>
              <a:rPr lang="en-US" sz="2800" dirty="0"/>
              <a:t>̆».</a:t>
            </a:r>
            <a:br>
              <a:rPr lang="en-US" sz="2800" dirty="0"/>
            </a:br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65893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6342" y="430144"/>
            <a:ext cx="8352969" cy="6555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Мама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НЕ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говорит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«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Идем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обедать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я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хочу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чтобы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ты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вырос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здоровым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и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сильным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».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endParaRPr lang="ru-RU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Мама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НЕ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говорит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«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Идем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я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тебя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накормлю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и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спать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уложу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да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займусь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наконец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собои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̆»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ru-RU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ru-RU" sz="2800" dirty="0"/>
          </a:p>
          <a:p>
            <a:endParaRPr lang="ru-RU" sz="2800" dirty="0" smtClean="0"/>
          </a:p>
          <a:p>
            <a:r>
              <a:rPr lang="en-US" sz="2800" b="1" dirty="0" err="1"/>
              <a:t>Мама</a:t>
            </a:r>
            <a:r>
              <a:rPr lang="en-US" sz="2800" b="1" dirty="0"/>
              <a:t> </a:t>
            </a:r>
            <a:r>
              <a:rPr lang="en-US" sz="2800" b="1" dirty="0" err="1"/>
              <a:t>говорит</a:t>
            </a:r>
            <a:r>
              <a:rPr lang="en-US" sz="2800" b="1" dirty="0"/>
              <a:t>:</a:t>
            </a:r>
            <a:r>
              <a:rPr lang="en-US" sz="2800" dirty="0"/>
              <a:t> «</a:t>
            </a:r>
            <a:r>
              <a:rPr lang="en-US" sz="2800" dirty="0" err="1"/>
              <a:t>Идем</a:t>
            </a:r>
            <a:r>
              <a:rPr lang="en-US" sz="2800" dirty="0"/>
              <a:t>, </a:t>
            </a:r>
            <a:r>
              <a:rPr lang="en-US" sz="2800" dirty="0" err="1"/>
              <a:t>сейчас</a:t>
            </a:r>
            <a:r>
              <a:rPr lang="en-US" sz="2800" dirty="0"/>
              <a:t> </a:t>
            </a:r>
            <a:r>
              <a:rPr lang="en-US" sz="2800" dirty="0" err="1"/>
              <a:t>как</a:t>
            </a:r>
            <a:r>
              <a:rPr lang="en-US" sz="2800" dirty="0"/>
              <a:t> </a:t>
            </a:r>
            <a:r>
              <a:rPr lang="en-US" sz="2800" dirty="0" err="1"/>
              <a:t>раз</a:t>
            </a:r>
            <a:r>
              <a:rPr lang="en-US" sz="2800" dirty="0"/>
              <a:t> </a:t>
            </a:r>
            <a:r>
              <a:rPr lang="en-US" sz="2800" dirty="0" err="1"/>
              <a:t>твои</a:t>
            </a:r>
            <a:r>
              <a:rPr lang="en-US" sz="2800" dirty="0"/>
              <a:t> </a:t>
            </a:r>
            <a:r>
              <a:rPr lang="en-US" sz="2800" dirty="0" err="1"/>
              <a:t>мультики</a:t>
            </a:r>
            <a:r>
              <a:rPr lang="en-US" sz="2800" dirty="0"/>
              <a:t> </a:t>
            </a:r>
            <a:r>
              <a:rPr lang="en-US" sz="2800" dirty="0" err="1"/>
              <a:t>начинаются</a:t>
            </a:r>
            <a:r>
              <a:rPr lang="en-US" sz="2800" dirty="0"/>
              <a:t>, </a:t>
            </a:r>
            <a:r>
              <a:rPr lang="en-US" sz="2800" dirty="0" err="1"/>
              <a:t>успеем</a:t>
            </a:r>
            <a:r>
              <a:rPr lang="en-US" sz="2800" dirty="0"/>
              <a:t> </a:t>
            </a:r>
            <a:r>
              <a:rPr lang="en-US" sz="2800" dirty="0" err="1"/>
              <a:t>и</a:t>
            </a:r>
            <a:r>
              <a:rPr lang="en-US" sz="2800" dirty="0"/>
              <a:t> </a:t>
            </a:r>
            <a:r>
              <a:rPr lang="en-US" sz="2800" dirty="0" err="1"/>
              <a:t>поесть</a:t>
            </a:r>
            <a:r>
              <a:rPr lang="en-US" sz="2800" dirty="0"/>
              <a:t>, </a:t>
            </a:r>
            <a:r>
              <a:rPr lang="en-US" sz="2800" dirty="0" err="1"/>
              <a:t>и</a:t>
            </a:r>
            <a:r>
              <a:rPr lang="en-US" sz="2800" dirty="0"/>
              <a:t> </a:t>
            </a:r>
            <a:r>
              <a:rPr lang="en-US" sz="2800" dirty="0" err="1"/>
              <a:t>посмотреть</a:t>
            </a:r>
            <a:r>
              <a:rPr lang="en-US" sz="2800" dirty="0"/>
              <a:t>».</a:t>
            </a:r>
            <a:endParaRPr lang="ru-RU" sz="2800" dirty="0"/>
          </a:p>
          <a:p>
            <a:r>
              <a:rPr lang="en-US" sz="2800" dirty="0"/>
              <a:t/>
            </a:r>
            <a:br>
              <a:rPr lang="en-US" sz="2800" dirty="0"/>
            </a:br>
            <a:endParaRPr lang="ru-RU" sz="2800" dirty="0" smtClean="0"/>
          </a:p>
          <a:p>
            <a:r>
              <a:rPr lang="en-US" sz="2800" dirty="0" err="1" smtClean="0"/>
              <a:t>Она</a:t>
            </a:r>
            <a:r>
              <a:rPr lang="en-US" sz="2800" dirty="0" smtClean="0"/>
              <a:t> </a:t>
            </a:r>
            <a:r>
              <a:rPr lang="en-US" sz="2800" dirty="0" err="1"/>
              <a:t>обращается</a:t>
            </a:r>
            <a:r>
              <a:rPr lang="en-US" sz="2800" dirty="0"/>
              <a:t> </a:t>
            </a:r>
            <a:r>
              <a:rPr lang="en-US" sz="2800" dirty="0" err="1"/>
              <a:t>к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008000"/>
                </a:solidFill>
              </a:rPr>
              <a:t>ценностям</a:t>
            </a:r>
            <a:r>
              <a:rPr lang="en-US" sz="2800" b="1" dirty="0">
                <a:solidFill>
                  <a:srgbClr val="008000"/>
                </a:solidFill>
              </a:rPr>
              <a:t> </a:t>
            </a:r>
            <a:r>
              <a:rPr lang="en-US" sz="2800" b="1" dirty="0" err="1">
                <a:solidFill>
                  <a:srgbClr val="008000"/>
                </a:solidFill>
              </a:rPr>
              <a:t>ребенка</a:t>
            </a:r>
            <a:r>
              <a:rPr lang="en-US" sz="2800" b="1" dirty="0">
                <a:solidFill>
                  <a:srgbClr val="008000"/>
                </a:solidFill>
              </a:rPr>
              <a:t>.</a:t>
            </a:r>
            <a:endParaRPr lang="ru-RU" sz="2800" dirty="0">
              <a:solidFill>
                <a:srgbClr val="008000"/>
              </a:solidFill>
            </a:endParaRPr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95377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/>
              <a:t>Любой</a:t>
            </a:r>
            <a:r>
              <a:rPr lang="en-US" sz="2800" b="1" dirty="0"/>
              <a:t> </a:t>
            </a:r>
            <a:r>
              <a:rPr lang="en-US" sz="2800" b="1" dirty="0" err="1"/>
              <a:t>текст</a:t>
            </a:r>
            <a:r>
              <a:rPr lang="en-US" sz="2800" b="1" dirty="0"/>
              <a:t> </a:t>
            </a:r>
            <a:r>
              <a:rPr lang="en-US" sz="2800" b="1" dirty="0" err="1"/>
              <a:t>на</a:t>
            </a:r>
            <a:r>
              <a:rPr lang="en-US" sz="2800" b="1" dirty="0"/>
              <a:t> </a:t>
            </a:r>
            <a:r>
              <a:rPr lang="en-US" sz="2800" b="1" dirty="0" err="1"/>
              <a:t>сайте</a:t>
            </a:r>
            <a:r>
              <a:rPr lang="en-US" sz="2800" b="1" dirty="0"/>
              <a:t> </a:t>
            </a:r>
            <a:r>
              <a:rPr lang="en-US" sz="2800" b="1" dirty="0" err="1"/>
              <a:t>должен</a:t>
            </a:r>
            <a:r>
              <a:rPr lang="en-US" sz="2800" b="1" dirty="0"/>
              <a:t> </a:t>
            </a:r>
            <a:r>
              <a:rPr lang="en-US" sz="2800" b="1" dirty="0" err="1"/>
              <a:t>решать</a:t>
            </a:r>
            <a:r>
              <a:rPr lang="en-US" sz="2800" b="1" dirty="0"/>
              <a:t> 3 </a:t>
            </a:r>
            <a:r>
              <a:rPr lang="en-US" sz="2800" b="1" dirty="0" err="1"/>
              <a:t>задачи</a:t>
            </a:r>
            <a:r>
              <a:rPr lang="en-US" sz="2800" b="1" dirty="0"/>
              <a:t>: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err="1"/>
              <a:t>Полезный</a:t>
            </a:r>
            <a:r>
              <a:rPr lang="en-US" sz="2800" dirty="0"/>
              <a:t> </a:t>
            </a:r>
            <a:r>
              <a:rPr lang="en-US" sz="2800" dirty="0" err="1"/>
              <a:t>трафик</a:t>
            </a:r>
            <a:r>
              <a:rPr lang="en-US" sz="2800" dirty="0"/>
              <a:t> SEO</a:t>
            </a:r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01029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/>
              <a:t>Любой</a:t>
            </a:r>
            <a:r>
              <a:rPr lang="en-US" sz="2800" b="1" dirty="0"/>
              <a:t> </a:t>
            </a:r>
            <a:r>
              <a:rPr lang="en-US" sz="2800" b="1" dirty="0" err="1"/>
              <a:t>текст</a:t>
            </a:r>
            <a:r>
              <a:rPr lang="en-US" sz="2800" b="1" dirty="0"/>
              <a:t> </a:t>
            </a:r>
            <a:r>
              <a:rPr lang="en-US" sz="2800" b="1" dirty="0" err="1"/>
              <a:t>на</a:t>
            </a:r>
            <a:r>
              <a:rPr lang="en-US" sz="2800" b="1" dirty="0"/>
              <a:t> </a:t>
            </a:r>
            <a:r>
              <a:rPr lang="en-US" sz="2800" b="1" dirty="0" err="1"/>
              <a:t>сайте</a:t>
            </a:r>
            <a:r>
              <a:rPr lang="en-US" sz="2800" b="1" dirty="0"/>
              <a:t> </a:t>
            </a:r>
            <a:r>
              <a:rPr lang="en-US" sz="2800" b="1" dirty="0" err="1"/>
              <a:t>должен</a:t>
            </a:r>
            <a:r>
              <a:rPr lang="en-US" sz="2800" b="1" dirty="0"/>
              <a:t> </a:t>
            </a:r>
            <a:r>
              <a:rPr lang="en-US" sz="2800" b="1" dirty="0" err="1"/>
              <a:t>решать</a:t>
            </a:r>
            <a:r>
              <a:rPr lang="en-US" sz="2800" b="1" dirty="0"/>
              <a:t> 3 </a:t>
            </a:r>
            <a:r>
              <a:rPr lang="en-US" sz="2800" b="1" dirty="0" err="1"/>
              <a:t>задачи</a:t>
            </a:r>
            <a:r>
              <a:rPr lang="en-US" sz="2800" b="1" dirty="0"/>
              <a:t>: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err="1"/>
              <a:t>Полезный</a:t>
            </a:r>
            <a:r>
              <a:rPr lang="en-US" sz="2800" dirty="0"/>
              <a:t> </a:t>
            </a:r>
            <a:r>
              <a:rPr lang="en-US" sz="2800" dirty="0" err="1"/>
              <a:t>трафик</a:t>
            </a:r>
            <a:r>
              <a:rPr lang="en-US" sz="2800" dirty="0"/>
              <a:t> </a:t>
            </a:r>
            <a:r>
              <a:rPr lang="en-US" sz="2800" dirty="0" smtClean="0"/>
              <a:t>SEO</a:t>
            </a:r>
            <a:endParaRPr lang="ru-RU" sz="2800" dirty="0" smtClean="0"/>
          </a:p>
          <a:p>
            <a:pPr lvl="0"/>
            <a:r>
              <a:rPr lang="en-US" sz="2800" dirty="0" err="1"/>
              <a:t>Польза</a:t>
            </a:r>
            <a:r>
              <a:rPr lang="en-US" sz="2800" dirty="0"/>
              <a:t> </a:t>
            </a:r>
            <a:r>
              <a:rPr lang="en-US" sz="2800" dirty="0" err="1"/>
              <a:t>для</a:t>
            </a:r>
            <a:r>
              <a:rPr lang="en-US" sz="2800" dirty="0"/>
              <a:t> </a:t>
            </a:r>
            <a:r>
              <a:rPr lang="en-US" sz="2800" dirty="0" err="1"/>
              <a:t>бизнеса</a:t>
            </a:r>
            <a:endParaRPr lang="ru-RU" sz="2800" dirty="0"/>
          </a:p>
          <a:p>
            <a:pPr lvl="0"/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72471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/>
              <a:t>Любой</a:t>
            </a:r>
            <a:r>
              <a:rPr lang="en-US" sz="2800" b="1" dirty="0"/>
              <a:t> </a:t>
            </a:r>
            <a:r>
              <a:rPr lang="en-US" sz="2800" b="1" dirty="0" err="1"/>
              <a:t>текст</a:t>
            </a:r>
            <a:r>
              <a:rPr lang="en-US" sz="2800" b="1" dirty="0"/>
              <a:t> </a:t>
            </a:r>
            <a:r>
              <a:rPr lang="en-US" sz="2800" b="1" dirty="0" err="1"/>
              <a:t>на</a:t>
            </a:r>
            <a:r>
              <a:rPr lang="en-US" sz="2800" b="1" dirty="0"/>
              <a:t> </a:t>
            </a:r>
            <a:r>
              <a:rPr lang="en-US" sz="2800" b="1" dirty="0" err="1"/>
              <a:t>сайте</a:t>
            </a:r>
            <a:r>
              <a:rPr lang="en-US" sz="2800" b="1" dirty="0"/>
              <a:t> </a:t>
            </a:r>
            <a:r>
              <a:rPr lang="en-US" sz="2800" b="1" dirty="0" err="1"/>
              <a:t>должен</a:t>
            </a:r>
            <a:r>
              <a:rPr lang="en-US" sz="2800" b="1" dirty="0"/>
              <a:t> </a:t>
            </a:r>
            <a:r>
              <a:rPr lang="en-US" sz="2800" b="1" dirty="0" err="1"/>
              <a:t>решать</a:t>
            </a:r>
            <a:r>
              <a:rPr lang="en-US" sz="2800" b="1" dirty="0"/>
              <a:t> 3 </a:t>
            </a:r>
            <a:r>
              <a:rPr lang="en-US" sz="2800" b="1" dirty="0" err="1"/>
              <a:t>задачи</a:t>
            </a:r>
            <a:r>
              <a:rPr lang="en-US" sz="2800" b="1" dirty="0"/>
              <a:t>: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err="1"/>
              <a:t>Полезный</a:t>
            </a:r>
            <a:r>
              <a:rPr lang="en-US" sz="2800" dirty="0"/>
              <a:t> </a:t>
            </a:r>
            <a:r>
              <a:rPr lang="en-US" sz="2800" dirty="0" err="1"/>
              <a:t>трафик</a:t>
            </a:r>
            <a:r>
              <a:rPr lang="en-US" sz="2800" dirty="0"/>
              <a:t> </a:t>
            </a:r>
            <a:r>
              <a:rPr lang="en-US" sz="2800" dirty="0" smtClean="0"/>
              <a:t>SEO</a:t>
            </a:r>
            <a:endParaRPr lang="ru-RU" sz="2800" dirty="0" smtClean="0"/>
          </a:p>
          <a:p>
            <a:pPr lvl="0"/>
            <a:r>
              <a:rPr lang="en-US" sz="2800" dirty="0" err="1"/>
              <a:t>Польза</a:t>
            </a:r>
            <a:r>
              <a:rPr lang="en-US" sz="2800" dirty="0"/>
              <a:t> </a:t>
            </a:r>
            <a:r>
              <a:rPr lang="en-US" sz="2800" dirty="0" err="1"/>
              <a:t>для</a:t>
            </a:r>
            <a:r>
              <a:rPr lang="en-US" sz="2800" dirty="0"/>
              <a:t> </a:t>
            </a:r>
            <a:r>
              <a:rPr lang="en-US" sz="2800" dirty="0" err="1" smtClean="0"/>
              <a:t>бизнеса</a:t>
            </a:r>
            <a:endParaRPr lang="ru-RU" sz="2800" dirty="0" smtClean="0"/>
          </a:p>
          <a:p>
            <a:r>
              <a:rPr lang="ru-RU" sz="2800" dirty="0"/>
              <a:t>Польза для посетителя</a:t>
            </a:r>
          </a:p>
          <a:p>
            <a:pPr lvl="0"/>
            <a:endParaRPr lang="ru-RU" sz="2800" dirty="0"/>
          </a:p>
          <a:p>
            <a:pPr lvl="0"/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79249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Любой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текст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на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сайте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должен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решать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3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задачи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92162" y="1761565"/>
            <a:ext cx="7964154" cy="4802330"/>
          </a:xfrm>
        </p:spPr>
        <p:txBody>
          <a:bodyPr>
            <a:normAutofit/>
          </a:bodyPr>
          <a:lstStyle/>
          <a:p>
            <a:pPr lvl="0"/>
            <a:r>
              <a:rPr lang="en-US" sz="2800" b="1" dirty="0" err="1"/>
              <a:t>Полезный</a:t>
            </a:r>
            <a:r>
              <a:rPr lang="en-US" sz="2800" b="1" dirty="0"/>
              <a:t> </a:t>
            </a:r>
            <a:r>
              <a:rPr lang="en-US" sz="2800" b="1" dirty="0" err="1"/>
              <a:t>трафик</a:t>
            </a:r>
            <a:r>
              <a:rPr lang="en-US" sz="2800" b="1" dirty="0"/>
              <a:t> </a:t>
            </a:r>
            <a:r>
              <a:rPr lang="en-US" sz="2800" b="1" dirty="0" smtClean="0"/>
              <a:t>SEO</a:t>
            </a:r>
            <a:r>
              <a:rPr lang="ru-RU" sz="2800" b="1" dirty="0" smtClean="0"/>
              <a:t>:</a:t>
            </a:r>
            <a:endParaRPr lang="ru-RU" sz="2800" b="1" dirty="0"/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834552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Любой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текст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на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сайте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должен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решать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3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задачи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92162" y="1761565"/>
            <a:ext cx="7964154" cy="4802330"/>
          </a:xfrm>
        </p:spPr>
        <p:txBody>
          <a:bodyPr>
            <a:normAutofit/>
          </a:bodyPr>
          <a:lstStyle/>
          <a:p>
            <a:pPr lvl="0"/>
            <a:r>
              <a:rPr lang="en-US" sz="2800" b="1" dirty="0" err="1"/>
              <a:t>Полезный</a:t>
            </a:r>
            <a:r>
              <a:rPr lang="en-US" sz="2800" b="1" dirty="0"/>
              <a:t> </a:t>
            </a:r>
            <a:r>
              <a:rPr lang="en-US" sz="2800" b="1" dirty="0" err="1"/>
              <a:t>трафик</a:t>
            </a:r>
            <a:r>
              <a:rPr lang="en-US" sz="2800" b="1" dirty="0"/>
              <a:t> </a:t>
            </a:r>
            <a:r>
              <a:rPr lang="en-US" sz="2800" b="1" dirty="0" smtClean="0"/>
              <a:t>SEO</a:t>
            </a:r>
            <a:r>
              <a:rPr lang="ru-RU" sz="2800" b="1" dirty="0" smtClean="0"/>
              <a:t>:</a:t>
            </a:r>
            <a:endParaRPr lang="ru-RU" sz="2800" b="1" dirty="0"/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sz="2800" dirty="0" smtClean="0"/>
              <a:t> </a:t>
            </a:r>
            <a:r>
              <a:rPr lang="en-US" sz="2800" dirty="0" smtClean="0"/>
              <a:t>- </a:t>
            </a:r>
            <a:r>
              <a:rPr lang="en-US" sz="2800" dirty="0" err="1"/>
              <a:t>Тематические</a:t>
            </a:r>
            <a:r>
              <a:rPr lang="en-US" sz="2800" dirty="0"/>
              <a:t> </a:t>
            </a:r>
            <a:r>
              <a:rPr lang="en-US" sz="2800" dirty="0" err="1"/>
              <a:t>тексты</a:t>
            </a:r>
            <a:r>
              <a:rPr lang="en-US" sz="2800" dirty="0"/>
              <a:t>. </a:t>
            </a:r>
            <a:br>
              <a:rPr lang="en-US" sz="2800" dirty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08002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Любой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текст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на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сайте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должен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решать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3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задачи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92162" y="1761565"/>
            <a:ext cx="7964154" cy="4802330"/>
          </a:xfrm>
        </p:spPr>
        <p:txBody>
          <a:bodyPr>
            <a:normAutofit/>
          </a:bodyPr>
          <a:lstStyle/>
          <a:p>
            <a:pPr lvl="0"/>
            <a:r>
              <a:rPr lang="en-US" sz="2800" b="1" dirty="0" err="1"/>
              <a:t>Полезный</a:t>
            </a:r>
            <a:r>
              <a:rPr lang="en-US" sz="2800" b="1" dirty="0"/>
              <a:t> </a:t>
            </a:r>
            <a:r>
              <a:rPr lang="en-US" sz="2800" b="1" dirty="0" err="1"/>
              <a:t>трафик</a:t>
            </a:r>
            <a:r>
              <a:rPr lang="en-US" sz="2800" b="1" dirty="0"/>
              <a:t> </a:t>
            </a:r>
            <a:r>
              <a:rPr lang="en-US" sz="2800" b="1" dirty="0" smtClean="0"/>
              <a:t>SEO</a:t>
            </a:r>
            <a:r>
              <a:rPr lang="ru-RU" sz="2800" b="1" dirty="0" smtClean="0"/>
              <a:t>:</a:t>
            </a:r>
            <a:endParaRPr lang="ru-RU" sz="2800" b="1" dirty="0"/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sz="2800" dirty="0" smtClean="0"/>
              <a:t> </a:t>
            </a:r>
            <a:r>
              <a:rPr lang="en-US" sz="2800" dirty="0" smtClean="0"/>
              <a:t>- </a:t>
            </a:r>
            <a:r>
              <a:rPr lang="en-US" sz="2800" dirty="0" err="1"/>
              <a:t>Тематические</a:t>
            </a:r>
            <a:r>
              <a:rPr lang="en-US" sz="2800" dirty="0"/>
              <a:t> </a:t>
            </a:r>
            <a:r>
              <a:rPr lang="en-US" sz="2800" dirty="0" err="1"/>
              <a:t>тексты</a:t>
            </a:r>
            <a:r>
              <a:rPr lang="en-US" sz="2800" dirty="0"/>
              <a:t>. </a:t>
            </a:r>
            <a:br>
              <a:rPr lang="en-US" sz="2800" dirty="0"/>
            </a:br>
            <a:r>
              <a:rPr lang="en-US" sz="2800" dirty="0"/>
              <a:t> - </a:t>
            </a:r>
            <a:r>
              <a:rPr lang="en-US" sz="2800" dirty="0" err="1"/>
              <a:t>Конверсионные</a:t>
            </a:r>
            <a:r>
              <a:rPr lang="en-US" sz="2800" dirty="0"/>
              <a:t> </a:t>
            </a:r>
            <a:r>
              <a:rPr lang="en-US" sz="2800" dirty="0" err="1"/>
              <a:t>слова</a:t>
            </a:r>
            <a:r>
              <a:rPr lang="en-US" sz="2800" dirty="0"/>
              <a:t> (</a:t>
            </a:r>
            <a:r>
              <a:rPr lang="en-US" sz="2800" dirty="0" err="1"/>
              <a:t>купить</a:t>
            </a:r>
            <a:r>
              <a:rPr lang="en-US" sz="2800" dirty="0"/>
              <a:t>, </a:t>
            </a:r>
            <a:r>
              <a:rPr lang="en-US" sz="2800" dirty="0" err="1"/>
              <a:t>цена</a:t>
            </a:r>
            <a:r>
              <a:rPr lang="en-US" sz="2800" dirty="0"/>
              <a:t>, </a:t>
            </a:r>
            <a:r>
              <a:rPr lang="en-US" sz="2800" dirty="0" err="1"/>
              <a:t>доставка</a:t>
            </a:r>
            <a:r>
              <a:rPr lang="en-US" sz="2800" dirty="0"/>
              <a:t>).</a:t>
            </a:r>
            <a:br>
              <a:rPr lang="en-US" sz="2800" dirty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02695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Любой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текст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на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сайте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должен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решать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3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задачи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92162" y="1761565"/>
            <a:ext cx="7964154" cy="4802330"/>
          </a:xfrm>
        </p:spPr>
        <p:txBody>
          <a:bodyPr>
            <a:normAutofit/>
          </a:bodyPr>
          <a:lstStyle/>
          <a:p>
            <a:pPr lvl="0"/>
            <a:r>
              <a:rPr lang="en-US" sz="2800" b="1" dirty="0" err="1"/>
              <a:t>Полезный</a:t>
            </a:r>
            <a:r>
              <a:rPr lang="en-US" sz="2800" b="1" dirty="0"/>
              <a:t> </a:t>
            </a:r>
            <a:r>
              <a:rPr lang="en-US" sz="2800" b="1" dirty="0" err="1"/>
              <a:t>трафик</a:t>
            </a:r>
            <a:r>
              <a:rPr lang="en-US" sz="2800" b="1" dirty="0"/>
              <a:t> </a:t>
            </a:r>
            <a:r>
              <a:rPr lang="en-US" sz="2800" b="1" dirty="0" smtClean="0"/>
              <a:t>SEO</a:t>
            </a:r>
            <a:r>
              <a:rPr lang="ru-RU" sz="2800" b="1" dirty="0" smtClean="0"/>
              <a:t>:</a:t>
            </a:r>
            <a:endParaRPr lang="ru-RU" sz="2800" b="1" dirty="0"/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sz="2800" dirty="0" smtClean="0"/>
              <a:t> </a:t>
            </a:r>
            <a:r>
              <a:rPr lang="en-US" sz="2800" dirty="0" smtClean="0"/>
              <a:t>- </a:t>
            </a:r>
            <a:r>
              <a:rPr lang="en-US" sz="2800" dirty="0" err="1"/>
              <a:t>Тематические</a:t>
            </a:r>
            <a:r>
              <a:rPr lang="en-US" sz="2800" dirty="0"/>
              <a:t> </a:t>
            </a:r>
            <a:r>
              <a:rPr lang="en-US" sz="2800" dirty="0" err="1"/>
              <a:t>тексты</a:t>
            </a:r>
            <a:r>
              <a:rPr lang="en-US" sz="2800" dirty="0"/>
              <a:t>. </a:t>
            </a:r>
            <a:br>
              <a:rPr lang="en-US" sz="2800" dirty="0"/>
            </a:br>
            <a:r>
              <a:rPr lang="en-US" sz="2800" dirty="0"/>
              <a:t> - </a:t>
            </a:r>
            <a:r>
              <a:rPr lang="en-US" sz="2800" dirty="0" err="1"/>
              <a:t>Конверсионные</a:t>
            </a:r>
            <a:r>
              <a:rPr lang="en-US" sz="2800" dirty="0"/>
              <a:t> </a:t>
            </a:r>
            <a:r>
              <a:rPr lang="en-US" sz="2800" dirty="0" err="1"/>
              <a:t>слова</a:t>
            </a:r>
            <a:r>
              <a:rPr lang="en-US" sz="2800" dirty="0"/>
              <a:t> (</a:t>
            </a:r>
            <a:r>
              <a:rPr lang="en-US" sz="2800" dirty="0" err="1"/>
              <a:t>купить</a:t>
            </a:r>
            <a:r>
              <a:rPr lang="en-US" sz="2800" dirty="0"/>
              <a:t>, </a:t>
            </a:r>
            <a:r>
              <a:rPr lang="en-US" sz="2800" dirty="0" err="1"/>
              <a:t>цена</a:t>
            </a:r>
            <a:r>
              <a:rPr lang="en-US" sz="2800" dirty="0"/>
              <a:t>, </a:t>
            </a:r>
            <a:r>
              <a:rPr lang="en-US" sz="2800" dirty="0" err="1"/>
              <a:t>доставка</a:t>
            </a:r>
            <a:r>
              <a:rPr lang="en-US" sz="2800" dirty="0"/>
              <a:t>).</a:t>
            </a:r>
            <a:br>
              <a:rPr lang="en-US" sz="2800" dirty="0"/>
            </a:br>
            <a:r>
              <a:rPr lang="en-US" sz="2800" dirty="0"/>
              <a:t> - </a:t>
            </a:r>
            <a:r>
              <a:rPr lang="en-US" sz="2800" dirty="0" err="1"/>
              <a:t>Подзаголовки</a:t>
            </a:r>
            <a:r>
              <a:rPr lang="en-US" sz="2800" dirty="0"/>
              <a:t>, </a:t>
            </a:r>
            <a:r>
              <a:rPr lang="en-US" sz="2800" dirty="0" err="1"/>
              <a:t>списки</a:t>
            </a:r>
            <a:r>
              <a:rPr lang="en-US" sz="2800" dirty="0"/>
              <a:t>, </a:t>
            </a:r>
            <a:r>
              <a:rPr lang="en-US" sz="2800" dirty="0" err="1"/>
              <a:t>таблицы</a:t>
            </a:r>
            <a:r>
              <a:rPr lang="en-US" sz="2800" dirty="0"/>
              <a:t>.</a:t>
            </a:r>
            <a:br>
              <a:rPr lang="en-US" sz="2800" dirty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57894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Любой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текст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на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сайте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должен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решать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3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задачи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92162" y="1761565"/>
            <a:ext cx="7964154" cy="4802330"/>
          </a:xfrm>
        </p:spPr>
        <p:txBody>
          <a:bodyPr>
            <a:normAutofit/>
          </a:bodyPr>
          <a:lstStyle/>
          <a:p>
            <a:pPr lvl="0"/>
            <a:r>
              <a:rPr lang="en-US" sz="2800" b="1" dirty="0" err="1"/>
              <a:t>Полезный</a:t>
            </a:r>
            <a:r>
              <a:rPr lang="en-US" sz="2800" b="1" dirty="0"/>
              <a:t> </a:t>
            </a:r>
            <a:r>
              <a:rPr lang="en-US" sz="2800" b="1" dirty="0" err="1"/>
              <a:t>трафик</a:t>
            </a:r>
            <a:r>
              <a:rPr lang="en-US" sz="2800" b="1" dirty="0"/>
              <a:t> </a:t>
            </a:r>
            <a:r>
              <a:rPr lang="en-US" sz="2800" b="1" dirty="0" smtClean="0"/>
              <a:t>SEO</a:t>
            </a:r>
            <a:r>
              <a:rPr lang="ru-RU" sz="2800" b="1" dirty="0" smtClean="0"/>
              <a:t>:</a:t>
            </a:r>
            <a:endParaRPr lang="ru-RU" sz="2800" b="1" dirty="0"/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sz="2800" dirty="0" smtClean="0"/>
              <a:t> </a:t>
            </a:r>
            <a:r>
              <a:rPr lang="en-US" sz="2800" dirty="0" smtClean="0"/>
              <a:t>- </a:t>
            </a:r>
            <a:r>
              <a:rPr lang="en-US" sz="2800" dirty="0" err="1"/>
              <a:t>Тематические</a:t>
            </a:r>
            <a:r>
              <a:rPr lang="en-US" sz="2800" dirty="0"/>
              <a:t> </a:t>
            </a:r>
            <a:r>
              <a:rPr lang="en-US" sz="2800" dirty="0" err="1"/>
              <a:t>тексты</a:t>
            </a:r>
            <a:r>
              <a:rPr lang="en-US" sz="2800" dirty="0"/>
              <a:t>. </a:t>
            </a:r>
            <a:br>
              <a:rPr lang="en-US" sz="2800" dirty="0"/>
            </a:br>
            <a:r>
              <a:rPr lang="en-US" sz="2800" dirty="0"/>
              <a:t> - </a:t>
            </a:r>
            <a:r>
              <a:rPr lang="en-US" sz="2800" dirty="0" err="1"/>
              <a:t>Конверсионные</a:t>
            </a:r>
            <a:r>
              <a:rPr lang="en-US" sz="2800" dirty="0"/>
              <a:t> </a:t>
            </a:r>
            <a:r>
              <a:rPr lang="en-US" sz="2800" dirty="0" err="1"/>
              <a:t>слова</a:t>
            </a:r>
            <a:r>
              <a:rPr lang="en-US" sz="2800" dirty="0"/>
              <a:t> (</a:t>
            </a:r>
            <a:r>
              <a:rPr lang="en-US" sz="2800" dirty="0" err="1"/>
              <a:t>купить</a:t>
            </a:r>
            <a:r>
              <a:rPr lang="en-US" sz="2800" dirty="0"/>
              <a:t>, </a:t>
            </a:r>
            <a:r>
              <a:rPr lang="en-US" sz="2800" dirty="0" err="1"/>
              <a:t>цена</a:t>
            </a:r>
            <a:r>
              <a:rPr lang="en-US" sz="2800" dirty="0"/>
              <a:t>, </a:t>
            </a:r>
            <a:r>
              <a:rPr lang="en-US" sz="2800" dirty="0" err="1"/>
              <a:t>доставка</a:t>
            </a:r>
            <a:r>
              <a:rPr lang="en-US" sz="2800" dirty="0"/>
              <a:t>).</a:t>
            </a:r>
            <a:br>
              <a:rPr lang="en-US" sz="2800" dirty="0"/>
            </a:br>
            <a:r>
              <a:rPr lang="en-US" sz="2800" dirty="0"/>
              <a:t> - </a:t>
            </a:r>
            <a:r>
              <a:rPr lang="en-US" sz="2800" dirty="0" err="1"/>
              <a:t>Подзаголовки</a:t>
            </a:r>
            <a:r>
              <a:rPr lang="en-US" sz="2800" dirty="0"/>
              <a:t>, </a:t>
            </a:r>
            <a:r>
              <a:rPr lang="en-US" sz="2800" dirty="0" err="1"/>
              <a:t>списки</a:t>
            </a:r>
            <a:r>
              <a:rPr lang="en-US" sz="2800" dirty="0"/>
              <a:t>, </a:t>
            </a:r>
            <a:r>
              <a:rPr lang="en-US" sz="2800" dirty="0" err="1"/>
              <a:t>таблицы</a:t>
            </a:r>
            <a:r>
              <a:rPr lang="en-US" sz="2800" dirty="0"/>
              <a:t>.</a:t>
            </a:r>
            <a:br>
              <a:rPr lang="en-US" sz="2800" dirty="0"/>
            </a:br>
            <a:r>
              <a:rPr lang="en-US" sz="2800" dirty="0"/>
              <a:t> - </a:t>
            </a:r>
            <a:r>
              <a:rPr lang="en-US" sz="2800" dirty="0" err="1"/>
              <a:t>Техническая</a:t>
            </a:r>
            <a:r>
              <a:rPr lang="en-US" sz="2800" dirty="0"/>
              <a:t> </a:t>
            </a:r>
            <a:r>
              <a:rPr lang="en-US" sz="2800" dirty="0" err="1"/>
              <a:t>уникальность</a:t>
            </a:r>
            <a:r>
              <a:rPr lang="en-US" sz="2800" dirty="0"/>
              <a:t>. </a:t>
            </a:r>
            <a:br>
              <a:rPr lang="en-US" sz="2800" dirty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2382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6342" y="652723"/>
            <a:ext cx="8352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ru-RU" sz="2800" dirty="0"/>
              <a:t>Мы на рынке 15 </a:t>
            </a:r>
            <a:r>
              <a:rPr lang="ru-RU" sz="2800" dirty="0" smtClean="0"/>
              <a:t>лет</a:t>
            </a:r>
            <a:r>
              <a:rPr lang="en-US" sz="2800" dirty="0"/>
              <a:t>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76630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Любой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текст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на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сайте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должен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решать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3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задачи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22646" y="1761565"/>
            <a:ext cx="7964154" cy="4802330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800" b="1" dirty="0" err="1" smtClean="0"/>
              <a:t>Техническая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уникальность</a:t>
            </a:r>
            <a:endParaRPr lang="ru-RU" sz="2800" b="1" dirty="0"/>
          </a:p>
          <a:p>
            <a:pPr marL="514350" lvl="0" indent="-514350">
              <a:buFont typeface="+mj-lt"/>
              <a:buAutoNum type="arabicPeriod"/>
            </a:pPr>
            <a:r>
              <a:rPr lang="ru-RU" sz="2800" dirty="0" smtClean="0"/>
              <a:t>Перед публикацией ВСЕ тексты обязательно проверьте на уникальность не менее 80</a:t>
            </a:r>
            <a:r>
              <a:rPr lang="en-US" sz="2800" dirty="0" smtClean="0"/>
              <a:t>%</a:t>
            </a:r>
            <a:r>
              <a:rPr lang="ru-RU" sz="2800" dirty="0" smtClean="0"/>
              <a:t>. </a:t>
            </a:r>
            <a:br>
              <a:rPr lang="ru-RU" sz="2800" dirty="0" smtClean="0"/>
            </a:br>
            <a:r>
              <a:rPr lang="pl-PL" sz="2800" dirty="0">
                <a:hlinkClick r:id="rId2"/>
              </a:rPr>
              <a:t>www.etxt.ru/</a:t>
            </a:r>
            <a:r>
              <a:rPr lang="pl-PL" sz="2800" dirty="0" smtClean="0">
                <a:hlinkClick r:id="rId2"/>
              </a:rPr>
              <a:t>antiplagiat</a:t>
            </a:r>
            <a:endParaRPr lang="ru-RU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ru-RU" sz="2800" dirty="0" smtClean="0"/>
              <a:t>За всеми текстами сразу после публикации закрепляем авторские права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 smtClean="0">
                <a:hlinkClick r:id="rId3"/>
              </a:rPr>
              <a:t>https://webmaster.yandex.ru</a:t>
            </a:r>
            <a:endParaRPr lang="ru-RU" sz="2800" dirty="0" smtClean="0"/>
          </a:p>
          <a:p>
            <a:pPr marL="514350" lvl="0" indent="-514350">
              <a:buFont typeface="+mj-lt"/>
              <a:buAutoNum type="arabicPeriod"/>
            </a:pP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844637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Любой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текст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на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сайте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должен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решать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3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задачи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92162" y="1761565"/>
            <a:ext cx="7964154" cy="4802330"/>
          </a:xfrm>
        </p:spPr>
        <p:txBody>
          <a:bodyPr>
            <a:normAutofit/>
          </a:bodyPr>
          <a:lstStyle/>
          <a:p>
            <a:pPr lvl="0"/>
            <a:r>
              <a:rPr lang="en-US" sz="2800" b="1" dirty="0" err="1"/>
              <a:t>Полезный</a:t>
            </a:r>
            <a:r>
              <a:rPr lang="en-US" sz="2800" b="1" dirty="0"/>
              <a:t> </a:t>
            </a:r>
            <a:r>
              <a:rPr lang="en-US" sz="2800" b="1" dirty="0" err="1"/>
              <a:t>трафик</a:t>
            </a:r>
            <a:r>
              <a:rPr lang="en-US" sz="2800" b="1" dirty="0"/>
              <a:t> </a:t>
            </a:r>
            <a:r>
              <a:rPr lang="en-US" sz="2800" b="1" dirty="0" smtClean="0"/>
              <a:t>SEO</a:t>
            </a:r>
            <a:r>
              <a:rPr lang="ru-RU" sz="2800" b="1" dirty="0" smtClean="0"/>
              <a:t>:</a:t>
            </a:r>
            <a:endParaRPr lang="ru-RU" sz="2800" b="1" dirty="0"/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sz="2800" dirty="0" smtClean="0"/>
              <a:t> </a:t>
            </a:r>
            <a:r>
              <a:rPr lang="en-US" sz="2800" dirty="0" smtClean="0"/>
              <a:t>- </a:t>
            </a:r>
            <a:r>
              <a:rPr lang="en-US" sz="2800" dirty="0" err="1"/>
              <a:t>Тематические</a:t>
            </a:r>
            <a:r>
              <a:rPr lang="en-US" sz="2800" dirty="0"/>
              <a:t> </a:t>
            </a:r>
            <a:r>
              <a:rPr lang="en-US" sz="2800" dirty="0" err="1"/>
              <a:t>тексты</a:t>
            </a:r>
            <a:r>
              <a:rPr lang="en-US" sz="2800" dirty="0"/>
              <a:t>. </a:t>
            </a:r>
            <a:br>
              <a:rPr lang="en-US" sz="2800" dirty="0"/>
            </a:br>
            <a:r>
              <a:rPr lang="en-US" sz="2800" dirty="0"/>
              <a:t> - </a:t>
            </a:r>
            <a:r>
              <a:rPr lang="en-US" sz="2800" dirty="0" err="1"/>
              <a:t>Конверсионные</a:t>
            </a:r>
            <a:r>
              <a:rPr lang="en-US" sz="2800" dirty="0"/>
              <a:t> </a:t>
            </a:r>
            <a:r>
              <a:rPr lang="en-US" sz="2800" dirty="0" err="1"/>
              <a:t>слова</a:t>
            </a:r>
            <a:r>
              <a:rPr lang="en-US" sz="2800" dirty="0"/>
              <a:t> (</a:t>
            </a:r>
            <a:r>
              <a:rPr lang="en-US" sz="2800" dirty="0" err="1"/>
              <a:t>купить</a:t>
            </a:r>
            <a:r>
              <a:rPr lang="en-US" sz="2800" dirty="0"/>
              <a:t>, </a:t>
            </a:r>
            <a:r>
              <a:rPr lang="en-US" sz="2800" dirty="0" err="1"/>
              <a:t>цена</a:t>
            </a:r>
            <a:r>
              <a:rPr lang="en-US" sz="2800" dirty="0"/>
              <a:t>, </a:t>
            </a:r>
            <a:r>
              <a:rPr lang="en-US" sz="2800" dirty="0" err="1"/>
              <a:t>доставка</a:t>
            </a:r>
            <a:r>
              <a:rPr lang="en-US" sz="2800" dirty="0"/>
              <a:t>).</a:t>
            </a:r>
            <a:br>
              <a:rPr lang="en-US" sz="2800" dirty="0"/>
            </a:br>
            <a:r>
              <a:rPr lang="en-US" sz="2800" dirty="0"/>
              <a:t> - </a:t>
            </a:r>
            <a:r>
              <a:rPr lang="en-US" sz="2800" dirty="0" err="1"/>
              <a:t>Подзаголовки</a:t>
            </a:r>
            <a:r>
              <a:rPr lang="en-US" sz="2800" dirty="0"/>
              <a:t>, </a:t>
            </a:r>
            <a:r>
              <a:rPr lang="en-US" sz="2800" dirty="0" err="1"/>
              <a:t>списки</a:t>
            </a:r>
            <a:r>
              <a:rPr lang="en-US" sz="2800" dirty="0"/>
              <a:t>, </a:t>
            </a:r>
            <a:r>
              <a:rPr lang="en-US" sz="2800" dirty="0" err="1"/>
              <a:t>таблицы</a:t>
            </a:r>
            <a:r>
              <a:rPr lang="en-US" sz="2800" dirty="0"/>
              <a:t>.</a:t>
            </a:r>
            <a:br>
              <a:rPr lang="en-US" sz="2800" dirty="0"/>
            </a:br>
            <a:r>
              <a:rPr lang="en-US" sz="2800" dirty="0"/>
              <a:t> - </a:t>
            </a:r>
            <a:r>
              <a:rPr lang="en-US" sz="2800" dirty="0" err="1"/>
              <a:t>Техническая</a:t>
            </a:r>
            <a:r>
              <a:rPr lang="en-US" sz="2800" dirty="0"/>
              <a:t> </a:t>
            </a:r>
            <a:r>
              <a:rPr lang="en-US" sz="2800" dirty="0" err="1"/>
              <a:t>уникальность</a:t>
            </a:r>
            <a:r>
              <a:rPr lang="en-US" sz="2800" dirty="0"/>
              <a:t>. </a:t>
            </a:r>
            <a:br>
              <a:rPr lang="en-US" sz="2800" dirty="0"/>
            </a:br>
            <a:r>
              <a:rPr lang="en-US" sz="2800" dirty="0"/>
              <a:t> - </a:t>
            </a:r>
            <a:r>
              <a:rPr lang="en-US" sz="2800" dirty="0" err="1"/>
              <a:t>Без</a:t>
            </a:r>
            <a:r>
              <a:rPr lang="en-US" sz="2800" dirty="0"/>
              <a:t> </a:t>
            </a:r>
            <a:r>
              <a:rPr lang="en-US" sz="2800" dirty="0" err="1"/>
              <a:t>переспама</a:t>
            </a:r>
            <a:r>
              <a:rPr lang="en-US" sz="2800" dirty="0"/>
              <a:t> </a:t>
            </a:r>
            <a:r>
              <a:rPr lang="en-US" sz="2800" dirty="0" err="1"/>
              <a:t>и</a:t>
            </a:r>
            <a:r>
              <a:rPr lang="en-US" sz="2800" dirty="0"/>
              <a:t> </a:t>
            </a:r>
            <a:r>
              <a:rPr lang="en-US" sz="2800" dirty="0" err="1"/>
              <a:t>воды</a:t>
            </a:r>
            <a:r>
              <a:rPr lang="en-US" sz="2800" dirty="0"/>
              <a:t>. </a:t>
            </a:r>
            <a:endParaRPr lang="ru-RU" sz="2800" dirty="0" smtClean="0"/>
          </a:p>
          <a:p>
            <a:pPr marL="0" lvl="0" indent="0">
              <a:buNone/>
            </a:pPr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93179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Любой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текст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на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сайте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должен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решать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3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задачи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92162" y="1761565"/>
            <a:ext cx="7964154" cy="4802330"/>
          </a:xfrm>
        </p:spPr>
        <p:txBody>
          <a:bodyPr>
            <a:normAutofit/>
          </a:bodyPr>
          <a:lstStyle/>
          <a:p>
            <a:pPr lvl="0"/>
            <a:r>
              <a:rPr lang="en-US" sz="2800" b="1" dirty="0" err="1"/>
              <a:t>Полезный</a:t>
            </a:r>
            <a:r>
              <a:rPr lang="en-US" sz="2800" b="1" dirty="0"/>
              <a:t> </a:t>
            </a:r>
            <a:r>
              <a:rPr lang="en-US" sz="2800" b="1" dirty="0" err="1"/>
              <a:t>трафик</a:t>
            </a:r>
            <a:r>
              <a:rPr lang="en-US" sz="2800" b="1" dirty="0"/>
              <a:t> </a:t>
            </a:r>
            <a:r>
              <a:rPr lang="en-US" sz="2800" b="1" dirty="0" smtClean="0"/>
              <a:t>SEO</a:t>
            </a:r>
            <a:r>
              <a:rPr lang="ru-RU" sz="2800" b="1" dirty="0" smtClean="0"/>
              <a:t>:</a:t>
            </a:r>
            <a:endParaRPr lang="ru-RU" sz="2800" b="1" dirty="0"/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sz="2800" dirty="0" smtClean="0"/>
              <a:t> </a:t>
            </a:r>
            <a:r>
              <a:rPr lang="en-US" sz="2800" dirty="0" smtClean="0"/>
              <a:t>- </a:t>
            </a:r>
            <a:r>
              <a:rPr lang="en-US" sz="2800" dirty="0" err="1"/>
              <a:t>Тематические</a:t>
            </a:r>
            <a:r>
              <a:rPr lang="en-US" sz="2800" dirty="0"/>
              <a:t> </a:t>
            </a:r>
            <a:r>
              <a:rPr lang="en-US" sz="2800" dirty="0" err="1"/>
              <a:t>тексты</a:t>
            </a:r>
            <a:r>
              <a:rPr lang="en-US" sz="2800" dirty="0"/>
              <a:t>. </a:t>
            </a:r>
            <a:br>
              <a:rPr lang="en-US" sz="2800" dirty="0"/>
            </a:br>
            <a:r>
              <a:rPr lang="en-US" sz="2800" dirty="0"/>
              <a:t> - </a:t>
            </a:r>
            <a:r>
              <a:rPr lang="en-US" sz="2800" dirty="0" err="1"/>
              <a:t>Конверсионные</a:t>
            </a:r>
            <a:r>
              <a:rPr lang="en-US" sz="2800" dirty="0"/>
              <a:t> </a:t>
            </a:r>
            <a:r>
              <a:rPr lang="en-US" sz="2800" dirty="0" err="1"/>
              <a:t>слова</a:t>
            </a:r>
            <a:r>
              <a:rPr lang="en-US" sz="2800" dirty="0"/>
              <a:t> (</a:t>
            </a:r>
            <a:r>
              <a:rPr lang="en-US" sz="2800" dirty="0" err="1"/>
              <a:t>купить</a:t>
            </a:r>
            <a:r>
              <a:rPr lang="en-US" sz="2800" dirty="0"/>
              <a:t>, </a:t>
            </a:r>
            <a:r>
              <a:rPr lang="en-US" sz="2800" dirty="0" err="1"/>
              <a:t>цена</a:t>
            </a:r>
            <a:r>
              <a:rPr lang="en-US" sz="2800" dirty="0"/>
              <a:t>, </a:t>
            </a:r>
            <a:r>
              <a:rPr lang="en-US" sz="2800" dirty="0" err="1"/>
              <a:t>доставка</a:t>
            </a:r>
            <a:r>
              <a:rPr lang="en-US" sz="2800" dirty="0"/>
              <a:t>).</a:t>
            </a:r>
            <a:br>
              <a:rPr lang="en-US" sz="2800" dirty="0"/>
            </a:br>
            <a:r>
              <a:rPr lang="en-US" sz="2800" dirty="0"/>
              <a:t> - </a:t>
            </a:r>
            <a:r>
              <a:rPr lang="en-US" sz="2800" dirty="0" err="1"/>
              <a:t>Подзаголовки</a:t>
            </a:r>
            <a:r>
              <a:rPr lang="en-US" sz="2800" dirty="0"/>
              <a:t>, </a:t>
            </a:r>
            <a:r>
              <a:rPr lang="en-US" sz="2800" dirty="0" err="1"/>
              <a:t>списки</a:t>
            </a:r>
            <a:r>
              <a:rPr lang="en-US" sz="2800" dirty="0"/>
              <a:t>, </a:t>
            </a:r>
            <a:r>
              <a:rPr lang="en-US" sz="2800" dirty="0" err="1"/>
              <a:t>таблицы</a:t>
            </a:r>
            <a:r>
              <a:rPr lang="en-US" sz="2800" dirty="0"/>
              <a:t>.</a:t>
            </a:r>
            <a:br>
              <a:rPr lang="en-US" sz="2800" dirty="0"/>
            </a:br>
            <a:r>
              <a:rPr lang="en-US" sz="2800" dirty="0"/>
              <a:t> - </a:t>
            </a:r>
            <a:r>
              <a:rPr lang="en-US" sz="2800" dirty="0" err="1"/>
              <a:t>Техническая</a:t>
            </a:r>
            <a:r>
              <a:rPr lang="en-US" sz="2800" dirty="0"/>
              <a:t> </a:t>
            </a:r>
            <a:r>
              <a:rPr lang="en-US" sz="2800" dirty="0" err="1"/>
              <a:t>уникальность</a:t>
            </a:r>
            <a:r>
              <a:rPr lang="en-US" sz="2800" dirty="0"/>
              <a:t>. </a:t>
            </a:r>
            <a:br>
              <a:rPr lang="en-US" sz="2800" dirty="0"/>
            </a:br>
            <a:r>
              <a:rPr lang="en-US" sz="2800" dirty="0"/>
              <a:t> - </a:t>
            </a:r>
            <a:r>
              <a:rPr lang="en-US" sz="2800" dirty="0" err="1"/>
              <a:t>Без</a:t>
            </a:r>
            <a:r>
              <a:rPr lang="en-US" sz="2800" dirty="0"/>
              <a:t> </a:t>
            </a:r>
            <a:r>
              <a:rPr lang="en-US" sz="2800" dirty="0" err="1"/>
              <a:t>переспама</a:t>
            </a:r>
            <a:r>
              <a:rPr lang="en-US" sz="2800" dirty="0"/>
              <a:t> </a:t>
            </a:r>
            <a:r>
              <a:rPr lang="en-US" sz="2800" dirty="0" err="1"/>
              <a:t>и</a:t>
            </a:r>
            <a:r>
              <a:rPr lang="en-US" sz="2800" dirty="0"/>
              <a:t> </a:t>
            </a:r>
            <a:r>
              <a:rPr lang="en-US" sz="2800" dirty="0" err="1"/>
              <a:t>воды</a:t>
            </a:r>
            <a:r>
              <a:rPr lang="en-US" sz="2800" dirty="0"/>
              <a:t>. </a:t>
            </a:r>
            <a:endParaRPr lang="ru-RU" sz="2800" dirty="0" smtClean="0"/>
          </a:p>
          <a:p>
            <a:pPr marL="0" indent="0">
              <a:buNone/>
            </a:pPr>
            <a:r>
              <a:rPr lang="ru-RU" b="1" dirty="0" smtClean="0"/>
              <a:t>Цель:</a:t>
            </a:r>
            <a:r>
              <a:rPr lang="ru-RU" dirty="0" smtClean="0"/>
              <a:t> конвертация целевого органического трафика.</a:t>
            </a:r>
            <a:endParaRPr lang="ru-RU" sz="2800" dirty="0"/>
          </a:p>
          <a:p>
            <a:pPr marL="0" lvl="0" indent="0">
              <a:buNone/>
            </a:pPr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489543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Любой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текст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на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сайте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должен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решать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3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задачи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92162" y="1761565"/>
            <a:ext cx="7870575" cy="4815698"/>
          </a:xfrm>
        </p:spPr>
        <p:txBody>
          <a:bodyPr>
            <a:normAutofit/>
          </a:bodyPr>
          <a:lstStyle/>
          <a:p>
            <a:pPr lvl="0"/>
            <a:r>
              <a:rPr lang="ru-RU" sz="3300" b="1" dirty="0" smtClean="0"/>
              <a:t>Польза для посетителя:</a:t>
            </a:r>
            <a:endParaRPr lang="ru-RU" sz="3300" b="1" dirty="0"/>
          </a:p>
          <a:p>
            <a:pPr lvl="0"/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3387711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Любой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текст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на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сайте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должен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решать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3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задачи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92162" y="1761565"/>
            <a:ext cx="7870575" cy="4815698"/>
          </a:xfrm>
        </p:spPr>
        <p:txBody>
          <a:bodyPr>
            <a:normAutofit/>
          </a:bodyPr>
          <a:lstStyle/>
          <a:p>
            <a:pPr lvl="0"/>
            <a:r>
              <a:rPr lang="ru-RU" sz="3300" b="1" dirty="0" smtClean="0"/>
              <a:t>Польза для посетителя:</a:t>
            </a:r>
            <a:endParaRPr lang="ru-RU" sz="3300" b="1" dirty="0"/>
          </a:p>
          <a:p>
            <a:pPr lvl="0"/>
            <a:endParaRPr lang="ru-RU" sz="2800" dirty="0" smtClean="0"/>
          </a:p>
          <a:p>
            <a:pPr marL="0" indent="0">
              <a:buNone/>
            </a:pPr>
            <a:r>
              <a:rPr lang="en-US" sz="2800" dirty="0"/>
              <a:t> - </a:t>
            </a:r>
            <a:r>
              <a:rPr lang="en-US" sz="2800" dirty="0" err="1"/>
              <a:t>Соответствие</a:t>
            </a:r>
            <a:r>
              <a:rPr lang="en-US" sz="2800" dirty="0"/>
              <a:t> </a:t>
            </a:r>
            <a:r>
              <a:rPr lang="en-US" sz="2800" dirty="0" err="1"/>
              <a:t>тематике</a:t>
            </a:r>
            <a:r>
              <a:rPr lang="en-US" sz="2800" dirty="0"/>
              <a:t> </a:t>
            </a:r>
            <a:r>
              <a:rPr lang="en-US" sz="2800" dirty="0" err="1"/>
              <a:t>сайта</a:t>
            </a:r>
            <a:r>
              <a:rPr lang="en-US" sz="2800" dirty="0"/>
              <a:t>. </a:t>
            </a:r>
            <a:br>
              <a:rPr lang="en-US" sz="2800" dirty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694579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Любой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текст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на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сайте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должен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решать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3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задачи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92162" y="1761565"/>
            <a:ext cx="7870575" cy="4815698"/>
          </a:xfrm>
        </p:spPr>
        <p:txBody>
          <a:bodyPr>
            <a:normAutofit/>
          </a:bodyPr>
          <a:lstStyle/>
          <a:p>
            <a:pPr lvl="0"/>
            <a:r>
              <a:rPr lang="ru-RU" sz="3300" b="1" dirty="0" smtClean="0"/>
              <a:t>Польза для посетителя:</a:t>
            </a:r>
            <a:endParaRPr lang="ru-RU" sz="3300" b="1" dirty="0"/>
          </a:p>
          <a:p>
            <a:pPr lvl="0"/>
            <a:endParaRPr lang="ru-RU" sz="2800" dirty="0" smtClean="0"/>
          </a:p>
          <a:p>
            <a:pPr marL="0" indent="0">
              <a:buNone/>
            </a:pPr>
            <a:r>
              <a:rPr lang="en-US" sz="2800" dirty="0"/>
              <a:t> - </a:t>
            </a:r>
            <a:r>
              <a:rPr lang="en-US" sz="2800" dirty="0" err="1"/>
              <a:t>Соответствие</a:t>
            </a:r>
            <a:r>
              <a:rPr lang="en-US" sz="2800" dirty="0"/>
              <a:t> </a:t>
            </a:r>
            <a:r>
              <a:rPr lang="en-US" sz="2800" dirty="0" err="1"/>
              <a:t>тематике</a:t>
            </a:r>
            <a:r>
              <a:rPr lang="en-US" sz="2800" dirty="0"/>
              <a:t> </a:t>
            </a:r>
            <a:r>
              <a:rPr lang="en-US" sz="2800" dirty="0" err="1"/>
              <a:t>сайта</a:t>
            </a:r>
            <a:r>
              <a:rPr lang="en-US" sz="2800" dirty="0"/>
              <a:t>. </a:t>
            </a:r>
            <a:br>
              <a:rPr lang="en-US" sz="2800" dirty="0"/>
            </a:br>
            <a:r>
              <a:rPr lang="en-US" sz="2800" dirty="0"/>
              <a:t> - </a:t>
            </a:r>
            <a:r>
              <a:rPr lang="ru-RU" sz="2800" dirty="0" smtClean="0"/>
              <a:t>Фактическая</a:t>
            </a:r>
            <a:r>
              <a:rPr lang="en-US" sz="2800" dirty="0" smtClean="0"/>
              <a:t> </a:t>
            </a:r>
            <a:r>
              <a:rPr lang="en-US" sz="2800" dirty="0" err="1"/>
              <a:t>уникальность</a:t>
            </a:r>
            <a:r>
              <a:rPr lang="en-US" sz="2800" dirty="0"/>
              <a:t>. </a:t>
            </a:r>
            <a:br>
              <a:rPr lang="en-US" sz="2800" dirty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75495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Любой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текст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на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сайте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должен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решать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3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задачи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92162" y="1761565"/>
            <a:ext cx="7870575" cy="4815698"/>
          </a:xfrm>
        </p:spPr>
        <p:txBody>
          <a:bodyPr>
            <a:normAutofit/>
          </a:bodyPr>
          <a:lstStyle/>
          <a:p>
            <a:pPr lvl="0"/>
            <a:r>
              <a:rPr lang="ru-RU" sz="3300" b="1" dirty="0" smtClean="0"/>
              <a:t>Польза для посетителя:</a:t>
            </a:r>
            <a:endParaRPr lang="ru-RU" sz="3300" b="1" dirty="0"/>
          </a:p>
          <a:p>
            <a:pPr lvl="0"/>
            <a:endParaRPr lang="ru-RU" sz="2800" dirty="0" smtClean="0"/>
          </a:p>
          <a:p>
            <a:pPr marL="0" indent="0">
              <a:buNone/>
            </a:pPr>
            <a:r>
              <a:rPr lang="en-US" sz="2800" dirty="0"/>
              <a:t> - </a:t>
            </a:r>
            <a:r>
              <a:rPr lang="en-US" sz="2800" dirty="0" err="1"/>
              <a:t>Соответствие</a:t>
            </a:r>
            <a:r>
              <a:rPr lang="en-US" sz="2800" dirty="0"/>
              <a:t> </a:t>
            </a:r>
            <a:r>
              <a:rPr lang="en-US" sz="2800" dirty="0" err="1"/>
              <a:t>тематике</a:t>
            </a:r>
            <a:r>
              <a:rPr lang="en-US" sz="2800" dirty="0"/>
              <a:t> </a:t>
            </a:r>
            <a:r>
              <a:rPr lang="en-US" sz="2800" dirty="0" err="1"/>
              <a:t>сайта</a:t>
            </a:r>
            <a:r>
              <a:rPr lang="en-US" sz="2800" dirty="0"/>
              <a:t>. </a:t>
            </a:r>
            <a:br>
              <a:rPr lang="en-US" sz="2800" dirty="0"/>
            </a:br>
            <a:r>
              <a:rPr lang="en-US" sz="2800" dirty="0"/>
              <a:t> - </a:t>
            </a:r>
            <a:r>
              <a:rPr lang="ru-RU" sz="2800" dirty="0" smtClean="0"/>
              <a:t>Фактическая</a:t>
            </a:r>
            <a:r>
              <a:rPr lang="en-US" sz="2800" dirty="0" smtClean="0"/>
              <a:t> </a:t>
            </a:r>
            <a:r>
              <a:rPr lang="en-US" sz="2800" dirty="0" err="1"/>
              <a:t>уникальность</a:t>
            </a:r>
            <a:r>
              <a:rPr lang="en-US" sz="2800" dirty="0"/>
              <a:t>. </a:t>
            </a:r>
            <a:br>
              <a:rPr lang="en-US" sz="2800" dirty="0"/>
            </a:br>
            <a:r>
              <a:rPr lang="en-US" sz="2800" dirty="0"/>
              <a:t> - </a:t>
            </a:r>
            <a:r>
              <a:rPr lang="en-US" sz="2800" dirty="0" err="1"/>
              <a:t>Достоверность</a:t>
            </a:r>
            <a:r>
              <a:rPr lang="en-US" sz="2800" dirty="0"/>
              <a:t> </a:t>
            </a:r>
            <a:r>
              <a:rPr lang="en-US" sz="2800" dirty="0" err="1"/>
              <a:t>и</a:t>
            </a:r>
            <a:r>
              <a:rPr lang="en-US" sz="2800" dirty="0"/>
              <a:t> </a:t>
            </a:r>
            <a:r>
              <a:rPr lang="en-US" sz="2800" dirty="0" err="1"/>
              <a:t>актуальность</a:t>
            </a:r>
            <a:r>
              <a:rPr lang="en-US" sz="2800" dirty="0"/>
              <a:t>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978430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Любой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текст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на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сайте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должен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решать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3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задачи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92162" y="1761565"/>
            <a:ext cx="7870575" cy="4815698"/>
          </a:xfrm>
        </p:spPr>
        <p:txBody>
          <a:bodyPr>
            <a:normAutofit/>
          </a:bodyPr>
          <a:lstStyle/>
          <a:p>
            <a:pPr lvl="0"/>
            <a:r>
              <a:rPr lang="ru-RU" sz="3300" b="1" dirty="0" smtClean="0"/>
              <a:t>Польза для посетителя:</a:t>
            </a:r>
            <a:endParaRPr lang="ru-RU" sz="3300" b="1" dirty="0"/>
          </a:p>
          <a:p>
            <a:pPr lvl="0"/>
            <a:endParaRPr lang="ru-RU" sz="2800" dirty="0" smtClean="0"/>
          </a:p>
          <a:p>
            <a:pPr marL="0" indent="0">
              <a:buNone/>
            </a:pPr>
            <a:r>
              <a:rPr lang="en-US" sz="2800" dirty="0"/>
              <a:t> - </a:t>
            </a:r>
            <a:r>
              <a:rPr lang="en-US" sz="2800" dirty="0" err="1"/>
              <a:t>Соответствие</a:t>
            </a:r>
            <a:r>
              <a:rPr lang="en-US" sz="2800" dirty="0"/>
              <a:t> </a:t>
            </a:r>
            <a:r>
              <a:rPr lang="en-US" sz="2800" dirty="0" err="1"/>
              <a:t>тематике</a:t>
            </a:r>
            <a:r>
              <a:rPr lang="en-US" sz="2800" dirty="0"/>
              <a:t> </a:t>
            </a:r>
            <a:r>
              <a:rPr lang="en-US" sz="2800" dirty="0" err="1"/>
              <a:t>сайта</a:t>
            </a:r>
            <a:r>
              <a:rPr lang="en-US" sz="2800" dirty="0"/>
              <a:t>. </a:t>
            </a:r>
            <a:br>
              <a:rPr lang="en-US" sz="2800" dirty="0"/>
            </a:br>
            <a:r>
              <a:rPr lang="en-US" sz="2800" dirty="0"/>
              <a:t> - </a:t>
            </a:r>
            <a:r>
              <a:rPr lang="ru-RU" sz="2800" dirty="0" smtClean="0"/>
              <a:t>Фактическая</a:t>
            </a:r>
            <a:r>
              <a:rPr lang="en-US" sz="2800" dirty="0" smtClean="0"/>
              <a:t> </a:t>
            </a:r>
            <a:r>
              <a:rPr lang="en-US" sz="2800" dirty="0" err="1"/>
              <a:t>уникальность</a:t>
            </a:r>
            <a:r>
              <a:rPr lang="en-US" sz="2800" dirty="0"/>
              <a:t>. </a:t>
            </a:r>
            <a:br>
              <a:rPr lang="en-US" sz="2800" dirty="0"/>
            </a:br>
            <a:r>
              <a:rPr lang="en-US" sz="2800" dirty="0"/>
              <a:t> - </a:t>
            </a:r>
            <a:r>
              <a:rPr lang="en-US" sz="2800" dirty="0" err="1"/>
              <a:t>Достоверность</a:t>
            </a:r>
            <a:r>
              <a:rPr lang="en-US" sz="2800" dirty="0"/>
              <a:t> </a:t>
            </a:r>
            <a:r>
              <a:rPr lang="en-US" sz="2800" dirty="0" err="1"/>
              <a:t>и</a:t>
            </a:r>
            <a:r>
              <a:rPr lang="en-US" sz="2800" dirty="0"/>
              <a:t> </a:t>
            </a:r>
            <a:r>
              <a:rPr lang="en-US" sz="2800" dirty="0" err="1"/>
              <a:t>актуальность</a:t>
            </a:r>
            <a:r>
              <a:rPr lang="en-US" sz="2800" dirty="0"/>
              <a:t>. </a:t>
            </a:r>
            <a:endParaRPr lang="ru-RU" sz="2800" dirty="0"/>
          </a:p>
          <a:p>
            <a:pPr marL="0" indent="0">
              <a:buNone/>
            </a:pPr>
            <a:r>
              <a:rPr lang="ru-RU" sz="2800" b="1" dirty="0" smtClean="0"/>
              <a:t/>
            </a:r>
            <a:br>
              <a:rPr lang="ru-RU" sz="2800" b="1" dirty="0" smtClean="0"/>
            </a:br>
            <a:r>
              <a:rPr lang="en-US" sz="2800" b="1" dirty="0" err="1" smtClean="0"/>
              <a:t>Цели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9324732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Любой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текст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на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сайте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должен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решать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3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задачи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92162" y="1761565"/>
            <a:ext cx="7870575" cy="4815698"/>
          </a:xfrm>
        </p:spPr>
        <p:txBody>
          <a:bodyPr>
            <a:normAutofit/>
          </a:bodyPr>
          <a:lstStyle/>
          <a:p>
            <a:pPr lvl="0"/>
            <a:r>
              <a:rPr lang="ru-RU" sz="3300" b="1" dirty="0" smtClean="0"/>
              <a:t>Польза для посетителя:</a:t>
            </a:r>
            <a:endParaRPr lang="ru-RU" sz="3300" b="1" dirty="0"/>
          </a:p>
          <a:p>
            <a:pPr lvl="0"/>
            <a:endParaRPr lang="ru-RU" sz="2800" dirty="0" smtClean="0"/>
          </a:p>
          <a:p>
            <a:pPr marL="0" indent="0">
              <a:buNone/>
            </a:pPr>
            <a:r>
              <a:rPr lang="en-US" sz="2800" dirty="0"/>
              <a:t> - </a:t>
            </a:r>
            <a:r>
              <a:rPr lang="en-US" sz="2800" dirty="0" err="1"/>
              <a:t>Соответствие</a:t>
            </a:r>
            <a:r>
              <a:rPr lang="en-US" sz="2800" dirty="0"/>
              <a:t> </a:t>
            </a:r>
            <a:r>
              <a:rPr lang="en-US" sz="2800" dirty="0" err="1"/>
              <a:t>тематике</a:t>
            </a:r>
            <a:r>
              <a:rPr lang="en-US" sz="2800" dirty="0"/>
              <a:t> </a:t>
            </a:r>
            <a:r>
              <a:rPr lang="en-US" sz="2800" dirty="0" err="1"/>
              <a:t>сайта</a:t>
            </a:r>
            <a:r>
              <a:rPr lang="en-US" sz="2800" dirty="0"/>
              <a:t>. </a:t>
            </a:r>
            <a:br>
              <a:rPr lang="en-US" sz="2800" dirty="0"/>
            </a:br>
            <a:r>
              <a:rPr lang="en-US" sz="2800" dirty="0"/>
              <a:t> - </a:t>
            </a:r>
            <a:r>
              <a:rPr lang="ru-RU" sz="2800" dirty="0" smtClean="0"/>
              <a:t>Фактическая</a:t>
            </a:r>
            <a:r>
              <a:rPr lang="en-US" sz="2800" dirty="0" smtClean="0"/>
              <a:t> </a:t>
            </a:r>
            <a:r>
              <a:rPr lang="en-US" sz="2800" dirty="0" err="1"/>
              <a:t>уникальность</a:t>
            </a:r>
            <a:r>
              <a:rPr lang="en-US" sz="2800" dirty="0"/>
              <a:t>. </a:t>
            </a:r>
            <a:br>
              <a:rPr lang="en-US" sz="2800" dirty="0"/>
            </a:br>
            <a:r>
              <a:rPr lang="en-US" sz="2800" dirty="0"/>
              <a:t> - </a:t>
            </a:r>
            <a:r>
              <a:rPr lang="en-US" sz="2800" dirty="0" err="1"/>
              <a:t>Достоверность</a:t>
            </a:r>
            <a:r>
              <a:rPr lang="en-US" sz="2800" dirty="0"/>
              <a:t> </a:t>
            </a:r>
            <a:r>
              <a:rPr lang="en-US" sz="2800" dirty="0" err="1"/>
              <a:t>и</a:t>
            </a:r>
            <a:r>
              <a:rPr lang="en-US" sz="2800" dirty="0"/>
              <a:t> </a:t>
            </a:r>
            <a:r>
              <a:rPr lang="en-US" sz="2800" dirty="0" err="1"/>
              <a:t>актуальность</a:t>
            </a:r>
            <a:r>
              <a:rPr lang="en-US" sz="2800" dirty="0"/>
              <a:t>. </a:t>
            </a:r>
            <a:endParaRPr lang="ru-RU" sz="2800" dirty="0"/>
          </a:p>
          <a:p>
            <a:pPr marL="0" indent="0">
              <a:buNone/>
            </a:pPr>
            <a:r>
              <a:rPr lang="ru-RU" sz="2800" b="1" dirty="0" smtClean="0"/>
              <a:t/>
            </a:r>
            <a:br>
              <a:rPr lang="ru-RU" sz="2800" b="1" dirty="0" smtClean="0"/>
            </a:br>
            <a:r>
              <a:rPr lang="en-US" sz="2800" b="1" dirty="0" err="1" smtClean="0"/>
              <a:t>Цели</a:t>
            </a:r>
            <a:endParaRPr lang="ru-RU" sz="2800" b="1" dirty="0"/>
          </a:p>
          <a:p>
            <a:pPr marL="0" indent="0">
              <a:buNone/>
            </a:pPr>
            <a:r>
              <a:rPr lang="en-US" sz="2800" b="1" dirty="0" err="1"/>
              <a:t>Доверие</a:t>
            </a:r>
            <a:r>
              <a:rPr lang="en-US" sz="2800" b="1" dirty="0"/>
              <a:t>:</a:t>
            </a:r>
            <a:r>
              <a:rPr lang="en-US" sz="2800" dirty="0"/>
              <a:t> </a:t>
            </a:r>
            <a:r>
              <a:rPr lang="en-US" sz="2800" dirty="0" err="1"/>
              <a:t>здесь</a:t>
            </a:r>
            <a:r>
              <a:rPr lang="en-US" sz="2800" dirty="0"/>
              <a:t> </a:t>
            </a:r>
            <a:r>
              <a:rPr lang="en-US" sz="2800" dirty="0" err="1"/>
              <a:t>есть</a:t>
            </a:r>
            <a:r>
              <a:rPr lang="en-US" sz="2800" dirty="0"/>
              <a:t> </a:t>
            </a:r>
            <a:r>
              <a:rPr lang="en-US" sz="2800" dirty="0" err="1"/>
              <a:t>полезные</a:t>
            </a:r>
            <a:r>
              <a:rPr lang="en-US" sz="2800" dirty="0"/>
              <a:t> </a:t>
            </a:r>
            <a:r>
              <a:rPr lang="en-US" sz="2800" dirty="0" err="1"/>
              <a:t>сведения</a:t>
            </a:r>
            <a:r>
              <a:rPr lang="en-US" sz="2800" dirty="0"/>
              <a:t>.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84154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Любой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текст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на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сайте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должен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решать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3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задачи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92162" y="1761565"/>
            <a:ext cx="7870575" cy="4815698"/>
          </a:xfrm>
        </p:spPr>
        <p:txBody>
          <a:bodyPr>
            <a:normAutofit/>
          </a:bodyPr>
          <a:lstStyle/>
          <a:p>
            <a:pPr lvl="0"/>
            <a:r>
              <a:rPr lang="ru-RU" sz="3300" b="1" dirty="0" smtClean="0"/>
              <a:t>Польза для посетителя:</a:t>
            </a:r>
            <a:endParaRPr lang="ru-RU" sz="3300" b="1" dirty="0"/>
          </a:p>
          <a:p>
            <a:pPr lvl="0"/>
            <a:endParaRPr lang="ru-RU" sz="2800" dirty="0" smtClean="0"/>
          </a:p>
          <a:p>
            <a:pPr marL="0" indent="0">
              <a:buNone/>
            </a:pPr>
            <a:r>
              <a:rPr lang="en-US" sz="2800" dirty="0"/>
              <a:t> - </a:t>
            </a:r>
            <a:r>
              <a:rPr lang="en-US" sz="2800" dirty="0" err="1"/>
              <a:t>Соответствие</a:t>
            </a:r>
            <a:r>
              <a:rPr lang="en-US" sz="2800" dirty="0"/>
              <a:t> </a:t>
            </a:r>
            <a:r>
              <a:rPr lang="en-US" sz="2800" dirty="0" err="1"/>
              <a:t>тематике</a:t>
            </a:r>
            <a:r>
              <a:rPr lang="en-US" sz="2800" dirty="0"/>
              <a:t> </a:t>
            </a:r>
            <a:r>
              <a:rPr lang="en-US" sz="2800" dirty="0" err="1"/>
              <a:t>сайта</a:t>
            </a:r>
            <a:r>
              <a:rPr lang="en-US" sz="2800" dirty="0"/>
              <a:t>. </a:t>
            </a:r>
            <a:br>
              <a:rPr lang="en-US" sz="2800" dirty="0"/>
            </a:br>
            <a:r>
              <a:rPr lang="en-US" sz="2800" dirty="0"/>
              <a:t> - </a:t>
            </a:r>
            <a:r>
              <a:rPr lang="ru-RU" sz="2800" dirty="0" smtClean="0"/>
              <a:t>Фактическая</a:t>
            </a:r>
            <a:r>
              <a:rPr lang="en-US" sz="2800" dirty="0" smtClean="0"/>
              <a:t> </a:t>
            </a:r>
            <a:r>
              <a:rPr lang="en-US" sz="2800" dirty="0" err="1"/>
              <a:t>уникальность</a:t>
            </a:r>
            <a:r>
              <a:rPr lang="en-US" sz="2800" dirty="0"/>
              <a:t>. </a:t>
            </a:r>
            <a:br>
              <a:rPr lang="en-US" sz="2800" dirty="0"/>
            </a:br>
            <a:r>
              <a:rPr lang="en-US" sz="2800" dirty="0"/>
              <a:t> - </a:t>
            </a:r>
            <a:r>
              <a:rPr lang="en-US" sz="2800" dirty="0" err="1"/>
              <a:t>Достоверность</a:t>
            </a:r>
            <a:r>
              <a:rPr lang="en-US" sz="2800" dirty="0"/>
              <a:t> </a:t>
            </a:r>
            <a:r>
              <a:rPr lang="en-US" sz="2800" dirty="0" err="1"/>
              <a:t>и</a:t>
            </a:r>
            <a:r>
              <a:rPr lang="en-US" sz="2800" dirty="0"/>
              <a:t> </a:t>
            </a:r>
            <a:r>
              <a:rPr lang="en-US" sz="2800" dirty="0" err="1"/>
              <a:t>актуальность</a:t>
            </a:r>
            <a:r>
              <a:rPr lang="en-US" sz="2800" dirty="0"/>
              <a:t>. </a:t>
            </a:r>
            <a:endParaRPr lang="ru-RU" sz="2800" dirty="0"/>
          </a:p>
          <a:p>
            <a:pPr marL="0" indent="0">
              <a:buNone/>
            </a:pPr>
            <a:r>
              <a:rPr lang="ru-RU" sz="2800" b="1" dirty="0" smtClean="0"/>
              <a:t/>
            </a:r>
            <a:br>
              <a:rPr lang="ru-RU" sz="2800" b="1" dirty="0" smtClean="0"/>
            </a:br>
            <a:r>
              <a:rPr lang="en-US" sz="2800" b="1" dirty="0" err="1" smtClean="0"/>
              <a:t>Цели</a:t>
            </a:r>
            <a:endParaRPr lang="ru-RU" sz="2800" b="1" dirty="0"/>
          </a:p>
          <a:p>
            <a:pPr marL="0" indent="0">
              <a:buNone/>
            </a:pPr>
            <a:r>
              <a:rPr lang="en-US" sz="2800" b="1" dirty="0" err="1"/>
              <a:t>Доверие</a:t>
            </a:r>
            <a:r>
              <a:rPr lang="en-US" sz="2800" b="1" dirty="0"/>
              <a:t>:</a:t>
            </a:r>
            <a:r>
              <a:rPr lang="en-US" sz="2800" dirty="0"/>
              <a:t> </a:t>
            </a:r>
            <a:r>
              <a:rPr lang="en-US" sz="2800" dirty="0" err="1"/>
              <a:t>здесь</a:t>
            </a:r>
            <a:r>
              <a:rPr lang="en-US" sz="2800" dirty="0"/>
              <a:t> </a:t>
            </a:r>
            <a:r>
              <a:rPr lang="en-US" sz="2800" dirty="0" err="1"/>
              <a:t>есть</a:t>
            </a:r>
            <a:r>
              <a:rPr lang="en-US" sz="2800" dirty="0"/>
              <a:t> </a:t>
            </a:r>
            <a:r>
              <a:rPr lang="en-US" sz="2800" dirty="0" err="1"/>
              <a:t>полезные</a:t>
            </a:r>
            <a:r>
              <a:rPr lang="en-US" sz="2800" dirty="0"/>
              <a:t> </a:t>
            </a:r>
            <a:r>
              <a:rPr lang="en-US" sz="2800" dirty="0" err="1"/>
              <a:t>сведения</a:t>
            </a:r>
            <a:r>
              <a:rPr lang="en-US" sz="2800" dirty="0"/>
              <a:t>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sz="2800" b="1" dirty="0" err="1" smtClean="0"/>
              <a:t>Лояльность</a:t>
            </a:r>
            <a:r>
              <a:rPr lang="en-US" sz="2800" b="1" dirty="0"/>
              <a:t>:</a:t>
            </a:r>
            <a:r>
              <a:rPr lang="en-US" sz="2800" dirty="0"/>
              <a:t> </a:t>
            </a:r>
            <a:r>
              <a:rPr lang="en-US" sz="2800" dirty="0" err="1"/>
              <a:t>сюда</a:t>
            </a:r>
            <a:r>
              <a:rPr lang="en-US" sz="2800" dirty="0"/>
              <a:t> </a:t>
            </a:r>
            <a:r>
              <a:rPr lang="en-US" sz="2800" dirty="0" err="1"/>
              <a:t>стоит</a:t>
            </a:r>
            <a:r>
              <a:rPr lang="en-US" sz="2800" dirty="0"/>
              <a:t> </a:t>
            </a:r>
            <a:r>
              <a:rPr lang="en-US" sz="2800" dirty="0" err="1"/>
              <a:t>вернуться</a:t>
            </a:r>
            <a:r>
              <a:rPr lang="en-US" sz="2800" dirty="0"/>
              <a:t>. </a:t>
            </a:r>
            <a:br>
              <a:rPr lang="en-US" sz="2800" dirty="0"/>
            </a:br>
            <a:endParaRPr lang="ru-RU" sz="2800" dirty="0" smtClean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4281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6342" y="652723"/>
            <a:ext cx="83529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ru-RU" sz="2800" dirty="0"/>
              <a:t>Мы на рынке 15 </a:t>
            </a:r>
            <a:r>
              <a:rPr lang="ru-RU" sz="2800" dirty="0" smtClean="0"/>
              <a:t>лет</a:t>
            </a:r>
            <a:r>
              <a:rPr lang="en-US" sz="2800" dirty="0" smtClean="0"/>
              <a:t>;</a:t>
            </a:r>
            <a:endParaRPr lang="en-US" sz="2800" dirty="0"/>
          </a:p>
          <a:p>
            <a:pPr marL="285750" lvl="0" indent="-285750">
              <a:buFont typeface="Arial"/>
              <a:buChar char="•"/>
            </a:pPr>
            <a:r>
              <a:rPr lang="ru-RU" sz="2800" dirty="0" smtClean="0"/>
              <a:t>У </a:t>
            </a:r>
            <a:r>
              <a:rPr lang="ru-RU" sz="2800" dirty="0"/>
              <a:t>нас отлажены все бизнес-</a:t>
            </a:r>
            <a:r>
              <a:rPr lang="ru-RU" sz="2800" dirty="0" smtClean="0"/>
              <a:t>процессы</a:t>
            </a:r>
            <a:r>
              <a:rPr lang="en-US" sz="2800" dirty="0" smtClean="0"/>
              <a:t>;</a:t>
            </a:r>
            <a:endParaRPr lang="ru-RU" sz="2800" dirty="0"/>
          </a:p>
          <a:p>
            <a:pPr lvl="0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914527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Любой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текст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на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сайте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должен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решать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3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задачи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92162" y="1761565"/>
            <a:ext cx="7870575" cy="4815698"/>
          </a:xfrm>
        </p:spPr>
        <p:txBody>
          <a:bodyPr>
            <a:normAutofit/>
          </a:bodyPr>
          <a:lstStyle/>
          <a:p>
            <a:pPr lvl="0"/>
            <a:r>
              <a:rPr lang="ru-RU" sz="3300" b="1" dirty="0" smtClean="0"/>
              <a:t>Польза для посетителя:</a:t>
            </a:r>
            <a:endParaRPr lang="ru-RU" sz="3300" b="1" dirty="0"/>
          </a:p>
          <a:p>
            <a:pPr lvl="0"/>
            <a:endParaRPr lang="ru-RU" sz="2800" dirty="0" smtClean="0"/>
          </a:p>
          <a:p>
            <a:pPr marL="0" indent="0">
              <a:buNone/>
            </a:pPr>
            <a:r>
              <a:rPr lang="en-US" sz="2800" dirty="0"/>
              <a:t> - </a:t>
            </a:r>
            <a:r>
              <a:rPr lang="en-US" sz="2800" dirty="0" err="1"/>
              <a:t>Соответствие</a:t>
            </a:r>
            <a:r>
              <a:rPr lang="en-US" sz="2800" dirty="0"/>
              <a:t> </a:t>
            </a:r>
            <a:r>
              <a:rPr lang="en-US" sz="2800" dirty="0" err="1"/>
              <a:t>тематике</a:t>
            </a:r>
            <a:r>
              <a:rPr lang="en-US" sz="2800" dirty="0"/>
              <a:t> </a:t>
            </a:r>
            <a:r>
              <a:rPr lang="en-US" sz="2800" dirty="0" err="1"/>
              <a:t>сайта</a:t>
            </a:r>
            <a:r>
              <a:rPr lang="en-US" sz="2800" dirty="0"/>
              <a:t>. </a:t>
            </a:r>
            <a:br>
              <a:rPr lang="en-US" sz="2800" dirty="0"/>
            </a:br>
            <a:r>
              <a:rPr lang="en-US" sz="2800" dirty="0"/>
              <a:t> - </a:t>
            </a:r>
            <a:r>
              <a:rPr lang="ru-RU" sz="2800" dirty="0" smtClean="0"/>
              <a:t>Фактическая</a:t>
            </a:r>
            <a:r>
              <a:rPr lang="en-US" sz="2800" dirty="0" smtClean="0"/>
              <a:t> </a:t>
            </a:r>
            <a:r>
              <a:rPr lang="en-US" sz="2800" dirty="0" err="1"/>
              <a:t>уникальность</a:t>
            </a:r>
            <a:r>
              <a:rPr lang="en-US" sz="2800" dirty="0"/>
              <a:t>. </a:t>
            </a:r>
            <a:br>
              <a:rPr lang="en-US" sz="2800" dirty="0"/>
            </a:br>
            <a:r>
              <a:rPr lang="en-US" sz="2800" dirty="0"/>
              <a:t> - </a:t>
            </a:r>
            <a:r>
              <a:rPr lang="en-US" sz="2800" dirty="0" err="1"/>
              <a:t>Достоверность</a:t>
            </a:r>
            <a:r>
              <a:rPr lang="en-US" sz="2800" dirty="0"/>
              <a:t> </a:t>
            </a:r>
            <a:r>
              <a:rPr lang="en-US" sz="2800" dirty="0" err="1"/>
              <a:t>и</a:t>
            </a:r>
            <a:r>
              <a:rPr lang="en-US" sz="2800" dirty="0"/>
              <a:t> </a:t>
            </a:r>
            <a:r>
              <a:rPr lang="en-US" sz="2800" dirty="0" err="1"/>
              <a:t>актуальность</a:t>
            </a:r>
            <a:r>
              <a:rPr lang="en-US" sz="2800" dirty="0"/>
              <a:t>. </a:t>
            </a:r>
            <a:endParaRPr lang="ru-RU" sz="2800" dirty="0"/>
          </a:p>
          <a:p>
            <a:pPr marL="0" indent="0">
              <a:buNone/>
            </a:pPr>
            <a:r>
              <a:rPr lang="ru-RU" sz="2800" b="1" dirty="0" smtClean="0"/>
              <a:t/>
            </a:r>
            <a:br>
              <a:rPr lang="ru-RU" sz="2800" b="1" dirty="0" smtClean="0"/>
            </a:br>
            <a:r>
              <a:rPr lang="en-US" sz="2800" b="1" dirty="0" err="1" smtClean="0"/>
              <a:t>Цели</a:t>
            </a:r>
            <a:endParaRPr lang="ru-RU" sz="2800" b="1" dirty="0"/>
          </a:p>
          <a:p>
            <a:pPr marL="0" indent="0">
              <a:buNone/>
            </a:pPr>
            <a:r>
              <a:rPr lang="en-US" sz="2800" b="1" dirty="0" err="1"/>
              <a:t>Доверие</a:t>
            </a:r>
            <a:r>
              <a:rPr lang="en-US" sz="2800" b="1" dirty="0"/>
              <a:t>:</a:t>
            </a:r>
            <a:r>
              <a:rPr lang="en-US" sz="2800" dirty="0"/>
              <a:t> </a:t>
            </a:r>
            <a:r>
              <a:rPr lang="en-US" sz="2800" dirty="0" err="1"/>
              <a:t>здесь</a:t>
            </a:r>
            <a:r>
              <a:rPr lang="en-US" sz="2800" dirty="0"/>
              <a:t> </a:t>
            </a:r>
            <a:r>
              <a:rPr lang="en-US" sz="2800" dirty="0" err="1"/>
              <a:t>есть</a:t>
            </a:r>
            <a:r>
              <a:rPr lang="en-US" sz="2800" dirty="0"/>
              <a:t> </a:t>
            </a:r>
            <a:r>
              <a:rPr lang="en-US" sz="2800" dirty="0" err="1"/>
              <a:t>полезные</a:t>
            </a:r>
            <a:r>
              <a:rPr lang="en-US" sz="2800" dirty="0"/>
              <a:t> </a:t>
            </a:r>
            <a:r>
              <a:rPr lang="en-US" sz="2800" dirty="0" err="1"/>
              <a:t>сведения</a:t>
            </a:r>
            <a:r>
              <a:rPr lang="en-US" sz="2800" dirty="0"/>
              <a:t>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sz="2800" b="1" dirty="0" err="1" smtClean="0"/>
              <a:t>Лояльность</a:t>
            </a:r>
            <a:r>
              <a:rPr lang="en-US" sz="2800" b="1" dirty="0"/>
              <a:t>:</a:t>
            </a:r>
            <a:r>
              <a:rPr lang="en-US" sz="2800" dirty="0"/>
              <a:t> </a:t>
            </a:r>
            <a:r>
              <a:rPr lang="en-US" sz="2800" dirty="0" err="1"/>
              <a:t>сюда</a:t>
            </a:r>
            <a:r>
              <a:rPr lang="en-US" sz="2800" dirty="0"/>
              <a:t> </a:t>
            </a:r>
            <a:r>
              <a:rPr lang="en-US" sz="2800" dirty="0" err="1"/>
              <a:t>стоит</a:t>
            </a:r>
            <a:r>
              <a:rPr lang="en-US" sz="2800" dirty="0"/>
              <a:t> </a:t>
            </a:r>
            <a:r>
              <a:rPr lang="en-US" sz="2800" dirty="0" err="1"/>
              <a:t>вернуться</a:t>
            </a:r>
            <a:r>
              <a:rPr lang="en-US" sz="2800" dirty="0"/>
              <a:t>. </a:t>
            </a:r>
            <a:br>
              <a:rPr lang="en-US" sz="2800" dirty="0"/>
            </a:br>
            <a:r>
              <a:rPr lang="en-US" sz="2800" b="1" dirty="0" err="1" smtClean="0"/>
              <a:t>Продажа</a:t>
            </a:r>
            <a:r>
              <a:rPr lang="en-US" sz="2800" b="1" dirty="0" smtClean="0"/>
              <a:t>:</a:t>
            </a:r>
            <a:r>
              <a:rPr lang="en-US" sz="2800" dirty="0" smtClean="0"/>
              <a:t> </a:t>
            </a:r>
            <a:r>
              <a:rPr lang="en-US" sz="2800" dirty="0" err="1" smtClean="0"/>
              <a:t>здесь</a:t>
            </a:r>
            <a:r>
              <a:rPr lang="en-US" sz="2800" dirty="0" smtClean="0"/>
              <a:t> </a:t>
            </a:r>
            <a:r>
              <a:rPr lang="en-US" sz="2800" dirty="0" err="1" smtClean="0"/>
              <a:t>помогут</a:t>
            </a:r>
            <a:r>
              <a:rPr lang="en-US" sz="2800" dirty="0" smtClean="0"/>
              <a:t> </a:t>
            </a:r>
            <a:r>
              <a:rPr lang="en-US" sz="2800" dirty="0" err="1" smtClean="0"/>
              <a:t>купить</a:t>
            </a:r>
            <a:r>
              <a:rPr lang="en-US" sz="2800" dirty="0" smtClean="0"/>
              <a:t> </a:t>
            </a:r>
            <a:r>
              <a:rPr lang="en-US" sz="2800" dirty="0" err="1" smtClean="0"/>
              <a:t>с</a:t>
            </a:r>
            <a:r>
              <a:rPr lang="en-US" sz="2800" dirty="0" smtClean="0"/>
              <a:t> </a:t>
            </a:r>
            <a:r>
              <a:rPr lang="en-US" sz="2800" dirty="0" err="1" smtClean="0"/>
              <a:t>выгодои</a:t>
            </a:r>
            <a:r>
              <a:rPr lang="en-US" sz="2800" dirty="0" smtClean="0"/>
              <a:t>̆.</a:t>
            </a:r>
            <a:endParaRPr lang="ru-RU" sz="2800" dirty="0" smtClean="0"/>
          </a:p>
          <a:p>
            <a:pPr marL="0" lvl="0" indent="0">
              <a:buNone/>
            </a:pPr>
            <a:endParaRPr lang="ru-RU" sz="2800" dirty="0" smtClean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3023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Любой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текст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на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сайте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должен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решать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 3 </a:t>
            </a:r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задачи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2800" b="1" dirty="0" smtClean="0"/>
              <a:t>Польза для бизнеса:</a:t>
            </a:r>
            <a:endParaRPr lang="ru-RU" sz="2800" b="1" dirty="0"/>
          </a:p>
          <a:p>
            <a:pPr marL="0" lvl="0" indent="0">
              <a:buNone/>
            </a:pPr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059836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Любой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текст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на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сайте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должен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решать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 3 </a:t>
            </a:r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задачи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2800" b="1" dirty="0" smtClean="0"/>
              <a:t>Польза для бизнеса:</a:t>
            </a:r>
            <a:endParaRPr lang="ru-RU" sz="2800" b="1" dirty="0"/>
          </a:p>
          <a:p>
            <a:pPr lvl="0"/>
            <a:endParaRPr lang="ru-RU" sz="2800" dirty="0" smtClean="0"/>
          </a:p>
          <a:p>
            <a:pPr>
              <a:buFontTx/>
              <a:buChar char="-"/>
            </a:pPr>
            <a:r>
              <a:rPr lang="en-US" sz="2800" dirty="0" err="1" smtClean="0"/>
              <a:t>Создание</a:t>
            </a:r>
            <a:r>
              <a:rPr lang="en-US" sz="2800" dirty="0" smtClean="0"/>
              <a:t> </a:t>
            </a:r>
            <a:r>
              <a:rPr lang="en-US" sz="2800" dirty="0" err="1"/>
              <a:t>и</a:t>
            </a:r>
            <a:r>
              <a:rPr lang="en-US" sz="2800" dirty="0"/>
              <a:t> </a:t>
            </a:r>
            <a:r>
              <a:rPr lang="en-US" sz="2800" dirty="0" err="1"/>
              <a:t>укрепление</a:t>
            </a:r>
            <a:r>
              <a:rPr lang="en-US" sz="2800" dirty="0"/>
              <a:t> </a:t>
            </a:r>
            <a:r>
              <a:rPr lang="en-US" sz="2800" dirty="0" err="1" smtClean="0"/>
              <a:t>имиджа</a:t>
            </a:r>
            <a:endParaRPr lang="ru-RU" sz="2800" dirty="0"/>
          </a:p>
          <a:p>
            <a:pPr marL="0" lvl="0" indent="0">
              <a:buNone/>
            </a:pPr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312415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Любой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текст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на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сайте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должен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решать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 3 </a:t>
            </a:r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задачи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2800" b="1" dirty="0" smtClean="0"/>
              <a:t>Польза для бизнеса:</a:t>
            </a:r>
            <a:endParaRPr lang="ru-RU" sz="2800" b="1" dirty="0"/>
          </a:p>
          <a:p>
            <a:pPr lvl="0"/>
            <a:endParaRPr lang="ru-RU" sz="2800" dirty="0" smtClean="0"/>
          </a:p>
          <a:p>
            <a:pPr>
              <a:buFontTx/>
              <a:buChar char="-"/>
            </a:pPr>
            <a:r>
              <a:rPr lang="en-US" sz="2800" dirty="0" err="1" smtClean="0"/>
              <a:t>Создание</a:t>
            </a:r>
            <a:r>
              <a:rPr lang="en-US" sz="2800" dirty="0" smtClean="0"/>
              <a:t> </a:t>
            </a:r>
            <a:r>
              <a:rPr lang="en-US" sz="2800" dirty="0" err="1"/>
              <a:t>и</a:t>
            </a:r>
            <a:r>
              <a:rPr lang="en-US" sz="2800" dirty="0"/>
              <a:t> </a:t>
            </a:r>
            <a:r>
              <a:rPr lang="en-US" sz="2800" dirty="0" err="1"/>
              <a:t>укрепление</a:t>
            </a:r>
            <a:r>
              <a:rPr lang="en-US" sz="2800" dirty="0"/>
              <a:t> </a:t>
            </a:r>
            <a:r>
              <a:rPr lang="en-US" sz="2800" dirty="0" err="1" smtClean="0"/>
              <a:t>имиджа</a:t>
            </a:r>
            <a:endParaRPr lang="ru-RU" sz="2800" dirty="0"/>
          </a:p>
          <a:p>
            <a:pPr>
              <a:buFontTx/>
              <a:buChar char="-"/>
            </a:pPr>
            <a:r>
              <a:rPr lang="en-US" sz="2800" dirty="0" err="1" smtClean="0"/>
              <a:t>Работа</a:t>
            </a:r>
            <a:r>
              <a:rPr lang="en-US" sz="2800" dirty="0" smtClean="0"/>
              <a:t> </a:t>
            </a:r>
            <a:r>
              <a:rPr lang="en-US" sz="2800" dirty="0" err="1"/>
              <a:t>над</a:t>
            </a:r>
            <a:r>
              <a:rPr lang="en-US" sz="2800" dirty="0"/>
              <a:t> </a:t>
            </a:r>
            <a:r>
              <a:rPr lang="en-US" sz="2800" dirty="0" err="1" smtClean="0"/>
              <a:t>репутациеи</a:t>
            </a:r>
            <a:r>
              <a:rPr lang="en-US" sz="2800" dirty="0" smtClean="0"/>
              <a:t>̆</a:t>
            </a:r>
            <a:endParaRPr lang="ru-RU" sz="2800" dirty="0" smtClean="0"/>
          </a:p>
          <a:p>
            <a:pPr marL="0" lvl="0" indent="0">
              <a:buNone/>
            </a:pPr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49905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Любой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текст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на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сайте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должен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решать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 3 </a:t>
            </a:r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задачи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2800" b="1" dirty="0" smtClean="0"/>
              <a:t>Польза для бизнеса:</a:t>
            </a:r>
            <a:endParaRPr lang="ru-RU" sz="2800" b="1" dirty="0"/>
          </a:p>
          <a:p>
            <a:pPr lvl="0"/>
            <a:endParaRPr lang="ru-RU" sz="2800" dirty="0" smtClean="0"/>
          </a:p>
          <a:p>
            <a:pPr>
              <a:buFontTx/>
              <a:buChar char="-"/>
            </a:pPr>
            <a:r>
              <a:rPr lang="en-US" sz="2800" dirty="0" err="1" smtClean="0"/>
              <a:t>Создание</a:t>
            </a:r>
            <a:r>
              <a:rPr lang="en-US" sz="2800" dirty="0" smtClean="0"/>
              <a:t> </a:t>
            </a:r>
            <a:r>
              <a:rPr lang="en-US" sz="2800" dirty="0" err="1"/>
              <a:t>и</a:t>
            </a:r>
            <a:r>
              <a:rPr lang="en-US" sz="2800" dirty="0"/>
              <a:t> </a:t>
            </a:r>
            <a:r>
              <a:rPr lang="en-US" sz="2800" dirty="0" err="1"/>
              <a:t>укрепление</a:t>
            </a:r>
            <a:r>
              <a:rPr lang="en-US" sz="2800" dirty="0"/>
              <a:t> </a:t>
            </a:r>
            <a:r>
              <a:rPr lang="en-US" sz="2800" dirty="0" err="1" smtClean="0"/>
              <a:t>имиджа</a:t>
            </a:r>
            <a:endParaRPr lang="ru-RU" sz="2800" dirty="0"/>
          </a:p>
          <a:p>
            <a:pPr>
              <a:buFontTx/>
              <a:buChar char="-"/>
            </a:pPr>
            <a:r>
              <a:rPr lang="en-US" sz="2800" dirty="0" err="1" smtClean="0"/>
              <a:t>Работа</a:t>
            </a:r>
            <a:r>
              <a:rPr lang="en-US" sz="2800" dirty="0" smtClean="0"/>
              <a:t> </a:t>
            </a:r>
            <a:r>
              <a:rPr lang="en-US" sz="2800" dirty="0" err="1"/>
              <a:t>над</a:t>
            </a:r>
            <a:r>
              <a:rPr lang="en-US" sz="2800" dirty="0"/>
              <a:t> </a:t>
            </a:r>
            <a:r>
              <a:rPr lang="en-US" sz="2800" dirty="0" err="1" smtClean="0"/>
              <a:t>репутациеи</a:t>
            </a:r>
            <a:r>
              <a:rPr lang="en-US" sz="2800" dirty="0" smtClean="0"/>
              <a:t>̆</a:t>
            </a:r>
            <a:endParaRPr lang="ru-RU" sz="2800" dirty="0" smtClean="0"/>
          </a:p>
          <a:p>
            <a:pPr>
              <a:buFontTx/>
              <a:buChar char="-"/>
            </a:pPr>
            <a:r>
              <a:rPr lang="en-US" sz="2800" dirty="0" err="1" smtClean="0"/>
              <a:t>Поддержание</a:t>
            </a:r>
            <a:r>
              <a:rPr lang="en-US" sz="2800" dirty="0" smtClean="0"/>
              <a:t> </a:t>
            </a:r>
            <a:r>
              <a:rPr lang="en-US" sz="2800" dirty="0" err="1"/>
              <a:t>контакта</a:t>
            </a:r>
            <a:r>
              <a:rPr lang="en-US" sz="2800" dirty="0"/>
              <a:t> </a:t>
            </a:r>
            <a:r>
              <a:rPr lang="en-US" sz="2800" dirty="0" err="1"/>
              <a:t>с</a:t>
            </a:r>
            <a:r>
              <a:rPr lang="en-US" sz="2800" dirty="0"/>
              <a:t> </a:t>
            </a:r>
            <a:r>
              <a:rPr lang="en-US" sz="2800" dirty="0" err="1" smtClean="0"/>
              <a:t>аудиториеи</a:t>
            </a:r>
            <a:r>
              <a:rPr lang="en-US" sz="2800" dirty="0" smtClean="0"/>
              <a:t>̆</a:t>
            </a:r>
            <a:endParaRPr lang="ru-RU" sz="2800" dirty="0"/>
          </a:p>
          <a:p>
            <a:pPr marL="0" lvl="0" indent="0">
              <a:buNone/>
            </a:pPr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442674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Любой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текст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на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сайте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должен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решать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 3 </a:t>
            </a:r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задачи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2800" b="1" dirty="0" smtClean="0"/>
              <a:t>Польза для бизнеса:</a:t>
            </a:r>
            <a:endParaRPr lang="ru-RU" sz="2800" b="1" dirty="0"/>
          </a:p>
          <a:p>
            <a:pPr lvl="0"/>
            <a:endParaRPr lang="ru-RU" sz="2800" dirty="0" smtClean="0"/>
          </a:p>
          <a:p>
            <a:pPr>
              <a:buFontTx/>
              <a:buChar char="-"/>
            </a:pPr>
            <a:r>
              <a:rPr lang="en-US" sz="2800" dirty="0" err="1" smtClean="0"/>
              <a:t>Создание</a:t>
            </a:r>
            <a:r>
              <a:rPr lang="en-US" sz="2800" dirty="0" smtClean="0"/>
              <a:t> </a:t>
            </a:r>
            <a:r>
              <a:rPr lang="en-US" sz="2800" dirty="0" err="1"/>
              <a:t>и</a:t>
            </a:r>
            <a:r>
              <a:rPr lang="en-US" sz="2800" dirty="0"/>
              <a:t> </a:t>
            </a:r>
            <a:r>
              <a:rPr lang="en-US" sz="2800" dirty="0" err="1"/>
              <a:t>укрепление</a:t>
            </a:r>
            <a:r>
              <a:rPr lang="en-US" sz="2800" dirty="0"/>
              <a:t> </a:t>
            </a:r>
            <a:r>
              <a:rPr lang="en-US" sz="2800" dirty="0" err="1" smtClean="0"/>
              <a:t>имиджа</a:t>
            </a:r>
            <a:endParaRPr lang="ru-RU" sz="2800" dirty="0"/>
          </a:p>
          <a:p>
            <a:pPr>
              <a:buFontTx/>
              <a:buChar char="-"/>
            </a:pPr>
            <a:r>
              <a:rPr lang="en-US" sz="2800" dirty="0" err="1" smtClean="0"/>
              <a:t>Работа</a:t>
            </a:r>
            <a:r>
              <a:rPr lang="en-US" sz="2800" dirty="0" smtClean="0"/>
              <a:t> </a:t>
            </a:r>
            <a:r>
              <a:rPr lang="en-US" sz="2800" dirty="0" err="1"/>
              <a:t>над</a:t>
            </a:r>
            <a:r>
              <a:rPr lang="en-US" sz="2800" dirty="0"/>
              <a:t> </a:t>
            </a:r>
            <a:r>
              <a:rPr lang="en-US" sz="2800" dirty="0" err="1" smtClean="0"/>
              <a:t>репутациеи</a:t>
            </a:r>
            <a:r>
              <a:rPr lang="en-US" sz="2800" dirty="0" smtClean="0"/>
              <a:t>̆</a:t>
            </a:r>
            <a:endParaRPr lang="ru-RU" sz="2800" dirty="0" smtClean="0"/>
          </a:p>
          <a:p>
            <a:pPr>
              <a:buFontTx/>
              <a:buChar char="-"/>
            </a:pPr>
            <a:r>
              <a:rPr lang="en-US" sz="2800" dirty="0" err="1" smtClean="0"/>
              <a:t>Поддержание</a:t>
            </a:r>
            <a:r>
              <a:rPr lang="en-US" sz="2800" dirty="0" smtClean="0"/>
              <a:t> </a:t>
            </a:r>
            <a:r>
              <a:rPr lang="en-US" sz="2800" dirty="0" err="1"/>
              <a:t>контакта</a:t>
            </a:r>
            <a:r>
              <a:rPr lang="en-US" sz="2800" dirty="0"/>
              <a:t> </a:t>
            </a:r>
            <a:r>
              <a:rPr lang="en-US" sz="2800" dirty="0" err="1"/>
              <a:t>с</a:t>
            </a:r>
            <a:r>
              <a:rPr lang="en-US" sz="2800" dirty="0"/>
              <a:t> </a:t>
            </a:r>
            <a:r>
              <a:rPr lang="en-US" sz="2800" dirty="0" err="1" smtClean="0"/>
              <a:t>аудиториеи</a:t>
            </a:r>
            <a:r>
              <a:rPr lang="en-US" sz="2800" dirty="0" smtClean="0"/>
              <a:t>̆</a:t>
            </a:r>
            <a:endParaRPr lang="ru-RU" sz="2800" dirty="0"/>
          </a:p>
          <a:p>
            <a:pPr>
              <a:buFontTx/>
              <a:buChar char="-"/>
            </a:pPr>
            <a:r>
              <a:rPr lang="en-US" sz="2800" dirty="0" err="1" smtClean="0"/>
              <a:t>Формирование</a:t>
            </a:r>
            <a:r>
              <a:rPr lang="en-US" sz="2800" dirty="0" smtClean="0"/>
              <a:t> </a:t>
            </a:r>
            <a:r>
              <a:rPr lang="en-US" sz="2800" dirty="0" err="1" smtClean="0"/>
              <a:t>спроса</a:t>
            </a:r>
            <a:endParaRPr lang="ru-RU" sz="2800" dirty="0"/>
          </a:p>
          <a:p>
            <a:pPr marL="0" lvl="0" indent="0">
              <a:buNone/>
            </a:pPr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744769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Любой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текст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на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сайте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должен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решать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 3 </a:t>
            </a:r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задачи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2800" b="1" dirty="0" smtClean="0"/>
              <a:t>Польза для бизнеса:</a:t>
            </a:r>
            <a:endParaRPr lang="ru-RU" sz="2800" b="1" dirty="0"/>
          </a:p>
          <a:p>
            <a:pPr lvl="0"/>
            <a:endParaRPr lang="ru-RU" sz="2800" dirty="0" smtClean="0"/>
          </a:p>
          <a:p>
            <a:pPr>
              <a:buFontTx/>
              <a:buChar char="-"/>
            </a:pPr>
            <a:r>
              <a:rPr lang="en-US" sz="2800" dirty="0" err="1" smtClean="0"/>
              <a:t>Создание</a:t>
            </a:r>
            <a:r>
              <a:rPr lang="en-US" sz="2800" dirty="0" smtClean="0"/>
              <a:t> </a:t>
            </a:r>
            <a:r>
              <a:rPr lang="en-US" sz="2800" dirty="0" err="1"/>
              <a:t>и</a:t>
            </a:r>
            <a:r>
              <a:rPr lang="en-US" sz="2800" dirty="0"/>
              <a:t> </a:t>
            </a:r>
            <a:r>
              <a:rPr lang="en-US" sz="2800" dirty="0" err="1"/>
              <a:t>укрепление</a:t>
            </a:r>
            <a:r>
              <a:rPr lang="en-US" sz="2800" dirty="0"/>
              <a:t> </a:t>
            </a:r>
            <a:r>
              <a:rPr lang="en-US" sz="2800" dirty="0" err="1" smtClean="0"/>
              <a:t>имиджа</a:t>
            </a:r>
            <a:endParaRPr lang="ru-RU" sz="2800" dirty="0"/>
          </a:p>
          <a:p>
            <a:pPr>
              <a:buFontTx/>
              <a:buChar char="-"/>
            </a:pPr>
            <a:r>
              <a:rPr lang="en-US" sz="2800" dirty="0" err="1" smtClean="0"/>
              <a:t>Работа</a:t>
            </a:r>
            <a:r>
              <a:rPr lang="en-US" sz="2800" dirty="0" smtClean="0"/>
              <a:t> </a:t>
            </a:r>
            <a:r>
              <a:rPr lang="en-US" sz="2800" dirty="0" err="1"/>
              <a:t>над</a:t>
            </a:r>
            <a:r>
              <a:rPr lang="en-US" sz="2800" dirty="0"/>
              <a:t> </a:t>
            </a:r>
            <a:r>
              <a:rPr lang="en-US" sz="2800" dirty="0" err="1" smtClean="0"/>
              <a:t>репутациеи</a:t>
            </a:r>
            <a:r>
              <a:rPr lang="en-US" sz="2800" dirty="0" smtClean="0"/>
              <a:t>̆</a:t>
            </a:r>
            <a:endParaRPr lang="ru-RU" sz="2800" dirty="0" smtClean="0"/>
          </a:p>
          <a:p>
            <a:pPr>
              <a:buFontTx/>
              <a:buChar char="-"/>
            </a:pPr>
            <a:r>
              <a:rPr lang="en-US" sz="2800" dirty="0" err="1" smtClean="0"/>
              <a:t>Поддержание</a:t>
            </a:r>
            <a:r>
              <a:rPr lang="en-US" sz="2800" dirty="0" smtClean="0"/>
              <a:t> </a:t>
            </a:r>
            <a:r>
              <a:rPr lang="en-US" sz="2800" dirty="0" err="1"/>
              <a:t>контакта</a:t>
            </a:r>
            <a:r>
              <a:rPr lang="en-US" sz="2800" dirty="0"/>
              <a:t> </a:t>
            </a:r>
            <a:r>
              <a:rPr lang="en-US" sz="2800" dirty="0" err="1"/>
              <a:t>с</a:t>
            </a:r>
            <a:r>
              <a:rPr lang="en-US" sz="2800" dirty="0"/>
              <a:t> </a:t>
            </a:r>
            <a:r>
              <a:rPr lang="en-US" sz="2800" dirty="0" err="1" smtClean="0"/>
              <a:t>аудиториеи</a:t>
            </a:r>
            <a:r>
              <a:rPr lang="en-US" sz="2800" dirty="0" smtClean="0"/>
              <a:t>̆</a:t>
            </a:r>
            <a:endParaRPr lang="ru-RU" sz="2800" dirty="0"/>
          </a:p>
          <a:p>
            <a:pPr>
              <a:buFontTx/>
              <a:buChar char="-"/>
            </a:pPr>
            <a:r>
              <a:rPr lang="en-US" sz="2800" dirty="0" err="1" smtClean="0"/>
              <a:t>Формирование</a:t>
            </a:r>
            <a:r>
              <a:rPr lang="en-US" sz="2800" dirty="0" smtClean="0"/>
              <a:t> </a:t>
            </a:r>
            <a:r>
              <a:rPr lang="en-US" sz="2800" dirty="0" err="1" smtClean="0"/>
              <a:t>спроса</a:t>
            </a:r>
            <a:endParaRPr lang="ru-RU" sz="2800" dirty="0"/>
          </a:p>
          <a:p>
            <a:pPr>
              <a:buFontTx/>
              <a:buChar char="-"/>
            </a:pPr>
            <a:r>
              <a:rPr lang="en-US" sz="2800" b="1" dirty="0" smtClean="0">
                <a:solidFill>
                  <a:srgbClr val="008000"/>
                </a:solidFill>
              </a:rPr>
              <a:t>ПРОДАЖА</a:t>
            </a:r>
            <a:endParaRPr lang="ru-RU" sz="2800" dirty="0">
              <a:solidFill>
                <a:srgbClr val="008000"/>
              </a:solidFill>
            </a:endParaRPr>
          </a:p>
          <a:p>
            <a:pPr marL="0" lvl="0" indent="0">
              <a:buNone/>
            </a:pPr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770306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620913"/>
            <a:ext cx="8229600" cy="1143000"/>
          </a:xfrm>
        </p:spPr>
        <p:txBody>
          <a:bodyPr/>
          <a:lstStyle/>
          <a:p>
            <a:r>
              <a:rPr lang="ru-RU" b="1" dirty="0"/>
              <a:t>Продающие тексты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5196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1938422"/>
            <a:ext cx="8229600" cy="3328736"/>
          </a:xfrm>
        </p:spPr>
        <p:txBody>
          <a:bodyPr>
            <a:normAutofit/>
          </a:bodyPr>
          <a:lstStyle/>
          <a:p>
            <a:r>
              <a:rPr lang="en-US" sz="2000" b="1" dirty="0"/>
              <a:t>http://www.s7.ru/home/</a:t>
            </a:r>
            <a:r>
              <a:rPr lang="en-US" sz="2000" b="1" dirty="0" err="1"/>
              <a:t>business_contest</a:t>
            </a:r>
            <a:r>
              <a:rPr lang="en-US" sz="2000" b="1" dirty="0"/>
              <a:t>/</a:t>
            </a:r>
            <a:r>
              <a:rPr lang="en-US" sz="2000" b="1" dirty="0" err="1"/>
              <a:t>mariya-</a:t>
            </a:r>
            <a:r>
              <a:rPr lang="en-US" sz="2000" b="1" dirty="0" err="1" smtClean="0"/>
              <a:t>kamshukova</a:t>
            </a:r>
            <a:r>
              <a:rPr lang="ru-RU" sz="2000" b="1" dirty="0" smtClean="0"/>
              <a:t/>
            </a:r>
            <a:br>
              <a:rPr lang="ru-RU" sz="2000" b="1" dirty="0" smtClean="0"/>
            </a:br>
            <a:r>
              <a:rPr lang="ru-RU" sz="2000" b="1" dirty="0"/>
              <a:t/>
            </a:r>
            <a:br>
              <a:rPr lang="ru-RU" sz="2000" b="1" dirty="0"/>
            </a:br>
            <a:r>
              <a:rPr lang="en-US" sz="2000" b="1" dirty="0"/>
              <a:t>http://</a:t>
            </a:r>
            <a:r>
              <a:rPr lang="en-US" sz="2000" b="1" dirty="0" err="1"/>
              <a:t>www.forbes.ru</a:t>
            </a:r>
            <a:r>
              <a:rPr lang="en-US" sz="2000" b="1" dirty="0"/>
              <a:t>/</a:t>
            </a:r>
            <a:r>
              <a:rPr lang="en-US" sz="2000" b="1" dirty="0" err="1"/>
              <a:t>reklama</a:t>
            </a:r>
            <a:r>
              <a:rPr lang="en-US" sz="2000" b="1" dirty="0"/>
              <a:t>/s7/</a:t>
            </a:r>
            <a:r>
              <a:rPr lang="en-US" sz="2000" b="1" dirty="0" err="1"/>
              <a:t>kamshukova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77434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481263"/>
            <a:ext cx="8229600" cy="601578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ru-RU" sz="2000" b="1" dirty="0"/>
              <a:t>Составляющие продающего текста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 - Зацепка.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 - Обещание</a:t>
            </a:r>
            <a:r>
              <a:rPr lang="ru-RU" sz="2000" dirty="0"/>
              <a:t>.</a:t>
            </a:r>
            <a:br>
              <a:rPr lang="ru-RU" sz="2000" dirty="0"/>
            </a:br>
            <a:r>
              <a:rPr lang="ru-RU" sz="2000" dirty="0" smtClean="0"/>
              <a:t> - Обоснование</a:t>
            </a:r>
            <a:r>
              <a:rPr lang="ru-RU" sz="2000" dirty="0"/>
              <a:t>.</a:t>
            </a:r>
            <a:br>
              <a:rPr lang="ru-RU" sz="2000" dirty="0"/>
            </a:br>
            <a:r>
              <a:rPr lang="ru-RU" sz="2000" dirty="0" smtClean="0"/>
              <a:t> - Доказательства</a:t>
            </a:r>
            <a:r>
              <a:rPr lang="ru-RU" sz="2000" dirty="0"/>
              <a:t>.</a:t>
            </a:r>
            <a:br>
              <a:rPr lang="ru-RU" sz="2000" dirty="0"/>
            </a:br>
            <a:r>
              <a:rPr lang="ru-RU" sz="2000" dirty="0" smtClean="0"/>
              <a:t> - Гарантии</a:t>
            </a:r>
            <a:r>
              <a:rPr lang="ru-RU" sz="2000" dirty="0"/>
              <a:t>.</a:t>
            </a:r>
            <a:br>
              <a:rPr lang="ru-RU" sz="2000" dirty="0"/>
            </a:br>
            <a:r>
              <a:rPr lang="ru-RU" sz="2000" dirty="0" smtClean="0"/>
              <a:t> - Цена </a:t>
            </a:r>
            <a:r>
              <a:rPr lang="ru-RU" sz="2000" dirty="0"/>
              <a:t>и условия.</a:t>
            </a:r>
            <a:br>
              <a:rPr lang="ru-RU" sz="2000" dirty="0"/>
            </a:br>
            <a:r>
              <a:rPr lang="ru-RU" sz="2000" dirty="0" smtClean="0"/>
              <a:t> - Продажа </a:t>
            </a:r>
            <a:r>
              <a:rPr lang="ru-RU" sz="2000" dirty="0"/>
              <a:t>цены.</a:t>
            </a:r>
            <a:br>
              <a:rPr lang="ru-RU" sz="2000" dirty="0"/>
            </a:br>
            <a:r>
              <a:rPr lang="ru-RU" sz="2000" dirty="0" smtClean="0"/>
              <a:t> - Стимул </a:t>
            </a:r>
            <a:r>
              <a:rPr lang="ru-RU" sz="2000" dirty="0"/>
              <a:t>купить сейчас.</a:t>
            </a:r>
            <a:br>
              <a:rPr lang="ru-RU" sz="2000" dirty="0"/>
            </a:br>
            <a:r>
              <a:rPr lang="ru-RU" sz="2000" dirty="0" smtClean="0"/>
              <a:t> - Побуждение </a:t>
            </a:r>
            <a:r>
              <a:rPr lang="ru-RU" sz="2000" dirty="0"/>
              <a:t>к действию.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en-US" sz="2000" dirty="0"/>
              <a:t>© </a:t>
            </a:r>
            <a:r>
              <a:rPr lang="en-US" sz="2000" dirty="0" err="1"/>
              <a:t>Саша</a:t>
            </a:r>
            <a:r>
              <a:rPr lang="en-US" sz="2000" dirty="0"/>
              <a:t> </a:t>
            </a:r>
            <a:r>
              <a:rPr lang="en-US" sz="2000" dirty="0" err="1"/>
              <a:t>Карепина</a:t>
            </a:r>
            <a:r>
              <a:rPr lang="en-US" sz="2000" dirty="0"/>
              <a:t> «</a:t>
            </a:r>
            <a:r>
              <a:rPr lang="en-US" sz="2000" dirty="0" err="1"/>
              <a:t>Пишем</a:t>
            </a:r>
            <a:r>
              <a:rPr lang="en-US" sz="2000" dirty="0"/>
              <a:t> </a:t>
            </a:r>
            <a:r>
              <a:rPr lang="en-US" sz="2000" dirty="0" err="1"/>
              <a:t>убедительно</a:t>
            </a:r>
            <a:r>
              <a:rPr lang="en-US" sz="2000" dirty="0"/>
              <a:t>»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25396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6342" y="652723"/>
            <a:ext cx="83529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ru-RU" sz="2800" dirty="0"/>
              <a:t>Мы на рынке 15 </a:t>
            </a:r>
            <a:r>
              <a:rPr lang="ru-RU" sz="2800" dirty="0" smtClean="0"/>
              <a:t>лет</a:t>
            </a:r>
            <a:r>
              <a:rPr lang="en-US" sz="2800" dirty="0" smtClean="0"/>
              <a:t>;</a:t>
            </a:r>
            <a:endParaRPr lang="en-US" sz="2800" dirty="0"/>
          </a:p>
          <a:p>
            <a:pPr marL="285750" lvl="0" indent="-285750">
              <a:buFont typeface="Arial"/>
              <a:buChar char="•"/>
            </a:pPr>
            <a:r>
              <a:rPr lang="ru-RU" sz="2800" dirty="0" smtClean="0"/>
              <a:t>У </a:t>
            </a:r>
            <a:r>
              <a:rPr lang="ru-RU" sz="2800" dirty="0"/>
              <a:t>нас отлажены все бизнес-</a:t>
            </a:r>
            <a:r>
              <a:rPr lang="ru-RU" sz="2800" dirty="0" smtClean="0"/>
              <a:t>процессы</a:t>
            </a:r>
            <a:r>
              <a:rPr lang="en-US" sz="2800" dirty="0" smtClean="0"/>
              <a:t>;</a:t>
            </a:r>
            <a:endParaRPr lang="en-US" sz="2800" dirty="0"/>
          </a:p>
          <a:p>
            <a:pPr marL="285750" lvl="0" indent="-285750">
              <a:buFont typeface="Arial"/>
              <a:buChar char="•"/>
            </a:pPr>
            <a:r>
              <a:rPr lang="ru-RU" sz="2800" dirty="0" smtClean="0"/>
              <a:t>Недавно </a:t>
            </a:r>
            <a:r>
              <a:rPr lang="ru-RU" sz="2800" dirty="0"/>
              <a:t>мы посетили международную </a:t>
            </a:r>
            <a:r>
              <a:rPr lang="ru-RU" sz="2800" dirty="0" smtClean="0"/>
              <a:t>ярмарку</a:t>
            </a:r>
            <a:r>
              <a:rPr lang="en-US" sz="2800" dirty="0"/>
              <a:t>;</a:t>
            </a:r>
            <a:endParaRPr lang="ru-RU" sz="2800" dirty="0"/>
          </a:p>
          <a:p>
            <a:pPr marL="285750" lvl="0" indent="-285750">
              <a:buFont typeface="Arial"/>
              <a:buChar char="•"/>
            </a:pPr>
            <a:endParaRPr lang="ru-RU" sz="2800" dirty="0"/>
          </a:p>
          <a:p>
            <a:pPr lvl="0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485849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1577474"/>
            <a:ext cx="8229600" cy="1925052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</a:pPr>
            <a:r>
              <a:rPr lang="ru-RU" sz="2000" dirty="0" err="1" smtClean="0"/>
              <a:t>Первыи</a:t>
            </a:r>
            <a:r>
              <a:rPr lang="ru-RU" sz="2000" dirty="0" smtClean="0"/>
              <a:t>̆ </a:t>
            </a:r>
            <a:r>
              <a:rPr lang="ru-RU" sz="2000" dirty="0"/>
              <a:t>и, в принципе, </a:t>
            </a:r>
            <a:r>
              <a:rPr lang="ru-RU" sz="2000" dirty="0" err="1"/>
              <a:t>необязательныи</a:t>
            </a:r>
            <a:r>
              <a:rPr lang="ru-RU" sz="2000" dirty="0"/>
              <a:t>̆ блок.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Его </a:t>
            </a:r>
            <a:r>
              <a:rPr lang="ru-RU" sz="2000" dirty="0"/>
              <a:t>задача – заинтересовать, заманить, зацепить внимание адресата, начать текст небанально, нескучно, необычно!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65571"/>
            <a:ext cx="4994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Составляющие продающего текста – ЗАЦЕПКА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5632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1577474"/>
            <a:ext cx="8229600" cy="4772526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</a:pPr>
            <a:r>
              <a:rPr lang="ru-RU" sz="2000" dirty="0"/>
              <a:t>А теперь представьте, что вы пишете </a:t>
            </a:r>
            <a:r>
              <a:rPr lang="ru-RU" sz="2000" dirty="0" err="1"/>
              <a:t>продающии</a:t>
            </a:r>
            <a:r>
              <a:rPr lang="ru-RU" sz="2000" dirty="0"/>
              <a:t>̆ текст об очень дорогом, </a:t>
            </a:r>
            <a:r>
              <a:rPr lang="ru-RU" sz="2000" dirty="0" smtClean="0"/>
              <a:t>коллекционном </a:t>
            </a:r>
            <a:r>
              <a:rPr lang="ru-RU" sz="2000" dirty="0"/>
              <a:t>вине.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Перед </a:t>
            </a:r>
            <a:r>
              <a:rPr lang="ru-RU" sz="2000" dirty="0"/>
              <a:t>вами набор фрагментов такого письма.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err="1" smtClean="0"/>
              <a:t>Какои</a:t>
            </a:r>
            <a:r>
              <a:rPr lang="ru-RU" sz="2000" dirty="0" smtClean="0"/>
              <a:t>̆ </a:t>
            </a:r>
            <a:r>
              <a:rPr lang="ru-RU" sz="2000" dirty="0"/>
              <a:t>из фрагментов можно </a:t>
            </a:r>
            <a:r>
              <a:rPr lang="ru-RU" sz="2000" dirty="0" smtClean="0"/>
              <a:t>использовать </a:t>
            </a:r>
            <a:r>
              <a:rPr lang="ru-RU" sz="2000" dirty="0"/>
              <a:t>в качестве зацепки? </a:t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65571"/>
            <a:ext cx="4994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Составляющие продающего текста – ЗАЦЕПКА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3923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1336842"/>
            <a:ext cx="8229600" cy="5320632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</a:pPr>
            <a:r>
              <a:rPr lang="ru-RU" sz="1400" dirty="0"/>
              <a:t>1. Это вино уже три года занимает ведущие места в </a:t>
            </a:r>
            <a:r>
              <a:rPr lang="ru-RU" sz="1400" dirty="0" err="1"/>
              <a:t>рейтинге</a:t>
            </a:r>
            <a:r>
              <a:rPr lang="ru-RU" sz="1400" dirty="0"/>
              <a:t> лучших вин Европы... </a:t>
            </a:r>
            <a:br>
              <a:rPr lang="ru-RU" sz="1400" dirty="0"/>
            </a:b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2</a:t>
            </a:r>
            <a:r>
              <a:rPr lang="ru-RU" sz="1400" dirty="0"/>
              <a:t>. Мы гарантируем: </a:t>
            </a:r>
            <a:r>
              <a:rPr lang="ru-RU" sz="1400" dirty="0" err="1"/>
              <a:t>незабываемыи</a:t>
            </a:r>
            <a:r>
              <a:rPr lang="ru-RU" sz="1400" dirty="0"/>
              <a:t>̆ вкус этого вина станет </a:t>
            </a:r>
            <a:r>
              <a:rPr lang="ru-RU" sz="1400" dirty="0" err="1"/>
              <a:t>кульминациеи</a:t>
            </a:r>
            <a:r>
              <a:rPr lang="ru-RU" sz="1400" dirty="0"/>
              <a:t>̆ изысканного ужина в кругу лучших </a:t>
            </a:r>
            <a:r>
              <a:rPr lang="ru-RU" sz="1400" dirty="0" err="1"/>
              <a:t>друзеи</a:t>
            </a:r>
            <a:r>
              <a:rPr lang="ru-RU" sz="1400" dirty="0"/>
              <a:t>̆... </a:t>
            </a:r>
            <a:br>
              <a:rPr lang="ru-RU" sz="1400" dirty="0"/>
            </a:b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3</a:t>
            </a:r>
            <a:r>
              <a:rPr lang="ru-RU" sz="1400" dirty="0"/>
              <a:t>. Жизнь, мечта, философия, любовь – в вашем бокале. </a:t>
            </a:r>
            <a:br>
              <a:rPr lang="ru-RU" sz="1400" dirty="0"/>
            </a:b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4</a:t>
            </a:r>
            <a:r>
              <a:rPr lang="ru-RU" sz="1400" dirty="0"/>
              <a:t>. В течение последних пяти лет стоимость вин этого урожая растет в год на 25–30 %. Это позволяет вам рассматривать покупку вина как выгодную инвестицию... </a:t>
            </a:r>
            <a:br>
              <a:rPr lang="ru-RU" sz="1400" dirty="0"/>
            </a:b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5</a:t>
            </a:r>
            <a:r>
              <a:rPr lang="ru-RU" sz="1400" dirty="0"/>
              <a:t>. Как вы знаете, лето 19хх года было очень засушливым и урожай составил всего 30 % от обычного количества винограда. Поэтому вин этого года очень мало на рынке и они стремительно раскупаются... </a:t>
            </a:r>
            <a:br>
              <a:rPr lang="ru-RU" sz="1400" dirty="0"/>
            </a:b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6</a:t>
            </a:r>
            <a:r>
              <a:rPr lang="ru-RU" sz="1400" dirty="0"/>
              <a:t>. На </a:t>
            </a:r>
            <a:r>
              <a:rPr lang="ru-RU" sz="1400" dirty="0" err="1"/>
              <a:t>следующеи</a:t>
            </a:r>
            <a:r>
              <a:rPr lang="ru-RU" sz="1400" dirty="0"/>
              <a:t>̆ неделе выходит в эфир передача «</a:t>
            </a:r>
            <a:r>
              <a:rPr lang="ru-RU" sz="1400" dirty="0" err="1"/>
              <a:t>Винныи</a:t>
            </a:r>
            <a:r>
              <a:rPr lang="ru-RU" sz="1400" dirty="0"/>
              <a:t>̆ гид», посвященная как раз этому сорту вина. Мы ожидаем отличных отзывов экспертов, а после таких отзывов цена на вино обычно вырастает минимум на 30 %. Поэтому рекомендуем сделать заказ прямо </a:t>
            </a:r>
            <a:r>
              <a:rPr lang="ru-RU" sz="1400" dirty="0" err="1"/>
              <a:t>сейчас</a:t>
            </a:r>
            <a:r>
              <a:rPr lang="ru-RU" sz="1400" dirty="0"/>
              <a:t>... </a:t>
            </a:r>
            <a:br>
              <a:rPr lang="ru-RU" sz="1400" dirty="0"/>
            </a:b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7</a:t>
            </a:r>
            <a:r>
              <a:rPr lang="ru-RU" sz="1400" dirty="0"/>
              <a:t>. Мы настолько уверены, что стоимость этого вина будет только расти, что берем на себя обязательство выкупить его у вас по первому вашему требованию, вернув всю уплаченную вами сумму. </a:t>
            </a:r>
            <a:br>
              <a:rPr lang="ru-RU" sz="1400" dirty="0"/>
            </a:br>
            <a:endParaRPr lang="ru-RU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65571"/>
            <a:ext cx="4994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Составляющие продающего текста – ЗАЦЕПКА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811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1336842"/>
            <a:ext cx="8229600" cy="5320632"/>
          </a:xfrm>
        </p:spPr>
        <p:txBody>
          <a:bodyPr>
            <a:noAutofit/>
          </a:bodyPr>
          <a:lstStyle/>
          <a:p>
            <a:r>
              <a:rPr lang="ru-RU" sz="2400" dirty="0"/>
              <a:t>Лучше всего на роль зацепки </a:t>
            </a:r>
            <a:r>
              <a:rPr lang="ru-RU" sz="2400" dirty="0" err="1"/>
              <a:t>подойдет</a:t>
            </a:r>
            <a:r>
              <a:rPr lang="ru-RU" sz="2400" dirty="0"/>
              <a:t> </a:t>
            </a:r>
            <a:r>
              <a:rPr lang="ru-RU" sz="2400" dirty="0" err="1"/>
              <a:t>No</a:t>
            </a:r>
            <a:r>
              <a:rPr lang="ru-RU" sz="2400" dirty="0"/>
              <a:t> 3 –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резюме </a:t>
            </a:r>
            <a:r>
              <a:rPr lang="ru-RU" sz="2400" dirty="0"/>
              <a:t>всего, что мы можем предложить покупателю.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65571"/>
            <a:ext cx="4994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Составляющие продающего текста – ЗАЦЕПКА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3827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65571"/>
            <a:ext cx="5935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Составляющие продающего текста – </a:t>
            </a:r>
            <a:r>
              <a:rPr lang="ru-RU" b="1" dirty="0" smtClean="0"/>
              <a:t>ДОКАЗАТЕЛЬСТВО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57200" y="1394852"/>
            <a:ext cx="8229600" cy="27924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000" b="1" dirty="0"/>
              <a:t>Доказательство</a:t>
            </a:r>
            <a:r>
              <a:rPr lang="ru-RU" sz="2000" dirty="0"/>
              <a:t> – блок, </a:t>
            </a:r>
            <a:r>
              <a:rPr lang="ru-RU" sz="2000" dirty="0" err="1"/>
              <a:t>следующии</a:t>
            </a:r>
            <a:r>
              <a:rPr lang="ru-RU" sz="2000" dirty="0"/>
              <a:t>̆ за обещанием и обоснованием. Дело доходит до него, когда мы уже рассказали читателю обо всех преимуществах предлагаемого товара. Читатель уже узнал, как хороши лампочки, и тут у него возникает вопрос: а не пытаются ли меня надуть? </a:t>
            </a:r>
          </a:p>
        </p:txBody>
      </p:sp>
    </p:spTree>
    <p:extLst>
      <p:ext uri="{BB962C8B-B14F-4D97-AF65-F5344CB8AC3E}">
        <p14:creationId xmlns:p14="http://schemas.microsoft.com/office/powerpoint/2010/main" val="718081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65571"/>
            <a:ext cx="5935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Составляющие продающего текста – </a:t>
            </a:r>
            <a:r>
              <a:rPr lang="ru-RU" b="1" dirty="0" smtClean="0"/>
              <a:t>ДОКАЗАТЕЛЬСТВО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57200" y="1394852"/>
            <a:ext cx="8229600" cy="50754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000" b="1" dirty="0"/>
              <a:t>Доказательство</a:t>
            </a:r>
            <a:r>
              <a:rPr lang="ru-RU" sz="2000" dirty="0"/>
              <a:t> – блок, </a:t>
            </a:r>
            <a:r>
              <a:rPr lang="ru-RU" sz="2000" dirty="0" err="1"/>
              <a:t>следующии</a:t>
            </a:r>
            <a:r>
              <a:rPr lang="ru-RU" sz="2000" dirty="0"/>
              <a:t>̆ за обещанием и обоснованием. Дело доходит до него, когда мы уже рассказали читателю обо всех преимуществах предлагаемого товара. Читатель уже узнал, как хороши лампочки, и тут у него возникает вопрос: а не пытаются ли меня надуть? </a:t>
            </a:r>
            <a:endParaRPr lang="ru-RU" sz="2000" dirty="0" smtClean="0"/>
          </a:p>
          <a:p>
            <a:pPr>
              <a:lnSpc>
                <a:spcPct val="150000"/>
              </a:lnSpc>
            </a:pPr>
            <a:r>
              <a:rPr lang="ru-RU" sz="2000" b="1" dirty="0" smtClean="0"/>
              <a:t>Статистика продаж</a:t>
            </a:r>
          </a:p>
        </p:txBody>
      </p:sp>
    </p:spTree>
    <p:extLst>
      <p:ext uri="{BB962C8B-B14F-4D97-AF65-F5344CB8AC3E}">
        <p14:creationId xmlns:p14="http://schemas.microsoft.com/office/powerpoint/2010/main" val="2879127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65571"/>
            <a:ext cx="5935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Составляющие продающего текста – </a:t>
            </a:r>
            <a:r>
              <a:rPr lang="ru-RU" b="1" dirty="0" smtClean="0"/>
              <a:t>ДОКАЗАТЕЛЬСТВО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57200" y="1394852"/>
            <a:ext cx="8229600" cy="50754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000" b="1" dirty="0"/>
              <a:t>Доказательство</a:t>
            </a:r>
            <a:r>
              <a:rPr lang="ru-RU" sz="2000" dirty="0"/>
              <a:t> – блок, </a:t>
            </a:r>
            <a:r>
              <a:rPr lang="ru-RU" sz="2000" dirty="0" err="1"/>
              <a:t>следующии</a:t>
            </a:r>
            <a:r>
              <a:rPr lang="ru-RU" sz="2000" dirty="0"/>
              <a:t>̆ за обещанием и обоснованием. Дело доходит до него, когда мы уже рассказали читателю обо всех преимуществах предлагаемого товара. Читатель уже узнал, как хороши лампочки, и тут у него возникает вопрос: а не пытаются ли меня надуть? </a:t>
            </a:r>
            <a:endParaRPr lang="ru-RU" sz="2000" dirty="0" smtClean="0"/>
          </a:p>
          <a:p>
            <a:pPr>
              <a:lnSpc>
                <a:spcPct val="150000"/>
              </a:lnSpc>
            </a:pPr>
            <a:r>
              <a:rPr lang="ru-RU" sz="2000" b="1" dirty="0" smtClean="0"/>
              <a:t>Статистика продаж</a:t>
            </a:r>
          </a:p>
          <a:p>
            <a:pPr>
              <a:lnSpc>
                <a:spcPct val="150000"/>
              </a:lnSpc>
            </a:pPr>
            <a:r>
              <a:rPr lang="ru-RU" sz="2000" b="1" dirty="0" smtClean="0"/>
              <a:t>Опыт других клиентов</a:t>
            </a:r>
            <a:endParaRPr lang="ru-RU" sz="2000" dirty="0"/>
          </a:p>
          <a:p>
            <a:pPr marL="0" indent="0">
              <a:lnSpc>
                <a:spcPct val="150000"/>
              </a:lnSpc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75408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65571"/>
            <a:ext cx="5935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Составляющие продающего текста – </a:t>
            </a:r>
            <a:r>
              <a:rPr lang="ru-RU" b="1" dirty="0" smtClean="0"/>
              <a:t>ДОКАЗАТЕЛЬСТВО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57200" y="1394852"/>
            <a:ext cx="8229600" cy="50754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000" b="1" dirty="0"/>
              <a:t>Доказательство</a:t>
            </a:r>
            <a:r>
              <a:rPr lang="ru-RU" sz="2000" dirty="0"/>
              <a:t> – блок, </a:t>
            </a:r>
            <a:r>
              <a:rPr lang="ru-RU" sz="2000" dirty="0" err="1"/>
              <a:t>следующии</a:t>
            </a:r>
            <a:r>
              <a:rPr lang="ru-RU" sz="2000" dirty="0"/>
              <a:t>̆ за обещанием и обоснованием. Дело доходит до него, когда мы уже рассказали читателю обо всех преимуществах предлагаемого товара. Читатель уже узнал, как хороши лампочки, и тут у него возникает вопрос: а не пытаются ли меня надуть? </a:t>
            </a:r>
            <a:endParaRPr lang="ru-RU" sz="2000" dirty="0" smtClean="0"/>
          </a:p>
          <a:p>
            <a:pPr>
              <a:lnSpc>
                <a:spcPct val="150000"/>
              </a:lnSpc>
            </a:pPr>
            <a:r>
              <a:rPr lang="ru-RU" sz="2000" b="1" dirty="0" smtClean="0"/>
              <a:t>Статистика продаж</a:t>
            </a:r>
          </a:p>
          <a:p>
            <a:pPr>
              <a:lnSpc>
                <a:spcPct val="150000"/>
              </a:lnSpc>
            </a:pPr>
            <a:r>
              <a:rPr lang="ru-RU" sz="2000" b="1" dirty="0" smtClean="0"/>
              <a:t>Опыт других клиентов</a:t>
            </a:r>
          </a:p>
          <a:p>
            <a:pPr>
              <a:lnSpc>
                <a:spcPct val="150000"/>
              </a:lnSpc>
            </a:pPr>
            <a:r>
              <a:rPr lang="ru-RU" sz="2000" b="1" dirty="0" smtClean="0"/>
              <a:t>Подтверждение из авторитетных источников</a:t>
            </a:r>
          </a:p>
          <a:p>
            <a:pPr marL="0" indent="0">
              <a:lnSpc>
                <a:spcPct val="150000"/>
              </a:lnSpc>
              <a:buNone/>
            </a:pPr>
            <a:endParaRPr lang="ru-RU" sz="2000" dirty="0"/>
          </a:p>
          <a:p>
            <a:pPr marL="0" indent="0">
              <a:lnSpc>
                <a:spcPct val="150000"/>
              </a:lnSpc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31397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65571"/>
            <a:ext cx="5935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Составляющие продающего текста – </a:t>
            </a:r>
            <a:r>
              <a:rPr lang="ru-RU" b="1" dirty="0" smtClean="0"/>
              <a:t>ДОКАЗАТЕЛЬСТВО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57200" y="2878746"/>
            <a:ext cx="8229600" cy="13724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Ну а </a:t>
            </a:r>
            <a:r>
              <a:rPr lang="ru-RU" dirty="0" err="1"/>
              <a:t>какои</a:t>
            </a:r>
            <a:r>
              <a:rPr lang="ru-RU" dirty="0"/>
              <a:t>̆ из пунктов подошел бы нам в качестве доказательства для письма о вине? </a:t>
            </a:r>
          </a:p>
        </p:txBody>
      </p:sp>
    </p:spTree>
    <p:extLst>
      <p:ext uri="{BB962C8B-B14F-4D97-AF65-F5344CB8AC3E}">
        <p14:creationId xmlns:p14="http://schemas.microsoft.com/office/powerpoint/2010/main" val="2539493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1336842"/>
            <a:ext cx="8229600" cy="5320632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</a:pPr>
            <a:r>
              <a:rPr lang="ru-RU" sz="1400" dirty="0"/>
              <a:t>1. Это вино уже три года занимает ведущие места в </a:t>
            </a:r>
            <a:r>
              <a:rPr lang="ru-RU" sz="1400" dirty="0" err="1"/>
              <a:t>рейтинге</a:t>
            </a:r>
            <a:r>
              <a:rPr lang="ru-RU" sz="1400" dirty="0"/>
              <a:t> лучших вин Европы... </a:t>
            </a:r>
            <a:br>
              <a:rPr lang="ru-RU" sz="1400" dirty="0"/>
            </a:b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2</a:t>
            </a:r>
            <a:r>
              <a:rPr lang="ru-RU" sz="1400" dirty="0"/>
              <a:t>. Мы гарантируем: </a:t>
            </a:r>
            <a:r>
              <a:rPr lang="ru-RU" sz="1400" dirty="0" err="1"/>
              <a:t>незабываемыи</a:t>
            </a:r>
            <a:r>
              <a:rPr lang="ru-RU" sz="1400" dirty="0"/>
              <a:t>̆ вкус этого вина станет </a:t>
            </a:r>
            <a:r>
              <a:rPr lang="ru-RU" sz="1400" dirty="0" err="1"/>
              <a:t>кульминациеи</a:t>
            </a:r>
            <a:r>
              <a:rPr lang="ru-RU" sz="1400" dirty="0"/>
              <a:t>̆ изысканного ужина в кругу лучших </a:t>
            </a:r>
            <a:r>
              <a:rPr lang="ru-RU" sz="1400" dirty="0" err="1"/>
              <a:t>друзеи</a:t>
            </a:r>
            <a:r>
              <a:rPr lang="ru-RU" sz="1400" dirty="0"/>
              <a:t>̆... </a:t>
            </a:r>
            <a:br>
              <a:rPr lang="ru-RU" sz="1400" dirty="0"/>
            </a:b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3</a:t>
            </a:r>
            <a:r>
              <a:rPr lang="ru-RU" sz="1400" dirty="0"/>
              <a:t>. Жизнь, мечта, философия, любовь – в вашем бокале. </a:t>
            </a:r>
            <a:br>
              <a:rPr lang="ru-RU" sz="1400" dirty="0"/>
            </a:b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4</a:t>
            </a:r>
            <a:r>
              <a:rPr lang="ru-RU" sz="1400" dirty="0"/>
              <a:t>. В течение последних пяти лет стоимость вин этого урожая растет в год на 25–30 %. Это позволяет вам рассматривать покупку вина как выгодную инвестицию... </a:t>
            </a:r>
            <a:br>
              <a:rPr lang="ru-RU" sz="1400" dirty="0"/>
            </a:b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5</a:t>
            </a:r>
            <a:r>
              <a:rPr lang="ru-RU" sz="1400" dirty="0"/>
              <a:t>. Как вы знаете, лето 19хх года было очень засушливым и урожай составил всего 30 % от обычного количества винограда. Поэтому вин этого года очень мало на рынке и они стремительно раскупаются... </a:t>
            </a:r>
            <a:br>
              <a:rPr lang="ru-RU" sz="1400" dirty="0"/>
            </a:b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6</a:t>
            </a:r>
            <a:r>
              <a:rPr lang="ru-RU" sz="1400" dirty="0"/>
              <a:t>. На </a:t>
            </a:r>
            <a:r>
              <a:rPr lang="ru-RU" sz="1400" dirty="0" err="1"/>
              <a:t>следующеи</a:t>
            </a:r>
            <a:r>
              <a:rPr lang="ru-RU" sz="1400" dirty="0"/>
              <a:t>̆ неделе выходит в эфир передача «</a:t>
            </a:r>
            <a:r>
              <a:rPr lang="ru-RU" sz="1400" dirty="0" err="1"/>
              <a:t>Винныи</a:t>
            </a:r>
            <a:r>
              <a:rPr lang="ru-RU" sz="1400" dirty="0"/>
              <a:t>̆ гид», посвященная как раз этому сорту вина. Мы ожидаем отличных отзывов экспертов, а после таких отзывов цена на вино обычно вырастает минимум на 30 %. Поэтому рекомендуем сделать заказ прямо </a:t>
            </a:r>
            <a:r>
              <a:rPr lang="ru-RU" sz="1400" dirty="0" err="1"/>
              <a:t>сейчас</a:t>
            </a:r>
            <a:r>
              <a:rPr lang="ru-RU" sz="1400" dirty="0"/>
              <a:t>... </a:t>
            </a:r>
            <a:br>
              <a:rPr lang="ru-RU" sz="1400" dirty="0"/>
            </a:b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7</a:t>
            </a:r>
            <a:r>
              <a:rPr lang="ru-RU" sz="1400" dirty="0"/>
              <a:t>. Мы настолько уверены, что стоимость этого вина будет только расти, что берем на себя обязательство выкупить его у вас по первому вашему требованию, вернув всю уплаченную вами сумму. </a:t>
            </a:r>
            <a:br>
              <a:rPr lang="ru-RU" sz="1400" dirty="0"/>
            </a:br>
            <a:endParaRPr lang="ru-RU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65571"/>
            <a:ext cx="577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Составляющие продающего текста – </a:t>
            </a:r>
            <a:r>
              <a:rPr lang="ru-RU" b="1" dirty="0" smtClean="0"/>
              <a:t>ДОКАЗАТЕЛЬСТВО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4741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6342" y="652723"/>
            <a:ext cx="8352969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ru-RU" sz="2800" dirty="0"/>
              <a:t>Мы на рынке 15 </a:t>
            </a:r>
            <a:r>
              <a:rPr lang="ru-RU" sz="2800" dirty="0" smtClean="0"/>
              <a:t>лет</a:t>
            </a:r>
            <a:r>
              <a:rPr lang="en-US" sz="2800" dirty="0" smtClean="0"/>
              <a:t>;</a:t>
            </a:r>
            <a:endParaRPr lang="en-US" sz="2800" dirty="0"/>
          </a:p>
          <a:p>
            <a:pPr marL="285750" lvl="0" indent="-285750">
              <a:buFont typeface="Arial"/>
              <a:buChar char="•"/>
            </a:pPr>
            <a:r>
              <a:rPr lang="ru-RU" sz="2800" dirty="0" smtClean="0"/>
              <a:t>У </a:t>
            </a:r>
            <a:r>
              <a:rPr lang="ru-RU" sz="2800" dirty="0"/>
              <a:t>нас отлажены все бизнес-</a:t>
            </a:r>
            <a:r>
              <a:rPr lang="ru-RU" sz="2800" dirty="0" smtClean="0"/>
              <a:t>процесс</a:t>
            </a:r>
            <a:r>
              <a:rPr lang="en-US" sz="2800" dirty="0" smtClean="0"/>
              <a:t>;</a:t>
            </a:r>
            <a:endParaRPr lang="en-US" sz="2800" dirty="0"/>
          </a:p>
          <a:p>
            <a:pPr marL="285750" lvl="0" indent="-285750">
              <a:buFont typeface="Arial"/>
              <a:buChar char="•"/>
            </a:pPr>
            <a:r>
              <a:rPr lang="ru-RU" sz="2800" dirty="0" smtClean="0"/>
              <a:t>Недавно </a:t>
            </a:r>
            <a:r>
              <a:rPr lang="ru-RU" sz="2800" dirty="0"/>
              <a:t>мы посетили международную </a:t>
            </a:r>
            <a:r>
              <a:rPr lang="ru-RU" sz="2800" dirty="0" smtClean="0"/>
              <a:t>ярмарку</a:t>
            </a:r>
            <a:r>
              <a:rPr lang="en-US" sz="2800" dirty="0"/>
              <a:t>;</a:t>
            </a:r>
            <a:endParaRPr lang="en-US" sz="2800" dirty="0" smtClean="0"/>
          </a:p>
          <a:p>
            <a:pPr marL="285750" lvl="0" indent="-285750">
              <a:buFont typeface="Arial"/>
              <a:buChar char="•"/>
            </a:pPr>
            <a:endParaRPr lang="en-US" sz="2800" dirty="0"/>
          </a:p>
          <a:p>
            <a:pPr lvl="0" algn="ctr"/>
            <a:r>
              <a:rPr lang="ru-RU" sz="2800" b="1" dirty="0" smtClean="0">
                <a:solidFill>
                  <a:srgbClr val="FF0000"/>
                </a:solidFill>
              </a:rPr>
              <a:t>НУ И ЧТО???</a:t>
            </a:r>
            <a:endParaRPr lang="ru-RU" sz="2800" b="1" dirty="0">
              <a:solidFill>
                <a:srgbClr val="FF0000"/>
              </a:solidFill>
            </a:endParaRPr>
          </a:p>
          <a:p>
            <a:pPr lvl="0"/>
            <a:endParaRPr lang="ru-RU" sz="2800" dirty="0"/>
          </a:p>
          <a:p>
            <a:pPr lvl="0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046293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65571"/>
            <a:ext cx="5935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Составляющие продающего текста – </a:t>
            </a:r>
            <a:r>
              <a:rPr lang="ru-RU" b="1" dirty="0" smtClean="0"/>
              <a:t>ДОКАЗАТЕЛЬСТВО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57200" y="2473158"/>
            <a:ext cx="8229600" cy="27405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Конечно же, пункт </a:t>
            </a:r>
            <a:r>
              <a:rPr lang="ru-RU" sz="2400" dirty="0" smtClean="0"/>
              <a:t>1</a:t>
            </a:r>
            <a:r>
              <a:rPr lang="ru-RU" sz="2400" dirty="0"/>
              <a:t>: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«</a:t>
            </a:r>
            <a:r>
              <a:rPr lang="ru-RU" sz="2400" dirty="0"/>
              <a:t>Это вино уже три года занимает ведущие места в </a:t>
            </a:r>
            <a:r>
              <a:rPr lang="ru-RU" sz="2400" dirty="0" err="1"/>
              <a:t>рейтинге</a:t>
            </a:r>
            <a:r>
              <a:rPr lang="ru-RU" sz="2400" dirty="0"/>
              <a:t> лучших вин Европы...» 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С </a:t>
            </a:r>
            <a:r>
              <a:rPr lang="ru-RU" sz="2400" dirty="0" err="1"/>
              <a:t>рейтингами</a:t>
            </a:r>
            <a:r>
              <a:rPr lang="ru-RU" sz="2400" dirty="0"/>
              <a:t> ведь не поспоришь! </a:t>
            </a:r>
          </a:p>
        </p:txBody>
      </p:sp>
    </p:spTree>
    <p:extLst>
      <p:ext uri="{BB962C8B-B14F-4D97-AF65-F5344CB8AC3E}">
        <p14:creationId xmlns:p14="http://schemas.microsoft.com/office/powerpoint/2010/main" val="439217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65571"/>
            <a:ext cx="6932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Составляющие продающего текста – </a:t>
            </a:r>
            <a:r>
              <a:rPr lang="ru-RU" b="1" dirty="0" smtClean="0"/>
              <a:t>ЦЕНА И ОПРАВЛАНИЕ ЦЕНЫ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57200" y="1394852"/>
            <a:ext cx="8229600" cy="520914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000" dirty="0">
                <a:solidFill>
                  <a:schemeClr val="tx1"/>
                </a:solidFill>
              </a:rPr>
              <a:t>До встречи с </a:t>
            </a:r>
            <a:r>
              <a:rPr lang="ru-RU" sz="2000" dirty="0" err="1">
                <a:solidFill>
                  <a:schemeClr val="tx1"/>
                </a:solidFill>
              </a:rPr>
              <a:t>ценои</a:t>
            </a:r>
            <a:r>
              <a:rPr lang="ru-RU" sz="2000" dirty="0">
                <a:solidFill>
                  <a:schemeClr val="tx1"/>
                </a:solidFill>
              </a:rPr>
              <a:t>̆ покупатель должен успеть влюбиться в товар, почувствовать, что он этот товар хочет! Именно поэтому «Цена» и «Оправдание цены» идут у нас после «Доказательства». И чем выше цена, тем больше у нас оснований не называть ее сразу, а сначала оправдать.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000" dirty="0">
                <a:solidFill>
                  <a:schemeClr val="tx1"/>
                </a:solidFill>
              </a:rPr>
              <a:t>Смысл оправдания в том, чтобы поместить цену в контекст, показать, что она не так велика, как могло показаться на </a:t>
            </a:r>
            <a:r>
              <a:rPr lang="ru-RU" sz="2000" dirty="0" err="1">
                <a:solidFill>
                  <a:schemeClr val="tx1"/>
                </a:solidFill>
              </a:rPr>
              <a:t>первыи</a:t>
            </a:r>
            <a:r>
              <a:rPr lang="ru-RU" sz="2000" dirty="0">
                <a:solidFill>
                  <a:schemeClr val="tx1"/>
                </a:solidFill>
              </a:rPr>
              <a:t>̆ взгляд. И для этого у нас есть несколько вариантов. </a:t>
            </a:r>
            <a:endParaRPr lang="ru-R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98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65571"/>
            <a:ext cx="6932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Составляющие продающего текста – </a:t>
            </a:r>
            <a:r>
              <a:rPr lang="ru-RU" b="1" dirty="0" smtClean="0"/>
              <a:t>ЦЕНА И ОПРАВЛАНИЕ ЦЕНЫ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57200" y="1394852"/>
            <a:ext cx="8229600" cy="520914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000" dirty="0">
                <a:solidFill>
                  <a:schemeClr val="tx1"/>
                </a:solidFill>
              </a:rPr>
              <a:t>До встречи с </a:t>
            </a:r>
            <a:r>
              <a:rPr lang="ru-RU" sz="2000" dirty="0" err="1">
                <a:solidFill>
                  <a:schemeClr val="tx1"/>
                </a:solidFill>
              </a:rPr>
              <a:t>ценои</a:t>
            </a:r>
            <a:r>
              <a:rPr lang="ru-RU" sz="2000" dirty="0">
                <a:solidFill>
                  <a:schemeClr val="tx1"/>
                </a:solidFill>
              </a:rPr>
              <a:t>̆ покупатель должен успеть влюбиться в товар, почувствовать, что он этот товар хочет! Именно поэтому «Цена» и «Оправдание цены» идут у нас после «Доказательства». И чем выше цена, тем больше у нас оснований не называть ее сразу, а сначала оправдать.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000" dirty="0">
                <a:solidFill>
                  <a:schemeClr val="tx1"/>
                </a:solidFill>
              </a:rPr>
              <a:t>Смысл оправдания в том, чтобы поместить цену в контекст, показать, что она не так велика, как могло показаться на </a:t>
            </a:r>
            <a:r>
              <a:rPr lang="ru-RU" sz="2000" dirty="0" err="1">
                <a:solidFill>
                  <a:schemeClr val="tx1"/>
                </a:solidFill>
              </a:rPr>
              <a:t>первыи</a:t>
            </a:r>
            <a:r>
              <a:rPr lang="ru-RU" sz="2000" dirty="0">
                <a:solidFill>
                  <a:schemeClr val="tx1"/>
                </a:solidFill>
              </a:rPr>
              <a:t>̆ взгляд. И для этого у нас есть несколько вариантов. </a:t>
            </a:r>
            <a:endParaRPr lang="ru-RU" sz="2000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ru-RU" sz="2000" b="1" dirty="0" smtClean="0">
                <a:solidFill>
                  <a:schemeClr val="tx1"/>
                </a:solidFill>
              </a:rPr>
              <a:t>Сравнение с пользой</a:t>
            </a:r>
          </a:p>
        </p:txBody>
      </p:sp>
    </p:spTree>
    <p:extLst>
      <p:ext uri="{BB962C8B-B14F-4D97-AF65-F5344CB8AC3E}">
        <p14:creationId xmlns:p14="http://schemas.microsoft.com/office/powerpoint/2010/main" val="1886533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65571"/>
            <a:ext cx="6932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Составляющие продающего текста – </a:t>
            </a:r>
            <a:r>
              <a:rPr lang="ru-RU" b="1" dirty="0" smtClean="0"/>
              <a:t>ЦЕНА И ОПРАВЛАНИЕ ЦЕНЫ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57200" y="1394852"/>
            <a:ext cx="8229600" cy="520914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000" dirty="0">
                <a:solidFill>
                  <a:schemeClr val="tx1"/>
                </a:solidFill>
              </a:rPr>
              <a:t>До встречи с </a:t>
            </a:r>
            <a:r>
              <a:rPr lang="ru-RU" sz="2000" dirty="0" err="1">
                <a:solidFill>
                  <a:schemeClr val="tx1"/>
                </a:solidFill>
              </a:rPr>
              <a:t>ценои</a:t>
            </a:r>
            <a:r>
              <a:rPr lang="ru-RU" sz="2000" dirty="0">
                <a:solidFill>
                  <a:schemeClr val="tx1"/>
                </a:solidFill>
              </a:rPr>
              <a:t>̆ покупатель должен успеть влюбиться в товар, почувствовать, что он этот товар хочет! Именно поэтому «Цена» и «Оправдание цены» идут у нас после «Доказательства». И чем выше цена, тем больше у нас оснований не называть ее сразу, а сначала оправдать.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000" dirty="0">
                <a:solidFill>
                  <a:schemeClr val="tx1"/>
                </a:solidFill>
              </a:rPr>
              <a:t>Смысл оправдания в том, чтобы поместить цену в контекст, показать, что она не так велика, как могло показаться на </a:t>
            </a:r>
            <a:r>
              <a:rPr lang="ru-RU" sz="2000" dirty="0" err="1">
                <a:solidFill>
                  <a:schemeClr val="tx1"/>
                </a:solidFill>
              </a:rPr>
              <a:t>первыи</a:t>
            </a:r>
            <a:r>
              <a:rPr lang="ru-RU" sz="2000" dirty="0">
                <a:solidFill>
                  <a:schemeClr val="tx1"/>
                </a:solidFill>
              </a:rPr>
              <a:t>̆ взгляд. И для этого у нас есть несколько вариантов. </a:t>
            </a:r>
            <a:endParaRPr lang="ru-RU" sz="2000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ru-RU" sz="2000" b="1" dirty="0" smtClean="0">
                <a:solidFill>
                  <a:schemeClr val="tx1"/>
                </a:solidFill>
              </a:rPr>
              <a:t>Сравнение с пользой</a:t>
            </a:r>
          </a:p>
          <a:p>
            <a:pPr>
              <a:lnSpc>
                <a:spcPct val="110000"/>
              </a:lnSpc>
            </a:pPr>
            <a:r>
              <a:rPr lang="ru-RU" sz="2000" b="1" dirty="0" smtClean="0">
                <a:solidFill>
                  <a:schemeClr val="tx1"/>
                </a:solidFill>
              </a:rPr>
              <a:t>Сравнение с другими вариантами</a:t>
            </a:r>
          </a:p>
        </p:txBody>
      </p:sp>
    </p:spTree>
    <p:extLst>
      <p:ext uri="{BB962C8B-B14F-4D97-AF65-F5344CB8AC3E}">
        <p14:creationId xmlns:p14="http://schemas.microsoft.com/office/powerpoint/2010/main" val="2480104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65571"/>
            <a:ext cx="6932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Составляющие продающего текста – </a:t>
            </a:r>
            <a:r>
              <a:rPr lang="ru-RU" b="1" dirty="0" smtClean="0"/>
              <a:t>ЦЕНА И ОПРАВДАНИЕ ЦЕНЫ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57200" y="1394852"/>
            <a:ext cx="8229600" cy="520914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000" dirty="0">
                <a:solidFill>
                  <a:schemeClr val="tx1"/>
                </a:solidFill>
              </a:rPr>
              <a:t>До встречи с </a:t>
            </a:r>
            <a:r>
              <a:rPr lang="ru-RU" sz="2000" dirty="0" err="1">
                <a:solidFill>
                  <a:schemeClr val="tx1"/>
                </a:solidFill>
              </a:rPr>
              <a:t>ценои</a:t>
            </a:r>
            <a:r>
              <a:rPr lang="ru-RU" sz="2000" dirty="0">
                <a:solidFill>
                  <a:schemeClr val="tx1"/>
                </a:solidFill>
              </a:rPr>
              <a:t>̆ покупатель должен успеть влюбиться в товар, почувствовать, что он этот товар хочет! Именно поэтому «Цена» и «Оправдание цены» идут у нас после «Доказательства». И чем выше цена, тем больше у нас оснований не называть ее сразу, а сначала оправдать.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000" dirty="0">
                <a:solidFill>
                  <a:schemeClr val="tx1"/>
                </a:solidFill>
              </a:rPr>
              <a:t>Смысл оправдания в том, чтобы поместить цену в контекст, показать, что она не так велика, как могло показаться на </a:t>
            </a:r>
            <a:r>
              <a:rPr lang="ru-RU" sz="2000" dirty="0" err="1">
                <a:solidFill>
                  <a:schemeClr val="tx1"/>
                </a:solidFill>
              </a:rPr>
              <a:t>первыи</a:t>
            </a:r>
            <a:r>
              <a:rPr lang="ru-RU" sz="2000" dirty="0">
                <a:solidFill>
                  <a:schemeClr val="tx1"/>
                </a:solidFill>
              </a:rPr>
              <a:t>̆ взгляд. И для этого у нас есть несколько вариантов. </a:t>
            </a:r>
            <a:endParaRPr lang="ru-RU" sz="2000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ru-RU" sz="2000" b="1" dirty="0" smtClean="0">
                <a:solidFill>
                  <a:schemeClr val="tx1"/>
                </a:solidFill>
              </a:rPr>
              <a:t>Сравнение с пользой</a:t>
            </a:r>
          </a:p>
          <a:p>
            <a:pPr>
              <a:lnSpc>
                <a:spcPct val="110000"/>
              </a:lnSpc>
            </a:pPr>
            <a:r>
              <a:rPr lang="ru-RU" sz="2000" b="1" dirty="0" smtClean="0">
                <a:solidFill>
                  <a:schemeClr val="tx1"/>
                </a:solidFill>
              </a:rPr>
              <a:t>Сравнение с другими вариантами</a:t>
            </a:r>
          </a:p>
          <a:p>
            <a:pPr>
              <a:lnSpc>
                <a:spcPct val="110000"/>
              </a:lnSpc>
            </a:pPr>
            <a:r>
              <a:rPr lang="ru-RU" sz="2000" b="1" dirty="0" smtClean="0">
                <a:solidFill>
                  <a:schemeClr val="tx1"/>
                </a:solidFill>
              </a:rPr>
              <a:t>Много чего в нагрузку</a:t>
            </a:r>
            <a:endParaRPr 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118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65571"/>
            <a:ext cx="5935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Составляющие продающего текста – </a:t>
            </a:r>
            <a:r>
              <a:rPr lang="ru-RU" b="1" dirty="0" smtClean="0"/>
              <a:t>ДОКАЗАТЕЛЬСТВО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57200" y="2878746"/>
            <a:ext cx="8229600" cy="13724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Какой из пунктов лучше всего подойдет на роль оправдания цены?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4918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1336842"/>
            <a:ext cx="8229600" cy="5320632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</a:pPr>
            <a:r>
              <a:rPr lang="ru-RU" sz="1400" dirty="0"/>
              <a:t>1. Это вино уже три года занимает ведущие места в </a:t>
            </a:r>
            <a:r>
              <a:rPr lang="ru-RU" sz="1400" dirty="0" err="1"/>
              <a:t>рейтинге</a:t>
            </a:r>
            <a:r>
              <a:rPr lang="ru-RU" sz="1400" dirty="0"/>
              <a:t> лучших вин Европы... </a:t>
            </a:r>
            <a:br>
              <a:rPr lang="ru-RU" sz="1400" dirty="0"/>
            </a:b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2</a:t>
            </a:r>
            <a:r>
              <a:rPr lang="ru-RU" sz="1400" dirty="0"/>
              <a:t>. Мы гарантируем: </a:t>
            </a:r>
            <a:r>
              <a:rPr lang="ru-RU" sz="1400" dirty="0" err="1"/>
              <a:t>незабываемыи</a:t>
            </a:r>
            <a:r>
              <a:rPr lang="ru-RU" sz="1400" dirty="0"/>
              <a:t>̆ вкус этого вина станет </a:t>
            </a:r>
            <a:r>
              <a:rPr lang="ru-RU" sz="1400" dirty="0" err="1"/>
              <a:t>кульминациеи</a:t>
            </a:r>
            <a:r>
              <a:rPr lang="ru-RU" sz="1400" dirty="0"/>
              <a:t>̆ изысканного ужина в кругу лучших </a:t>
            </a:r>
            <a:r>
              <a:rPr lang="ru-RU" sz="1400" dirty="0" err="1"/>
              <a:t>друзеи</a:t>
            </a:r>
            <a:r>
              <a:rPr lang="ru-RU" sz="1400" dirty="0"/>
              <a:t>̆... </a:t>
            </a:r>
            <a:br>
              <a:rPr lang="ru-RU" sz="1400" dirty="0"/>
            </a:b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3</a:t>
            </a:r>
            <a:r>
              <a:rPr lang="ru-RU" sz="1400" dirty="0"/>
              <a:t>. Жизнь, мечта, философия, любовь – в вашем бокале. </a:t>
            </a:r>
            <a:br>
              <a:rPr lang="ru-RU" sz="1400" dirty="0"/>
            </a:b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4</a:t>
            </a:r>
            <a:r>
              <a:rPr lang="ru-RU" sz="1400" dirty="0"/>
              <a:t>. В течение последних пяти лет стоимость вин этого урожая растет в год на 25–30 %. Это позволяет вам рассматривать покупку вина как выгодную инвестицию... </a:t>
            </a:r>
            <a:br>
              <a:rPr lang="ru-RU" sz="1400" dirty="0"/>
            </a:b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5</a:t>
            </a:r>
            <a:r>
              <a:rPr lang="ru-RU" sz="1400" dirty="0"/>
              <a:t>. Как вы знаете, лето 19хх года было очень засушливым и урожай составил всего 30 % от обычного количества винограда. Поэтому вин этого года очень мало на рынке и они стремительно раскупаются... </a:t>
            </a:r>
            <a:br>
              <a:rPr lang="ru-RU" sz="1400" dirty="0"/>
            </a:b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6</a:t>
            </a:r>
            <a:r>
              <a:rPr lang="ru-RU" sz="1400" dirty="0"/>
              <a:t>. На </a:t>
            </a:r>
            <a:r>
              <a:rPr lang="ru-RU" sz="1400" dirty="0" err="1"/>
              <a:t>следующеи</a:t>
            </a:r>
            <a:r>
              <a:rPr lang="ru-RU" sz="1400" dirty="0"/>
              <a:t>̆ неделе выходит в эфир передача «</a:t>
            </a:r>
            <a:r>
              <a:rPr lang="ru-RU" sz="1400" dirty="0" err="1"/>
              <a:t>Винныи</a:t>
            </a:r>
            <a:r>
              <a:rPr lang="ru-RU" sz="1400" dirty="0"/>
              <a:t>̆ гид», посвященная как раз этому сорту вина. Мы ожидаем отличных отзывов экспертов, а после таких отзывов цена на вино обычно вырастает минимум на 30 %. Поэтому рекомендуем сделать заказ прямо </a:t>
            </a:r>
            <a:r>
              <a:rPr lang="ru-RU" sz="1400" dirty="0" err="1"/>
              <a:t>сейчас</a:t>
            </a:r>
            <a:r>
              <a:rPr lang="ru-RU" sz="1400" dirty="0"/>
              <a:t>... </a:t>
            </a:r>
            <a:br>
              <a:rPr lang="ru-RU" sz="1400" dirty="0"/>
            </a:b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7</a:t>
            </a:r>
            <a:r>
              <a:rPr lang="ru-RU" sz="1400" dirty="0"/>
              <a:t>. Мы настолько уверены, что стоимость этого вина будет только расти, что берем на себя обязательство выкупить его у вас по первому вашему требованию, вернув всю уплаченную вами сумму. </a:t>
            </a:r>
            <a:br>
              <a:rPr lang="ru-RU" sz="1400" dirty="0"/>
            </a:br>
            <a:endParaRPr lang="ru-RU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65571"/>
            <a:ext cx="6944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Составляющие продающего текста – ЦЕНА И ОПРАВДАНИЕ ЦЕНЫ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2936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65571"/>
            <a:ext cx="5935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Составляющие продающего текста – </a:t>
            </a:r>
            <a:r>
              <a:rPr lang="ru-RU" b="1" dirty="0" smtClean="0"/>
              <a:t>ДОКАЗАТЕЛЬСТВО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57200" y="2878746"/>
            <a:ext cx="8229600" cy="26958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В</a:t>
            </a:r>
            <a:r>
              <a:rPr lang="ru-RU" dirty="0" smtClean="0"/>
              <a:t>полне </a:t>
            </a:r>
            <a:r>
              <a:rPr lang="ru-RU" dirty="0" err="1"/>
              <a:t>подойдет</a:t>
            </a:r>
            <a:r>
              <a:rPr lang="ru-RU" dirty="0"/>
              <a:t> пункт </a:t>
            </a:r>
            <a:r>
              <a:rPr lang="ru-RU" dirty="0" err="1"/>
              <a:t>No</a:t>
            </a:r>
            <a:r>
              <a:rPr lang="ru-RU" dirty="0"/>
              <a:t> 4: «В течение последних пяти лет </a:t>
            </a:r>
            <a:r>
              <a:rPr lang="ru-RU" dirty="0" smtClean="0"/>
              <a:t>стоимость </a:t>
            </a:r>
            <a:r>
              <a:rPr lang="ru-RU" dirty="0"/>
              <a:t>вин этого урожая растет в год на 25–30 %. Это позволяет вам рассматривать покупку вина как выгодную инвестицию...» </a:t>
            </a:r>
          </a:p>
        </p:txBody>
      </p:sp>
    </p:spTree>
    <p:extLst>
      <p:ext uri="{BB962C8B-B14F-4D97-AF65-F5344CB8AC3E}">
        <p14:creationId xmlns:p14="http://schemas.microsoft.com/office/powerpoint/2010/main" val="696032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65571"/>
            <a:ext cx="512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Составляющие продающего текста – </a:t>
            </a:r>
            <a:r>
              <a:rPr lang="ru-RU" b="1" dirty="0" smtClean="0"/>
              <a:t>ГАРАНТИИ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57200" y="1635482"/>
            <a:ext cx="8229600" cy="18135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Гарантии помогают успокоить читателя, </a:t>
            </a:r>
            <a:r>
              <a:rPr lang="ru-RU" sz="2000" dirty="0" err="1"/>
              <a:t>которыи</a:t>
            </a:r>
            <a:r>
              <a:rPr lang="ru-RU" sz="2000" dirty="0"/>
              <a:t>̆ вроде и хочет купить, но никак не готов сделать </a:t>
            </a:r>
            <a:r>
              <a:rPr lang="ru-RU" sz="2000" dirty="0" err="1"/>
              <a:t>решающии</a:t>
            </a:r>
            <a:r>
              <a:rPr lang="ru-RU" sz="2000" dirty="0"/>
              <a:t>̆ шаг. </a:t>
            </a: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95226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65571"/>
            <a:ext cx="512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Составляющие продающего текста – </a:t>
            </a:r>
            <a:r>
              <a:rPr lang="ru-RU" b="1" dirty="0" smtClean="0"/>
              <a:t>ГАРАНТИИ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57200" y="1635482"/>
            <a:ext cx="8229600" cy="18135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Гарантии помогают успокоить читателя, </a:t>
            </a:r>
            <a:r>
              <a:rPr lang="ru-RU" sz="2000" dirty="0" err="1"/>
              <a:t>которыи</a:t>
            </a:r>
            <a:r>
              <a:rPr lang="ru-RU" sz="2000" dirty="0"/>
              <a:t>̆ вроде и хочет купить, но никак не готов сделать </a:t>
            </a:r>
            <a:r>
              <a:rPr lang="ru-RU" sz="2000" dirty="0" err="1"/>
              <a:t>решающии</a:t>
            </a:r>
            <a:r>
              <a:rPr lang="ru-RU" sz="2000" dirty="0"/>
              <a:t>̆ шаг.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Гарантии </a:t>
            </a:r>
            <a:r>
              <a:rPr lang="ru-RU" sz="2000" dirty="0"/>
              <a:t>говорят: в твоем решении нет ничего </a:t>
            </a:r>
            <a:r>
              <a:rPr lang="ru-RU" sz="2000" dirty="0" smtClean="0"/>
              <a:t>окончательного</a:t>
            </a:r>
            <a:r>
              <a:rPr lang="ru-RU" sz="2000" dirty="0"/>
              <a:t>, ты в </a:t>
            </a:r>
            <a:r>
              <a:rPr lang="ru-RU" sz="2000" dirty="0" err="1"/>
              <a:t>любои</a:t>
            </a:r>
            <a:r>
              <a:rPr lang="ru-RU" sz="2000" dirty="0"/>
              <a:t>̆ момент сможешь отыграть все назад. </a:t>
            </a: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85195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6342" y="652723"/>
            <a:ext cx="83529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ru-RU" sz="2800" strike="sngStrike" dirty="0">
                <a:solidFill>
                  <a:schemeClr val="bg1">
                    <a:lumMod val="50000"/>
                  </a:schemeClr>
                </a:solidFill>
              </a:rPr>
              <a:t>Мы на рынке 15 </a:t>
            </a:r>
            <a:r>
              <a:rPr lang="ru-RU" sz="2800" strike="sngStrike" dirty="0" smtClean="0">
                <a:solidFill>
                  <a:schemeClr val="bg1">
                    <a:lumMod val="50000"/>
                  </a:schemeClr>
                </a:solidFill>
              </a:rPr>
              <a:t>лет</a:t>
            </a:r>
            <a:r>
              <a:rPr lang="en-US" sz="2800" strike="sngStrike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  <a:endParaRPr lang="ru-RU" sz="2800" strike="sngStrike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lvl="0" indent="-285750">
              <a:buFont typeface="Arial"/>
              <a:buChar char="•"/>
            </a:pPr>
            <a:r>
              <a:rPr lang="ru-RU" sz="2800" b="1" dirty="0" smtClean="0"/>
              <a:t>Мы знаем что вам нужно</a:t>
            </a:r>
            <a:r>
              <a:rPr lang="en-US" sz="2800" b="1" dirty="0" smtClean="0"/>
              <a:t>;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4056414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65571"/>
            <a:ext cx="512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Составляющие продающего текста – </a:t>
            </a:r>
            <a:r>
              <a:rPr lang="ru-RU" b="1" dirty="0" smtClean="0"/>
              <a:t>ГАРАНТИИ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57200" y="1635482"/>
            <a:ext cx="8229600" cy="4794729"/>
          </a:xfrm>
        </p:spPr>
        <p:txBody>
          <a:bodyPr>
            <a:noAutofit/>
          </a:bodyPr>
          <a:lstStyle/>
          <a:p>
            <a:r>
              <a:rPr lang="ru-RU" sz="2000" b="1" dirty="0"/>
              <a:t>Эмоциональные </a:t>
            </a:r>
            <a:r>
              <a:rPr lang="ru-RU" sz="2000" b="1" dirty="0" smtClean="0"/>
              <a:t/>
            </a:r>
            <a:br>
              <a:rPr lang="ru-RU" sz="2000" b="1" dirty="0" smtClean="0"/>
            </a:br>
            <a:r>
              <a:rPr lang="ru-RU" sz="1600" dirty="0" smtClean="0"/>
              <a:t>– </a:t>
            </a:r>
            <a:r>
              <a:rPr lang="ru-RU" sz="1600" dirty="0"/>
              <a:t>Мы гарантируем, что вы останетесь от </a:t>
            </a:r>
            <a:r>
              <a:rPr lang="ru-RU" sz="1600" dirty="0" err="1"/>
              <a:t>этои</a:t>
            </a:r>
            <a:r>
              <a:rPr lang="ru-RU" sz="1600" dirty="0"/>
              <a:t>̆ поездки в полном восторге!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– </a:t>
            </a:r>
            <a:r>
              <a:rPr lang="ru-RU" sz="1600" dirty="0"/>
              <a:t>Мы гарантируем вам </a:t>
            </a:r>
            <a:r>
              <a:rPr lang="ru-RU" sz="1600" dirty="0" err="1"/>
              <a:t>калейдоскоп</a:t>
            </a:r>
            <a:r>
              <a:rPr lang="ru-RU" sz="1600" dirty="0"/>
              <a:t> незабываемых впечатлений! </a:t>
            </a:r>
          </a:p>
        </p:txBody>
      </p:sp>
    </p:spTree>
    <p:extLst>
      <p:ext uri="{BB962C8B-B14F-4D97-AF65-F5344CB8AC3E}">
        <p14:creationId xmlns:p14="http://schemas.microsoft.com/office/powerpoint/2010/main" val="298581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65571"/>
            <a:ext cx="512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Составляющие продающего текста – </a:t>
            </a:r>
            <a:r>
              <a:rPr lang="ru-RU" b="1" dirty="0" smtClean="0"/>
              <a:t>ГАРАНТИИ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57200" y="1635482"/>
            <a:ext cx="8229600" cy="4794729"/>
          </a:xfrm>
        </p:spPr>
        <p:txBody>
          <a:bodyPr>
            <a:noAutofit/>
          </a:bodyPr>
          <a:lstStyle/>
          <a:p>
            <a:r>
              <a:rPr lang="ru-RU" sz="2000" b="1" dirty="0"/>
              <a:t>Эмоциональные </a:t>
            </a:r>
            <a:r>
              <a:rPr lang="ru-RU" sz="2000" b="1" dirty="0" smtClean="0"/>
              <a:t/>
            </a:r>
            <a:br>
              <a:rPr lang="ru-RU" sz="2000" b="1" dirty="0" smtClean="0"/>
            </a:br>
            <a:r>
              <a:rPr lang="ru-RU" sz="1600" dirty="0" smtClean="0"/>
              <a:t>– </a:t>
            </a:r>
            <a:r>
              <a:rPr lang="ru-RU" sz="1600" dirty="0"/>
              <a:t>Мы гарантируем, что вы останетесь от </a:t>
            </a:r>
            <a:r>
              <a:rPr lang="ru-RU" sz="1600" dirty="0" err="1"/>
              <a:t>этои</a:t>
            </a:r>
            <a:r>
              <a:rPr lang="ru-RU" sz="1600" dirty="0"/>
              <a:t>̆ поездки в полном восторге!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– </a:t>
            </a:r>
            <a:r>
              <a:rPr lang="ru-RU" sz="1600" dirty="0"/>
              <a:t>Мы гарантируем вам </a:t>
            </a:r>
            <a:r>
              <a:rPr lang="ru-RU" sz="1600" dirty="0" err="1"/>
              <a:t>калейдоскоп</a:t>
            </a:r>
            <a:r>
              <a:rPr lang="ru-RU" sz="1600" dirty="0"/>
              <a:t> незабываемых впечатлений! </a:t>
            </a:r>
          </a:p>
          <a:p>
            <a:r>
              <a:rPr lang="ru-RU" sz="2000" b="1" dirty="0"/>
              <a:t>На ожидания </a:t>
            </a:r>
            <a:r>
              <a:rPr lang="ru-RU" sz="2000" b="1" dirty="0" smtClean="0"/>
              <a:t/>
            </a:r>
            <a:br>
              <a:rPr lang="ru-RU" sz="2000" b="1" dirty="0" smtClean="0"/>
            </a:br>
            <a:r>
              <a:rPr lang="ru-RU" sz="1600" dirty="0" smtClean="0"/>
              <a:t>– </a:t>
            </a:r>
            <a:r>
              <a:rPr lang="ru-RU" sz="1600" dirty="0"/>
              <a:t>Если в </a:t>
            </a:r>
            <a:r>
              <a:rPr lang="ru-RU" sz="1600" dirty="0" err="1"/>
              <a:t>первыи</a:t>
            </a:r>
            <a:r>
              <a:rPr lang="ru-RU" sz="1600" dirty="0"/>
              <a:t>̆ день тренинга вы </a:t>
            </a:r>
            <a:r>
              <a:rPr lang="ru-RU" sz="1600" dirty="0" err="1"/>
              <a:t>поймете</a:t>
            </a:r>
            <a:r>
              <a:rPr lang="ru-RU" sz="1600" dirty="0"/>
              <a:t>, что информация не соответствует вашим ожиданиям, </a:t>
            </a:r>
            <a:r>
              <a:rPr lang="ru-RU" sz="1600" dirty="0" err="1"/>
              <a:t>подойдите</a:t>
            </a:r>
            <a:r>
              <a:rPr lang="ru-RU" sz="1600" dirty="0"/>
              <a:t> ко мне в перерыве, и я верну ваши деньги без лишних вопросов. </a:t>
            </a:r>
          </a:p>
        </p:txBody>
      </p:sp>
    </p:spTree>
    <p:extLst>
      <p:ext uri="{BB962C8B-B14F-4D97-AF65-F5344CB8AC3E}">
        <p14:creationId xmlns:p14="http://schemas.microsoft.com/office/powerpoint/2010/main" val="2206980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65571"/>
            <a:ext cx="512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Составляющие продающего текста – </a:t>
            </a:r>
            <a:r>
              <a:rPr lang="ru-RU" b="1" dirty="0" smtClean="0"/>
              <a:t>ГАРАНТИИ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57200" y="1635482"/>
            <a:ext cx="8229600" cy="4794729"/>
          </a:xfrm>
        </p:spPr>
        <p:txBody>
          <a:bodyPr>
            <a:noAutofit/>
          </a:bodyPr>
          <a:lstStyle/>
          <a:p>
            <a:r>
              <a:rPr lang="ru-RU" sz="2000" b="1" dirty="0"/>
              <a:t>Эмоциональные </a:t>
            </a:r>
            <a:r>
              <a:rPr lang="ru-RU" sz="2000" b="1" dirty="0" smtClean="0"/>
              <a:t/>
            </a:r>
            <a:br>
              <a:rPr lang="ru-RU" sz="2000" b="1" dirty="0" smtClean="0"/>
            </a:br>
            <a:r>
              <a:rPr lang="ru-RU" sz="1600" dirty="0" smtClean="0"/>
              <a:t>– </a:t>
            </a:r>
            <a:r>
              <a:rPr lang="ru-RU" sz="1600" dirty="0"/>
              <a:t>Мы гарантируем, что вы останетесь от </a:t>
            </a:r>
            <a:r>
              <a:rPr lang="ru-RU" sz="1600" dirty="0" err="1"/>
              <a:t>этои</a:t>
            </a:r>
            <a:r>
              <a:rPr lang="ru-RU" sz="1600" dirty="0"/>
              <a:t>̆ поездки в полном восторге!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– </a:t>
            </a:r>
            <a:r>
              <a:rPr lang="ru-RU" sz="1600" dirty="0"/>
              <a:t>Мы гарантируем вам </a:t>
            </a:r>
            <a:r>
              <a:rPr lang="ru-RU" sz="1600" dirty="0" err="1"/>
              <a:t>калейдоскоп</a:t>
            </a:r>
            <a:r>
              <a:rPr lang="ru-RU" sz="1600" dirty="0"/>
              <a:t> незабываемых впечатлений! </a:t>
            </a:r>
          </a:p>
          <a:p>
            <a:r>
              <a:rPr lang="ru-RU" sz="2000" b="1" dirty="0"/>
              <a:t>На ожидания </a:t>
            </a:r>
            <a:r>
              <a:rPr lang="ru-RU" sz="2000" b="1" dirty="0" smtClean="0"/>
              <a:t/>
            </a:r>
            <a:br>
              <a:rPr lang="ru-RU" sz="2000" b="1" dirty="0" smtClean="0"/>
            </a:br>
            <a:r>
              <a:rPr lang="ru-RU" sz="1600" dirty="0" smtClean="0"/>
              <a:t>– </a:t>
            </a:r>
            <a:r>
              <a:rPr lang="ru-RU" sz="1600" dirty="0"/>
              <a:t>Если в </a:t>
            </a:r>
            <a:r>
              <a:rPr lang="ru-RU" sz="1600" dirty="0" err="1"/>
              <a:t>первыи</a:t>
            </a:r>
            <a:r>
              <a:rPr lang="ru-RU" sz="1600" dirty="0"/>
              <a:t>̆ день тренинга вы </a:t>
            </a:r>
            <a:r>
              <a:rPr lang="ru-RU" sz="1600" dirty="0" err="1"/>
              <a:t>поймете</a:t>
            </a:r>
            <a:r>
              <a:rPr lang="ru-RU" sz="1600" dirty="0"/>
              <a:t>, что информация не соответствует вашим ожиданиям, </a:t>
            </a:r>
            <a:r>
              <a:rPr lang="ru-RU" sz="1600" dirty="0" err="1"/>
              <a:t>подойдите</a:t>
            </a:r>
            <a:r>
              <a:rPr lang="ru-RU" sz="1600" dirty="0"/>
              <a:t> ко мне в перерыве, и я верну ваши деньги без лишних вопросов. </a:t>
            </a:r>
          </a:p>
          <a:p>
            <a:r>
              <a:rPr lang="ru-RU" sz="2000" b="1" dirty="0"/>
              <a:t>На результат </a:t>
            </a:r>
            <a:r>
              <a:rPr lang="ru-RU" sz="2000" b="1" dirty="0" smtClean="0"/>
              <a:t/>
            </a:r>
            <a:br>
              <a:rPr lang="ru-RU" sz="2000" b="1" dirty="0" smtClean="0"/>
            </a:br>
            <a:r>
              <a:rPr lang="ru-RU" sz="1600" dirty="0" smtClean="0"/>
              <a:t>– </a:t>
            </a:r>
            <a:r>
              <a:rPr lang="ru-RU" sz="1600" dirty="0"/>
              <a:t>Гарантируем: если вы будете использовать нашу зубную пасту в течение месяца, ваши зубы станут на два тона белее. Если нет – принесите нам </a:t>
            </a:r>
            <a:r>
              <a:rPr lang="ru-RU" sz="1600" dirty="0" err="1"/>
              <a:t>купленныи</a:t>
            </a:r>
            <a:r>
              <a:rPr lang="ru-RU" sz="1600" dirty="0"/>
              <a:t>̆ тюбик пасты и получите свои деньги обратно. </a:t>
            </a:r>
          </a:p>
        </p:txBody>
      </p:sp>
    </p:spTree>
    <p:extLst>
      <p:ext uri="{BB962C8B-B14F-4D97-AF65-F5344CB8AC3E}">
        <p14:creationId xmlns:p14="http://schemas.microsoft.com/office/powerpoint/2010/main" val="692092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65571"/>
            <a:ext cx="512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Составляющие продающего текста – </a:t>
            </a:r>
            <a:r>
              <a:rPr lang="ru-RU" b="1" dirty="0" smtClean="0"/>
              <a:t>ГАРАНТИИ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57200" y="1635482"/>
            <a:ext cx="8229600" cy="4794729"/>
          </a:xfrm>
        </p:spPr>
        <p:txBody>
          <a:bodyPr>
            <a:noAutofit/>
          </a:bodyPr>
          <a:lstStyle/>
          <a:p>
            <a:r>
              <a:rPr lang="ru-RU" sz="2000" b="1" dirty="0"/>
              <a:t>Эмоциональные </a:t>
            </a:r>
            <a:r>
              <a:rPr lang="ru-RU" sz="2000" b="1" dirty="0" smtClean="0"/>
              <a:t/>
            </a:r>
            <a:br>
              <a:rPr lang="ru-RU" sz="2000" b="1" dirty="0" smtClean="0"/>
            </a:br>
            <a:r>
              <a:rPr lang="ru-RU" sz="1600" dirty="0" smtClean="0"/>
              <a:t>– </a:t>
            </a:r>
            <a:r>
              <a:rPr lang="ru-RU" sz="1600" dirty="0"/>
              <a:t>Мы гарантируем, что вы останетесь от </a:t>
            </a:r>
            <a:r>
              <a:rPr lang="ru-RU" sz="1600" dirty="0" err="1"/>
              <a:t>этои</a:t>
            </a:r>
            <a:r>
              <a:rPr lang="ru-RU" sz="1600" dirty="0"/>
              <a:t>̆ поездки в полном восторге!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– </a:t>
            </a:r>
            <a:r>
              <a:rPr lang="ru-RU" sz="1600" dirty="0"/>
              <a:t>Мы гарантируем вам </a:t>
            </a:r>
            <a:r>
              <a:rPr lang="ru-RU" sz="1600" dirty="0" err="1"/>
              <a:t>калейдоскоп</a:t>
            </a:r>
            <a:r>
              <a:rPr lang="ru-RU" sz="1600" dirty="0"/>
              <a:t> незабываемых впечатлений! </a:t>
            </a:r>
          </a:p>
          <a:p>
            <a:r>
              <a:rPr lang="ru-RU" sz="2000" b="1" dirty="0"/>
              <a:t>На ожидания </a:t>
            </a:r>
            <a:r>
              <a:rPr lang="ru-RU" sz="2000" b="1" dirty="0" smtClean="0"/>
              <a:t/>
            </a:r>
            <a:br>
              <a:rPr lang="ru-RU" sz="2000" b="1" dirty="0" smtClean="0"/>
            </a:br>
            <a:r>
              <a:rPr lang="ru-RU" sz="1600" dirty="0" smtClean="0"/>
              <a:t>– </a:t>
            </a:r>
            <a:r>
              <a:rPr lang="ru-RU" sz="1600" dirty="0"/>
              <a:t>Если в </a:t>
            </a:r>
            <a:r>
              <a:rPr lang="ru-RU" sz="1600" dirty="0" err="1"/>
              <a:t>первыи</a:t>
            </a:r>
            <a:r>
              <a:rPr lang="ru-RU" sz="1600" dirty="0"/>
              <a:t>̆ день тренинга вы </a:t>
            </a:r>
            <a:r>
              <a:rPr lang="ru-RU" sz="1600" dirty="0" err="1"/>
              <a:t>поймете</a:t>
            </a:r>
            <a:r>
              <a:rPr lang="ru-RU" sz="1600" dirty="0"/>
              <a:t>, что информация не соответствует вашим ожиданиям, </a:t>
            </a:r>
            <a:r>
              <a:rPr lang="ru-RU" sz="1600" dirty="0" err="1"/>
              <a:t>подойдите</a:t>
            </a:r>
            <a:r>
              <a:rPr lang="ru-RU" sz="1600" dirty="0"/>
              <a:t> ко мне в перерыве, и я верну ваши деньги без лишних вопросов. </a:t>
            </a:r>
          </a:p>
          <a:p>
            <a:r>
              <a:rPr lang="ru-RU" sz="2000" b="1" dirty="0"/>
              <a:t>На результат </a:t>
            </a:r>
            <a:r>
              <a:rPr lang="ru-RU" sz="2000" b="1" dirty="0" smtClean="0"/>
              <a:t/>
            </a:r>
            <a:br>
              <a:rPr lang="ru-RU" sz="2000" b="1" dirty="0" smtClean="0"/>
            </a:br>
            <a:r>
              <a:rPr lang="ru-RU" sz="1600" dirty="0" smtClean="0"/>
              <a:t>– </a:t>
            </a:r>
            <a:r>
              <a:rPr lang="ru-RU" sz="1600" dirty="0"/>
              <a:t>Гарантируем: если вы будете использовать нашу зубную пасту в течение месяца, ваши зубы станут на два тона белее. Если нет – принесите нам </a:t>
            </a:r>
            <a:r>
              <a:rPr lang="ru-RU" sz="1600" dirty="0" err="1"/>
              <a:t>купленныи</a:t>
            </a:r>
            <a:r>
              <a:rPr lang="ru-RU" sz="1600" dirty="0"/>
              <a:t>̆ тюбик пасты и получите свои деньги обратно. </a:t>
            </a:r>
          </a:p>
          <a:p>
            <a:r>
              <a:rPr lang="ru-RU" sz="2000" b="1" dirty="0"/>
              <a:t>Абсолютные </a:t>
            </a:r>
            <a:r>
              <a:rPr lang="ru-RU" sz="2000" b="1" dirty="0" smtClean="0"/>
              <a:t/>
            </a:r>
            <a:br>
              <a:rPr lang="ru-RU" sz="2000" b="1" dirty="0" smtClean="0"/>
            </a:br>
            <a:r>
              <a:rPr lang="ru-RU" sz="1600" dirty="0" smtClean="0"/>
              <a:t>– </a:t>
            </a:r>
            <a:r>
              <a:rPr lang="ru-RU" sz="1600" dirty="0"/>
              <a:t>Если вам хоть что-то не понравится, вы сможете получить свои деньги обратно без объяснения причин. </a:t>
            </a:r>
          </a:p>
        </p:txBody>
      </p:sp>
    </p:spTree>
    <p:extLst>
      <p:ext uri="{BB962C8B-B14F-4D97-AF65-F5344CB8AC3E}">
        <p14:creationId xmlns:p14="http://schemas.microsoft.com/office/powerpoint/2010/main" val="1215849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65571"/>
            <a:ext cx="512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Составляющие продающего текста – </a:t>
            </a:r>
            <a:r>
              <a:rPr lang="ru-RU" b="1" dirty="0" smtClean="0"/>
              <a:t>ГАРАНТИИ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57200" y="3253061"/>
            <a:ext cx="8229600" cy="111841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dirty="0"/>
              <a:t>Ч</a:t>
            </a:r>
            <a:r>
              <a:rPr lang="ru-RU" dirty="0" smtClean="0"/>
              <a:t>то </a:t>
            </a:r>
            <a:r>
              <a:rPr lang="ru-RU" dirty="0"/>
              <a:t>можно было бы гарантировать в нашем письме про дорогое вино? </a:t>
            </a:r>
          </a:p>
        </p:txBody>
      </p:sp>
    </p:spTree>
    <p:extLst>
      <p:ext uri="{BB962C8B-B14F-4D97-AF65-F5344CB8AC3E}">
        <p14:creationId xmlns:p14="http://schemas.microsoft.com/office/powerpoint/2010/main" val="1030101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65571"/>
            <a:ext cx="512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Составляющие продающего текста – </a:t>
            </a:r>
            <a:r>
              <a:rPr lang="ru-RU" b="1" dirty="0" smtClean="0"/>
              <a:t>ГАРАНТИИ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57200" y="1568640"/>
            <a:ext cx="8229600" cy="4901676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1400" dirty="0"/>
              <a:t>1. Это вино уже три года занимает ведущие места в </a:t>
            </a:r>
            <a:r>
              <a:rPr lang="ru-RU" sz="1400" dirty="0" err="1"/>
              <a:t>рейтинге</a:t>
            </a:r>
            <a:r>
              <a:rPr lang="ru-RU" sz="1400" dirty="0"/>
              <a:t> лучших вин Европы... </a:t>
            </a:r>
            <a:br>
              <a:rPr lang="ru-RU" sz="1400" dirty="0"/>
            </a:b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2. Мы гарантируем: </a:t>
            </a:r>
            <a:r>
              <a:rPr lang="ru-RU" sz="1400" dirty="0" err="1"/>
              <a:t>незабываемыи</a:t>
            </a:r>
            <a:r>
              <a:rPr lang="ru-RU" sz="1400" dirty="0"/>
              <a:t>̆ вкус этого вина станет </a:t>
            </a:r>
            <a:r>
              <a:rPr lang="ru-RU" sz="1400" dirty="0" err="1"/>
              <a:t>кульминациеи</a:t>
            </a:r>
            <a:r>
              <a:rPr lang="ru-RU" sz="1400" dirty="0"/>
              <a:t>̆ изысканного ужина в кругу лучших </a:t>
            </a:r>
            <a:r>
              <a:rPr lang="ru-RU" sz="1400" dirty="0" err="1"/>
              <a:t>друзеи</a:t>
            </a:r>
            <a:r>
              <a:rPr lang="ru-RU" sz="1400" dirty="0"/>
              <a:t>̆... </a:t>
            </a:r>
            <a:br>
              <a:rPr lang="ru-RU" sz="1400" dirty="0"/>
            </a:b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3. Жизнь, мечта, философия, любовь – в вашем бокале. </a:t>
            </a:r>
            <a:br>
              <a:rPr lang="ru-RU" sz="1400" dirty="0"/>
            </a:b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4. В течение последних пяти лет стоимость вин этого урожая растет в год на 25–30 %. Это позволяет вам рассматривать покупку вина как выгодную инвестицию... </a:t>
            </a:r>
            <a:br>
              <a:rPr lang="ru-RU" sz="1400" dirty="0"/>
            </a:b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5. Как вы знаете, лето 19хх года было очень засушливым и урожай составил всего 30 % от обычного количества винограда. Поэтому вин этого года очень мало на рынке и они стремительно раскупаются... </a:t>
            </a:r>
            <a:br>
              <a:rPr lang="ru-RU" sz="1400" dirty="0"/>
            </a:b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6. На </a:t>
            </a:r>
            <a:r>
              <a:rPr lang="ru-RU" sz="1400" dirty="0" err="1"/>
              <a:t>следующеи</a:t>
            </a:r>
            <a:r>
              <a:rPr lang="ru-RU" sz="1400" dirty="0"/>
              <a:t>̆ неделе выходит в эфир передача «</a:t>
            </a:r>
            <a:r>
              <a:rPr lang="ru-RU" sz="1400" dirty="0" err="1"/>
              <a:t>Винныи</a:t>
            </a:r>
            <a:r>
              <a:rPr lang="ru-RU" sz="1400" dirty="0"/>
              <a:t>̆ гид», посвященная как раз этому сорту вина. Мы ожидаем отличных отзывов экспертов, а после таких отзывов цена на вино обычно вырастает минимум на 30 %. Поэтому рекомендуем сделать заказ прямо </a:t>
            </a:r>
            <a:r>
              <a:rPr lang="ru-RU" sz="1400" dirty="0" err="1"/>
              <a:t>сейчас</a:t>
            </a:r>
            <a:r>
              <a:rPr lang="ru-RU" sz="1400" dirty="0"/>
              <a:t>... </a:t>
            </a:r>
            <a:br>
              <a:rPr lang="ru-RU" sz="1400" dirty="0"/>
            </a:b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7. Мы настолько уверены, что стоимость этого вина будет только расти, что берем на себя обязательство выкупить его у вас по первому вашему требованию, вернув всю уплаченную вами сумму. </a:t>
            </a:r>
            <a:br>
              <a:rPr lang="ru-RU" sz="1400" dirty="0"/>
            </a:b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538109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65571"/>
            <a:ext cx="512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Составляющие продающего текста – </a:t>
            </a:r>
            <a:r>
              <a:rPr lang="ru-RU" b="1" dirty="0" smtClean="0"/>
              <a:t>ГАРАНТИИ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57200" y="3253061"/>
            <a:ext cx="8229600" cy="111841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dirty="0"/>
              <a:t>На роль гарантий </a:t>
            </a:r>
            <a:r>
              <a:rPr lang="ru-RU" dirty="0" err="1"/>
              <a:t>подойдут</a:t>
            </a:r>
            <a:r>
              <a:rPr lang="ru-RU" dirty="0"/>
              <a:t> </a:t>
            </a:r>
            <a:r>
              <a:rPr lang="ru-RU" dirty="0" err="1"/>
              <a:t>No</a:t>
            </a:r>
            <a:r>
              <a:rPr lang="ru-RU" dirty="0"/>
              <a:t> 2 и 7 </a:t>
            </a:r>
          </a:p>
        </p:txBody>
      </p:sp>
    </p:spTree>
    <p:extLst>
      <p:ext uri="{BB962C8B-B14F-4D97-AF65-F5344CB8AC3E}">
        <p14:creationId xmlns:p14="http://schemas.microsoft.com/office/powerpoint/2010/main" val="1474511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65571"/>
            <a:ext cx="657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Составляющие продающего текста </a:t>
            </a:r>
            <a:r>
              <a:rPr lang="ru-RU" b="1" dirty="0" smtClean="0"/>
              <a:t>–</a:t>
            </a:r>
            <a:r>
              <a:rPr lang="en-US" b="1" dirty="0" smtClean="0"/>
              <a:t> </a:t>
            </a:r>
            <a:r>
              <a:rPr lang="ru-RU" b="1" dirty="0" smtClean="0"/>
              <a:t>СТИМУЛ КУПИТЬ СЕЙЧАС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57200" y="1568640"/>
            <a:ext cx="8229600" cy="4901676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000" dirty="0"/>
              <a:t>Допустим, читателю все нравится. Он говорит: «Любопытно. Надо будет иметь в виду и как-нибудь при случае посмотреть эту штуку». </a:t>
            </a:r>
            <a:r>
              <a:rPr lang="ru-RU" sz="2000" dirty="0" smtClean="0"/>
              <a:t>Иными </a:t>
            </a:r>
            <a:r>
              <a:rPr lang="ru-RU" sz="2000" dirty="0"/>
              <a:t>словами, ваш товар. Устраивает вас </a:t>
            </a:r>
            <a:r>
              <a:rPr lang="ru-RU" sz="2000" dirty="0" err="1"/>
              <a:t>такои</a:t>
            </a:r>
            <a:r>
              <a:rPr lang="ru-RU" sz="2000" dirty="0"/>
              <a:t>̆ результат? Скорее всего, нет. </a:t>
            </a:r>
            <a:endParaRPr lang="ru-RU" sz="20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ru-RU" sz="2000" dirty="0" smtClean="0"/>
              <a:t>Ведь </a:t>
            </a:r>
            <a:r>
              <a:rPr lang="ru-RU" sz="2000" b="1" dirty="0"/>
              <a:t>«как-нибудь при случае»</a:t>
            </a:r>
            <a:r>
              <a:rPr lang="ru-RU" sz="2000" dirty="0"/>
              <a:t> обычно не наступает никогда, и «штука» остается у вас, а деньги – у несостоявшегося покупателя. Чтобы этого не случилось, хорошо бы заинтересовать адресата купить как можно быстрее. 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3564503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65571"/>
            <a:ext cx="657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Составляющие продающего текста </a:t>
            </a:r>
            <a:r>
              <a:rPr lang="ru-RU" b="1" dirty="0" smtClean="0"/>
              <a:t>–СТИМУЛ КУПИТЬ СЕЙЧАС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57200" y="1568640"/>
            <a:ext cx="8229600" cy="4901676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000" dirty="0"/>
              <a:t>Допустим, читателю все нравится. Он говорит: «Любопытно. Надо будет иметь в виду и как-нибудь при случае посмотреть эту штуку». </a:t>
            </a:r>
            <a:r>
              <a:rPr lang="ru-RU" sz="2000" dirty="0" smtClean="0"/>
              <a:t>Иными </a:t>
            </a:r>
            <a:r>
              <a:rPr lang="ru-RU" sz="2000" dirty="0"/>
              <a:t>словами, ваш товар. Устраивает вас </a:t>
            </a:r>
            <a:r>
              <a:rPr lang="ru-RU" sz="2000" dirty="0" err="1"/>
              <a:t>такои</a:t>
            </a:r>
            <a:r>
              <a:rPr lang="ru-RU" sz="2000" dirty="0"/>
              <a:t>̆ результат? Скорее всего, нет. </a:t>
            </a:r>
            <a:endParaRPr lang="ru-RU" sz="20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ru-RU" sz="2000" dirty="0" smtClean="0"/>
              <a:t>Ведь </a:t>
            </a:r>
            <a:r>
              <a:rPr lang="ru-RU" sz="2000" b="1" dirty="0"/>
              <a:t>«как-нибудь при случае»</a:t>
            </a:r>
            <a:r>
              <a:rPr lang="ru-RU" sz="2000" dirty="0"/>
              <a:t> обычно не наступает никогда, и «штука» остается у вас, а деньги – у несостоявшегося покупателя. Чтобы этого не случилось, хорошо бы заинтересовать адресата купить как можно быстрее. </a:t>
            </a:r>
            <a:endParaRPr lang="ru-RU" sz="2000" dirty="0" smtClean="0"/>
          </a:p>
          <a:p>
            <a:pPr>
              <a:lnSpc>
                <a:spcPct val="50000"/>
              </a:lnSpc>
            </a:pPr>
            <a:r>
              <a:rPr lang="ru-RU" sz="2000" b="1" dirty="0" smtClean="0"/>
              <a:t>Скидка по количеству</a:t>
            </a:r>
          </a:p>
        </p:txBody>
      </p:sp>
    </p:spTree>
    <p:extLst>
      <p:ext uri="{BB962C8B-B14F-4D97-AF65-F5344CB8AC3E}">
        <p14:creationId xmlns:p14="http://schemas.microsoft.com/office/powerpoint/2010/main" val="3409233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65571"/>
            <a:ext cx="657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Составляющие продающего текста </a:t>
            </a:r>
            <a:r>
              <a:rPr lang="ru-RU" b="1" dirty="0" smtClean="0"/>
              <a:t>–СТИМУЛ КУПИТЬ СЕЙЧАС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57200" y="1568640"/>
            <a:ext cx="8229600" cy="4901676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000" dirty="0"/>
              <a:t>Допустим, читателю все нравится. Он говорит: «Любопытно. Надо будет иметь в виду и как-нибудь при случае посмотреть эту штуку». </a:t>
            </a:r>
            <a:r>
              <a:rPr lang="ru-RU" sz="2000" dirty="0" smtClean="0"/>
              <a:t>Иными </a:t>
            </a:r>
            <a:r>
              <a:rPr lang="ru-RU" sz="2000" dirty="0"/>
              <a:t>словами, ваш товар. Устраивает вас </a:t>
            </a:r>
            <a:r>
              <a:rPr lang="ru-RU" sz="2000" dirty="0" err="1"/>
              <a:t>такои</a:t>
            </a:r>
            <a:r>
              <a:rPr lang="ru-RU" sz="2000" dirty="0"/>
              <a:t>̆ результат? Скорее всего, нет. </a:t>
            </a:r>
            <a:endParaRPr lang="ru-RU" sz="20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ru-RU" sz="2000" dirty="0" smtClean="0"/>
              <a:t>Ведь </a:t>
            </a:r>
            <a:r>
              <a:rPr lang="ru-RU" sz="2000" b="1" dirty="0"/>
              <a:t>«как-нибудь при случае»</a:t>
            </a:r>
            <a:r>
              <a:rPr lang="ru-RU" sz="2000" dirty="0"/>
              <a:t> обычно не наступает никогда, и «штука» остается у вас, а деньги – у несостоявшегося покупателя. Чтобы этого не случилось, хорошо бы заинтересовать адресата купить как можно быстрее. </a:t>
            </a:r>
            <a:endParaRPr lang="ru-RU" sz="2000" dirty="0" smtClean="0"/>
          </a:p>
          <a:p>
            <a:pPr>
              <a:lnSpc>
                <a:spcPct val="50000"/>
              </a:lnSpc>
            </a:pPr>
            <a:r>
              <a:rPr lang="ru-RU" sz="2000" b="1" dirty="0" smtClean="0"/>
              <a:t>Скидка по количеству</a:t>
            </a:r>
          </a:p>
          <a:p>
            <a:pPr>
              <a:lnSpc>
                <a:spcPct val="50000"/>
              </a:lnSpc>
            </a:pPr>
            <a:r>
              <a:rPr lang="ru-RU" sz="2000" b="1" dirty="0" smtClean="0"/>
              <a:t>Скидка по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2878367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6342" y="652723"/>
            <a:ext cx="83529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ru-RU" sz="2800" strike="sngStrike" dirty="0">
                <a:solidFill>
                  <a:srgbClr val="7F7F7F"/>
                </a:solidFill>
              </a:rPr>
              <a:t>Мы на рынке 15 </a:t>
            </a:r>
            <a:r>
              <a:rPr lang="ru-RU" sz="2800" strike="sngStrike" dirty="0" smtClean="0">
                <a:solidFill>
                  <a:srgbClr val="7F7F7F"/>
                </a:solidFill>
              </a:rPr>
              <a:t>лет</a:t>
            </a:r>
            <a:r>
              <a:rPr lang="en-US" sz="2800" strike="sngStrike" dirty="0" smtClean="0">
                <a:solidFill>
                  <a:srgbClr val="7F7F7F"/>
                </a:solidFill>
              </a:rPr>
              <a:t>;</a:t>
            </a:r>
            <a:endParaRPr lang="ru-RU" sz="2800" strike="sngStrike" dirty="0" smtClean="0">
              <a:solidFill>
                <a:srgbClr val="7F7F7F"/>
              </a:solidFill>
            </a:endParaRPr>
          </a:p>
          <a:p>
            <a:pPr marL="285750" lvl="0" indent="-285750">
              <a:buFont typeface="Arial"/>
              <a:buChar char="•"/>
            </a:pPr>
            <a:r>
              <a:rPr lang="ru-RU" sz="2800" b="1" dirty="0" smtClean="0"/>
              <a:t>Мы знаем что вам нужно</a:t>
            </a:r>
            <a:r>
              <a:rPr lang="en-US" sz="2800" b="1" dirty="0" smtClean="0"/>
              <a:t>;</a:t>
            </a:r>
          </a:p>
          <a:p>
            <a:pPr marL="285750" indent="-285750">
              <a:buFont typeface="Arial"/>
              <a:buChar char="•"/>
            </a:pPr>
            <a:r>
              <a:rPr lang="ru-RU" sz="2800" strike="sngStrike" dirty="0" smtClean="0">
                <a:solidFill>
                  <a:srgbClr val="7F7F7F"/>
                </a:solidFill>
              </a:rPr>
              <a:t>У нас отлажены все бизнес-процессы</a:t>
            </a:r>
            <a:r>
              <a:rPr lang="en-US" sz="2800" strike="sngStrike" dirty="0" smtClean="0">
                <a:solidFill>
                  <a:srgbClr val="7F7F7F"/>
                </a:solidFill>
              </a:rPr>
              <a:t>;</a:t>
            </a:r>
            <a:endParaRPr lang="ru-RU" sz="2800" strike="sngStrike" dirty="0" smtClean="0">
              <a:solidFill>
                <a:srgbClr val="7F7F7F"/>
              </a:solidFill>
            </a:endParaRPr>
          </a:p>
          <a:p>
            <a:pPr marL="285750" lvl="0" indent="-285750">
              <a:buFont typeface="Arial"/>
              <a:buChar char="•"/>
            </a:pPr>
            <a:r>
              <a:rPr lang="ru-RU" sz="2800" b="1" dirty="0" smtClean="0"/>
              <a:t>Мы умеем это делать</a:t>
            </a:r>
            <a:r>
              <a:rPr lang="en-US" sz="2800" b="1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167769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65571"/>
            <a:ext cx="657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Составляющие продающего текста </a:t>
            </a:r>
            <a:r>
              <a:rPr lang="ru-RU" b="1" dirty="0" smtClean="0"/>
              <a:t>–СТИМУЛ КУПИТЬ СЕЙЧАС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57200" y="1568640"/>
            <a:ext cx="8229600" cy="4901676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000" dirty="0"/>
              <a:t>Допустим, читателю все нравится. Он говорит: «Любопытно. Надо будет иметь в виду и как-нибудь при случае посмотреть эту штуку». </a:t>
            </a:r>
            <a:r>
              <a:rPr lang="ru-RU" sz="2000" dirty="0" smtClean="0"/>
              <a:t>Иными </a:t>
            </a:r>
            <a:r>
              <a:rPr lang="ru-RU" sz="2000" dirty="0"/>
              <a:t>словами, ваш товар. Устраивает вас </a:t>
            </a:r>
            <a:r>
              <a:rPr lang="ru-RU" sz="2000" dirty="0" err="1"/>
              <a:t>такои</a:t>
            </a:r>
            <a:r>
              <a:rPr lang="ru-RU" sz="2000" dirty="0"/>
              <a:t>̆ результат? Скорее всего, нет. </a:t>
            </a:r>
            <a:endParaRPr lang="ru-RU" sz="20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ru-RU" sz="2000" dirty="0" smtClean="0"/>
              <a:t>Ведь </a:t>
            </a:r>
            <a:r>
              <a:rPr lang="ru-RU" sz="2000" b="1" dirty="0"/>
              <a:t>«как-нибудь при случае»</a:t>
            </a:r>
            <a:r>
              <a:rPr lang="ru-RU" sz="2000" dirty="0"/>
              <a:t> обычно не наступает никогда, и «штука» остается у вас, а деньги – у несостоявшегося покупателя. Чтобы этого не случилось, хорошо бы заинтересовать адресата купить как можно быстрее. </a:t>
            </a:r>
            <a:endParaRPr lang="ru-RU" sz="2000" dirty="0" smtClean="0"/>
          </a:p>
          <a:p>
            <a:pPr>
              <a:lnSpc>
                <a:spcPct val="50000"/>
              </a:lnSpc>
            </a:pPr>
            <a:r>
              <a:rPr lang="ru-RU" sz="2000" b="1" dirty="0" smtClean="0"/>
              <a:t>Скидка по количеству</a:t>
            </a:r>
          </a:p>
          <a:p>
            <a:pPr>
              <a:lnSpc>
                <a:spcPct val="50000"/>
              </a:lnSpc>
            </a:pPr>
            <a:r>
              <a:rPr lang="ru-RU" sz="2000" b="1" dirty="0" smtClean="0"/>
              <a:t>Скидка по времени</a:t>
            </a:r>
          </a:p>
          <a:p>
            <a:pPr>
              <a:lnSpc>
                <a:spcPct val="50000"/>
              </a:lnSpc>
            </a:pPr>
            <a:r>
              <a:rPr lang="ru-RU" sz="2000" b="1" dirty="0" smtClean="0"/>
              <a:t>Всем не хватит</a:t>
            </a:r>
          </a:p>
          <a:p>
            <a:pPr marL="0" indent="0">
              <a:lnSpc>
                <a:spcPct val="50000"/>
              </a:lnSpc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060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65571"/>
            <a:ext cx="657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Составляющие продающего текста </a:t>
            </a:r>
            <a:r>
              <a:rPr lang="ru-RU" b="1" dirty="0" smtClean="0"/>
              <a:t>–</a:t>
            </a:r>
            <a:r>
              <a:rPr lang="en-US" b="1" dirty="0" smtClean="0"/>
              <a:t> </a:t>
            </a:r>
            <a:r>
              <a:rPr lang="ru-RU" b="1" dirty="0" smtClean="0"/>
              <a:t>СТИМУЛ КУПИТЬ СЕЙЧАС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57200" y="1568640"/>
            <a:ext cx="8229600" cy="4901676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000" dirty="0"/>
              <a:t>Допустим, читателю все нравится. Он говорит: «Любопытно. Надо будет иметь в виду и как-нибудь при случае посмотреть эту штуку». </a:t>
            </a:r>
            <a:r>
              <a:rPr lang="ru-RU" sz="2000" dirty="0" smtClean="0"/>
              <a:t>Иными </a:t>
            </a:r>
            <a:r>
              <a:rPr lang="ru-RU" sz="2000" dirty="0"/>
              <a:t>словами, ваш товар. Устраивает вас </a:t>
            </a:r>
            <a:r>
              <a:rPr lang="ru-RU" sz="2000" dirty="0" err="1"/>
              <a:t>такои</a:t>
            </a:r>
            <a:r>
              <a:rPr lang="ru-RU" sz="2000" dirty="0"/>
              <a:t>̆ результат? Скорее всего, нет. </a:t>
            </a:r>
            <a:endParaRPr lang="ru-RU" sz="20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ru-RU" sz="2000" dirty="0" smtClean="0"/>
              <a:t>Ведь </a:t>
            </a:r>
            <a:r>
              <a:rPr lang="ru-RU" sz="2000" b="1" dirty="0"/>
              <a:t>«как-нибудь при случае»</a:t>
            </a:r>
            <a:r>
              <a:rPr lang="ru-RU" sz="2000" dirty="0"/>
              <a:t> обычно не наступает никогда, и «штука» остается у вас, а деньги – у несостоявшегося покупателя. Чтобы этого не случилось, хорошо бы заинтересовать адресата купить как можно быстрее.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ru-RU" sz="2000" dirty="0" smtClean="0"/>
          </a:p>
          <a:p>
            <a:r>
              <a:rPr lang="ru-RU" sz="2000" b="1" dirty="0" smtClean="0"/>
              <a:t>Скидка по количеству</a:t>
            </a:r>
          </a:p>
          <a:p>
            <a:r>
              <a:rPr lang="ru-RU" sz="2000" b="1" dirty="0" smtClean="0"/>
              <a:t>Скидка по времени</a:t>
            </a:r>
          </a:p>
          <a:p>
            <a:r>
              <a:rPr lang="ru-RU" sz="2000" b="1" dirty="0" smtClean="0"/>
              <a:t>Всем не хватит</a:t>
            </a:r>
          </a:p>
          <a:p>
            <a:r>
              <a:rPr lang="ru-RU" sz="2000" b="1" dirty="0" smtClean="0"/>
              <a:t>Конкуренты не дремлют</a:t>
            </a:r>
          </a:p>
          <a:p>
            <a:pPr marL="0" indent="0">
              <a:lnSpc>
                <a:spcPct val="50000"/>
              </a:lnSpc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11055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65571"/>
            <a:ext cx="69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Составляющие продающего текста </a:t>
            </a:r>
            <a:r>
              <a:rPr lang="ru-RU" b="1" dirty="0" smtClean="0"/>
              <a:t>– ПОБУЖДЕНИЕ К ДЕЙСТВИЮ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57200" y="1568640"/>
            <a:ext cx="8229600" cy="8376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smtClean="0"/>
              <a:t>Прежде </a:t>
            </a:r>
            <a:r>
              <a:rPr lang="ru-RU" sz="2000" dirty="0"/>
              <a:t>чем формулировать призыв к </a:t>
            </a:r>
            <a:r>
              <a:rPr lang="ru-RU" sz="2000" dirty="0" err="1"/>
              <a:t>действию</a:t>
            </a:r>
            <a:r>
              <a:rPr lang="ru-RU" sz="2000" dirty="0"/>
              <a:t>, нужно точно </a:t>
            </a:r>
            <a:r>
              <a:rPr lang="ru-RU" sz="2000" dirty="0" err="1"/>
              <a:t>опре</a:t>
            </a:r>
            <a:r>
              <a:rPr lang="ru-RU" sz="2000" dirty="0"/>
              <a:t>- делить это </a:t>
            </a:r>
            <a:r>
              <a:rPr lang="ru-RU" sz="2000" dirty="0" err="1"/>
              <a:t>действие</a:t>
            </a:r>
            <a:r>
              <a:rPr lang="ru-RU" sz="2000" dirty="0"/>
              <a:t>. </a:t>
            </a: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6" name="Изображение 5" descr="Screenshot at авг. 16 14-23-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35200"/>
            <a:ext cx="80772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5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Коммерциализация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37895"/>
            <a:ext cx="8229600" cy="45853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b="1" dirty="0" smtClean="0"/>
              <a:t>Свойства</a:t>
            </a:r>
            <a:endParaRPr lang="ru-RU" sz="2800" dirty="0"/>
          </a:p>
          <a:p>
            <a:pPr marL="0" indent="0" algn="ctr">
              <a:buNone/>
            </a:pPr>
            <a:r>
              <a:rPr lang="ru-RU" sz="2800" dirty="0" smtClean="0"/>
              <a:t>↓</a:t>
            </a:r>
            <a:endParaRPr lang="ru-RU" sz="2800" dirty="0"/>
          </a:p>
          <a:p>
            <a:pPr marL="0" indent="0" algn="ctr">
              <a:buNone/>
            </a:pPr>
            <a:r>
              <a:rPr lang="ru-RU" sz="2800" b="1" dirty="0" smtClean="0"/>
              <a:t>Преимущества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↓</a:t>
            </a:r>
            <a:endParaRPr lang="ru-RU" sz="2800" dirty="0"/>
          </a:p>
          <a:p>
            <a:pPr marL="0" indent="0" algn="ctr">
              <a:buNone/>
            </a:pPr>
            <a:r>
              <a:rPr lang="ru-RU" sz="2800" b="1" dirty="0"/>
              <a:t>Ценность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103143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Коммерциализация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94852"/>
            <a:ext cx="8229600" cy="279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 smtClean="0"/>
              <a:t>Свойства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товара</a:t>
            </a:r>
            <a:r>
              <a:rPr lang="ru-RU" sz="2800" b="1" dirty="0" smtClean="0"/>
              <a:t> - </a:t>
            </a:r>
            <a:r>
              <a:rPr lang="en-US" sz="2800" dirty="0" err="1" smtClean="0"/>
              <a:t>Чем</a:t>
            </a:r>
            <a:r>
              <a:rPr lang="en-US" sz="2800" dirty="0" smtClean="0"/>
              <a:t> </a:t>
            </a:r>
            <a:r>
              <a:rPr lang="en-US" sz="2800" dirty="0" err="1"/>
              <a:t>товар</a:t>
            </a:r>
            <a:r>
              <a:rPr lang="en-US" sz="2800" dirty="0"/>
              <a:t> </a:t>
            </a:r>
            <a:r>
              <a:rPr lang="en-US" sz="2800" dirty="0" err="1"/>
              <a:t>характерен</a:t>
            </a:r>
            <a:r>
              <a:rPr lang="en-US" sz="2800" dirty="0"/>
              <a:t>. </a:t>
            </a:r>
            <a:br>
              <a:rPr lang="en-US" sz="2800" dirty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147400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Коммерциализация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94852"/>
            <a:ext cx="8229600" cy="4920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 smtClean="0"/>
              <a:t>Свойства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товара</a:t>
            </a:r>
            <a:r>
              <a:rPr lang="ru-RU" sz="2800" b="1" dirty="0" smtClean="0"/>
              <a:t> - </a:t>
            </a:r>
            <a:r>
              <a:rPr lang="en-US" sz="2800" dirty="0" err="1" smtClean="0"/>
              <a:t>Чем</a:t>
            </a:r>
            <a:r>
              <a:rPr lang="en-US" sz="2800" dirty="0" smtClean="0"/>
              <a:t> </a:t>
            </a:r>
            <a:r>
              <a:rPr lang="en-US" sz="2800" dirty="0" err="1"/>
              <a:t>товар</a:t>
            </a:r>
            <a:r>
              <a:rPr lang="en-US" sz="2800" dirty="0"/>
              <a:t> </a:t>
            </a:r>
            <a:r>
              <a:rPr lang="en-US" sz="2800" dirty="0" err="1"/>
              <a:t>характерен</a:t>
            </a:r>
            <a:r>
              <a:rPr lang="en-US" sz="2800" dirty="0"/>
              <a:t>.</a:t>
            </a:r>
            <a:r>
              <a:rPr lang="en-US" sz="2800" dirty="0" smtClean="0"/>
              <a:t> 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b="1" dirty="0" err="1" smtClean="0"/>
              <a:t>Преимущества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пользователя</a:t>
            </a:r>
            <a:r>
              <a:rPr lang="ru-RU" sz="2800" dirty="0" smtClean="0"/>
              <a:t> - </a:t>
            </a:r>
            <a:r>
              <a:rPr lang="en-US" sz="2800" dirty="0" smtClean="0"/>
              <a:t> </a:t>
            </a:r>
            <a:r>
              <a:rPr lang="en-US" sz="2800" dirty="0" err="1"/>
              <a:t>Чем</a:t>
            </a:r>
            <a:r>
              <a:rPr lang="en-US" sz="2800" dirty="0"/>
              <a:t> </a:t>
            </a:r>
            <a:r>
              <a:rPr lang="en-US" sz="2800" dirty="0" err="1"/>
              <a:t>полезно</a:t>
            </a:r>
            <a:r>
              <a:rPr lang="en-US" sz="2800" dirty="0"/>
              <a:t> </a:t>
            </a:r>
            <a:r>
              <a:rPr lang="en-US" sz="2800" dirty="0" err="1"/>
              <a:t>то</a:t>
            </a:r>
            <a:r>
              <a:rPr lang="en-US" sz="2800" dirty="0" smtClean="0"/>
              <a:t>,</a:t>
            </a:r>
            <a:r>
              <a:rPr lang="ru-RU" sz="2800" dirty="0" smtClean="0"/>
              <a:t> </a:t>
            </a:r>
            <a:r>
              <a:rPr lang="en-US" sz="2800" dirty="0" err="1" smtClean="0"/>
              <a:t>чем</a:t>
            </a:r>
            <a:r>
              <a:rPr lang="en-US" sz="2800" dirty="0" smtClean="0"/>
              <a:t> </a:t>
            </a:r>
            <a:r>
              <a:rPr lang="en-US" sz="2800" dirty="0" err="1"/>
              <a:t>характерен</a:t>
            </a:r>
            <a:r>
              <a:rPr lang="en-US" sz="2800" dirty="0"/>
              <a:t> </a:t>
            </a:r>
            <a:r>
              <a:rPr lang="en-US" sz="2800" dirty="0" err="1"/>
              <a:t>товар</a:t>
            </a:r>
            <a:r>
              <a:rPr lang="en-US" sz="2800" dirty="0" smtClean="0"/>
              <a:t>.</a:t>
            </a:r>
            <a:r>
              <a:rPr lang="ru-RU" sz="2800" dirty="0" smtClean="0"/>
              <a:t> </a:t>
            </a:r>
            <a:r>
              <a:rPr lang="en-US" sz="2800" dirty="0"/>
              <a:t/>
            </a:r>
            <a:br>
              <a:rPr lang="en-US" sz="2800" dirty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001511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Коммерциализация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94852"/>
            <a:ext cx="8229600" cy="4920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 smtClean="0"/>
              <a:t>Свойства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товара</a:t>
            </a:r>
            <a:r>
              <a:rPr lang="ru-RU" sz="2800" b="1" dirty="0" smtClean="0"/>
              <a:t> - </a:t>
            </a:r>
            <a:r>
              <a:rPr lang="en-US" sz="2800" dirty="0" err="1" smtClean="0"/>
              <a:t>Чем</a:t>
            </a:r>
            <a:r>
              <a:rPr lang="en-US" sz="2800" dirty="0" smtClean="0"/>
              <a:t> </a:t>
            </a:r>
            <a:r>
              <a:rPr lang="en-US" sz="2800" dirty="0" err="1"/>
              <a:t>товар</a:t>
            </a:r>
            <a:r>
              <a:rPr lang="en-US" sz="2800" dirty="0"/>
              <a:t> </a:t>
            </a:r>
            <a:r>
              <a:rPr lang="en-US" sz="2800" dirty="0" err="1"/>
              <a:t>характерен</a:t>
            </a:r>
            <a:r>
              <a:rPr lang="en-US" sz="2800" dirty="0"/>
              <a:t>.</a:t>
            </a:r>
            <a:r>
              <a:rPr lang="en-US" sz="2800" dirty="0" smtClean="0"/>
              <a:t> 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b="1" dirty="0" err="1" smtClean="0"/>
              <a:t>Преимущества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пользователя</a:t>
            </a:r>
            <a:r>
              <a:rPr lang="ru-RU" sz="2800" dirty="0" smtClean="0"/>
              <a:t> - </a:t>
            </a:r>
            <a:r>
              <a:rPr lang="en-US" sz="2800" dirty="0" smtClean="0"/>
              <a:t> </a:t>
            </a:r>
            <a:r>
              <a:rPr lang="en-US" sz="2800" dirty="0" err="1"/>
              <a:t>Чем</a:t>
            </a:r>
            <a:r>
              <a:rPr lang="en-US" sz="2800" dirty="0"/>
              <a:t> </a:t>
            </a:r>
            <a:r>
              <a:rPr lang="en-US" sz="2800" dirty="0" err="1"/>
              <a:t>полезно</a:t>
            </a:r>
            <a:r>
              <a:rPr lang="en-US" sz="2800" dirty="0"/>
              <a:t> </a:t>
            </a:r>
            <a:r>
              <a:rPr lang="en-US" sz="2800" dirty="0" err="1"/>
              <a:t>то</a:t>
            </a:r>
            <a:r>
              <a:rPr lang="en-US" sz="2800" dirty="0" smtClean="0"/>
              <a:t>,</a:t>
            </a:r>
            <a:r>
              <a:rPr lang="ru-RU" sz="2800" dirty="0" smtClean="0"/>
              <a:t> </a:t>
            </a:r>
            <a:r>
              <a:rPr lang="en-US" sz="2800" dirty="0" err="1" smtClean="0"/>
              <a:t>чем</a:t>
            </a:r>
            <a:r>
              <a:rPr lang="en-US" sz="2800" dirty="0" smtClean="0"/>
              <a:t> </a:t>
            </a:r>
            <a:r>
              <a:rPr lang="en-US" sz="2800" dirty="0" err="1"/>
              <a:t>характерен</a:t>
            </a:r>
            <a:r>
              <a:rPr lang="en-US" sz="2800" dirty="0"/>
              <a:t> </a:t>
            </a:r>
            <a:r>
              <a:rPr lang="en-US" sz="2800" dirty="0" err="1"/>
              <a:t>товар</a:t>
            </a:r>
            <a:r>
              <a:rPr lang="en-US" sz="2800" dirty="0" smtClean="0"/>
              <a:t>.</a:t>
            </a:r>
            <a:r>
              <a:rPr lang="ru-RU" sz="2800" dirty="0" smtClean="0"/>
              <a:t> </a:t>
            </a:r>
            <a:r>
              <a:rPr lang="en-US" sz="2800" dirty="0"/>
              <a:t/>
            </a:r>
            <a:br>
              <a:rPr lang="en-US" sz="2800" dirty="0"/>
            </a:br>
            <a:endParaRPr lang="ru-RU" sz="2800" dirty="0" smtClean="0"/>
          </a:p>
          <a:p>
            <a:pPr marL="0" indent="0">
              <a:buNone/>
            </a:pPr>
            <a:r>
              <a:rPr lang="en-US" sz="2800" b="1" dirty="0" err="1" smtClean="0"/>
              <a:t>Ценность</a:t>
            </a:r>
            <a:r>
              <a:rPr lang="en-US" sz="2800" b="1" dirty="0" smtClean="0"/>
              <a:t> </a:t>
            </a:r>
            <a:r>
              <a:rPr lang="en-US" sz="2800" b="1" dirty="0" err="1"/>
              <a:t>для</a:t>
            </a:r>
            <a:r>
              <a:rPr lang="en-US" sz="2800" b="1" dirty="0"/>
              <a:t> </a:t>
            </a:r>
            <a:r>
              <a:rPr lang="en-US" sz="2800" b="1" dirty="0" err="1" smtClean="0"/>
              <a:t>покупателя</a:t>
            </a:r>
            <a:r>
              <a:rPr lang="ru-RU" sz="2800" b="1" dirty="0" smtClean="0"/>
              <a:t> - </a:t>
            </a:r>
            <a:r>
              <a:rPr lang="en-US" sz="2800" dirty="0" smtClean="0"/>
              <a:t> </a:t>
            </a:r>
            <a:r>
              <a:rPr lang="en-US" sz="2800" dirty="0" err="1"/>
              <a:t>Как</a:t>
            </a:r>
            <a:r>
              <a:rPr lang="en-US" sz="2800" dirty="0"/>
              <a:t> </a:t>
            </a:r>
            <a:r>
              <a:rPr lang="en-US" sz="2800" dirty="0" err="1"/>
              <a:t>характерная</a:t>
            </a:r>
            <a:r>
              <a:rPr lang="en-US" sz="2800" dirty="0"/>
              <a:t> </a:t>
            </a:r>
            <a:r>
              <a:rPr lang="en-US" sz="2800" dirty="0" err="1"/>
              <a:t>черта</a:t>
            </a:r>
            <a:r>
              <a:rPr lang="en-US" sz="2800" dirty="0"/>
              <a:t> </a:t>
            </a:r>
            <a:r>
              <a:rPr lang="en-US" sz="2800" dirty="0" err="1"/>
              <a:t>товара</a:t>
            </a:r>
            <a:r>
              <a:rPr lang="en-US" sz="2800" dirty="0"/>
              <a:t> </a:t>
            </a:r>
            <a:r>
              <a:rPr lang="en-US" sz="2800" dirty="0" err="1"/>
              <a:t>сделает</a:t>
            </a:r>
            <a:r>
              <a:rPr lang="en-US" sz="2800" dirty="0"/>
              <a:t> </a:t>
            </a:r>
            <a:r>
              <a:rPr lang="en-US" sz="2800" dirty="0" err="1"/>
              <a:t>жизнь</a:t>
            </a:r>
            <a:r>
              <a:rPr lang="en-US" sz="2800" dirty="0"/>
              <a:t> </a:t>
            </a:r>
            <a:r>
              <a:rPr lang="en-US" sz="2800" dirty="0" err="1"/>
              <a:t>лучше</a:t>
            </a:r>
            <a:r>
              <a:rPr lang="en-US" sz="2800" dirty="0"/>
              <a:t>.</a:t>
            </a:r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3103156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41" y="1514441"/>
            <a:ext cx="2486270" cy="1450784"/>
          </a:xfrm>
          <a:prstGeom prst="rect">
            <a:avLst/>
          </a:prstGeom>
        </p:spPr>
      </p:pic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/>
              <a:t>Коммерциализация. </a:t>
            </a:r>
            <a:r>
              <a:rPr lang="ru-RU" sz="3200" b="1" dirty="0"/>
              <a:t>Н</a:t>
            </a:r>
            <a:r>
              <a:rPr lang="ru-RU" sz="3200" b="1" dirty="0" smtClean="0"/>
              <a:t>апример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965225"/>
            <a:ext cx="8229600" cy="3463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/>
              <a:t>Свойство</a:t>
            </a:r>
            <a:r>
              <a:rPr lang="en-US" sz="2400" b="1" dirty="0" smtClean="0"/>
              <a:t>:</a:t>
            </a:r>
            <a:r>
              <a:rPr lang="ru-RU" sz="2400" dirty="0"/>
              <a:t> </a:t>
            </a:r>
            <a:r>
              <a:rPr lang="en-US" sz="2400" dirty="0" err="1" smtClean="0"/>
              <a:t>позволяет</a:t>
            </a:r>
            <a:r>
              <a:rPr lang="en-US" sz="2400" dirty="0" smtClean="0"/>
              <a:t> </a:t>
            </a:r>
            <a:r>
              <a:rPr lang="en-US" sz="2400" dirty="0" err="1"/>
              <a:t>вводить</a:t>
            </a:r>
            <a:r>
              <a:rPr lang="en-US" sz="2400" dirty="0"/>
              <a:t> </a:t>
            </a:r>
            <a:r>
              <a:rPr lang="en-US" sz="2400" dirty="0" err="1"/>
              <a:t>графическую</a:t>
            </a:r>
            <a:r>
              <a:rPr lang="en-US" sz="2400" dirty="0"/>
              <a:t> </a:t>
            </a:r>
            <a:r>
              <a:rPr lang="en-US" sz="2400" dirty="0" err="1" smtClean="0"/>
              <a:t>информацию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en-US" sz="2400" dirty="0" err="1" smtClean="0"/>
              <a:t>непосредственно</a:t>
            </a:r>
            <a:r>
              <a:rPr lang="en-US" sz="2400" dirty="0"/>
              <a:t>, </a:t>
            </a:r>
            <a:r>
              <a:rPr lang="en-US" sz="2400" dirty="0" err="1"/>
              <a:t>без</a:t>
            </a:r>
            <a:r>
              <a:rPr lang="en-US" sz="2400" dirty="0"/>
              <a:t> </a:t>
            </a:r>
            <a:r>
              <a:rPr lang="en-US" sz="2400" dirty="0" err="1"/>
              <a:t>сканирования</a:t>
            </a:r>
            <a:r>
              <a:rPr lang="en-US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9992886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/>
              <a:t>Коммерциализация. </a:t>
            </a:r>
            <a:r>
              <a:rPr lang="ru-RU" sz="3200" b="1" dirty="0"/>
              <a:t>Н</a:t>
            </a:r>
            <a:r>
              <a:rPr lang="ru-RU" sz="3200" b="1" dirty="0" smtClean="0"/>
              <a:t>апример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965225"/>
            <a:ext cx="8229600" cy="3463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/>
              <a:t>Свойство</a:t>
            </a:r>
            <a:r>
              <a:rPr lang="en-US" sz="2400" b="1" dirty="0" smtClean="0"/>
              <a:t>:</a:t>
            </a:r>
            <a:r>
              <a:rPr lang="ru-RU" sz="2400" dirty="0"/>
              <a:t> </a:t>
            </a:r>
            <a:r>
              <a:rPr lang="en-US" sz="2400" dirty="0" err="1" smtClean="0"/>
              <a:t>позволяет</a:t>
            </a:r>
            <a:r>
              <a:rPr lang="en-US" sz="2400" dirty="0" smtClean="0"/>
              <a:t> </a:t>
            </a:r>
            <a:r>
              <a:rPr lang="en-US" sz="2400" dirty="0" err="1"/>
              <a:t>вводить</a:t>
            </a:r>
            <a:r>
              <a:rPr lang="en-US" sz="2400" dirty="0"/>
              <a:t> </a:t>
            </a:r>
            <a:r>
              <a:rPr lang="en-US" sz="2400" dirty="0" err="1"/>
              <a:t>графическую</a:t>
            </a:r>
            <a:r>
              <a:rPr lang="en-US" sz="2400" dirty="0"/>
              <a:t> </a:t>
            </a:r>
            <a:r>
              <a:rPr lang="en-US" sz="2400" dirty="0" err="1" smtClean="0"/>
              <a:t>информацию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en-US" sz="2400" dirty="0" err="1" smtClean="0"/>
              <a:t>непосредственно</a:t>
            </a:r>
            <a:r>
              <a:rPr lang="en-US" sz="2400" dirty="0"/>
              <a:t>, </a:t>
            </a:r>
            <a:r>
              <a:rPr lang="en-US" sz="2400" dirty="0" err="1"/>
              <a:t>без</a:t>
            </a:r>
            <a:r>
              <a:rPr lang="en-US" sz="2400" dirty="0"/>
              <a:t> </a:t>
            </a:r>
            <a:r>
              <a:rPr lang="en-US" sz="2400" dirty="0" err="1" smtClean="0"/>
              <a:t>сканирования</a:t>
            </a:r>
            <a:r>
              <a:rPr lang="en-US" sz="2400" dirty="0" smtClean="0"/>
              <a:t>.</a:t>
            </a:r>
            <a:endParaRPr lang="ru-RU" sz="2400" dirty="0"/>
          </a:p>
          <a:p>
            <a:pPr marL="0" indent="0">
              <a:buNone/>
            </a:pPr>
            <a:r>
              <a:rPr lang="en-US" sz="2400" b="1" dirty="0" err="1" smtClean="0"/>
              <a:t>Преимущество</a:t>
            </a:r>
            <a:r>
              <a:rPr lang="en-US" sz="2400" b="1" dirty="0"/>
              <a:t>:</a:t>
            </a:r>
            <a:r>
              <a:rPr lang="ru-RU" sz="2400" dirty="0"/>
              <a:t> </a:t>
            </a:r>
            <a:r>
              <a:rPr lang="en-US" sz="2400" dirty="0" err="1"/>
              <a:t>можно</a:t>
            </a:r>
            <a:r>
              <a:rPr lang="en-US" sz="2400" dirty="0"/>
              <a:t> </a:t>
            </a:r>
            <a:r>
              <a:rPr lang="en-US" sz="2400" dirty="0" err="1"/>
              <a:t>рисовать</a:t>
            </a:r>
            <a:r>
              <a:rPr lang="en-US" sz="2400" dirty="0"/>
              <a:t> </a:t>
            </a:r>
            <a:r>
              <a:rPr lang="en-US" sz="2400" dirty="0" err="1"/>
              <a:t>от</a:t>
            </a:r>
            <a:r>
              <a:rPr lang="en-US" sz="2400" dirty="0"/>
              <a:t> </a:t>
            </a:r>
            <a:r>
              <a:rPr lang="en-US" sz="2400" dirty="0" err="1"/>
              <a:t>руки</a:t>
            </a:r>
            <a:r>
              <a:rPr lang="en-US" sz="2400" dirty="0"/>
              <a:t> </a:t>
            </a:r>
            <a:r>
              <a:rPr lang="en-US" sz="2400" dirty="0" err="1"/>
              <a:t>и</a:t>
            </a:r>
            <a:r>
              <a:rPr lang="en-US" sz="2400" dirty="0"/>
              <a:t>  </a:t>
            </a:r>
            <a:r>
              <a:rPr lang="en-US" sz="2400" dirty="0" err="1"/>
              <a:t>делать</a:t>
            </a:r>
            <a:r>
              <a:rPr lang="en-US" sz="2400" dirty="0"/>
              <a:t> </a:t>
            </a:r>
            <a:r>
              <a:rPr lang="en-US" sz="2400" dirty="0" err="1"/>
              <a:t>каллиграфические</a:t>
            </a:r>
            <a:r>
              <a:rPr lang="en-US" sz="2400" dirty="0"/>
              <a:t> </a:t>
            </a:r>
            <a:r>
              <a:rPr lang="en-US" sz="2400" dirty="0" err="1"/>
              <a:t>надписи</a:t>
            </a:r>
            <a:r>
              <a:rPr lang="en-US" sz="2400" dirty="0"/>
              <a:t>.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5" name="Изображение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41" y="1514441"/>
            <a:ext cx="2486270" cy="145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1824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/>
              <a:t>Коммерциализация. </a:t>
            </a:r>
            <a:r>
              <a:rPr lang="ru-RU" sz="3200" b="1" dirty="0"/>
              <a:t>Н</a:t>
            </a:r>
            <a:r>
              <a:rPr lang="ru-RU" sz="3200" b="1" dirty="0" smtClean="0"/>
              <a:t>апример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965225"/>
            <a:ext cx="8229600" cy="3463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/>
              <a:t>Свойство</a:t>
            </a:r>
            <a:r>
              <a:rPr lang="en-US" sz="2400" b="1" dirty="0" smtClean="0"/>
              <a:t>:</a:t>
            </a:r>
            <a:r>
              <a:rPr lang="ru-RU" sz="2400" dirty="0"/>
              <a:t> </a:t>
            </a:r>
            <a:r>
              <a:rPr lang="en-US" sz="2400" dirty="0" err="1" smtClean="0"/>
              <a:t>позволяет</a:t>
            </a:r>
            <a:r>
              <a:rPr lang="en-US" sz="2400" dirty="0" smtClean="0"/>
              <a:t> </a:t>
            </a:r>
            <a:r>
              <a:rPr lang="en-US" sz="2400" dirty="0" err="1"/>
              <a:t>вводить</a:t>
            </a:r>
            <a:r>
              <a:rPr lang="en-US" sz="2400" dirty="0"/>
              <a:t> </a:t>
            </a:r>
            <a:r>
              <a:rPr lang="en-US" sz="2400" dirty="0" err="1"/>
              <a:t>графическую</a:t>
            </a:r>
            <a:r>
              <a:rPr lang="en-US" sz="2400" dirty="0"/>
              <a:t> </a:t>
            </a:r>
            <a:r>
              <a:rPr lang="en-US" sz="2400" dirty="0" err="1" smtClean="0"/>
              <a:t>информацию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en-US" sz="2400" dirty="0" err="1" smtClean="0"/>
              <a:t>непосредственно</a:t>
            </a:r>
            <a:r>
              <a:rPr lang="en-US" sz="2400" dirty="0"/>
              <a:t>, </a:t>
            </a:r>
            <a:r>
              <a:rPr lang="en-US" sz="2400" dirty="0" err="1"/>
              <a:t>без</a:t>
            </a:r>
            <a:r>
              <a:rPr lang="en-US" sz="2400" dirty="0"/>
              <a:t> </a:t>
            </a:r>
            <a:r>
              <a:rPr lang="en-US" sz="2400" dirty="0" err="1" smtClean="0"/>
              <a:t>сканирования</a:t>
            </a:r>
            <a:r>
              <a:rPr lang="en-US" sz="2400" dirty="0" smtClean="0"/>
              <a:t>.</a:t>
            </a:r>
            <a:endParaRPr lang="ru-RU" sz="2400" dirty="0"/>
          </a:p>
          <a:p>
            <a:pPr marL="0" indent="0">
              <a:buNone/>
            </a:pPr>
            <a:r>
              <a:rPr lang="en-US" sz="2400" b="1" dirty="0" err="1" smtClean="0"/>
              <a:t>Преимущество</a:t>
            </a:r>
            <a:r>
              <a:rPr lang="en-US" sz="2400" b="1" dirty="0"/>
              <a:t>:</a:t>
            </a:r>
            <a:r>
              <a:rPr lang="ru-RU" sz="2400" dirty="0"/>
              <a:t> </a:t>
            </a:r>
            <a:r>
              <a:rPr lang="en-US" sz="2400" dirty="0" err="1"/>
              <a:t>можно</a:t>
            </a:r>
            <a:r>
              <a:rPr lang="en-US" sz="2400" dirty="0"/>
              <a:t> </a:t>
            </a:r>
            <a:r>
              <a:rPr lang="en-US" sz="2400" dirty="0" err="1"/>
              <a:t>рисовать</a:t>
            </a:r>
            <a:r>
              <a:rPr lang="en-US" sz="2400" dirty="0"/>
              <a:t> </a:t>
            </a:r>
            <a:r>
              <a:rPr lang="en-US" sz="2400" dirty="0" err="1"/>
              <a:t>от</a:t>
            </a:r>
            <a:r>
              <a:rPr lang="en-US" sz="2400" dirty="0"/>
              <a:t> </a:t>
            </a:r>
            <a:r>
              <a:rPr lang="en-US" sz="2400" dirty="0" err="1"/>
              <a:t>руки</a:t>
            </a:r>
            <a:r>
              <a:rPr lang="en-US" sz="2400" dirty="0"/>
              <a:t> </a:t>
            </a:r>
            <a:r>
              <a:rPr lang="en-US" sz="2400" dirty="0" err="1"/>
              <a:t>и</a:t>
            </a:r>
            <a:r>
              <a:rPr lang="en-US" sz="2400" dirty="0"/>
              <a:t>  </a:t>
            </a:r>
            <a:r>
              <a:rPr lang="en-US" sz="2400" dirty="0" err="1"/>
              <a:t>делать</a:t>
            </a:r>
            <a:r>
              <a:rPr lang="en-US" sz="2400" dirty="0"/>
              <a:t> </a:t>
            </a:r>
            <a:r>
              <a:rPr lang="en-US" sz="2400" dirty="0" err="1"/>
              <a:t>каллиграфические</a:t>
            </a:r>
            <a:r>
              <a:rPr lang="en-US" sz="2400" dirty="0"/>
              <a:t> </a:t>
            </a:r>
            <a:r>
              <a:rPr lang="en-US" sz="2400" dirty="0" err="1" smtClean="0"/>
              <a:t>надписи</a:t>
            </a:r>
            <a:r>
              <a:rPr lang="en-US" sz="2400" dirty="0" smtClean="0"/>
              <a:t>.</a:t>
            </a:r>
            <a:endParaRPr lang="ru-RU" sz="2400" dirty="0"/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008000"/>
                </a:solidFill>
              </a:rPr>
              <a:t>Ценность</a:t>
            </a:r>
            <a:r>
              <a:rPr lang="en-US" sz="2400" b="1" dirty="0">
                <a:solidFill>
                  <a:srgbClr val="008000"/>
                </a:solidFill>
              </a:rPr>
              <a:t>:</a:t>
            </a:r>
            <a:r>
              <a:rPr lang="ru-RU" sz="2400" dirty="0"/>
              <a:t> </a:t>
            </a:r>
            <a:r>
              <a:rPr lang="en-US" sz="2400" dirty="0" err="1"/>
              <a:t>Ваши</a:t>
            </a:r>
            <a:r>
              <a:rPr lang="en-US" sz="2400" dirty="0"/>
              <a:t> </a:t>
            </a:r>
            <a:r>
              <a:rPr lang="en-US" sz="2400" dirty="0" err="1"/>
              <a:t>презентации</a:t>
            </a:r>
            <a:r>
              <a:rPr lang="en-US" sz="2400" dirty="0"/>
              <a:t> </a:t>
            </a:r>
            <a:r>
              <a:rPr lang="en-US" sz="2400" dirty="0" err="1"/>
              <a:t>станут</a:t>
            </a:r>
            <a:r>
              <a:rPr lang="en-US" sz="2400" dirty="0"/>
              <a:t> </a:t>
            </a:r>
            <a:r>
              <a:rPr lang="en-US" sz="2400" dirty="0" err="1"/>
              <a:t>интереснее</a:t>
            </a:r>
            <a:r>
              <a:rPr lang="en-US" sz="2400" dirty="0"/>
              <a:t>, </a:t>
            </a:r>
            <a:r>
              <a:rPr lang="en-US" sz="2400" dirty="0" err="1"/>
              <a:t>Вы</a:t>
            </a:r>
            <a:r>
              <a:rPr lang="en-US" sz="2400" dirty="0"/>
              <a:t> </a:t>
            </a:r>
            <a:r>
              <a:rPr lang="en-US" sz="2400" dirty="0" err="1"/>
              <a:t>сможете</a:t>
            </a:r>
            <a:r>
              <a:rPr lang="en-US" sz="2400" dirty="0"/>
              <a:t> </a:t>
            </a:r>
            <a:r>
              <a:rPr lang="en-US" sz="2400" dirty="0" err="1"/>
              <a:t>делать</a:t>
            </a:r>
            <a:r>
              <a:rPr lang="en-US" sz="2400" dirty="0"/>
              <a:t> </a:t>
            </a:r>
            <a:r>
              <a:rPr lang="en-US" sz="2400" dirty="0" err="1"/>
              <a:t>свои</a:t>
            </a:r>
            <a:r>
              <a:rPr lang="en-US" sz="2400" dirty="0"/>
              <a:t> </a:t>
            </a:r>
            <a:r>
              <a:rPr lang="en-US" sz="2400" dirty="0" err="1"/>
              <a:t>собственные</a:t>
            </a:r>
            <a:r>
              <a:rPr lang="en-US" sz="2400" dirty="0"/>
              <a:t> </a:t>
            </a:r>
            <a:r>
              <a:rPr lang="en-US" sz="2400" dirty="0" err="1"/>
              <a:t>иллюстрации</a:t>
            </a:r>
            <a:r>
              <a:rPr lang="en-US" sz="2400" dirty="0"/>
              <a:t>.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5" name="Изображение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41" y="1514441"/>
            <a:ext cx="2486270" cy="145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9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6342" y="652723"/>
            <a:ext cx="83529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ru-RU" sz="2800" strike="sngStrike" dirty="0">
                <a:solidFill>
                  <a:srgbClr val="7F7F7F"/>
                </a:solidFill>
              </a:rPr>
              <a:t>Мы на рынке 15 </a:t>
            </a:r>
            <a:r>
              <a:rPr lang="ru-RU" sz="2800" strike="sngStrike" dirty="0" smtClean="0">
                <a:solidFill>
                  <a:srgbClr val="7F7F7F"/>
                </a:solidFill>
              </a:rPr>
              <a:t>лет</a:t>
            </a:r>
            <a:r>
              <a:rPr lang="en-US" sz="2800" strike="sngStrike" dirty="0" smtClean="0">
                <a:solidFill>
                  <a:srgbClr val="7F7F7F"/>
                </a:solidFill>
              </a:rPr>
              <a:t>;</a:t>
            </a:r>
            <a:endParaRPr lang="ru-RU" sz="2800" strike="sngStrike" dirty="0" smtClean="0">
              <a:solidFill>
                <a:srgbClr val="7F7F7F"/>
              </a:solidFill>
            </a:endParaRPr>
          </a:p>
          <a:p>
            <a:pPr marL="285750" lvl="0" indent="-285750">
              <a:buFont typeface="Arial"/>
              <a:buChar char="•"/>
            </a:pPr>
            <a:r>
              <a:rPr lang="ru-RU" sz="2800" b="1" dirty="0" smtClean="0"/>
              <a:t>Мы знаем что вам нужно</a:t>
            </a:r>
            <a:r>
              <a:rPr lang="en-US" sz="2800" b="1" dirty="0" smtClean="0"/>
              <a:t>;</a:t>
            </a:r>
          </a:p>
          <a:p>
            <a:pPr marL="285750" indent="-285750">
              <a:buFont typeface="Arial"/>
              <a:buChar char="•"/>
            </a:pPr>
            <a:r>
              <a:rPr lang="ru-RU" sz="2800" strike="sngStrike" dirty="0" smtClean="0">
                <a:solidFill>
                  <a:srgbClr val="7F7F7F"/>
                </a:solidFill>
              </a:rPr>
              <a:t>У нас отлажены все бизнес-процессы</a:t>
            </a:r>
            <a:r>
              <a:rPr lang="en-US" sz="2800" strike="sngStrike" dirty="0" smtClean="0">
                <a:solidFill>
                  <a:srgbClr val="7F7F7F"/>
                </a:solidFill>
              </a:rPr>
              <a:t>;</a:t>
            </a:r>
            <a:endParaRPr lang="ru-RU" sz="2800" strike="sngStrike" dirty="0" smtClean="0">
              <a:solidFill>
                <a:srgbClr val="7F7F7F"/>
              </a:solidFill>
            </a:endParaRPr>
          </a:p>
          <a:p>
            <a:pPr marL="285750" lvl="0" indent="-285750">
              <a:buFont typeface="Arial"/>
              <a:buChar char="•"/>
            </a:pPr>
            <a:r>
              <a:rPr lang="ru-RU" sz="2800" b="1" dirty="0" smtClean="0"/>
              <a:t>Мы умеем это делать</a:t>
            </a:r>
            <a:r>
              <a:rPr lang="en-US" sz="2800" b="1" dirty="0" smtClean="0"/>
              <a:t>;</a:t>
            </a:r>
          </a:p>
          <a:p>
            <a:pPr marL="285750" indent="-285750">
              <a:buFont typeface="Arial"/>
              <a:buChar char="•"/>
            </a:pPr>
            <a:r>
              <a:rPr lang="ru-RU" sz="2800" strike="sngStrike" dirty="0">
                <a:solidFill>
                  <a:srgbClr val="7F7F7F"/>
                </a:solidFill>
              </a:rPr>
              <a:t>Недавно мы посетили международную ярмарку</a:t>
            </a:r>
            <a:r>
              <a:rPr lang="en-US" sz="2800" strike="sngStrike" dirty="0">
                <a:solidFill>
                  <a:srgbClr val="7F7F7F"/>
                </a:solidFill>
              </a:rPr>
              <a:t>;</a:t>
            </a:r>
            <a:endParaRPr lang="ru-RU" sz="2800" strike="sngStrike" dirty="0">
              <a:solidFill>
                <a:srgbClr val="7F7F7F"/>
              </a:solidFill>
            </a:endParaRPr>
          </a:p>
          <a:p>
            <a:pPr marL="285750" lvl="0" indent="-285750">
              <a:buFont typeface="Arial"/>
              <a:buChar char="•"/>
            </a:pPr>
            <a:r>
              <a:rPr lang="ru-RU" sz="2800" b="1" dirty="0"/>
              <a:t>Мы привезли эксклюзивный контракт на новый вид </a:t>
            </a:r>
            <a:r>
              <a:rPr lang="ru-RU" sz="2800" b="1" dirty="0" smtClean="0"/>
              <a:t>производства</a:t>
            </a:r>
            <a:r>
              <a:rPr lang="en-US" sz="2800" b="1" dirty="0" smtClean="0"/>
              <a:t>.</a:t>
            </a:r>
          </a:p>
          <a:p>
            <a:pPr marL="285750" lvl="0" indent="-285750">
              <a:buFont typeface="Arial"/>
              <a:buChar char="•"/>
            </a:pPr>
            <a:endParaRPr lang="en-US" sz="2800" b="1" dirty="0"/>
          </a:p>
          <a:p>
            <a:pPr lvl="0" algn="ctr"/>
            <a:r>
              <a:rPr lang="ru-RU" sz="2800" b="1" dirty="0" smtClean="0">
                <a:solidFill>
                  <a:srgbClr val="008000"/>
                </a:solidFill>
              </a:rPr>
              <a:t>ПОКАЖИТЕ – КА!</a:t>
            </a:r>
            <a:endParaRPr lang="en-US" sz="2800" b="1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9397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Пишем</a:t>
            </a:r>
            <a:r>
              <a:rPr lang="en-US" sz="3200" b="1" dirty="0"/>
              <a:t> </a:t>
            </a:r>
            <a:r>
              <a:rPr lang="en-US" sz="3200" b="1" dirty="0" err="1"/>
              <a:t>текст</a:t>
            </a:r>
            <a:r>
              <a:rPr lang="en-US" sz="3200" b="1" dirty="0"/>
              <a:t> </a:t>
            </a:r>
            <a:r>
              <a:rPr lang="en-US" sz="3200" b="1" dirty="0" err="1"/>
              <a:t>с</a:t>
            </a:r>
            <a:r>
              <a:rPr lang="en-US" sz="3200" b="1" dirty="0"/>
              <a:t> </a:t>
            </a:r>
            <a:r>
              <a:rPr lang="en-US" sz="3200" b="1" dirty="0" err="1"/>
              <a:t>упором</a:t>
            </a:r>
            <a:r>
              <a:rPr lang="en-US" sz="3200" b="1" dirty="0"/>
              <a:t> </a:t>
            </a:r>
            <a:r>
              <a:rPr lang="en-US" sz="3200" b="1" dirty="0" err="1"/>
              <a:t>на</a:t>
            </a:r>
            <a:r>
              <a:rPr lang="en-US" sz="3200" b="1" dirty="0"/>
              <a:t> </a:t>
            </a:r>
            <a:r>
              <a:rPr lang="en-US" sz="3200" b="1" dirty="0" err="1"/>
              <a:t>ценности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00908"/>
            <a:ext cx="8229600" cy="4655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/>
              <a:t>Исходные данные: </a:t>
            </a:r>
            <a:r>
              <a:rPr lang="ru-RU" sz="2800" b="1" dirty="0" smtClean="0"/>
              <a:t>Внедорожник</a:t>
            </a:r>
          </a:p>
          <a:p>
            <a:pPr marL="0" indent="0">
              <a:buNone/>
            </a:pPr>
            <a:endParaRPr lang="ru-RU" sz="2800" dirty="0"/>
          </a:p>
          <a:p>
            <a:pPr lvl="0"/>
            <a:r>
              <a:rPr lang="ru-RU" sz="2800" dirty="0"/>
              <a:t> </a:t>
            </a:r>
            <a:r>
              <a:rPr lang="en-US" sz="2800" dirty="0" err="1" smtClean="0"/>
              <a:t>Проходимость</a:t>
            </a:r>
            <a:endParaRPr lang="ru-RU" sz="2800" dirty="0"/>
          </a:p>
          <a:p>
            <a:pPr lvl="0"/>
            <a:r>
              <a:rPr lang="en-US" sz="2800" dirty="0"/>
              <a:t> </a:t>
            </a:r>
            <a:r>
              <a:rPr lang="en-US" sz="2800" dirty="0" err="1"/>
              <a:t>Мощность</a:t>
            </a:r>
            <a:endParaRPr lang="ru-RU" sz="2800" dirty="0"/>
          </a:p>
          <a:p>
            <a:pPr lvl="0"/>
            <a:r>
              <a:rPr lang="en-US" sz="2800" dirty="0"/>
              <a:t> </a:t>
            </a:r>
            <a:r>
              <a:rPr lang="en-US" sz="2800" dirty="0" err="1"/>
              <a:t>Объем</a:t>
            </a:r>
            <a:r>
              <a:rPr lang="en-US" sz="2800" dirty="0"/>
              <a:t> </a:t>
            </a:r>
            <a:r>
              <a:rPr lang="en-US" sz="2800" dirty="0" err="1" smtClean="0"/>
              <a:t>кузова</a:t>
            </a:r>
            <a:endParaRPr lang="ru-RU" sz="2800" dirty="0"/>
          </a:p>
          <a:p>
            <a:pPr lvl="0"/>
            <a:r>
              <a:rPr lang="en-US" sz="2800" dirty="0"/>
              <a:t> </a:t>
            </a:r>
            <a:r>
              <a:rPr lang="en-US" sz="2800" dirty="0" err="1"/>
              <a:t>Высокая</a:t>
            </a:r>
            <a:r>
              <a:rPr lang="en-US" sz="2800" dirty="0"/>
              <a:t> </a:t>
            </a:r>
            <a:r>
              <a:rPr lang="en-US" sz="2800" dirty="0" err="1"/>
              <a:t>посадка</a:t>
            </a:r>
            <a:r>
              <a:rPr lang="en-US" sz="2800" dirty="0"/>
              <a:t> </a:t>
            </a:r>
            <a:endParaRPr lang="ru-RU" sz="2800" dirty="0"/>
          </a:p>
          <a:p>
            <a:pPr lvl="0"/>
            <a:r>
              <a:rPr lang="en-US" sz="2800" dirty="0"/>
              <a:t> «</a:t>
            </a:r>
            <a:r>
              <a:rPr lang="en-US" sz="2800" dirty="0" err="1"/>
              <a:t>Зимнии</a:t>
            </a:r>
            <a:r>
              <a:rPr lang="en-US" sz="2800" dirty="0"/>
              <a:t>̆ </a:t>
            </a:r>
            <a:r>
              <a:rPr lang="en-US" sz="2800" dirty="0" err="1"/>
              <a:t>старт</a:t>
            </a:r>
            <a:r>
              <a:rPr lang="en-US" sz="2800" dirty="0"/>
              <a:t>»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6214896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Пишем</a:t>
            </a:r>
            <a:r>
              <a:rPr lang="en-US" sz="3200" b="1" dirty="0"/>
              <a:t> </a:t>
            </a:r>
            <a:r>
              <a:rPr lang="en-US" sz="3200" b="1" dirty="0" err="1"/>
              <a:t>текст</a:t>
            </a:r>
            <a:r>
              <a:rPr lang="en-US" sz="3200" b="1" dirty="0"/>
              <a:t> </a:t>
            </a:r>
            <a:r>
              <a:rPr lang="en-US" sz="3200" b="1" dirty="0" err="1"/>
              <a:t>с</a:t>
            </a:r>
            <a:r>
              <a:rPr lang="en-US" sz="3200" b="1" dirty="0"/>
              <a:t> </a:t>
            </a:r>
            <a:r>
              <a:rPr lang="en-US" sz="3200" b="1" dirty="0" err="1"/>
              <a:t>упором</a:t>
            </a:r>
            <a:r>
              <a:rPr lang="en-US" sz="3200" b="1" dirty="0"/>
              <a:t> </a:t>
            </a:r>
            <a:r>
              <a:rPr lang="en-US" sz="3200" b="1" dirty="0" err="1"/>
              <a:t>на</a:t>
            </a:r>
            <a:r>
              <a:rPr lang="en-US" sz="3200" b="1" dirty="0"/>
              <a:t> </a:t>
            </a:r>
            <a:r>
              <a:rPr lang="en-US" sz="3200" b="1" dirty="0" err="1"/>
              <a:t>ценности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00908"/>
            <a:ext cx="8229600" cy="4655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/>
              <a:t>Исходные данные: </a:t>
            </a:r>
            <a:r>
              <a:rPr lang="ru-RU" sz="2800" b="1" dirty="0" smtClean="0"/>
              <a:t>Внедорожник </a:t>
            </a:r>
          </a:p>
          <a:p>
            <a:pPr marL="0" indent="0">
              <a:buNone/>
            </a:pPr>
            <a:endParaRPr lang="ru-RU" sz="2800" b="1" dirty="0"/>
          </a:p>
          <a:p>
            <a:pPr marL="0" indent="0">
              <a:buNone/>
            </a:pPr>
            <a:endParaRPr lang="ru-RU" sz="2800" b="1" dirty="0" smtClean="0"/>
          </a:p>
          <a:p>
            <a:pPr marL="0" indent="0">
              <a:buNone/>
            </a:pPr>
            <a:r>
              <a:rPr lang="ru-RU" sz="2800" b="1" dirty="0" smtClean="0"/>
              <a:t>ДЛЯ МУЖЧИН</a:t>
            </a:r>
            <a:endParaRPr lang="ru-RU" sz="2800" dirty="0"/>
          </a:p>
          <a:p>
            <a:pPr lvl="0"/>
            <a:r>
              <a:rPr lang="ru-RU" sz="2800" dirty="0"/>
              <a:t> </a:t>
            </a:r>
            <a:r>
              <a:rPr lang="en-US" sz="2800" dirty="0" err="1"/>
              <a:t>Большая</a:t>
            </a:r>
            <a:r>
              <a:rPr lang="en-US" sz="2800" dirty="0"/>
              <a:t> </a:t>
            </a:r>
            <a:r>
              <a:rPr lang="en-US" sz="2800" dirty="0" err="1"/>
              <a:t>машина</a:t>
            </a:r>
            <a:r>
              <a:rPr lang="en-US" sz="2800" dirty="0"/>
              <a:t> </a:t>
            </a:r>
            <a:r>
              <a:rPr lang="en-US" sz="2800" dirty="0" err="1"/>
              <a:t>для</a:t>
            </a:r>
            <a:r>
              <a:rPr lang="en-US" sz="2800" dirty="0"/>
              <a:t> </a:t>
            </a:r>
            <a:r>
              <a:rPr lang="en-US" sz="2800" dirty="0" err="1"/>
              <a:t>большого</a:t>
            </a:r>
            <a:r>
              <a:rPr lang="en-US" sz="2800" dirty="0"/>
              <a:t> </a:t>
            </a:r>
            <a:r>
              <a:rPr lang="en-US" sz="2800" dirty="0" err="1"/>
              <a:t>человека</a:t>
            </a:r>
            <a:r>
              <a:rPr lang="en-US" sz="2800" dirty="0" smtClean="0"/>
              <a:t>.</a:t>
            </a:r>
            <a:endParaRPr lang="ru-RU" sz="2800" dirty="0"/>
          </a:p>
          <a:p>
            <a:pPr lvl="0"/>
            <a:r>
              <a:rPr lang="en-US" sz="2800" dirty="0"/>
              <a:t> </a:t>
            </a:r>
            <a:r>
              <a:rPr lang="en-US" sz="2800" dirty="0" err="1"/>
              <a:t>Много</a:t>
            </a:r>
            <a:r>
              <a:rPr lang="en-US" sz="2800" dirty="0"/>
              <a:t> «</a:t>
            </a:r>
            <a:r>
              <a:rPr lang="en-US" sz="2800" dirty="0" err="1"/>
              <a:t>жрет</a:t>
            </a:r>
            <a:r>
              <a:rPr lang="en-US" sz="2800" dirty="0"/>
              <a:t>», </a:t>
            </a:r>
            <a:r>
              <a:rPr lang="en-US" sz="2800" dirty="0" err="1"/>
              <a:t>но</a:t>
            </a:r>
            <a:r>
              <a:rPr lang="en-US" sz="2800" dirty="0"/>
              <a:t> </a:t>
            </a:r>
            <a:r>
              <a:rPr lang="en-US" sz="2800" dirty="0" err="1"/>
              <a:t>вы</a:t>
            </a:r>
            <a:r>
              <a:rPr lang="en-US" sz="2800" dirty="0"/>
              <a:t> </a:t>
            </a:r>
            <a:r>
              <a:rPr lang="en-US" sz="2800" dirty="0" err="1"/>
              <a:t>можете</a:t>
            </a:r>
            <a:r>
              <a:rPr lang="en-US" sz="2800" dirty="0"/>
              <a:t> </a:t>
            </a:r>
            <a:r>
              <a:rPr lang="en-US" sz="2800" dirty="0" err="1"/>
              <a:t>себе</a:t>
            </a:r>
            <a:r>
              <a:rPr lang="en-US" sz="2800" dirty="0"/>
              <a:t> </a:t>
            </a:r>
            <a:r>
              <a:rPr lang="en-US" sz="2800" dirty="0" err="1"/>
              <a:t>это</a:t>
            </a:r>
            <a:r>
              <a:rPr lang="en-US" sz="2800" dirty="0"/>
              <a:t> </a:t>
            </a:r>
            <a:r>
              <a:rPr lang="en-US" sz="2800" dirty="0" err="1"/>
              <a:t>позволить</a:t>
            </a:r>
            <a:r>
              <a:rPr lang="en-US" sz="2800" dirty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2571621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Пишем</a:t>
            </a:r>
            <a:r>
              <a:rPr lang="en-US" sz="3200" b="1" dirty="0"/>
              <a:t> </a:t>
            </a:r>
            <a:r>
              <a:rPr lang="en-US" sz="3200" b="1" dirty="0" err="1"/>
              <a:t>текст</a:t>
            </a:r>
            <a:r>
              <a:rPr lang="en-US" sz="3200" b="1" dirty="0"/>
              <a:t> </a:t>
            </a:r>
            <a:r>
              <a:rPr lang="en-US" sz="3200" b="1" dirty="0" err="1"/>
              <a:t>с</a:t>
            </a:r>
            <a:r>
              <a:rPr lang="en-US" sz="3200" b="1" dirty="0"/>
              <a:t> </a:t>
            </a:r>
            <a:r>
              <a:rPr lang="en-US" sz="3200" b="1" dirty="0" err="1"/>
              <a:t>упором</a:t>
            </a:r>
            <a:r>
              <a:rPr lang="en-US" sz="3200" b="1" dirty="0"/>
              <a:t> </a:t>
            </a:r>
            <a:r>
              <a:rPr lang="en-US" sz="3200" b="1" dirty="0" err="1"/>
              <a:t>на</a:t>
            </a:r>
            <a:r>
              <a:rPr lang="en-US" sz="3200" b="1" dirty="0"/>
              <a:t> </a:t>
            </a:r>
            <a:r>
              <a:rPr lang="en-US" sz="3200" b="1" dirty="0" err="1"/>
              <a:t>ценности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00908"/>
            <a:ext cx="8229600" cy="4655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/>
              <a:t>Исходные данные: </a:t>
            </a:r>
            <a:r>
              <a:rPr lang="ru-RU" sz="2800" b="1" dirty="0" smtClean="0"/>
              <a:t>Внедорожник </a:t>
            </a:r>
          </a:p>
          <a:p>
            <a:pPr marL="0" indent="0">
              <a:buNone/>
            </a:pPr>
            <a:endParaRPr lang="ru-RU" sz="2800" b="1" dirty="0"/>
          </a:p>
          <a:p>
            <a:pPr marL="0" indent="0">
              <a:buNone/>
            </a:pPr>
            <a:endParaRPr lang="ru-RU" sz="2800" b="1" dirty="0" smtClean="0"/>
          </a:p>
          <a:p>
            <a:pPr marL="0" indent="0">
              <a:buNone/>
            </a:pPr>
            <a:r>
              <a:rPr lang="ru-RU" sz="2800" b="1" dirty="0" smtClean="0"/>
              <a:t>ДЛЯ ЖЕНЩИН</a:t>
            </a:r>
            <a:endParaRPr lang="ru-RU" sz="2800" dirty="0"/>
          </a:p>
          <a:p>
            <a:pPr lvl="0"/>
            <a:r>
              <a:rPr lang="ru-RU" sz="2800" dirty="0"/>
              <a:t> </a:t>
            </a:r>
            <a:r>
              <a:rPr lang="en-US" sz="2800" dirty="0" err="1"/>
              <a:t>Большой</a:t>
            </a:r>
            <a:r>
              <a:rPr lang="en-US" sz="2800" dirty="0"/>
              <a:t> </a:t>
            </a:r>
            <a:r>
              <a:rPr lang="en-US" sz="2800" dirty="0" err="1"/>
              <a:t>багажник</a:t>
            </a:r>
            <a:r>
              <a:rPr lang="en-US" sz="2800" dirty="0"/>
              <a:t>, “</a:t>
            </a:r>
            <a:r>
              <a:rPr lang="en-US" sz="2800" dirty="0" err="1"/>
              <a:t>затариться</a:t>
            </a:r>
            <a:r>
              <a:rPr lang="en-US" sz="2800" dirty="0"/>
              <a:t>” </a:t>
            </a:r>
            <a:r>
              <a:rPr lang="en-US" sz="2800" dirty="0" err="1"/>
              <a:t>на</a:t>
            </a:r>
            <a:r>
              <a:rPr lang="en-US" sz="2800" dirty="0"/>
              <a:t> </a:t>
            </a:r>
            <a:r>
              <a:rPr lang="en-US" sz="2800" dirty="0" err="1"/>
              <a:t>всю</a:t>
            </a:r>
            <a:r>
              <a:rPr lang="en-US" sz="2800" dirty="0"/>
              <a:t> </a:t>
            </a:r>
            <a:r>
              <a:rPr lang="en-US" sz="2800" dirty="0" err="1" smtClean="0"/>
              <a:t>неделю</a:t>
            </a:r>
            <a:endParaRPr lang="ru-RU" sz="2800" dirty="0"/>
          </a:p>
          <a:p>
            <a:pPr lvl="0"/>
            <a:r>
              <a:rPr lang="en-US" sz="2800" dirty="0" smtClean="0"/>
              <a:t> </a:t>
            </a:r>
            <a:r>
              <a:rPr lang="en-US" sz="2800" dirty="0" err="1"/>
              <a:t>На</a:t>
            </a:r>
            <a:r>
              <a:rPr lang="en-US" sz="2800" dirty="0"/>
              <a:t> </a:t>
            </a:r>
            <a:r>
              <a:rPr lang="en-US" sz="2800" dirty="0" err="1"/>
              <a:t>заднем</a:t>
            </a:r>
            <a:r>
              <a:rPr lang="en-US" sz="2800" dirty="0"/>
              <a:t> </a:t>
            </a:r>
            <a:r>
              <a:rPr lang="en-US" sz="2800" dirty="0" err="1"/>
              <a:t>сиденье</a:t>
            </a:r>
            <a:r>
              <a:rPr lang="en-US" sz="2800" dirty="0"/>
              <a:t> – </a:t>
            </a:r>
            <a:r>
              <a:rPr lang="en-US" sz="2800" dirty="0" err="1"/>
              <a:t>до</a:t>
            </a:r>
            <a:r>
              <a:rPr lang="en-US" sz="2800" dirty="0"/>
              <a:t> 5 </a:t>
            </a:r>
            <a:r>
              <a:rPr lang="en-US" sz="2800" dirty="0" err="1" smtClean="0"/>
              <a:t>детей</a:t>
            </a:r>
            <a:endParaRPr lang="ru-RU" sz="2800" dirty="0"/>
          </a:p>
          <a:p>
            <a:pPr lvl="0"/>
            <a:r>
              <a:rPr lang="ru-RU" sz="2800" dirty="0" smtClean="0"/>
              <a:t> </a:t>
            </a:r>
            <a:r>
              <a:rPr lang="en-US" sz="2800" dirty="0" err="1" smtClean="0"/>
              <a:t>Бонус</a:t>
            </a:r>
            <a:r>
              <a:rPr lang="en-US" sz="2800" dirty="0"/>
              <a:t>: </a:t>
            </a:r>
            <a:r>
              <a:rPr lang="en-US" sz="2800" dirty="0" err="1"/>
              <a:t>детское</a:t>
            </a:r>
            <a:r>
              <a:rPr lang="en-US" sz="2800" dirty="0"/>
              <a:t> </a:t>
            </a:r>
            <a:r>
              <a:rPr lang="en-US" sz="2800" dirty="0" err="1" smtClean="0"/>
              <a:t>кресло</a:t>
            </a:r>
            <a:endParaRPr lang="ru-RU" sz="2800" dirty="0"/>
          </a:p>
          <a:p>
            <a:pPr lvl="0"/>
            <a:r>
              <a:rPr lang="en-US" sz="2800" dirty="0" smtClean="0"/>
              <a:t> </a:t>
            </a:r>
            <a:r>
              <a:rPr lang="en-US" sz="2800" dirty="0" err="1"/>
              <a:t>На</a:t>
            </a:r>
            <a:r>
              <a:rPr lang="en-US" sz="2800" dirty="0"/>
              <a:t> </a:t>
            </a:r>
            <a:r>
              <a:rPr lang="en-US" sz="2800" dirty="0" err="1"/>
              <a:t>этом</a:t>
            </a:r>
            <a:r>
              <a:rPr lang="en-US" sz="2800" dirty="0"/>
              <a:t> “</a:t>
            </a:r>
            <a:r>
              <a:rPr lang="en-US" sz="2800" dirty="0" err="1"/>
              <a:t>танке</a:t>
            </a:r>
            <a:r>
              <a:rPr lang="en-US" sz="2800" dirty="0"/>
              <a:t>” </a:t>
            </a:r>
            <a:r>
              <a:rPr lang="en-US" sz="2800" dirty="0" err="1"/>
              <a:t>Вас</a:t>
            </a:r>
            <a:r>
              <a:rPr lang="en-US" sz="2800" dirty="0"/>
              <a:t> </a:t>
            </a:r>
            <a:r>
              <a:rPr lang="en-US" sz="2800" dirty="0" err="1"/>
              <a:t>никто</a:t>
            </a:r>
            <a:r>
              <a:rPr lang="en-US" sz="2800" dirty="0"/>
              <a:t> </a:t>
            </a:r>
            <a:r>
              <a:rPr lang="en-US" sz="2800" dirty="0" err="1"/>
              <a:t>не</a:t>
            </a:r>
            <a:r>
              <a:rPr lang="en-US" sz="2800" dirty="0"/>
              <a:t> </a:t>
            </a:r>
            <a:r>
              <a:rPr lang="en-US" sz="2800" dirty="0" err="1"/>
              <a:t>обидит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4850329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26759"/>
            <a:ext cx="8229600" cy="1143000"/>
          </a:xfrm>
        </p:spPr>
        <p:txBody>
          <a:bodyPr/>
          <a:lstStyle/>
          <a:p>
            <a:r>
              <a:rPr lang="en-US" b="1" dirty="0" err="1"/>
              <a:t>Заголовок</a:t>
            </a:r>
            <a:r>
              <a:rPr lang="en-US" b="1" dirty="0"/>
              <a:t> –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01110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1411292"/>
            <a:ext cx="8229600" cy="3828131"/>
          </a:xfrm>
        </p:spPr>
        <p:txBody>
          <a:bodyPr>
            <a:normAutofit/>
          </a:bodyPr>
          <a:lstStyle/>
          <a:p>
            <a:r>
              <a:rPr lang="en-US" b="1" dirty="0" err="1"/>
              <a:t>Заголовок</a:t>
            </a:r>
            <a:r>
              <a:rPr lang="en-US" b="1" dirty="0"/>
              <a:t> </a:t>
            </a:r>
            <a:r>
              <a:rPr lang="en-US" b="1" dirty="0" smtClean="0"/>
              <a:t>–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sz="3100" dirty="0" err="1"/>
              <a:t>это</a:t>
            </a:r>
            <a:r>
              <a:rPr lang="en-US" sz="3100" dirty="0"/>
              <a:t> </a:t>
            </a:r>
            <a:r>
              <a:rPr lang="en-US" sz="3100" dirty="0" err="1"/>
              <a:t>фильтр</a:t>
            </a:r>
            <a:r>
              <a:rPr lang="en-US" sz="3100" dirty="0"/>
              <a:t> </a:t>
            </a:r>
            <a:r>
              <a:rPr lang="en-US" sz="3100" dirty="0" err="1"/>
              <a:t>аудитории</a:t>
            </a:r>
            <a:r>
              <a:rPr lang="en-US" sz="3100" dirty="0"/>
              <a:t>. </a:t>
            </a:r>
            <a:r>
              <a:rPr lang="en-US" sz="3100" dirty="0" err="1"/>
              <a:t>Заголовок</a:t>
            </a:r>
            <a:r>
              <a:rPr lang="en-US" sz="3100" dirty="0"/>
              <a:t> </a:t>
            </a:r>
            <a:r>
              <a:rPr lang="en-US" sz="3100" dirty="0" err="1"/>
              <a:t>точно</a:t>
            </a:r>
            <a:r>
              <a:rPr lang="en-US" sz="3100" dirty="0"/>
              <a:t> </a:t>
            </a:r>
            <a:r>
              <a:rPr lang="en-US" sz="3100" dirty="0" err="1"/>
              <a:t>отделяет</a:t>
            </a:r>
            <a:r>
              <a:rPr lang="en-US" sz="3100" dirty="0"/>
              <a:t> </a:t>
            </a:r>
            <a:r>
              <a:rPr lang="en-US" sz="3100" dirty="0" err="1"/>
              <a:t>вашу</a:t>
            </a:r>
            <a:r>
              <a:rPr lang="en-US" sz="3100" dirty="0"/>
              <a:t> </a:t>
            </a:r>
            <a:r>
              <a:rPr lang="en-US" sz="3100" dirty="0" err="1"/>
              <a:t>целевую</a:t>
            </a:r>
            <a:r>
              <a:rPr lang="en-US" sz="3100" dirty="0"/>
              <a:t> </a:t>
            </a:r>
            <a:r>
              <a:rPr lang="en-US" sz="3100" dirty="0" err="1"/>
              <a:t>аудиторию</a:t>
            </a:r>
            <a:r>
              <a:rPr lang="en-US" sz="3100" dirty="0"/>
              <a:t> </a:t>
            </a:r>
            <a:r>
              <a:rPr lang="en-US" sz="3100" dirty="0" err="1"/>
              <a:t>от</a:t>
            </a:r>
            <a:r>
              <a:rPr lang="en-US" sz="3100" dirty="0"/>
              <a:t> </a:t>
            </a:r>
            <a:r>
              <a:rPr lang="en-US" sz="3100" dirty="0" err="1"/>
              <a:t>прочих</a:t>
            </a:r>
            <a:r>
              <a:rPr lang="en-US" sz="3100" dirty="0"/>
              <a:t> </a:t>
            </a:r>
            <a:r>
              <a:rPr lang="en-US" sz="3100" dirty="0" err="1"/>
              <a:t>читателей</a:t>
            </a:r>
            <a:r>
              <a:rPr lang="en-US" sz="3100" dirty="0"/>
              <a:t>. </a:t>
            </a:r>
            <a:r>
              <a:rPr lang="en-US" sz="3100" b="1" dirty="0" err="1"/>
              <a:t>Остальные</a:t>
            </a:r>
            <a:r>
              <a:rPr lang="en-US" sz="3100" b="1" dirty="0"/>
              <a:t> </a:t>
            </a:r>
            <a:r>
              <a:rPr lang="en-US" sz="3100" b="1" dirty="0" err="1"/>
              <a:t>идут</a:t>
            </a:r>
            <a:r>
              <a:rPr lang="en-US" sz="3100" b="1" dirty="0"/>
              <a:t> </a:t>
            </a:r>
            <a:r>
              <a:rPr lang="en-US" sz="3100" b="1" dirty="0" err="1"/>
              <a:t>мимо</a:t>
            </a:r>
            <a:r>
              <a:rPr lang="en-US" sz="3100" b="1" dirty="0"/>
              <a:t>.</a:t>
            </a:r>
            <a:r>
              <a:rPr lang="ru-RU" sz="3100" dirty="0"/>
              <a:t/>
            </a:r>
            <a:br>
              <a:rPr lang="ru-RU" sz="3100" dirty="0"/>
            </a:br>
            <a:endParaRPr lang="ru-RU" sz="3100" dirty="0"/>
          </a:p>
        </p:txBody>
      </p:sp>
    </p:spTree>
    <p:extLst>
      <p:ext uri="{BB962C8B-B14F-4D97-AF65-F5344CB8AC3E}">
        <p14:creationId xmlns:p14="http://schemas.microsoft.com/office/powerpoint/2010/main" val="382086248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Приёмы</a:t>
            </a:r>
            <a:r>
              <a:rPr lang="en-US" sz="3200" b="1" dirty="0"/>
              <a:t> </a:t>
            </a:r>
            <a:r>
              <a:rPr lang="en-US" sz="3200" b="1" dirty="0" err="1"/>
              <a:t>составления</a:t>
            </a:r>
            <a:r>
              <a:rPr lang="en-US" sz="3200" b="1" dirty="0"/>
              <a:t> </a:t>
            </a:r>
            <a:r>
              <a:rPr lang="en-US" sz="3200" b="1" dirty="0" err="1" smtClean="0"/>
              <a:t>заголовков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8015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 err="1"/>
              <a:t>Цифры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Пять</a:t>
            </a:r>
            <a:r>
              <a:rPr lang="en-US" sz="2000" dirty="0"/>
              <a:t> </a:t>
            </a:r>
            <a:r>
              <a:rPr lang="en-US" sz="2000" dirty="0" err="1"/>
              <a:t>способов</a:t>
            </a:r>
            <a:r>
              <a:rPr lang="en-US" sz="2000" dirty="0"/>
              <a:t> </a:t>
            </a:r>
            <a:r>
              <a:rPr lang="en-US" sz="2000" dirty="0" err="1"/>
              <a:t>потратить</a:t>
            </a:r>
            <a:r>
              <a:rPr lang="en-US" sz="2000" dirty="0"/>
              <a:t> </a:t>
            </a:r>
            <a:r>
              <a:rPr lang="en-US" sz="2000" dirty="0" err="1"/>
              <a:t>деньги</a:t>
            </a:r>
            <a:r>
              <a:rPr lang="en-US" sz="2000" dirty="0"/>
              <a:t>. </a:t>
            </a:r>
            <a:endParaRPr lang="ru-RU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err="1"/>
              <a:t>Метафоры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Майская</a:t>
            </a:r>
            <a:r>
              <a:rPr lang="en-US" sz="2000" dirty="0"/>
              <a:t> </a:t>
            </a:r>
            <a:r>
              <a:rPr lang="en-US" sz="2000" dirty="0" err="1"/>
              <a:t>прохлада</a:t>
            </a:r>
            <a:r>
              <a:rPr lang="en-US" sz="2000" dirty="0"/>
              <a:t> </a:t>
            </a:r>
            <a:r>
              <a:rPr lang="en-US" sz="2000" dirty="0" err="1"/>
              <a:t>знойным</a:t>
            </a:r>
            <a:r>
              <a:rPr lang="en-US" sz="2000" dirty="0"/>
              <a:t> </a:t>
            </a:r>
            <a:r>
              <a:rPr lang="en-US" sz="2000" dirty="0" err="1"/>
              <a:t>летом</a:t>
            </a:r>
            <a:r>
              <a:rPr lang="en-US" sz="2000" dirty="0"/>
              <a:t>. </a:t>
            </a:r>
            <a:endParaRPr lang="ru-RU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err="1"/>
              <a:t>Вопросы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А</a:t>
            </a:r>
            <a:r>
              <a:rPr lang="en-US" sz="2000" dirty="0"/>
              <a:t> </a:t>
            </a:r>
            <a:r>
              <a:rPr lang="en-US" sz="2000" dirty="0" err="1"/>
              <a:t>вы</a:t>
            </a:r>
            <a:r>
              <a:rPr lang="en-US" sz="2000" dirty="0"/>
              <a:t> </a:t>
            </a:r>
            <a:r>
              <a:rPr lang="en-US" sz="2000" dirty="0" err="1"/>
              <a:t>уже</a:t>
            </a:r>
            <a:r>
              <a:rPr lang="en-US" sz="2000" dirty="0"/>
              <a:t> </a:t>
            </a:r>
            <a:r>
              <a:rPr lang="en-US" sz="2000" dirty="0" err="1"/>
              <a:t>играете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новои</a:t>
            </a:r>
            <a:r>
              <a:rPr lang="en-US" sz="2000" dirty="0"/>
              <a:t>̆ </a:t>
            </a:r>
            <a:r>
              <a:rPr lang="en-US" sz="2000" dirty="0" err="1"/>
              <a:t>бирже</a:t>
            </a:r>
            <a:r>
              <a:rPr lang="en-US" sz="2000" dirty="0" smtClean="0"/>
              <a:t>?</a:t>
            </a:r>
            <a:endParaRPr lang="ru-RU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err="1" smtClean="0"/>
              <a:t>Преувеличения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Страшная</a:t>
            </a:r>
            <a:r>
              <a:rPr lang="en-US" sz="2000" dirty="0"/>
              <a:t> </a:t>
            </a:r>
            <a:r>
              <a:rPr lang="en-US" sz="2000" dirty="0" err="1"/>
              <a:t>тайна</a:t>
            </a:r>
            <a:r>
              <a:rPr lang="en-US" sz="2000" dirty="0"/>
              <a:t> </a:t>
            </a:r>
            <a:r>
              <a:rPr lang="en-US" sz="2000" dirty="0" err="1"/>
              <a:t>брокколи</a:t>
            </a:r>
            <a:r>
              <a:rPr lang="en-US" sz="2000" dirty="0"/>
              <a:t>. </a:t>
            </a:r>
            <a:r>
              <a:rPr lang="en-US" sz="2000" dirty="0" err="1"/>
              <a:t>Мы</a:t>
            </a:r>
            <a:r>
              <a:rPr lang="en-US" sz="2000" dirty="0"/>
              <a:t> </a:t>
            </a:r>
            <a:r>
              <a:rPr lang="en-US" sz="2000" dirty="0" err="1"/>
              <a:t>замораживаем</a:t>
            </a:r>
            <a:r>
              <a:rPr lang="en-US" sz="2000" dirty="0"/>
              <a:t> </a:t>
            </a:r>
            <a:r>
              <a:rPr lang="en-US" sz="2000" dirty="0" err="1"/>
              <a:t>их</a:t>
            </a:r>
            <a:r>
              <a:rPr lang="en-US" sz="2000" dirty="0"/>
              <a:t> </a:t>
            </a:r>
            <a:r>
              <a:rPr lang="en-US" sz="2000" dirty="0" err="1" smtClean="0"/>
              <a:t>тепленькими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err="1" smtClean="0"/>
              <a:t>Тире</a:t>
            </a:r>
            <a:r>
              <a:rPr lang="en-US" sz="2000" b="1" dirty="0" smtClean="0"/>
              <a:t> </a:t>
            </a:r>
            <a:r>
              <a:rPr lang="en-US" sz="2000" b="1" dirty="0" err="1"/>
              <a:t>и</a:t>
            </a:r>
            <a:r>
              <a:rPr lang="en-US" sz="2000" b="1" dirty="0"/>
              <a:t> </a:t>
            </a:r>
            <a:r>
              <a:rPr lang="en-US" sz="2000" b="1" dirty="0" err="1"/>
              <a:t>двоеточия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Зима</a:t>
            </a:r>
            <a:r>
              <a:rPr lang="en-US" sz="2000" dirty="0"/>
              <a:t> – </a:t>
            </a:r>
            <a:r>
              <a:rPr lang="en-US" sz="2000" dirty="0" err="1"/>
              <a:t>это</a:t>
            </a:r>
            <a:r>
              <a:rPr lang="en-US" sz="2000" dirty="0"/>
              <a:t> </a:t>
            </a:r>
            <a:r>
              <a:rPr lang="en-US" sz="2000" dirty="0" err="1"/>
              <a:t>насморк</a:t>
            </a:r>
            <a:r>
              <a:rPr lang="en-US" sz="2000" dirty="0"/>
              <a:t>. </a:t>
            </a:r>
            <a:endParaRPr lang="ru-RU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err="1"/>
              <a:t>Противопоставления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Мы</a:t>
            </a:r>
            <a:r>
              <a:rPr lang="en-US" sz="2000" dirty="0"/>
              <a:t> </a:t>
            </a:r>
            <a:r>
              <a:rPr lang="en-US" sz="2000" dirty="0" err="1"/>
              <a:t>работаем</a:t>
            </a:r>
            <a:r>
              <a:rPr lang="en-US" sz="2000" dirty="0"/>
              <a:t> – </a:t>
            </a:r>
            <a:r>
              <a:rPr lang="en-US" sz="2000" dirty="0" err="1"/>
              <a:t>вы</a:t>
            </a:r>
            <a:r>
              <a:rPr lang="en-US" sz="2000" dirty="0"/>
              <a:t> </a:t>
            </a:r>
            <a:r>
              <a:rPr lang="en-US" sz="2000" dirty="0" err="1"/>
              <a:t>отдыхаете</a:t>
            </a:r>
            <a:r>
              <a:rPr lang="en-US" sz="2000" dirty="0"/>
              <a:t>. </a:t>
            </a:r>
            <a:endParaRPr lang="ru-RU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err="1"/>
              <a:t>Рифмы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Есть</a:t>
            </a:r>
            <a:r>
              <a:rPr lang="en-US" sz="2000" dirty="0"/>
              <a:t> </a:t>
            </a:r>
            <a:r>
              <a:rPr lang="en-US" sz="2000" dirty="0" err="1"/>
              <a:t>идея</a:t>
            </a:r>
            <a:r>
              <a:rPr lang="en-US" sz="2000" dirty="0"/>
              <a:t> – </a:t>
            </a:r>
            <a:r>
              <a:rPr lang="en-US" sz="2000" dirty="0" err="1"/>
              <a:t>есть</a:t>
            </a:r>
            <a:r>
              <a:rPr lang="en-US" sz="2000" dirty="0"/>
              <a:t> IKEA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err="1"/>
              <a:t>Повторы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Косметика</a:t>
            </a:r>
            <a:r>
              <a:rPr lang="en-US" sz="2000" dirty="0"/>
              <a:t> </a:t>
            </a:r>
            <a:r>
              <a:rPr lang="en-US" sz="2000" dirty="0" err="1"/>
              <a:t>Х</a:t>
            </a:r>
            <a:r>
              <a:rPr lang="en-US" sz="2000" dirty="0"/>
              <a:t>. </a:t>
            </a:r>
            <a:r>
              <a:rPr lang="en-US" sz="2000" dirty="0" err="1"/>
              <a:t>Твои</a:t>
            </a:r>
            <a:r>
              <a:rPr lang="en-US" sz="2000" dirty="0"/>
              <a:t>̆ </a:t>
            </a:r>
            <a:r>
              <a:rPr lang="en-US" sz="2000" dirty="0" err="1"/>
              <a:t>выбор</a:t>
            </a:r>
            <a:r>
              <a:rPr lang="en-US" sz="2000" dirty="0"/>
              <a:t>. </a:t>
            </a:r>
            <a:r>
              <a:rPr lang="en-US" sz="2000" dirty="0" err="1"/>
              <a:t>Твои</a:t>
            </a:r>
            <a:r>
              <a:rPr lang="en-US" sz="2000" dirty="0"/>
              <a:t>̆ </a:t>
            </a:r>
            <a:r>
              <a:rPr lang="en-US" sz="2000" dirty="0" err="1"/>
              <a:t>стиль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 </a:t>
            </a:r>
            <a:endParaRPr lang="ru-RU" sz="20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1788570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Приёмы</a:t>
            </a:r>
            <a:r>
              <a:rPr lang="en-US" sz="3200" b="1" dirty="0"/>
              <a:t> </a:t>
            </a:r>
            <a:r>
              <a:rPr lang="en-US" sz="3200" b="1" dirty="0" err="1"/>
              <a:t>составления</a:t>
            </a:r>
            <a:r>
              <a:rPr lang="en-US" sz="3200" b="1" dirty="0"/>
              <a:t> </a:t>
            </a:r>
            <a:r>
              <a:rPr lang="en-US" sz="3200" b="1" dirty="0" err="1" smtClean="0"/>
              <a:t>заголовков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801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/>
              <a:t>Пишите</a:t>
            </a:r>
            <a:r>
              <a:rPr lang="en-US" sz="2800" b="1" dirty="0"/>
              <a:t> ЗАГОЛОВОК </a:t>
            </a:r>
            <a:r>
              <a:rPr lang="en-US" sz="2800" b="1" dirty="0" err="1"/>
              <a:t>так</a:t>
            </a:r>
            <a:r>
              <a:rPr lang="en-US" sz="2800" b="1" dirty="0"/>
              <a:t>, </a:t>
            </a:r>
            <a:r>
              <a:rPr lang="en-US" sz="2800" b="1" dirty="0" err="1"/>
              <a:t>чтобы</a:t>
            </a:r>
            <a:r>
              <a:rPr lang="en-US" sz="2800" b="1" dirty="0"/>
              <a:t> </a:t>
            </a:r>
            <a:r>
              <a:rPr lang="en-US" sz="2800" b="1" dirty="0" err="1" smtClean="0"/>
              <a:t>он</a:t>
            </a:r>
            <a:r>
              <a:rPr lang="ru-RU" sz="2800" dirty="0"/>
              <a:t> </a:t>
            </a:r>
            <a:r>
              <a:rPr lang="en-US" sz="2800" b="1" dirty="0" err="1" smtClean="0"/>
              <a:t>содержал</a:t>
            </a:r>
            <a:r>
              <a:rPr lang="en-US" sz="2800" b="1" dirty="0" smtClean="0"/>
              <a:t> </a:t>
            </a:r>
            <a:r>
              <a:rPr lang="en-US" sz="2800" b="1" dirty="0" err="1"/>
              <a:t>конверсионные</a:t>
            </a:r>
            <a:r>
              <a:rPr lang="en-US" sz="2800" b="1" dirty="0"/>
              <a:t> </a:t>
            </a:r>
            <a:r>
              <a:rPr lang="en-US" sz="2800" b="1" dirty="0" err="1"/>
              <a:t>слова</a:t>
            </a:r>
            <a:r>
              <a:rPr lang="en-US" sz="2800" b="1" dirty="0"/>
              <a:t>:</a:t>
            </a:r>
            <a:br>
              <a:rPr lang="en-US" sz="2800" b="1" dirty="0"/>
            </a:br>
            <a:endParaRPr lang="ru-RU" sz="2800" b="1" dirty="0" smtClean="0"/>
          </a:p>
          <a:p>
            <a:pPr marL="0" indent="0">
              <a:buNone/>
            </a:pPr>
            <a:r>
              <a:rPr lang="en-US" sz="2800" dirty="0" err="1" smtClean="0"/>
              <a:t>Купить</a:t>
            </a:r>
            <a:r>
              <a:rPr lang="en-US" sz="2800" dirty="0"/>
              <a:t>, </a:t>
            </a:r>
            <a:r>
              <a:rPr lang="en-US" sz="2800" dirty="0" err="1"/>
              <a:t>выбрать</a:t>
            </a:r>
            <a:r>
              <a:rPr lang="en-US" sz="2800" dirty="0"/>
              <a:t>, </a:t>
            </a:r>
            <a:r>
              <a:rPr lang="en-US" sz="2800" dirty="0" err="1"/>
              <a:t>доставка</a:t>
            </a:r>
            <a:r>
              <a:rPr lang="en-US" sz="2800" dirty="0"/>
              <a:t>, </a:t>
            </a:r>
            <a:r>
              <a:rPr lang="en-US" sz="2800" dirty="0" err="1"/>
              <a:t>цены</a:t>
            </a:r>
            <a:r>
              <a:rPr lang="en-US" sz="2800" dirty="0"/>
              <a:t>, &lt;</a:t>
            </a:r>
            <a:r>
              <a:rPr lang="en-US" sz="2800" dirty="0" err="1"/>
              <a:t>город</a:t>
            </a:r>
            <a:r>
              <a:rPr lang="en-US" sz="2800" dirty="0"/>
              <a:t>&gt;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8463943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Приёмы</a:t>
            </a:r>
            <a:r>
              <a:rPr lang="en-US" sz="3200" b="1" dirty="0"/>
              <a:t> </a:t>
            </a:r>
            <a:r>
              <a:rPr lang="en-US" sz="3200" b="1" dirty="0" err="1"/>
              <a:t>составления</a:t>
            </a:r>
            <a:r>
              <a:rPr lang="en-US" sz="3200" b="1" dirty="0"/>
              <a:t> </a:t>
            </a:r>
            <a:r>
              <a:rPr lang="en-US" sz="3200" b="1" dirty="0" err="1" smtClean="0"/>
              <a:t>заголовков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801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/>
              <a:t>Пишите</a:t>
            </a:r>
            <a:r>
              <a:rPr lang="en-US" sz="2800" b="1" dirty="0"/>
              <a:t> ЗАГОЛОВОК </a:t>
            </a:r>
            <a:r>
              <a:rPr lang="en-US" sz="2800" b="1" dirty="0" err="1"/>
              <a:t>так</a:t>
            </a:r>
            <a:r>
              <a:rPr lang="en-US" sz="2800" b="1" dirty="0"/>
              <a:t>, </a:t>
            </a:r>
            <a:r>
              <a:rPr lang="en-US" sz="2800" b="1" dirty="0" err="1"/>
              <a:t>чтобы</a:t>
            </a:r>
            <a:r>
              <a:rPr lang="en-US" sz="2800" b="1" dirty="0"/>
              <a:t> </a:t>
            </a:r>
            <a:r>
              <a:rPr lang="en-US" sz="2800" b="1" dirty="0" err="1" smtClean="0"/>
              <a:t>он</a:t>
            </a:r>
            <a:r>
              <a:rPr lang="ru-RU" sz="2800" dirty="0"/>
              <a:t> </a:t>
            </a:r>
            <a:r>
              <a:rPr lang="en-US" sz="2800" b="1" dirty="0" err="1" smtClean="0"/>
              <a:t>содержал</a:t>
            </a:r>
            <a:r>
              <a:rPr lang="en-US" sz="2800" b="1" dirty="0" smtClean="0"/>
              <a:t> </a:t>
            </a:r>
            <a:r>
              <a:rPr lang="en-US" sz="2800" b="1" dirty="0" err="1"/>
              <a:t>конверсионные</a:t>
            </a:r>
            <a:r>
              <a:rPr lang="en-US" sz="2800" b="1" dirty="0"/>
              <a:t> </a:t>
            </a:r>
            <a:r>
              <a:rPr lang="en-US" sz="2800" b="1" dirty="0" err="1"/>
              <a:t>слова</a:t>
            </a:r>
            <a:r>
              <a:rPr lang="en-US" sz="2800" b="1" dirty="0"/>
              <a:t>:</a:t>
            </a:r>
            <a:br>
              <a:rPr lang="en-US" sz="2800" b="1" dirty="0"/>
            </a:br>
            <a:endParaRPr lang="ru-RU" sz="2800" b="1" dirty="0" smtClean="0"/>
          </a:p>
          <a:p>
            <a:pPr marL="0" indent="0">
              <a:buNone/>
            </a:pPr>
            <a:r>
              <a:rPr lang="en-US" sz="2800" dirty="0" err="1" smtClean="0"/>
              <a:t>Купить</a:t>
            </a:r>
            <a:r>
              <a:rPr lang="en-US" sz="2800" dirty="0"/>
              <a:t>, </a:t>
            </a:r>
            <a:r>
              <a:rPr lang="en-US" sz="2800" dirty="0" err="1"/>
              <a:t>выбрать</a:t>
            </a:r>
            <a:r>
              <a:rPr lang="en-US" sz="2800" dirty="0"/>
              <a:t>, </a:t>
            </a:r>
            <a:r>
              <a:rPr lang="en-US" sz="2800" dirty="0" err="1"/>
              <a:t>доставка</a:t>
            </a:r>
            <a:r>
              <a:rPr lang="en-US" sz="2800" dirty="0"/>
              <a:t>, </a:t>
            </a:r>
            <a:r>
              <a:rPr lang="en-US" sz="2800" dirty="0" err="1"/>
              <a:t>цены</a:t>
            </a:r>
            <a:r>
              <a:rPr lang="en-US" sz="2800" dirty="0"/>
              <a:t>, &lt;</a:t>
            </a:r>
            <a:r>
              <a:rPr lang="en-US" sz="2800" dirty="0" err="1"/>
              <a:t>город</a:t>
            </a:r>
            <a:r>
              <a:rPr lang="en-US" sz="2800" dirty="0" smtClean="0"/>
              <a:t>&gt;</a:t>
            </a: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en-US" sz="2800" b="1" dirty="0" err="1"/>
              <a:t>Пишите</a:t>
            </a:r>
            <a:r>
              <a:rPr lang="en-US" sz="2800" b="1" dirty="0"/>
              <a:t> ЗАГОЛОВОК </a:t>
            </a:r>
            <a:r>
              <a:rPr lang="ru-RU" sz="2800" b="1" dirty="0" smtClean="0"/>
              <a:t>который побуждает к действию</a:t>
            </a:r>
            <a:r>
              <a:rPr lang="en-US" sz="2800" b="1" dirty="0" smtClean="0"/>
              <a:t>: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ru-RU" sz="2800" b="1" dirty="0" smtClean="0">
                <a:solidFill>
                  <a:srgbClr val="008000"/>
                </a:solidFill>
              </a:rPr>
              <a:t>Получите</a:t>
            </a:r>
            <a:r>
              <a:rPr lang="en-US" sz="2800" dirty="0" smtClean="0"/>
              <a:t>, </a:t>
            </a:r>
            <a:r>
              <a:rPr lang="ru-RU" sz="2800" dirty="0" smtClean="0"/>
              <a:t>предложите вашим клиентам, откройте для себя, подключайся, скачивайте</a:t>
            </a:r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307919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2597</Words>
  <Application>Microsoft Macintosh PowerPoint</Application>
  <PresentationFormat>Экран (4:3)</PresentationFormat>
  <Paragraphs>384</Paragraphs>
  <Slides>97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97</vt:i4>
      </vt:variant>
    </vt:vector>
  </HeadingPairs>
  <TitlesOfParts>
    <vt:vector size="9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Любой текст на сайте должен решать 3 задачи:</vt:lpstr>
      <vt:lpstr>Любой текст на сайте должен решать 3 задачи:</vt:lpstr>
      <vt:lpstr>Любой текст на сайте должен решать 3 задачи:</vt:lpstr>
      <vt:lpstr>Любой текст на сайте должен решать 3 задачи:</vt:lpstr>
      <vt:lpstr>Любой текст на сайте должен решать 3 задачи:</vt:lpstr>
      <vt:lpstr>Любой текст на сайте должен решать 3 задачи:</vt:lpstr>
      <vt:lpstr>Любой текст на сайте должен решать 3 задачи:</vt:lpstr>
      <vt:lpstr>Любой текст на сайте должен решать 3 задачи:</vt:lpstr>
      <vt:lpstr>Любой текст на сайте должен решать 3 задачи:</vt:lpstr>
      <vt:lpstr>Любой текст на сайте должен решать 3 задачи:</vt:lpstr>
      <vt:lpstr>Любой текст на сайте должен решать 3 задачи:</vt:lpstr>
      <vt:lpstr>Любой текст на сайте должен решать 3 задачи:</vt:lpstr>
      <vt:lpstr>Любой текст на сайте должен решать 3 задачи:</vt:lpstr>
      <vt:lpstr>Любой текст на сайте должен решать 3 задачи:</vt:lpstr>
      <vt:lpstr>Любой текст на сайте должен решать 3 задачи:</vt:lpstr>
      <vt:lpstr>Любой текст на сайте должен решать 3 задачи:</vt:lpstr>
      <vt:lpstr>Любой текст на сайте должен решать 3 задачи:</vt:lpstr>
      <vt:lpstr>Любой текст на сайте должен решать 3 задачи:</vt:lpstr>
      <vt:lpstr>Любой текст на сайте должен решать 3 задачи:</vt:lpstr>
      <vt:lpstr>Любой текст на сайте должен решать 3 задачи:</vt:lpstr>
      <vt:lpstr>Любой текст на сайте должен решать 3 задачи:</vt:lpstr>
      <vt:lpstr>Любой текст на сайте должен решать 3 задачи:</vt:lpstr>
      <vt:lpstr>Любой текст на сайте должен решать 3 задачи:</vt:lpstr>
      <vt:lpstr>Любой текст на сайте должен решать 3 задачи:</vt:lpstr>
      <vt:lpstr>Любой текст на сайте должен решать 3 задачи:</vt:lpstr>
      <vt:lpstr>Продающие тексты</vt:lpstr>
      <vt:lpstr>http://www.s7.ru/home/business_contest/mariya-kamshukova  http://www.forbes.ru/reklama/s7/kamshukova</vt:lpstr>
      <vt:lpstr>Составляющие продающего текста   - Зацепка.  - Обещание.  - Обоснование.  - Доказательства.  - Гарантии.  - Цена и условия.  - Продажа цены.  - Стимул купить сейчас.  - Побуждение к действию.  © Саша Карепина «Пишем убедительно»</vt:lpstr>
      <vt:lpstr>Первый и, в принципе, необязательный блок.   Его задача – заинтересовать, заманить, зацепить внимание адресата, начать текст небанально, нескучно, необычно! </vt:lpstr>
      <vt:lpstr>А теперь представьте, что вы пишете продающий текст об очень дорогом, коллекционном вине.   Перед вами набор фрагментов такого письма.   Какой из фрагментов можно использовать в качестве зацепки?  </vt:lpstr>
      <vt:lpstr>1. Это вино уже три года занимает ведущие места в рейтинге лучших вин Европы...   2. Мы гарантируем: незабываемый вкус этого вина станет кульминацией изысканного ужина в кругу лучших друзей...   3. Жизнь, мечта, философия, любовь – в вашем бокале.   4. В течение последних пяти лет стоимость вин этого урожая растет в год на 25–30 %. Это позволяет вам рассматривать покупку вина как выгодную инвестицию...   5. Как вы знаете, лето 19хх года было очень засушливым и урожай составил всего 30 % от обычного количества винограда. Поэтому вин этого года очень мало на рынке и они стремительно раскупаются...   6. На следующей неделе выходит в эфир передача «Винный гид», посвященная как раз этому сорту вина. Мы ожидаем отличных отзывов экспертов, а после таких отзывов цена на вино обычно вырастает минимум на 30 %. Поэтому рекомендуем сделать заказ прямо сейчас...   7. Мы настолько уверены, что стоимость этого вина будет только расти, что берем на себя обязательство выкупить его у вас по первому вашему требованию, вернув всю уплаченную вами сумму.  </vt:lpstr>
      <vt:lpstr>Лучше всего на роль зацепки подойдет No 3 –  резюме всего, что мы можем предложить покупателю.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1. Это вино уже три года занимает ведущие места в рейтинге лучших вин Европы...   2. Мы гарантируем: незабываемый вкус этого вина станет кульминацией изысканного ужина в кругу лучших друзей...   3. Жизнь, мечта, философия, любовь – в вашем бокале.   4. В течение последних пяти лет стоимость вин этого урожая растет в год на 25–30 %. Это позволяет вам рассматривать покупку вина как выгодную инвестицию...   5. Как вы знаете, лето 19хх года было очень засушливым и урожай составил всего 30 % от обычного количества винограда. Поэтому вин этого года очень мало на рынке и они стремительно раскупаются...   6. На следующей неделе выходит в эфир передача «Винный гид», посвященная как раз этому сорту вина. Мы ожидаем отличных отзывов экспертов, а после таких отзывов цена на вино обычно вырастает минимум на 30 %. Поэтому рекомендуем сделать заказ прямо сейчас...   7. Мы настолько уверены, что стоимость этого вина будет только расти, что берем на себя обязательство выкупить его у вас по первому вашему требованию, вернув всю уплаченную вами сумму.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1. Это вино уже три года занимает ведущие места в рейтинге лучших вин Европы...   2. Мы гарантируем: незабываемый вкус этого вина станет кульминацией изысканного ужина в кругу лучших друзей...   3. Жизнь, мечта, философия, любовь – в вашем бокале.   4. В течение последних пяти лет стоимость вин этого урожая растет в год на 25–30 %. Это позволяет вам рассматривать покупку вина как выгодную инвестицию...   5. Как вы знаете, лето 19хх года было очень засушливым и урожай составил всего 30 % от обычного количества винограда. Поэтому вин этого года очень мало на рынке и они стремительно раскупаются...   6. На следующей неделе выходит в эфир передача «Винный гид», посвященная как раз этому сорту вина. Мы ожидаем отличных отзывов экспертов, а после таких отзывов цена на вино обычно вырастает минимум на 30 %. Поэтому рекомендуем сделать заказ прямо сейчас...   7. Мы настолько уверены, что стоимость этого вина будет только расти, что берем на себя обязательство выкупить его у вас по первому вашему требованию, вернув всю уплаченную вами сумму.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Коммерциализация</vt:lpstr>
      <vt:lpstr>Коммерциализация</vt:lpstr>
      <vt:lpstr>Коммерциализация</vt:lpstr>
      <vt:lpstr>Коммерциализация</vt:lpstr>
      <vt:lpstr>Коммерциализация. Например</vt:lpstr>
      <vt:lpstr>Коммерциализация. Например</vt:lpstr>
      <vt:lpstr>Коммерциализация. Например</vt:lpstr>
      <vt:lpstr>Пишем текст с упором на ценности</vt:lpstr>
      <vt:lpstr>Пишем текст с упором на ценности</vt:lpstr>
      <vt:lpstr>Пишем текст с упором на ценности</vt:lpstr>
      <vt:lpstr>Заголовок –</vt:lpstr>
      <vt:lpstr>Заголовок – это фильтр аудитории. Заголовок точно отделяет вашу целевую аудиторию от прочих читателей. Остальные идут мимо. </vt:lpstr>
      <vt:lpstr>Приёмы составления заголовков</vt:lpstr>
      <vt:lpstr>Приёмы составления заголовков</vt:lpstr>
      <vt:lpstr>Приёмы составления заголовков</vt:lpstr>
    </vt:vector>
  </TitlesOfParts>
  <Company>LU.CHEREMISINA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Lubov Cheremisina</dc:creator>
  <cp:lastModifiedBy>Lubov Cheremisina</cp:lastModifiedBy>
  <cp:revision>74</cp:revision>
  <dcterms:created xsi:type="dcterms:W3CDTF">2015-04-22T12:02:58Z</dcterms:created>
  <dcterms:modified xsi:type="dcterms:W3CDTF">2015-11-05T16:00:49Z</dcterms:modified>
</cp:coreProperties>
</file>