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C46-EEB1-7D4B-AF32-F8C2A2D6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0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0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0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7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1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11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09C7-D9D1-9C40-9A51-9C25C844E740}" type="datetimeFigureOut">
              <a:rPr lang="ru-RU" smtClean="0"/>
              <a:t>07.11.15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9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36" y="282259"/>
            <a:ext cx="8625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Интернет-маркетолог: от новичка до профи за 30 дней</a:t>
            </a:r>
          </a:p>
          <a:p>
            <a:pPr algn="ctr"/>
            <a:r>
              <a:rPr lang="ru-RU" sz="4000" dirty="0"/>
              <a:t/>
            </a:r>
            <a:br>
              <a:rPr lang="ru-RU" sz="4000" dirty="0"/>
            </a:br>
            <a:endParaRPr lang="ru-RU" sz="4000" dirty="0" smtClean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r>
              <a:rPr lang="ru-RU" sz="3200" b="1" dirty="0"/>
              <a:t>Модуль </a:t>
            </a:r>
            <a:r>
              <a:rPr lang="ru-RU" sz="3200" b="1" dirty="0" smtClean="0"/>
              <a:t>1</a:t>
            </a:r>
          </a:p>
          <a:p>
            <a:pPr algn="ctr"/>
            <a:endParaRPr lang="ru-RU" sz="3200" b="1" dirty="0"/>
          </a:p>
          <a:p>
            <a:pPr algn="ctr"/>
            <a:endParaRPr lang="ru-RU" sz="3200" b="1" dirty="0" smtClean="0"/>
          </a:p>
          <a:p>
            <a:pPr algn="ctr"/>
            <a:r>
              <a:rPr lang="ru-RU" sz="3200" b="1" dirty="0" smtClean="0"/>
              <a:t>Модуль </a:t>
            </a:r>
            <a:r>
              <a:rPr lang="en-US" sz="3200" b="1" dirty="0" smtClean="0"/>
              <a:t>2</a:t>
            </a:r>
            <a:endParaRPr lang="ru-RU" sz="3200" b="1" dirty="0" smtClean="0"/>
          </a:p>
          <a:p>
            <a:pPr algn="ctr"/>
            <a:r>
              <a:rPr lang="en-US" sz="2800" b="1" dirty="0"/>
              <a:t>1</a:t>
            </a:r>
            <a:r>
              <a:rPr lang="ru-RU" sz="2800" b="1" dirty="0"/>
              <a:t>. </a:t>
            </a:r>
            <a:r>
              <a:rPr lang="ru-RU" sz="2800" b="1" dirty="0" err="1" smtClean="0"/>
              <a:t>Юзабилити</a:t>
            </a:r>
            <a:r>
              <a:rPr lang="ru-RU" sz="2800" b="1" dirty="0" smtClean="0"/>
              <a:t> сайта</a:t>
            </a:r>
            <a:endParaRPr lang="ru-RU" sz="4000" dirty="0"/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60" y="1882456"/>
            <a:ext cx="2342717" cy="3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270291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Структура </a:t>
            </a:r>
            <a:r>
              <a:rPr lang="ru-RU" sz="2800" b="1" dirty="0" err="1" smtClean="0"/>
              <a:t>юзабилити</a:t>
            </a:r>
            <a:r>
              <a:rPr lang="ru-RU" sz="2800" b="1" dirty="0" smtClean="0"/>
              <a:t> </a:t>
            </a:r>
            <a:r>
              <a:rPr lang="ru-RU" sz="2800" b="1" dirty="0"/>
              <a:t>– 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</p:txBody>
      </p:sp>
      <p:pic>
        <p:nvPicPr>
          <p:cNvPr id="6" name="Изображение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" y="1655286"/>
            <a:ext cx="8318500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9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Изображение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7" y="1467145"/>
            <a:ext cx="8801100" cy="52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7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Почему нельзя сделать СТАНДАРТНЫЙ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 smtClean="0"/>
              <a:t>Сайт/Интернет</a:t>
            </a:r>
            <a:r>
              <a:rPr lang="ru-RU" sz="2800" b="1" dirty="0"/>
              <a:t>-</a:t>
            </a:r>
            <a:r>
              <a:rPr lang="ru-RU" sz="2800" b="1" dirty="0" smtClean="0"/>
              <a:t>магазин/</a:t>
            </a:r>
            <a:r>
              <a:rPr lang="en-US" sz="2800" b="1" dirty="0" smtClean="0"/>
              <a:t>Landing Page</a:t>
            </a:r>
            <a:r>
              <a:rPr lang="ru-RU" sz="2800" b="1" dirty="0" smtClean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9892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Почему нельзя сделать СТАНДАРТНЫЙ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/>
              <a:t>Сайт/Интернет-магазин?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73852"/>
              </p:ext>
            </p:extLst>
          </p:nvPr>
        </p:nvGraphicFramePr>
        <p:xfrm>
          <a:off x="457200" y="1600200"/>
          <a:ext cx="8229600" cy="1246673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4114800"/>
                <a:gridCol w="4114800"/>
              </a:tblGrid>
              <a:tr h="1246673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Пользователи (КТО?)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 </a:t>
                      </a:r>
                      <a:r>
                        <a:rPr lang="ru-RU" sz="2000" dirty="0" smtClean="0"/>
                        <a:t>- Кто они?</a:t>
                      </a:r>
                      <a:r>
                        <a:rPr lang="ru-RU" sz="2000" baseline="0" dirty="0" smtClean="0"/>
                        <a:t> Что ими движет?</a:t>
                      </a:r>
                    </a:p>
                    <a:p>
                      <a:pPr algn="l"/>
                      <a:r>
                        <a:rPr lang="ru-RU" sz="2000" baseline="0" dirty="0" smtClean="0"/>
                        <a:t> - Почему для них это важно?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2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Почему нельзя сделать СТАНДАРТНЫЙ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/>
              <a:t>Сайт/Интернет-магазин?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400273"/>
              </p:ext>
            </p:extLst>
          </p:nvPr>
        </p:nvGraphicFramePr>
        <p:xfrm>
          <a:off x="457200" y="1600200"/>
          <a:ext cx="8229600" cy="2493346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4114800"/>
                <a:gridCol w="4114800"/>
              </a:tblGrid>
              <a:tr h="1246673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Пользователи (КТО?)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 </a:t>
                      </a:r>
                      <a:r>
                        <a:rPr lang="ru-RU" sz="2000" dirty="0" smtClean="0"/>
                        <a:t>- Кто они?</a:t>
                      </a:r>
                      <a:r>
                        <a:rPr lang="ru-RU" sz="2000" baseline="0" dirty="0" smtClean="0"/>
                        <a:t> Что ими движет?</a:t>
                      </a:r>
                    </a:p>
                    <a:p>
                      <a:pPr algn="l"/>
                      <a:r>
                        <a:rPr lang="ru-RU" sz="2000" baseline="0" dirty="0" smtClean="0"/>
                        <a:t> - Почему для них это важно?</a:t>
                      </a:r>
                      <a:endParaRPr lang="ru-RU" sz="2000" dirty="0"/>
                    </a:p>
                  </a:txBody>
                  <a:tcPr/>
                </a:tc>
              </a:tr>
              <a:tr h="1246673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Задачи (ЗАЧЕМ?)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 </a:t>
                      </a:r>
                      <a:r>
                        <a:rPr lang="ru-RU" sz="2000" dirty="0" smtClean="0"/>
                        <a:t>- Что делают</a:t>
                      </a:r>
                    </a:p>
                    <a:p>
                      <a:pPr algn="l"/>
                      <a:r>
                        <a:rPr lang="ru-RU" sz="2000" dirty="0" smtClean="0"/>
                        <a:t> - Зачем делают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18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Почему нельзя сделать СТАНДАРТНЫЙ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/>
              <a:t>Сайт/Интернет-магазин?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10291"/>
              </p:ext>
            </p:extLst>
          </p:nvPr>
        </p:nvGraphicFramePr>
        <p:xfrm>
          <a:off x="457200" y="1600200"/>
          <a:ext cx="8229600" cy="4274307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4114800"/>
                <a:gridCol w="4114800"/>
              </a:tblGrid>
              <a:tr h="1246673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Пользователи (КТО?)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 </a:t>
                      </a:r>
                      <a:r>
                        <a:rPr lang="ru-RU" sz="2000" dirty="0" smtClean="0"/>
                        <a:t>- Кто они?</a:t>
                      </a:r>
                      <a:r>
                        <a:rPr lang="ru-RU" sz="2000" baseline="0" dirty="0" smtClean="0"/>
                        <a:t> Что ими движет?</a:t>
                      </a:r>
                    </a:p>
                    <a:p>
                      <a:pPr algn="l"/>
                      <a:r>
                        <a:rPr lang="ru-RU" sz="2000" baseline="0" dirty="0" smtClean="0"/>
                        <a:t> - Почему для них это важно?</a:t>
                      </a:r>
                      <a:endParaRPr lang="ru-RU" sz="2000" dirty="0"/>
                    </a:p>
                  </a:txBody>
                  <a:tcPr/>
                </a:tc>
              </a:tr>
              <a:tr h="1246673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Задачи (ЗАЧЕМ?)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 </a:t>
                      </a:r>
                      <a:r>
                        <a:rPr lang="ru-RU" sz="2000" dirty="0" smtClean="0"/>
                        <a:t>- Что делают</a:t>
                      </a:r>
                    </a:p>
                    <a:p>
                      <a:pPr algn="l"/>
                      <a:r>
                        <a:rPr lang="ru-RU" sz="2000" dirty="0" smtClean="0"/>
                        <a:t> - Зачем делают</a:t>
                      </a:r>
                      <a:endParaRPr lang="ru-RU" sz="2000" dirty="0"/>
                    </a:p>
                  </a:txBody>
                  <a:tcPr/>
                </a:tc>
              </a:tr>
              <a:tr h="1780961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Контекст (КАК?)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 </a:t>
                      </a:r>
                      <a:r>
                        <a:rPr lang="ru-RU" sz="2000" dirty="0" smtClean="0"/>
                        <a:t>- Как делают?</a:t>
                      </a:r>
                    </a:p>
                    <a:p>
                      <a:pPr algn="l"/>
                      <a:r>
                        <a:rPr lang="ru-RU" sz="2000" dirty="0" smtClean="0"/>
                        <a:t> - В каких условиях и с какими ограничениями?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5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решает 2 задачи комплексно: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683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решает 2 задачи комплексно: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Повышает эффективность работы сайта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82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решает 2 задачи комплексно: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Повышает эффективность работы сайта</a:t>
            </a:r>
          </a:p>
          <a:p>
            <a:pPr lvl="0"/>
            <a:r>
              <a:rPr lang="ru-RU" dirty="0"/>
              <a:t>Повышает лояльность пользователей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0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Методы оценки </a:t>
            </a:r>
            <a:r>
              <a:rPr lang="ru-RU" sz="2800" b="1" dirty="0" err="1" smtClean="0"/>
              <a:t>юзабилити</a:t>
            </a:r>
            <a:endParaRPr lang="ru-RU" sz="2800" b="1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71272"/>
              </p:ext>
            </p:extLst>
          </p:nvPr>
        </p:nvGraphicFramePr>
        <p:xfrm>
          <a:off x="457200" y="1600200"/>
          <a:ext cx="8229601" cy="283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6648"/>
                <a:gridCol w="378295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600" b="1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С пользователем</a:t>
                      </a:r>
                      <a:endParaRPr lang="ru-RU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6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Экспертная оценка</a:t>
                      </a:r>
                      <a:endParaRPr lang="ru-RU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Тестирование (по сценарию)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Чек-лист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Фокус-группы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Сценарная оценка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Карточная сортировка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Веб-аналитика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Исследование мнений</a:t>
                      </a:r>
                      <a:endParaRPr lang="ru-RU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 </a:t>
                      </a:r>
                      <a:endParaRPr lang="ru-RU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–</a:t>
            </a:r>
            <a:endParaRPr lang="ru-RU" sz="2800" dirty="0"/>
          </a:p>
          <a:p>
            <a:r>
              <a:rPr lang="ru-RU" sz="2800" b="1" dirty="0"/>
              <a:t> </a:t>
            </a:r>
            <a:endParaRPr lang="ru-RU" sz="2800" dirty="0"/>
          </a:p>
          <a:p>
            <a:r>
              <a:rPr lang="ru-RU" sz="2800" b="1" dirty="0" smtClean="0"/>
              <a:t>Это ….</a:t>
            </a:r>
          </a:p>
        </p:txBody>
      </p:sp>
    </p:spTree>
    <p:extLst>
      <p:ext uri="{BB962C8B-B14F-4D97-AF65-F5344CB8AC3E}">
        <p14:creationId xmlns:p14="http://schemas.microsoft.com/office/powerpoint/2010/main" val="33015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–</a:t>
            </a:r>
            <a:endParaRPr lang="ru-RU" sz="2800" dirty="0"/>
          </a:p>
          <a:p>
            <a:r>
              <a:rPr lang="ru-RU" sz="2800" b="1" dirty="0"/>
              <a:t> </a:t>
            </a:r>
            <a:endParaRPr lang="ru-RU" sz="2800" dirty="0"/>
          </a:p>
          <a:p>
            <a:r>
              <a:rPr lang="ru-RU" sz="2800" b="1" dirty="0"/>
              <a:t>Это НЕ </a:t>
            </a:r>
            <a:r>
              <a:rPr lang="ru-RU" sz="2800" b="1" dirty="0" smtClean="0"/>
              <a:t>удобство</a:t>
            </a:r>
          </a:p>
        </p:txBody>
      </p:sp>
    </p:spTree>
    <p:extLst>
      <p:ext uri="{BB962C8B-B14F-4D97-AF65-F5344CB8AC3E}">
        <p14:creationId xmlns:p14="http://schemas.microsoft.com/office/powerpoint/2010/main" val="37015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–</a:t>
            </a:r>
            <a:endParaRPr lang="ru-RU" sz="2800" dirty="0"/>
          </a:p>
          <a:p>
            <a:r>
              <a:rPr lang="ru-RU" sz="2800" b="1" dirty="0"/>
              <a:t> </a:t>
            </a:r>
            <a:endParaRPr lang="ru-RU" sz="2800" dirty="0"/>
          </a:p>
          <a:p>
            <a:r>
              <a:rPr lang="ru-RU" sz="2800" b="1" dirty="0"/>
              <a:t>Это НЕ удобство</a:t>
            </a:r>
            <a:endParaRPr lang="ru-RU" sz="2800" dirty="0"/>
          </a:p>
          <a:p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</a:rPr>
              <a:t>Это…</a:t>
            </a:r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3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–</a:t>
            </a:r>
            <a:endParaRPr lang="ru-RU" sz="2800" dirty="0"/>
          </a:p>
          <a:p>
            <a:r>
              <a:rPr lang="ru-RU" sz="2800" b="1" dirty="0"/>
              <a:t> </a:t>
            </a:r>
            <a:endParaRPr lang="ru-RU" sz="2800" dirty="0"/>
          </a:p>
          <a:p>
            <a:r>
              <a:rPr lang="ru-RU" sz="2800" b="1" dirty="0"/>
              <a:t>Это НЕ удобство</a:t>
            </a:r>
            <a:endParaRPr lang="ru-RU" sz="2800" dirty="0"/>
          </a:p>
          <a:p>
            <a:r>
              <a:rPr lang="ru-RU" sz="2800" b="1" dirty="0">
                <a:solidFill>
                  <a:srgbClr val="4F6228"/>
                </a:solidFill>
              </a:rPr>
              <a:t>Это ПРАКТИЧНОСТЬ</a:t>
            </a:r>
            <a:endParaRPr lang="ru-RU" sz="2800" dirty="0">
              <a:solidFill>
                <a:srgbClr val="4F6228"/>
              </a:solidFill>
            </a:endParaRPr>
          </a:p>
          <a:p>
            <a:r>
              <a:rPr lang="ru-RU" sz="2800" b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007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Юзабилити</a:t>
            </a:r>
            <a:r>
              <a:rPr lang="ru-RU" sz="2800" b="1" dirty="0"/>
              <a:t> –</a:t>
            </a:r>
            <a:endParaRPr lang="ru-RU" sz="2800" dirty="0"/>
          </a:p>
          <a:p>
            <a:r>
              <a:rPr lang="ru-RU" sz="2800" b="1" dirty="0"/>
              <a:t> </a:t>
            </a:r>
            <a:endParaRPr lang="ru-RU" sz="2800" dirty="0"/>
          </a:p>
          <a:p>
            <a:r>
              <a:rPr lang="ru-RU" sz="2800" b="1" strike="sngStrike" dirty="0"/>
              <a:t>Это НЕ удобство</a:t>
            </a:r>
            <a:endParaRPr lang="ru-RU" sz="2800" strike="sngStrike" dirty="0"/>
          </a:p>
          <a:p>
            <a:r>
              <a:rPr lang="ru-RU" sz="2800" b="1" dirty="0"/>
              <a:t>Это ПРАКТИЧНОСТЬ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ТО, что удобно в определенном контексте и для определенных людей.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8426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Ценность </a:t>
            </a:r>
            <a:r>
              <a:rPr lang="ru-RU" sz="2800" b="1" dirty="0" err="1"/>
              <a:t>юзабилити</a:t>
            </a:r>
            <a:r>
              <a:rPr lang="ru-RU" sz="2800" b="1" dirty="0"/>
              <a:t> – 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36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Ценность </a:t>
            </a:r>
            <a:r>
              <a:rPr lang="ru-RU" sz="2800" b="1" dirty="0" err="1"/>
              <a:t>юзабилити</a:t>
            </a:r>
            <a:r>
              <a:rPr lang="ru-RU" sz="2800" b="1" dirty="0"/>
              <a:t> – 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pPr marL="457200" lvl="0" indent="-457200">
              <a:buFont typeface="Arial"/>
              <a:buChar char="•"/>
            </a:pPr>
            <a:r>
              <a:rPr lang="ru-RU" sz="2800" dirty="0"/>
              <a:t>Повышает поведенческие факторы</a:t>
            </a:r>
            <a:r>
              <a:rPr lang="en-US" sz="2800" dirty="0" smtClean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106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1655286"/>
            <a:ext cx="8477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Ценность </a:t>
            </a:r>
            <a:r>
              <a:rPr lang="ru-RU" sz="2800" b="1" dirty="0" err="1"/>
              <a:t>юзабилити</a:t>
            </a:r>
            <a:r>
              <a:rPr lang="ru-RU" sz="2800" b="1" dirty="0"/>
              <a:t> – 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pPr marL="457200" lvl="0" indent="-457200">
              <a:buFont typeface="Arial"/>
              <a:buChar char="•"/>
            </a:pPr>
            <a:r>
              <a:rPr lang="ru-RU" sz="2800" dirty="0"/>
              <a:t>Повышает поведенческие факторы</a:t>
            </a:r>
            <a:r>
              <a:rPr lang="en-US" sz="2800" dirty="0"/>
              <a:t>;</a:t>
            </a:r>
            <a:endParaRPr lang="ru-RU" sz="2800" dirty="0"/>
          </a:p>
          <a:p>
            <a:pPr marL="457200" lvl="0" indent="-457200">
              <a:buFont typeface="Arial"/>
              <a:buChar char="•"/>
            </a:pPr>
            <a:r>
              <a:rPr lang="ru-RU" sz="2800" dirty="0"/>
              <a:t>Пользователи меньше уходят, повышается удовлетворенность от использования сервиса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0933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243</Words>
  <Application>Microsoft Macintosh PowerPoint</Application>
  <PresentationFormat>Экран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Почему нельзя сделать СТАНДАРТНЫЙ  Сайт/Интернет-магазин/Landing Page?</vt:lpstr>
      <vt:lpstr>Почему нельзя сделать СТАНДАРТНЫЙ  Сайт/Интернет-магазин?</vt:lpstr>
      <vt:lpstr>Почему нельзя сделать СТАНДАРТНЫЙ  Сайт/Интернет-магазин?</vt:lpstr>
      <vt:lpstr>Почему нельзя сделать СТАНДАРТНЫЙ  Сайт/Интернет-магазин?</vt:lpstr>
      <vt:lpstr>Юзабилити решает 2 задачи комплексно:</vt:lpstr>
      <vt:lpstr>Юзабилити решает 2 задачи комплексно:</vt:lpstr>
      <vt:lpstr>Юзабилити решает 2 задачи комплексно:</vt:lpstr>
      <vt:lpstr>Методы оценки юзабилити</vt:lpstr>
    </vt:vector>
  </TitlesOfParts>
  <Company>LU.CHEREMISINA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Lubov Cheremisina</dc:creator>
  <cp:lastModifiedBy>Lubov Cheremisina</cp:lastModifiedBy>
  <cp:revision>51</cp:revision>
  <dcterms:created xsi:type="dcterms:W3CDTF">2015-04-22T12:02:58Z</dcterms:created>
  <dcterms:modified xsi:type="dcterms:W3CDTF">2015-11-07T11:57:32Z</dcterms:modified>
</cp:coreProperties>
</file>