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5143500" cy="9144000"/>
  <p:embeddedFontLst>
    <p:embeddedFont>
      <p:font typeface="Fira Sans"/>
      <p:regular r:id="rId14"/>
      <p:bold r:id="rId15"/>
      <p:italic r:id="rId16"/>
      <p:boldItalic r:id="rId17"/>
    </p:embeddedFont>
    <p:embeddedFont>
      <p:font typeface="Fira Cod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-bold.fntdata"/><Relationship Id="rId14" Type="http://schemas.openxmlformats.org/officeDocument/2006/relationships/font" Target="fonts/FiraSans-regular.fntdata"/><Relationship Id="rId17" Type="http://schemas.openxmlformats.org/officeDocument/2006/relationships/font" Target="fonts/FiraSans-boldItalic.fntdata"/><Relationship Id="rId16" Type="http://schemas.openxmlformats.org/officeDocument/2006/relationships/font" Target="fonts/FiraSans-italic.fntdata"/><Relationship Id="rId5" Type="http://schemas.openxmlformats.org/officeDocument/2006/relationships/slide" Target="slides/slide1.xml"/><Relationship Id="rId19" Type="http://schemas.openxmlformats.org/officeDocument/2006/relationships/font" Target="fonts/FiraCode-bold.fntdata"/><Relationship Id="rId6" Type="http://schemas.openxmlformats.org/officeDocument/2006/relationships/slide" Target="slides/slide2.xml"/><Relationship Id="rId18" Type="http://schemas.openxmlformats.org/officeDocument/2006/relationships/font" Target="fonts/FiraCod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76403" y="2078988"/>
            <a:ext cx="819105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Vectori C++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476368" y="2850946"/>
            <a:ext cx="8191202" cy="213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B81BC"/>
                </a:solidFill>
                <a:latin typeface="Fira Code"/>
                <a:ea typeface="Fira Code"/>
                <a:cs typeface="Fira Code"/>
                <a:sym typeface="Fira Code"/>
              </a:rPr>
              <a:t>SUBTITLE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76399" y="476250"/>
            <a:ext cx="8191202" cy="213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2C799"/>
                </a:solidFill>
                <a:latin typeface="Fira Code"/>
                <a:ea typeface="Fira Code"/>
                <a:cs typeface="Fira Code"/>
                <a:sym typeface="Fira Code"/>
              </a:rPr>
              <a:t>&lt;/&gt;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560106" y="923674"/>
            <a:ext cx="8348514" cy="16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Vektori C++ valodā ir dinamiski masīvi, kuru lielums var mainīties izpildes laikā. Lai varētu strādāt ar vektoriem, kodā jāiekļauj &lt;vector&gt; galvenes fails. Vektorus attēlo šablona klase std::vektor, kas var saturēt jebkura datu tipa elementus.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76868" y="478215"/>
            <a:ext cx="9525" cy="4189842"/>
          </a:xfrm>
          <a:prstGeom prst="roundRect">
            <a:avLst>
              <a:gd fmla="val -9600000" name="adj"/>
            </a:avLst>
          </a:prstGeom>
          <a:solidFill>
            <a:srgbClr val="9B81BC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-1046"/>
            <a:ext cx="4572000" cy="5145700"/>
          </a:xfrm>
          <a:prstGeom prst="roundRect">
            <a:avLst>
              <a:gd fmla="val -20000" name="adj"/>
            </a:avLst>
          </a:prstGeom>
          <a:solidFill>
            <a:srgbClr val="9B81BC">
              <a:alpha val="9803"/>
            </a:srgbClr>
          </a:solidFill>
          <a:ln>
            <a:noFill/>
          </a:ln>
        </p:spPr>
        <p:txBody>
          <a:bodyPr anchorCtr="0" anchor="ctr" bIns="607475" lIns="254000" spcFirstLastPara="1" rIns="254000" wrap="square" tIns="607475">
            <a:noAutofit/>
          </a:bodyPr>
          <a:lstStyle/>
          <a:p>
            <a:pPr indent="0" lvl="0" marL="0" marR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76250" y="476973"/>
            <a:ext cx="361927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Vektoru klases metodes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567549" y="333913"/>
            <a:ext cx="457639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Metode push_back() tiek izmantota, lai vektora beigās pievienotu jaunu elementu. Elementu skaitu nosaka ar size() metodi. Vektora elementiem var piekļūt, izmantojot kvadrātiekavas [], tāpat kā parastajiem masīviem.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4571822" y="3432498"/>
            <a:ext cx="3992091" cy="1234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pop_back() - dzēst pēdējo elementu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clear() - dzēš visus vektora elementus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empty() - pārbauda vektora tukšumu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76403" y="2078988"/>
            <a:ext cx="819105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 kodi un vektoru izmantošana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-1046"/>
            <a:ext cx="4572000" cy="5145700"/>
          </a:xfrm>
          <a:prstGeom prst="roundRect">
            <a:avLst>
              <a:gd fmla="val -20000" name="adj"/>
            </a:avLst>
          </a:prstGeom>
          <a:solidFill>
            <a:srgbClr val="9B81BC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476250" y="476973"/>
            <a:ext cx="3619277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Vektora izveides un tā elementu attēlošanas piemērs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5048250" y="478123"/>
            <a:ext cx="3619128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Mēs izveidojam vektoru myVector ar tipu int un inicializējam to ar vērtībām {1, 2, 3, 4, 5}.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Pēc tam izmantojam for cilpu, lai veiktu cilpu caur visiem vektora elementiem un parādītu tos uz ekrāna.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ae5a6659-78b4-4808-9ef1-ed7bf0b3f6c6?pitch-bytes=26648&amp;pitch-content-type=image%2Fpng" id="49" name="Google Shape;49;p7"/>
          <p:cNvPicPr preferRelativeResize="0"/>
          <p:nvPr/>
        </p:nvPicPr>
        <p:blipFill rotWithShape="1">
          <a:blip r:embed="rId3">
            <a:alphaModFix/>
          </a:blip>
          <a:srcRect b="0" l="518" r="518" t="0"/>
          <a:stretch/>
        </p:blipFill>
        <p:spPr>
          <a:xfrm>
            <a:off x="151850" y="1734958"/>
            <a:ext cx="4247098" cy="2838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itch-assets-ccb95893-de3f-4266-973c-20049231b248.s3.eu-west-1.amazonaws.com/b5dd6f27-1a97-4b97-8ede-2afa3db21d8d?pitch-bytes=3612&amp;pitch-content-type=image%2Fpng" id="50" name="Google Shape;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564" y="3512864"/>
            <a:ext cx="3657600" cy="115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-1046"/>
            <a:ext cx="4572000" cy="5145700"/>
          </a:xfrm>
          <a:prstGeom prst="roundRect">
            <a:avLst>
              <a:gd fmla="val -20000" name="adj"/>
            </a:avLst>
          </a:prstGeom>
          <a:solidFill>
            <a:srgbClr val="9B81BC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476250" y="169325"/>
            <a:ext cx="3619277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Vektora elementu pievienošanas un noņemšanas piemērs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5048250" y="478123"/>
            <a:ext cx="3619128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Mēs izveidojam augļu vektoru ar elementu tipu std::string.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Ar funkciju push_back mēs pievienojam vektoram trīs augļus.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Pēc tam izmantojam funkciju pop_back, lai no vektora noņemtu pēdējo elementu.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Visbeidzot mēs izmantojam for cilpu, lai parādītu atlikušos vektora elementus.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a7d55380-4593-483e-819f-2831eae3edac?pitch-bytes=47175&amp;pitch-content-type=image%2Fpng"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48" y="1369998"/>
            <a:ext cx="3650361" cy="3605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itch-assets-ccb95893-de3f-4266-973c-20049231b248.s3.eu-west-1.amazonaws.com/95b2b30f-1047-42f4-ad67-742312148281?pitch-bytes=3619&amp;pitch-content-type=image%2Fpng"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2108" y="3939360"/>
            <a:ext cx="3657600" cy="72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-1046"/>
            <a:ext cx="4572000" cy="5145700"/>
          </a:xfrm>
          <a:prstGeom prst="roundRect">
            <a:avLst>
              <a:gd fmla="val -20000" name="adj"/>
            </a:avLst>
          </a:prstGeom>
          <a:solidFill>
            <a:srgbClr val="9B81BC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76250" y="476973"/>
            <a:ext cx="3619277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Piemērs iteratoru izmantošanai vektora šķērsošanai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5048250" y="478123"/>
            <a:ext cx="3619128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Mēs izveidojam vektoru numuri ar elementu tipu int un inicializējam to ar vērtībām {1, 2, 3, 4, 5}.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Pēc tam izmantojam iteratorus (begin() un end()), lai šķērsotu visus vektora elementus.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For cilpā mēs parādām katru vektora elementu uz ekrāna.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edb5e9da-db2d-4b89-b81c-e0e825d094bb?pitch-bytes=28506&amp;pitch-content-type=image%2Fpng"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99445"/>
            <a:ext cx="4572000" cy="2247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itch-assets-ccb95893-de3f-4266-973c-20049231b248.s3.eu-west-1.amazonaws.com/feb1a758-06f2-45b9-b6ab-0fe5ca1ab2f0?pitch-bytes=3451&amp;pitch-content-type=image%2Fpng"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2108" y="3779884"/>
            <a:ext cx="3657600" cy="89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0" y="-1046"/>
            <a:ext cx="4572000" cy="5145700"/>
          </a:xfrm>
          <a:prstGeom prst="roundRect">
            <a:avLst>
              <a:gd fmla="val -20000" name="adj"/>
            </a:avLst>
          </a:prstGeom>
          <a:solidFill>
            <a:srgbClr val="9B81BC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476250" y="476973"/>
            <a:ext cx="361927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Vektora elementa pārbaudes piemērs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4572000" y="-2578"/>
            <a:ext cx="4572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Mēs izveidojam skaitļu vektoru ar int tipa elementiem un inicializējam to ar vērtībām {1, 2, 3, 4, 5}.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Pēc tam izmantojam std::find funkciju no bibliotēkas &lt;algoritms&gt;, lai atrastu elementu searchValue skaitļu vektorā.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Ja elements ir atrasts (iteratora iterators nav vienāds ar numbers.end()), mēs izdrukājam ziņojumu "Atrasts elements!".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Ja elements nav atrasts (it iterators ir vienāds ar numbers.end()), izdrukājam ziņojumu "Elements nav atrasts!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58bc9a27-41e8-4018-a66a-3a9ef352feb7?pitch-bytes=2410&amp;pitch-content-type=image%2Fpng" id="79" name="Google Shape;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2108" y="3708604"/>
            <a:ext cx="3657600" cy="956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itch-assets-ccb95893-de3f-4266-973c-20049231b248.s3.eu-west-1.amazonaws.com/35f7f88e-e965-49ad-a9de-979c58e4bfbb?pitch-bytes=43615&amp;pitch-content-type=image%2Fpng" id="80" name="Google Shape;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71" y="1475752"/>
            <a:ext cx="4437797" cy="2591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-1046"/>
            <a:ext cx="4572000" cy="5145700"/>
          </a:xfrm>
          <a:prstGeom prst="roundRect">
            <a:avLst>
              <a:gd fmla="val -20000" name="adj"/>
            </a:avLst>
          </a:prstGeom>
          <a:solidFill>
            <a:srgbClr val="9B81BC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76250" y="476973"/>
            <a:ext cx="361927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Vektoru šķirošanas piemērs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5048250" y="478123"/>
            <a:ext cx="3619128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Izveidojam int tipa skaitļu vektoru un inicializējam to ar vērtībām {5, 2, 4, 1, 3}.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Pēc tam izmantojam funkciju std::sort no bibliotēkas &lt;algoritms&gt;, lai sakārtotu vektora elementus augošā secībā.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Lai demonstrētu izmaiņas, uz ekrāna parādām sākotnējo vektoru un sakārtoto vektoru.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b4a64a64-c486-4e8f-a2b4-200759905646?pitch-bytes=4513&amp;pitch-content-type=image%2Fpng"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2108" y="3684372"/>
            <a:ext cx="3657600" cy="985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itch-assets-ccb95893-de3f-4266-973c-20049231b248.s3.eu-west-1.amazonaws.com/4c0eb220-1708-484b-a5a5-179630e0e765?pitch-bytes=50701&amp;pitch-content-type=image%2Fpng" id="90" name="Google Shape;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177" y="1293086"/>
            <a:ext cx="3510268" cy="3532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