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70"/>
  </p:notesMasterIdLst>
  <p:sldIdLst>
    <p:sldId id="256" r:id="rId3"/>
    <p:sldId id="298" r:id="rId4"/>
    <p:sldId id="299" r:id="rId5"/>
    <p:sldId id="300" r:id="rId6"/>
    <p:sldId id="301" r:id="rId7"/>
    <p:sldId id="302" r:id="rId8"/>
    <p:sldId id="274" r:id="rId9"/>
    <p:sldId id="303" r:id="rId10"/>
    <p:sldId id="304" r:id="rId11"/>
    <p:sldId id="281" r:id="rId12"/>
    <p:sldId id="282" r:id="rId13"/>
    <p:sldId id="283" r:id="rId14"/>
    <p:sldId id="284" r:id="rId15"/>
    <p:sldId id="285" r:id="rId16"/>
    <p:sldId id="288" r:id="rId17"/>
    <p:sldId id="289" r:id="rId18"/>
    <p:sldId id="294" r:id="rId19"/>
    <p:sldId id="290" r:id="rId20"/>
    <p:sldId id="292" r:id="rId21"/>
    <p:sldId id="293" r:id="rId22"/>
    <p:sldId id="287" r:id="rId23"/>
    <p:sldId id="291" r:id="rId24"/>
    <p:sldId id="305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50" r:id="rId42"/>
    <p:sldId id="344" r:id="rId43"/>
    <p:sldId id="345" r:id="rId44"/>
    <p:sldId id="346" r:id="rId45"/>
    <p:sldId id="347" r:id="rId46"/>
    <p:sldId id="348" r:id="rId47"/>
    <p:sldId id="349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</p:sldIdLst>
  <p:sldSz cx="9144000" cy="6858000" type="screen4x3"/>
  <p:notesSz cx="6669088" cy="9926638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638" autoAdjust="0"/>
  </p:normalViewPr>
  <p:slideViewPr>
    <p:cSldViewPr snapToGrid="0" snapToObjects="1">
      <p:cViewPr varScale="1">
        <p:scale>
          <a:sx n="61" d="100"/>
          <a:sy n="61" d="100"/>
        </p:scale>
        <p:origin x="-14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9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F0D-F40C-4F17-8A73-526019744635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DF8CA44-B904-48D7-86B9-D4EEC9DFCFD1}">
      <dgm:prSet phldrT="[Testo]" custT="1"/>
      <dgm:spPr/>
      <dgm:t>
        <a:bodyPr/>
        <a:lstStyle/>
        <a:p>
          <a:r>
            <a:rPr lang="en-US" sz="2000" b="1" dirty="0" err="1" smtClean="0"/>
            <a:t>Educarsi</a:t>
          </a:r>
          <a:r>
            <a:rPr lang="en-US" sz="2000" b="1" dirty="0" smtClean="0"/>
            <a:t> al </a:t>
          </a:r>
          <a:r>
            <a:rPr lang="en-US" sz="2000" b="1" dirty="0" err="1" smtClean="0"/>
            <a:t>futuro</a:t>
          </a:r>
          <a:endParaRPr lang="en-US" sz="2000" b="1" dirty="0"/>
        </a:p>
      </dgm:t>
    </dgm:pt>
    <dgm:pt modelId="{781F47A2-0054-4B4E-AD14-0DA93A093641}" type="parTrans" cxnId="{7DC553F6-4A32-4676-BA48-0DABF4DF780C}">
      <dgm:prSet/>
      <dgm:spPr/>
      <dgm:t>
        <a:bodyPr/>
        <a:lstStyle/>
        <a:p>
          <a:endParaRPr lang="en-US"/>
        </a:p>
      </dgm:t>
    </dgm:pt>
    <dgm:pt modelId="{9C71F5A0-5999-4550-B145-61575EB743AB}" type="sibTrans" cxnId="{7DC553F6-4A32-4676-BA48-0DABF4DF780C}">
      <dgm:prSet/>
      <dgm:spPr/>
      <dgm:t>
        <a:bodyPr/>
        <a:lstStyle/>
        <a:p>
          <a:endParaRPr lang="en-US"/>
        </a:p>
      </dgm:t>
    </dgm:pt>
    <dgm:pt modelId="{AFA8B995-F0DB-42E2-A020-BF97539327B1}">
      <dgm:prSet phldrT="[Testo]" custT="1"/>
      <dgm:spPr/>
      <dgm:t>
        <a:bodyPr anchor="ctr"/>
        <a:lstStyle/>
        <a:p>
          <a:r>
            <a:rPr lang="en-US" sz="1800" dirty="0" err="1" smtClean="0"/>
            <a:t>Scuola</a:t>
          </a:r>
          <a:r>
            <a:rPr lang="en-US" sz="1800" dirty="0" smtClean="0"/>
            <a:t>;</a:t>
          </a:r>
          <a:endParaRPr lang="en-US" sz="1800" dirty="0"/>
        </a:p>
      </dgm:t>
    </dgm:pt>
    <dgm:pt modelId="{7A44E13D-712B-4534-BDE6-A6E7FB5E5414}" type="parTrans" cxnId="{B8861DEA-AE1F-4A93-9883-3C1EBD212963}">
      <dgm:prSet/>
      <dgm:spPr/>
      <dgm:t>
        <a:bodyPr/>
        <a:lstStyle/>
        <a:p>
          <a:endParaRPr lang="en-US"/>
        </a:p>
      </dgm:t>
    </dgm:pt>
    <dgm:pt modelId="{EA03F7B3-5ACE-4DF3-9D8C-9ED3DA2AA456}" type="sibTrans" cxnId="{B8861DEA-AE1F-4A93-9883-3C1EBD212963}">
      <dgm:prSet/>
      <dgm:spPr/>
      <dgm:t>
        <a:bodyPr/>
        <a:lstStyle/>
        <a:p>
          <a:endParaRPr lang="en-US"/>
        </a:p>
      </dgm:t>
    </dgm:pt>
    <dgm:pt modelId="{0A506F44-5157-4ADF-8EC5-985DB7DCC163}">
      <dgm:prSet phldrT="[Testo]" custT="1"/>
      <dgm:spPr/>
      <dgm:t>
        <a:bodyPr/>
        <a:lstStyle/>
        <a:p>
          <a:r>
            <a:rPr lang="en-US" sz="2000" b="1" dirty="0" err="1" smtClean="0"/>
            <a:t>Incentivare</a:t>
          </a:r>
          <a:r>
            <a:rPr lang="en-US" sz="2000" b="1" dirty="0" smtClean="0"/>
            <a:t> </a:t>
          </a:r>
          <a:r>
            <a:rPr lang="en-US" sz="2000" b="1" dirty="0" err="1" smtClean="0"/>
            <a:t>l’occupabilità</a:t>
          </a:r>
          <a:endParaRPr lang="en-US" sz="2000" b="1" dirty="0"/>
        </a:p>
      </dgm:t>
    </dgm:pt>
    <dgm:pt modelId="{9E510303-1FEE-4A3C-9815-2C025DE95AB4}" type="parTrans" cxnId="{12A09975-95A7-489B-A17D-954030FF2394}">
      <dgm:prSet/>
      <dgm:spPr/>
      <dgm:t>
        <a:bodyPr/>
        <a:lstStyle/>
        <a:p>
          <a:endParaRPr lang="en-US"/>
        </a:p>
      </dgm:t>
    </dgm:pt>
    <dgm:pt modelId="{C9216A8F-E66A-421B-B9A9-6F9A4242F3B1}" type="sibTrans" cxnId="{12A09975-95A7-489B-A17D-954030FF2394}">
      <dgm:prSet/>
      <dgm:spPr/>
      <dgm:t>
        <a:bodyPr/>
        <a:lstStyle/>
        <a:p>
          <a:endParaRPr lang="en-US"/>
        </a:p>
      </dgm:t>
    </dgm:pt>
    <dgm:pt modelId="{F3392CA2-A9AC-4C18-91EB-1F01305B2D2A}">
      <dgm:prSet phldrT="[Testo]" custT="1"/>
      <dgm:spPr/>
      <dgm:t>
        <a:bodyPr anchor="ctr"/>
        <a:lstStyle/>
        <a:p>
          <a:r>
            <a:rPr lang="en-US" sz="1800" dirty="0" err="1" smtClean="0"/>
            <a:t>Sistema</a:t>
          </a:r>
          <a:r>
            <a:rPr lang="en-US" sz="1800" dirty="0" smtClean="0"/>
            <a:t> </a:t>
          </a:r>
          <a:r>
            <a:rPr lang="en-US" sz="1800" dirty="0" err="1" smtClean="0"/>
            <a:t>Nazionale</a:t>
          </a:r>
          <a:r>
            <a:rPr lang="en-US" sz="1800" dirty="0" smtClean="0"/>
            <a:t> </a:t>
          </a:r>
          <a:r>
            <a:rPr lang="en-US" sz="1800" dirty="0" err="1" smtClean="0"/>
            <a:t>di</a:t>
          </a:r>
          <a:r>
            <a:rPr lang="en-US" sz="1800" dirty="0" smtClean="0"/>
            <a:t> </a:t>
          </a:r>
          <a:r>
            <a:rPr lang="en-US" sz="1800" dirty="0" err="1" smtClean="0"/>
            <a:t>Orientamento</a:t>
          </a:r>
          <a:r>
            <a:rPr lang="en-US" sz="1800" dirty="0" smtClean="0"/>
            <a:t>;</a:t>
          </a:r>
          <a:endParaRPr lang="en-US" sz="1800" dirty="0"/>
        </a:p>
      </dgm:t>
    </dgm:pt>
    <dgm:pt modelId="{CF09899B-12F2-4112-9EE4-59F389D16C59}" type="parTrans" cxnId="{282477AB-1F18-427F-987B-182DC5857F13}">
      <dgm:prSet/>
      <dgm:spPr/>
      <dgm:t>
        <a:bodyPr/>
        <a:lstStyle/>
        <a:p>
          <a:endParaRPr lang="en-US"/>
        </a:p>
      </dgm:t>
    </dgm:pt>
    <dgm:pt modelId="{EEBF422C-E725-48CA-A063-34C8787E9BF3}" type="sibTrans" cxnId="{282477AB-1F18-427F-987B-182DC5857F13}">
      <dgm:prSet/>
      <dgm:spPr/>
      <dgm:t>
        <a:bodyPr/>
        <a:lstStyle/>
        <a:p>
          <a:endParaRPr lang="en-US"/>
        </a:p>
      </dgm:t>
    </dgm:pt>
    <dgm:pt modelId="{EED4F123-8804-4707-B1F9-4330A0052188}">
      <dgm:prSet phldrT="[Testo]" custT="1"/>
      <dgm:spPr/>
      <dgm:t>
        <a:bodyPr/>
        <a:lstStyle/>
        <a:p>
          <a:r>
            <a:rPr lang="en-US" sz="2000" b="1" dirty="0" err="1" smtClean="0"/>
            <a:t>Incentivare</a:t>
          </a:r>
          <a:r>
            <a:rPr lang="en-US" sz="2000" b="1" dirty="0" smtClean="0"/>
            <a:t> </a:t>
          </a:r>
          <a:r>
            <a:rPr lang="en-US" sz="2000" b="1" dirty="0" err="1" smtClean="0"/>
            <a:t>l’occupazione</a:t>
          </a:r>
          <a:endParaRPr lang="en-US" sz="2000" b="1" dirty="0" smtClean="0"/>
        </a:p>
      </dgm:t>
    </dgm:pt>
    <dgm:pt modelId="{614B6062-7416-4BF2-988B-759E95FBAE92}" type="parTrans" cxnId="{F4FA1913-6874-49B5-B2CA-4CB639256FB0}">
      <dgm:prSet/>
      <dgm:spPr/>
      <dgm:t>
        <a:bodyPr/>
        <a:lstStyle/>
        <a:p>
          <a:endParaRPr lang="en-US"/>
        </a:p>
      </dgm:t>
    </dgm:pt>
    <dgm:pt modelId="{1FD2F01F-5AA2-4E04-BC6E-5449383FD991}" type="sibTrans" cxnId="{F4FA1913-6874-49B5-B2CA-4CB639256FB0}">
      <dgm:prSet/>
      <dgm:spPr/>
      <dgm:t>
        <a:bodyPr/>
        <a:lstStyle/>
        <a:p>
          <a:endParaRPr lang="en-US"/>
        </a:p>
      </dgm:t>
    </dgm:pt>
    <dgm:pt modelId="{45EF7A65-D034-4BA3-B949-27967979BC81}">
      <dgm:prSet phldrT="[Testo]" custT="1"/>
      <dgm:spPr/>
      <dgm:t>
        <a:bodyPr/>
        <a:lstStyle/>
        <a:p>
          <a:r>
            <a:rPr lang="en-US" sz="2000" b="1" dirty="0" err="1" smtClean="0"/>
            <a:t>Produttività</a:t>
          </a:r>
          <a:r>
            <a:rPr lang="en-US" sz="2000" b="1" dirty="0" smtClean="0"/>
            <a:t> e </a:t>
          </a:r>
          <a:r>
            <a:rPr lang="en-US" sz="2000" b="1" dirty="0" err="1" smtClean="0"/>
            <a:t>competitività</a:t>
          </a:r>
          <a:endParaRPr lang="en-US" sz="2000" b="1" dirty="0" smtClean="0"/>
        </a:p>
      </dgm:t>
    </dgm:pt>
    <dgm:pt modelId="{0960A393-5CC2-408C-BCD0-03AAD1829452}" type="parTrans" cxnId="{248DEBA2-1E50-40E2-83F0-92F56D86DC34}">
      <dgm:prSet/>
      <dgm:spPr/>
      <dgm:t>
        <a:bodyPr/>
        <a:lstStyle/>
        <a:p>
          <a:endParaRPr lang="en-US"/>
        </a:p>
      </dgm:t>
    </dgm:pt>
    <dgm:pt modelId="{07EAEC08-CDEA-4319-88C8-A4D6D5A9471F}" type="sibTrans" cxnId="{248DEBA2-1E50-40E2-83F0-92F56D86DC34}">
      <dgm:prSet/>
      <dgm:spPr/>
      <dgm:t>
        <a:bodyPr/>
        <a:lstStyle/>
        <a:p>
          <a:endParaRPr lang="en-US"/>
        </a:p>
      </dgm:t>
    </dgm:pt>
    <dgm:pt modelId="{5A64EEE7-A205-4D0B-A4FE-9CADB96DA2A1}">
      <dgm:prSet phldrT="[Testo]" custT="1"/>
      <dgm:spPr/>
      <dgm:t>
        <a:bodyPr anchor="ctr"/>
        <a:lstStyle/>
        <a:p>
          <a:r>
            <a:rPr lang="en-US" sz="1800" dirty="0" err="1" smtClean="0"/>
            <a:t>Produttività</a:t>
          </a:r>
          <a:r>
            <a:rPr lang="en-US" sz="1800" dirty="0" smtClean="0"/>
            <a:t>: </a:t>
          </a:r>
          <a:r>
            <a:rPr lang="en-US" sz="1800" dirty="0" err="1" smtClean="0"/>
            <a:t>salari</a:t>
          </a:r>
          <a:r>
            <a:rPr lang="en-US" sz="1800" dirty="0" smtClean="0"/>
            <a:t> e welfare</a:t>
          </a:r>
          <a:endParaRPr lang="en-US" sz="1800" dirty="0"/>
        </a:p>
      </dgm:t>
    </dgm:pt>
    <dgm:pt modelId="{4443B446-6F2B-4750-934C-BC0D5EFDA16A}" type="parTrans" cxnId="{C7ED77E0-3226-4105-9EC9-268992BD914B}">
      <dgm:prSet/>
      <dgm:spPr/>
      <dgm:t>
        <a:bodyPr/>
        <a:lstStyle/>
        <a:p>
          <a:endParaRPr lang="en-US"/>
        </a:p>
      </dgm:t>
    </dgm:pt>
    <dgm:pt modelId="{743ACC0E-FA87-45C9-9E23-1201DCB22B62}" type="sibTrans" cxnId="{C7ED77E0-3226-4105-9EC9-268992BD914B}">
      <dgm:prSet/>
      <dgm:spPr/>
      <dgm:t>
        <a:bodyPr/>
        <a:lstStyle/>
        <a:p>
          <a:endParaRPr lang="en-US"/>
        </a:p>
      </dgm:t>
    </dgm:pt>
    <dgm:pt modelId="{66645C43-B6A3-45CC-AD6D-74AF2606E1D1}">
      <dgm:prSet phldrT="[Testo]" custT="1"/>
      <dgm:spPr/>
      <dgm:t>
        <a:bodyPr anchor="ctr"/>
        <a:lstStyle/>
        <a:p>
          <a:r>
            <a:rPr lang="en-US" sz="1800" dirty="0" smtClean="0"/>
            <a:t>ITS;</a:t>
          </a:r>
          <a:endParaRPr lang="en-US" sz="1800" dirty="0"/>
        </a:p>
      </dgm:t>
    </dgm:pt>
    <dgm:pt modelId="{47E121A8-657E-4DA8-8C99-B98E881A717F}" type="parTrans" cxnId="{C0A575CF-BF85-457A-B23F-D6203EB2129D}">
      <dgm:prSet/>
      <dgm:spPr/>
      <dgm:t>
        <a:bodyPr/>
        <a:lstStyle/>
        <a:p>
          <a:endParaRPr lang="en-US"/>
        </a:p>
      </dgm:t>
    </dgm:pt>
    <dgm:pt modelId="{63763F6A-3D46-43C4-B53B-9CA6740E7C81}" type="sibTrans" cxnId="{C0A575CF-BF85-457A-B23F-D6203EB2129D}">
      <dgm:prSet/>
      <dgm:spPr/>
      <dgm:t>
        <a:bodyPr/>
        <a:lstStyle/>
        <a:p>
          <a:endParaRPr lang="en-US"/>
        </a:p>
      </dgm:t>
    </dgm:pt>
    <dgm:pt modelId="{FAC33692-A455-4E9A-8C65-910D8B6215F9}">
      <dgm:prSet phldrT="[Testo]" custT="1"/>
      <dgm:spPr/>
      <dgm:t>
        <a:bodyPr anchor="ctr"/>
        <a:lstStyle/>
        <a:p>
          <a:r>
            <a:rPr lang="en-US" sz="1800" dirty="0" err="1" smtClean="0"/>
            <a:t>Università</a:t>
          </a:r>
          <a:r>
            <a:rPr lang="en-US" sz="1800" dirty="0" smtClean="0"/>
            <a:t>;</a:t>
          </a:r>
          <a:endParaRPr lang="en-US" sz="1800" dirty="0"/>
        </a:p>
      </dgm:t>
    </dgm:pt>
    <dgm:pt modelId="{9EA69432-A178-4627-94D6-62729EC627D4}" type="parTrans" cxnId="{E106D9AE-1B47-4A28-AA25-B915B04DEEB2}">
      <dgm:prSet/>
      <dgm:spPr/>
      <dgm:t>
        <a:bodyPr/>
        <a:lstStyle/>
        <a:p>
          <a:endParaRPr lang="en-US"/>
        </a:p>
      </dgm:t>
    </dgm:pt>
    <dgm:pt modelId="{83077EF9-A5A1-4E09-A262-A61BE9E1CA20}" type="sibTrans" cxnId="{E106D9AE-1B47-4A28-AA25-B915B04DEEB2}">
      <dgm:prSet/>
      <dgm:spPr/>
      <dgm:t>
        <a:bodyPr/>
        <a:lstStyle/>
        <a:p>
          <a:endParaRPr lang="en-US"/>
        </a:p>
      </dgm:t>
    </dgm:pt>
    <dgm:pt modelId="{36F92832-07F4-4C49-A793-4C052BFDF16C}">
      <dgm:prSet phldrT="[Testo]" custT="1"/>
      <dgm:spPr/>
      <dgm:t>
        <a:bodyPr anchor="ctr"/>
        <a:lstStyle/>
        <a:p>
          <a:r>
            <a:rPr lang="en-US" sz="1800" dirty="0" err="1" smtClean="0"/>
            <a:t>Apprendistato</a:t>
          </a:r>
          <a:r>
            <a:rPr lang="en-US" sz="1800" dirty="0" smtClean="0"/>
            <a:t> 4.0</a:t>
          </a:r>
        </a:p>
      </dgm:t>
    </dgm:pt>
    <dgm:pt modelId="{574C824A-D5A1-41FF-8326-D5F56DC63667}" type="parTrans" cxnId="{FAF91315-007F-4772-98BB-02B708903450}">
      <dgm:prSet/>
      <dgm:spPr/>
      <dgm:t>
        <a:bodyPr/>
        <a:lstStyle/>
        <a:p>
          <a:endParaRPr lang="en-US"/>
        </a:p>
      </dgm:t>
    </dgm:pt>
    <dgm:pt modelId="{5A834921-57F0-49D9-B82E-4C9552BAE8B7}" type="sibTrans" cxnId="{FAF91315-007F-4772-98BB-02B708903450}">
      <dgm:prSet/>
      <dgm:spPr/>
      <dgm:t>
        <a:bodyPr/>
        <a:lstStyle/>
        <a:p>
          <a:endParaRPr lang="en-US"/>
        </a:p>
      </dgm:t>
    </dgm:pt>
    <dgm:pt modelId="{DDC2AE45-958E-45D0-8D33-AC193B9069DD}">
      <dgm:prSet phldrT="[Testo]" custT="1"/>
      <dgm:spPr/>
      <dgm:t>
        <a:bodyPr anchor="ctr"/>
        <a:lstStyle/>
        <a:p>
          <a:r>
            <a:rPr lang="en-US" sz="1800" dirty="0" err="1" smtClean="0"/>
            <a:t>Assumere</a:t>
          </a:r>
          <a:r>
            <a:rPr lang="en-US" sz="1800" dirty="0" smtClean="0"/>
            <a:t> </a:t>
          </a:r>
          <a:r>
            <a:rPr lang="en-US" sz="1800" dirty="0" err="1" smtClean="0"/>
            <a:t>giovani</a:t>
          </a:r>
          <a:r>
            <a:rPr lang="en-US" sz="1800" dirty="0" smtClean="0"/>
            <a:t> under 30</a:t>
          </a:r>
        </a:p>
      </dgm:t>
    </dgm:pt>
    <dgm:pt modelId="{B8810448-92DE-43CB-959D-A8CC8EB6BBC0}" type="parTrans" cxnId="{67239A6C-27B6-4EBB-A1B5-058E7F1D7199}">
      <dgm:prSet/>
      <dgm:spPr/>
      <dgm:t>
        <a:bodyPr/>
        <a:lstStyle/>
        <a:p>
          <a:endParaRPr lang="en-US"/>
        </a:p>
      </dgm:t>
    </dgm:pt>
    <dgm:pt modelId="{CA8140CB-0BF6-4598-AADC-EE99057C3D81}" type="sibTrans" cxnId="{67239A6C-27B6-4EBB-A1B5-058E7F1D7199}">
      <dgm:prSet/>
      <dgm:spPr/>
      <dgm:t>
        <a:bodyPr/>
        <a:lstStyle/>
        <a:p>
          <a:endParaRPr lang="en-US"/>
        </a:p>
      </dgm:t>
    </dgm:pt>
    <dgm:pt modelId="{CDB3E938-79AB-4196-AC06-8313AF826BDA}">
      <dgm:prSet phldrT="[Testo]" custT="1"/>
      <dgm:spPr/>
      <dgm:t>
        <a:bodyPr anchor="ctr"/>
        <a:lstStyle/>
        <a:p>
          <a:r>
            <a:rPr lang="en-US" sz="1800" dirty="0" err="1" smtClean="0"/>
            <a:t>Filiera</a:t>
          </a:r>
          <a:r>
            <a:rPr lang="en-US" sz="1800" dirty="0" smtClean="0"/>
            <a:t> </a:t>
          </a:r>
          <a:r>
            <a:rPr lang="en-US" sz="1800" dirty="0" err="1" smtClean="0"/>
            <a:t>formativa</a:t>
          </a:r>
          <a:endParaRPr lang="en-US" sz="1800" dirty="0" smtClean="0"/>
        </a:p>
      </dgm:t>
    </dgm:pt>
    <dgm:pt modelId="{7C5F8833-132C-459C-8726-52600C7DF7EC}" type="parTrans" cxnId="{5E004DCA-4D06-45F3-9371-8E6381DD6079}">
      <dgm:prSet/>
      <dgm:spPr/>
      <dgm:t>
        <a:bodyPr/>
        <a:lstStyle/>
        <a:p>
          <a:endParaRPr lang="it-IT"/>
        </a:p>
      </dgm:t>
    </dgm:pt>
    <dgm:pt modelId="{401EFD59-7E28-4336-A56A-A2FB0B119E47}" type="sibTrans" cxnId="{5E004DCA-4D06-45F3-9371-8E6381DD6079}">
      <dgm:prSet/>
      <dgm:spPr/>
      <dgm:t>
        <a:bodyPr/>
        <a:lstStyle/>
        <a:p>
          <a:endParaRPr lang="it-IT"/>
        </a:p>
      </dgm:t>
    </dgm:pt>
    <dgm:pt modelId="{DB66CFC3-8FFC-4C19-924F-FB25B81D22CA}">
      <dgm:prSet phldrT="[Testo]" custT="1"/>
      <dgm:spPr/>
      <dgm:t>
        <a:bodyPr anchor="ctr"/>
        <a:lstStyle/>
        <a:p>
          <a:r>
            <a:rPr lang="en-US" sz="1800" dirty="0" err="1" smtClean="0"/>
            <a:t>Politiche</a:t>
          </a:r>
          <a:r>
            <a:rPr lang="en-US" sz="1800" dirty="0" smtClean="0"/>
            <a:t> per </a:t>
          </a:r>
          <a:r>
            <a:rPr lang="en-US" sz="1800" dirty="0" err="1" smtClean="0"/>
            <a:t>il</a:t>
          </a:r>
          <a:r>
            <a:rPr lang="en-US" sz="1800" dirty="0" smtClean="0"/>
            <a:t>  </a:t>
          </a:r>
          <a:r>
            <a:rPr lang="en-US" sz="1800" dirty="0" err="1" smtClean="0"/>
            <a:t>lavoro</a:t>
          </a:r>
          <a:r>
            <a:rPr lang="en-US" sz="1800" dirty="0" smtClean="0"/>
            <a:t> e </a:t>
          </a:r>
          <a:r>
            <a:rPr lang="en-US" sz="1800" dirty="0" err="1" smtClean="0"/>
            <a:t>l’integrazione</a:t>
          </a:r>
          <a:r>
            <a:rPr lang="en-US" sz="1800" dirty="0" smtClean="0"/>
            <a:t>;</a:t>
          </a:r>
          <a:endParaRPr lang="en-US" sz="1800" dirty="0"/>
        </a:p>
      </dgm:t>
    </dgm:pt>
    <dgm:pt modelId="{1535E320-330F-4107-AA01-C7E7B4E5F02C}" type="parTrans" cxnId="{47B51CAB-473C-44C2-9649-70E62946196E}">
      <dgm:prSet/>
      <dgm:spPr/>
    </dgm:pt>
    <dgm:pt modelId="{D2B1BEAE-6053-40AF-AA32-60EE31C12BC6}" type="sibTrans" cxnId="{47B51CAB-473C-44C2-9649-70E62946196E}">
      <dgm:prSet/>
      <dgm:spPr/>
    </dgm:pt>
    <dgm:pt modelId="{2193A3D3-E600-4980-B410-5BDE048BA08F}">
      <dgm:prSet phldrT="[Testo]" custT="1"/>
      <dgm:spPr/>
      <dgm:t>
        <a:bodyPr anchor="ctr"/>
        <a:lstStyle/>
        <a:p>
          <a:r>
            <a:rPr lang="en-US" sz="1800" dirty="0" err="1" smtClean="0"/>
            <a:t>Concorrenza</a:t>
          </a:r>
          <a:r>
            <a:rPr lang="en-US" sz="1800" dirty="0" smtClean="0"/>
            <a:t> e dumping </a:t>
          </a:r>
          <a:r>
            <a:rPr lang="en-US" sz="1800" dirty="0" err="1" smtClean="0"/>
            <a:t>contrattuale</a:t>
          </a:r>
          <a:endParaRPr lang="en-US" sz="1800" dirty="0"/>
        </a:p>
      </dgm:t>
    </dgm:pt>
    <dgm:pt modelId="{3C286508-21D0-4A36-AC74-5F4E4D8AB8B5}" type="parTrans" cxnId="{E1161105-2583-4CE9-9D0A-DFF457B2AB9D}">
      <dgm:prSet/>
      <dgm:spPr/>
    </dgm:pt>
    <dgm:pt modelId="{99C238BE-BEB6-46E5-B5BB-6F124341AAA6}" type="sibTrans" cxnId="{E1161105-2583-4CE9-9D0A-DFF457B2AB9D}">
      <dgm:prSet/>
      <dgm:spPr/>
    </dgm:pt>
    <dgm:pt modelId="{1CAD894C-EE88-4556-9FFB-69CC0C511F1B}" type="pres">
      <dgm:prSet presAssocID="{F1851F0D-F40C-4F17-8A73-5260197446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820667-628C-45B3-ADF4-9EBDF0D1A451}" type="pres">
      <dgm:prSet presAssocID="{FDF8CA44-B904-48D7-86B9-D4EEC9DFCFD1}" presName="composite" presStyleCnt="0"/>
      <dgm:spPr/>
    </dgm:pt>
    <dgm:pt modelId="{0869A628-3CAF-487E-81C9-C196F252A786}" type="pres">
      <dgm:prSet presAssocID="{FDF8CA44-B904-48D7-86B9-D4EEC9DFCFD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FC93E-237F-4899-8582-108C26624002}" type="pres">
      <dgm:prSet presAssocID="{FDF8CA44-B904-48D7-86B9-D4EEC9DFCFD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14A15-C361-42F2-B0E5-1C88955474D5}" type="pres">
      <dgm:prSet presAssocID="{9C71F5A0-5999-4550-B145-61575EB743AB}" presName="space" presStyleCnt="0"/>
      <dgm:spPr/>
    </dgm:pt>
    <dgm:pt modelId="{4C109CAB-9D49-48F4-8E2D-8C42B09391F1}" type="pres">
      <dgm:prSet presAssocID="{0A506F44-5157-4ADF-8EC5-985DB7DCC163}" presName="composite" presStyleCnt="0"/>
      <dgm:spPr/>
    </dgm:pt>
    <dgm:pt modelId="{1F6EF03F-219B-490E-80FF-B5B53F9AD7A8}" type="pres">
      <dgm:prSet presAssocID="{0A506F44-5157-4ADF-8EC5-985DB7DCC16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13C03-B54C-4415-BBB5-61B854C70D6B}" type="pres">
      <dgm:prSet presAssocID="{0A506F44-5157-4ADF-8EC5-985DB7DCC16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1BF65-1DFE-4D6D-A0A7-49B35E4F3195}" type="pres">
      <dgm:prSet presAssocID="{C9216A8F-E66A-421B-B9A9-6F9A4242F3B1}" presName="space" presStyleCnt="0"/>
      <dgm:spPr/>
    </dgm:pt>
    <dgm:pt modelId="{74BB9E4D-C244-42C9-ACAF-E9C30CA38B3F}" type="pres">
      <dgm:prSet presAssocID="{EED4F123-8804-4707-B1F9-4330A0052188}" presName="composite" presStyleCnt="0"/>
      <dgm:spPr/>
    </dgm:pt>
    <dgm:pt modelId="{15CA6E36-567C-4A9E-A481-DF8FDB2C90CD}" type="pres">
      <dgm:prSet presAssocID="{EED4F123-8804-4707-B1F9-4330A005218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35293-C9C9-4582-B700-17437CD97F9D}" type="pres">
      <dgm:prSet presAssocID="{EED4F123-8804-4707-B1F9-4330A005218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8BC20-D976-4665-A908-0488078CD1E3}" type="pres">
      <dgm:prSet presAssocID="{1FD2F01F-5AA2-4E04-BC6E-5449383FD991}" presName="space" presStyleCnt="0"/>
      <dgm:spPr/>
    </dgm:pt>
    <dgm:pt modelId="{2B8A9CC6-F5FF-4823-91F0-6841976A0C64}" type="pres">
      <dgm:prSet presAssocID="{45EF7A65-D034-4BA3-B949-27967979BC81}" presName="composite" presStyleCnt="0"/>
      <dgm:spPr/>
    </dgm:pt>
    <dgm:pt modelId="{B2349499-75D7-46F8-9409-D1DA7C630CFF}" type="pres">
      <dgm:prSet presAssocID="{45EF7A65-D034-4BA3-B949-27967979BC81}" presName="parTx" presStyleLbl="alignNode1" presStyleIdx="3" presStyleCnt="4" custScaleX="1076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4BD7D-EA39-4A94-957B-CC439605F8C6}" type="pres">
      <dgm:prSet presAssocID="{45EF7A65-D034-4BA3-B949-27967979BC81}" presName="desTx" presStyleLbl="alignAccFollowNode1" presStyleIdx="3" presStyleCnt="4" custScaleX="110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BA235-E289-4513-B60A-488BD5C42F7E}" type="presOf" srcId="{36F92832-07F4-4C49-A793-4C052BFDF16C}" destId="{D1B35293-C9C9-4582-B700-17437CD97F9D}" srcOrd="0" destOrd="0" presId="urn:microsoft.com/office/officeart/2005/8/layout/hList1"/>
    <dgm:cxn modelId="{282477AB-1F18-427F-987B-182DC5857F13}" srcId="{0A506F44-5157-4ADF-8EC5-985DB7DCC163}" destId="{F3392CA2-A9AC-4C18-91EB-1F01305B2D2A}" srcOrd="0" destOrd="0" parTransId="{CF09899B-12F2-4112-9EE4-59F389D16C59}" sibTransId="{EEBF422C-E725-48CA-A063-34C8787E9BF3}"/>
    <dgm:cxn modelId="{7DC553F6-4A32-4676-BA48-0DABF4DF780C}" srcId="{F1851F0D-F40C-4F17-8A73-526019744635}" destId="{FDF8CA44-B904-48D7-86B9-D4EEC9DFCFD1}" srcOrd="0" destOrd="0" parTransId="{781F47A2-0054-4B4E-AD14-0DA93A093641}" sibTransId="{9C71F5A0-5999-4550-B145-61575EB743AB}"/>
    <dgm:cxn modelId="{6F485D5D-FEDB-4CFB-B90A-8FA5FD25BA70}" type="presOf" srcId="{DDC2AE45-958E-45D0-8D33-AC193B9069DD}" destId="{D1B35293-C9C9-4582-B700-17437CD97F9D}" srcOrd="0" destOrd="1" presId="urn:microsoft.com/office/officeart/2005/8/layout/hList1"/>
    <dgm:cxn modelId="{50075FB0-B7F1-4CBD-A03C-FD6E2A40F381}" type="presOf" srcId="{FDF8CA44-B904-48D7-86B9-D4EEC9DFCFD1}" destId="{0869A628-3CAF-487E-81C9-C196F252A786}" srcOrd="0" destOrd="0" presId="urn:microsoft.com/office/officeart/2005/8/layout/hList1"/>
    <dgm:cxn modelId="{FAF91315-007F-4772-98BB-02B708903450}" srcId="{EED4F123-8804-4707-B1F9-4330A0052188}" destId="{36F92832-07F4-4C49-A793-4C052BFDF16C}" srcOrd="0" destOrd="0" parTransId="{574C824A-D5A1-41FF-8326-D5F56DC63667}" sibTransId="{5A834921-57F0-49D9-B82E-4C9552BAE8B7}"/>
    <dgm:cxn modelId="{06F0CE67-BD9B-47B3-9C64-127F8AA9CEB2}" type="presOf" srcId="{EED4F123-8804-4707-B1F9-4330A0052188}" destId="{15CA6E36-567C-4A9E-A481-DF8FDB2C90CD}" srcOrd="0" destOrd="0" presId="urn:microsoft.com/office/officeart/2005/8/layout/hList1"/>
    <dgm:cxn modelId="{12A09975-95A7-489B-A17D-954030FF2394}" srcId="{F1851F0D-F40C-4F17-8A73-526019744635}" destId="{0A506F44-5157-4ADF-8EC5-985DB7DCC163}" srcOrd="1" destOrd="0" parTransId="{9E510303-1FEE-4A3C-9815-2C025DE95AB4}" sibTransId="{C9216A8F-E66A-421B-B9A9-6F9A4242F3B1}"/>
    <dgm:cxn modelId="{5E004DCA-4D06-45F3-9371-8E6381DD6079}" srcId="{EED4F123-8804-4707-B1F9-4330A0052188}" destId="{CDB3E938-79AB-4196-AC06-8313AF826BDA}" srcOrd="2" destOrd="0" parTransId="{7C5F8833-132C-459C-8726-52600C7DF7EC}" sibTransId="{401EFD59-7E28-4336-A56A-A2FB0B119E47}"/>
    <dgm:cxn modelId="{1B8FB291-D799-4928-BCF5-9ED3D7AF2A96}" type="presOf" srcId="{F1851F0D-F40C-4F17-8A73-526019744635}" destId="{1CAD894C-EE88-4556-9FFB-69CC0C511F1B}" srcOrd="0" destOrd="0" presId="urn:microsoft.com/office/officeart/2005/8/layout/hList1"/>
    <dgm:cxn modelId="{67239A6C-27B6-4EBB-A1B5-058E7F1D7199}" srcId="{EED4F123-8804-4707-B1F9-4330A0052188}" destId="{DDC2AE45-958E-45D0-8D33-AC193B9069DD}" srcOrd="1" destOrd="0" parTransId="{B8810448-92DE-43CB-959D-A8CC8EB6BBC0}" sibTransId="{CA8140CB-0BF6-4598-AADC-EE99057C3D81}"/>
    <dgm:cxn modelId="{B8861DEA-AE1F-4A93-9883-3C1EBD212963}" srcId="{FDF8CA44-B904-48D7-86B9-D4EEC9DFCFD1}" destId="{AFA8B995-F0DB-42E2-A020-BF97539327B1}" srcOrd="0" destOrd="0" parTransId="{7A44E13D-712B-4534-BDE6-A6E7FB5E5414}" sibTransId="{EA03F7B3-5ACE-4DF3-9D8C-9ED3DA2AA456}"/>
    <dgm:cxn modelId="{B4F47DEF-5AB6-4568-8BC4-3D8099533234}" type="presOf" srcId="{5A64EEE7-A205-4D0B-A4FE-9CADB96DA2A1}" destId="{66D4BD7D-EA39-4A94-957B-CC439605F8C6}" srcOrd="0" destOrd="0" presId="urn:microsoft.com/office/officeart/2005/8/layout/hList1"/>
    <dgm:cxn modelId="{58FE4AB9-127A-46B1-A387-5F527116989D}" type="presOf" srcId="{2193A3D3-E600-4980-B410-5BDE048BA08F}" destId="{66D4BD7D-EA39-4A94-957B-CC439605F8C6}" srcOrd="0" destOrd="1" presId="urn:microsoft.com/office/officeart/2005/8/layout/hList1"/>
    <dgm:cxn modelId="{F4FA1913-6874-49B5-B2CA-4CB639256FB0}" srcId="{F1851F0D-F40C-4F17-8A73-526019744635}" destId="{EED4F123-8804-4707-B1F9-4330A0052188}" srcOrd="2" destOrd="0" parTransId="{614B6062-7416-4BF2-988B-759E95FBAE92}" sibTransId="{1FD2F01F-5AA2-4E04-BC6E-5449383FD991}"/>
    <dgm:cxn modelId="{E1161105-2583-4CE9-9D0A-DFF457B2AB9D}" srcId="{45EF7A65-D034-4BA3-B949-27967979BC81}" destId="{2193A3D3-E600-4980-B410-5BDE048BA08F}" srcOrd="1" destOrd="0" parTransId="{3C286508-21D0-4A36-AC74-5F4E4D8AB8B5}" sibTransId="{99C238BE-BEB6-46E5-B5BB-6F124341AAA6}"/>
    <dgm:cxn modelId="{BD2B4D67-F6B1-43F5-BA51-F2FD11143EEC}" type="presOf" srcId="{DB66CFC3-8FFC-4C19-924F-FB25B81D22CA}" destId="{4A413C03-B54C-4415-BBB5-61B854C70D6B}" srcOrd="0" destOrd="1" presId="urn:microsoft.com/office/officeart/2005/8/layout/hList1"/>
    <dgm:cxn modelId="{DC1AF2A1-C2D2-4EA8-B5AF-F4C9EB0DC0DB}" type="presOf" srcId="{45EF7A65-D034-4BA3-B949-27967979BC81}" destId="{B2349499-75D7-46F8-9409-D1DA7C630CFF}" srcOrd="0" destOrd="0" presId="urn:microsoft.com/office/officeart/2005/8/layout/hList1"/>
    <dgm:cxn modelId="{47B51CAB-473C-44C2-9649-70E62946196E}" srcId="{0A506F44-5157-4ADF-8EC5-985DB7DCC163}" destId="{DB66CFC3-8FFC-4C19-924F-FB25B81D22CA}" srcOrd="1" destOrd="0" parTransId="{1535E320-330F-4107-AA01-C7E7B4E5F02C}" sibTransId="{D2B1BEAE-6053-40AF-AA32-60EE31C12BC6}"/>
    <dgm:cxn modelId="{3DBFB20B-470F-4728-9F92-6C13FD09F42A}" type="presOf" srcId="{0A506F44-5157-4ADF-8EC5-985DB7DCC163}" destId="{1F6EF03F-219B-490E-80FF-B5B53F9AD7A8}" srcOrd="0" destOrd="0" presId="urn:microsoft.com/office/officeart/2005/8/layout/hList1"/>
    <dgm:cxn modelId="{C47B24C2-D413-4675-A1CB-5664E2AF2FFA}" type="presOf" srcId="{FAC33692-A455-4E9A-8C65-910D8B6215F9}" destId="{C0CFC93E-237F-4899-8582-108C26624002}" srcOrd="0" destOrd="2" presId="urn:microsoft.com/office/officeart/2005/8/layout/hList1"/>
    <dgm:cxn modelId="{E106D9AE-1B47-4A28-AA25-B915B04DEEB2}" srcId="{FDF8CA44-B904-48D7-86B9-D4EEC9DFCFD1}" destId="{FAC33692-A455-4E9A-8C65-910D8B6215F9}" srcOrd="2" destOrd="0" parTransId="{9EA69432-A178-4627-94D6-62729EC627D4}" sibTransId="{83077EF9-A5A1-4E09-A262-A61BE9E1CA20}"/>
    <dgm:cxn modelId="{248DEBA2-1E50-40E2-83F0-92F56D86DC34}" srcId="{F1851F0D-F40C-4F17-8A73-526019744635}" destId="{45EF7A65-D034-4BA3-B949-27967979BC81}" srcOrd="3" destOrd="0" parTransId="{0960A393-5CC2-408C-BCD0-03AAD1829452}" sibTransId="{07EAEC08-CDEA-4319-88C8-A4D6D5A9471F}"/>
    <dgm:cxn modelId="{C0A575CF-BF85-457A-B23F-D6203EB2129D}" srcId="{FDF8CA44-B904-48D7-86B9-D4EEC9DFCFD1}" destId="{66645C43-B6A3-45CC-AD6D-74AF2606E1D1}" srcOrd="1" destOrd="0" parTransId="{47E121A8-657E-4DA8-8C99-B98E881A717F}" sibTransId="{63763F6A-3D46-43C4-B53B-9CA6740E7C81}"/>
    <dgm:cxn modelId="{5415116A-6A70-411A-88AF-3E7122990DAA}" type="presOf" srcId="{F3392CA2-A9AC-4C18-91EB-1F01305B2D2A}" destId="{4A413C03-B54C-4415-BBB5-61B854C70D6B}" srcOrd="0" destOrd="0" presId="urn:microsoft.com/office/officeart/2005/8/layout/hList1"/>
    <dgm:cxn modelId="{F8FFD1B3-0FFF-4268-80F2-A877D5F7F046}" type="presOf" srcId="{66645C43-B6A3-45CC-AD6D-74AF2606E1D1}" destId="{C0CFC93E-237F-4899-8582-108C26624002}" srcOrd="0" destOrd="1" presId="urn:microsoft.com/office/officeart/2005/8/layout/hList1"/>
    <dgm:cxn modelId="{F84E7039-9985-4544-A011-3421A373D218}" type="presOf" srcId="{CDB3E938-79AB-4196-AC06-8313AF826BDA}" destId="{D1B35293-C9C9-4582-B700-17437CD97F9D}" srcOrd="0" destOrd="2" presId="urn:microsoft.com/office/officeart/2005/8/layout/hList1"/>
    <dgm:cxn modelId="{EF23FB67-7C05-4924-AE88-C64C95862AAB}" type="presOf" srcId="{AFA8B995-F0DB-42E2-A020-BF97539327B1}" destId="{C0CFC93E-237F-4899-8582-108C26624002}" srcOrd="0" destOrd="0" presId="urn:microsoft.com/office/officeart/2005/8/layout/hList1"/>
    <dgm:cxn modelId="{C7ED77E0-3226-4105-9EC9-268992BD914B}" srcId="{45EF7A65-D034-4BA3-B949-27967979BC81}" destId="{5A64EEE7-A205-4D0B-A4FE-9CADB96DA2A1}" srcOrd="0" destOrd="0" parTransId="{4443B446-6F2B-4750-934C-BC0D5EFDA16A}" sibTransId="{743ACC0E-FA87-45C9-9E23-1201DCB22B62}"/>
    <dgm:cxn modelId="{5589D17A-7712-4DC8-A0B8-77E8AFB1ECEF}" type="presParOf" srcId="{1CAD894C-EE88-4556-9FFB-69CC0C511F1B}" destId="{BD820667-628C-45B3-ADF4-9EBDF0D1A451}" srcOrd="0" destOrd="0" presId="urn:microsoft.com/office/officeart/2005/8/layout/hList1"/>
    <dgm:cxn modelId="{B3813B5A-EB26-41CC-A886-8E5656F91581}" type="presParOf" srcId="{BD820667-628C-45B3-ADF4-9EBDF0D1A451}" destId="{0869A628-3CAF-487E-81C9-C196F252A786}" srcOrd="0" destOrd="0" presId="urn:microsoft.com/office/officeart/2005/8/layout/hList1"/>
    <dgm:cxn modelId="{5494A597-7EEF-4B02-A415-7FFD982E0C21}" type="presParOf" srcId="{BD820667-628C-45B3-ADF4-9EBDF0D1A451}" destId="{C0CFC93E-237F-4899-8582-108C26624002}" srcOrd="1" destOrd="0" presId="urn:microsoft.com/office/officeart/2005/8/layout/hList1"/>
    <dgm:cxn modelId="{3ADC23F5-C21F-47BB-87DE-FD213029DC9C}" type="presParOf" srcId="{1CAD894C-EE88-4556-9FFB-69CC0C511F1B}" destId="{7E914A15-C361-42F2-B0E5-1C88955474D5}" srcOrd="1" destOrd="0" presId="urn:microsoft.com/office/officeart/2005/8/layout/hList1"/>
    <dgm:cxn modelId="{AA69ED27-D1AB-44F1-999E-E6EDE0034210}" type="presParOf" srcId="{1CAD894C-EE88-4556-9FFB-69CC0C511F1B}" destId="{4C109CAB-9D49-48F4-8E2D-8C42B09391F1}" srcOrd="2" destOrd="0" presId="urn:microsoft.com/office/officeart/2005/8/layout/hList1"/>
    <dgm:cxn modelId="{FAB0DB09-EC44-43E9-BAB2-93136E35A609}" type="presParOf" srcId="{4C109CAB-9D49-48F4-8E2D-8C42B09391F1}" destId="{1F6EF03F-219B-490E-80FF-B5B53F9AD7A8}" srcOrd="0" destOrd="0" presId="urn:microsoft.com/office/officeart/2005/8/layout/hList1"/>
    <dgm:cxn modelId="{19F539F7-4C11-470C-BDF9-B29C71441306}" type="presParOf" srcId="{4C109CAB-9D49-48F4-8E2D-8C42B09391F1}" destId="{4A413C03-B54C-4415-BBB5-61B854C70D6B}" srcOrd="1" destOrd="0" presId="urn:microsoft.com/office/officeart/2005/8/layout/hList1"/>
    <dgm:cxn modelId="{106BDCAD-1BF1-4EC4-8B41-1B791860705E}" type="presParOf" srcId="{1CAD894C-EE88-4556-9FFB-69CC0C511F1B}" destId="{D701BF65-1DFE-4D6D-A0A7-49B35E4F3195}" srcOrd="3" destOrd="0" presId="urn:microsoft.com/office/officeart/2005/8/layout/hList1"/>
    <dgm:cxn modelId="{292D85B2-2C5F-4F43-9D44-108B786585E6}" type="presParOf" srcId="{1CAD894C-EE88-4556-9FFB-69CC0C511F1B}" destId="{74BB9E4D-C244-42C9-ACAF-E9C30CA38B3F}" srcOrd="4" destOrd="0" presId="urn:microsoft.com/office/officeart/2005/8/layout/hList1"/>
    <dgm:cxn modelId="{2488EC48-9250-4881-9F8C-8975E4AA0350}" type="presParOf" srcId="{74BB9E4D-C244-42C9-ACAF-E9C30CA38B3F}" destId="{15CA6E36-567C-4A9E-A481-DF8FDB2C90CD}" srcOrd="0" destOrd="0" presId="urn:microsoft.com/office/officeart/2005/8/layout/hList1"/>
    <dgm:cxn modelId="{43C7A006-ECD8-447B-B08B-512113AB1ED5}" type="presParOf" srcId="{74BB9E4D-C244-42C9-ACAF-E9C30CA38B3F}" destId="{D1B35293-C9C9-4582-B700-17437CD97F9D}" srcOrd="1" destOrd="0" presId="urn:microsoft.com/office/officeart/2005/8/layout/hList1"/>
    <dgm:cxn modelId="{7A338FA2-98B5-4E28-8A66-1EEACB02919E}" type="presParOf" srcId="{1CAD894C-EE88-4556-9FFB-69CC0C511F1B}" destId="{5F78BC20-D976-4665-A908-0488078CD1E3}" srcOrd="5" destOrd="0" presId="urn:microsoft.com/office/officeart/2005/8/layout/hList1"/>
    <dgm:cxn modelId="{65256EF2-013F-4C1E-87BB-B7B141AB33DD}" type="presParOf" srcId="{1CAD894C-EE88-4556-9FFB-69CC0C511F1B}" destId="{2B8A9CC6-F5FF-4823-91F0-6841976A0C64}" srcOrd="6" destOrd="0" presId="urn:microsoft.com/office/officeart/2005/8/layout/hList1"/>
    <dgm:cxn modelId="{F55A64DB-4528-4576-A018-150FE5F62B6A}" type="presParOf" srcId="{2B8A9CC6-F5FF-4823-91F0-6841976A0C64}" destId="{B2349499-75D7-46F8-9409-D1DA7C630CFF}" srcOrd="0" destOrd="0" presId="urn:microsoft.com/office/officeart/2005/8/layout/hList1"/>
    <dgm:cxn modelId="{F928CED8-1102-4EF0-9B51-07B37CED4250}" type="presParOf" srcId="{2B8A9CC6-F5FF-4823-91F0-6841976A0C64}" destId="{66D4BD7D-EA39-4A94-957B-CC439605F8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69A628-3CAF-487E-81C9-C196F252A786}">
      <dsp:nvSpPr>
        <dsp:cNvPr id="0" name=""/>
        <dsp:cNvSpPr/>
      </dsp:nvSpPr>
      <dsp:spPr>
        <a:xfrm>
          <a:off x="1254" y="560728"/>
          <a:ext cx="1877376" cy="750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Educarsi</a:t>
          </a:r>
          <a:r>
            <a:rPr lang="en-US" sz="2000" b="1" kern="1200" dirty="0" smtClean="0"/>
            <a:t> al </a:t>
          </a:r>
          <a:r>
            <a:rPr lang="en-US" sz="2000" b="1" kern="1200" dirty="0" err="1" smtClean="0"/>
            <a:t>futuro</a:t>
          </a:r>
          <a:endParaRPr lang="en-US" sz="2000" b="1" kern="1200" dirty="0"/>
        </a:p>
      </dsp:txBody>
      <dsp:txXfrm>
        <a:off x="1254" y="560728"/>
        <a:ext cx="1877376" cy="750950"/>
      </dsp:txXfrm>
    </dsp:sp>
    <dsp:sp modelId="{C0CFC93E-237F-4899-8582-108C26624002}">
      <dsp:nvSpPr>
        <dsp:cNvPr id="0" name=""/>
        <dsp:cNvSpPr/>
      </dsp:nvSpPr>
      <dsp:spPr>
        <a:xfrm>
          <a:off x="1254" y="1311678"/>
          <a:ext cx="1877376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Scuola</a:t>
          </a:r>
          <a:r>
            <a:rPr lang="en-US" sz="1800" kern="1200" dirty="0" smtClean="0"/>
            <a:t>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ITS;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Università</a:t>
          </a:r>
          <a:r>
            <a:rPr lang="en-US" sz="1800" kern="1200" dirty="0" smtClean="0"/>
            <a:t>;</a:t>
          </a:r>
          <a:endParaRPr lang="en-US" sz="1800" kern="1200" dirty="0"/>
        </a:p>
      </dsp:txBody>
      <dsp:txXfrm>
        <a:off x="1254" y="1311678"/>
        <a:ext cx="1877376" cy="2854800"/>
      </dsp:txXfrm>
    </dsp:sp>
    <dsp:sp modelId="{1F6EF03F-219B-490E-80FF-B5B53F9AD7A8}">
      <dsp:nvSpPr>
        <dsp:cNvPr id="0" name=""/>
        <dsp:cNvSpPr/>
      </dsp:nvSpPr>
      <dsp:spPr>
        <a:xfrm>
          <a:off x="2141464" y="560728"/>
          <a:ext cx="1877376" cy="750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Incentivare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l’occupabilità</a:t>
          </a:r>
          <a:endParaRPr lang="en-US" sz="2000" b="1" kern="1200" dirty="0"/>
        </a:p>
      </dsp:txBody>
      <dsp:txXfrm>
        <a:off x="2141464" y="560728"/>
        <a:ext cx="1877376" cy="750950"/>
      </dsp:txXfrm>
    </dsp:sp>
    <dsp:sp modelId="{4A413C03-B54C-4415-BBB5-61B854C70D6B}">
      <dsp:nvSpPr>
        <dsp:cNvPr id="0" name=""/>
        <dsp:cNvSpPr/>
      </dsp:nvSpPr>
      <dsp:spPr>
        <a:xfrm>
          <a:off x="2141464" y="1311678"/>
          <a:ext cx="1877376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Sistema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Nazionale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Orientamento</a:t>
          </a:r>
          <a:r>
            <a:rPr lang="en-US" sz="1800" kern="1200" dirty="0" smtClean="0"/>
            <a:t>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Politiche</a:t>
          </a:r>
          <a:r>
            <a:rPr lang="en-US" sz="1800" kern="1200" dirty="0" smtClean="0"/>
            <a:t> per </a:t>
          </a:r>
          <a:r>
            <a:rPr lang="en-US" sz="1800" kern="1200" dirty="0" err="1" smtClean="0"/>
            <a:t>il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lavoro</a:t>
          </a:r>
          <a:r>
            <a:rPr lang="en-US" sz="1800" kern="1200" dirty="0" smtClean="0"/>
            <a:t> e </a:t>
          </a:r>
          <a:r>
            <a:rPr lang="en-US" sz="1800" kern="1200" dirty="0" err="1" smtClean="0"/>
            <a:t>l’integrazione</a:t>
          </a:r>
          <a:r>
            <a:rPr lang="en-US" sz="1800" kern="1200" dirty="0" smtClean="0"/>
            <a:t>;</a:t>
          </a:r>
          <a:endParaRPr lang="en-US" sz="1800" kern="1200" dirty="0"/>
        </a:p>
      </dsp:txBody>
      <dsp:txXfrm>
        <a:off x="2141464" y="1311678"/>
        <a:ext cx="1877376" cy="2854800"/>
      </dsp:txXfrm>
    </dsp:sp>
    <dsp:sp modelId="{15CA6E36-567C-4A9E-A481-DF8FDB2C90CD}">
      <dsp:nvSpPr>
        <dsp:cNvPr id="0" name=""/>
        <dsp:cNvSpPr/>
      </dsp:nvSpPr>
      <dsp:spPr>
        <a:xfrm>
          <a:off x="4281673" y="560728"/>
          <a:ext cx="1877376" cy="750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Incentivare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l’occupazione</a:t>
          </a:r>
          <a:endParaRPr lang="en-US" sz="2000" b="1" kern="1200" dirty="0" smtClean="0"/>
        </a:p>
      </dsp:txBody>
      <dsp:txXfrm>
        <a:off x="4281673" y="560728"/>
        <a:ext cx="1877376" cy="750950"/>
      </dsp:txXfrm>
    </dsp:sp>
    <dsp:sp modelId="{D1B35293-C9C9-4582-B700-17437CD97F9D}">
      <dsp:nvSpPr>
        <dsp:cNvPr id="0" name=""/>
        <dsp:cNvSpPr/>
      </dsp:nvSpPr>
      <dsp:spPr>
        <a:xfrm>
          <a:off x="4281673" y="1311678"/>
          <a:ext cx="1877376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Apprendistato</a:t>
          </a:r>
          <a:r>
            <a:rPr lang="en-US" sz="1800" kern="1200" dirty="0" smtClean="0"/>
            <a:t>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Assumere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giovani</a:t>
          </a:r>
          <a:r>
            <a:rPr lang="en-US" sz="1800" kern="1200" dirty="0" smtClean="0"/>
            <a:t> under 30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Filiera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formativa</a:t>
          </a:r>
          <a:endParaRPr lang="en-US" sz="1800" kern="1200" dirty="0" smtClean="0"/>
        </a:p>
      </dsp:txBody>
      <dsp:txXfrm>
        <a:off x="4281673" y="1311678"/>
        <a:ext cx="1877376" cy="2854800"/>
      </dsp:txXfrm>
    </dsp:sp>
    <dsp:sp modelId="{B2349499-75D7-46F8-9409-D1DA7C630CFF}">
      <dsp:nvSpPr>
        <dsp:cNvPr id="0" name=""/>
        <dsp:cNvSpPr/>
      </dsp:nvSpPr>
      <dsp:spPr>
        <a:xfrm>
          <a:off x="6448090" y="560728"/>
          <a:ext cx="2021390" cy="750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Produttività</a:t>
          </a:r>
          <a:r>
            <a:rPr lang="en-US" sz="2000" b="1" kern="1200" dirty="0" smtClean="0"/>
            <a:t> e </a:t>
          </a:r>
          <a:r>
            <a:rPr lang="en-US" sz="2000" b="1" kern="1200" dirty="0" err="1" smtClean="0"/>
            <a:t>competitività</a:t>
          </a:r>
          <a:endParaRPr lang="en-US" sz="2000" b="1" kern="1200" dirty="0" smtClean="0"/>
        </a:p>
      </dsp:txBody>
      <dsp:txXfrm>
        <a:off x="6448090" y="560728"/>
        <a:ext cx="2021390" cy="750950"/>
      </dsp:txXfrm>
    </dsp:sp>
    <dsp:sp modelId="{66D4BD7D-EA39-4A94-957B-CC439605F8C6}">
      <dsp:nvSpPr>
        <dsp:cNvPr id="0" name=""/>
        <dsp:cNvSpPr/>
      </dsp:nvSpPr>
      <dsp:spPr>
        <a:xfrm>
          <a:off x="6421882" y="1311678"/>
          <a:ext cx="2073806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Produttività</a:t>
          </a:r>
          <a:r>
            <a:rPr lang="en-US" sz="1800" kern="1200" dirty="0" smtClean="0"/>
            <a:t>: </a:t>
          </a:r>
          <a:r>
            <a:rPr lang="en-US" sz="1800" kern="1200" dirty="0" err="1" smtClean="0"/>
            <a:t>salari</a:t>
          </a:r>
          <a:r>
            <a:rPr lang="en-US" sz="1800" kern="1200" dirty="0" smtClean="0"/>
            <a:t> e welfare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Concorrenza</a:t>
          </a:r>
          <a:r>
            <a:rPr lang="en-US" sz="1800" kern="1200" dirty="0" smtClean="0"/>
            <a:t> e dumping </a:t>
          </a:r>
          <a:r>
            <a:rPr lang="en-US" sz="1800" kern="1200" dirty="0" err="1" smtClean="0"/>
            <a:t>contrattuale</a:t>
          </a:r>
          <a:endParaRPr lang="en-US" sz="1800" kern="1200" dirty="0"/>
        </a:p>
      </dsp:txBody>
      <dsp:txXfrm>
        <a:off x="6421882" y="1311678"/>
        <a:ext cx="207380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9592-AAC6-4BBD-BFF9-496F99422158}" type="datetimeFigureOut">
              <a:rPr lang="it-IT" smtClean="0"/>
              <a:pPr/>
              <a:t>19/02/2018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E72-1D37-4299-BE9A-3E2117E7482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3582-11DA-4AF8-B7AD-7A50B756D9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458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9654806-768B-4330-A188-2022E90ACF25}" type="slidenum">
              <a:rPr lang="it-IT" altLang="it-IT" smtClean="0"/>
              <a:pPr>
                <a:defRPr/>
              </a:pPr>
              <a:t>54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560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93DB7E-8D2D-4E59-A2A8-DF1E5258BBE3}" type="slidenum">
              <a:rPr lang="it-IT" altLang="it-IT" smtClean="0"/>
              <a:pPr>
                <a:defRPr/>
              </a:pPr>
              <a:t>55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662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4295CAF-FDA7-408B-A6DB-27EAE333F955}" type="slidenum">
              <a:rPr lang="it-IT" altLang="it-IT" smtClean="0"/>
              <a:pPr>
                <a:defRPr/>
              </a:pPr>
              <a:t>56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765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0283CCA-97D3-4466-9073-83BA2AB214E0}" type="slidenum">
              <a:rPr lang="it-IT" altLang="it-IT" smtClean="0"/>
              <a:pPr>
                <a:defRPr/>
              </a:pPr>
              <a:t>57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867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87C91A0-B136-4799-8747-4D04193D496B}" type="slidenum">
              <a:rPr lang="it-IT" altLang="it-IT" smtClean="0"/>
              <a:pPr>
                <a:defRPr/>
              </a:pPr>
              <a:t>58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F90B-9856-4C7B-B24A-D73A86AAA3E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4075" y="234950"/>
            <a:ext cx="4960938" cy="37226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666750" y="4333875"/>
            <a:ext cx="5335588" cy="44672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12721C7-FCB9-4B45-8706-A730D6AF3D2F}" type="slidenum">
              <a:rPr lang="it-IT" smtClean="0"/>
              <a:pPr>
                <a:defRPr/>
              </a:pPr>
              <a:t>47</a:t>
            </a:fld>
            <a:endParaRPr 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6750" y="211138"/>
            <a:ext cx="4960938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338138" y="4346575"/>
            <a:ext cx="5664200" cy="44672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z="1100" smtClean="0"/>
          </a:p>
        </p:txBody>
      </p:sp>
      <p:sp>
        <p:nvSpPr>
          <p:cNvPr id="1843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9A12D04-C7A4-4175-B5F1-F909D4B245B8}" type="slidenum">
              <a:rPr lang="it-IT" smtClean="0"/>
              <a:pPr>
                <a:defRPr/>
              </a:pPr>
              <a:t>48</a:t>
            </a:fld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6750" y="211138"/>
            <a:ext cx="4960938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338138" y="4346575"/>
            <a:ext cx="5664200" cy="44672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z="1100" smtClean="0"/>
          </a:p>
        </p:txBody>
      </p:sp>
      <p:sp>
        <p:nvSpPr>
          <p:cNvPr id="1946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CF80BA5-505F-49A6-B150-0D1F848DEBEA}" type="slidenum">
              <a:rPr lang="it-IT" smtClean="0"/>
              <a:pPr>
                <a:defRPr/>
              </a:pPr>
              <a:t>49</a:t>
            </a:fld>
            <a:endParaRPr 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048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7E968D3-3C95-40F6-8F2A-3B3A8BE42B8E}" type="slidenum">
              <a:rPr lang="it-IT" altLang="it-IT" smtClean="0"/>
              <a:pPr>
                <a:defRPr/>
              </a:pPr>
              <a:t>50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560D5D9-36B2-446A-9023-97A07A768AEA}" type="slidenum">
              <a:rPr lang="it-IT" altLang="it-IT" smtClean="0"/>
              <a:pPr>
                <a:defRPr/>
              </a:pPr>
              <a:t>51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2253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967A1C-0659-49D2-A237-D32CF1293A3D}" type="slidenum">
              <a:rPr lang="it-IT" altLang="it-IT" smtClean="0"/>
              <a:pPr>
                <a:defRPr/>
              </a:pPr>
              <a:t>52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smtClean="0"/>
              <a:t>[</a:t>
            </a:r>
          </a:p>
        </p:txBody>
      </p:sp>
      <p:sp>
        <p:nvSpPr>
          <p:cNvPr id="2355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71D61A7-C181-4D6A-B061-032090FCD489}" type="slidenum">
              <a:rPr lang="it-IT" altLang="it-IT" smtClean="0"/>
              <a:pPr>
                <a:defRPr/>
              </a:pPr>
              <a:t>53</a:t>
            </a:fld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AFF2-5FBE-45C2-9238-007D4A20A3D6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2F28-BEB3-4469-A2BD-E62CC0F4D8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11FCC-F0F0-448F-8691-D91C8EAB8850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BF60F-6E09-4A4F-BA50-E5888592DC8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25D7A-C21E-4648-9E09-EB922F95A421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BA5F-2595-44E6-B014-A7AB18BA70C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216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BB23-E47B-414C-9446-081F83088E7C}" type="datetime1">
              <a:rPr lang="en-US"/>
              <a:pPr>
                <a:defRPr/>
              </a:pPr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29ED5-8D5D-4542-B89F-331EB43A8A1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D068B-CCE8-4891-B271-6713D0BFAA5A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89B3-87C2-4312-830B-307168278783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49FD-6034-45C4-BDE1-301D54C7F0C8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C65EF-962C-44E0-9D60-DD697F960FC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9C21BB-B30F-4C30-B530-E0E5A5B623E3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11E6E-3C57-40A7-8C85-B1F6E1FBB05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A28D3-F961-4CAF-A0A4-2D65678784C1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A9DAB-BF97-4A34-8591-BDD52701D28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BABF5-24D5-40EC-BB7D-862427E49123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9549C-F94B-4F52-8FCC-917F0284A2B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FB2551-5EDF-4D09-AD5A-CEC9FCDC8CD4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06BDE-EA1F-4EDE-9B84-100219BE956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70CF5-6D5D-4FB0-B8FF-8E6EF8CC8C5B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5C79B-5716-4A58-9095-40721D72ACE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BDEE8-1472-4232-BB49-7ECC4E8465CB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8A7E-4EDD-4E3A-8E00-E41969FD162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72AC0-F40A-4A3B-9314-1F25AA46ACF5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BE427-43DE-42D0-933E-582ABBD66AA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15B75-70D5-4B4B-84BD-DFB29819A83D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68B59-27B7-4FC0-ACD4-075B5D7FDF7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AD8B2-C7A5-4AB1-986C-BCDC59FC98B6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06A3-027F-4A5D-80F2-AF7BB7E6BAA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DA25A7-0849-47DF-8166-A5CB9713A155}" type="datetimeFigureOut">
              <a:rPr lang="it-IT"/>
              <a:pPr/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743D7-3AA6-4534-9D1A-E36611E5F41B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C71E-46CB-4524-967C-2C5769E592A8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A7B9-C7E6-428A-AE01-6AA7465076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BD702-4418-4238-92DE-526D2ADA7DA7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2F2-1DA1-4633-841A-BD6F5F31887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0FFF-942A-4938-A4C5-2A56683386FE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9881-8298-4D8B-9525-75801B2C740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6161-DA33-43DF-8169-037A28277470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B0722-5CAA-435D-A40D-8E2C819F357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BFE1-496A-4C77-AA7B-F9FB003FC509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6E84-F826-49A3-8F89-B07EF3C7D4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8FBFA-25E6-4437-849E-970F4E5215F0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63B8A-CB77-4B4B-9140-E24500692E7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D6C0E-66E5-4B54-93A8-B5F775BBB5B6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7E5BC-CC22-4983-8254-45332CA9FEA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F2C32B16-B17A-4EB8-82F2-05C59EEC6A98}" type="datetimeFigureOut">
              <a:rPr lang="it-IT"/>
              <a:pPr>
                <a:defRPr/>
              </a:pPr>
              <a:t>19/02/2018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829B470F-1B7C-4502-B1E5-446C0E7FED2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52ECB54-916B-45C3-B06F-012D948A563A}" type="datetimeFigureOut">
              <a:rPr lang="it-IT">
                <a:cs typeface="+mn-cs"/>
              </a:rPr>
              <a:pPr/>
              <a:t>19/02/2018</a:t>
            </a:fld>
            <a:endParaRPr lang="it-IT"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8E5959C-692D-4C3C-B5C6-AEA5E33C00F9}" type="slidenum">
              <a:rPr lang="it-IT">
                <a:cs typeface="+mn-cs"/>
              </a:rPr>
              <a:pPr/>
              <a:t>‹N›</a:t>
            </a:fld>
            <a:endParaRPr lang="it-IT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10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2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jpeg"/><Relationship Id="rId7" Type="http://schemas.openxmlformats.org/officeDocument/2006/relationships/image" Target="../media/image44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11" Type="http://schemas.openxmlformats.org/officeDocument/2006/relationships/image" Target="../media/image48.png"/><Relationship Id="rId5" Type="http://schemas.openxmlformats.org/officeDocument/2006/relationships/image" Target="../media/image43.jpeg"/><Relationship Id="rId10" Type="http://schemas.openxmlformats.org/officeDocument/2006/relationships/image" Target="../media/image47.png"/><Relationship Id="rId4" Type="http://schemas.openxmlformats.org/officeDocument/2006/relationships/image" Target="../media/image42.jpeg"/><Relationship Id="rId9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sellaDiTesto 2"/>
          <p:cNvSpPr txBox="1">
            <a:spLocks noChangeArrowheads="1"/>
          </p:cNvSpPr>
          <p:nvPr/>
        </p:nvSpPr>
        <p:spPr bwMode="auto">
          <a:xfrm>
            <a:off x="1046163" y="1420813"/>
            <a:ext cx="68865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it-IT" sz="3600" b="1" dirty="0" smtClean="0">
                <a:solidFill>
                  <a:schemeClr val="bg1"/>
                </a:solidFill>
                <a:latin typeface="Arial" charset="0"/>
              </a:rPr>
              <a:t>ASSISE</a:t>
            </a:r>
          </a:p>
          <a:p>
            <a:pPr algn="ctr"/>
            <a:r>
              <a:rPr lang="it-IT" sz="3200" b="1" dirty="0" smtClean="0">
                <a:solidFill>
                  <a:schemeClr val="bg1"/>
                </a:solidFill>
                <a:latin typeface="Arial" charset="0"/>
              </a:rPr>
              <a:t>Presentazione proposte per </a:t>
            </a:r>
          </a:p>
          <a:p>
            <a:pPr algn="ctr"/>
            <a:r>
              <a:rPr lang="it-IT" sz="3200" b="1" dirty="0" smtClean="0">
                <a:solidFill>
                  <a:schemeClr val="bg1"/>
                </a:solidFill>
                <a:latin typeface="Arial" charset="0"/>
              </a:rPr>
              <a:t>Tavoli Tematici</a:t>
            </a:r>
            <a:endParaRPr lang="it-IT" sz="44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Arial" charset="0"/>
              </a:rPr>
              <a:t>Verona, 16 Febbraio 2018 </a:t>
            </a:r>
          </a:p>
        </p:txBody>
      </p:sp>
      <p:pic>
        <p:nvPicPr>
          <p:cNvPr id="205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4524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369888" y="439738"/>
            <a:ext cx="8226425" cy="5278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it-IT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Italia più semplice ed efficiente: i </a:t>
            </a:r>
            <a:r>
              <a:rPr lang="it-IT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temi</a:t>
            </a:r>
          </a:p>
          <a:p>
            <a:pPr algn="ctr">
              <a:spcAft>
                <a:spcPts val="1200"/>
              </a:spcAft>
              <a:defRPr/>
            </a:pPr>
            <a:endParaRPr lang="it-IT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200"/>
              </a:spcAft>
              <a:defRPr/>
            </a:pPr>
            <a:endParaRPr lang="it-IT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8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pubbliche per favorire la crescita e modernizzare l’Italia</a:t>
            </a:r>
          </a:p>
          <a:p>
            <a:pPr marL="514350" indent="-514350" algn="just">
              <a:spcAft>
                <a:spcPts val="1800"/>
              </a:spcAft>
              <a:defRPr/>
            </a:pPr>
            <a:endParaRPr lang="it-IT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Risolvere la questione temporale</a:t>
            </a:r>
          </a:p>
          <a:p>
            <a:pPr algn="ctr">
              <a:spcAft>
                <a:spcPts val="1200"/>
              </a:spcAft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377825" y="407988"/>
            <a:ext cx="8405813" cy="538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it-IT" sz="2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Creare </a:t>
            </a:r>
            <a:r>
              <a:rPr lang="it-IT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un’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amministrazione 4.0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piano di assunzioni giovani con nuove competenze (economisti, ingegneri, informatici) 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sfida della digitalizzazione (incrocio banche dati, modulistica on-line, approccio </a:t>
            </a:r>
            <a:r>
              <a:rPr lang="it-IT" sz="20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digital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oriented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Agire sull’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architettura istituzionale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 superare veti e inefficienze: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ri-accentramento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materie strategiche per lo sviluppo (es. grandi infrastrutture, energia, ambiente, norme generali sulla salute)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attuazione del regionalismo “differenziato”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Città metropolitane come unità territoriali per la semplificazione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54025" y="498475"/>
            <a:ext cx="8237538" cy="5108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it-IT" sz="2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algn="ctr">
              <a:spcAft>
                <a:spcPts val="1200"/>
              </a:spcAft>
              <a:defRPr/>
            </a:pPr>
            <a:endParaRPr lang="it-IT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Aft>
                <a:spcPts val="180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Legiferare meno e meglio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processo legislativo più fluido e trasparente con meno provvedimenti 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omnibus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più valutazioni 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 ante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ed 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 post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rispetto dello Statuto del Contribuente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piano di legislatura sulla codificazione per chiarezza e conoscibilità delle norme con almeno 3 codici di settore l’anno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legge quadro per gli interventi da mettere in campo in occasione di eventi calamitosi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42913" y="242888"/>
            <a:ext cx="8405812" cy="4740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it-IT" sz="2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algn="ctr">
              <a:spcAft>
                <a:spcPts val="1200"/>
              </a:spcAft>
              <a:defRPr/>
            </a:pPr>
            <a:endParaRPr lang="it-IT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Orientare la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 al servizio dello sviluppo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ampliamento del meccanismo di interpello e delle forme di dialogo preventivo con le Amministrazioni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contrasto a inerzie con i poteri sostitutivi (es. per reiterati ritardi nei pagamenti PA) e la riduzione automatica delle tariffe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revisione delle troppe responsabilità dei dirigenti pubblici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promozione delle Associazioni imprenditoriali come attori della semplificazione anche a supporto dei SUAP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54025" y="254000"/>
            <a:ext cx="8405813" cy="5846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it-IT" sz="2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algn="ctr">
              <a:spcAft>
                <a:spcPts val="1200"/>
              </a:spcAft>
              <a:defRPr/>
            </a:pPr>
            <a:endParaRPr lang="it-IT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Definire un sistema di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controlli sulle imprese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più moderno: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programmazione e coordinamento dei controlli tra diverse Amministrazioni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valorizzazione della </a:t>
            </a:r>
            <a:r>
              <a:rPr lang="it-IT" sz="20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compliance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anche con misure premiali per chi è in regola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Rivedere il codice dei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contratti pubblici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più trasparenza del mercato e meno deroghe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maggiore “qualificazione” delle imprese 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revisione dei presupposti per l’offerta economicamente più vantaggiosa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153988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asellaDiTesto 4"/>
          <p:cNvSpPr txBox="1">
            <a:spLocks noChangeArrowheads="1"/>
          </p:cNvSpPr>
          <p:nvPr/>
        </p:nvSpPr>
        <p:spPr bwMode="auto">
          <a:xfrm>
            <a:off x="400050" y="452438"/>
            <a:ext cx="8405813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</a:pPr>
            <a:r>
              <a:rPr lang="it-IT" sz="2200" b="1">
                <a:solidFill>
                  <a:srgbClr val="002060"/>
                </a:solidFill>
                <a:latin typeface="Arial" charset="0"/>
              </a:rPr>
              <a:t>Riorientare regole e Istituzioni per favorire la crescita e modernizzare l’Italia</a:t>
            </a:r>
          </a:p>
          <a:p>
            <a:pPr marL="514350" indent="-514350" algn="ctr">
              <a:spcAft>
                <a:spcPts val="1800"/>
              </a:spcAft>
            </a:pPr>
            <a:endParaRPr lang="it-IT" sz="800" b="1">
              <a:solidFill>
                <a:srgbClr val="002060"/>
              </a:solidFill>
              <a:latin typeface="Arial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Agevolare </a:t>
            </a:r>
            <a:r>
              <a:rPr lang="it-IT" sz="2000">
                <a:solidFill>
                  <a:schemeClr val="tx2"/>
                </a:solidFill>
                <a:latin typeface="Arial" charset="0"/>
              </a:rPr>
              <a:t>l’</a:t>
            </a:r>
            <a:r>
              <a:rPr lang="it-IT" sz="2000" b="1">
                <a:solidFill>
                  <a:srgbClr val="FF0000"/>
                </a:solidFill>
                <a:latin typeface="Arial" charset="0"/>
              </a:rPr>
              <a:t>apertura dei mercati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una sessione annuale </a:t>
            </a:r>
            <a:r>
              <a:rPr lang="it-IT" sz="2000" i="1">
                <a:solidFill>
                  <a:srgbClr val="002060"/>
                </a:solidFill>
                <a:latin typeface="Arial" charset="0"/>
              </a:rPr>
              <a:t>ad hoc 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per la legge sulla concorrenza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riforma delle Autorità Indipendenti (finanziamento, </a:t>
            </a:r>
            <a:r>
              <a:rPr lang="it-IT" sz="2000" i="1">
                <a:solidFill>
                  <a:srgbClr val="002060"/>
                </a:solidFill>
                <a:latin typeface="Arial" charset="0"/>
              </a:rPr>
              <a:t>governance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 e competenze)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Qualificare la </a:t>
            </a:r>
            <a:r>
              <a:rPr lang="it-IT" sz="2000" b="1">
                <a:solidFill>
                  <a:srgbClr val="FF0000"/>
                </a:solidFill>
                <a:latin typeface="Arial" charset="0"/>
              </a:rPr>
              <a:t>domanda pubblica 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con: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introduzione profili innovativi e tecnologici nelle prestazioni standard richieste da CONSIP e centrali di committenza;  strategia per la suddivisione dei lotti per favorire PMI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Riformare i </a:t>
            </a:r>
            <a:r>
              <a:rPr lang="it-IT" sz="2000" b="1">
                <a:solidFill>
                  <a:srgbClr val="FF0000"/>
                </a:solidFill>
                <a:latin typeface="Arial" charset="0"/>
              </a:rPr>
              <a:t>SPL 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con costi standard, aggregazione imprese, generale ricorso alle gare in particolare nell’intero TPL</a:t>
            </a:r>
            <a:endParaRPr lang="it-IT" sz="240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12750" y="773113"/>
            <a:ext cx="8405813" cy="464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marL="514350" indent="-514350" algn="ctr">
              <a:spcAft>
                <a:spcPts val="1800"/>
              </a:spcAft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Assicurare la </a:t>
            </a:r>
            <a:r>
              <a:rPr lang="it-IT" sz="22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it-IT" sz="22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etention</a:t>
            </a:r>
            <a:r>
              <a:rPr lang="it-IT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degli </a:t>
            </a:r>
            <a:r>
              <a:rPr lang="it-IT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investimenti esteri </a:t>
            </a: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ricollocazione in Italia degli </a:t>
            </a:r>
            <a:r>
              <a:rPr lang="it-IT" sz="22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headquarter</a:t>
            </a: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di multinazionali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servizio di </a:t>
            </a:r>
            <a:r>
              <a:rPr lang="it-IT" sz="22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customer</a:t>
            </a:r>
            <a:r>
              <a:rPr lang="it-IT" sz="22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care</a:t>
            </a: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per multinazionali estere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continuità del Comitato Interministeriale Attrazione Investimenti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14288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12750" y="773113"/>
            <a:ext cx="8405813" cy="5048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6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marL="514350" indent="-514350" algn="ctr">
              <a:spcAft>
                <a:spcPts val="1800"/>
              </a:spcAft>
              <a:defRPr/>
            </a:pPr>
            <a:endParaRPr lang="it-IT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  <a:defRPr/>
            </a:pP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Aumentare la </a:t>
            </a:r>
            <a:r>
              <a:rPr lang="it-IT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compartecipazione dei privati </a:t>
            </a:r>
            <a:r>
              <a:rPr lang="it-IT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alla spesa per i servizi pubblici (scuola, università, TPL, sanità) sulla base di reddito e patrimonio dei contribuenti (vale circa il 3% della spesa pubblica), per potenziare i servizi e, in prospettiva, ridurre la pressione fiscale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07988" y="442913"/>
            <a:ext cx="8405812" cy="4646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Riorientare</a:t>
            </a: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regole e Istituzioni per favorire la crescita e modernizzare l’Italia</a:t>
            </a:r>
          </a:p>
          <a:p>
            <a:pPr marL="514350" indent="-514350" algn="just">
              <a:spcAft>
                <a:spcPts val="18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Governare la crescita della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domanda di salute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revisione del sistema di compartecipazioni/esenzioni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sviluppo della sanità complementare mediante incentivi fiscali e previdenziali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più innovazione e riorganizzazione industriale del sistema salute per una maggiore efficienza della spesa sanitaria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54025" y="595313"/>
            <a:ext cx="8405813" cy="4678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Risolvere la questione temporale</a:t>
            </a:r>
          </a:p>
          <a:p>
            <a:pPr marL="514350" indent="-514350" algn="ctr">
              <a:spcAft>
                <a:spcPts val="18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Creare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team specializzati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 agiscano in modo permanente per: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coordinare i procedimenti burocratici molto complessi e con forte impatto sull’economia (ambiente, paesaggio, salute)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coordinare e velocizzare le procedure dei pagamenti della PA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realizzare una 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spending review,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sotto il coordinamento di una 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delivery </a:t>
            </a:r>
            <a:r>
              <a:rPr lang="it-IT" sz="20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unit</a:t>
            </a:r>
            <a:r>
              <a:rPr lang="it-IT" sz="20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presso la Presidenza del Consiglio, che individui risparmi e renda più efficiente la spesa riformando i processi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sellaDiTesto 2"/>
          <p:cNvSpPr txBox="1">
            <a:spLocks noChangeArrowheads="1"/>
          </p:cNvSpPr>
          <p:nvPr/>
        </p:nvSpPr>
        <p:spPr bwMode="auto">
          <a:xfrm>
            <a:off x="419100" y="377825"/>
            <a:ext cx="8405813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2400">
                <a:solidFill>
                  <a:srgbClr val="002060"/>
                </a:solidFill>
                <a:latin typeface="Arial" charset="0"/>
              </a:rPr>
              <a:t>Il percorso di ascolto nelle pre-Assise ha portato a individuare tre Missioni-Paese:</a:t>
            </a:r>
          </a:p>
          <a:p>
            <a:pPr algn="just"/>
            <a:endParaRPr lang="it-IT" sz="2400">
              <a:solidFill>
                <a:srgbClr val="002060"/>
              </a:solidFill>
              <a:latin typeface="Arial" charset="0"/>
            </a:endParaRPr>
          </a:p>
          <a:p>
            <a:pPr algn="just"/>
            <a:r>
              <a:rPr lang="it-IT" sz="2400" b="1">
                <a:solidFill>
                  <a:srgbClr val="002060"/>
                </a:solidFill>
                <a:latin typeface="Arial" charset="0"/>
              </a:rPr>
              <a:t>Un’Italia che </a:t>
            </a:r>
            <a:r>
              <a:rPr lang="it-IT" sz="2400" b="1">
                <a:solidFill>
                  <a:srgbClr val="FF0000"/>
                </a:solidFill>
                <a:latin typeface="Arial" charset="0"/>
              </a:rPr>
              <a:t>include</a:t>
            </a:r>
          </a:p>
          <a:p>
            <a:pPr algn="just"/>
            <a:r>
              <a:rPr lang="it-IT" sz="2400">
                <a:solidFill>
                  <a:srgbClr val="002060"/>
                </a:solidFill>
                <a:latin typeface="Arial" charset="0"/>
              </a:rPr>
              <a:t>in cui la creazione di 1,5 milioni di posti di lavoro alza il tasso di occupazione di almeno 4 punti e il tasso di disoccupazione scende almeno sotto al 7%</a:t>
            </a:r>
          </a:p>
          <a:p>
            <a:pPr algn="just"/>
            <a:endParaRPr lang="it-IT" sz="2400">
              <a:solidFill>
                <a:srgbClr val="002060"/>
              </a:solidFill>
              <a:latin typeface="Arial" charset="0"/>
            </a:endParaRPr>
          </a:p>
          <a:p>
            <a:pPr algn="just"/>
            <a:r>
              <a:rPr lang="it-IT" sz="2400" b="1">
                <a:solidFill>
                  <a:srgbClr val="002060"/>
                </a:solidFill>
                <a:latin typeface="Arial" charset="0"/>
              </a:rPr>
              <a:t>Un’Italia che </a:t>
            </a:r>
            <a:r>
              <a:rPr lang="it-IT" sz="2400" b="1">
                <a:solidFill>
                  <a:srgbClr val="FF0000"/>
                </a:solidFill>
                <a:latin typeface="Arial" charset="0"/>
              </a:rPr>
              <a:t>cresce</a:t>
            </a:r>
          </a:p>
          <a:p>
            <a:pPr algn="just"/>
            <a:r>
              <a:rPr lang="it-IT" sz="2400">
                <a:solidFill>
                  <a:srgbClr val="002060"/>
                </a:solidFill>
                <a:latin typeface="Arial" charset="0"/>
              </a:rPr>
              <a:t>almeno al 2% in media d’anno nei prossimi 5 anni</a:t>
            </a:r>
          </a:p>
          <a:p>
            <a:pPr algn="just"/>
            <a:endParaRPr lang="it-IT" sz="2400">
              <a:solidFill>
                <a:srgbClr val="002060"/>
              </a:solidFill>
              <a:latin typeface="Arial" charset="0"/>
            </a:endParaRPr>
          </a:p>
          <a:p>
            <a:pPr algn="just"/>
            <a:r>
              <a:rPr lang="it-IT" sz="2400" b="1">
                <a:solidFill>
                  <a:srgbClr val="002060"/>
                </a:solidFill>
                <a:latin typeface="Arial" charset="0"/>
              </a:rPr>
              <a:t>Un’Italia che </a:t>
            </a:r>
            <a:r>
              <a:rPr lang="it-IT" sz="2400" b="1">
                <a:solidFill>
                  <a:srgbClr val="FF0000"/>
                </a:solidFill>
                <a:latin typeface="Arial" charset="0"/>
              </a:rPr>
              <a:t>rassicura</a:t>
            </a:r>
          </a:p>
          <a:p>
            <a:pPr algn="just"/>
            <a:r>
              <a:rPr lang="it-IT" sz="2400">
                <a:solidFill>
                  <a:srgbClr val="002060"/>
                </a:solidFill>
                <a:latin typeface="Arial" charset="0"/>
              </a:rPr>
              <a:t>riducendo il rapporto debito pubblico/PIL di almeno 20 punti in 5 anni</a:t>
            </a:r>
            <a:endParaRPr lang="it-IT" sz="2000">
              <a:solidFill>
                <a:srgbClr val="002060"/>
              </a:solidFill>
              <a:latin typeface="Arial" charset="0"/>
            </a:endParaRPr>
          </a:p>
        </p:txBody>
      </p:sp>
      <p:pic>
        <p:nvPicPr>
          <p:cNvPr id="3076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CasellaDiTesto 4"/>
          <p:cNvSpPr txBox="1">
            <a:spLocks noChangeArrowheads="1"/>
          </p:cNvSpPr>
          <p:nvPr/>
        </p:nvSpPr>
        <p:spPr bwMode="auto">
          <a:xfrm>
            <a:off x="454025" y="765175"/>
            <a:ext cx="8405813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</a:pPr>
            <a:r>
              <a:rPr lang="it-IT" sz="2200" b="1">
                <a:solidFill>
                  <a:srgbClr val="002060"/>
                </a:solidFill>
                <a:latin typeface="Arial" charset="0"/>
              </a:rPr>
              <a:t>Risolvere la questione temporale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</a:pPr>
            <a:endParaRPr lang="it-IT" sz="2000">
              <a:solidFill>
                <a:srgbClr val="002060"/>
              </a:solidFill>
              <a:latin typeface="Arial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Garantire tempi e costi certi per le </a:t>
            </a:r>
            <a:r>
              <a:rPr lang="it-IT" sz="2000" b="1">
                <a:solidFill>
                  <a:srgbClr val="FF0000"/>
                </a:solidFill>
                <a:latin typeface="Arial" charset="0"/>
              </a:rPr>
              <a:t>infrastrutture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:</a:t>
            </a:r>
          </a:p>
          <a:p>
            <a:pPr marL="971550" lvl="1" indent="-514350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 i="1">
                <a:solidFill>
                  <a:srgbClr val="002060"/>
                </a:solidFill>
                <a:latin typeface="Arial" charset="0"/>
              </a:rPr>
              <a:t>project construction manager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 per opere complesse</a:t>
            </a:r>
          </a:p>
          <a:p>
            <a:pPr marL="971550" lvl="1" indent="-514350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delimitazione ruolo CIPE a programmazione e controllo</a:t>
            </a:r>
          </a:p>
          <a:p>
            <a:pPr marL="971550" lvl="1" indent="-514350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parere Consiglio Superiore Lavori Pubblici solo per grandi opere</a:t>
            </a:r>
          </a:p>
          <a:p>
            <a:pPr marL="971550" lvl="1" indent="-514350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obbligo di valutazione </a:t>
            </a:r>
            <a:r>
              <a:rPr lang="it-IT" sz="2000" i="1">
                <a:solidFill>
                  <a:srgbClr val="002060"/>
                </a:solidFill>
                <a:latin typeface="Arial" charset="0"/>
              </a:rPr>
              <a:t>ex ante </a:t>
            </a:r>
            <a:r>
              <a:rPr lang="it-IT" sz="2000">
                <a:solidFill>
                  <a:srgbClr val="002060"/>
                </a:solidFill>
                <a:latin typeface="Arial" charset="0"/>
              </a:rPr>
              <a:t>per l’allocazione finanziaria</a:t>
            </a:r>
          </a:p>
          <a:p>
            <a:pPr marL="971550" lvl="1" indent="-514350">
              <a:spcAft>
                <a:spcPts val="1800"/>
              </a:spcAft>
              <a:buFont typeface="Wingdings" pitchFamily="2" charset="2"/>
              <a:buChar char="ü"/>
            </a:pPr>
            <a:r>
              <a:rPr lang="it-IT" sz="2000">
                <a:solidFill>
                  <a:srgbClr val="002060"/>
                </a:solidFill>
                <a:latin typeface="Arial" charset="0"/>
              </a:rPr>
              <a:t>esclusione accordo quadro per lavori complessi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333375" y="441325"/>
            <a:ext cx="8405813" cy="4692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Risolvere la questione temporale</a:t>
            </a:r>
          </a:p>
          <a:p>
            <a:pPr marL="514350" indent="-514350" algn="just">
              <a:spcAft>
                <a:spcPts val="1800"/>
              </a:spcAft>
              <a:defRPr/>
            </a:pPr>
            <a:endParaRPr lang="it-IT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Garantire tempi certi e brevi per la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giustizia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civile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tributaria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nel settore civile con cause commerciali definite entro un anno (efficienza organizzativa degli uffici, strumenti alternativi di risoluzione delle controversie, rito sommario di cognizione, sanzioni per liti temerarie)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nel settore tributario (specializzazione dei giudici, esercizio azione penale per reati tributari solo dopo atto di accertamento, riaffermazione contraddittorio preventivo generalizzato)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333375" y="466725"/>
            <a:ext cx="8405813" cy="515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spcAft>
                <a:spcPts val="1800"/>
              </a:spcAft>
              <a:defRPr/>
            </a:pPr>
            <a:r>
              <a:rPr lang="it-IT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Risolvere la questione temporale</a:t>
            </a:r>
          </a:p>
          <a:p>
            <a:pPr marL="514350" indent="-514350" algn="just">
              <a:spcAft>
                <a:spcPts val="18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Garantire tempi certi e più equilibrio in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giustizia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diritto penale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specializzazione giudici, riforma decreto 231, revisione Codice antimafia su reati contro la PA</a:t>
            </a:r>
          </a:p>
          <a:p>
            <a:pPr marL="514350" indent="-514350"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Risolvere il problema dei tempi dei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controlli antimafia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con: 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piena operatività della Banca Dati Nazionale Antimafia</a:t>
            </a:r>
          </a:p>
          <a:p>
            <a:pPr marL="971550" lvl="1" indent="-514350" algn="just"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sinergia tra Min. Interno, PA </a:t>
            </a:r>
            <a:r>
              <a:rPr lang="it-IT" sz="20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Associazioni 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 concentrare mezzi e risorse su ambiti prioritari (es. situazioni più a rischio e/o strumenti di incentivazione più rilevanti per le imprese)</a:t>
            </a:r>
          </a:p>
          <a:p>
            <a:pPr algn="ctr">
              <a:spcAft>
                <a:spcPts val="1200"/>
              </a:spcAft>
              <a:defRPr/>
            </a:pP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2"/>
          <p:cNvSpPr txBox="1">
            <a:spLocks noChangeArrowheads="1"/>
          </p:cNvSpPr>
          <p:nvPr/>
        </p:nvSpPr>
        <p:spPr bwMode="auto">
          <a:xfrm>
            <a:off x="1046163" y="1420813"/>
            <a:ext cx="68865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36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it-IT" sz="3600" b="1" dirty="0" smtClean="0">
                <a:solidFill>
                  <a:schemeClr val="bg1"/>
                </a:solidFill>
                <a:latin typeface="Arial" charset="0"/>
              </a:rPr>
              <a:t>PREPARARSI AL FUTURO</a:t>
            </a:r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4524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="" xmlns:p14="http://schemas.microsoft.com/office/powerpoint/2010/main" val="2088646730"/>
              </p:ext>
            </p:extLst>
          </p:nvPr>
        </p:nvGraphicFramePr>
        <p:xfrm>
          <a:off x="395536" y="1916413"/>
          <a:ext cx="8496944" cy="472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107504" y="145474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algn="ctr"/>
            <a:r>
              <a:rPr lang="en-US" sz="2400" dirty="0" smtClean="0">
                <a:solidFill>
                  <a:srgbClr val="002060"/>
                </a:solidFill>
              </a:rPr>
              <a:t>Quattro </a:t>
            </a:r>
            <a:r>
              <a:rPr lang="en-US" sz="2400" dirty="0" err="1" smtClean="0">
                <a:solidFill>
                  <a:srgbClr val="002060"/>
                </a:solidFill>
              </a:rPr>
              <a:t>ambiti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tematici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395536" y="542581"/>
            <a:ext cx="8229600" cy="11430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PREPARARSI AL FUTURO</a:t>
            </a:r>
            <a:r>
              <a:rPr lang="it-IT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it-IT" sz="30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387248" y="6279630"/>
            <a:ext cx="3505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smtClean="0">
                <a:latin typeface="Century Gothic" pitchFamily="34" charset="0"/>
              </a:rPr>
              <a:t>Prepararsi al futuro: scuola, formazione, inclusione giovani, lavoro</a:t>
            </a:r>
            <a:endParaRPr lang="it-IT" sz="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Educarsi al futuro</a:t>
            </a:r>
            <a:endParaRPr lang="it-IT" sz="4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412976"/>
          </a:xfrm>
        </p:spPr>
        <p:txBody>
          <a:bodyPr>
            <a:noAutofit/>
          </a:bodyPr>
          <a:lstStyle/>
          <a:p>
            <a:pPr lvl="0"/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Un’università più </a:t>
            </a:r>
            <a:r>
              <a:rPr lang="it-I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autonoma ed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efficiente: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Autonomia didattica (progettazione di percorsi formativi ad hoc, anche di tipo professionalizzante)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Autonomia nella gestione delle risorse (assunzione più libera di docenti, anche stranieri, in deroga alle norme sui concorsi nazionali)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Autonomia nella </a:t>
            </a:r>
            <a:r>
              <a:rPr lang="it-IT" sz="1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governance</a:t>
            </a:r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(attenuare i vincoli amministrativi e procedurali tipici della burocrazia statale) 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Meritocrazia ed equità: creare un sistema nazionale di borse di studio restituibili (prestiti d'onore)</a:t>
            </a:r>
          </a:p>
          <a:p>
            <a:pPr lvl="0"/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Migliorare il </a:t>
            </a:r>
            <a:r>
              <a:rPr lang="it-I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rapporto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università-imprese</a:t>
            </a:r>
            <a:r>
              <a:rPr lang="it-IT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premiare le collaborazioni organiche università-impresa (dottorato industriale) e la ricerca industriale che si concretizza in brevetti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specializzare i dipartimenti delle Università sulle specificità delle filiere produttive</a:t>
            </a:r>
            <a:endParaRPr lang="it-IT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5387248" y="6279630"/>
            <a:ext cx="3505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smtClean="0">
                <a:latin typeface="Century Gothic" pitchFamily="34" charset="0"/>
              </a:rPr>
              <a:t>Prepararsi al futuro: scuola, formazione, inclusione giovani, lavoro</a:t>
            </a:r>
            <a:endParaRPr lang="it-IT" sz="8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Incentivare l’occupabilità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it-IT" sz="3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019707"/>
            <a:ext cx="8229600" cy="3412976"/>
          </a:xfrm>
        </p:spPr>
        <p:txBody>
          <a:bodyPr>
            <a:noAutofit/>
          </a:bodyPr>
          <a:lstStyle/>
          <a:p>
            <a:pPr lvl="0"/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 Sistema Nazionale per l’orientamento: 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creare un sistema territoriale di monitoraggio del fabbisogno di competenze (che coinvolga scuole, Camere di Commercio, agenzie pubbliche e private che operano nel mercato del lavoro, associazioni datoriali); 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favorire la creazione di “passerelle” tra ITS e università e tra università e ITS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orientare i giovani verso la ricerca industriale (dottorati industriali e l’inserimento dei </a:t>
            </a:r>
            <a:r>
              <a:rPr lang="it-IT" sz="1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PhD</a:t>
            </a:r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azienda)</a:t>
            </a:r>
            <a:endParaRPr lang="it-IT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Lavoro e integrazione: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agevolare l’ingresso di lavoratori stranieri altamente qualificati, </a:t>
            </a:r>
            <a:r>
              <a:rPr lang="it-IT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semplificando le procedure di ingresso e detassando le retribuzioni al pari della misura prevista per il "rientro dei cervelli italiani"</a:t>
            </a:r>
          </a:p>
          <a:p>
            <a:pPr lvl="1"/>
            <a:r>
              <a:rPr lang="it-IT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orientare la spesa pubblica verso la realizzazione di corsi intensivi di formazione linguistica e civica per tutti i migranti legalmente presenti nel territorio nazionale, come precondizione per l’ingresso nel mercato del lavoro e la più ampia integrazione nel tessuto sociale</a:t>
            </a:r>
            <a:endParaRPr lang="it-IT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1349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Incentivare l’occupazione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it-IT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991518"/>
            <a:ext cx="8229600" cy="4277071"/>
          </a:xfrm>
        </p:spPr>
        <p:txBody>
          <a:bodyPr>
            <a:noAutofit/>
          </a:bodyPr>
          <a:lstStyle/>
          <a:p>
            <a:pPr lvl="0"/>
            <a:r>
              <a:rPr lang="it-IT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Apprendistato 4.0: </a:t>
            </a:r>
          </a:p>
          <a:p>
            <a:pPr lvl="1"/>
            <a:r>
              <a:rPr lang="it-IT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introdurre un quarto tipo di apprendistato denominato “apprendistato work up 4.0” riservato a giovani assunti da imprese che attuino investimenti nell’ambito del piano industria 4.0;</a:t>
            </a:r>
          </a:p>
          <a:p>
            <a:pPr lvl="1"/>
            <a:r>
              <a:rPr lang="it-IT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prevedere un esonero contributivo crescente in base al livello di istruzione conseguito dall’apprendista, con l’obiettivo di inserire in azienda un numero sempre maggiore di super periti ITS, laureati e </a:t>
            </a:r>
            <a:r>
              <a:rPr lang="it-IT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PhD</a:t>
            </a:r>
            <a:r>
              <a:rPr lang="it-IT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it-IT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Assunzione giovani Under30:</a:t>
            </a:r>
          </a:p>
          <a:p>
            <a:pPr lvl="1"/>
            <a:r>
              <a:rPr lang="it-IT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continuare nel percorso di riduzione del costo del lavoro e incidere sul cuneo fiscale e contributivo fino ad azzerarlo per i neoassunti di età inferiore a 30 anni con contratti a tempo indeterminato a tutele crescenti</a:t>
            </a:r>
          </a:p>
          <a:p>
            <a:pPr lvl="1">
              <a:buNone/>
            </a:pPr>
            <a:endParaRPr lang="it-IT" sz="2000" dirty="0" smtClean="0"/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5387248" y="6279630"/>
            <a:ext cx="3505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smtClean="0">
                <a:latin typeface="Century Gothic" pitchFamily="34" charset="0"/>
              </a:rPr>
              <a:t>Prepararsi al futuro: scuola, formazione, inclusione giovani, lavoro</a:t>
            </a:r>
            <a:endParaRPr lang="it-IT" sz="8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Incentivare l’occupazione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it-IT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969484"/>
            <a:ext cx="8229600" cy="4277071"/>
          </a:xfrm>
        </p:spPr>
        <p:txBody>
          <a:bodyPr>
            <a:no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Filiera formativa</a:t>
            </a:r>
            <a:r>
              <a:rPr lang="it-IT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it-IT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consentire all’impresa di costruire con un giovane un percorso di “filiera formativa” (alternanza scuola-lavoro e apprendistato) riconoscendo in tal caso l’azzeramento degli oneri fiscali e contributivi sul lavoro</a:t>
            </a:r>
          </a:p>
          <a:p>
            <a:pPr>
              <a:buNone/>
            </a:pPr>
            <a:endParaRPr lang="it-IT" sz="1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t-IT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 filiera educativa proposta da Confindustria si fonda su tre pilastri fondamentali: </a:t>
            </a:r>
          </a:p>
          <a:p>
            <a:pPr lvl="1"/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it-IT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MATCH DOMANDA-OFFERTA</a:t>
            </a:r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Percorsi di studio in linea con le esigenze delle imprese (strumenti: istruzione professionale, istruzione e formazione professionale - </a:t>
            </a:r>
            <a:r>
              <a:rPr lang="it-IT" sz="1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IeFP</a:t>
            </a:r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ITS, Lauree professionalizzanti) </a:t>
            </a:r>
          </a:p>
          <a:p>
            <a:pPr lvl="1"/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it-IT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FORMAZIONE “ON THE JOB”</a:t>
            </a:r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Forte collegamento tra mondo della scuola e mondo del lavoro (strumenti: alternanza scuola-lavoro, apprendistato) </a:t>
            </a:r>
          </a:p>
          <a:p>
            <a:pPr lvl="1"/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it-IT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FORMAZIONE CONTINUA</a:t>
            </a:r>
            <a:r>
              <a:rPr lang="it-IT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Sostegno ai percorsi integrati di formazione in azienda (strumenti: fondi interprofessionali)</a:t>
            </a:r>
          </a:p>
          <a:p>
            <a:pPr lvl="0">
              <a:buNone/>
            </a:pPr>
            <a:endParaRPr lang="it-IT" sz="2000" dirty="0" smtClean="0"/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5387248" y="6279630"/>
            <a:ext cx="3505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smtClean="0">
                <a:latin typeface="Century Gothic" pitchFamily="34" charset="0"/>
              </a:rPr>
              <a:t>Prepararsi al futuro: scuola, formazione, inclusione giovani, lavoro</a:t>
            </a:r>
            <a:endParaRPr lang="it-IT" sz="8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473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Produttività e competitività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it-IT" sz="3300" dirty="0" smtClean="0"/>
              <a:t/>
            </a:r>
            <a:br>
              <a:rPr lang="it-IT" sz="3300" dirty="0" smtClean="0"/>
            </a:br>
            <a:endParaRPr lang="it-IT" sz="3300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616725"/>
            <a:ext cx="8229600" cy="3412976"/>
          </a:xfrm>
        </p:spPr>
        <p:txBody>
          <a:bodyPr>
            <a:no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Produttività : </a:t>
            </a:r>
          </a:p>
          <a:p>
            <a:pPr lvl="1"/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rafforzare il legame tra produttività e salari</a:t>
            </a:r>
          </a:p>
          <a:p>
            <a:pPr lvl="1"/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azzerare gli oneri fiscali e contributivi sui premi di risultato</a:t>
            </a:r>
          </a:p>
          <a:p>
            <a:pPr lvl="1"/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potenziare le misure per i piani di welfare aziendale</a:t>
            </a:r>
          </a:p>
          <a:p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Competitività e concorrenza : </a:t>
            </a:r>
          </a:p>
          <a:p>
            <a:pPr lvl="1"/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Contrastare il dumping contrattuale </a:t>
            </a:r>
          </a:p>
          <a:p>
            <a:pPr lvl="1"/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Salvaguardare la funzione del CCNL «di riferimento per la categoria» attraverso la misurazione della rappresentanza</a:t>
            </a:r>
          </a:p>
          <a:p>
            <a:pPr marL="457200" lvl="1" indent="0"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6387352"/>
            <a:ext cx="6215955" cy="12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5387248" y="6279630"/>
            <a:ext cx="3505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smtClean="0">
                <a:latin typeface="Century Gothic" pitchFamily="34" charset="0"/>
              </a:rPr>
              <a:t>Prepararsi al futuro: scuola, formazione, inclusione giovani, lavoro</a:t>
            </a:r>
            <a:endParaRPr lang="it-IT" sz="8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20638"/>
            <a:ext cx="914558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307975" y="709613"/>
            <a:ext cx="8637588" cy="447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 portare a compimento le tre Missioni, abbiamo individuato le modalità per reperire le 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risorse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necessarie a finanziare le proposte di 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impieghi 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stimato gli 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effetti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macroenomici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 proposte 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 reperire </a:t>
            </a:r>
            <a:r>
              <a:rPr lang="it-IT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risorse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vengono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dall’Europa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dal coinvolgimento del settore privato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 azioni sul bilancio pubblico</a:t>
            </a:r>
          </a:p>
          <a:p>
            <a:pPr marL="514350" indent="-514350">
              <a:spcAft>
                <a:spcPts val="1800"/>
              </a:spcAft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17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1046602" y="1754160"/>
            <a:ext cx="6885543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defRPr/>
            </a:pPr>
            <a:endParaRPr lang="it-IT" sz="4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800"/>
              </a:spcBef>
              <a:defRPr/>
            </a:pPr>
            <a:r>
              <a:rPr lang="it-I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 PAESE SOSTENIBILE: INVESTIMENTI ASSICURAZIONE SUL FUTURO</a:t>
            </a: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607" y="451692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asellaDiTesto 2"/>
          <p:cNvSpPr txBox="1">
            <a:spLocks noChangeArrowheads="1"/>
          </p:cNvSpPr>
          <p:nvPr/>
        </p:nvSpPr>
        <p:spPr bwMode="auto">
          <a:xfrm>
            <a:off x="249873" y="1013143"/>
            <a:ext cx="88026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Arial" charset="0"/>
              </a:rPr>
              <a:t>La spesa per 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investimenti pubblici 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è in continuo calo, ma le risorse programmate non mancano e vanno utilizzate</a:t>
            </a:r>
          </a:p>
          <a:p>
            <a:r>
              <a:rPr lang="it-IT" sz="2000" dirty="0">
                <a:solidFill>
                  <a:srgbClr val="002060"/>
                </a:solidFill>
                <a:latin typeface="Arial" charset="0"/>
              </a:rPr>
              <a:t>I 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gap infrastrutturali 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del Paese sono aumentati in termini relativi, ancor più nel Mezzogiorno, ma importanti investimenti sono stati fatti e sono in corso e necessitano di 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certezze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 (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finanziarie e attuative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) per la 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realizzazione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 e la 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manutenzione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 delle capitale infrastrutturale e la valorizzazione del patrimonio pubblico</a:t>
            </a:r>
            <a:endParaRPr lang="it-IT" sz="2000" dirty="0">
              <a:solidFill>
                <a:srgbClr val="002060"/>
              </a:solidFill>
              <a:latin typeface="Arial" charset="0"/>
            </a:endParaRPr>
          </a:p>
          <a:p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Sviluppo</a:t>
            </a:r>
            <a:r>
              <a:rPr lang="it-IT" sz="20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logistico</a:t>
            </a:r>
            <a:r>
              <a:rPr lang="it-IT" sz="20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e 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integrazione modale 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hanno un potenziale enorme di sviluppo, specie nel Mezzogiorno </a:t>
            </a:r>
          </a:p>
          <a:p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Rigenerazione urbana </a:t>
            </a:r>
            <a:r>
              <a:rPr lang="it-IT" sz="2000" dirty="0" smtClean="0">
                <a:latin typeface="Arial" charset="0"/>
              </a:rPr>
              <a:t>e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 riqualificazione del territorio 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offrono prospettive nuove per la crescita economica, la coesione sociale e la qualità della vita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L’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ambiente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e la 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lotta ai cambiamenti climatici 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offrono prospettive 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rilevanti (bonifiche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, tutela del territorio, economia circolare e mobilità </a:t>
            </a:r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sostenibile)</a:t>
            </a:r>
            <a:endParaRPr lang="it-IT" sz="2000" dirty="0">
              <a:solidFill>
                <a:srgbClr val="002060"/>
              </a:solidFill>
              <a:latin typeface="Arial" charset="0"/>
            </a:endParaRPr>
          </a:p>
          <a:p>
            <a:r>
              <a:rPr lang="it-IT" sz="2000" dirty="0" smtClean="0">
                <a:solidFill>
                  <a:srgbClr val="002060"/>
                </a:solidFill>
                <a:latin typeface="Arial" charset="0"/>
              </a:rPr>
              <a:t>Investimenti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, regolazione dei mercati ed efficienza nell’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utilizzo</a:t>
            </a:r>
            <a:r>
              <a:rPr lang="it-IT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delle </a:t>
            </a:r>
            <a:r>
              <a:rPr lang="it-IT" sz="2000" b="1" dirty="0" smtClean="0">
                <a:solidFill>
                  <a:srgbClr val="FF0000"/>
                </a:solidFill>
                <a:latin typeface="Arial" charset="0"/>
              </a:rPr>
              <a:t>fonti rinnovabili </a:t>
            </a:r>
            <a:r>
              <a:rPr lang="it-IT" sz="2000" dirty="0">
                <a:latin typeface="Arial" charset="0"/>
              </a:rPr>
              <a:t>e</a:t>
            </a:r>
            <a:r>
              <a:rPr lang="it-IT" sz="2000" b="1" dirty="0">
                <a:solidFill>
                  <a:srgbClr val="FF0000"/>
                </a:solidFill>
                <a:latin typeface="Arial" charset="0"/>
              </a:rPr>
              <a:t> nella produzione di energia </a:t>
            </a:r>
            <a:r>
              <a:rPr lang="it-IT" sz="2000" dirty="0">
                <a:solidFill>
                  <a:srgbClr val="002060"/>
                </a:solidFill>
                <a:latin typeface="Arial" charset="0"/>
              </a:rPr>
              <a:t>possono garantire maggiore sicurezza e prezzi competitivi</a:t>
            </a:r>
          </a:p>
        </p:txBody>
      </p:sp>
      <p:sp>
        <p:nvSpPr>
          <p:cNvPr id="8196" name="CasellaDiTesto 6"/>
          <p:cNvSpPr txBox="1">
            <a:spLocks noChangeArrowheads="1"/>
          </p:cNvSpPr>
          <p:nvPr/>
        </p:nvSpPr>
        <p:spPr bwMode="auto">
          <a:xfrm>
            <a:off x="341313" y="300038"/>
            <a:ext cx="83724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2400"/>
              </a:spcBef>
            </a:pPr>
            <a:r>
              <a:rPr lang="it-IT" sz="3200" b="1" dirty="0">
                <a:solidFill>
                  <a:srgbClr val="002060"/>
                </a:solidFill>
                <a:latin typeface="Arial" charset="0"/>
              </a:rPr>
              <a:t>Un Paese </a:t>
            </a:r>
            <a:r>
              <a:rPr lang="it-IT" sz="3200" b="1" dirty="0" smtClean="0">
                <a:solidFill>
                  <a:srgbClr val="002060"/>
                </a:solidFill>
                <a:latin typeface="Arial" charset="0"/>
              </a:rPr>
              <a:t>sostenibile</a:t>
            </a:r>
            <a:r>
              <a:rPr lang="it-IT" sz="3200" b="1" dirty="0">
                <a:solidFill>
                  <a:srgbClr val="002060"/>
                </a:solidFill>
                <a:latin typeface="Arial" charset="0"/>
              </a:rPr>
              <a:t>: </a:t>
            </a:r>
            <a:r>
              <a:rPr lang="it-IT" sz="3200" b="1" dirty="0" smtClean="0">
                <a:solidFill>
                  <a:srgbClr val="002060"/>
                </a:solidFill>
                <a:latin typeface="Arial" charset="0"/>
              </a:rPr>
              <a:t>i temi </a:t>
            </a:r>
            <a:r>
              <a:rPr lang="it-IT" sz="3200" b="1" dirty="0">
                <a:solidFill>
                  <a:srgbClr val="002060"/>
                </a:solidFill>
                <a:latin typeface="Arial" charset="0"/>
              </a:rPr>
              <a:t>di oggi </a:t>
            </a: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386840"/>
            <a:ext cx="8229600" cy="4647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Economia Circolare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Completare la transizione e rafforzare il parco impiantistico nazionale;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Introdurre un’aliquota IVA agevolata per il mercato dei prodotti da scarti di produzione e operazioni di riciclo.</a:t>
            </a:r>
          </a:p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Bonifica dei siti contaminati e difesa del suolo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Favorire la reindustrializzazione dei siti bonificati;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Superare il contenzioso sull’amianto (fondo pubblico in una logica assicurativa);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Semplificare i processi decisionali sui programmi di difesa idrogeologica e finanziare i costi di progettazione.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103155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a)	Investire su ambiente, territorio e cultura per creare sviluppo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097281"/>
            <a:ext cx="8229600" cy="48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De-carbonizzazione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 efficienza energetica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Sviluppare l’efficienza energetica nell’attività produttiva;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Favorire la mobilità sostenibile 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(diffusione di fonti alternative meno inquinanti; sostituzione del parco veicolare pubblico e privato; integrazione modale, </a:t>
            </a:r>
            <a:r>
              <a:rPr lang="it-IT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sharing</a:t>
            </a:r>
            <a:r>
              <a:rPr lang="it-IT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mobility</a:t>
            </a:r>
            <a:r>
              <a:rPr lang="it-IT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tecnologie digitali di gestione della domanda e dell’offerta; regolamentare spazi di sosta e di scambio modale)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Promuovere tecnologie nazionali per l’impiego delle fonti rinnovabili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78771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a)	Investire su ambiente, …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021080"/>
            <a:ext cx="8229600" cy="507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Città e Territorio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Promuovere nuovi modelli di rigenerazione urbana e riqualificazione edilizia;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Integrare gli strumenti di incentivazione della riqualificazione e ristrutturazione edilizia per favorire interventi su interi fabbricati (</a:t>
            </a:r>
            <a:r>
              <a:rPr lang="it-IT" sz="28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deep</a:t>
            </a:r>
            <a:r>
              <a:rPr lang="it-IT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8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renovation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Sostenere il finanziamento dei privati nella riqualificazione edilizia;</a:t>
            </a:r>
          </a:p>
          <a:p>
            <a:pPr marL="715963" lvl="1" indent="-16668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Riqualificare il patrimonio pubblico e l’edilizia sociale dal punto di vista sia energetico sia strutturale.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78771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a)	Investire su ambiente, …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402081"/>
            <a:ext cx="8229600" cy="417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Investimenti culturali</a:t>
            </a:r>
          </a:p>
          <a:p>
            <a:pPr marL="715963" lvl="1" indent="-182563" algn="just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Diffondere maggiormente lo strumento fiscale a sostegno delle erogazioni liberali in campo culturale (cd. </a:t>
            </a:r>
            <a:r>
              <a:rPr lang="it-IT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art bonus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715963" lvl="1" indent="-182563" algn="just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Favorirne l’estensione anche ai beni privati di particolare pregio e merito aventi finalità di fruizione pubblica.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78771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a)	Investire su ambiente, …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203959"/>
            <a:ext cx="8229600" cy="4784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Investimenti per la mobilità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Estendere e potenziare i collegamenti ferroviari dei porti;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Integrare i collegamenti stradali/ferroviari di centri intermodali, interporti e aeroporti, con particolare riferimento alla </a:t>
            </a:r>
            <a:r>
              <a:rPr lang="it-IT" sz="28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core</a:t>
            </a:r>
            <a:r>
              <a:rPr lang="it-IT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network 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UE;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Attuare le ZES incentrate sui porti, per attrarre investimenti logistici;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Realizzare strutture dedicate al trasporto aereo di merci, sia interno sia internazionale.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103155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b)	Sviluppare mobilità, logistica e comunicazioni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021081"/>
            <a:ext cx="8229600" cy="5074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Sviluppo della logistica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Promuovere l’integrazione e la collaborazione tra industria e logistica;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Favorire la continuità produttiva e logistica 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(divieti di circolazione; trasporti eccezionali; sosta “tecnica” di merci pericolose)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Ampliare i collegamenti aerei internazionali 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(liberalizzazione accordi bilaterali con i Paesi terzi, autorizzazioni temporanee extra-bilaterali)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Sostenere il trasferimento modale marittimo e ferroviario e il trasporto intermodale e combinato;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Promuovere la concentrazione dei volumi per favorire la programmazione dei servizi di trasporto ferroviario;</a:t>
            </a:r>
          </a:p>
          <a:p>
            <a:pPr marL="715963" lvl="1" indent="-18256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Digitalizzare procedure e controlli amministrativi e doganali.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787719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b)	Sviluppare mobilità, …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127759"/>
            <a:ext cx="8229600" cy="4876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Infrastrutture per la banda ultralarga e le comunicazioni mobili 5G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09613" lvl="1" indent="-17621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Accelerare l’attuazione del Piano Strategico Banda Ultralarga;</a:t>
            </a:r>
          </a:p>
          <a:p>
            <a:pPr marL="709613" lvl="1" indent="-17621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Completare lo sviluppo delle reti nelle aree “bianche” e avviare l’infrastrutturazione delle aree “grigie”;</a:t>
            </a:r>
          </a:p>
          <a:p>
            <a:pPr marL="709613" lvl="1" indent="-176213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Assicurare tempestivamente la disponibilità delle frequenze per l’abilitazione delle aree urbane e dei principali assi di trasporto terrestre.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103155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b)	Sviluppare mobilità …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57200" y="1402080"/>
            <a:ext cx="8229600" cy="4480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Creare un assetto di mercato competitivo per favorire lo sviluppo delle fonti rinnovabili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superando l’attuale assetto basato su incentivi amministrati e per ridurre gli oneri para-fiscali;</a:t>
            </a:r>
          </a:p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Sviluppare modelli di autoproduzione diffusa 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(cogenerazione) per la creazione di </a:t>
            </a:r>
            <a:r>
              <a:rPr lang="it-IT" sz="28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smart</a:t>
            </a:r>
            <a:r>
              <a:rPr lang="it-IT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8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energy</a:t>
            </a:r>
            <a:r>
              <a:rPr lang="it-IT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community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industriali;</a:t>
            </a:r>
          </a:p>
          <a:p>
            <a:pPr marL="533400" lvl="1" indent="-5334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Sviluppare un </a:t>
            </a:r>
            <a:r>
              <a:rPr lang="it-IT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del gas </a:t>
            </a:r>
            <a:r>
              <a:rPr lang="it-IT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 garantire minori costi di approvvigionamento.</a:t>
            </a:r>
          </a:p>
        </p:txBody>
      </p:sp>
      <p:sp>
        <p:nvSpPr>
          <p:cNvPr id="10244" name="Titolo 1"/>
          <p:cNvSpPr>
            <a:spLocks noGrp="1"/>
          </p:cNvSpPr>
          <p:nvPr>
            <p:ph type="title"/>
          </p:nvPr>
        </p:nvSpPr>
        <p:spPr>
          <a:xfrm>
            <a:off x="457200" y="233362"/>
            <a:ext cx="8229600" cy="985838"/>
          </a:xfrm>
        </p:spPr>
        <p:txBody>
          <a:bodyPr/>
          <a:lstStyle/>
          <a:p>
            <a:pPr marL="533400" indent="-533400" algn="just"/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c)	Allineare i costi dell’energia a quelli medi europei</a:t>
            </a:r>
            <a:endParaRPr lang="it-IT" sz="32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61413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65EF-962C-44E0-9D60-DD697F960FC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307975" y="889000"/>
            <a:ext cx="8637588" cy="4662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1800"/>
              </a:spcBef>
              <a:spcAft>
                <a:spcPts val="180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1) Dall’Europa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 piano europeo di investimenti in ricerca, formazione, infrastrutture da finanziare con </a:t>
            </a:r>
            <a:r>
              <a:rPr lang="it-IT" sz="2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eurobond</a:t>
            </a:r>
            <a:endParaRPr lang="it-IT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 riallocazione di parte dei fondi di coesione europei e nazionali su investimenti prioritari per la competitività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L’esclusione delle spese di cofinanziamento nazionale ai fondi europei dai vincoli del Patto di Stabilità e Crescita</a:t>
            </a:r>
          </a:p>
          <a:p>
            <a:pPr marL="514350" indent="-514350">
              <a:spcAft>
                <a:spcPts val="1800"/>
              </a:spcAft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1046602" y="1754160"/>
            <a:ext cx="6885543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defRPr/>
            </a:pPr>
            <a:endParaRPr lang="it-IT" sz="4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800"/>
              </a:spcBef>
              <a:defRPr/>
            </a:pPr>
            <a:endParaRPr lang="it-IT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800"/>
              </a:spcBef>
              <a:defRPr/>
            </a:pPr>
            <a:r>
              <a:rPr lang="it-I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L’IMPRESA CHE CAMBIA</a:t>
            </a: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607" y="451692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1674563" y="219919"/>
            <a:ext cx="629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Tavolo “L’impresa che cambia”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3377" y="1354238"/>
            <a:ext cx="75929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Nei lavori di questa mattina ci concentriamo su questi temi:</a:t>
            </a:r>
          </a:p>
          <a:p>
            <a:endParaRPr lang="it-IT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dare continuità al Piano Nazionale Industria 4.0</a:t>
            </a:r>
          </a:p>
          <a:p>
            <a:pPr marL="457200" indent="-457200">
              <a:buAutoNum type="arabicPeriod"/>
            </a:pPr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rafforzare la ricerca e l’innovazione</a:t>
            </a:r>
          </a:p>
          <a:p>
            <a:pPr marL="457200" indent="-457200">
              <a:buAutoNum type="arabicPeriod"/>
            </a:pPr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rendere le reti d’impresa un efficace strumento di politica industriale</a:t>
            </a:r>
          </a:p>
          <a:p>
            <a:pPr marL="457200" indent="-457200">
              <a:buAutoNum type="arabicPeriod"/>
            </a:pPr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valorizzare la responsabilità sociale di impresa come fattore di competitività </a:t>
            </a:r>
          </a:p>
          <a:p>
            <a:pPr marL="457200" indent="-457200">
              <a:buAutoNum type="arabicPeriod"/>
            </a:pPr>
            <a:r>
              <a:rPr lang="it-IT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sostenere la crescita dimensionale delle PMI e rafforzarne la struttura finanziaria</a:t>
            </a:r>
          </a:p>
          <a:p>
            <a:pPr marL="457200" indent="-457200">
              <a:buAutoNum type="arabicPeriod"/>
            </a:pPr>
            <a:endParaRPr lang="it-IT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it-IT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it-IT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it-IT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3528" y="677375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>
              <a:spcBef>
                <a:spcPts val="0"/>
              </a:spcBef>
              <a:buFont typeface="Arial" pitchFamily="34" charset="0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44000" indent="-1809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Avvio seconda fase di incentivazione</a:t>
            </a:r>
          </a:p>
          <a:p>
            <a:pPr marL="357188" lvl="2" indent="-1619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Sostegno ai “progetti 4.0”:  </a:t>
            </a:r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introdurre un unico credito di imposta 4.0</a:t>
            </a: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57188" lvl="2" indent="-1619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it-IT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Premialità</a:t>
            </a:r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per le “imprese 4.0”</a:t>
            </a: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57188" lvl="2" indent="-161925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Revisione coefficienti di ammortamento per i beni 4.0</a:t>
            </a:r>
          </a:p>
          <a:p>
            <a:pPr marL="357188" lvl="2" indent="-161925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Realizzazione di 50 fabbriche faro </a:t>
            </a:r>
          </a:p>
          <a:p>
            <a:pPr marL="180975" indent="-1809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it-IT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DIH </a:t>
            </a:r>
          </a:p>
          <a:p>
            <a:pPr marL="354013" indent="-180975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Riconoscimento dei DIH: elaborazione di una definizione univoca di DIH</a:t>
            </a:r>
          </a:p>
          <a:p>
            <a:pPr marL="180975" indent="-1809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Formazione</a:t>
            </a:r>
          </a:p>
          <a:p>
            <a:pPr marL="446088" indent="-180975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Ampliamento offerta formativa e numero degli studenti nei percorsi formativi con focus 4.0 a tutti i livelli di istruzione e supporto per inserimento nelle imprese 4.0 </a:t>
            </a:r>
          </a:p>
          <a:p>
            <a:pPr marL="180975" indent="-1809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Infrastrutture digitali</a:t>
            </a:r>
          </a:p>
          <a:p>
            <a:pPr lvl="1" indent="-1619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it-IT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Cybersecurity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adozione di un Piano di politica industriale</a:t>
            </a:r>
          </a:p>
          <a:p>
            <a:pPr lvl="1" indent="-161925" algn="just"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Standard: assicurare l’adozione di standard aperti e condivisi</a:t>
            </a:r>
          </a:p>
          <a:p>
            <a:pPr lvl="1" indent="-161925" algn="just"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Economia dati: presidio dei tavoli di confronto europei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it-IT" b="1" dirty="0" smtClean="0">
              <a:solidFill>
                <a:schemeClr val="tx2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531345" y="92600"/>
            <a:ext cx="641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Dalla macchina alla fabbrica 4.0</a:t>
            </a:r>
          </a:p>
        </p:txBody>
      </p:sp>
      <p:pic>
        <p:nvPicPr>
          <p:cNvPr id="10" name="Immagine 9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7535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74562" y="631506"/>
            <a:ext cx="83459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Definizione di una </a:t>
            </a:r>
            <a:r>
              <a:rPr lang="it-IT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Governance</a:t>
            </a: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unitaria della </a:t>
            </a:r>
            <a:r>
              <a:rPr lang="it-IT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R&amp;I</a:t>
            </a: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razionalizzazione degli strumenti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 inquadrare in un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sistema unico nazionale,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(rendere strutturale il credito d’imposta in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R&amp;I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Patent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box e  potenziare gli strumenti negoziali)</a:t>
            </a: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Accelerare l’attuazione della Strategia nazionale di specializzazione intelligente 2014-2020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avvio definizione della Strategia per 2020-2030</a:t>
            </a:r>
          </a:p>
          <a:p>
            <a:pPr marL="342900" lvl="0" indent="-3429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Accorciare la distanza tra ricerca pubblica e imprese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rafforzando i cluster tecnologici nazionali e creando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una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piattaforma nazionale per </a:t>
            </a:r>
            <a:r>
              <a:rPr lang="it-IT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it-IT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innovation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science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 dottorati a indirizzo industriale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lvl="0" indent="-3429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Piano straordinario sugli investimenti in capitale umano, ricerca e innovazione</a:t>
            </a:r>
          </a:p>
          <a:p>
            <a:pPr marL="342900" lvl="0" indent="-3429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 l’Italia protagonista 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della definizione e attuazione dei programmi europei della </a:t>
            </a:r>
            <a:r>
              <a:rPr lang="it-IT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R&amp;I</a:t>
            </a:r>
            <a:endParaRPr lang="it-IT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Attivare la Domanda pubblica come leva per l’innovazione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introducendo profili innovativi e tecnologici nelle prestazioni richieste al mercato</a:t>
            </a:r>
            <a:endParaRPr lang="it-IT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86818"/>
            <a:ext cx="8496944" cy="8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826265" y="0"/>
            <a:ext cx="7799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Potenziare ricerca e innovazione</a:t>
            </a:r>
          </a:p>
        </p:txBody>
      </p:sp>
      <p:pic>
        <p:nvPicPr>
          <p:cNvPr id="10" name="Immagine 9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7535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949123" y="1872867"/>
            <a:ext cx="71703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sz="200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incentivare l’aggregazione in Rete della domanda di innovazione delle PMI attraverso i </a:t>
            </a:r>
            <a:r>
              <a:rPr lang="it-IT" sz="2000" dirty="0" err="1" smtClean="0">
                <a:solidFill>
                  <a:srgbClr val="002060"/>
                </a:solidFill>
                <a:latin typeface="+mn-lt"/>
                <a:cs typeface="Arial" pitchFamily="34" charset="0"/>
              </a:rPr>
              <a:t>Digital</a:t>
            </a:r>
            <a:r>
              <a:rPr lang="it-IT" sz="200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 </a:t>
            </a:r>
            <a:r>
              <a:rPr lang="it-IT" sz="2000" dirty="0" err="1" smtClean="0">
                <a:solidFill>
                  <a:srgbClr val="002060"/>
                </a:solidFill>
                <a:latin typeface="+mn-lt"/>
                <a:cs typeface="Arial" pitchFamily="34" charset="0"/>
              </a:rPr>
              <a:t>Innovation</a:t>
            </a:r>
            <a:r>
              <a:rPr lang="it-IT" sz="200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 </a:t>
            </a:r>
            <a:r>
              <a:rPr lang="it-IT" sz="2000" dirty="0" err="1" smtClean="0">
                <a:solidFill>
                  <a:srgbClr val="002060"/>
                </a:solidFill>
                <a:latin typeface="+mn-lt"/>
                <a:cs typeface="Arial" pitchFamily="34" charset="0"/>
              </a:rPr>
              <a:t>Hub</a:t>
            </a:r>
            <a:endParaRPr lang="it-IT" sz="2000" dirty="0" smtClean="0">
              <a:solidFill>
                <a:srgbClr val="002060"/>
              </a:solidFill>
              <a:latin typeface="+mn-lt"/>
              <a:cs typeface="Arial" pitchFamily="34" charset="0"/>
            </a:endParaRPr>
          </a:p>
          <a:p>
            <a:pPr marL="266700" indent="-2667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sz="200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definire un Modello di valutazione della “Qualità dei contratti di Rete” per favorire finanziamenti e agevolazioni alle imprese in rete</a:t>
            </a:r>
          </a:p>
          <a:p>
            <a:pPr marL="266700" indent="-2667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sz="200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 realizzare reti in materia ambientale per promuovere modelli di economia circolare </a:t>
            </a:r>
          </a:p>
          <a:p>
            <a:pPr>
              <a:spcAft>
                <a:spcPts val="600"/>
              </a:spcAft>
            </a:pPr>
            <a:endParaRPr lang="it-IT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/>
          <p:cNvSpPr txBox="1"/>
          <p:nvPr/>
        </p:nvSpPr>
        <p:spPr>
          <a:xfrm>
            <a:off x="1123720" y="364077"/>
            <a:ext cx="6995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 reti d’impresa come strumento di politica industriale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1124744"/>
          </a:xfrm>
        </p:spPr>
        <p:txBody>
          <a:bodyPr>
            <a:normAutofit/>
          </a:bodyPr>
          <a:lstStyle/>
          <a:p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RSI, strumento di politica industriale</a:t>
            </a:r>
            <a:endParaRPr lang="it-IT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7544" y="1124745"/>
            <a:ext cx="8280920" cy="4940390"/>
          </a:xfrm>
        </p:spPr>
        <p:txBody>
          <a:bodyPr>
            <a:noAutofit/>
          </a:bodyPr>
          <a:lstStyle/>
          <a:p>
            <a:pPr algn="just"/>
            <a:endParaRPr lang="it-IT" sz="16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Responsabilità Sociale è un oggi un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fattore </a:t>
            </a:r>
            <a:r>
              <a:rPr lang="it-IT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competitività, </a:t>
            </a:r>
            <a:r>
              <a:rPr lang="it-IT" sz="1600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che porta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vantaggi economici concreti per l’impresa, la sua filiera, e per il pubblico: prodotti di qualità, rispetto dell’ambiente, dei lavoratori, della comunità</a:t>
            </a:r>
            <a:r>
              <a:rPr lang="it-IT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E’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l’innovazione che crea valore condiviso </a:t>
            </a:r>
            <a:r>
              <a:rPr lang="it-IT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premiato </a:t>
            </a:r>
            <a:r>
              <a:rPr lang="it-IT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dalla finanza</a:t>
            </a:r>
            <a:r>
              <a:rPr lang="it-IT" sz="1600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Fondi RSI in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Eurozona (2017)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hanno reso + 8,63% contro + 5,89% dell’Eurostoxx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50.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it-IT" sz="1600" b="1" i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Introdurre:  </a:t>
            </a:r>
          </a:p>
          <a:p>
            <a:pPr marL="342900" indent="-342900" algn="just">
              <a:buAutoNum type="alphaLcParenR"/>
            </a:pPr>
            <a:r>
              <a:rPr lang="it-IT" sz="16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premialità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per le imprese sotto i 500 dipendenti che adottano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il report di sostenibilità per: appalti pubblici, finanziamenti europei e nazionali, valutazione del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rischio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nei finanziamenti bancari; </a:t>
            </a:r>
          </a:p>
          <a:p>
            <a:pPr marL="342900" indent="-342900" algn="just">
              <a:buAutoNum type="alphaLcParenR"/>
            </a:pP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voucher per formazione e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mentoring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6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 le PMI, singole o in rete,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che adottano il report di sostenibilità .</a:t>
            </a:r>
          </a:p>
          <a:p>
            <a:pPr marL="342900" indent="-342900" algn="just"/>
            <a:endParaRPr lang="it-IT" sz="16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t-IT" sz="1800" b="1" u="sng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Governance</a:t>
            </a:r>
            <a:r>
              <a:rPr lang="it-IT" sz="1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it-IT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fornitura di servizi alle imprese (</a:t>
            </a:r>
            <a:r>
              <a:rPr lang="it-IT" sz="1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formazione; </a:t>
            </a:r>
            <a:r>
              <a:rPr lang="it-IT" sz="18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mentoring</a:t>
            </a:r>
            <a:r>
              <a:rPr lang="it-IT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per l’introduzione nella </a:t>
            </a:r>
            <a:r>
              <a:rPr lang="it-IT" sz="18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governance</a:t>
            </a:r>
            <a:r>
              <a:rPr lang="it-IT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aziendale di  esperti sulla RSI</a:t>
            </a:r>
            <a:endParaRPr lang="it-IT" sz="1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t-IT" sz="1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t-IT" sz="1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t-IT" sz="1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t-IT" sz="1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515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 descr="Slide tamplete conf gen_Layout 1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539552" y="3235490"/>
            <a:ext cx="8496944" cy="34778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539552" y="1"/>
            <a:ext cx="8534998" cy="1124744"/>
          </a:xfrm>
        </p:spPr>
        <p:txBody>
          <a:bodyPr>
            <a:normAutofit/>
          </a:bodyPr>
          <a:lstStyle/>
          <a:p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Crescita dimensionale e rafforzamento della struttura finanziaria delle imprese</a:t>
            </a:r>
            <a:endParaRPr lang="it-IT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58815" y="1124745"/>
            <a:ext cx="905140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Creare una piattaforma per promuovere l’incontro tra investitori e imprese impegnate in processi di crescita             favorire l’afflusso verso le PMI - anche non quotate - delle risorse investite dalle famiglie attraverso i PIR</a:t>
            </a:r>
          </a:p>
          <a:p>
            <a:pPr marL="266700" indent="-266700"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Rafforzare la </a:t>
            </a:r>
            <a:r>
              <a:rPr lang="it-IT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governance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delle PMI, promuovendo l’adozione di un Codice di autodisciplina semplificato</a:t>
            </a:r>
          </a:p>
          <a:p>
            <a:pPr marL="266700" indent="-266700">
              <a:spcAft>
                <a:spcPts val="1200"/>
              </a:spcAft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Favorire l’inserimento di “</a:t>
            </a:r>
            <a:r>
              <a:rPr lang="it-IT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Temporary</a:t>
            </a: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CFO” nelle PMI</a:t>
            </a:r>
          </a:p>
          <a:p>
            <a:pPr marL="266700" indent="-266700">
              <a:buFont typeface="Wingdings" pitchFamily="2" charset="2"/>
              <a:buChar char="§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Ampliare il perimetro d’intervento del Fondo di Garanzia per le PMI</a:t>
            </a:r>
          </a:p>
          <a:p>
            <a:pPr marL="266700" indent="-266700"/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/>
            <a:r>
              <a:rPr lang="it-IT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 risorse private</a:t>
            </a:r>
          </a:p>
          <a:p>
            <a:pPr marL="266700" indent="-266700"/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 miliardi da fondi pensione, casse previdenziali e compagnie di assicurazione</a:t>
            </a:r>
          </a:p>
          <a:p>
            <a:pPr marL="457200" indent="-4572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Introdurre un vincolo all’investimento minimo di fondi pensione e Casse di previdenza in </a:t>
            </a:r>
            <a:r>
              <a:rPr lang="it-IT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asset</a:t>
            </a:r>
            <a:r>
              <a:rPr lang="it-IT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alternativi illiquidi</a:t>
            </a:r>
          </a:p>
          <a:p>
            <a:pPr marL="457200" indent="-4572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it-IT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Ricalibrare i requisiti patrimoniali delle compagnie assicurative per favorirne l’investimento nel sistema produttivo</a:t>
            </a:r>
          </a:p>
          <a:p>
            <a:pPr marL="266700" indent="-266700"/>
            <a:endParaRPr lang="it-IT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ccia a destra 8"/>
          <p:cNvSpPr/>
          <p:nvPr/>
        </p:nvSpPr>
        <p:spPr>
          <a:xfrm>
            <a:off x="3020992" y="1493132"/>
            <a:ext cx="590309" cy="2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1" descr="Slide tamplete conf gen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ttangolo 2"/>
          <p:cNvSpPr>
            <a:spLocks noChangeArrowheads="1"/>
          </p:cNvSpPr>
          <p:nvPr/>
        </p:nvSpPr>
        <p:spPr bwMode="auto">
          <a:xfrm>
            <a:off x="1081088" y="655638"/>
            <a:ext cx="760571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it-IT" sz="3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endParaRPr lang="it-IT" sz="3200" b="1" dirty="0" smtClean="0">
              <a:solidFill>
                <a:schemeClr val="bg1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it-IT" sz="3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it-IT" sz="36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UN </a:t>
            </a:r>
            <a:r>
              <a:rPr lang="it-IT" sz="3600" b="1" dirty="0">
                <a:solidFill>
                  <a:schemeClr val="bg1"/>
                </a:solidFill>
                <a:latin typeface="Arial" charset="0"/>
                <a:cs typeface="Arial" charset="0"/>
              </a:rPr>
              <a:t>FISCO A SUPPORTO </a:t>
            </a:r>
          </a:p>
          <a:p>
            <a:pPr algn="ctr" eaLnBrk="0" hangingPunct="0">
              <a:defRPr/>
            </a:pPr>
            <a:r>
              <a:rPr lang="it-IT" sz="3600" b="1" dirty="0" err="1" smtClean="0">
                <a:solidFill>
                  <a:schemeClr val="bg1"/>
                </a:solidFill>
                <a:latin typeface="Arial" charset="0"/>
              </a:rPr>
              <a:t>DI</a:t>
            </a:r>
            <a:r>
              <a:rPr lang="it-IT" sz="3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it-IT" sz="36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INVESTIMENTI E CRESCITA</a:t>
            </a:r>
            <a: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it-IT" sz="14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endParaRPr lang="it-IT" sz="14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it-IT" sz="14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it-IT" sz="2400" dirty="0">
              <a:cs typeface="Arial" charset="0"/>
            </a:endParaRPr>
          </a:p>
        </p:txBody>
      </p:sp>
      <p:sp>
        <p:nvSpPr>
          <p:cNvPr id="3076" name="Segnaposto numero diapositiva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5BD8BCD-1AA5-4EA4-B285-011BFF91FC9F}" type="slidenum">
              <a:rPr lang="it-IT" smtClean="0"/>
              <a:pPr>
                <a:defRPr/>
              </a:pPr>
              <a:t>47</a:t>
            </a:fld>
            <a:endParaRPr lang="it-IT" smtClean="0"/>
          </a:p>
        </p:txBody>
      </p:sp>
      <p:pic>
        <p:nvPicPr>
          <p:cNvPr id="3077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magine 1" descr="Slide tamplete conf gen_Layout 1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8CE0215-7933-4868-8F32-EB07BC18E498}" type="slidenum">
              <a:rPr lang="it-IT" smtClean="0"/>
              <a:pPr>
                <a:defRPr/>
              </a:pPr>
              <a:t>48</a:t>
            </a:fld>
            <a:endParaRPr lang="it-IT" smtClean="0"/>
          </a:p>
        </p:txBody>
      </p:sp>
      <p:pic>
        <p:nvPicPr>
          <p:cNvPr id="4100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5100" y="1309688"/>
            <a:ext cx="41370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CasellaDiTesto 11"/>
          <p:cNvSpPr txBox="1">
            <a:spLocks noChangeArrowheads="1"/>
          </p:cNvSpPr>
          <p:nvPr/>
        </p:nvSpPr>
        <p:spPr bwMode="auto">
          <a:xfrm>
            <a:off x="304800" y="1633538"/>
            <a:ext cx="2400300" cy="120015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bg1"/>
                </a:solidFill>
                <a:latin typeface="Arial Narrow" pitchFamily="34" charset="0"/>
              </a:rPr>
              <a:t>SEMPLIFICARE, RENDERE CERTO E STABILE IL SISTEMA FISCALE</a:t>
            </a:r>
          </a:p>
        </p:txBody>
      </p:sp>
      <p:sp>
        <p:nvSpPr>
          <p:cNvPr id="4102" name="CasellaDiTesto 12"/>
          <p:cNvSpPr txBox="1">
            <a:spLocks noChangeArrowheads="1"/>
          </p:cNvSpPr>
          <p:nvPr/>
        </p:nvSpPr>
        <p:spPr bwMode="auto">
          <a:xfrm>
            <a:off x="2979738" y="5154613"/>
            <a:ext cx="3055937" cy="923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latin typeface="Arial Narrow" pitchFamily="34" charset="0"/>
              </a:rPr>
              <a:t>EFFICIENTARE  L’AZIONE AMMINISTRATIVA IN AMBITO FISCALE</a:t>
            </a:r>
          </a:p>
        </p:txBody>
      </p:sp>
      <p:sp>
        <p:nvSpPr>
          <p:cNvPr id="4103" name="CasellaDiTesto 13"/>
          <p:cNvSpPr txBox="1">
            <a:spLocks noChangeArrowheads="1"/>
          </p:cNvSpPr>
          <p:nvPr/>
        </p:nvSpPr>
        <p:spPr bwMode="auto">
          <a:xfrm>
            <a:off x="304800" y="3567113"/>
            <a:ext cx="2400300" cy="120015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bg1"/>
                </a:solidFill>
                <a:latin typeface="Arial Narrow" pitchFamily="34" charset="0"/>
              </a:rPr>
              <a:t>PREMIARE L’IMPRESA CHE INVESTE, ASSUME, ADOTTA SISTEMI DI </a:t>
            </a:r>
            <a:r>
              <a:rPr lang="it-IT" b="1" i="1">
                <a:solidFill>
                  <a:schemeClr val="bg1"/>
                </a:solidFill>
                <a:latin typeface="Arial Narrow" pitchFamily="34" charset="0"/>
              </a:rPr>
              <a:t>COMPLIANCE</a:t>
            </a:r>
            <a:r>
              <a:rPr lang="it-IT" b="1">
                <a:solidFill>
                  <a:schemeClr val="bg1"/>
                </a:solidFill>
                <a:latin typeface="Arial Narrow" pitchFamily="34" charset="0"/>
              </a:rPr>
              <a:t> AVANZATI</a:t>
            </a:r>
          </a:p>
        </p:txBody>
      </p:sp>
      <p:sp>
        <p:nvSpPr>
          <p:cNvPr id="4104" name="CasellaDiTesto 14"/>
          <p:cNvSpPr txBox="1">
            <a:spLocks noChangeArrowheads="1"/>
          </p:cNvSpPr>
          <p:nvPr/>
        </p:nvSpPr>
        <p:spPr bwMode="auto">
          <a:xfrm>
            <a:off x="6324600" y="3954463"/>
            <a:ext cx="2590800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bg1"/>
                </a:solidFill>
                <a:latin typeface="Arial Narrow" pitchFamily="34" charset="0"/>
              </a:rPr>
              <a:t>CONTRASTARE L’EVASIONE FISCALE PER RESTITUIRE FIDUCIA AL PAESE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324600" y="1633538"/>
            <a:ext cx="2590800" cy="9223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MODERNIZZARE E RENDERE COMPETITIVO IL SISTEMA FISCALE </a:t>
            </a:r>
          </a:p>
        </p:txBody>
      </p:sp>
      <p:sp>
        <p:nvSpPr>
          <p:cNvPr id="4106" name="CasellaDiTesto 16"/>
          <p:cNvSpPr txBox="1">
            <a:spLocks noChangeArrowheads="1"/>
          </p:cNvSpPr>
          <p:nvPr/>
        </p:nvSpPr>
        <p:spPr bwMode="auto">
          <a:xfrm>
            <a:off x="304800" y="274638"/>
            <a:ext cx="8610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>
                <a:solidFill>
                  <a:schemeClr val="accent1"/>
                </a:solidFill>
                <a:latin typeface="Arial" charset="0"/>
              </a:rPr>
              <a:t>UN FISCO A SUPPORTO DI INVESTIMENTI E CRESCITA </a:t>
            </a:r>
          </a:p>
        </p:txBody>
      </p:sp>
      <p:pic>
        <p:nvPicPr>
          <p:cNvPr id="4107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  <p:bldP spid="4104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16"/>
          <p:cNvCxnSpPr/>
          <p:nvPr/>
        </p:nvCxnSpPr>
        <p:spPr>
          <a:xfrm>
            <a:off x="6245225" y="2481263"/>
            <a:ext cx="0" cy="1617662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3E26CBB-AD1A-4B79-BACC-7E2151B6DFF9}" type="slidenum">
              <a:rPr lang="it-IT" smtClean="0"/>
              <a:pPr>
                <a:defRPr/>
              </a:pPr>
              <a:t>49</a:t>
            </a:fld>
            <a:endParaRPr lang="it-IT" smtClean="0"/>
          </a:p>
        </p:txBody>
      </p:sp>
      <p:sp>
        <p:nvSpPr>
          <p:cNvPr id="5124" name="CasellaDiTesto 18"/>
          <p:cNvSpPr txBox="1">
            <a:spLocks noChangeArrowheads="1"/>
          </p:cNvSpPr>
          <p:nvPr/>
        </p:nvSpPr>
        <p:spPr bwMode="auto">
          <a:xfrm>
            <a:off x="944563" y="1831975"/>
            <a:ext cx="4484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“La legge degli uomini è come la banderuola di un vecchio campanile che varia e si muove secondo come spirano i venti” </a:t>
            </a:r>
            <a:r>
              <a:rPr lang="it-IT"/>
              <a:t>– L. Tolstoj</a:t>
            </a:r>
          </a:p>
          <a:p>
            <a:endParaRPr lang="it-IT"/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4133850"/>
            <a:ext cx="8229600" cy="0"/>
          </a:xfrm>
          <a:prstGeom prst="line">
            <a:avLst/>
          </a:prstGeom>
          <a:ln w="254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2971800" y="4076700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4" name="Oval 11"/>
          <p:cNvSpPr/>
          <p:nvPr/>
        </p:nvSpPr>
        <p:spPr>
          <a:xfrm>
            <a:off x="5813425" y="4076700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5" name="Oval 12"/>
          <p:cNvSpPr/>
          <p:nvPr/>
        </p:nvSpPr>
        <p:spPr>
          <a:xfrm>
            <a:off x="6191250" y="4084638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27" name="Straight Connector 14"/>
          <p:cNvCxnSpPr/>
          <p:nvPr/>
        </p:nvCxnSpPr>
        <p:spPr>
          <a:xfrm>
            <a:off x="3028950" y="3517900"/>
            <a:ext cx="0" cy="547688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/>
          <p:cNvCxnSpPr/>
          <p:nvPr/>
        </p:nvCxnSpPr>
        <p:spPr>
          <a:xfrm>
            <a:off x="5870575" y="3268663"/>
            <a:ext cx="0" cy="796925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0" y="4264025"/>
            <a:ext cx="914400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1979</a:t>
            </a:r>
            <a:endParaRPr lang="id-ID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5399088" y="4264025"/>
            <a:ext cx="876300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2006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576513" y="4264025"/>
            <a:ext cx="914400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1994</a:t>
            </a:r>
            <a:endParaRPr lang="id-ID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2187575" y="2987675"/>
            <a:ext cx="1690688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Abrogato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l’elenco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clienti-fornitori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746125" y="3360738"/>
            <a:ext cx="1654175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Elenco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clienti-fornitori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allegato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alla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dichiarazione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IVA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991100" y="2757488"/>
            <a:ext cx="1690688" cy="4603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Reintrodotto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l’elenco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clienti-fornitori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3" name="TextBox 23"/>
          <p:cNvSpPr txBox="1"/>
          <p:nvPr/>
        </p:nvSpPr>
        <p:spPr>
          <a:xfrm>
            <a:off x="5429250" y="1951038"/>
            <a:ext cx="1690688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Abrogato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l’elenco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clienti-fornitori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5453063" y="4264025"/>
            <a:ext cx="1566862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2008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5" name="Straight Connector 16"/>
          <p:cNvCxnSpPr/>
          <p:nvPr/>
        </p:nvCxnSpPr>
        <p:spPr>
          <a:xfrm>
            <a:off x="6681788" y="3614738"/>
            <a:ext cx="0" cy="476250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2"/>
          <p:cNvSpPr/>
          <p:nvPr/>
        </p:nvSpPr>
        <p:spPr>
          <a:xfrm>
            <a:off x="6627813" y="4076700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8" name="TextBox 23"/>
          <p:cNvSpPr txBox="1"/>
          <p:nvPr/>
        </p:nvSpPr>
        <p:spPr>
          <a:xfrm>
            <a:off x="6115050" y="3268663"/>
            <a:ext cx="1117600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Introdotto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lo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spesometro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6145213" y="4264025"/>
            <a:ext cx="1103312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2010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1" name="Straight Connector 16"/>
          <p:cNvCxnSpPr/>
          <p:nvPr/>
        </p:nvCxnSpPr>
        <p:spPr>
          <a:xfrm>
            <a:off x="7123113" y="2987675"/>
            <a:ext cx="0" cy="1135063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3"/>
          <p:cNvSpPr txBox="1"/>
          <p:nvPr/>
        </p:nvSpPr>
        <p:spPr>
          <a:xfrm>
            <a:off x="6553200" y="2481263"/>
            <a:ext cx="1116013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Modificato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lo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spesometro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4" name="Oval 12"/>
          <p:cNvSpPr/>
          <p:nvPr/>
        </p:nvSpPr>
        <p:spPr>
          <a:xfrm>
            <a:off x="7070725" y="4076700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5" name="TextBox 23"/>
          <p:cNvSpPr txBox="1"/>
          <p:nvPr/>
        </p:nvSpPr>
        <p:spPr>
          <a:xfrm>
            <a:off x="6572250" y="4264025"/>
            <a:ext cx="1103313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2012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6" name="Straight Connector 16"/>
          <p:cNvCxnSpPr/>
          <p:nvPr/>
        </p:nvCxnSpPr>
        <p:spPr>
          <a:xfrm>
            <a:off x="7675563" y="3614738"/>
            <a:ext cx="0" cy="552450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3"/>
          <p:cNvSpPr txBox="1"/>
          <p:nvPr/>
        </p:nvSpPr>
        <p:spPr>
          <a:xfrm>
            <a:off x="7185025" y="3036888"/>
            <a:ext cx="1181100" cy="6477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Comunicazione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telematica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dati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fatture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1" name="Oval 12"/>
          <p:cNvSpPr/>
          <p:nvPr/>
        </p:nvSpPr>
        <p:spPr>
          <a:xfrm>
            <a:off x="7618413" y="4060825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2" name="TextBox 23"/>
          <p:cNvSpPr txBox="1"/>
          <p:nvPr/>
        </p:nvSpPr>
        <p:spPr>
          <a:xfrm>
            <a:off x="7135813" y="4264025"/>
            <a:ext cx="1103312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2017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4" name="TextBox 23"/>
          <p:cNvSpPr txBox="1"/>
          <p:nvPr/>
        </p:nvSpPr>
        <p:spPr>
          <a:xfrm>
            <a:off x="8134350" y="4264025"/>
            <a:ext cx="1104900" cy="3063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2019</a:t>
            </a:r>
            <a:endParaRPr lang="id-ID" sz="1400" b="1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5" name="Straight Connector 16"/>
          <p:cNvCxnSpPr/>
          <p:nvPr/>
        </p:nvCxnSpPr>
        <p:spPr>
          <a:xfrm>
            <a:off x="8716963" y="2757488"/>
            <a:ext cx="0" cy="1365250"/>
          </a:xfrm>
          <a:prstGeom prst="line">
            <a:avLst/>
          </a:prstGeom>
          <a:ln w="254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2"/>
          <p:cNvSpPr/>
          <p:nvPr/>
        </p:nvSpPr>
        <p:spPr>
          <a:xfrm>
            <a:off x="8655050" y="4076700"/>
            <a:ext cx="114300" cy="114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7" name="TextBox 23"/>
          <p:cNvSpPr txBox="1"/>
          <p:nvPr/>
        </p:nvSpPr>
        <p:spPr>
          <a:xfrm>
            <a:off x="7961313" y="2249488"/>
            <a:ext cx="1182687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Fatturazione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+mj-lt"/>
              </a:rPr>
              <a:t>elettronica</a:t>
            </a:r>
            <a:endParaRPr lang="id-ID" sz="1200" b="1" dirty="0" smtClean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6030" name="Picture 14" descr="olivetti et 2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769287"/>
            <a:ext cx="1645920" cy="1123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6032" name="Picture 16" descr="http://macspeedzone.com/archive/5.0/upgradesmanufactureresults/gifs/61006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8075" y="4745038"/>
            <a:ext cx="1303338" cy="1147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6034" name="Picture 18" descr="https://upload.wikimedia.org/wikipedia/commons/thumb/8/81/IBook_G3_M6497_J.jpg/640px-IBook_G3_M6497_J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7473" y="4726356"/>
            <a:ext cx="1555115" cy="1166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6038" name="Picture 22" descr="https://d3nevzfk7ii3be.cloudfront.net/igi/KlJWVMeP3nrjVAUG.stand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96175" y="4745038"/>
            <a:ext cx="1530350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1831975" y="280988"/>
            <a:ext cx="67484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  <a:latin typeface="Arial" charset="0"/>
              </a:rPr>
              <a:t>SEMPLIFICARE, RENDERE CERTO E STABILE IL SISTEMA FISCALE </a:t>
            </a:r>
          </a:p>
        </p:txBody>
      </p:sp>
      <p:pic>
        <p:nvPicPr>
          <p:cNvPr id="5161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700828">
            <a:off x="187325" y="122238"/>
            <a:ext cx="14541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4" name="Picture 44" descr="http://lacapannadelsilenzio.it/wp-content/uploads/2015/09/tolstoj-1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0350" y="1913972"/>
            <a:ext cx="654050" cy="6710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23" grpId="0" animBg="1" autoUpdateAnimBg="0"/>
      <p:bldP spid="24" grpId="0" animBg="1" autoUpdateAnimBg="0"/>
      <p:bldP spid="25" grpId="0" animBg="1" autoUpdateAnimBg="0"/>
      <p:bldP spid="32" grpId="0" autoUpdateAnimBg="0"/>
      <p:bldP spid="34" grpId="0" autoUpdateAnimBg="0"/>
      <p:bldP spid="36" grpId="0" autoUpdateAnimBg="0"/>
      <p:bldP spid="37" grpId="0" autoUpdateAnimBg="0"/>
      <p:bldP spid="38" grpId="0" autoUpdateAnimBg="0"/>
      <p:bldP spid="39" grpId="0" animBg="1" autoUpdateAnimBg="0"/>
      <p:bldP spid="43" grpId="0" animBg="1" autoUpdateAnimBg="0"/>
      <p:bldP spid="44" grpId="0" autoUpdateAnimBg="0"/>
      <p:bldP spid="46" grpId="0" animBg="1" autoUpdateAnimBg="0"/>
      <p:bldP spid="48" grpId="0" animBg="1" autoUpdateAnimBg="0"/>
      <p:bldP spid="50" grpId="0" autoUpdateAnimBg="0"/>
      <p:bldP spid="52" grpId="0" animBg="1" autoUpdateAnimBg="0"/>
      <p:bldP spid="54" grpId="0" animBg="1" autoUpdateAnimBg="0"/>
      <p:bldP spid="55" grpId="0" autoUpdateAnimBg="0"/>
      <p:bldP spid="57" grpId="0" animBg="1" autoUpdateAnimBg="0"/>
      <p:bldP spid="61" grpId="0" animBg="1" autoUpdateAnimBg="0"/>
      <p:bldP spid="62" grpId="0" autoUpdateAnimBg="0"/>
      <p:bldP spid="64" grpId="0" autoUpdateAnimBg="0"/>
      <p:bldP spid="63" grpId="0" animBg="1" autoUpdateAnimBg="0"/>
      <p:bldP spid="67" grpId="0" animBg="1" autoUpdateAnimBg="0"/>
      <p:bldP spid="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42863"/>
            <a:ext cx="914558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307975" y="647700"/>
            <a:ext cx="8637588" cy="549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1800"/>
              </a:spcBef>
              <a:spcAft>
                <a:spcPts val="180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2) Dal coinvolgimento del settore privato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Obbligo di investimento in </a:t>
            </a:r>
            <a:r>
              <a:rPr lang="it-IT" sz="2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asset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alternativi per Fondi pensione, Casse di previdenza e </a:t>
            </a:r>
            <a:r>
              <a:rPr lang="it-IT" sz="2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ricalibrazione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dei requisiti patrimoniali per le assicurazioni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Vendita e valorizzazione di immobili pubblici attraverso fondi immobiliari istituiti a livello territoriale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+mj-lt"/>
              <a:buAutoNum type="romanLcPeriod"/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Aft>
                <a:spcPts val="1800"/>
              </a:spcAft>
              <a:defRPr/>
            </a:pPr>
            <a:endParaRPr lang="it-IT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67484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  <a:latin typeface="Arial" charset="0"/>
              </a:rPr>
              <a:t>SEMPLIFICARE, RENDERE CERTO E STABILE IL SISTEMA FISCALE 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831975" y="1692275"/>
            <a:ext cx="5956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Immagine 24" descr="cube-clipart-rubix-cube-11_bl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526767">
            <a:off x="334963" y="463550"/>
            <a:ext cx="12827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 descr="Libra, Scales, Justice, Law, Lawyer, Sign, Symbol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9819" y="4389604"/>
            <a:ext cx="784675" cy="841976"/>
          </a:xfrm>
          <a:prstGeom prst="rect">
            <a:avLst/>
          </a:prstGeom>
          <a:noFill/>
        </p:spPr>
      </p:pic>
      <p:pic>
        <p:nvPicPr>
          <p:cNvPr id="6161" name="Picture 17" descr="http://qld.softball.org.au/wp-content/uploads/sites/5/2015/11/forms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9819" y="2317867"/>
            <a:ext cx="725037" cy="725037"/>
          </a:xfrm>
          <a:prstGeom prst="rect">
            <a:avLst/>
          </a:prstGeom>
          <a:noFill/>
        </p:spPr>
      </p:pic>
      <p:pic>
        <p:nvPicPr>
          <p:cNvPr id="6163" name="Picture 19" descr="https://d30y9cdsu7xlg0.cloudfront.net/png/38018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66423" y="3556595"/>
            <a:ext cx="955841" cy="955841"/>
          </a:xfrm>
          <a:prstGeom prst="rect">
            <a:avLst/>
          </a:prstGeom>
          <a:noFill/>
        </p:spPr>
      </p:pic>
      <p:pic>
        <p:nvPicPr>
          <p:cNvPr id="6165" name="Picture 21" descr="http://www.pvhc.net/img191/jxqtkdzvaqrkcnhhizru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27195" y="5124332"/>
            <a:ext cx="881181" cy="881181"/>
          </a:xfrm>
          <a:prstGeom prst="rect">
            <a:avLst/>
          </a:prstGeom>
          <a:noFill/>
        </p:spPr>
      </p:pic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1463675" y="1955800"/>
            <a:ext cx="66024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ACCELERAZIONE RIMBORSI IVA</a:t>
            </a:r>
          </a:p>
          <a:p>
            <a:r>
              <a:rPr lang="it-IT" b="1">
                <a:solidFill>
                  <a:schemeClr val="accent1"/>
                </a:solidFill>
              </a:rPr>
              <a:t>RECUPERO IVA CREDITI NON RISCOSSI</a:t>
            </a:r>
          </a:p>
          <a:p>
            <a:r>
              <a:rPr lang="it-IT" b="1">
                <a:solidFill>
                  <a:schemeClr val="accent1"/>
                </a:solidFill>
              </a:rPr>
              <a:t>AUMENTO SOGLIA COMPENSAZIONI </a:t>
            </a:r>
          </a:p>
          <a:p>
            <a:r>
              <a:rPr lang="it-IT" b="1">
                <a:solidFill>
                  <a:schemeClr val="accent1"/>
                </a:solidFill>
              </a:rPr>
              <a:t>MAGGIORI INCENTIVI ALLA FATTURAZIONE ELETTRONICA </a:t>
            </a:r>
          </a:p>
          <a:p>
            <a:r>
              <a:rPr lang="it-IT" b="1">
                <a:solidFill>
                  <a:schemeClr val="accent1"/>
                </a:solidFill>
              </a:rPr>
              <a:t>RIPRISTINO TERMINE CONGRUO DETRAZIONE IVA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6126163" y="5267325"/>
            <a:ext cx="260826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LEGGE QUADRO CALAMITA’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1490663" y="4252913"/>
            <a:ext cx="28241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STATUTO DEL CONTRIBUENTE</a:t>
            </a:r>
          </a:p>
          <a:p>
            <a:r>
              <a:rPr lang="it-IT" b="1">
                <a:solidFill>
                  <a:schemeClr val="accent1"/>
                </a:solidFill>
              </a:rPr>
              <a:t>SPECIALIZZAZIONE GIUDICI TRIBUTARI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6169025" y="3729038"/>
            <a:ext cx="29749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ALTRE PROPOSTE DI SEMPLIFICAZIONE </a:t>
            </a:r>
          </a:p>
        </p:txBody>
      </p:sp>
      <p:sp>
        <p:nvSpPr>
          <p:cNvPr id="6158" name="Segnaposto numero diapositiva 13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7A29044-4677-4B7A-B197-B0D29D856C51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  <a:latin typeface="Arial" charset="0"/>
              </a:rPr>
              <a:t>EFFICIENTARE L’AZIONE AMMINISTRATIVA IN AMBITO FISCALE </a:t>
            </a:r>
          </a:p>
        </p:txBody>
      </p:sp>
      <p:pic>
        <p:nvPicPr>
          <p:cNvPr id="7171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700828">
            <a:off x="187325" y="376238"/>
            <a:ext cx="14541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CasellaDiTesto 9"/>
          <p:cNvSpPr txBox="1">
            <a:spLocks noChangeArrowheads="1"/>
          </p:cNvSpPr>
          <p:nvPr/>
        </p:nvSpPr>
        <p:spPr bwMode="auto">
          <a:xfrm>
            <a:off x="1408113" y="1951038"/>
            <a:ext cx="7515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“Con cattive leggi e buoni funzionari si può pur sempre governare. Ma con cattivi funzionari le buone leggi non servono a niente” </a:t>
            </a:r>
            <a:r>
              <a:rPr lang="it-IT"/>
              <a:t>– O. Von Bismarck</a:t>
            </a:r>
          </a:p>
          <a:p>
            <a:endParaRPr lang="it-IT"/>
          </a:p>
        </p:txBody>
      </p:sp>
      <p:pic>
        <p:nvPicPr>
          <p:cNvPr id="7174" name="Picture 1"/>
          <p:cNvPicPr>
            <a:picLocks noChangeAspect="1" noChangeArrowheads="1"/>
          </p:cNvPicPr>
          <p:nvPr/>
        </p:nvPicPr>
        <p:blipFill>
          <a:blip r:embed="rId4"/>
          <a:srcRect r="21742"/>
          <a:stretch>
            <a:fillRect/>
          </a:stretch>
        </p:blipFill>
        <p:spPr bwMode="auto">
          <a:xfrm>
            <a:off x="68263" y="2952750"/>
            <a:ext cx="7102475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7550" y="4521200"/>
            <a:ext cx="461645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888" y="4521200"/>
            <a:ext cx="39719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70738" y="2952750"/>
            <a:ext cx="1752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 descr="https://upload.wikimedia.org/wikipedia/commons/thumb/1/10/Bundesarchiv_Bild_146-2005-0057%2C_Otto_von_Bismarck.jpg/202px-Bundesarchiv_Bild_146-2005-0057%2C_Otto_von_Bismarck.jpg"/>
          <p:cNvPicPr>
            <a:picLocks noChangeAspect="1" noChangeArrowheads="1"/>
          </p:cNvPicPr>
          <p:nvPr/>
        </p:nvPicPr>
        <p:blipFill>
          <a:blip r:embed="rId8"/>
          <a:srcRect t="6722" b="27712"/>
          <a:stretch>
            <a:fillRect/>
          </a:stretch>
        </p:blipFill>
        <p:spPr bwMode="auto">
          <a:xfrm flipH="1">
            <a:off x="426069" y="1951038"/>
            <a:ext cx="702953" cy="6844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Segnaposto numero diapositiva 10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0866AA9-BBA7-4157-8181-FE2745B95376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71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1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  <a:latin typeface="Arial" charset="0"/>
              </a:rPr>
              <a:t>EFFICIENTARE L’AZIONE AMMINISTRATIVA IN AMBITO FISCALE 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831975" y="1692275"/>
            <a:ext cx="5956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Immagine 5" descr="cube-clipart-rubix-cube-11_giallo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514072">
            <a:off x="355600" y="466725"/>
            <a:ext cx="1266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https://www.ntc.edu/sites/default/files/images/pathways/icons/2014/Govt-PublicAdmin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33574" y="2970118"/>
            <a:ext cx="2009775" cy="2009776"/>
          </a:xfrm>
          <a:prstGeom prst="rect">
            <a:avLst/>
          </a:prstGeom>
          <a:noFill/>
        </p:spPr>
      </p:pic>
      <p:cxnSp>
        <p:nvCxnSpPr>
          <p:cNvPr id="10" name="Forma 9"/>
          <p:cNvCxnSpPr>
            <a:stCxn id="8199" idx="0"/>
          </p:cNvCxnSpPr>
          <p:nvPr/>
        </p:nvCxnSpPr>
        <p:spPr>
          <a:xfrm rot="16200000" flipV="1">
            <a:off x="3570287" y="2101851"/>
            <a:ext cx="473075" cy="1263650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Forma 12"/>
          <p:cNvCxnSpPr>
            <a:stCxn id="8199" idx="2"/>
          </p:cNvCxnSpPr>
          <p:nvPr/>
        </p:nvCxnSpPr>
        <p:spPr>
          <a:xfrm rot="16200000" flipH="1">
            <a:off x="4110831" y="5307807"/>
            <a:ext cx="655637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8199" idx="3"/>
          </p:cNvCxnSpPr>
          <p:nvPr/>
        </p:nvCxnSpPr>
        <p:spPr>
          <a:xfrm flipV="1">
            <a:off x="5443538" y="2689225"/>
            <a:ext cx="1189037" cy="1285875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8199" idx="1"/>
          </p:cNvCxnSpPr>
          <p:nvPr/>
        </p:nvCxnSpPr>
        <p:spPr>
          <a:xfrm rot="10800000" flipV="1">
            <a:off x="2374900" y="3975100"/>
            <a:ext cx="1058863" cy="317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8199" idx="3"/>
          </p:cNvCxnSpPr>
          <p:nvPr/>
        </p:nvCxnSpPr>
        <p:spPr>
          <a:xfrm>
            <a:off x="5443538" y="3975100"/>
            <a:ext cx="1189037" cy="10048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211138" y="2227263"/>
            <a:ext cx="3017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DIALOGO PREVENTIVO CON AMMINISTRAZIONE FINANZIARIA E COMPLIANCE SPONTANEA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211138" y="3560763"/>
            <a:ext cx="2676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SINERGIE TRA LE DIVERSE COMPONENTI DELL’AMMINISTRAZIONE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5443538" y="2227263"/>
            <a:ext cx="2687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CIRCOLARI QUADRO DEL MEF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2887663" y="5635625"/>
            <a:ext cx="4044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COORDINAMENTO CENTRO PERIFERIA E MAGGIOR DIALOGO CON ASSOCIAZIONI DI RAPPRESENTANZA</a:t>
            </a:r>
          </a:p>
        </p:txBody>
      </p:sp>
      <p:sp>
        <p:nvSpPr>
          <p:cNvPr id="29" name="CasellaDiTesto 28"/>
          <p:cNvSpPr txBox="1">
            <a:spLocks noChangeArrowheads="1"/>
          </p:cNvSpPr>
          <p:nvPr/>
        </p:nvSpPr>
        <p:spPr bwMode="auto">
          <a:xfrm>
            <a:off x="6632575" y="4435475"/>
            <a:ext cx="2511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RISORSE UMANE ADEGUATE PER NUMERO E COMPETENZE</a:t>
            </a:r>
          </a:p>
        </p:txBody>
      </p:sp>
      <p:sp>
        <p:nvSpPr>
          <p:cNvPr id="8209" name="Segnaposto numero diapositiva 17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8DED3CA-ECC3-41A6-89BF-D9C45BEB06B7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25" grpId="0"/>
      <p:bldP spid="26" grpId="0"/>
      <p:bldP spid="27" grpId="0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PREMIARE L’IMPRESA CHE INVESTE, ASSUME, ADOTTA SISTEMI DI COMPLIANCE AVANZATI</a:t>
            </a:r>
          </a:p>
        </p:txBody>
      </p:sp>
      <p:pic>
        <p:nvPicPr>
          <p:cNvPr id="7171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700828">
            <a:off x="187325" y="376238"/>
            <a:ext cx="14541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oubliettemagazine.com/wp-content/uploads/Sene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97" y="1951536"/>
            <a:ext cx="726139" cy="68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173" name="CasellaDiTesto 9"/>
          <p:cNvSpPr txBox="1">
            <a:spLocks noChangeArrowheads="1"/>
          </p:cNvSpPr>
          <p:nvPr/>
        </p:nvSpPr>
        <p:spPr bwMode="auto">
          <a:xfrm>
            <a:off x="1408113" y="1951038"/>
            <a:ext cx="3651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“Gran parte del progresso sta nella volontà di progredire” </a:t>
            </a:r>
            <a:r>
              <a:rPr lang="it-IT"/>
              <a:t>- Seneca</a:t>
            </a:r>
          </a:p>
          <a:p>
            <a:endParaRPr lang="it-IT"/>
          </a:p>
        </p:txBody>
      </p:sp>
      <p:pic>
        <p:nvPicPr>
          <p:cNvPr id="29712" name="Picture 16" descr="http://restaurars.altervista.org/wp-content/uploads/2015/05/disegno_invenzione_leonardo.jpg"/>
          <p:cNvPicPr>
            <a:picLocks noChangeAspect="1" noChangeArrowheads="1"/>
          </p:cNvPicPr>
          <p:nvPr/>
        </p:nvPicPr>
        <p:blipFill>
          <a:blip r:embed="rId5"/>
          <a:srcRect t="45605"/>
          <a:stretch>
            <a:fillRect/>
          </a:stretch>
        </p:blipFill>
        <p:spPr bwMode="auto">
          <a:xfrm>
            <a:off x="0" y="3368675"/>
            <a:ext cx="914400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24" descr="https://images.fineartamerica.com/images-medium-large-5/john-deer-tractor-patent-drawing-from-1930-vintage-aged-pixel.jpg"/>
          <p:cNvPicPr>
            <a:picLocks noChangeAspect="1" noChangeArrowheads="1"/>
          </p:cNvPicPr>
          <p:nvPr/>
        </p:nvPicPr>
        <p:blipFill>
          <a:blip r:embed="rId6"/>
          <a:srcRect l="4172" t="27141" r="3162" b="15123"/>
          <a:stretch>
            <a:fillRect/>
          </a:stretch>
        </p:blipFill>
        <p:spPr bwMode="auto">
          <a:xfrm>
            <a:off x="0" y="3368675"/>
            <a:ext cx="914400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18" descr="http://www.tutorials3d.com/blueprints/fiat500.jpg"/>
          <p:cNvPicPr>
            <a:picLocks noChangeAspect="1" noChangeArrowheads="1"/>
          </p:cNvPicPr>
          <p:nvPr/>
        </p:nvPicPr>
        <p:blipFill>
          <a:blip r:embed="rId7"/>
          <a:srcRect b="45097"/>
          <a:stretch>
            <a:fillRect/>
          </a:stretch>
        </p:blipFill>
        <p:spPr bwMode="auto">
          <a:xfrm>
            <a:off x="0" y="3368675"/>
            <a:ext cx="914400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5" name="Picture 29" descr="C:\Users\mmaurizi\Downloads\2010 March  The Unwanted Blog  Page 7.jpg"/>
          <p:cNvPicPr>
            <a:picLocks noChangeAspect="1" noChangeArrowheads="1"/>
          </p:cNvPicPr>
          <p:nvPr/>
        </p:nvPicPr>
        <p:blipFill>
          <a:blip r:embed="rId8"/>
          <a:srcRect t="30429" r="-320" b="10358"/>
          <a:stretch>
            <a:fillRect/>
          </a:stretch>
        </p:blipFill>
        <p:spPr bwMode="auto">
          <a:xfrm>
            <a:off x="0" y="3371850"/>
            <a:ext cx="9174163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7" name="Picture 31" descr="http://www.kubipet.com/data/out/20/iwp781447809-blueprint-wallpapers.jpg"/>
          <p:cNvPicPr>
            <a:picLocks noChangeAspect="1" noChangeArrowheads="1"/>
          </p:cNvPicPr>
          <p:nvPr/>
        </p:nvPicPr>
        <p:blipFill>
          <a:blip r:embed="rId9"/>
          <a:srcRect l="3793" t="27650" r="26518" b="15065"/>
          <a:stretch>
            <a:fillRect/>
          </a:stretch>
        </p:blipFill>
        <p:spPr bwMode="auto">
          <a:xfrm>
            <a:off x="0" y="3371850"/>
            <a:ext cx="91440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sellaDiTesto 11"/>
          <p:cNvSpPr txBox="1"/>
          <p:nvPr/>
        </p:nvSpPr>
        <p:spPr>
          <a:xfrm>
            <a:off x="3411538" y="4081463"/>
            <a:ext cx="5762625" cy="181451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+11% </a:t>
            </a:r>
            <a:r>
              <a:rPr lang="it-IT" b="1" cap="small" dirty="0">
                <a:cs typeface="Arial" charset="0"/>
              </a:rPr>
              <a:t>investimenti nel 2017</a:t>
            </a:r>
          </a:p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16.000</a:t>
            </a:r>
            <a:r>
              <a:rPr lang="it-IT" sz="2800" b="1" cap="small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it-IT" b="1" cap="small" dirty="0">
                <a:cs typeface="Arial" charset="0"/>
              </a:rPr>
              <a:t>imprese beneficiarie credito </a:t>
            </a:r>
            <a:r>
              <a:rPr lang="it-IT" b="1" cap="small" dirty="0" err="1">
                <a:cs typeface="Arial" charset="0"/>
              </a:rPr>
              <a:t>r&amp;s</a:t>
            </a:r>
            <a:endParaRPr lang="it-IT" b="1" cap="small" dirty="0">
              <a:cs typeface="Arial" charset="0"/>
            </a:endParaRPr>
          </a:p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60% </a:t>
            </a:r>
            <a:r>
              <a:rPr lang="it-IT" b="1" cap="small" dirty="0">
                <a:cs typeface="Arial" charset="0"/>
              </a:rPr>
              <a:t>delle imprese ha utilizzato il superammortamento</a:t>
            </a:r>
          </a:p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50% </a:t>
            </a:r>
            <a:r>
              <a:rPr lang="it-IT" b="1" cap="small" dirty="0">
                <a:cs typeface="Arial" charset="0"/>
              </a:rPr>
              <a:t>delle imprese ha utilizzato l’</a:t>
            </a:r>
            <a:r>
              <a:rPr lang="it-IT" b="1" cap="small" dirty="0" err="1">
                <a:cs typeface="Arial" charset="0"/>
              </a:rPr>
              <a:t>iperammortamento</a:t>
            </a:r>
            <a:endParaRPr lang="it-IT" b="1" cap="small" dirty="0">
              <a:cs typeface="Arial" charset="0"/>
            </a:endParaRPr>
          </a:p>
        </p:txBody>
      </p:sp>
      <p:sp>
        <p:nvSpPr>
          <p:cNvPr id="9229" name="Segnaposto numero diapositiva 12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71B33F2-043E-474E-9715-A67EE2B30A1D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173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PREMIARE L’IMPRESA CHE INVESTE, ASSUME, ADOTTA SISTEMI DI COMPLIANCE AVANZATI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000250" y="1690688"/>
            <a:ext cx="5956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Immagine 6" descr="cube-clipart-rubix-cube-11_rosso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502834">
            <a:off x="355600" y="484188"/>
            <a:ext cx="1268413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ttore 1 10"/>
          <p:cNvCxnSpPr/>
          <p:nvPr/>
        </p:nvCxnSpPr>
        <p:spPr>
          <a:xfrm rot="5400000">
            <a:off x="3178969" y="3917157"/>
            <a:ext cx="2892425" cy="158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9" name="Picture 9" descr="http://www.mmc.co.jp/corporate/en/business/img/icon_r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12401" y="2211727"/>
            <a:ext cx="2129844" cy="1422736"/>
          </a:xfrm>
          <a:prstGeom prst="rect">
            <a:avLst/>
          </a:prstGeom>
          <a:noFill/>
        </p:spPr>
      </p:pic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811213" y="3898900"/>
            <a:ext cx="3840162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accent1"/>
                </a:solidFill>
              </a:rPr>
              <a:t>INTERVENTI SU CUNEO FISCALE E CONTRIBUTIVO </a:t>
            </a:r>
          </a:p>
          <a:p>
            <a:pPr>
              <a:defRPr/>
            </a:pPr>
            <a:endParaRPr lang="it-IT" b="1" dirty="0">
              <a:solidFill>
                <a:schemeClr val="accent1"/>
              </a:solidFill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Decontribuzione totale per  giovani </a:t>
            </a:r>
          </a:p>
          <a:p>
            <a:pPr marL="177800">
              <a:defRPr/>
            </a:pPr>
            <a:r>
              <a:rPr lang="it-IT" b="1" dirty="0">
                <a:solidFill>
                  <a:schemeClr val="accent1"/>
                </a:solidFill>
              </a:rPr>
              <a:t>neoassunti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Azzeramento oneri fiscali e contributivi sui premi di risultato </a:t>
            </a:r>
          </a:p>
          <a:p>
            <a:pPr algn="ctr">
              <a:defRPr/>
            </a:pPr>
            <a:endParaRPr lang="it-IT" b="1" dirty="0">
              <a:solidFill>
                <a:schemeClr val="accent1"/>
              </a:solidFill>
            </a:endParaRPr>
          </a:p>
          <a:p>
            <a:pPr algn="ctr">
              <a:defRPr/>
            </a:pP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841875" y="3898900"/>
            <a:ext cx="43021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accent1"/>
                </a:solidFill>
              </a:rPr>
              <a:t>SUPPORTO INVESTIMENTI </a:t>
            </a:r>
          </a:p>
          <a:p>
            <a:pPr>
              <a:defRPr/>
            </a:pPr>
            <a:r>
              <a:rPr lang="it-IT" b="1" dirty="0">
                <a:solidFill>
                  <a:schemeClr val="accent1"/>
                </a:solidFill>
              </a:rPr>
              <a:t>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Stabilizzazione credito d’imposta </a:t>
            </a:r>
            <a:r>
              <a:rPr lang="it-IT" b="1" dirty="0" err="1">
                <a:solidFill>
                  <a:schemeClr val="accent1"/>
                </a:solidFill>
              </a:rPr>
              <a:t>R&amp;S</a:t>
            </a:r>
            <a:r>
              <a:rPr lang="it-IT" b="1" dirty="0">
                <a:solidFill>
                  <a:schemeClr val="accent1"/>
                </a:solidFill>
              </a:rPr>
              <a:t> e attenuazione meccanismo incrementale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Nuovo credito di imposta Industria 4.0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Sostegno per partecipazione a fiere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it-IT" b="1" dirty="0">
                <a:solidFill>
                  <a:schemeClr val="accent1"/>
                </a:solidFill>
              </a:rPr>
              <a:t>Stabilizzazione credito d’imposta mezzogiorno </a:t>
            </a:r>
          </a:p>
          <a:p>
            <a:pPr>
              <a:defRPr/>
            </a:pP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10251" name="Picture 11" descr="Cash Payment Icon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99469" y="2131618"/>
            <a:ext cx="1670784" cy="1670784"/>
          </a:xfrm>
          <a:prstGeom prst="rect">
            <a:avLst/>
          </a:prstGeom>
          <a:noFill/>
        </p:spPr>
      </p:pic>
      <p:sp>
        <p:nvSpPr>
          <p:cNvPr id="2" name="Segnaposto numero diapositiva 11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6A5FB5F-0899-4F07-B713-84640F8B47E8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13" grpId="0" autoUpdateAnimBg="0"/>
      <p:bldP spid="1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CONTRASTARE L’EVASIONE FISCALE PER RESTITUIRE FIDUCIA  AL PAESE</a:t>
            </a:r>
          </a:p>
        </p:txBody>
      </p:sp>
      <p:pic>
        <p:nvPicPr>
          <p:cNvPr id="7171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700828">
            <a:off x="187325" y="376238"/>
            <a:ext cx="14541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CasellaDiTesto 9"/>
          <p:cNvSpPr txBox="1">
            <a:spLocks noChangeArrowheads="1"/>
          </p:cNvSpPr>
          <p:nvPr/>
        </p:nvSpPr>
        <p:spPr bwMode="auto">
          <a:xfrm>
            <a:off x="1408113" y="1951038"/>
            <a:ext cx="3651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“Non fare nulla per gli altri è la rovina di noi stessi” </a:t>
            </a:r>
            <a:r>
              <a:rPr lang="it-IT"/>
              <a:t>– H. Mann</a:t>
            </a:r>
          </a:p>
          <a:p>
            <a:endParaRPr lang="it-IT"/>
          </a:p>
        </p:txBody>
      </p:sp>
      <p:pic>
        <p:nvPicPr>
          <p:cNvPr id="46082" name="Picture 2" descr="http://www.nndb.com/people/578/000050428/mann2.jpg"/>
          <p:cNvPicPr>
            <a:picLocks noChangeAspect="1" noChangeArrowheads="1"/>
          </p:cNvPicPr>
          <p:nvPr/>
        </p:nvPicPr>
        <p:blipFill>
          <a:blip r:embed="rId4"/>
          <a:srcRect b="25877"/>
          <a:stretch>
            <a:fillRect/>
          </a:stretch>
        </p:blipFill>
        <p:spPr bwMode="auto">
          <a:xfrm>
            <a:off x="318904" y="1951038"/>
            <a:ext cx="726139" cy="68625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086" name="Picture 6" descr="https://lifebiomedguru.files.wordpress.com/2016/05/running-money.jpg?w=70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59363" y="3389313"/>
            <a:ext cx="2857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213225" y="4300538"/>
            <a:ext cx="43672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107,7 miliardi di €</a:t>
            </a:r>
          </a:p>
          <a:p>
            <a:r>
              <a:rPr lang="it-IT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(96,9 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tributarie</a:t>
            </a:r>
            <a:r>
              <a:rPr lang="it-IT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1127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Segnaposto numero diapositiva 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EB3630B-D914-433C-A4FA-5F0496CB2790}" type="slidenum">
              <a:rPr lang="en-US" smtClean="0"/>
              <a:pPr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74746E-6 L -0.42604 -2.7474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17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3" name="Picture 15" descr="https://img00.deviantart.net/7b9f/i/2011/317/9/d/study_head_looking_up_by_jingjer-d4g0nc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1923" r="225" b="44759"/>
          <a:stretch>
            <a:fillRect/>
          </a:stretch>
        </p:blipFill>
        <p:spPr bwMode="auto">
          <a:xfrm flipH="1">
            <a:off x="4888314" y="3075963"/>
            <a:ext cx="4255686" cy="3782037"/>
          </a:xfrm>
          <a:prstGeom prst="rect">
            <a:avLst/>
          </a:prstGeom>
          <a:noFill/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CONTRASTARE L’EVASIONE FISCALE PER RESTITUIRE FIDUCIA  AL PAESE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831975" y="1665288"/>
            <a:ext cx="5956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3" name="Immagine 5" descr="cube-clipart-rubix-cube-11_verde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374150">
            <a:off x="368300" y="496888"/>
            <a:ext cx="1266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703" y="3722443"/>
            <a:ext cx="1404985" cy="1404985"/>
          </a:xfrm>
          <a:prstGeom prst="rect">
            <a:avLst/>
          </a:prstGeom>
          <a:noFill/>
        </p:spPr>
      </p:pic>
      <p:pic>
        <p:nvPicPr>
          <p:cNvPr id="8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909758">
            <a:off x="2215429" y="2298307"/>
            <a:ext cx="1054074" cy="1054074"/>
          </a:xfrm>
          <a:prstGeom prst="rect">
            <a:avLst/>
          </a:prstGeom>
          <a:noFill/>
        </p:spPr>
      </p:pic>
      <p:pic>
        <p:nvPicPr>
          <p:cNvPr id="9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369059">
            <a:off x="3868096" y="2576026"/>
            <a:ext cx="1128557" cy="1128557"/>
          </a:xfrm>
          <a:prstGeom prst="rect">
            <a:avLst/>
          </a:prstGeom>
          <a:noFill/>
        </p:spPr>
      </p:pic>
      <p:pic>
        <p:nvPicPr>
          <p:cNvPr id="10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428249">
            <a:off x="5046043" y="1950098"/>
            <a:ext cx="1065423" cy="1065423"/>
          </a:xfrm>
          <a:prstGeom prst="rect">
            <a:avLst/>
          </a:prstGeom>
          <a:noFill/>
        </p:spPr>
      </p:pic>
      <p:pic>
        <p:nvPicPr>
          <p:cNvPr id="11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295394">
            <a:off x="5462366" y="3065195"/>
            <a:ext cx="1602718" cy="1602718"/>
          </a:xfrm>
          <a:prstGeom prst="rect">
            <a:avLst/>
          </a:prstGeom>
          <a:noFill/>
        </p:spPr>
      </p:pic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1774825" y="2640013"/>
            <a:ext cx="1931988" cy="369887"/>
          </a:xfrm>
          <a:prstGeom prst="rect">
            <a:avLst/>
          </a:prstGeom>
          <a:solidFill>
            <a:schemeClr val="tx2">
              <a:lumMod val="75000"/>
              <a:alpha val="6588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ISTITUTI PREMIALI</a:t>
            </a: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5159375" y="3405188"/>
            <a:ext cx="3506788" cy="923925"/>
          </a:xfrm>
          <a:prstGeom prst="rect">
            <a:avLst/>
          </a:prstGeom>
          <a:solidFill>
            <a:schemeClr val="tx2">
              <a:lumMod val="75000"/>
              <a:alpha val="6588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REVISIONE PERIODICA DELLE DISCIPLINE </a:t>
            </a:r>
            <a:r>
              <a:rPr lang="it-IT" b="1" dirty="0" err="1">
                <a:solidFill>
                  <a:schemeClr val="bg1"/>
                </a:solidFill>
              </a:rPr>
              <a:t>DI</a:t>
            </a:r>
            <a:r>
              <a:rPr lang="it-IT" b="1" dirty="0">
                <a:solidFill>
                  <a:schemeClr val="bg1"/>
                </a:solidFill>
              </a:rPr>
              <a:t> CONTRASTO ALL’EVASIONE</a:t>
            </a:r>
          </a:p>
        </p:txBody>
      </p: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728663" y="3854450"/>
            <a:ext cx="2540000" cy="1200150"/>
          </a:xfrm>
          <a:prstGeom prst="rect">
            <a:avLst/>
          </a:prstGeom>
          <a:solidFill>
            <a:schemeClr val="tx2">
              <a:lumMod val="75000"/>
              <a:alpha val="6588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CONTRASTO ALL’EVASIONE DIFFUSA</a:t>
            </a:r>
          </a:p>
          <a:p>
            <a:pPr algn="r">
              <a:buFontTx/>
              <a:buChar char="-"/>
              <a:defRPr/>
            </a:pPr>
            <a:r>
              <a:rPr lang="it-IT" b="1" dirty="0">
                <a:solidFill>
                  <a:schemeClr val="bg1"/>
                </a:solidFill>
              </a:rPr>
              <a:t> Pagamenti elettronici</a:t>
            </a:r>
          </a:p>
          <a:p>
            <a:pPr algn="r">
              <a:buFontTx/>
              <a:buChar char="-"/>
              <a:defRPr/>
            </a:pPr>
            <a:r>
              <a:rPr lang="it-IT" b="1" dirty="0">
                <a:solidFill>
                  <a:schemeClr val="bg1"/>
                </a:solidFill>
              </a:rPr>
              <a:t> Scontrini elettronici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2952750" y="5543550"/>
            <a:ext cx="2819400" cy="923925"/>
          </a:xfrm>
          <a:prstGeom prst="rect">
            <a:avLst/>
          </a:prstGeom>
          <a:solidFill>
            <a:schemeClr val="tx2">
              <a:lumMod val="75000"/>
              <a:alpha val="6588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RIDUZIONE TAX RATE</a:t>
            </a:r>
          </a:p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- Collegare recupero da evasione a riduzione tasse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4362450" y="2090738"/>
            <a:ext cx="3425825" cy="646112"/>
          </a:xfrm>
          <a:prstGeom prst="rect">
            <a:avLst/>
          </a:prstGeom>
          <a:solidFill>
            <a:schemeClr val="tx2">
              <a:lumMod val="75000"/>
              <a:alpha val="6588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it-IT" b="1" dirty="0">
                <a:solidFill>
                  <a:schemeClr val="bg1"/>
                </a:solidFill>
              </a:rPr>
              <a:t>CREAZIONE </a:t>
            </a:r>
            <a:r>
              <a:rPr lang="it-IT" b="1" dirty="0" err="1">
                <a:solidFill>
                  <a:schemeClr val="bg1"/>
                </a:solidFill>
              </a:rPr>
              <a:t>DI</a:t>
            </a:r>
            <a:r>
              <a:rPr lang="it-IT" b="1" dirty="0">
                <a:solidFill>
                  <a:schemeClr val="bg1"/>
                </a:solidFill>
              </a:rPr>
              <a:t> TEAM SPECIALIZZATI PER I CONTROLLI</a:t>
            </a:r>
          </a:p>
        </p:txBody>
      </p:sp>
      <p:pic>
        <p:nvPicPr>
          <p:cNvPr id="20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27751">
            <a:off x="4848966" y="4795796"/>
            <a:ext cx="663261" cy="663261"/>
          </a:xfrm>
          <a:prstGeom prst="rect">
            <a:avLst/>
          </a:prstGeom>
          <a:noFill/>
        </p:spPr>
      </p:pic>
      <p:pic>
        <p:nvPicPr>
          <p:cNvPr id="21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3115030">
            <a:off x="3215811" y="1719482"/>
            <a:ext cx="1128557" cy="1128557"/>
          </a:xfrm>
          <a:prstGeom prst="rect">
            <a:avLst/>
          </a:prstGeom>
          <a:noFill/>
        </p:spPr>
      </p:pic>
      <p:pic>
        <p:nvPicPr>
          <p:cNvPr id="22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369059">
            <a:off x="484013" y="2278772"/>
            <a:ext cx="1128557" cy="1128557"/>
          </a:xfrm>
          <a:prstGeom prst="rect">
            <a:avLst/>
          </a:prstGeom>
          <a:noFill/>
        </p:spPr>
      </p:pic>
      <p:pic>
        <p:nvPicPr>
          <p:cNvPr id="23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06669">
            <a:off x="7453088" y="2445732"/>
            <a:ext cx="1128557" cy="1128557"/>
          </a:xfrm>
          <a:prstGeom prst="rect">
            <a:avLst/>
          </a:prstGeom>
          <a:noFill/>
        </p:spPr>
      </p:pic>
      <p:pic>
        <p:nvPicPr>
          <p:cNvPr id="25" name="Picture 7" descr="https://www.inmotionhosting.com/support/images/stories/icons/ecommerce/cash-dark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120200">
            <a:off x="3160371" y="3644464"/>
            <a:ext cx="2003808" cy="2003808"/>
          </a:xfrm>
          <a:prstGeom prst="rect">
            <a:avLst/>
          </a:prstGeom>
          <a:noFill/>
        </p:spPr>
      </p:pic>
      <p:sp>
        <p:nvSpPr>
          <p:cNvPr id="12310" name="Segnaposto numero diapositiva 23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F3DAD05-5E10-4F5B-A125-D9EF20A513D1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MODERNIZZARE E RENDERE COMPETITIVO IL SISTEMA FISCALE</a:t>
            </a:r>
          </a:p>
        </p:txBody>
      </p:sp>
      <p:pic>
        <p:nvPicPr>
          <p:cNvPr id="7171" name="Picture 8" descr="https://image.freepik.com/free-vector/vector-rubik-s-cube_610226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700828">
            <a:off x="187325" y="376238"/>
            <a:ext cx="14541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CasellaDiTesto 9"/>
          <p:cNvSpPr txBox="1">
            <a:spLocks noChangeArrowheads="1"/>
          </p:cNvSpPr>
          <p:nvPr/>
        </p:nvSpPr>
        <p:spPr bwMode="auto">
          <a:xfrm>
            <a:off x="1408113" y="1951038"/>
            <a:ext cx="6575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“Progress is impossible without change, and those who cannot change their minds cannot change anything” </a:t>
            </a:r>
            <a:r>
              <a:rPr lang="it-IT"/>
              <a:t>– G. B. Shaw</a:t>
            </a:r>
          </a:p>
          <a:p>
            <a:endParaRPr lang="it-IT"/>
          </a:p>
        </p:txBody>
      </p:sp>
      <p:pic>
        <p:nvPicPr>
          <p:cNvPr id="44034" name="Picture 2" descr="https://contraryperspective.files.wordpress.com/2013/07/george-bernard-shaw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97741" y="1937390"/>
            <a:ext cx="726139" cy="7289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040" name="Picture 8" descr="http://blog.walkjogrun.net/wp-content/uploads/2014/06/iStock_000016354016Small.jpg"/>
          <p:cNvPicPr>
            <a:picLocks noChangeAspect="1" noChangeArrowheads="1"/>
          </p:cNvPicPr>
          <p:nvPr/>
        </p:nvPicPr>
        <p:blipFill>
          <a:blip r:embed="rId5"/>
          <a:srcRect l="12297" t="10020" r="3535" b="14024"/>
          <a:stretch>
            <a:fillRect/>
          </a:stretch>
        </p:blipFill>
        <p:spPr bwMode="auto">
          <a:xfrm>
            <a:off x="0" y="2943225"/>
            <a:ext cx="91440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0" y="3562350"/>
            <a:ext cx="4845050" cy="224631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        1°    QATAR</a:t>
            </a:r>
          </a:p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        20°  OLANDA </a:t>
            </a:r>
            <a:br>
              <a:rPr lang="it-IT" sz="2800" b="1" cap="small" dirty="0">
                <a:solidFill>
                  <a:srgbClr val="0070C0"/>
                </a:solidFill>
                <a:cs typeface="Arial" charset="0"/>
              </a:rPr>
            </a:b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        54°  FRANCIA</a:t>
            </a:r>
          </a:p>
          <a:p>
            <a:pPr>
              <a:defRPr/>
            </a:pP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        88°  TURCHIA </a:t>
            </a:r>
            <a:br>
              <a:rPr lang="it-IT" sz="2800" b="1" cap="small" dirty="0">
                <a:solidFill>
                  <a:srgbClr val="0070C0"/>
                </a:solidFill>
                <a:cs typeface="Arial" charset="0"/>
              </a:rPr>
            </a:br>
            <a:r>
              <a:rPr lang="it-IT" sz="2800" b="1" cap="small" dirty="0">
                <a:solidFill>
                  <a:srgbClr val="0070C0"/>
                </a:solidFill>
                <a:cs typeface="Arial" charset="0"/>
              </a:rPr>
              <a:t>        112°ITALIA</a:t>
            </a:r>
            <a:endParaRPr lang="it-IT" b="1" cap="small" dirty="0">
              <a:cs typeface="Arial" charset="0"/>
            </a:endParaRPr>
          </a:p>
        </p:txBody>
      </p:sp>
      <p:pic>
        <p:nvPicPr>
          <p:cNvPr id="13320" name="Picture 8" descr="C:\Users\mmaurizi\Pictures\Bandierine\Qata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6050" y="3562350"/>
            <a:ext cx="5032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 descr="C:\Users\mmaurizi\Pictures\Bandierine\Netherland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6050" y="3984625"/>
            <a:ext cx="5032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0" descr="C:\Users\mmaurizi\Pictures\Bandierine\Franc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6050" y="4392613"/>
            <a:ext cx="5032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1" descr="C:\Users\mmaurizi\Pictures\Bandierine\Turkey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3988" y="4841875"/>
            <a:ext cx="504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2" descr="C:\Users\mmaurizi\Pictures\Bandierine\Italy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6050" y="5264150"/>
            <a:ext cx="5032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Picture 16" descr="https://i1.sndcdn.com/avatars-000149424631-inbnog-t500x500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398"/>
          <a:stretch>
            <a:fillRect/>
          </a:stretch>
        </p:blipFill>
        <p:spPr bwMode="auto">
          <a:xfrm>
            <a:off x="3817938" y="3640138"/>
            <a:ext cx="1027112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Segnaposto numero diapositiva 14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B21FFC1-9AE4-48FB-B844-85CD503B7517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173" grpId="0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http://www.pngall.com/wp-content/uploads/2016/06/Globe-PNG.png"/>
          <p:cNvPicPr>
            <a:picLocks noChangeAspect="1" noChangeArrowheads="1"/>
          </p:cNvPicPr>
          <p:nvPr/>
        </p:nvPicPr>
        <p:blipFill>
          <a:blip r:embed="rId3"/>
          <a:srcRect l="12868" t="3668" r="13902" b="11473"/>
          <a:stretch>
            <a:fillRect/>
          </a:stretch>
        </p:blipFill>
        <p:spPr bwMode="auto">
          <a:xfrm>
            <a:off x="0" y="1690688"/>
            <a:ext cx="6373813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1975" y="569913"/>
            <a:ext cx="7312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chemeClr val="accent1"/>
                </a:solidFill>
                <a:latin typeface="Arial" charset="0"/>
              </a:rPr>
              <a:t>MODERNIZZARE E RENDERE COMPETITIVO IL SISTEMA FISCALE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656138" y="5286375"/>
            <a:ext cx="4487862" cy="6461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bg1"/>
                </a:solidFill>
              </a:rPr>
              <a:t>MAGGIORE ATTRATTIVITÀ E CERTEZZA PER INVESTITORI ESTERI</a:t>
            </a:r>
            <a:endParaRPr lang="id-ID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831975" y="1690688"/>
            <a:ext cx="5956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Immagine 5" descr="cube-clipart-rubix-cube-11_arancione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374797">
            <a:off x="368300" y="496888"/>
            <a:ext cx="1266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3" y="6005513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418138" y="4624388"/>
            <a:ext cx="3725862" cy="463550"/>
          </a:xfrm>
          <a:prstGeom prst="rect">
            <a:avLst/>
          </a:prstGeom>
          <a:solidFill>
            <a:srgbClr val="EF6E6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it-IT" b="1">
                <a:solidFill>
                  <a:schemeClr val="bg1"/>
                </a:solidFill>
              </a:rPr>
              <a:t>WEB TAX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5622925" y="3732213"/>
            <a:ext cx="3521075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bg1"/>
                </a:solidFill>
              </a:rPr>
              <a:t>IMPLEMENTAZIONE STANDARD INTERNAZIONALI E COMUNITARI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656138" y="2770188"/>
            <a:ext cx="4487862" cy="646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CONTROLLI STANDARDIZZATI PER TRANSFER PRICING E ESTEROVESTIZIONE</a:t>
            </a:r>
          </a:p>
        </p:txBody>
      </p:sp>
      <p:sp>
        <p:nvSpPr>
          <p:cNvPr id="14347" name="Segnaposto numero diapositiva 10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AB07368-53C1-4E9C-AA58-E9AC778801E9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nimBg="1"/>
      <p:bldP spid="8" grpId="0" animBg="1"/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1348509" y="1421176"/>
            <a:ext cx="658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it-IT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t-I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EUROPA MIGLIOR LUOGO PER FARE </a:t>
            </a:r>
            <a:r>
              <a:rPr lang="it-I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IMPRESA</a:t>
            </a:r>
          </a:p>
          <a:p>
            <a:pPr algn="ctr"/>
            <a:r>
              <a:rPr lang="it-IT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PROSPETTIVA MONDO</a:t>
            </a:r>
            <a:endParaRPr lang="it-IT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it-IT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magine 5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" y="451692"/>
            <a:ext cx="267652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2467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sellaDiTesto 2"/>
          <p:cNvSpPr txBox="1">
            <a:spLocks noChangeArrowheads="1"/>
          </p:cNvSpPr>
          <p:nvPr/>
        </p:nvSpPr>
        <p:spPr bwMode="auto">
          <a:xfrm>
            <a:off x="307975" y="465138"/>
            <a:ext cx="86375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spcBef>
                <a:spcPts val="1800"/>
              </a:spcBef>
              <a:spcAft>
                <a:spcPts val="1800"/>
              </a:spcAft>
            </a:pPr>
            <a:r>
              <a:rPr lang="it-IT" sz="2400" b="1">
                <a:solidFill>
                  <a:srgbClr val="002060"/>
                </a:solidFill>
                <a:latin typeface="Arial" charset="0"/>
              </a:rPr>
              <a:t>3) Dalle azioni sul bilancio pubblico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Calibri" pitchFamily="34" charset="0"/>
              <a:buAutoNum type="romanLcPeriod"/>
            </a:pPr>
            <a:r>
              <a:rPr lang="it-IT" sz="2400">
                <a:solidFill>
                  <a:srgbClr val="002060"/>
                </a:solidFill>
                <a:latin typeface="Arial" charset="0"/>
              </a:rPr>
              <a:t>L’aumento della compartecipazione al costo dei servizi pubblici (sanità, trasporto pubblico locale, scuola, università)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Calibri" pitchFamily="34" charset="0"/>
              <a:buAutoNum type="romanLcPeriod"/>
            </a:pPr>
            <a:r>
              <a:rPr lang="it-IT" sz="2400">
                <a:solidFill>
                  <a:srgbClr val="002060"/>
                </a:solidFill>
                <a:latin typeface="Arial" charset="0"/>
              </a:rPr>
              <a:t>L’introduzione di un obbligo di </a:t>
            </a:r>
            <a:r>
              <a:rPr lang="it-IT" sz="2400" i="1">
                <a:solidFill>
                  <a:srgbClr val="002060"/>
                </a:solidFill>
                <a:latin typeface="Arial" charset="0"/>
              </a:rPr>
              <a:t>spending review </a:t>
            </a:r>
            <a:r>
              <a:rPr lang="it-IT" sz="2400">
                <a:solidFill>
                  <a:srgbClr val="002060"/>
                </a:solidFill>
                <a:latin typeface="Arial" charset="0"/>
              </a:rPr>
              <a:t>di legislatura basata su obiettivi di efficienza</a:t>
            </a:r>
          </a:p>
          <a:p>
            <a:pPr marL="514350" indent="-514350" algn="just">
              <a:spcBef>
                <a:spcPts val="1800"/>
              </a:spcBef>
              <a:spcAft>
                <a:spcPts val="1800"/>
              </a:spcAft>
              <a:buFont typeface="Calibri" pitchFamily="34" charset="0"/>
              <a:buAutoNum type="romanLcPeriod"/>
            </a:pPr>
            <a:r>
              <a:rPr lang="it-IT" sz="2400">
                <a:solidFill>
                  <a:srgbClr val="002060"/>
                </a:solidFill>
                <a:latin typeface="Arial" charset="0"/>
              </a:rPr>
              <a:t>Il contrasto all’evasione fiscale e contributiva diffusa</a:t>
            </a:r>
          </a:p>
          <a:p>
            <a:pPr marL="514350" indent="-514350">
              <a:spcAft>
                <a:spcPts val="1800"/>
              </a:spcAft>
            </a:pPr>
            <a:endParaRPr lang="it-IT" sz="2800" b="1">
              <a:solidFill>
                <a:srgbClr val="002060"/>
              </a:solidFill>
              <a:latin typeface="Arial" charset="0"/>
            </a:endParaRPr>
          </a:p>
        </p:txBody>
      </p:sp>
      <p:pic>
        <p:nvPicPr>
          <p:cNvPr id="7172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olo 1"/>
          <p:cNvSpPr txBox="1">
            <a:spLocks/>
          </p:cNvSpPr>
          <p:nvPr/>
        </p:nvSpPr>
        <p:spPr bwMode="auto">
          <a:xfrm>
            <a:off x="611560" y="266218"/>
            <a:ext cx="7772400" cy="29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Tema: Prospettiva mondo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Aumentare le imprese esportatrici e incrementare valore export medie imprese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97843" y="3560923"/>
            <a:ext cx="2870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Come?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56527" y="4499643"/>
            <a:ext cx="7527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Potenziando gli strumenti per la promozione dell’export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ttotitolo 2"/>
          <p:cNvSpPr txBox="1">
            <a:spLocks/>
          </p:cNvSpPr>
          <p:nvPr/>
        </p:nvSpPr>
        <p:spPr bwMode="auto">
          <a:xfrm>
            <a:off x="539552" y="708112"/>
            <a:ext cx="8064896" cy="535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Mantenere e rafforzare il Piano Straordinario di </a:t>
            </a: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Promozione del </a:t>
            </a:r>
            <a:r>
              <a:rPr kumimoji="0" lang="it-IT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Made</a:t>
            </a: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in Italy</a:t>
            </a:r>
          </a:p>
          <a:p>
            <a:pPr marL="342900" marR="0" lvl="0" indent="-342900" algn="just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it-IT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Potenziare gli </a:t>
            </a: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strumenti finanziari </a:t>
            </a: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 gli incentivi per l’internazionalizzazione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ttotitolo 2"/>
          <p:cNvSpPr txBox="1">
            <a:spLocks/>
          </p:cNvSpPr>
          <p:nvPr/>
        </p:nvSpPr>
        <p:spPr bwMode="auto">
          <a:xfrm>
            <a:off x="539552" y="708112"/>
            <a:ext cx="8064896" cy="535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Deducibilità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maggiorata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per la partecipazione alle fiere internazionali all’estero</a:t>
            </a:r>
            <a:endParaRPr lang="it-IT" sz="3200" b="1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sz="32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Favorire la partecipazione delle imprese agli </a:t>
            </a:r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strumenti finanziari nazionali ed internazionali 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 la cooperazione allo sviluppo</a:t>
            </a:r>
            <a:endParaRPr lang="it-IT" sz="3200" b="1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olo 1"/>
          <p:cNvSpPr txBox="1">
            <a:spLocks/>
          </p:cNvSpPr>
          <p:nvPr/>
        </p:nvSpPr>
        <p:spPr bwMode="auto">
          <a:xfrm>
            <a:off x="611560" y="260648"/>
            <a:ext cx="7772400" cy="41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t-IT" sz="3600" dirty="0" smtClean="0"/>
          </a:p>
          <a:p>
            <a:pPr algn="ctr"/>
            <a:endParaRPr lang="it-IT" sz="3600" dirty="0"/>
          </a:p>
          <a:p>
            <a:pPr algn="ctr"/>
            <a:endParaRPr lang="it-IT" sz="4400" dirty="0" smtClean="0"/>
          </a:p>
          <a:p>
            <a:pPr algn="ctr"/>
            <a:r>
              <a:rPr lang="it-I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Tema: Europa miglior luogo per fare impresa</a:t>
            </a:r>
          </a:p>
          <a:p>
            <a:pPr algn="ctr"/>
            <a:endParaRPr lang="it-IT" sz="3200" dirty="0" smtClean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32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sz="32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mondo </a:t>
            </a:r>
            <a:r>
              <a:rPr lang="it-IT" sz="32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 </a:t>
            </a:r>
            <a:r>
              <a:rPr lang="it-IT" sz="32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più globalizzato e multipolare, di fronte a colossi come USA, Cina, India, </a:t>
            </a:r>
            <a:r>
              <a:rPr lang="it-IT" sz="32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Russia, l’Europa deve mantenere un ruolo forte e un’influenza incisiva</a:t>
            </a:r>
          </a:p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 azioni sono necessarie?  </a:t>
            </a:r>
            <a:endParaRPr lang="fr-BE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97843" y="4780344"/>
            <a:ext cx="2870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6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326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ttotitolo 2"/>
          <p:cNvSpPr txBox="1">
            <a:spLocks/>
          </p:cNvSpPr>
          <p:nvPr/>
        </p:nvSpPr>
        <p:spPr bwMode="auto">
          <a:xfrm>
            <a:off x="539552" y="708112"/>
            <a:ext cx="8064896" cy="535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628900" lvl="5" indent="-3429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lvl="0" algn="just"/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35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  <a:r>
              <a:rPr lang="it-IT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dell’Eurozona </a:t>
            </a:r>
            <a:r>
              <a:rPr lang="it-IT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orientata </a:t>
            </a:r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all’integrazione. Un </a:t>
            </a:r>
            <a:r>
              <a:rPr lang="it-IT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Ministro delle finanze indipendente dagli Stati </a:t>
            </a:r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membri </a:t>
            </a:r>
          </a:p>
          <a:p>
            <a:pPr lvl="0" algn="just"/>
            <a:endParaRPr lang="fr-BE" sz="3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dell’</a:t>
            </a:r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eurozona</a:t>
            </a: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fr-BE" sz="3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Emissione </a:t>
            </a:r>
            <a:r>
              <a:rPr lang="it-IT" sz="35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it-IT" sz="35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eurobond</a:t>
            </a:r>
            <a:r>
              <a:rPr lang="it-IT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finanziare </a:t>
            </a:r>
            <a:r>
              <a:rPr lang="it-IT" sz="35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progetti europei su infrastrutture, formazione, ricerca e sviluppo;</a:t>
            </a:r>
            <a:endParaRPr lang="fr-BE" sz="3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5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ncidere </a:t>
            </a:r>
            <a:r>
              <a:rPr lang="it-IT" sz="35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 disegni di leggi di bilancio </a:t>
            </a:r>
            <a:r>
              <a:rPr lang="it-IT" sz="3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nazionali.</a:t>
            </a:r>
            <a:endParaRPr lang="fr-BE" sz="3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2263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" descr="Slide tamplete conf gen_Layout 1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Macintosh HD:Mac HD2:ultimi:Confind:ASSISE 2018:Assise_2018:Marchio_Assise_2018_orizzontale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/>
          <p:cNvSpPr/>
          <p:nvPr/>
        </p:nvSpPr>
        <p:spPr>
          <a:xfrm>
            <a:off x="258618" y="129310"/>
            <a:ext cx="8633862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it-I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Riorientare </a:t>
            </a:r>
            <a:r>
              <a:rPr lang="it-IT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politica UE dai settori ai fattori</a:t>
            </a:r>
            <a:endParaRPr lang="it-IT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Bilancio UE </a:t>
            </a: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fortemente orientato su politica industriale e competitività sostenendo in particolare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R&amp;I e infrastrutture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Sostegno alla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politica di coesione</a:t>
            </a: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, per tutte le regioni europee, con intensità collegate ai divari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Più forti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sinergie </a:t>
            </a: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tra programmi a gestione diretta e fondi strutturali;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Accesso </a:t>
            </a:r>
            <a:r>
              <a:rPr lang="it-I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semplificato</a:t>
            </a: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 alle risorse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800" b="1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Esclusione cofinanziamento da Patto Stabilità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it-IT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852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ttotitolo 2"/>
          <p:cNvSpPr txBox="1">
            <a:spLocks/>
          </p:cNvSpPr>
          <p:nvPr/>
        </p:nvSpPr>
        <p:spPr bwMode="auto">
          <a:xfrm>
            <a:off x="539552" y="304800"/>
            <a:ext cx="8064896" cy="604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/>
            <a:r>
              <a:rPr lang="it-I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Portare industria </a:t>
            </a:r>
            <a:r>
              <a:rPr lang="it-I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competitività al </a:t>
            </a:r>
            <a:r>
              <a:rPr lang="it-I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del progetto europeo</a:t>
            </a:r>
          </a:p>
          <a:p>
            <a:pPr lvl="0" algn="just"/>
            <a:endParaRPr lang="fr-BE" sz="50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Ripensamento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dell’attuale assetto europeo di principi e regole in materia di </a:t>
            </a:r>
            <a:r>
              <a:rPr lang="it-IT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aiuti </a:t>
            </a:r>
            <a:r>
              <a:rPr lang="it-IT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it-IT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 </a:t>
            </a:r>
            <a:r>
              <a:rPr lang="it-IT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t-IT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concorrenza</a:t>
            </a: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Piano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europeo per la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it-IT" sz="3000" b="1" i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lvl="0" indent="-5715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Quadro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europeo </a:t>
            </a: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monitorare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condizioni di </a:t>
            </a:r>
            <a:r>
              <a:rPr lang="it-IT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 degli investimenti diretti esteri </a:t>
            </a: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nell’UE</a:t>
            </a:r>
            <a:endParaRPr lang="fr-BE" sz="30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09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9" y="-295564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Macintosh HD:Mac HD2:ultimi:Confind:ASSISE 2018:Assise_2018:Marchio_Assise_2018_orizzontale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135"/>
            <a:ext cx="2676525" cy="5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ttotitolo 2"/>
          <p:cNvSpPr txBox="1">
            <a:spLocks/>
          </p:cNvSpPr>
          <p:nvPr/>
        </p:nvSpPr>
        <p:spPr bwMode="auto">
          <a:xfrm>
            <a:off x="471055" y="230910"/>
            <a:ext cx="8133393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algn="just"/>
            <a:r>
              <a:rPr lang="it-IT" sz="35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Un’Italia </a:t>
            </a:r>
            <a:r>
              <a:rPr lang="it-IT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coprotagonista in un’Europa più </a:t>
            </a:r>
            <a:r>
              <a:rPr lang="it-IT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integrata</a:t>
            </a:r>
          </a:p>
          <a:p>
            <a:pPr lvl="0" algn="just"/>
            <a:endParaRPr lang="fr-BE" sz="3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Maggiore </a:t>
            </a:r>
            <a:r>
              <a:rPr lang="it-IT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coordinamento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livello politico, ministeriale e tecnico per la definizione degli interessi prioritari del Paese in sede </a:t>
            </a: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UE;</a:t>
            </a:r>
            <a:endParaRPr lang="fr-BE" sz="30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Presenza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Paese </a:t>
            </a:r>
            <a:r>
              <a:rPr lang="it-IT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più coerente e strutturata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livello politico e tecnico in sede UE;</a:t>
            </a:r>
            <a:endParaRPr lang="fr-BE" sz="30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lang="it-IT" sz="30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Partecipazione a progetti </a:t>
            </a:r>
            <a:r>
              <a:rPr lang="it-IT" sz="3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integrazione europea che parta da un nucleo ristretto di paesi.</a:t>
            </a:r>
            <a:endParaRPr lang="fr-BE" sz="30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56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307975" y="479425"/>
            <a:ext cx="8637588" cy="538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 risorse consentiranno di finanziare le proposte di </a:t>
            </a:r>
            <a:r>
              <a:rPr lang="it-IT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impieghi emerse nelle </a:t>
            </a:r>
            <a:r>
              <a:rPr lang="it-IT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pre-Assise</a:t>
            </a:r>
            <a:r>
              <a:rPr lang="it-IT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articolate in sei </a:t>
            </a: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Assi prioritari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1) Italia più semplice ed efficiente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2) Prepararsi al futuro: scuola, formazione, inclusione giovani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3) Un Paese sostenibile: investimenti, assicurazione sul futuro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4) L’impresa che cambia e si muove nel mondo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5) Un fisco a supporto di investimenti e crescita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it-IT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6) Europa miglior luogo per fare impresa</a:t>
            </a: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196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magine 1" descr="Slide tamplete conf gen_Layout 1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Immagine 3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58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54025" y="717550"/>
            <a:ext cx="8405813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1800"/>
              </a:spcBef>
              <a:spcAft>
                <a:spcPts val="180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L’incontro di oggi ha i seguenti obiettivi: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Discutere e validare le proposte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Individuare aree di criticità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Rendere queste proposte parte integrante delle nostre azioni, a tutti i livelli e in tutti i territori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Definire la piattaforma di politica economica di Confindustria per i prossimi anni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" descr="Slide tamplete conf gen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sellaDiTesto 2"/>
          <p:cNvSpPr txBox="1">
            <a:spLocks noChangeArrowheads="1"/>
          </p:cNvSpPr>
          <p:nvPr/>
        </p:nvSpPr>
        <p:spPr bwMode="auto">
          <a:xfrm>
            <a:off x="1046163" y="1420813"/>
            <a:ext cx="6886575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it-IT" sz="3600" b="1" dirty="0" smtClean="0">
                <a:solidFill>
                  <a:schemeClr val="bg1"/>
                </a:solidFill>
                <a:latin typeface="Arial" charset="0"/>
              </a:rPr>
              <a:t>ITALIA PIU’ SEMPLICE </a:t>
            </a:r>
          </a:p>
          <a:p>
            <a:pPr algn="ctr"/>
            <a:r>
              <a:rPr lang="it-IT" sz="3600" b="1" dirty="0" smtClean="0">
                <a:solidFill>
                  <a:schemeClr val="bg1"/>
                </a:solidFill>
                <a:latin typeface="Arial" charset="0"/>
              </a:rPr>
              <a:t>ED EFFICIENTE</a:t>
            </a:r>
            <a:endParaRPr lang="it-IT" sz="36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4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2" name="Immagine 5" descr="Macintosh HD:Mac HD2:ultimi:Confind:ASSISE 2018:Assise_2018:Marchio_Assise_2018_orizzon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452438"/>
            <a:ext cx="2676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3929</Words>
  <Application>Microsoft Office PowerPoint</Application>
  <PresentationFormat>Presentazione su schermo (4:3)</PresentationFormat>
  <Paragraphs>514</Paragraphs>
  <Slides>67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67</vt:i4>
      </vt:variant>
    </vt:vector>
  </HeadingPairs>
  <TitlesOfParts>
    <vt:vector size="69" baseType="lpstr">
      <vt:lpstr>Tema di Office</vt:lpstr>
      <vt:lpstr>2_Tema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PREPARARSI AL FUTURO:</vt:lpstr>
      <vt:lpstr>Educarsi al futuro</vt:lpstr>
      <vt:lpstr>Incentivare l’occupabilità:  </vt:lpstr>
      <vt:lpstr>Incentivare l’occupazione:  </vt:lpstr>
      <vt:lpstr>Incentivare l’occupazione:  </vt:lpstr>
      <vt:lpstr>Produttività e competitività:   </vt:lpstr>
      <vt:lpstr>Diapositiva 30</vt:lpstr>
      <vt:lpstr>Diapositiva 31</vt:lpstr>
      <vt:lpstr>a) Investire su ambiente, territorio e cultura per creare sviluppo</vt:lpstr>
      <vt:lpstr>a) Investire su ambiente, …</vt:lpstr>
      <vt:lpstr>a) Investire su ambiente, …</vt:lpstr>
      <vt:lpstr>a) Investire su ambiente, …</vt:lpstr>
      <vt:lpstr>b) Sviluppare mobilità, logistica e comunicazioni</vt:lpstr>
      <vt:lpstr>b) Sviluppare mobilità, …</vt:lpstr>
      <vt:lpstr>b) Sviluppare mobilità …</vt:lpstr>
      <vt:lpstr>c) Allineare i costi dell’energia a quelli medi europei</vt:lpstr>
      <vt:lpstr>Diapositiva 40</vt:lpstr>
      <vt:lpstr>Diapositiva 41</vt:lpstr>
      <vt:lpstr>Diapositiva 42</vt:lpstr>
      <vt:lpstr>Diapositiva 43</vt:lpstr>
      <vt:lpstr>Diapositiva 44</vt:lpstr>
      <vt:lpstr>RSI, strumento di politica industriale</vt:lpstr>
      <vt:lpstr>Crescita dimensionale e rafforzamento della struttura finanziaria delle imprese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</vt:vector>
  </TitlesOfParts>
  <Company>D.effe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Cris</dc:creator>
  <cp:lastModifiedBy>MPanucci</cp:lastModifiedBy>
  <cp:revision>281</cp:revision>
  <dcterms:created xsi:type="dcterms:W3CDTF">2015-10-09T11:04:20Z</dcterms:created>
  <dcterms:modified xsi:type="dcterms:W3CDTF">2018-02-19T11:22:51Z</dcterms:modified>
</cp:coreProperties>
</file>