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7915D3-402A-428A-A278-6AC48FC11FB9}">
  <a:tblStyle styleId="{607915D3-402A-428A-A278-6AC48FC11F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a0b6f451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a0b6f451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a0b6f451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a0b6f451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a0b6f451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a0b6f451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a0b6f451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a0b6f451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a0b6f451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a0b6f451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a0b6f451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a0b6f451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4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Relationship Id="rId4" Type="http://schemas.openxmlformats.org/officeDocument/2006/relationships/image" Target="../media/image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4340"/>
              <a:t>Az optikai szálak módusindexe és a csoportkábelek átviteli jellemzői (csillapítás, abszorpció, diszperzió)</a:t>
            </a:r>
            <a:endParaRPr sz="43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-501300" y="2192000"/>
            <a:ext cx="4516800" cy="20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hu" sz="5140"/>
              <a:t>Optikai szál felépítése:</a:t>
            </a:r>
            <a:endParaRPr sz="4440"/>
          </a:p>
        </p:txBody>
      </p:sp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475" y="1684500"/>
            <a:ext cx="5267513" cy="34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-1234050" y="823375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5840"/>
              <a:t>Működése: </a:t>
            </a:r>
            <a:endParaRPr sz="5840"/>
          </a:p>
        </p:txBody>
      </p:sp>
      <p:sp>
        <p:nvSpPr>
          <p:cNvPr id="140" name="Google Shape;140;p15"/>
          <p:cNvSpPr txBox="1"/>
          <p:nvPr/>
        </p:nvSpPr>
        <p:spPr>
          <a:xfrm>
            <a:off x="3991800" y="728275"/>
            <a:ext cx="5152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Működési elve a fénysugár teljes visszaverődésén alapul: A fénykábel egyik végén belépő fényimpulzus a vezeték teljes hosszán teljes visszaverődést szenved, így a vezeték hajlítása esetén is – minimális energiaveszteséggel – a szál másik végén fog kilépni.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71749"/>
            <a:ext cx="3686998" cy="224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4650" y="2571752"/>
            <a:ext cx="4699075" cy="22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204975" y="588125"/>
            <a:ext cx="7035300" cy="6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3500"/>
              <a:t>Az optikai szálak módusindexe és a csoportkábelek átviteli jellemzői</a:t>
            </a:r>
            <a:endParaRPr sz="3500"/>
          </a:p>
        </p:txBody>
      </p:sp>
      <p:sp>
        <p:nvSpPr>
          <p:cNvPr id="148" name="Google Shape;148;p16"/>
          <p:cNvSpPr txBox="1"/>
          <p:nvPr/>
        </p:nvSpPr>
        <p:spPr>
          <a:xfrm>
            <a:off x="-72700" y="1544125"/>
            <a:ext cx="9144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fény adott közegbeli terjedési sebessége a közeg abszolút törésmutatójától (n) függ:         A</a:t>
            </a:r>
            <a:r>
              <a:rPr b="1" lang="hu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közeg </a:t>
            </a:r>
            <a:r>
              <a:rPr b="1" lang="hu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törésmutatója az anyagra jellemző adat, megmutatja, hogy a vákuumhoz képest mennyivel „sűrűbb".</a:t>
            </a:r>
            <a:endParaRPr b="1"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9" name="Google Shape;149;p16"/>
          <p:cNvGraphicFramePr/>
          <p:nvPr/>
        </p:nvGraphicFramePr>
        <p:xfrm>
          <a:off x="396400" y="262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{607915D3-402A-428A-A278-6AC48FC11FB9}</a:tableStyleId>
              </a:tblPr>
              <a:tblGrid>
                <a:gridCol w="1436450"/>
                <a:gridCol w="1436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 sz="1000"/>
                        <a:t>Anyag megnevezése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 sz="1000"/>
                        <a:t>Törésmutató értéke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levegő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1.003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víz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kvarcüveg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 sz="1300"/>
                        <a:t>szilícium kristály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3.5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350" y="1544125"/>
            <a:ext cx="39052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/>
        </p:nvSpPr>
        <p:spPr>
          <a:xfrm>
            <a:off x="4839350" y="2620625"/>
            <a:ext cx="531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számítási példa: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1125" y="3327550"/>
            <a:ext cx="3575000" cy="7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941925" y="47175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4000"/>
              <a:t>Az optikai szál csillapítása:</a:t>
            </a:r>
            <a:endParaRPr sz="4000"/>
          </a:p>
        </p:txBody>
      </p:sp>
      <p:sp>
        <p:nvSpPr>
          <p:cNvPr id="158" name="Google Shape;158;p17"/>
          <p:cNvSpPr txBox="1"/>
          <p:nvPr/>
        </p:nvSpPr>
        <p:spPr>
          <a:xfrm>
            <a:off x="301525" y="1352425"/>
            <a:ext cx="48333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legfontosabb paraméter, ami az átvitelt meghatározza és befolyásolja: a csillapítás. Ez a jel terjedése során annak szintjét, (intenzitásának) csökkenését írja le. A csillapítást dB-ben mérjük, (a teljesítményviszony logaritmusával), melynél 3 dB csökkenés éppen félteljesítménynek felel meg:</a:t>
            </a:r>
            <a:endParaRPr b="1"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625" y="3748300"/>
            <a:ext cx="1190300" cy="6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802875" y="792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hu" sz="4340"/>
              <a:t>abszorpció, diszperzió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