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81870"/>
            <a:ext cx="7477601" cy="16663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i="1" dirty="0">
                <a:solidFill>
                  <a:srgbClr val="F2F2F3"/>
                </a:solidFill>
                <a:latin typeface="Times New Roman" panose="02020603050405020304" charset="0"/>
                <a:ea typeface="Poppins" pitchFamily="34" charset="-122"/>
                <a:cs typeface="Times New Roman" panose="02020603050405020304" charset="0"/>
              </a:rPr>
              <a:t>Универсальный доступ к учебному материалу</a:t>
            </a:r>
            <a:endParaRPr lang="en-US" sz="5250" i="1" dirty="0">
              <a:solidFill>
                <a:srgbClr val="F2F2F3"/>
              </a:solidFill>
              <a:latin typeface="Times New Roman" panose="02020603050405020304" charset="0"/>
              <a:ea typeface="Poppins" pitchFamily="34" charset="-122"/>
              <a:cs typeface="Times New Roman" panose="020206030504050203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4581525"/>
            <a:ext cx="747760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Сервис создан, чтобы обеспечить студентам быстрый и понятный доступ к учебному материалу, таким образом облегчить жизнь студентам и преподавателям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717840"/>
            <a:ext cx="10554414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i="1" dirty="0">
                <a:solidFill>
                  <a:srgbClr val="F2F2F3"/>
                </a:solidFill>
                <a:latin typeface="Times New Roman" panose="02020603050405020304" charset="0"/>
                <a:ea typeface="Poppins" pitchFamily="34" charset="-122"/>
                <a:cs typeface="Times New Roman" panose="02020603050405020304" charset="0"/>
              </a:rPr>
              <a:t>Проблема: неструктурированность учебных материалов</a:t>
            </a:r>
            <a:endParaRPr lang="en-US" sz="437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4784169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648903" y="4800838"/>
            <a:ext cx="9943505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Студенты часто сталкиваются с проблемой того, что не могут найти нужный для них какой-либо материал, потому что они находятся в разных местах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580209"/>
            <a:ext cx="48310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i="1" dirty="0">
                <a:solidFill>
                  <a:srgbClr val="F2F2F3"/>
                </a:solidFill>
                <a:latin typeface="Times New Roman" panose="02020603050405020304" charset="0"/>
                <a:ea typeface="Poppins" pitchFamily="34" charset="-122"/>
                <a:cs typeface="Times New Roman" panose="02020603050405020304" charset="0"/>
              </a:rPr>
              <a:t>Как пользоваться?</a:t>
            </a:r>
            <a:endParaRPr lang="en-US" sz="437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2349103" y="4607838"/>
            <a:ext cx="44410" cy="2818924"/>
          </a:xfrm>
          <a:prstGeom prst="roundRect">
            <a:avLst>
              <a:gd name="adj" fmla="val 225151"/>
            </a:avLst>
          </a:prstGeom>
          <a:solidFill>
            <a:srgbClr val="494950"/>
          </a:solidFill>
        </p:spPr>
      </p:sp>
      <p:sp>
        <p:nvSpPr>
          <p:cNvPr id="7" name="Shape 4"/>
          <p:cNvSpPr/>
          <p:nvPr/>
        </p:nvSpPr>
        <p:spPr>
          <a:xfrm>
            <a:off x="2621220" y="500913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94950"/>
          </a:solidFill>
        </p:spPr>
      </p:sp>
      <p:sp>
        <p:nvSpPr>
          <p:cNvPr id="8" name="Shape 5"/>
          <p:cNvSpPr/>
          <p:nvPr/>
        </p:nvSpPr>
        <p:spPr>
          <a:xfrm>
            <a:off x="2121277" y="47814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2321659" y="4823103"/>
            <a:ext cx="9906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5" dirty="0"/>
          </a:p>
        </p:txBody>
      </p:sp>
      <p:sp>
        <p:nvSpPr>
          <p:cNvPr id="10" name="Text 7"/>
          <p:cNvSpPr/>
          <p:nvPr/>
        </p:nvSpPr>
        <p:spPr>
          <a:xfrm>
            <a:off x="3593306" y="4830008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E5E0DF"/>
                </a:solidFill>
                <a:latin typeface="Times New Roman" panose="02020603050405020304" charset="0"/>
                <a:ea typeface="Poppins" pitchFamily="34" charset="-122"/>
                <a:cs typeface="Times New Roman" panose="02020603050405020304" charset="0"/>
              </a:rPr>
              <a:t>Зайти на сайт</a:t>
            </a:r>
            <a:endParaRPr lang="en-US" sz="218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2621220" y="602283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94950"/>
          </a:solidFill>
        </p:spPr>
      </p:sp>
      <p:sp>
        <p:nvSpPr>
          <p:cNvPr id="12" name="Shape 9"/>
          <p:cNvSpPr/>
          <p:nvPr/>
        </p:nvSpPr>
        <p:spPr>
          <a:xfrm>
            <a:off x="2121277" y="579512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275939" y="5836801"/>
            <a:ext cx="19050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5" dirty="0"/>
          </a:p>
        </p:txBody>
      </p:sp>
      <p:sp>
        <p:nvSpPr>
          <p:cNvPr id="14" name="Text 11"/>
          <p:cNvSpPr/>
          <p:nvPr/>
        </p:nvSpPr>
        <p:spPr>
          <a:xfrm>
            <a:off x="3593306" y="5843707"/>
            <a:ext cx="298704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E5E0DF"/>
                </a:solidFill>
                <a:latin typeface="Times New Roman" panose="02020603050405020304" charset="0"/>
                <a:ea typeface="Poppins" pitchFamily="34" charset="-122"/>
                <a:cs typeface="Times New Roman" panose="02020603050405020304" charset="0"/>
              </a:rPr>
              <a:t>Выбрать предмет/тему</a:t>
            </a:r>
            <a:endParaRPr lang="en-US" sz="218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2621220" y="70365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94950"/>
          </a:solidFill>
        </p:spPr>
      </p:sp>
      <p:sp>
        <p:nvSpPr>
          <p:cNvPr id="16" name="Shape 13"/>
          <p:cNvSpPr/>
          <p:nvPr/>
        </p:nvSpPr>
        <p:spPr>
          <a:xfrm>
            <a:off x="2121277" y="68088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2272129" y="6850499"/>
            <a:ext cx="1981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5" dirty="0"/>
          </a:p>
        </p:txBody>
      </p:sp>
      <p:sp>
        <p:nvSpPr>
          <p:cNvPr id="18" name="Text 15"/>
          <p:cNvSpPr/>
          <p:nvPr/>
        </p:nvSpPr>
        <p:spPr>
          <a:xfrm>
            <a:off x="3593306" y="6857405"/>
            <a:ext cx="223266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E5E0DF"/>
                </a:solidFill>
                <a:latin typeface="Times New Roman" panose="02020603050405020304" charset="0"/>
                <a:ea typeface="Poppins" pitchFamily="34" charset="-122"/>
                <a:cs typeface="Times New Roman" panose="02020603050405020304" charset="0"/>
              </a:rPr>
              <a:t>Получить знания</a:t>
            </a:r>
            <a:endParaRPr lang="en-US" sz="218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415772"/>
            <a:ext cx="707136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i="1" dirty="0">
                <a:solidFill>
                  <a:srgbClr val="F2F2F3"/>
                </a:solidFill>
                <a:latin typeface="Times New Roman" panose="02020603050405020304" charset="0"/>
                <a:ea typeface="Poppins" pitchFamily="34" charset="-122"/>
                <a:cs typeface="Times New Roman" panose="02020603050405020304" charset="0"/>
              </a:rPr>
              <a:t>Функциональность сервиса</a:t>
            </a:r>
            <a:endParaRPr lang="en-US" sz="437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2554486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790468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i="1" dirty="0">
                <a:solidFill>
                  <a:srgbClr val="E5E0DF"/>
                </a:solidFill>
                <a:latin typeface="Times New Roman" panose="02020603050405020304" charset="0"/>
                <a:ea typeface="Poppins" pitchFamily="34" charset="-122"/>
                <a:cs typeface="Times New Roman" panose="02020603050405020304" charset="0"/>
              </a:rPr>
              <a:t>Записи лекций</a:t>
            </a:r>
            <a:endParaRPr lang="en-US" sz="218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2273975" y="3270885"/>
            <a:ext cx="4694158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Сервис предоставляет записи лекций для просмотра в любое время и из любого места.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54486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790468"/>
            <a:ext cx="348234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i="1" dirty="0">
                <a:solidFill>
                  <a:srgbClr val="E5E0DF"/>
                </a:solidFill>
                <a:latin typeface="Times New Roman" panose="02020603050405020304" charset="0"/>
                <a:ea typeface="Poppins" pitchFamily="34" charset="-122"/>
                <a:cs typeface="Times New Roman" panose="02020603050405020304" charset="0"/>
              </a:rPr>
              <a:t>Материалы и презентации</a:t>
            </a:r>
            <a:endParaRPr lang="en-US" sz="218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662267" y="3270885"/>
            <a:ext cx="4694158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Студенты получают доступ к учебным материалам и презентациям, которые были представлены на лекциях.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i="1" dirty="0">
                <a:solidFill>
                  <a:srgbClr val="E5E0DF"/>
                </a:solidFill>
                <a:latin typeface="Times New Roman" panose="02020603050405020304" charset="0"/>
                <a:ea typeface="Poppins" pitchFamily="34" charset="-122"/>
                <a:cs typeface="Times New Roman" panose="02020603050405020304" charset="0"/>
              </a:rPr>
              <a:t>Доступ </a:t>
            </a:r>
            <a:r>
              <a:rPr lang="en-US" sz="2185" dirty="0">
                <a:solidFill>
                  <a:srgbClr val="E5E0DF"/>
                </a:solidFill>
                <a:latin typeface="Times New Roman" panose="02020603050405020304" charset="0"/>
                <a:ea typeface="Poppins" pitchFamily="34" charset="-122"/>
                <a:cs typeface="Times New Roman" panose="02020603050405020304" charset="0"/>
              </a:rPr>
              <a:t>24/7</a:t>
            </a:r>
            <a:endParaRPr lang="en-US" sz="218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2273975" y="5511641"/>
            <a:ext cx="4694158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Сервис доступен 24 часа в сутки, 7 дней в неделю, позволяя студентам изучать материалы в любое время.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4694158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i="1" dirty="0">
                <a:solidFill>
                  <a:srgbClr val="E5E0DF"/>
                </a:solidFill>
                <a:latin typeface="Times New Roman" panose="02020603050405020304" charset="0"/>
                <a:ea typeface="Poppins" pitchFamily="34" charset="-122"/>
                <a:cs typeface="Times New Roman" panose="02020603050405020304" charset="0"/>
              </a:rPr>
              <a:t>Возможность отложенного просмотра</a:t>
            </a:r>
            <a:endParaRPr lang="en-US" sz="218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662267" y="5858828"/>
            <a:ext cx="469415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Студенты могут просматривать записи лекций в удобное для них время.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301829"/>
            <a:ext cx="9306401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F2F2F3"/>
                </a:solidFill>
                <a:latin typeface="Times New Roman" panose="02020603050405020304" charset="0"/>
                <a:ea typeface="Poppins" pitchFamily="34" charset="-122"/>
                <a:cs typeface="Times New Roman" panose="02020603050405020304" charset="0"/>
              </a:rPr>
              <a:t>Преимущества использования сервиса</a:t>
            </a:r>
            <a:endParaRPr lang="en-US" sz="437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4490799" y="3023830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6781" y="3259812"/>
            <a:ext cx="295656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i="1" dirty="0">
                <a:solidFill>
                  <a:srgbClr val="E5E0DF"/>
                </a:solidFill>
                <a:latin typeface="Times New Roman" panose="02020603050405020304" charset="0"/>
                <a:ea typeface="Poppins" pitchFamily="34" charset="-122"/>
                <a:cs typeface="Times New Roman" panose="02020603050405020304" charset="0"/>
              </a:rPr>
              <a:t>Гибкость в расписании</a:t>
            </a:r>
            <a:endParaRPr lang="en-US" sz="218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4726781" y="3740229"/>
            <a:ext cx="4070152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Студенты могут изучать материалы в удобное для них время, не завися от расписания лекций в университете.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3023830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91067" y="3259812"/>
            <a:ext cx="398526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i="1" dirty="0">
                <a:solidFill>
                  <a:srgbClr val="E5E0DF"/>
                </a:solidFill>
                <a:latin typeface="Times New Roman" panose="02020603050405020304" charset="0"/>
                <a:ea typeface="Poppins" pitchFamily="34" charset="-122"/>
                <a:cs typeface="Times New Roman" panose="02020603050405020304" charset="0"/>
              </a:rPr>
              <a:t>Персонализированное обучение</a:t>
            </a:r>
            <a:endParaRPr lang="en-US" sz="218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9491067" y="3740229"/>
            <a:ext cx="4070152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Студенты могут изучать учебный материал в соответствии со своими индивидуальными потребностями.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264587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6781" y="5500568"/>
            <a:ext cx="745998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i="1" dirty="0">
                <a:solidFill>
                  <a:srgbClr val="E5E0DF"/>
                </a:solidFill>
                <a:latin typeface="Times New Roman" panose="02020603050405020304" charset="0"/>
                <a:ea typeface="Poppins" pitchFamily="34" charset="-122"/>
                <a:cs typeface="Times New Roman" panose="02020603050405020304" charset="0"/>
              </a:rPr>
              <a:t>Отсутствие нужды контактирования с преподавателем</a:t>
            </a:r>
            <a:endParaRPr lang="en-US" sz="218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4726781" y="5980986"/>
            <a:ext cx="883443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Студенты смогут сами разобраться и получить лекции, презентации и т.д. по нужному предмету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87711"/>
            <a:ext cx="9306401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i="1" dirty="0">
                <a:solidFill>
                  <a:srgbClr val="F2F2F3"/>
                </a:solidFill>
                <a:latin typeface="Times New Roman" panose="02020603050405020304" charset="0"/>
                <a:ea typeface="Poppins" pitchFamily="34" charset="-122"/>
                <a:cs typeface="Times New Roman" panose="02020603050405020304" charset="0"/>
              </a:rPr>
              <a:t>Повышение успеваемости и экономия сил</a:t>
            </a:r>
            <a:endParaRPr lang="en-US" sz="437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833199" y="3638907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444109" y="3659624"/>
            <a:ext cx="334518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E5E0DF"/>
                </a:solidFill>
                <a:latin typeface="Times New Roman" panose="02020603050405020304" charset="0"/>
                <a:ea typeface="Poppins" pitchFamily="34" charset="-122"/>
                <a:cs typeface="Times New Roman" panose="02020603050405020304" charset="0"/>
              </a:rPr>
              <a:t>Улучшение успеваемости</a:t>
            </a:r>
            <a:endParaRPr lang="en-US" sz="218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444109" y="4140041"/>
            <a:ext cx="8695492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Студенты, использующие сервис, имеют больше возможностей для изучения учебного материала, что помогает им повысить свою успеваемость.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33199" y="5329952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444109" y="5350669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E5E0DF"/>
                </a:solidFill>
                <a:latin typeface="Times New Roman" panose="02020603050405020304" charset="0"/>
                <a:ea typeface="Poppins" pitchFamily="34" charset="-122"/>
                <a:cs typeface="Times New Roman" panose="02020603050405020304" charset="0"/>
              </a:rPr>
              <a:t>Экономия сил</a:t>
            </a:r>
            <a:endParaRPr lang="en-US" sz="218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444109" y="5831086"/>
            <a:ext cx="8695492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Так как студентам понадобится меньше времени на получение знаний. Они могут потрать сэкономленное время так, как им хочется 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1647</Words>
  <Application>WPS Presentation</Application>
  <PresentationFormat>On-screen Show (16:9)</PresentationFormat>
  <Paragraphs>64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SimSun</vt:lpstr>
      <vt:lpstr>Wingdings</vt:lpstr>
      <vt:lpstr>Poppins</vt:lpstr>
      <vt:lpstr>Segoe Print</vt:lpstr>
      <vt:lpstr>Poppins</vt:lpstr>
      <vt:lpstr>Poppins</vt:lpstr>
      <vt:lpstr>Roboto</vt:lpstr>
      <vt:lpstr>Roboto</vt:lpstr>
      <vt:lpstr>Roboto</vt:lpstr>
      <vt:lpstr>Calibri</vt:lpstr>
      <vt:lpstr>Times New Roman</vt:lpstr>
      <vt:lpstr>Microsoft YaHei</vt:lpstr>
      <vt:lpstr>Arial Unicode MS</vt:lpstr>
      <vt:lpstr>MingLiU-ExtB</vt:lpstr>
      <vt:lpstr>Ti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Admin</cp:lastModifiedBy>
  <cp:revision>3</cp:revision>
  <dcterms:created xsi:type="dcterms:W3CDTF">2023-12-24T11:58:00Z</dcterms:created>
  <dcterms:modified xsi:type="dcterms:W3CDTF">2023-12-24T12:00:56Z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717B2867397B4342ADD87B8C4A6353D5_13</vt:lpwstr>
  </property>
  <property fmtid="{D5CDD505-2E9C-101B-9397-08002B2CF9AE}" pid="3" name="KSOProductBuildVer">
    <vt:lpwstr>1049-12.2.0.13359</vt:lpwstr>
  </property>
</Properties>
</file>