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4BA0000025E19CB0876.png"/>
  <manifest:file-entry manifest:media-type="image/png" manifest:full-path="Pictures/1000020100000269000001C7044CFBBB.png"/>
  <manifest:file-entry manifest:media-type="image/png" manifest:full-path="Pictures/100000000000017100000143B2078E42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stroke="none" svg:stroke-width="0cm" draw:fill="none" draw:textarea-vertical-align="top" draw:auto-grow-height="true" fo:min-height="0cm" fo:min-width="0cm" fo:padding-top="0.125cm" fo:padding-bottom="0.125cm" fo:padding-left="0.25cm" fo:padding-right="0.25cm" fo:wrap-option="wrap"/>
    </style:style>
    <style:style style:name="gr2" style:family="graphic">
      <style:graphic-properties style:protect="size"/>
    </style:style>
    <style:style style:name="gr3" style:family="graphic" style:parent-style-name="standard">
      <style:graphic-properties draw:stroke="none" svg:stroke-width="0cm" draw:fill="none" draw:textarea-vertical-align="top" draw:auto-grow-height="true" fo:min-height="0cm" fo:min-width="0cm" fo:padding-top="0.125cm" fo:padding-bottom="0.125cm" fo:padding-left="0.25cm" fo:padding-right="0.25cm" fo:wrap-option="no-wrap"/>
    </style:style>
    <style:style style:name="gr4" style:family="graphic" style:parent-style-name="Oggetto_20_senza_20_riempimento_20_e_20_linea">
      <style:graphic-properties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Predefinito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2" style:family="presentation" style:parent-style-name="Predefinito-subtitle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pr3" style:family="presentation" style:parent-style-name="Predefinito-notes">
      <style:graphic-properties draw:fill-color="#ffffff" fo:min-height="13.364cm"/>
    </style:style>
    <style:style style:name="pr4" style:family="presentation" style:parent-style-name="Predefinito_20_1-notes">
      <style:graphic-properties draw:fill-color="#ffffff" fo:min-height="13.364cm"/>
    </style:style>
    <style:style style:name="pr5" style:family="presentation" style:parent-style-name="Predefinito_20_1-title">
      <style:graphic-properties draw:auto-grow-height="true" fo:min-height="3.18cm"/>
    </style:style>
    <style:style style:name="pr6" style:family="presentation" style:parent-style-name="Predefinito_20_1-outline1">
      <style:graphic-properties draw:auto-grow-height="true" fo:min-height="5.996cm"/>
    </style:style>
    <style:style style:name="pr7" style:family="presentation" style:parent-style-name="Predefinito_20_1-title">
      <style:graphic-properties fo:min-height="3.18cm"/>
    </style:style>
    <style:style style:name="pr8" style:family="presentation" style:parent-style-name="Predefinito_20_1-outline1">
      <style:graphic-properties fo:min-height="12.572cm"/>
    </style:style>
    <style:style style:name="pr9" style:family="presentation" style:parent-style-name="Predefinito_20_1-outline1">
      <style:graphic-properties fo:min-height="5.996cm"/>
    </style:style>
    <style:style style:name="P1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2" style:family="paragraph">
      <style:paragraph-properties style:font-independent-line-spacing="true"/>
      <style:text-properties fo:font-size="18pt"/>
    </style:style>
    <style:style style:name="P3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8pt" fo:hyphenate="false"/>
    </style:style>
    <style:style style:name="P4" style:family="paragraph">
      <style:paragraph-properties fo:margin-left="0cm" fo:margin-right="0cm" fo:margin-top="0cm" fo:margin-bottom="0cm" fo:text-align="center" fo:text-indent="0cm" style:punctuation-wrap="hanging" style:writing-mode="lr-tb"/>
      <style:text-properties fo:font-size="18pt" fo:hyphenate="false"/>
    </style:style>
    <style:style style:name="P5" style:family="paragraph">
      <style:paragraph-properties fo:text-align="center"/>
      <style:text-properties fo:font-size="54pt" style:font-size-asian="54pt" style:font-size-complex="54pt"/>
    </style:style>
    <style:style style:name="P6" style:family="paragraph">
      <style:paragraph-properties fo:text-align="center"/>
    </style:style>
    <style:style style:name="T1" style:family="text">
      <style:text-properties fo:color="#000000" style:text-line-through-style="none" fo:font-family="Latha" style:font-family-generic="swiss" fo:font-size="80pt" fo:letter-spacing="normal" fo:font-style="italic" style:text-underline-style="none" fo:font-weight="normal" style:font-size-asian="80pt" style:font-style-asian="italic" style:font-weight-asian="normal" style:font-family-complex="Latha" style:font-family-generic-complex="swiss" style:font-size-complex="80pt" style:font-style-complex="italic" style:font-weight-complex="normal"/>
    </style:style>
    <style:style style:name="T2" style:family="text">
      <style:text-properties fo:color="#000000" style:text-line-through-style="none" fo:font-family="Latha" style:font-family-generic="swiss" fo:font-size="88pt" fo:letter-spacing="normal" fo:font-style="italic" style:text-underline-style="none" fo:font-weight="normal" style:font-size-asian="88pt" style:font-style-asian="italic" style:font-weight-asian="normal" style:font-family-complex="Latha" style:font-family-generic-complex="swiss" style:font-size-complex="88pt" style:font-style-complex="italic" style:font-weight-complex="normal"/>
    </style:style>
    <style:style style:name="T3" style:family="text">
      <style:text-properties fo:color="#000000" style:text-line-through-style="none" fo:font-family="'Calibri Light'" fo:font-size="32pt" fo:letter-spacing="normal" fo:font-style="normal" style:text-underline-style="none" fo:font-weight="normal" style:font-size-asian="32pt" style:font-style-asian="normal" style:font-weight-asian="normal" style:font-size-complex="32pt" style:font-style-complex="normal" style:font-weight-complex="normal"/>
    </style:style>
    <style:style style:name="T4" style:family="text">
      <style:text-properties fo:color="#000000" style:text-line-through-style="none" fo:font-family="Calibri" fo:font-size="40pt" fo:letter-spacing="normal" fo:font-style="normal" style:text-underline-style="none" fo:font-weight="normal" style:font-size-asian="40pt" style:font-style-asian="normal" style:font-weight-asian="normal" style:font-size-complex="40pt" style:font-style-complex="normal" style:font-weight-complex="normal"/>
    </style:style>
    <style:style style:name="T5" style:family="text">
      <style:text-properties fo:color="#000000" style:text-line-through-style="none" fo:font-family="Calibri" fo:font-size="72pt" fo:letter-spacing="normal" fo:font-style="normal" style:text-underline-style="none" fo:font-weight="normal" style:font-size-asian="72pt" style:font-style-asian="normal" style:font-weight-asian="normal" style:font-size-complex="72pt" style:font-style-complex="normal" style:font-weight-complex="normal"/>
    </style:style>
    <style:style style:name="T6" style:family="text">
      <style:text-properties fo:color="#000000" style:text-line-through-style="none" fo:font-family="Calibri" fo:font-size="36pt" fo:letter-spacing="normal" fo:font-style="normal" style:text-underline-style="none" fo:font-weight="bold" style:font-size-asian="36pt" style:font-style-asian="normal" style:font-weight-asian="bold" style:font-size-complex="36pt" style:font-style-complex="normal" style:font-weight-complex="bold"/>
    </style:style>
    <style:style style:name="T7" style:family="text">
      <style:text-properties fo:color="#000000" style:text-line-through-style="none" fo:font-family="Calibri" fo:font-size="36pt" fo:letter-spacing="normal" fo:font-style="normal" style:text-underline-style="none" fo:font-weight="normal" style:font-size-asian="36pt" style:font-style-asian="normal" style:font-weight-asian="normal" style:font-size-complex="36pt" style:font-style-complex="normal" style:font-weight-complex="normal"/>
    </style:style>
    <style:style style:name="T8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9" style:family="text">
      <style:text-properties fo:color="#000000" style:text-line-through-style="none" fo:font-family="Calibri" fo:font-size="54pt" fo:letter-spacing="normal" fo:font-style="normal" style:text-underline-style="none" fo:font-weight="normal" style:font-size-asian="54pt" style:font-style-asian="normal" style:font-weight-asian="normal" style:font-size-complex="54pt" style:font-style-complex="normal" style:font-weight-complex="normal"/>
    </style:style>
    <style:style style:name="T10" style:family="text">
      <style:text-properties fo:color="#000000" style:text-line-through-style="none" fo:font-family="Calibri" fo:font-size="32pt" fo:letter-spacing="normal" fo:font-style="normal" style:text-underline-style="none" fo:font-weight="normal" style:font-size-asian="32pt" style:font-style-asian="normal" style:font-weight-asian="normal" style:font-size-complex="32pt" style:font-style-complex="normal" style:font-weight-complex="normal"/>
    </style:style>
    <style:style style:name="T11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T12" style:family="text">
      <style:text-properties fo:color="#000000" style:text-line-through-style="none" fo:font-family="Calibri" fo:font-size="24pt" fo:letter-spacing="normal" fo:font-style="italic" style:text-underline-style="none" fo:font-weight="normal" style:font-size-asian="24pt" style:font-style-asian="italic" style:font-weight-asian="normal" style:font-size-complex="24pt" style:font-style-complex="italic" style:font-weight-complex="normal"/>
    </style:style>
    <style:style style:name="T13" style:family="text">
      <style:text-properties fo:font-size="54pt" style:font-size-asian="54pt" style:font-size-complex="54pt"/>
    </style:style>
    <text:list-style style:name="L1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•">
        <style:list-level-properties text:space-before="0.001cm" text:min-label-width="0.793cm"/>
        <style:text-properties fo:font-family="Arial" style:font-family-generic="swiss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bullet text:level="1" text:bullet-char="•">
        <style:list-level-properties text:space-before="0.001cm" text:min-label-width="0.793cm"/>
        <style:text-properties fo:font-family="Arial" style:font-family-generic="swiss" style:use-window-font-color="true" fo:font-size="45%"/>
      </text:list-level-style-bullet>
      <text:list-level-style-number text:level="2" style:num-suffix="." style:num-format="i">
        <style:list-level-properties text:space-before="1.271cm" text:min-label-width="1.11cm"/>
        <style:text-properties style:use-window-font-color="true" fo:font-size="45%"/>
      </text:list-level-style-number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6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7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" presentation:presentation-page-layout-name="AL1T0">
        <draw:frame draw:name="Titolo 1" presentation:style-name="pr1" draw:text-style-name="P2" draw:layer="layout" svg:width="25.399cm" svg:height="4.763cm" svg:x="4.233cm" svg:y="2.461cm" presentation:class="title" presentation:user-transformed="true">
          <draw:text-box>
            <text:p text:style-name="P1">
              <text:span text:style-name="T1">
                <text:line-break/>
              </text:span>
              <text:span text:style-name="T1">
                <text:line-break/>
              </text:span>
              <text:span text:style-name="T2">Safestreets</text:span>
            </text:p>
          </draw:text-box>
        </draw:frame>
        <draw:frame draw:name="Sottotitolo 2" presentation:style-name="pr2" draw:text-style-name="P2" draw:layer="layout" svg:width="25.399cm" svg:height="1.438cm" svg:x="4.233cm" svg:y="7.479cm" presentation:class="subtitle" presentation:user-transformed="true">
          <draw:text-box>
            <text:p text:style-name="P1">
              <text:span text:style-name="T3">Software Engineering II Project 2019-2020</text:span>
            </text:p>
          </draw:text-box>
        </draw:frame>
        <draw:custom-shape draw:name="CasellaDiTesto 3" draw:style-name="gr1" draw:text-style-name="P2" draw:layer="layout" svg:width="13.179cm" svg:height="5.33cm" svg:x="0.79cm" svg:y="12.361cm">
          <text:p text:style-name="P3">
            <text:span text:style-name="T4">Pozzi Matteo</text:span>
          </text:p>
          <text:p text:style-name="P3">
            <text:span text:style-name="T4">Sacco Sara</text:span>
          </text:p>
          <text:p text:style-name="P3">
            <text:span text:style-name="T4">Ventura Andrea</text:span>
          </text:p>
          <draw:enhanced-geometry svg:viewBox="0 0 21600 21600" draw:type="rectangle" draw:enhanced-path="M 0 0 L 21600 0 21600 21600 0 21600 0 0 Z N"/>
        </draw:custom-shape>
        <draw:custom-shape draw:name="Rettangolo 5" draw:style-name="gr1" draw:text-style-name="P2" draw:layer="layout" svg:width="13.969cm" svg:height="1.944cm" svg:x="19.897cm" svg:y="13.625cm">
          <text:p text:style-name="P3">
            <text:span text:style-name="T4">Prof. Matteo Rossi</text:span>
          </text:p>
          <draw:enhanced-geometry svg:viewBox="0 0 21600 21600" draw:type="rectangle" draw:enhanced-path="M 0 0 L 21600 0 21600 21600 0 21600 0 0 Z N"/>
        </draw:custom-shape>
        <presentation:notes draw:style-name="dp2">
          <draw:page-thumbnail draw:style-name="gr2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Predefinito_20_1">
        <draw:custom-shape draw:name="CasellaDiTesto 1" draw:style-name="gr1" draw:text-style-name="P2" draw:layer="layout" svg:width="20.037cm" svg:height="3.299cm" svg:x="6.548cm" svg:y="1.326cm">
          <text:p text:style-name="P4">
            <text:span text:style-name="T5">Goals</text:span>
          </text:p>
          <draw:enhanced-geometry svg:viewBox="0 0 21600 21600" draw:type="rectangle" draw:enhanced-path="M 0 0 L 21600 0 21600 21600 0 21600 0 0 Z N"/>
        </draw:custom-shape>
        <draw:custom-shape draw:name="CasellaDiTesto 2" draw:style-name="gr1" draw:text-style-name="P2" draw:layer="layout" svg:width="30.084cm" svg:height="10.157cm" svg:x="1.891cm" svg:y="5.024cm">
          <text:list text:style-name="L4">
            <text:list-item>
              <text:p text:style-name="P3">
                <text:span text:style-name="T6">[G3]</text:span>
                <text:span text:style-name="T7"> Allow Authorities to evaluate submitted reports and Citizens to visualize accepted ones with limited information</text:span>
                <text:span text:style-name="T8">;</text:span>
              </text:p>
            </text:list-item>
          </text:list>
          <text:p text:style-name="P3">
            <text:span text:style-name="T8"/>
          </text:p>
          <text:list text:continue-numbering="true" text:style-name="L4">
            <text:list-item>
              <text:p text:style-name="P3">
                <text:span text:style-name="T7">[</text:span>
                <text:span text:style-name="T6">G8</text:span>
                <text:span text:style-name="T7">] Allow an Authority to link issued traffic tickets to relative Citizens reports;</text:span>
              </text:p>
            </text:list-item>
          </text:list>
          <text:p text:style-name="P3">
            <text:span text:style-name="T8"/>
          </text:p>
          <text:p text:style-name="P3">
            <text:span text:style-name="T8"/>
          </text:p>
          <draw:enhanced-geometry svg:viewBox="0 0 21600 21600" draw:type="rectangle" draw:enhanced-path="M 0 0 L 21600 0 21600 21600 0 21600 0 0 Z N"/>
        </draw:custom-shape>
        <presentation:notes draw:style-name="dp2">
          <draw:page-thumbnail draw:style-name="gr2" draw:layer="layout" svg:width="14.848cm" svg:height="11.136cm" svg:x="3.075cm" svg:y="2.257cm" draw:page-number="2" presentation:class="page"/>
          <draw:frame presentation:style-name="pr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Predefinito_20_1">
        <draw:custom-shape draw:name="CasellaDiTesto 1" draw:style-name="gr1" draw:text-style-name="P2" draw:layer="layout" svg:width="23.113cm" svg:height="4.823cm" svg:x="5.87cm" svg:y="1.101cm">
          <text:p text:style-name="P4">
            <text:span text:style-name="T9">Difference between MobileApp and WebApp</text:span>
          </text:p>
          <draw:enhanced-geometry svg:viewBox="0 0 21600 21600" draw:type="rectangle" draw:enhanced-path="M 0 0 L 21600 0 21600 21600 0 21600 0 0 Z N"/>
        </draw:custom-shape>
        <draw:custom-shape draw:name="CasellaDiTesto 2" draw:style-name="gr1" draw:text-style-name="P2" draw:layer="layout" svg:width="31.721cm" svg:height="7.021cm" svg:x="1.439cm" svg:y="7.197cm">
          <text:list text:style-name="L4">
            <text:list-item>
              <text:p text:style-name="P3">
                <text:span text:style-name="T10">Citizens can notify a violation only from the mobile app; </text:span>
              </text:p>
            </text:list-item>
          </text:list>
          <text:p text:style-name="P3">
            <text:span text:style-name="T10"/>
          </text:p>
          <text:list text:continue-numbering="true" text:style-name="L4">
            <text:list-item>
              <text:p text:style-name="P3">
                <text:span text:style-name="T10">Authorities can’t generate ticket from the mobile app;</text:span>
              </text:p>
            </text:list-item>
          </text:list>
          <text:p text:style-name="P3">
            <text:span text:style-name="T10"/>
          </text:p>
          <text:list text:continue-numbering="true" text:style-name="L4">
            <text:list-item>
              <text:p text:style-name="P3">
                <text:span text:style-name="T10">Authorities can notify an accident only from the web app;</text:span>
              </text:p>
            </text:list-item>
          </text:list>
          <draw:enhanced-geometry svg:viewBox="0 0 21600 21600" draw:type="rectangle" draw:enhanced-path="M 0 0 L 21600 0 21600 21600 0 21600 0 0 Z N"/>
        </draw:custom-shape>
        <presentation:notes draw:style-name="dp2">
          <draw:page-thumbnail draw:style-name="gr2" draw:layer="layout" svg:width="19.798cm" svg:height="11.136cm" svg:x="0.6cm" svg:y="2.257cm" draw:page-number="3" presentation:class="page"/>
          <draw:frame presentation:style-name="pr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Predefinito_20_1">
        <draw:custom-shape draw:name="CasellaDiTesto 2" draw:style-name="gr3" draw:text-style-name="P2" draw:layer="layout" svg:width="9.781cm" svg:height="2.537cm" svg:x="11.984cm" svg:y="0.955cm">
          <text:p text:style-name="P3">
            <text:span text:style-name="T9">Alloy Model</text:span>
          </text:p>
          <draw:enhanced-geometry svg:viewBox="0 0 21600 21600" draw:type="rectangle" draw:enhanced-path="M 0 0 L 21600 0 21600 21600 0 21600 0 0 Z N"/>
        </draw:custom-shape>
        <draw:custom-shape draw:name="CasellaDiTesto 4" draw:style-name="gr1" draw:text-style-name="P2" draw:layer="layout" svg:width="30.106cm" svg:height="13.459cm" svg:x="2.082cm" svg:y="4.288cm">
          <text:list text:style-name="L4">
            <text:list-item>
              <text:p text:style-name="P3">
                <text:span text:style-name="T11">User authentication: username, fiscal code;</text:span>
              </text:p>
            </text:list-item>
            <text:list-item>
              <text:p text:style-name="P3">
                <text:span text:style-name="T11">Report management: </text:span>
              </text:p>
            </text:list-item>
          </text:list>
          <text:list text:style-name="L5">
            <text:list-item>
              <text:list>
                <text:list-item>
                  <text:p text:style-name="P3">
                    <text:span text:style-name="T11">Each report’s status must be one among </text:span>
                    <text:span text:style-name="T12">evaluating</text:span>
                    <text:span text:style-name="T11">, </text:span>
                    <text:span text:style-name="T12">accepted</text:span>
                    <text:span text:style-name="T11">, </text:span>
                    <text:span text:style-name="T12">refused</text:span>
                    <text:span text:style-name="T11">;</text:span>
                  </text:p>
                </text:list-item>
                <text:list-item>
                  <text:p text:style-name="P3">
                    <text:span text:style-name="T11">Each report is saved in the report history of the citizen who submitted it;</text:span>
                  </text:p>
                </text:list-item>
                <text:list-item>
                  <text:p text:style-name="P3">
                    <text:span text:style-name="T11">Each report is saved in the report list of the municipality of the corresponding area;</text:span>
                  </text:p>
                </text:list-item>
                <text:list-item>
                  <text:p text:style-name="P3">
                    <text:span text:style-name="T11">If the report has status </text:span>
                    <text:span text:style-name="T12">accepted</text:span>
                    <text:span text:style-name="T11">, it must be saved in the list of accepted reports;</text:span>
                  </text:p>
                </text:list-item>
                <text:list-item>
                  <text:p text:style-name="P3">
                    <text:span text:style-name="T11">If the report has status </text:span>
                    <text:span text:style-name="T12">accepted</text:span>
                    <text:span text:style-name="T11">, a ticket is automatically created;</text:span>
                  </text:p>
                </text:list-item>
              </text:list>
            </text:list-item>
            <text:list-item>
              <text:p text:style-name="P3">
                <text:span text:style-name="T11">Area identification:</text:span>
              </text:p>
              <text:list>
                <text:list-item>
                  <text:p text:style-name="P3">
                    <text:span text:style-name="T11">Singular locations which can be simple, or marked as </text:span>
                    <text:span text:style-name="T12">unsafe </text:span>
                    <text:span text:style-name="T11">or </text:span>
                    <text:span text:style-name="T12">high frequency violations</text:span>
                    <text:span text:style-name="T11">;</text:span>
                  </text:p>
                </text:list-item>
                <text:list-item>
                  <text:p text:style-name="P3">
                    <text:span text:style-name="T11">Constraints for area identification have been simplified.</text:span>
                  </text:p>
                </text:list-item>
              </text:list>
            </text:list-item>
          </text:list>
          <draw:enhanced-geometry svg:viewBox="0 0 21600 21600" draw:type="rectangle" draw:enhanced-path="M 0 0 L 21600 0 21600 21600 0 21600 0 0 Z N"/>
        </draw:custom-shape>
        <presentation:notes draw:style-name="dp2">
          <draw:page-thumbnail draw:style-name="gr2" draw:layer="layout" svg:width="19.798cm" svg:height="11.136cm" svg:x="0.6cm" svg:y="2.257cm" draw:page-number="4" presentation:class="page"/>
          <draw:frame presentation:style-name="pr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Predefinito_20_1" presentation:presentation-page-layout-name="AL2T15">
        <draw:frame presentation:style-name="pr5" draw:text-style-name="P5" draw:layer="layout" svg:width="30.479cm" svg:height="3.18cm" svg:x="1.693cm" svg:y="0.76cm" presentation:class="title" presentation:user-transformed="true">
          <draw:text-box>
            <text:p text:style-name="P5">
              <text:span text:style-name="T13">Analyzing pictures</text:span>
            </text:p>
          </draw:text-box>
        </draw:frame>
        <draw:frame presentation:style-name="pr6" draw:layer="layout" svg:width="14.873cm" svg:height="5.996cm" svg:x="1.693cm" svg:y="4.457cm" presentation:class="outline" presentation:user-transformed="true">
          <draw:text-box>
            <text:list text:style-name="L7">
              <text:list-item>
                <text:p>Located on client device</text:p>
                <text:list>
                  <text:list-item>
                    <text:p>Reduced avoidable server workload</text:p>
                  </text:list-item>
                  <text:list-item>
                    <text:p>Clients are independent: each client manages its own pictures</text:p>
                  </text:list-item>
                </text:list>
              </text:list-item>
            </text:list>
          </draw:text-box>
        </draw:frame>
        <draw:frame presentation:style-name="pr6" draw:layer="layout" svg:width="14.873cm" svg:height="5.996cm" svg:x="1.693cm" svg:y="11.023cm" presentation:class="outline" presentation:user-transformed="true">
          <draw:text-box>
            <text:list text:style-name="L7">
              <text:list-item>
                <text:p>When a picture is sent to the server it doesn't have to be checked again</text:p>
                <text:list>
                  <text:list-item>
                    <text:p>It can be immediately stored</text:p>
                  </text:list-item>
                  <text:list-item>
                    <text:p>Saved computational resources</text:p>
                  </text:list-item>
                </text:list>
              </text:list-item>
            </text:list>
          </draw:text-box>
        </draw:frame>
        <draw:frame draw:style-name="gr4" draw:text-style-name="P6" draw:layer="layout" svg:width="14.362cm" svg:height="12.571cm" svg:x="17.565cm" svg:y="4.457cm" presentation:class="graphic" presentation:user-transformed="true">
          <draw:image xlink:href="Pictures/100000000000017100000143B2078E42.png" xlink:type="simple" xlink:show="embed" xlink:actuate="onLoad">
            <text:p/>
          </draw:image>
        </draw:frame>
        <presentation:notes draw:style-name="dp2">
          <draw:page-thumbnail draw:style-name="gr2" draw:layer="layout" svg:width="19.798cm" svg:height="11.136cm" svg:x="0.6cm" svg:y="2.257cm" draw:page-number="5" presentation:class="page"/>
          <draw:frame presentation:style-name="pr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Predefinito_20_1" presentation:presentation-page-layout-name="AL3T3">
        <draw:frame presentation:style-name="pr7" draw:text-style-name="P5" draw:layer="layout" svg:width="30.479cm" svg:height="3.18cm" svg:x="1.693cm" svg:y="0.76cm" presentation:class="title" presentation:user-transformed="true">
          <draw:text-box>
            <text:p text:style-name="P5">
              <text:span text:style-name="T13">Server components</text:span>
            </text:p>
          </draw:text-box>
        </draw:frame>
        <draw:frame draw:style-name="gr4" draw:text-style-name="P6" draw:layer="layout" svg:width="14.873cm" svg:height="10.967cm" svg:x="1.692cm" svg:y="5.259cm" presentation:class="graphic">
          <draw:image xlink:href="Pictures/1000020100000269000001C7044CFBBB.png" xlink:type="simple" xlink:show="embed" xlink:actuate="onLoad">
            <text:p/>
          </draw:image>
        </draw:frame>
        <draw:frame presentation:style-name="pr8" draw:layer="layout" svg:width="14.873cm" svg:height="12.572cm" svg:x="17.31cm" svg:y="4.457cm" presentation:class="outline" presentation:user-transformed="true">
          <draw:text-box>
            <text:list text:style-name="L7">
              <text:list-header>
                <text:p/>
              </text:list-header>
              <text:list-item>
                <text:p>One component for each handled resource</text:p>
                <text:list>
                  <text:list-item>
                    <text:p>Reports, Tickets, Areas, Statistics, Users management</text:p>
                  </text:list-item>
                  <text:list-item>
                    <text:p>Functionalities grouped by resources...</text:p>
                  </text:list-item>
                  <text:list-item>
                    <text:p>… each functionality can be easily found...</text:p>
                  </text:list-item>
                  <text:list-item>
                    <text:p>… more maintainable and scalable system</text:p>
                  </text:list-item>
                </text:list>
              </text:list-item>
            </text:list>
          </draw:text-box>
        </draw:frame>
        <presentation:notes draw:style-name="dp2">
          <draw:page-thumbnail draw:style-name="gr2" draw:layer="layout" svg:width="19.798cm" svg:height="11.136cm" svg:x="0.6cm" svg:y="2.257cm" draw:page-number="6" presentation:class="page"/>
          <draw:frame presentation:style-name="pr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Predefinito_20_1" presentation:presentation-page-layout-name="AL2T15">
        <draw:frame presentation:style-name="pr7" draw:text-style-name="P5" draw:layer="layout" svg:width="30.479cm" svg:height="3.18cm" svg:x="1.693cm" svg:y="0.76cm" presentation:class="title" presentation:user-transformed="true">
          <draw:text-box>
            <text:p text:style-name="P5">
              <text:span text:style-name="T13">Components deployment</text:span>
            </text:p>
          </draw:text-box>
        </draw:frame>
        <draw:frame presentation:style-name="pr9" draw:layer="layout" svg:width="14.873cm" svg:height="5.996cm" svg:x="1.693cm" svg:y="4.457cm" presentation:class="outline">
          <draw:text-box>
            <text:list text:style-name="L7">
              <text:list-item>
                <text:p>Three tier architecture</text:p>
                <text:list>
                  <text:list-item>
                    <text:p>(Presentation+Application) + Application + Data</text:p>
                  </text:list-item>
                </text:list>
              </text:list-item>
              <text:list-item>
                <text:p>Web and application servers to handle requests</text:p>
              </text:list-item>
            </text:list>
          </draw:text-box>
        </draw:frame>
        <draw:frame presentation:style-name="pr9" draw:layer="layout" svg:width="14.873cm" svg:height="6.243cm" svg:x="1.693cm" svg:y="11.023cm" presentation:class="outline" presentation:user-transformed="true">
          <draw:text-box>
            <text:list text:style-name="L7">
              <text:list-item>
                <text:p>Relational DBMS to store meaningful data</text:p>
              </text:list-item>
              <text:list-item>
                <text:p>Replication and load balancing mechanisms between tiers</text:p>
                <text:list>
                  <text:list-item>
                    <text:p>Improved availability and execution time</text:p>
                  </text:list-item>
                </text:list>
              </text:list-item>
            </text:list>
          </draw:text-box>
        </draw:frame>
        <draw:frame draw:style-name="gr4" draw:text-style-name="P6" draw:layer="layout" svg:width="15.691cm" svg:height="8.8cm" svg:x="17.309cm" svg:y="6.6cm" presentation:class="graphic" presentation:user-transformed="true">
          <draw:image xlink:href="Pictures/10000201000004BA0000025E19CB0876.png" xlink:type="simple" xlink:show="embed" xlink:actuate="onLoad">
            <text:p/>
          </draw:image>
        </draw:frame>
        <presentation:notes draw:style-name="dp2">
          <draw:page-thumbnail draw:style-name="gr2" draw:layer="layout" svg:width="19.798cm" svg:height="11.136cm" svg:x="0.6cm" svg:y="2.257cm" draw:page-number="7" presentation:class="page"/>
          <draw:frame presentation:style-name="pr4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2020-01-19T13:03:09.86</dc:date>
    <dc:creator>poz </dc:creator>
    <meta:document-statistic meta:object-count="67"/>
    <meta:generator>OpenOffice/4.1.3$Win32 OpenOffice.org_project/413m1$Build-9783</meta:generator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-941</config:config-item>
      <config:config-item config:name="VisibleAreaLeft" config:type="int">-509</config:config-item>
      <config:config-item config:name="VisibleAreaWidth" config:type="int">35184</config:config-item>
      <config:config-item config:name="VisibleAreaHeight" config:type="int">21090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6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-941</config:config-item>
          <config:config-item config:name="VisibleAreaLeft" config:type="int">-509</config:config-item>
          <config:config-item config:name="VisibleAreaWidth" config:type="int">35185</config:config-item>
          <config:config-item config:name="VisibleAreaHeight" config:type="int">21091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Lucida Sans Unicode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solid" draw:fill-color="#00b0f0" draw:opacity="30%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en" style:country-asian="US" style:font-style-asian="normal" style:font-weight-asian="normal" style:font-family-complex="'Lucida Sans'" style:font-family-generic-complex="system" style:font-pitch-complex="variable" style:font-size-complex="2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Predefinito-outline2" style:family="presentation" style:parent-style-name="Predefinito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-outline3" style:family="presentation" style:parent-style-name="Predefinito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4" style:family="presentation" style:parent-style-name="Predefinito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5" style:family="presentation" style:parent-style-name="Predefinito-outline4">
      <style:paragraph-properties fo:margin-top="0cm" fo:margin-bottom="0.1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top="0cm" fo:margin-bottom="0.1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top="0cm" fo:margin-bottom="0.1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top="0cm" fo:margin-bottom="0.1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top="0cm" fo:margin-bottom="0.1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en" style:country-asian="US" style:font-style-asian="normal" style:font-weight-asian="normal" style:font-family-complex="'Lucida Sans'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background" style:display-name="Predefinito 1-background" style:family="presentation">
      <style:graphic-properties draw:stroke="none" draw:fill="solid" draw:fill-color="#00b0f0" draw:opacity="30%"/>
      <style:text-properties style:letter-kerning="true"/>
    </style:style>
    <style:style style:name="Predefinito_20_1-backgroundobjects" style:display-name="Predefinito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_20_1-notes" style:display-name="Predefinito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_20_1-outline1" style:display-name="Predefinito 1-outline1" style:family="presentation">
      <style:graphic-properties draw:stroke="none" draw:fill="none">
        <text:list-style style:name="Predefinito_20_1-outline1" style:display-name="Predefinito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en" style:country-asian="US" style:font-style-asian="normal" style:font-weight-asian="normal" style:font-family-complex="'Lucida Sans'" style:font-family-generic-complex="system" style:font-pitch-complex="variable" style:font-size-complex="2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outline2" style:display-name="Predefinito 1-outline2" style:family="presentation" style:parent-style-name="Predefinito_20_1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_20_1-outline3" style:display-name="Predefinito 1-outline3" style:family="presentation" style:parent-style-name="Predefinito_20_1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4" style:display-name="Predefinito 1-outline4" style:family="presentation" style:parent-style-name="Predefinito_20_1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5" style:display-name="Predefinito 1-outline5" style:family="presentation" style:parent-style-name="Predefinito_20_1-outline4">
      <style:paragraph-properties fo:margin-top="0cm" fo:margin-bottom="0.1cm"/>
      <style:text-properties fo:font-size="20pt" style:font-size-asian="20pt" style:font-size-complex="20pt"/>
    </style:style>
    <style:style style:name="Predefinito_20_1-outline6" style:display-name="Predefinito 1-outline6" style:family="presentation" style:parent-style-name="Predefinito_20_1-outline5">
      <style:paragraph-properties fo:margin-top="0cm" fo:margin-bottom="0.1cm"/>
      <style:text-properties fo:font-size="20pt" style:font-size-asian="20pt" style:font-size-complex="20pt"/>
    </style:style>
    <style:style style:name="Predefinito_20_1-outline7" style:display-name="Predefinito 1-outline7" style:family="presentation" style:parent-style-name="Predefinito_20_1-outline6">
      <style:paragraph-properties fo:margin-top="0cm" fo:margin-bottom="0.1cm"/>
      <style:text-properties fo:font-size="20pt" style:font-size-asian="20pt" style:font-size-complex="20pt"/>
    </style:style>
    <style:style style:name="Predefinito_20_1-outline8" style:display-name="Predefinito 1-outline8" style:family="presentation" style:parent-style-name="Predefinito_20_1-outline7">
      <style:paragraph-properties fo:margin-top="0cm" fo:margin-bottom="0.1cm"/>
      <style:text-properties fo:font-size="20pt" style:font-size-asian="20pt" style:font-size-complex="20pt"/>
    </style:style>
    <style:style style:name="Predefinito_20_1-outline9" style:display-name="Predefinito 1-outline9" style:family="presentation" style:parent-style-name="Predefinito_20_1-outline8">
      <style:paragraph-properties fo:margin-top="0cm" fo:margin-bottom="0.1cm"/>
      <style:text-properties fo:font-size="20pt" style:font-size-asian="20pt" style:font-size-complex="20pt"/>
    </style:style>
    <style:style style:name="Predefinito_20_1-subtitle" style:display-name="Predefinito 1-subtitle" style:family="presentation">
      <style:graphic-properties draw:stroke="none" draw:fill="none" draw:textarea-vertical-align="middle">
        <text:list-style style:name="Predefinito_20_1-subtitle" style:display-name="Predefinito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_20_1-title" style:display-name="Predefinito 1-title" style:family="presentation">
      <style:graphic-properties draw:stroke="none" draw:fill="none" draw:textarea-vertical-align="middle">
        <text:list-style style:name="Predefinito_20_1-title" style:display-name="Predefinito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en" style:country-asian="US" style:font-style-asian="normal" style:font-weight-asian="normal" style:font-family-complex="'Lucida Sans'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5">
      <presentation:placeholder presentation:object="title" svg:x="2.058cm" svg:y="1.743cm" svg:width="23.912cm" svg:height="3.507cm"/>
      <presentation:placeholder presentation:object="object" svg:x="2.058cm" svg:y="5.838cm" svg:width="11.67cm" svg:height="6.311cm"/>
      <presentation:placeholder presentation:object="object" svg:x="2.058cm" svg:y="12.748cm" svg:width="11.67cm" svg:height="-0.601cm"/>
      <presentation:placeholder presentation:object="outline" svg:x="14.311cm" svg:y="5.838cm" svg:width="-0.585cm" svg:height="13.23cm"/>
    </style:presentation-page-layout>
    <style:presentation-page-layout style:name="AL3T3">
      <presentation:placeholder presentation:object="title" svg:x="2.058cm" svg:y="1.743cm" svg:width="23.912cm" svg:height="3.507cm"/>
      <presentation:placeholder presentation:object="outline" svg:x="2.058cm" svg:y="5.838cm" svg:width="11.67cm" svg:height="13.23cm"/>
      <presentation:placeholder presentation:object="outline" svg:x="14.311cm" svg:y="5.838cm" svg:width="-0.585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00b0f0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Predefinito-title">
      <style:graphic-properties draw:stroke="none" svg:stroke-width="0cm" draw:fill="none" draw:textarea-vertical-align="bottom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Predefinito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3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4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Predefinito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6" style:family="presentation" style:parent-style-name="Predefinito_20_1-backgroundobjects">
      <style:graphic-properties draw:stroke="none" draw:fill="none" draw:fill-color="#ffffff" draw:auto-grow-height="false" fo:min-height="1.485cm"/>
    </style:style>
    <style:style style:name="Mpr7" style:family="presentation" style:parent-style-name="Predefinito_20_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margin-top="0cm" fo:margin-bottom="0cm" fo:line-height="90%" fo:text-align="start" style:punctuation-wrap="hanging" style:writing-mode="lr-tb"/>
      <style:text-properties fo:font-size="18pt" fo:hyphenate="false"/>
    </style:style>
    <style:style style:name="MP4" style:family="paragraph">
      <style:paragraph-properties style:font-independent-line-spacing="true"/>
      <style:text-properties fo:font-size="18pt"/>
    </style:style>
    <style:style style:name="M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MP6" style:family="paragraph">
      <style:paragraph-properties style:font-independent-line-spacing="true"/>
      <style:text-properties fo:font-size="18pt" style:font-size-asian="14pt" style:font-size-complex="14pt"/>
    </style:style>
    <style:style style:name="MP7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8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T1" style:family="text">
      <style:text-properties fo:color="#000000" style:text-line-through-style="none" fo:font-family="'Calibri Light'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2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page-number>&lt;numero&gt;</text:page-number>
          </text:p>
        </draw:text-box>
      </draw:frame>
    </style:handout-master>
    <style:master-page style:name="Predefinito" style:page-layout-name="PM1" draw:style-name="Mdp1">
      <draw:frame draw:name="Titolo 1" presentation:style-name="Mpr1" draw:text-style-name="MP4" draw:layer="backgroundobjects" svg:width="25.399cm" svg:height="6.631cm" svg:x="4.233cm" svg:y="3.118cm" presentation:class="title" presentation:user-transformed="true">
        <draw:text-box>
          <text:p text:style-name="MP3">
            <text:span text:style-name="MT1">Fate clic per modificare il formato del testo del titoloFare clic per modificare lo stile del titolo dello schema</text:span>
          </text:p>
        </draw:text-box>
      </draw:frame>
      <draw:frame draw:name="Segnaposto data 3" presentation:style-name="Mpr2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20-01-19">19/01/20</text:date>
            </text:span>
          </text:p>
        </draw:text-box>
      </draw:frame>
      <draw:frame draw:name="Segnaposto piè di pagina 4" presentation:style-name="Mpr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draw:frame presentation:style-name="Predefinito-outline1" draw:layer="backgroundobjects" svg:width="30.479cm" svg:height="12.572cm" svg:x="1.693cm" svg:y="4.457cm" presentation:class="outline" presentation:placeholder="true">
        <draw:text-box/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3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4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4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  <style:master-page style:name="Predefinito_20_1" style:display-name="Predefinito 1" style:page-layout-name="PM1" draw:style-name="Mdp1">
      <draw:frame draw:name="Segnaposto data 1" presentation:style-name="Mpr5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20-01-19">19/01/20</text:date>
            </text:span>
          </text:p>
        </draw:text-box>
      </draw:frame>
      <draw:frame draw:name="Segnaposto piè di pagina 2" presentation:style-name="Mpr5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3" presentation:style-name="Mpr5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draw:frame presentation:style-name="Predefinito_20_1-title" draw:layer="backgroundobjects" svg:width="30.479cm" svg:height="3.18cm" svg:x="1.693cm" svg:y="0.76cm" presentation:class="title" presentation:placeholder="true">
        <draw:text-box/>
      </draw:frame>
      <draw:frame presentation:style-name="Predefinito_20_1-outline1" draw:layer="backgroundobjects" svg:width="30.479cm" svg:height="12.572cm" svg:x="1.693cm" svg:y="4.457cm" presentation:class="outline" presentation:placeholder="true">
        <draw:text-box/>
      </draw:frame>
      <presentation:notes style:page-layout-name="PM0">
        <draw:page-thumbnail presentation:style-name="Predefinito_20_1-title" draw:layer="backgroundobjects" svg:width="19.798cm" svg:height="11.136cm" svg:x="0.6cm" svg:y="2.257cm" presentation:class="page"/>
        <draw:frame presentation:style-name="Predefinito_20_1-notes" draw:layer="backgroundobjects" svg:width="16.799cm" svg:height="13.364cm" svg:x="2.1cm" svg:y="14.107cm" presentation:class="notes" presentation:placeholder="true">
          <draw:text-box/>
        </draw:frame>
        <draw:frame presentation:style-name="Mpr6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6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7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7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</office:master-styles>
</office:document-styles>
</file>