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75" r:id="rId5"/>
    <p:sldId id="276" r:id="rId6"/>
    <p:sldId id="277" r:id="rId7"/>
    <p:sldId id="264" r:id="rId8"/>
    <p:sldId id="270" r:id="rId9"/>
    <p:sldId id="265" r:id="rId10"/>
    <p:sldId id="266" r:id="rId11"/>
    <p:sldId id="267" r:id="rId12"/>
    <p:sldId id="268" r:id="rId13"/>
    <p:sldId id="271" r:id="rId14"/>
    <p:sldId id="272" r:id="rId15"/>
    <p:sldId id="274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90" r:id="rId26"/>
    <p:sldId id="291" r:id="rId27"/>
    <p:sldId id="318" r:id="rId28"/>
    <p:sldId id="293" r:id="rId29"/>
    <p:sldId id="296" r:id="rId30"/>
    <p:sldId id="297" r:id="rId31"/>
    <p:sldId id="260" r:id="rId32"/>
    <p:sldId id="299" r:id="rId33"/>
    <p:sldId id="300" r:id="rId34"/>
    <p:sldId id="301" r:id="rId35"/>
    <p:sldId id="302" r:id="rId36"/>
    <p:sldId id="304" r:id="rId37"/>
    <p:sldId id="303" r:id="rId38"/>
    <p:sldId id="305" r:id="rId39"/>
    <p:sldId id="306" r:id="rId40"/>
    <p:sldId id="308" r:id="rId41"/>
    <p:sldId id="307" r:id="rId42"/>
    <p:sldId id="261" r:id="rId43"/>
    <p:sldId id="310" r:id="rId44"/>
    <p:sldId id="312" r:id="rId45"/>
    <p:sldId id="313" r:id="rId46"/>
    <p:sldId id="314" r:id="rId47"/>
    <p:sldId id="315" r:id="rId48"/>
    <p:sldId id="316" r:id="rId49"/>
    <p:sldId id="317" r:id="rId50"/>
    <p:sldId id="311" r:id="rId51"/>
    <p:sldId id="309" r:id="rId52"/>
    <p:sldId id="287" r:id="rId53"/>
    <p:sldId id="288" r:id="rId54"/>
    <p:sldId id="289" r:id="rId55"/>
    <p:sldId id="262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g, Shih Yu" initials="CSY" lastIdx="1" clrIdx="0">
    <p:extLst>
      <p:ext uri="{19B8F6BF-5375-455C-9EA6-DF929625EA0E}">
        <p15:presenceInfo xmlns:p15="http://schemas.microsoft.com/office/powerpoint/2012/main" userId="S-1-5-21-1396450758-1786167332-1027482587-2018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789A-6538-4AC2-AA45-ABD6DECC1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ED997-33BB-4D2F-81A1-FADFC9529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B0553-5282-44E5-B721-356A8F53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716E-FBF7-470D-BB4E-9761FD2FC1BD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E4EB2-8E25-4384-A788-CD856A393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87CF0-9023-44CD-8CB6-328AC224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44AB-4E7C-4569-B3E1-BAC1689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2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1736D-E96E-4C73-89BB-20D5A7F4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4AE03-31C4-4E34-BAB6-18F572527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91D2A-C450-4906-BE6A-C66898B24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716E-FBF7-470D-BB4E-9761FD2FC1BD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89DA0-656F-4817-BF97-42291AA98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10400-1883-497D-A38F-FB330757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44AB-4E7C-4569-B3E1-BAC1689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4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5AACC6-8751-47E1-BC08-55EB7B4E0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09E94-BEF2-49F7-9844-04F524C0B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D0FA4-6458-4B52-B2EF-63915446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716E-FBF7-470D-BB4E-9761FD2FC1BD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A08D5-9327-4066-BA2D-02B82193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5346C-10FF-40FE-A90C-47C3CA6B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44AB-4E7C-4569-B3E1-BAC1689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3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3283-09E0-4782-BD33-EC0AD6F0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C1147-7F0A-479F-B8BD-F965F4FA1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ACA48-06EF-4DA0-828B-3414CB5B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716E-FBF7-470D-BB4E-9761FD2FC1BD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AD8FB-82F2-46A8-9AE7-94ACA8DC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8EE59-F875-4057-A3E0-CA74F83A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44AB-4E7C-4569-B3E1-BAC1689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ACD8-27AF-44B9-A1CC-3A8595B0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FEA28-C2CC-4562-971D-CAAF8F969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FF5CB-7ED2-43DA-BAC6-373EBF14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716E-FBF7-470D-BB4E-9761FD2FC1BD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E485E-DAEA-41A9-BF5E-126C03D9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FDEAE-BC37-414E-AF8E-279B0933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44AB-4E7C-4569-B3E1-BAC1689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5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D528-09D1-46FB-BB32-D4880D37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6FB83-32DF-48DE-866A-9D5E4AE02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B3237-60AB-45F3-80D8-CB57BD0B7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E18FB-A337-42D7-B5C3-E8EFABB0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716E-FBF7-470D-BB4E-9761FD2FC1BD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51B18-662F-4318-96B8-79D52236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E588B-E715-4B61-85E3-154DAFE28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44AB-4E7C-4569-B3E1-BAC1689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7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1AA9-A993-47F2-8754-4C27EE17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14348-BC6B-4D6E-A48E-B86109EA6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DD5D0-E0F5-4D5B-B8CE-C9845C6E7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6F459-EC2E-4389-81B4-AA9FBDA39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68197-A254-4FE8-B84E-322DECDBB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35105C-1063-4152-BA95-4812DC74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716E-FBF7-470D-BB4E-9761FD2FC1BD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E611D0-5671-4558-A31C-B41124791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1B00E9-23B7-4A28-8597-3E24459F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44AB-4E7C-4569-B3E1-BAC1689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3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4117-E925-4AFF-AB8C-4B87ED97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1CC28-0F68-4CE8-AEF2-E5D759B9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716E-FBF7-470D-BB4E-9761FD2FC1BD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0F22F-6005-41E0-A13B-2AB44201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A129C-D916-4F5D-84C0-642F8694A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44AB-4E7C-4569-B3E1-BAC1689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9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9C769A-ECAA-4DA4-A5C5-D6C6EA6D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716E-FBF7-470D-BB4E-9761FD2FC1BD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5BDA2F-D657-4332-A19C-FCE65974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8F725-70DB-4C03-9EDB-C815E266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44AB-4E7C-4569-B3E1-BAC1689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3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1CA5-32F4-4014-98D7-07D3E3629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76BF-E7BD-4361-97AC-2E6C0D891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0AFBB-90C3-4F76-965B-5B2729D73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3E82E-B25B-4AE5-B25E-DA3D8797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716E-FBF7-470D-BB4E-9761FD2FC1BD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82FF4-6808-4D01-AFFB-D3C1573D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B3967-0072-4685-A5BF-3F8ED546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44AB-4E7C-4569-B3E1-BAC1689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3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8CB7-CEE6-4CA5-A77F-BB202DD69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8C9B7-9371-4EBC-8EF4-A66084CFE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2CB03-123E-4BB7-97A3-F95A7653B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D7A76-A95C-4895-BC87-DC56B327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716E-FBF7-470D-BB4E-9761FD2FC1BD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52670-0B8F-433B-A50D-2AFB6DC9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86ECC-0284-4106-B6AA-00E37B48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044AB-4E7C-4569-B3E1-BAC1689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9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94FBE2-C6C5-449F-875F-F527B373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46E8-600D-4D9F-B160-2C3CA9B16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FA5BB-950F-488A-9A1F-5E5C87670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4716E-FBF7-470D-BB4E-9761FD2FC1BD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8DC62-1B44-463E-8EA2-6CCB111A6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92F90-68BA-49D1-A09A-0CEA3E147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44AB-4E7C-4569-B3E1-BAC16892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0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the-5-clustering-algorithms-data-scientists-need-to-know-a36d136ef68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D07C3-FC6B-4C1D-854E-ED81D6108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Unsupervised Learning : </a:t>
            </a:r>
            <a:br>
              <a:rPr lang="en-US" dirty="0"/>
            </a:br>
            <a:r>
              <a:rPr lang="en-US" dirty="0"/>
              <a:t>clustering</a:t>
            </a:r>
            <a:endParaRPr 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590BE3-177E-4F45-AAE7-20C7506CE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Shih Yu Chang</a:t>
            </a:r>
          </a:p>
        </p:txBody>
      </p:sp>
    </p:spTree>
    <p:extLst>
      <p:ext uri="{BB962C8B-B14F-4D97-AF65-F5344CB8AC3E}">
        <p14:creationId xmlns:p14="http://schemas.microsoft.com/office/powerpoint/2010/main" val="4284860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Grouping Ways: Distribution-based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004F-3A24-41C7-BC16-74EA902E5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Assuming objects are sampled out from some underlying probability distributions. </a:t>
            </a:r>
          </a:p>
          <a:p>
            <a:r>
              <a:rPr lang="en-US" dirty="0"/>
              <a:t>The clustering model most closely related to statistics is based on distribution models. </a:t>
            </a:r>
          </a:p>
          <a:p>
            <a:r>
              <a:rPr lang="en-US" dirty="0"/>
              <a:t>A convenient property of this technique is that this closely resembles the way artificial data sets are generated: by sampling random objects from a distribution.</a:t>
            </a:r>
          </a:p>
          <a:p>
            <a:r>
              <a:rPr lang="en-US" dirty="0"/>
              <a:t>We will discuss this clustering technique later after talking about EM and GMM.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15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Grouping Ways: Density-based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004F-3A24-41C7-BC16-74EA902E5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this approach, clusters are defined as areas of higher density than the remainder of the data set.</a:t>
            </a:r>
          </a:p>
          <a:p>
            <a:r>
              <a:rPr lang="en-US" sz="3600" dirty="0"/>
              <a:t> Objects in these sparse areas - that are required to separate out from clusters - are usually considered to be noise and border points.</a:t>
            </a:r>
          </a:p>
          <a:p>
            <a:r>
              <a:rPr lang="en-US" dirty="0"/>
              <a:t>The most popular</a:t>
            </a:r>
            <a:r>
              <a:rPr lang="en-US" baseline="30000" dirty="0"/>
              <a:t> </a:t>
            </a:r>
            <a:r>
              <a:rPr lang="en-US" dirty="0"/>
              <a:t>density based clustering method is DBSCAN.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565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Clustering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004F-3A24-41C7-BC16-74EA902E5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you judge whether this classification result?</a:t>
            </a:r>
          </a:p>
          <a:p>
            <a:r>
              <a:rPr lang="en-US" dirty="0"/>
              <a:t>Evaluation of clustering results is not easy. It may be as difficult as the clustering itself. </a:t>
            </a:r>
          </a:p>
          <a:p>
            <a:r>
              <a:rPr lang="en-US" dirty="0"/>
              <a:t>There are two types of evaluation methods: internal and external. </a:t>
            </a:r>
          </a:p>
          <a:p>
            <a:r>
              <a:rPr lang="en-US" dirty="0"/>
              <a:t>For internal evaluation, the clustering is summarized to a single quality score,.</a:t>
            </a:r>
          </a:p>
          <a:p>
            <a:r>
              <a:rPr lang="en-US" dirty="0"/>
              <a:t>For external evaluation, the clustering is compared to an existing "ground truth" classification results. </a:t>
            </a:r>
          </a:p>
        </p:txBody>
      </p:sp>
    </p:spTree>
    <p:extLst>
      <p:ext uri="{BB962C8B-B14F-4D97-AF65-F5344CB8AC3E}">
        <p14:creationId xmlns:p14="http://schemas.microsoft.com/office/powerpoint/2010/main" val="722996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Clustering Evaluation: Internal and External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004F-3A24-41C7-BC16-74EA902E5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clustering result is evaluated based on the data that are used to cluster itself, this is called internal evaluation. </a:t>
            </a:r>
          </a:p>
          <a:p>
            <a:endParaRPr lang="en-US" dirty="0"/>
          </a:p>
          <a:p>
            <a:r>
              <a:rPr lang="en-US" dirty="0"/>
              <a:t>Those that use a gold standard (outside existing classification results benchmarks) are called external measures and are discussed in the next section.</a:t>
            </a:r>
          </a:p>
        </p:txBody>
      </p:sp>
    </p:spTree>
    <p:extLst>
      <p:ext uri="{BB962C8B-B14F-4D97-AF65-F5344CB8AC3E}">
        <p14:creationId xmlns:p14="http://schemas.microsoft.com/office/powerpoint/2010/main" val="389338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68" y="102207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Internal: Davies–Bouldin index</a:t>
            </a:r>
            <a:br>
              <a:rPr lang="en-US" sz="6000" b="1" dirty="0">
                <a:solidFill>
                  <a:srgbClr val="FF0000"/>
                </a:solidFill>
              </a:rPr>
            </a:br>
            <a:r>
              <a:rPr lang="en-US" sz="6000" b="1" dirty="0">
                <a:solidFill>
                  <a:srgbClr val="FF0000"/>
                </a:solidFill>
              </a:rPr>
              <a:t>https://en.wikipedia.org/wiki/Davies%E2%80%93Bouldin_index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004F-3A24-41C7-BC16-74EA902E5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731" y="4035972"/>
            <a:ext cx="10515600" cy="21283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Since algorithms that produce clusters with low intra-cluster distances (high intra-cluster similarity) and high inter-cluster distances (low inter-cluster similarity) will have a low Davies–Bouldin index, the clustering algorithm that produces a collection of clusters with the smallest Davies–Bouldin index is considered the best algorithm based on this criterion.</a:t>
            </a:r>
          </a:p>
        </p:txBody>
      </p:sp>
    </p:spTree>
    <p:extLst>
      <p:ext uri="{BB962C8B-B14F-4D97-AF65-F5344CB8AC3E}">
        <p14:creationId xmlns:p14="http://schemas.microsoft.com/office/powerpoint/2010/main" val="3640509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Today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004F-3A24-41C7-BC16-74EA902E5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Clustering</a:t>
            </a:r>
          </a:p>
          <a:p>
            <a:r>
              <a:rPr lang="en-US" sz="3600" dirty="0">
                <a:solidFill>
                  <a:srgbClr val="FF0000"/>
                </a:solidFill>
              </a:rPr>
              <a:t>K-means Clustering</a:t>
            </a:r>
          </a:p>
          <a:p>
            <a:r>
              <a:rPr lang="en-US" sz="3600" dirty="0"/>
              <a:t>Mean-Shift Clustering</a:t>
            </a:r>
          </a:p>
          <a:p>
            <a:r>
              <a:rPr lang="en-US" sz="3600" dirty="0"/>
              <a:t>Density-Based Spatial Clustering of Applications with Noise (DBSCAN)</a:t>
            </a:r>
          </a:p>
          <a:p>
            <a:r>
              <a:rPr lang="en-US" sz="3600" dirty="0"/>
              <a:t>Agglomerative Hierarchical Clustering</a:t>
            </a:r>
          </a:p>
          <a:p>
            <a:endParaRPr lang="en-US" sz="3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41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575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K-means, Basic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004F-3A24-41C7-BC16-74EA902E5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856" y="1292773"/>
            <a:ext cx="5470634" cy="5407571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An iterative clustering algorithm</a:t>
            </a:r>
          </a:p>
          <a:p>
            <a:pPr lvl="1"/>
            <a:r>
              <a:rPr lang="en-US" sz="3200" dirty="0"/>
              <a:t>Initialize: Pick K random points as cluster centers</a:t>
            </a:r>
          </a:p>
          <a:p>
            <a:pPr lvl="1"/>
            <a:r>
              <a:rPr lang="en-US" sz="3200" dirty="0"/>
              <a:t>Alternate: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/>
              <a:t>Assign data points to </a:t>
            </a:r>
            <a:r>
              <a:rPr lang="en-US" sz="3200" dirty="0"/>
              <a:t>closest cluster center.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/>
              <a:t>Change to new cluster  center based on new groups from step 1.</a:t>
            </a:r>
            <a:endParaRPr lang="en-US" sz="3200" dirty="0"/>
          </a:p>
          <a:p>
            <a:pPr lvl="1"/>
            <a:r>
              <a:rPr lang="en-US" sz="3200" dirty="0"/>
              <a:t>Stop when no points’ assignments change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E7DD44-D1AF-4CE5-9213-02480C8FD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172" y="1755016"/>
            <a:ext cx="4112535" cy="423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46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575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K-means, Basic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004F-3A24-41C7-BC16-74EA902E5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856" y="1292773"/>
            <a:ext cx="5470634" cy="5407571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An iterative clustering algorithm</a:t>
            </a:r>
          </a:p>
          <a:p>
            <a:pPr lvl="1"/>
            <a:r>
              <a:rPr lang="en-US" sz="3200" dirty="0"/>
              <a:t>Initialize: Pick K random points as cluster centers</a:t>
            </a:r>
          </a:p>
          <a:p>
            <a:pPr lvl="1"/>
            <a:r>
              <a:rPr lang="en-US" sz="3200" dirty="0"/>
              <a:t>Alternate: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/>
              <a:t>Assign data points to </a:t>
            </a:r>
            <a:r>
              <a:rPr lang="en-US" sz="3200" dirty="0"/>
              <a:t>closest cluster center.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/>
              <a:t>Change to new cluster  center based on new groups from step 1.</a:t>
            </a:r>
            <a:endParaRPr lang="en-US" sz="3200" dirty="0"/>
          </a:p>
          <a:p>
            <a:pPr lvl="1"/>
            <a:r>
              <a:rPr lang="en-US" sz="3200" dirty="0"/>
              <a:t>Stop when no points’ assignments change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77C0F9-1CA3-43E3-B131-75F51A7EC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427" y="1459650"/>
            <a:ext cx="4346607" cy="457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77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575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K-means clustering: Example,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004F-3A24-41C7-BC16-74EA902E5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856" y="1292773"/>
            <a:ext cx="5470634" cy="5407571"/>
          </a:xfrm>
        </p:spPr>
        <p:txBody>
          <a:bodyPr>
            <a:normAutofit/>
          </a:bodyPr>
          <a:lstStyle/>
          <a:p>
            <a:r>
              <a:rPr lang="en-US" sz="3600" dirty="0"/>
              <a:t>Pick K random points as clusters (means). </a:t>
            </a:r>
          </a:p>
          <a:p>
            <a:r>
              <a:rPr lang="en-US" sz="3600" dirty="0"/>
              <a:t>Here, we set K = 2.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B3D0F5-1E00-40CA-A9F8-ABE7E1EEC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893" y="1834500"/>
            <a:ext cx="4455548" cy="432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44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575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K-means clustering: Example,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004F-3A24-41C7-BC16-74EA902E5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856" y="1292773"/>
            <a:ext cx="5470634" cy="5407571"/>
          </a:xfrm>
        </p:spPr>
        <p:txBody>
          <a:bodyPr>
            <a:normAutofit/>
          </a:bodyPr>
          <a:lstStyle/>
          <a:p>
            <a:r>
              <a:rPr lang="en-US" sz="3600" dirty="0"/>
              <a:t>Iterative step 1: </a:t>
            </a:r>
          </a:p>
          <a:p>
            <a:pPr lvl="1"/>
            <a:r>
              <a:rPr lang="en-US" sz="3200" dirty="0"/>
              <a:t>Assign data points to closet cluster center.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440FA-162D-4988-B8CE-740C761A3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007" y="1711939"/>
            <a:ext cx="3985448" cy="384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0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Today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004F-3A24-41C7-BC16-74EA902E5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Clustering</a:t>
            </a:r>
          </a:p>
          <a:p>
            <a:r>
              <a:rPr lang="en-US" sz="3600" dirty="0"/>
              <a:t>K-means Clustering</a:t>
            </a:r>
          </a:p>
          <a:p>
            <a:r>
              <a:rPr lang="en-US" sz="3600" dirty="0"/>
              <a:t>Mean-Shift Clustering</a:t>
            </a:r>
          </a:p>
          <a:p>
            <a:r>
              <a:rPr lang="en-US" sz="3600" dirty="0"/>
              <a:t>Density-Based Spatial Clustering of Applications with Noise (DBSCAN)</a:t>
            </a:r>
          </a:p>
          <a:p>
            <a:r>
              <a:rPr lang="en-US" sz="3600" dirty="0"/>
              <a:t>Agglomerative Hierarchical Clustering</a:t>
            </a:r>
          </a:p>
          <a:p>
            <a:endParaRPr lang="en-US" sz="3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20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575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K-means clustering: Example,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004F-3A24-41C7-BC16-74EA902E5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856" y="1292773"/>
            <a:ext cx="5470634" cy="5407571"/>
          </a:xfrm>
        </p:spPr>
        <p:txBody>
          <a:bodyPr>
            <a:normAutofit/>
          </a:bodyPr>
          <a:lstStyle/>
          <a:p>
            <a:r>
              <a:rPr lang="en-US" sz="3600" dirty="0"/>
              <a:t>Iterative step 2: </a:t>
            </a:r>
          </a:p>
          <a:p>
            <a:pPr lvl="1"/>
            <a:r>
              <a:rPr lang="en-US" sz="3200" dirty="0"/>
              <a:t>Change the cluster center to the average of the points assigned from step 1.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B22866-B025-4B8A-B4D7-C335A4040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754" y="1698511"/>
            <a:ext cx="4127329" cy="396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43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575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K-means clustering: Example,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004F-3A24-41C7-BC16-74EA902E5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856" y="1292773"/>
            <a:ext cx="5470634" cy="5407571"/>
          </a:xfrm>
        </p:spPr>
        <p:txBody>
          <a:bodyPr>
            <a:normAutofit/>
          </a:bodyPr>
          <a:lstStyle/>
          <a:p>
            <a:r>
              <a:rPr lang="en-US" sz="3600" dirty="0"/>
              <a:t>Repeat until converge</a:t>
            </a:r>
            <a:r>
              <a:rPr lang="en-US" sz="3200" dirty="0"/>
              <a:t> </a:t>
            </a:r>
          </a:p>
          <a:p>
            <a:r>
              <a:rPr lang="en-US" sz="3200" dirty="0"/>
              <a:t>Converge means that no membership change at data points.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C0BBEA-4048-467E-8AE3-0ED033B1A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947" y="1644128"/>
            <a:ext cx="4552997" cy="439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07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575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K-means Algorithm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004F-3A24-41C7-BC16-74EA902E5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855" y="1292773"/>
            <a:ext cx="10909737" cy="5407571"/>
          </a:xfrm>
        </p:spPr>
        <p:txBody>
          <a:bodyPr>
            <a:normAutofit/>
          </a:bodyPr>
          <a:lstStyle/>
          <a:p>
            <a:r>
              <a:rPr lang="en-US" sz="3600" dirty="0"/>
              <a:t>Can converge in a finite number of iterations. </a:t>
            </a:r>
          </a:p>
          <a:p>
            <a:endParaRPr lang="en-US" sz="3600" dirty="0"/>
          </a:p>
          <a:p>
            <a:r>
              <a:rPr lang="en-US" sz="3600" dirty="0"/>
              <a:t>Running complexity for each iteration: </a:t>
            </a:r>
          </a:p>
          <a:p>
            <a:endParaRPr lang="en-US" sz="3600" dirty="0"/>
          </a:p>
          <a:p>
            <a:pPr lvl="1"/>
            <a:r>
              <a:rPr lang="en-US" sz="3200" dirty="0"/>
              <a:t>Assign data points to closest cluster center O(KN)</a:t>
            </a:r>
          </a:p>
          <a:p>
            <a:pPr lvl="1"/>
            <a:r>
              <a:rPr lang="en-US" sz="3200" dirty="0"/>
              <a:t>Change the cluster center to the average of its new assigned points O(N) </a:t>
            </a:r>
            <a:r>
              <a:rPr lang="en-US" sz="28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61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575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K-means Distance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004F-3A24-41C7-BC16-74EA902E5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855" y="1292773"/>
            <a:ext cx="10909737" cy="5407571"/>
          </a:xfrm>
        </p:spPr>
        <p:txBody>
          <a:bodyPr>
            <a:normAutofit/>
          </a:bodyPr>
          <a:lstStyle/>
          <a:p>
            <a:r>
              <a:rPr lang="en-US" sz="3600" dirty="0"/>
              <a:t>Symmetric: </a:t>
            </a:r>
          </a:p>
          <a:p>
            <a:pPr lvl="1"/>
            <a:r>
              <a:rPr lang="en-US" sz="3600" dirty="0"/>
              <a:t>D(A, B) = D(B, A)</a:t>
            </a:r>
          </a:p>
          <a:p>
            <a:r>
              <a:rPr lang="en-US" sz="3600" dirty="0"/>
              <a:t>Positive:</a:t>
            </a:r>
          </a:p>
          <a:p>
            <a:pPr lvl="1"/>
            <a:r>
              <a:rPr lang="en-US" sz="3600" dirty="0"/>
              <a:t>D(A, B) &gt;= 0</a:t>
            </a:r>
          </a:p>
          <a:p>
            <a:r>
              <a:rPr lang="en-US" sz="3600" dirty="0"/>
              <a:t>Self-Similarity:</a:t>
            </a:r>
          </a:p>
          <a:p>
            <a:pPr lvl="1"/>
            <a:r>
              <a:rPr lang="en-US" sz="3600" dirty="0"/>
              <a:t>D(A, B) – 0 </a:t>
            </a:r>
            <a:r>
              <a:rPr lang="en-US" sz="3600" dirty="0" err="1"/>
              <a:t>iff</a:t>
            </a:r>
            <a:r>
              <a:rPr lang="en-US" sz="3600" dirty="0"/>
              <a:t> A = B</a:t>
            </a:r>
          </a:p>
          <a:p>
            <a:r>
              <a:rPr lang="en-US" sz="3600" dirty="0"/>
              <a:t>Triangle Inequality:</a:t>
            </a:r>
          </a:p>
          <a:p>
            <a:pPr lvl="1"/>
            <a:r>
              <a:rPr lang="en-US" sz="3600" dirty="0"/>
              <a:t>D(A, B) + D(B, C) &gt;= D(A, C)</a:t>
            </a:r>
          </a:p>
        </p:txBody>
      </p:sp>
    </p:spTree>
    <p:extLst>
      <p:ext uri="{BB962C8B-B14F-4D97-AF65-F5344CB8AC3E}">
        <p14:creationId xmlns:p14="http://schemas.microsoft.com/office/powerpoint/2010/main" val="2717455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1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K-means Math Formulation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F4E93C-DB6C-49B1-93C5-0E4BA816D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089" y="1056290"/>
            <a:ext cx="8467822" cy="555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88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1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K-means for Image Segmentation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E36653-6C5A-42F0-AC4D-1E92C2CA4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919" y="1434663"/>
            <a:ext cx="8392161" cy="49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40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1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How to Determine K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4A2A07-603A-43C8-9D2F-920250DC1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Although K-means is an excellent algorithm, it has to guess K (the number of clusters) at beginning.</a:t>
            </a:r>
          </a:p>
          <a:p>
            <a:r>
              <a:rPr lang="en-US" sz="3600" dirty="0"/>
              <a:t>The canopy clustering algorithm is an unsupervised pre-clustering algorithm to find initial K and centroid, especially useful to speed up clustering operations on large data sets.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34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-Mean | K Means Clustering | Methods To Find The Best Value Of K">
            <a:extLst>
              <a:ext uri="{FF2B5EF4-FFF2-40B4-BE49-F238E27FC236}">
                <a16:creationId xmlns:a16="http://schemas.microsoft.com/office/drawing/2014/main" id="{CE7ED0A0-20F3-464F-ACBF-645341290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336" y="790683"/>
            <a:ext cx="7200408" cy="5276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127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1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Problem of K-means, 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5AC7B7-262E-4105-B635-BED2EC29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" y="1337945"/>
            <a:ext cx="2499360" cy="506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Local Optimal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50CCAE-5C4F-41E5-A68E-639A3397E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940" y="2672145"/>
            <a:ext cx="3037740" cy="27434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41F9FE-ACA8-4E9A-8DDF-072E5EEF7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760" y="1607845"/>
            <a:ext cx="4312140" cy="42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87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1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Problem of K-means, II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5AC7B7-262E-4105-B635-BED2EC29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566545"/>
            <a:ext cx="2971800" cy="506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Symmetry Issue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F30026-0EB2-459A-A8EF-9611230BD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240" y="1135520"/>
            <a:ext cx="6400800" cy="561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Clustering,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004F-3A24-41C7-BC16-74EA902E5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clustering tries to group a set of objects such that </a:t>
            </a:r>
          </a:p>
          <a:p>
            <a:pPr lvl="1"/>
            <a:r>
              <a:rPr lang="en-US" sz="3200" dirty="0"/>
              <a:t>objects in the same group (called a cluster) are similar (in some sense).</a:t>
            </a:r>
          </a:p>
          <a:p>
            <a:pPr lvl="1"/>
            <a:r>
              <a:rPr lang="en-US" sz="3200" dirty="0"/>
              <a:t>objects  among different clusters are less similar than those objects in the same cluster.  </a:t>
            </a:r>
          </a:p>
          <a:p>
            <a:r>
              <a:rPr lang="en-US" sz="3600" dirty="0"/>
              <a:t>Main technique in data mining, and a common technique for statistical data analysis, used in many fields, e.g.,  machine learning, pattern recognition, image analysis, information retrieval, bioinformatics, data compression, and computer graphics.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295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1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Features Engineering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2B908E-D942-4D95-A207-7C9EF32B9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080" y="1414109"/>
            <a:ext cx="5960640" cy="53388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ABF656-B338-4EFD-A04F-1F09AFDA4F4F}"/>
              </a:ext>
            </a:extLst>
          </p:cNvPr>
          <p:cNvSpPr txBox="1"/>
          <p:nvPr/>
        </p:nvSpPr>
        <p:spPr>
          <a:xfrm>
            <a:off x="7437120" y="5623560"/>
            <a:ext cx="46153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Other solutions ? </a:t>
            </a:r>
          </a:p>
        </p:txBody>
      </p:sp>
    </p:spTree>
    <p:extLst>
      <p:ext uri="{BB962C8B-B14F-4D97-AF65-F5344CB8AC3E}">
        <p14:creationId xmlns:p14="http://schemas.microsoft.com/office/powerpoint/2010/main" val="2846442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Today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004F-3A24-41C7-BC16-74EA902E5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Clustering</a:t>
            </a:r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/>
              <a:t>K-means Clustering</a:t>
            </a:r>
          </a:p>
          <a:p>
            <a:r>
              <a:rPr lang="en-US" sz="3600" dirty="0">
                <a:solidFill>
                  <a:srgbClr val="FF0000"/>
                </a:solidFill>
              </a:rPr>
              <a:t>Mean-Shift Clustering</a:t>
            </a:r>
          </a:p>
          <a:p>
            <a:r>
              <a:rPr lang="en-US" sz="3600" dirty="0"/>
              <a:t>Density-Based Spatial Clustering of Applications with Noise (DBSCAN)</a:t>
            </a:r>
          </a:p>
          <a:p>
            <a:r>
              <a:rPr lang="en-US" sz="3600" dirty="0"/>
              <a:t>Agglomerative Hierarchical Clustering</a:t>
            </a:r>
          </a:p>
          <a:p>
            <a:endParaRPr lang="en-US" sz="3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501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Mean Shift Clustering,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004F-3A24-41C7-BC16-74EA902E5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 shift clustering is a non-parametric iterative mode-based clustering technique based on probability density estimation.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It is very commonly applied in the field of computer vision because of it’s high efficiency in image segmentation. </a:t>
            </a:r>
          </a:p>
          <a:p>
            <a:endParaRPr lang="en-US" sz="3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88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Mean Shift Clustering,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004F-3A24-41C7-BC16-74EA902E5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assumes that our data is sampled from an underlying probability distribution </a:t>
            </a:r>
          </a:p>
          <a:p>
            <a:endParaRPr lang="en-US" dirty="0"/>
          </a:p>
          <a:p>
            <a:r>
              <a:rPr lang="en-US" dirty="0"/>
              <a:t>The algorithm finds out the peaks of the probability distribution. The underlying kernel distribution at the mode corresponds to a cluster </a:t>
            </a:r>
          </a:p>
          <a:p>
            <a:endParaRPr lang="en-US" sz="3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05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Kernel Density Estimation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480F29-A28C-4350-B28F-2726B319A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2217699"/>
            <a:ext cx="4922520" cy="3388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D134A-985C-4FE7-8753-1C1604DE2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59" y="1675449"/>
            <a:ext cx="5004271" cy="425524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CB1243A-DC1C-407D-9C08-3B53592FC0DE}"/>
              </a:ext>
            </a:extLst>
          </p:cNvPr>
          <p:cNvSpPr/>
          <p:nvPr/>
        </p:nvSpPr>
        <p:spPr>
          <a:xfrm>
            <a:off x="5090160" y="3703320"/>
            <a:ext cx="1402080" cy="2743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69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Mean Shift Algorithm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C7D0C7-28E9-4EAE-9419-130CE3C5F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Define a window (bandwidth of the kernel to be used for estimation) and place the window on a data point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Obtain mean of all the points within the window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the window to the location of the mean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step 2-3 until convergence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 convergence, all data points within that window form a cluster. </a:t>
            </a:r>
          </a:p>
          <a:p>
            <a:endParaRPr lang="en-US" sz="3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397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Mean Shift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0D89F-0766-4CC4-B1FC-700C78C6E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97" y="1475079"/>
            <a:ext cx="8190804" cy="515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92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Mean Shift Animation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76337-E216-4593-95A3-0B9A3F6E0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1946910"/>
            <a:ext cx="4282440" cy="42824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C91974-1D9C-4550-A5CC-DE9273CF35DF}"/>
              </a:ext>
            </a:extLst>
          </p:cNvPr>
          <p:cNvSpPr/>
          <p:nvPr/>
        </p:nvSpPr>
        <p:spPr>
          <a:xfrm>
            <a:off x="5852160" y="245051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https://iq.opengenus.org/mean-shift-clustering-algorithm/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178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Types of Kernels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004F-3A24-41C7-BC16-74EA902E5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•Generally, a Gaussian kernel is used for Kernel Density estimation in mean shift clustering.</a:t>
            </a:r>
          </a:p>
          <a:p>
            <a:pPr marL="0" indent="0">
              <a:buNone/>
            </a:pPr>
            <a:r>
              <a:rPr lang="en-US" sz="3600" dirty="0"/>
              <a:t>•However, other kinds of kernels that can be used are,</a:t>
            </a:r>
          </a:p>
          <a:p>
            <a:pPr lvl="1"/>
            <a:r>
              <a:rPr lang="en-US" sz="3200" dirty="0"/>
              <a:t>Rectangular kernel</a:t>
            </a:r>
          </a:p>
          <a:p>
            <a:pPr lvl="1"/>
            <a:r>
              <a:rPr lang="en-US" sz="3200" dirty="0"/>
              <a:t>Triangle, etc.</a:t>
            </a:r>
          </a:p>
          <a:p>
            <a:pPr marL="0" indent="0">
              <a:buNone/>
            </a:pPr>
            <a:r>
              <a:rPr lang="en-US" sz="3600" dirty="0"/>
              <a:t>•The choice of kernel will depend on underlying data distribution and affects the clustering result.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731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Kernels Window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004F-3A24-41C7-BC16-74EA902E5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The choice of the bandwidth of the kernel(window) will also impact the clustering result :</a:t>
            </a:r>
          </a:p>
          <a:p>
            <a:pPr lvl="1"/>
            <a:r>
              <a:rPr lang="en-US" sz="4000" dirty="0"/>
              <a:t>For small window: kernels will result in lots of clusters, some even being individual data points. (Overfitting) </a:t>
            </a:r>
          </a:p>
          <a:p>
            <a:pPr lvl="1"/>
            <a:r>
              <a:rPr lang="en-US" sz="4000" dirty="0"/>
              <a:t>For large window: kernels will result in one or two huge clusters. (Underfitting)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24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Clustering,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004F-3A24-41C7-BC16-74EA902E5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Goals: grouping data into classes such that there is</a:t>
            </a:r>
          </a:p>
          <a:p>
            <a:pPr lvl="1"/>
            <a:r>
              <a:rPr lang="en-US" sz="3000" dirty="0"/>
              <a:t>high intra-class similarity</a:t>
            </a:r>
          </a:p>
          <a:p>
            <a:pPr lvl="1"/>
            <a:r>
              <a:rPr lang="en-US" sz="3000" dirty="0"/>
              <a:t>low inter-class similarity</a:t>
            </a:r>
          </a:p>
          <a:p>
            <a:pPr marL="457200" lvl="1" indent="0">
              <a:buNone/>
            </a:pPr>
            <a:endParaRPr lang="en-US" sz="3000" dirty="0"/>
          </a:p>
          <a:p>
            <a:r>
              <a:rPr lang="en-US" sz="3000" dirty="0"/>
              <a:t>Finding the class labels and the number of classes directly from the data (comparing the difference from classification problem).</a:t>
            </a:r>
          </a:p>
          <a:p>
            <a:endParaRPr lang="en-US" sz="3000" dirty="0"/>
          </a:p>
          <a:p>
            <a:r>
              <a:rPr lang="en-US" sz="3000" dirty="0"/>
              <a:t>More informally, finding natural groupings among objects.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8139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8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Mean Shift at Image Segmentation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FB6439-CA85-473A-96B0-1482ED41D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59" y="1113858"/>
            <a:ext cx="8530245" cy="563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40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Mean Shift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004F-3A24-41C7-BC16-74EA902E5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Pros :  </a:t>
            </a:r>
          </a:p>
          <a:p>
            <a:pPr lvl="1"/>
            <a:r>
              <a:rPr lang="en-US" sz="2800" dirty="0"/>
              <a:t>Nonparametric: does not assume predefined shape of clusters </a:t>
            </a:r>
          </a:p>
          <a:p>
            <a:pPr lvl="1"/>
            <a:r>
              <a:rPr lang="en-US" sz="2800" dirty="0"/>
              <a:t>Simple, since only relies on one parameter: kernel bandwidth </a:t>
            </a:r>
            <a:r>
              <a:rPr lang="en-US" sz="2800" i="1" dirty="0"/>
              <a:t>h </a:t>
            </a:r>
            <a:endParaRPr lang="en-US" sz="2800" dirty="0"/>
          </a:p>
          <a:p>
            <a:pPr lvl="1"/>
            <a:r>
              <a:rPr lang="en-US" sz="2800" dirty="0"/>
              <a:t>Robust to outliers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Cons :  </a:t>
            </a:r>
          </a:p>
          <a:p>
            <a:pPr lvl="1"/>
            <a:r>
              <a:rPr lang="en-US" sz="2800" dirty="0"/>
              <a:t>The selection of window size is not trivial since small </a:t>
            </a:r>
            <a:r>
              <a:rPr lang="en-US" sz="2800" i="1" dirty="0"/>
              <a:t>h </a:t>
            </a:r>
            <a:r>
              <a:rPr lang="en-US" sz="2800" dirty="0"/>
              <a:t>will slow down convergence, large </a:t>
            </a:r>
            <a:r>
              <a:rPr lang="en-US" sz="2800" i="1" dirty="0"/>
              <a:t>h </a:t>
            </a:r>
            <a:r>
              <a:rPr lang="en-US" sz="2800" dirty="0"/>
              <a:t>speeds it up but might merge two modes.</a:t>
            </a:r>
          </a:p>
          <a:p>
            <a:pPr lvl="1"/>
            <a:r>
              <a:rPr lang="en-US" sz="2800" dirty="0"/>
              <a:t>Computationally expensive; O(𝑛^2)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600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Today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004F-3A24-41C7-BC16-74EA902E5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Clustering</a:t>
            </a:r>
          </a:p>
          <a:p>
            <a:r>
              <a:rPr lang="en-US" sz="3600" dirty="0"/>
              <a:t>K-means Clustering</a:t>
            </a:r>
          </a:p>
          <a:p>
            <a:r>
              <a:rPr lang="en-US" sz="3600" dirty="0"/>
              <a:t>Mean-Shift Clustering</a:t>
            </a:r>
          </a:p>
          <a:p>
            <a:r>
              <a:rPr lang="en-US" sz="3600" dirty="0">
                <a:solidFill>
                  <a:srgbClr val="FF0000"/>
                </a:solidFill>
              </a:rPr>
              <a:t>Density-Based Spatial Clustering of Applications with Noise (DBSCAN)</a:t>
            </a:r>
          </a:p>
          <a:p>
            <a:r>
              <a:rPr lang="en-US" sz="3600" dirty="0"/>
              <a:t>Agglomerative Hierarchical Clustering</a:t>
            </a:r>
          </a:p>
          <a:p>
            <a:endParaRPr lang="en-US" sz="3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3286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004F-3A24-41C7-BC16-74EA902E5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1203960"/>
            <a:ext cx="5775960" cy="4973003"/>
          </a:xfrm>
        </p:spPr>
        <p:txBody>
          <a:bodyPr>
            <a:normAutofit/>
          </a:bodyPr>
          <a:lstStyle/>
          <a:p>
            <a:r>
              <a:rPr lang="en-US" dirty="0"/>
              <a:t>DBSCAN is one of the most cited clustering algorithms in the literature.</a:t>
            </a:r>
          </a:p>
          <a:p>
            <a:r>
              <a:rPr lang="en-US" b="1" dirty="0"/>
              <a:t>Features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− Discovery of clusters with arbitrary shape spherical, drawn-out, linear, elongated </a:t>
            </a:r>
          </a:p>
          <a:p>
            <a:pPr marL="457200" lvl="1" indent="0">
              <a:buNone/>
            </a:pPr>
            <a:r>
              <a:rPr lang="en-US" dirty="0"/>
              <a:t>− Good efficiency on large databases parallel programming </a:t>
            </a:r>
          </a:p>
          <a:p>
            <a:pPr marL="457200" lvl="1" indent="0">
              <a:buNone/>
            </a:pPr>
            <a:r>
              <a:rPr lang="en-US" dirty="0"/>
              <a:t>− Only two parameters required </a:t>
            </a:r>
          </a:p>
          <a:p>
            <a:pPr marL="457200" lvl="1" indent="0">
              <a:buNone/>
            </a:pPr>
            <a:r>
              <a:rPr lang="en-US" dirty="0"/>
              <a:t>− No prior knowledge of the number of clusters required. </a:t>
            </a:r>
          </a:p>
          <a:p>
            <a:endParaRPr lang="en-US" sz="3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D04F56-F6B5-4F20-850F-09449E559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820" y="2032876"/>
            <a:ext cx="5039220" cy="273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521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DBSCAN,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004F-3A24-41C7-BC16-74EA902E5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1203960"/>
            <a:ext cx="10774680" cy="4973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Idea :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− Clusters have a high density of points. </a:t>
            </a:r>
          </a:p>
          <a:p>
            <a:pPr marL="0" indent="0">
              <a:buNone/>
            </a:pPr>
            <a:r>
              <a:rPr lang="en-US" dirty="0"/>
              <a:t>  − In the area of noise the density is lower than the density in any of the clusters.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Goal : </a:t>
            </a:r>
          </a:p>
          <a:p>
            <a:pPr marL="0" indent="0">
              <a:buNone/>
            </a:pPr>
            <a:r>
              <a:rPr lang="en-US" dirty="0"/>
              <a:t> − Formalize the notions of clusters and noise. </a:t>
            </a:r>
          </a:p>
          <a:p>
            <a:endParaRPr lang="en-US" sz="3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664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Density Reachable Conditions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4483CB-01E0-4129-B5A7-3F722CEAB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54" y="1325880"/>
            <a:ext cx="10477896" cy="53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566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Density Connection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142A67-24CA-4ADE-A69D-9580DC127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840" y="1231048"/>
            <a:ext cx="9524999" cy="534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845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Cluster Definition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1C649-B22F-4896-AC94-24D63E57D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86" y="1356360"/>
            <a:ext cx="10405414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187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Noise Definition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7B3608-8DA9-437C-93EB-AB4276D7B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40" y="1163018"/>
            <a:ext cx="7833359" cy="535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839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DBSCAN Algorithm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CDADF3-2089-47F7-9845-98F18910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815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Start with an arbitrary point p from the database and retrieve all points density-reachable from p with regard to Eps and </a:t>
            </a:r>
            <a:r>
              <a:rPr lang="en-US" sz="3600" dirty="0" err="1"/>
              <a:t>MinPts</a:t>
            </a:r>
            <a:r>
              <a:rPr lang="en-US" sz="3600" dirty="0"/>
              <a:t>. 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If one can find a </a:t>
            </a:r>
            <a:r>
              <a:rPr lang="en-US" sz="3600" dirty="0">
                <a:solidFill>
                  <a:srgbClr val="FF0000"/>
                </a:solidFill>
              </a:rPr>
              <a:t>cluster</a:t>
            </a:r>
            <a:r>
              <a:rPr lang="en-US" sz="3600" dirty="0"/>
              <a:t> containing p, label class to those p density-reachable points. DBSCAN visits the next unclassified point in the database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If one cannot find a cluster containing p, label p as noise point.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965" y="254768"/>
            <a:ext cx="10515600" cy="76999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Clustering, III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09F9BB-8958-4AE7-9120-9FBDEC1A4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021" y="852138"/>
            <a:ext cx="8939048" cy="59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777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DBSCAN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004F-3A24-41C7-BC16-74EA902E5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https://towardsdatascience.com/the-5-clustering-algorithms-data-scientists-need-to-know-a36d136ef68</a:t>
            </a:r>
            <a:endParaRPr lang="en-US" sz="3600" dirty="0"/>
          </a:p>
          <a:p>
            <a:r>
              <a:rPr lang="en-US" sz="3600" dirty="0"/>
              <a:t>Similar to mean shift algorithm, however, it has capability to identify noisy points.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2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Today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004F-3A24-41C7-BC16-74EA902E5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Clustering</a:t>
            </a:r>
          </a:p>
          <a:p>
            <a:r>
              <a:rPr lang="en-US" sz="3600" dirty="0"/>
              <a:t>K-means Clustering</a:t>
            </a:r>
          </a:p>
          <a:p>
            <a:r>
              <a:rPr lang="en-US" sz="3600" dirty="0"/>
              <a:t>Mean-Shift Clustering</a:t>
            </a:r>
          </a:p>
          <a:p>
            <a:r>
              <a:rPr lang="en-US" sz="3600" dirty="0"/>
              <a:t>Density-Based Spatial Clustering of Applications with Noise (DBSCAN)</a:t>
            </a:r>
          </a:p>
          <a:p>
            <a:r>
              <a:rPr lang="en-US" sz="3600" dirty="0">
                <a:solidFill>
                  <a:srgbClr val="FF0000"/>
                </a:solidFill>
              </a:rPr>
              <a:t>Agglomerative Hierarchical Clustering</a:t>
            </a:r>
          </a:p>
          <a:p>
            <a:endParaRPr lang="en-US" sz="3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757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705"/>
            <a:ext cx="10515600" cy="94948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Agglomerative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004F-3A24-41C7-BC16-74EA902E5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621" y="1314608"/>
            <a:ext cx="6369269" cy="5354205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Agglomerative clustering:</a:t>
            </a:r>
          </a:p>
          <a:p>
            <a:pPr marL="457200" lvl="1" indent="0">
              <a:buNone/>
            </a:pPr>
            <a:r>
              <a:rPr lang="en-US" sz="2600" dirty="0"/>
              <a:t>– First merge very similar instances</a:t>
            </a:r>
          </a:p>
          <a:p>
            <a:pPr marL="457200" lvl="1" indent="0">
              <a:buNone/>
            </a:pPr>
            <a:r>
              <a:rPr lang="en-US" sz="2600" dirty="0"/>
              <a:t>– Incrementally build larger clusters from smaller clusters</a:t>
            </a:r>
          </a:p>
          <a:p>
            <a:r>
              <a:rPr lang="en-US" sz="2600" dirty="0"/>
              <a:t>Algorithm:</a:t>
            </a:r>
          </a:p>
          <a:p>
            <a:pPr marL="457200" lvl="1" indent="0">
              <a:buNone/>
            </a:pPr>
            <a:r>
              <a:rPr lang="en-US" sz="2600" dirty="0"/>
              <a:t>– Maintain a set of clusters</a:t>
            </a:r>
          </a:p>
          <a:p>
            <a:pPr marL="457200" lvl="1" indent="0">
              <a:buNone/>
            </a:pPr>
            <a:r>
              <a:rPr lang="en-US" sz="2600" dirty="0"/>
              <a:t>– Initially, each instance in its own cluster</a:t>
            </a:r>
          </a:p>
          <a:p>
            <a:pPr marL="457200" lvl="1" indent="0">
              <a:buNone/>
            </a:pPr>
            <a:r>
              <a:rPr lang="en-US" sz="2600" dirty="0"/>
              <a:t>– Repeat:</a:t>
            </a:r>
          </a:p>
          <a:p>
            <a:pPr lvl="2"/>
            <a:r>
              <a:rPr lang="en-US" sz="2600" dirty="0"/>
              <a:t>Pick the two </a:t>
            </a:r>
            <a:r>
              <a:rPr lang="en-US" sz="2600" b="1" i="1" dirty="0"/>
              <a:t>closest</a:t>
            </a:r>
            <a:r>
              <a:rPr lang="en-US" sz="2600" dirty="0"/>
              <a:t> clusters</a:t>
            </a:r>
          </a:p>
          <a:p>
            <a:pPr lvl="2"/>
            <a:r>
              <a:rPr lang="en-US" sz="2600" dirty="0"/>
              <a:t>Merge them into a new cluster</a:t>
            </a:r>
          </a:p>
          <a:p>
            <a:pPr lvl="2"/>
            <a:r>
              <a:rPr lang="en-US" sz="2600" dirty="0"/>
              <a:t>Stop when there’s only one cluster left</a:t>
            </a:r>
          </a:p>
          <a:p>
            <a:r>
              <a:rPr lang="en-US" sz="2600" dirty="0"/>
              <a:t>Produces not one clustering, but a family of clusters represented by a dendrogram</a:t>
            </a:r>
            <a:endParaRPr lang="en-US" sz="2600" dirty="0">
              <a:solidFill>
                <a:srgbClr val="FF0000"/>
              </a:solidFill>
            </a:endParaRPr>
          </a:p>
          <a:p>
            <a:endParaRPr lang="en-US" sz="3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A21E1-DCF9-4F30-BF89-CB0324E9C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440" y="1314609"/>
            <a:ext cx="3199988" cy="515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94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705"/>
            <a:ext cx="10515600" cy="949484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Different Dendrogram by Different Distance, 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004F-3A24-41C7-BC16-74EA902E5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621" y="1314608"/>
            <a:ext cx="6369269" cy="5354205"/>
          </a:xfrm>
        </p:spPr>
        <p:txBody>
          <a:bodyPr>
            <a:normAutofit/>
          </a:bodyPr>
          <a:lstStyle/>
          <a:p>
            <a:r>
              <a:rPr lang="en-US" sz="3200" dirty="0"/>
              <a:t>What do you mean for “closest” between clusters? </a:t>
            </a:r>
          </a:p>
          <a:p>
            <a:r>
              <a:rPr lang="en-US" sz="3200" dirty="0"/>
              <a:t>Many meanings about closest:</a:t>
            </a:r>
          </a:p>
          <a:p>
            <a:pPr marL="457200" lvl="1" indent="0">
              <a:buNone/>
            </a:pPr>
            <a:r>
              <a:rPr lang="en-US" sz="3200" dirty="0"/>
              <a:t>–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Closest pair </a:t>
            </a:r>
            <a:r>
              <a:rPr lang="en-US" sz="3200" dirty="0"/>
              <a:t>(single-link clustering)</a:t>
            </a:r>
          </a:p>
          <a:p>
            <a:pPr marL="457200" lvl="1" indent="0">
              <a:buNone/>
            </a:pPr>
            <a:r>
              <a:rPr lang="en-US" sz="3200" dirty="0"/>
              <a:t>– </a:t>
            </a:r>
            <a:r>
              <a:rPr lang="en-US" sz="3200" dirty="0">
                <a:solidFill>
                  <a:srgbClr val="FF0000"/>
                </a:solidFill>
              </a:rPr>
              <a:t>Farthest pair </a:t>
            </a:r>
            <a:r>
              <a:rPr lang="en-US" sz="3200" dirty="0"/>
              <a:t>(complete-link clustering)</a:t>
            </a:r>
          </a:p>
          <a:p>
            <a:pPr marL="457200" lvl="1" indent="0">
              <a:buNone/>
            </a:pPr>
            <a:r>
              <a:rPr lang="en-US" sz="3200" dirty="0"/>
              <a:t>– Average of all pairs</a:t>
            </a:r>
          </a:p>
          <a:p>
            <a:r>
              <a:rPr lang="en-US" sz="3200" dirty="0"/>
              <a:t>Different distance definitions create different dendrogram.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1BB2D9-4F45-4241-84B9-DD1711C6C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485" y="1885777"/>
            <a:ext cx="3968203" cy="387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184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705"/>
            <a:ext cx="10515600" cy="949484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Different Dendrogram by Different Distance, II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D2462E-6FD6-448B-8B99-9525D8560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082" y="1141189"/>
            <a:ext cx="7806823" cy="509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967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Take-Home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004F-3A24-41C7-BC16-74EA902E5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Clustering : Different categories for clustering techniques. </a:t>
            </a:r>
          </a:p>
          <a:p>
            <a:r>
              <a:rPr lang="en-US" sz="3600" dirty="0"/>
              <a:t>K-means Clustering : Iterative to reassign points and update centroids.</a:t>
            </a:r>
          </a:p>
          <a:p>
            <a:r>
              <a:rPr lang="en-US" sz="3600" dirty="0"/>
              <a:t>Mean-Shift Clustering : Kernel Density Estimation.</a:t>
            </a:r>
          </a:p>
          <a:p>
            <a:r>
              <a:rPr lang="en-US" sz="3600" dirty="0"/>
              <a:t>Density-Based Spatial Clustering of Applications with Noise (DBSCAN) : Using Eps and </a:t>
            </a:r>
            <a:r>
              <a:rPr lang="en-US" sz="3600" dirty="0" err="1"/>
              <a:t>MinPts</a:t>
            </a:r>
            <a:r>
              <a:rPr lang="en-US" sz="3600" dirty="0"/>
              <a:t> to cluster.</a:t>
            </a:r>
          </a:p>
          <a:p>
            <a:r>
              <a:rPr lang="en-US" sz="3600" dirty="0"/>
              <a:t>Agglomerative Hierarchical Clustering : Bottom-up approach.</a:t>
            </a:r>
          </a:p>
          <a:p>
            <a:endParaRPr lang="en-US" sz="3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955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965" y="254768"/>
            <a:ext cx="10515600" cy="76999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Defining Distance Measure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DCBF43-07EC-40B7-8700-C4565CB71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149" y="1113227"/>
            <a:ext cx="8650858" cy="564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26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Grouping Ways: Connectivity-based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004F-3A24-41C7-BC16-74EA902E5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Also called Hierarchical Clustering.</a:t>
            </a:r>
          </a:p>
          <a:p>
            <a:endParaRPr lang="en-US" dirty="0"/>
          </a:p>
          <a:p>
            <a:r>
              <a:rPr lang="en-US" b="1" dirty="0"/>
              <a:t>Agglomerative</a:t>
            </a:r>
            <a:r>
              <a:rPr lang="en-US" dirty="0"/>
              <a:t>: This is a "bottom up" approach. Each observation starts in its own cluster, and pairs of clusters are merged and move up the hierarchy.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Divisive</a:t>
            </a:r>
            <a:r>
              <a:rPr lang="en-US" dirty="0"/>
              <a:t>: This is a "top down" approach. All observations start in one cluster, and splits are performed recursively as one moves down the hierarchy.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202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7647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Agglomerative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F9E0B6-2F6B-45CF-9067-83DAF1044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808" y="1385886"/>
            <a:ext cx="5989911" cy="47718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9A4EF1-E946-46A1-87AD-A8EE1F3E4092}"/>
              </a:ext>
            </a:extLst>
          </p:cNvPr>
          <p:cNvSpPr txBox="1"/>
          <p:nvPr/>
        </p:nvSpPr>
        <p:spPr>
          <a:xfrm>
            <a:off x="630621" y="6410002"/>
            <a:ext cx="5295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https://en.wikipedia.org/wiki/Hierarchical_clustering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53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31C2-06A5-47C3-AE3B-91DF5DA1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Grouping Ways: Centroid-based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004F-3A24-41C7-BC16-74EA902E5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Clusters are represented by a central vector.</a:t>
            </a:r>
          </a:p>
          <a:p>
            <a:r>
              <a:rPr lang="en-US" sz="3600" dirty="0"/>
              <a:t>However, such vector may not be a member of the data set. </a:t>
            </a:r>
          </a:p>
          <a:p>
            <a:r>
              <a:rPr lang="en-US" sz="3600" dirty="0"/>
              <a:t>The optimal clustering problem for centroid-based approach is NP-hard.</a:t>
            </a:r>
          </a:p>
          <a:p>
            <a:r>
              <a:rPr lang="en-US" sz="3600" dirty="0"/>
              <a:t>K-means is a representative example, will discuss further soon.</a:t>
            </a:r>
          </a:p>
        </p:txBody>
      </p:sp>
    </p:spTree>
    <p:extLst>
      <p:ext uri="{BB962C8B-B14F-4D97-AF65-F5344CB8AC3E}">
        <p14:creationId xmlns:p14="http://schemas.microsoft.com/office/powerpoint/2010/main" val="2992668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1820</Words>
  <Application>Microsoft Office PowerPoint</Application>
  <PresentationFormat>Widescreen</PresentationFormat>
  <Paragraphs>236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Office Theme</vt:lpstr>
      <vt:lpstr>Unsupervised Learning :  clustering</vt:lpstr>
      <vt:lpstr>Today Lecture</vt:lpstr>
      <vt:lpstr>Clustering, I</vt:lpstr>
      <vt:lpstr>Clustering, II</vt:lpstr>
      <vt:lpstr>Clustering, III</vt:lpstr>
      <vt:lpstr>Defining Distance Measure</vt:lpstr>
      <vt:lpstr>Grouping Ways: Connectivity-based</vt:lpstr>
      <vt:lpstr>Agglomerative</vt:lpstr>
      <vt:lpstr>Grouping Ways: Centroid-based</vt:lpstr>
      <vt:lpstr>Grouping Ways: Distribution-based</vt:lpstr>
      <vt:lpstr>Grouping Ways: Density-based</vt:lpstr>
      <vt:lpstr>Clustering Evaluation</vt:lpstr>
      <vt:lpstr>Clustering Evaluation: Internal and External</vt:lpstr>
      <vt:lpstr>Internal: Davies–Bouldin index https://en.wikipedia.org/wiki/Davies%E2%80%93Bouldin_index</vt:lpstr>
      <vt:lpstr>Today Lecture</vt:lpstr>
      <vt:lpstr>K-means, Basic I</vt:lpstr>
      <vt:lpstr>K-means, Basic II</vt:lpstr>
      <vt:lpstr>K-means clustering: Example, I</vt:lpstr>
      <vt:lpstr>K-means clustering: Example, II</vt:lpstr>
      <vt:lpstr>K-means clustering: Example, III</vt:lpstr>
      <vt:lpstr>K-means clustering: Example, IV</vt:lpstr>
      <vt:lpstr>K-means Algorithm Properties</vt:lpstr>
      <vt:lpstr>K-means Distance Properties</vt:lpstr>
      <vt:lpstr>K-means Math Formulation</vt:lpstr>
      <vt:lpstr>K-means for Image Segmentation</vt:lpstr>
      <vt:lpstr>How to Determine K </vt:lpstr>
      <vt:lpstr>PowerPoint Presentation</vt:lpstr>
      <vt:lpstr>Problem of K-means, I</vt:lpstr>
      <vt:lpstr>Problem of K-means, II</vt:lpstr>
      <vt:lpstr>Features Engineering </vt:lpstr>
      <vt:lpstr>Today Lecture</vt:lpstr>
      <vt:lpstr>Mean Shift Clustering, I</vt:lpstr>
      <vt:lpstr>Mean Shift Clustering, II</vt:lpstr>
      <vt:lpstr>Kernel Density Estimation</vt:lpstr>
      <vt:lpstr>Mean Shift Algorithm</vt:lpstr>
      <vt:lpstr>Mean Shift Example</vt:lpstr>
      <vt:lpstr>Mean Shift Animation</vt:lpstr>
      <vt:lpstr>Types of Kernels</vt:lpstr>
      <vt:lpstr>Kernels Window Effects</vt:lpstr>
      <vt:lpstr>Mean Shift at Image Segmentation</vt:lpstr>
      <vt:lpstr>Mean Shift Pros and Cons</vt:lpstr>
      <vt:lpstr>Today Lecture</vt:lpstr>
      <vt:lpstr>DBSCAN</vt:lpstr>
      <vt:lpstr>DBSCAN, Intuition</vt:lpstr>
      <vt:lpstr>Density Reachable Conditions</vt:lpstr>
      <vt:lpstr>Density Connection </vt:lpstr>
      <vt:lpstr>Cluster Definition </vt:lpstr>
      <vt:lpstr>Noise Definition </vt:lpstr>
      <vt:lpstr>DBSCAN Algorithm</vt:lpstr>
      <vt:lpstr>DBSCAN Animation</vt:lpstr>
      <vt:lpstr>Today Lecture</vt:lpstr>
      <vt:lpstr>Agglomerative Clustering</vt:lpstr>
      <vt:lpstr>Different Dendrogram by Different Distance, I </vt:lpstr>
      <vt:lpstr>Different Dendrogram by Different Distance, II </vt:lpstr>
      <vt:lpstr>Take-Home Message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Chang, Shih Yu</dc:creator>
  <cp:lastModifiedBy>Shih Yu Chang</cp:lastModifiedBy>
  <cp:revision>131</cp:revision>
  <dcterms:created xsi:type="dcterms:W3CDTF">2018-05-05T14:15:51Z</dcterms:created>
  <dcterms:modified xsi:type="dcterms:W3CDTF">2022-03-12T02:26:39Z</dcterms:modified>
</cp:coreProperties>
</file>