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61" r:id="rId2"/>
    <p:sldId id="260" r:id="rId3"/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7" r:id="rId32"/>
    <p:sldId id="293" r:id="rId33"/>
    <p:sldId id="294" r:id="rId34"/>
    <p:sldId id="292" r:id="rId35"/>
    <p:sldId id="295" r:id="rId36"/>
    <p:sldId id="298" r:id="rId37"/>
    <p:sldId id="296" r:id="rId38"/>
    <p:sldId id="258" r:id="rId39"/>
    <p:sldId id="262" r:id="rId40"/>
    <p:sldId id="259" r:id="rId41"/>
    <p:sldId id="257" r:id="rId42"/>
    <p:sldId id="26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BAAE5D-3EBC-47FE-9E46-4E6F7831B0CC}" type="datetimeFigureOut">
              <a:rPr lang="en-US" smtClean="0"/>
              <a:t>8/26/2022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DBF29-8DF9-4FB3-B445-192EC96C0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889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0FFFC-DDEF-4FA6-837D-B7E6AC572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A1B0A-8720-4B39-BCDD-014BCFFE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83249-3E98-4E46-B094-395B40B3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A49F9-18A1-40DD-8B83-27B69D644486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894CA-291D-4728-A7AC-3E02707C1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3BCF3-B8CE-4683-8DA9-E999135DA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3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F81E-2B4D-4E19-987D-409C9E8C8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344AF-B606-47A1-B773-BDC5F59CB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12C-03CD-47AB-84DF-00B03F93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3292E-E727-4936-849F-909A22A852B4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07E5B-29E9-4C4C-B09E-190F386A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681D1-FC82-4EA5-B164-262A4490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60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258740-9E33-40E2-B645-CDA7429B3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6E712-3397-4C21-833B-CDE5C12CA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00052-6C0E-4A23-A4F0-F5E9EF13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7EB3F-BDC0-4A82-A1A7-92C7A34D7602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B298-E447-42D6-B609-BC27808E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99F3B-BCB9-4194-BD4F-5DB00790D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2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1DE3-7D25-40EB-B7F9-71BF9E226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965FB-D2C0-45A6-934E-BCBAA77BA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F36B6-0007-480B-9BF8-3B659220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53BCB-7470-4B29-BF71-5B1AE53F9E44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6A221-8754-4979-9A4B-4EB16041D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D284B-6F8E-4550-91A6-013AC3E3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8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477B-7C0E-4299-B544-1D50304B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5529D-CCF3-4EA7-96B0-9D1278AF3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BFE79-EFE3-4875-B7DB-17B06755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9108-93BB-463E-B072-4CB026F13B6D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5FEF7-4E36-48B5-8114-1BF9B2632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3B09C-74B5-44A0-819E-0E8A86A0E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64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4B3-255B-429F-8D31-DA56DFBD3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F991-7DBC-4E22-9B02-6A1554622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C7429C-6E57-46B3-9BC7-769D971E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CBBCC-14F6-4D95-B3C8-79037ED3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39675-C620-4F13-8619-A0CB83B638D6}" type="datetime1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32CBD-65E9-4503-A249-F22C66A8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2DF5F-1D51-404C-83DB-00F84A3B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7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8609C-AE17-41C4-A5CF-D2530F02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321A2-1FD9-410F-AE5E-A17533430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513A6-47E1-464D-BEEE-5B59A0DEA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86CA8D-832E-419F-B9E6-C846DB2FD9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EC973-07C2-406C-8929-CB8A17D95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912A0-5597-448C-9DA9-BE3930E9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AE3DC-DE6B-4BFD-B798-B7180A8F509C}" type="datetime1">
              <a:rPr lang="en-US" smtClean="0"/>
              <a:t>8/26/2022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B0A60-0492-424E-913E-F5AA5D2D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54C75-560A-41B4-B80F-688CB842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5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7758-CC3E-4754-8841-D1C06416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9115A-53EE-4B3E-8779-8B9EFA1F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16F07-4E7C-49B2-A352-BA0BE31ABE53}" type="datetime1">
              <a:rPr lang="en-US" smtClean="0"/>
              <a:t>8/26/2022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9E9D7-93F8-4E8C-B87D-8A45C4A22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1052D-ACCE-472D-803F-E12BD7E94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1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E49AA5-BD2A-4CE3-8DD7-77FE6053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C2490-F2F1-48A1-8F3A-DEAE3ADBB710}" type="datetime1">
              <a:rPr lang="en-US" smtClean="0"/>
              <a:t>8/26/2022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CD656D-B348-4FBC-A234-E8BEFDBF5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8DC6F-85E5-4E9C-85DF-A18354A2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C540-4694-4FB5-BB78-176294A20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732E-7308-47D4-BFCF-CEFA9C348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EFFDA-9DFC-4DCA-9345-154A20048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4D374-7955-48C6-9A86-7FC44BF9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5927-0D17-48A7-9688-4891A3D9C55D}" type="datetime1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79F4-6AD2-48EE-9D27-6EB68B221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AB6A4-0F91-4F66-BBC7-24575DF1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37B55-800D-4DA1-AF11-BB3726B0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68C30B-9A97-4D6E-B810-F2E476C7FD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68722-EF72-4736-8EA9-4F0A3B2AF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4019F-362E-4E70-94F0-B9290092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352A-F737-48AE-BD08-FAD396E7E21F}" type="datetime1">
              <a:rPr lang="en-US" smtClean="0"/>
              <a:t>8/26/2022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52047-8B1B-4850-8E79-AF253420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DF229-198F-42C7-8D4B-F08453A4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71A073-5770-49C5-BA59-137258E8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8B22D-AAE8-4EC1-86D4-A45B63B49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262E-C0AE-4428-BFF0-C4B9D743FC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2B000-BA93-4B65-9630-3EE2F662B027}" type="datetime1">
              <a:rPr lang="en-US" smtClean="0"/>
              <a:t>8/26/2022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0FCC4-5DDD-44C9-B1AA-D4745010B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7F6C6-F93F-475B-9CE2-072CF0509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29537-6F56-4891-80D8-B8859B324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40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HKcO3-6TYr0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9D07C3-FC6B-4C1D-854E-ED81D61086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Insights and </a:t>
            </a:r>
            <a:br>
              <a:rPr lang="en-US" dirty="0"/>
            </a:br>
            <a:r>
              <a:rPr lang="en-US" dirty="0"/>
              <a:t>Project Topics</a:t>
            </a:r>
            <a:endParaRPr 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590BE3-177E-4F45-AAE7-20C7506CE0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Shih Yu Chang</a:t>
            </a:r>
          </a:p>
        </p:txBody>
      </p:sp>
    </p:spTree>
    <p:extLst>
      <p:ext uri="{BB962C8B-B14F-4D97-AF65-F5344CB8AC3E}">
        <p14:creationId xmlns:p14="http://schemas.microsoft.com/office/powerpoint/2010/main" val="4284860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1CA5E-9FF2-46F1-917B-0D1D9FEB1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76" y="643467"/>
            <a:ext cx="889244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0CE5E-12E6-4896-A9E2-55EC50D92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495D0C-CF74-4F3B-BE01-FE48C309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129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Row at ABT, 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FAE1D5-8131-4B31-98D7-E6204529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493" y="2137719"/>
            <a:ext cx="9428097" cy="424654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C8D1F-D942-41A9-B87E-200838CA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4D6AA1-A0E1-45F9-8E25-BAB809229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6A722E-9F9E-487C-9A88-C765173D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10515599" cy="98356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dirty="0"/>
              <a:t>Need domain knowledge to define feature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11F1BC-ECC6-4651-A875-550B82991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40" y="1907625"/>
            <a:ext cx="9529120" cy="458350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7103E-FD2D-4DCA-9760-B0B0D945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43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2CA9D-E1BB-49CD-B279-7619B439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Domain knowledge examples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7B8049-AC97-43FB-8733-967C93852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34" y="3131891"/>
            <a:ext cx="5828261" cy="2997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2A2F80-67B9-4613-BA44-949079833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05" y="3150660"/>
            <a:ext cx="5828261" cy="296038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9F822-54DF-4386-A968-557E036B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5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2634-89A7-49C6-B1E5-5BA0140B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general domain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43996-C8A3-478C-B0C7-7B6F64F3F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Prediction Subject Details</a:t>
            </a:r>
          </a:p>
          <a:p>
            <a:r>
              <a:rPr lang="en-US" dirty="0"/>
              <a:t>Demographics</a:t>
            </a:r>
          </a:p>
          <a:p>
            <a:r>
              <a:rPr lang="en-US" dirty="0"/>
              <a:t>Usage</a:t>
            </a:r>
          </a:p>
          <a:p>
            <a:r>
              <a:rPr lang="en-US" dirty="0"/>
              <a:t>Changes in Usage</a:t>
            </a:r>
          </a:p>
          <a:p>
            <a:r>
              <a:rPr lang="en-US" dirty="0"/>
              <a:t>Special Usage</a:t>
            </a:r>
          </a:p>
          <a:p>
            <a:r>
              <a:rPr lang="en-US" dirty="0"/>
              <a:t>Lifecycle Phase</a:t>
            </a:r>
          </a:p>
          <a:p>
            <a:r>
              <a:rPr lang="en-US" dirty="0"/>
              <a:t>Objects links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E39B8-CFD8-4165-8C2D-45871BBF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1431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7A18-92E9-4FB9-A495-CAA82ABC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Motor insurance fraud case: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02715-30A5-4D84-90BA-46A478520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18" y="1825626"/>
            <a:ext cx="9341238" cy="435133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D4A33-9E2E-47A6-87A1-C3A250A2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86137-6A9C-454B-AE9E-2ABAFB49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and implementing features,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0CC4B-8CD6-4727-BEA2-0A7F16962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availability</a:t>
            </a:r>
          </a:p>
          <a:p>
            <a:r>
              <a:rPr lang="en-US" dirty="0"/>
              <a:t>Timing</a:t>
            </a:r>
          </a:p>
          <a:p>
            <a:r>
              <a:rPr lang="en-US" dirty="0"/>
              <a:t>Duration</a:t>
            </a:r>
          </a:p>
          <a:p>
            <a:r>
              <a:rPr lang="en-US" dirty="0"/>
              <a:t>Effectiveness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40E7A-BB63-4349-8002-24674B17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78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6F8C7-69C5-4D23-B3F7-3A907FA99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F5D00-6DB3-4FC6-AA9D-4B5D1965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15962" cy="4303464"/>
          </a:xfrm>
        </p:spPr>
        <p:txBody>
          <a:bodyPr>
            <a:normAutofit/>
          </a:bodyPr>
          <a:lstStyle/>
          <a:p>
            <a:r>
              <a:rPr lang="en-US" sz="2000" dirty="0"/>
              <a:t>https://towardsdatascience.com/data-types-in-statistics-347e152e8bee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9CA0-6BDF-4B10-8136-E0283AFF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09204E-3EDA-46C9-B4A0-73354DDCA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496" y="2036693"/>
            <a:ext cx="7367672" cy="347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868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66955-8522-4193-B25C-2FFF3622D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8A2846-8977-4A83-99CD-A5879C2E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448" y="643467"/>
            <a:ext cx="8443104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292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C000-BBDE-4BE9-8CFF-55B9ECBFA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E68A-A8D8-4620-B323-059FCEB2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The features in an ABT can be of two types:</a:t>
            </a:r>
          </a:p>
          <a:p>
            <a:pPr lvl="1"/>
            <a:r>
              <a:rPr lang="en-US" sz="3200" b="1" i="0" u="none" strike="noStrike" baseline="0" dirty="0">
                <a:solidFill>
                  <a:srgbClr val="FF0000"/>
                </a:solidFill>
                <a:latin typeface="NimbusSanL-Bold"/>
              </a:rPr>
              <a:t>raw features</a:t>
            </a:r>
          </a:p>
          <a:p>
            <a:pPr lvl="1"/>
            <a:r>
              <a:rPr lang="en-US" sz="3200" b="1" i="0" u="none" strike="noStrike" baseline="0" dirty="0">
                <a:solidFill>
                  <a:srgbClr val="FF0000"/>
                </a:solidFill>
                <a:latin typeface="NimbusSanL-Bold"/>
              </a:rPr>
              <a:t>derived features</a:t>
            </a:r>
          </a:p>
          <a:p>
            <a:pPr algn="l"/>
            <a:r>
              <a:rPr lang="en-US" sz="3200" b="0" i="0" u="none" strike="noStrike" baseline="0" dirty="0">
                <a:solidFill>
                  <a:srgbClr val="000000"/>
                </a:solidFill>
                <a:latin typeface="NimbusSanL-Regu"/>
              </a:rPr>
              <a:t>There are a number of common derived feature types:</a:t>
            </a:r>
          </a:p>
          <a:p>
            <a:pPr lvl="1"/>
            <a:r>
              <a:rPr lang="en-US" sz="3200" b="1" i="0" u="none" strike="noStrike" baseline="0" dirty="0">
                <a:solidFill>
                  <a:srgbClr val="FF0000"/>
                </a:solidFill>
                <a:latin typeface="NimbusSanL-Bold"/>
              </a:rPr>
              <a:t>Aggregates</a:t>
            </a:r>
          </a:p>
          <a:p>
            <a:pPr lvl="1"/>
            <a:r>
              <a:rPr lang="en-US" sz="3200" b="1" i="0" u="none" strike="noStrike" baseline="0" dirty="0">
                <a:solidFill>
                  <a:srgbClr val="FF0000"/>
                </a:solidFill>
                <a:latin typeface="NimbusSanL-Bold"/>
              </a:rPr>
              <a:t>Flags</a:t>
            </a:r>
          </a:p>
          <a:p>
            <a:pPr lvl="1"/>
            <a:r>
              <a:rPr lang="en-US" sz="3200" b="1" i="0" u="none" strike="noStrike" baseline="0" dirty="0">
                <a:solidFill>
                  <a:srgbClr val="FF0000"/>
                </a:solidFill>
                <a:latin typeface="NimbusSanL-Bold"/>
              </a:rPr>
              <a:t>Ratios</a:t>
            </a:r>
          </a:p>
          <a:p>
            <a:pPr lvl="1"/>
            <a:r>
              <a:rPr lang="en-US" sz="3200" b="1" i="0" u="none" strike="noStrike" baseline="0" dirty="0">
                <a:solidFill>
                  <a:srgbClr val="FF0000"/>
                </a:solidFill>
                <a:latin typeface="NimbusSanL-Bold"/>
              </a:rPr>
              <a:t>Mappings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B5F6A-A91B-40EB-9259-517F37C7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8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6693-888D-4E72-A364-895CAE62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9C8C-C583-4808-BDA8-FC94DD2C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 Story: Motor Insurance Fraud</a:t>
            </a:r>
          </a:p>
          <a:p>
            <a:r>
              <a:rPr lang="en-US" dirty="0"/>
              <a:t>Possible project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458F4-7CA4-4B30-858B-6CAF94F9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44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FA93C-439B-4901-9321-08D6D4FF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Propensity</a:t>
            </a:r>
            <a:r>
              <a:rPr lang="zh-TW" altLang="en-US" dirty="0"/>
              <a:t> </a:t>
            </a:r>
            <a:r>
              <a:rPr lang="en-US" altLang="zh-TW" dirty="0"/>
              <a:t>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24D35-9DDE-4F3C-A856-873D4329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propensity model</a:t>
            </a:r>
            <a:r>
              <a:rPr lang="en-US" dirty="0"/>
              <a:t> is a statistical scorecard that is used to predict the behaviors of your customer or prospect base. </a:t>
            </a:r>
          </a:p>
          <a:p>
            <a:r>
              <a:rPr lang="en-US" b="1" dirty="0"/>
              <a:t>Propensity models</a:t>
            </a:r>
            <a:r>
              <a:rPr lang="en-US" dirty="0"/>
              <a:t> are often used to identify those most likely to respond to an offer, or to focus retention activity on those most likely to churn.</a:t>
            </a:r>
          </a:p>
          <a:p>
            <a:r>
              <a:rPr lang="en-US" dirty="0"/>
              <a:t>Many of the predictive models that we build are propensity models, which inherently have a temporal element </a:t>
            </a:r>
          </a:p>
          <a:p>
            <a:r>
              <a:rPr lang="en-US" dirty="0"/>
              <a:t>For propensity modeling, there are two key periods:</a:t>
            </a:r>
          </a:p>
          <a:p>
            <a:pPr lvl="1"/>
            <a:r>
              <a:rPr lang="en-US" dirty="0"/>
              <a:t>the observation period</a:t>
            </a:r>
          </a:p>
          <a:p>
            <a:pPr lvl="1"/>
            <a:r>
              <a:rPr lang="en-US" dirty="0"/>
              <a:t>the outcome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7E6E0-EBF0-4ED7-8CBD-89C838BF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67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DD1EC-87CB-4C55-BAEA-C4777FB0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A8D8DA-0648-4671-9CEC-1212119F7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2423" y="643467"/>
            <a:ext cx="3967154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71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5523B3-A724-49D6-9761-B62D04FC3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70659"/>
            <a:ext cx="10905066" cy="5516680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1AD72E-1DA4-489D-8648-868FDE83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26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7F98E-B28B-4A2E-9CD3-2D24F3D7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9DF31A-8BE7-460E-A6CC-0D8EDC33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75829"/>
            <a:ext cx="10905066" cy="5106341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3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EE3DE-3505-461A-B545-DE5E58C7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1E8EEC-0153-40AB-AD52-C75007FC1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50844"/>
            <a:ext cx="10905066" cy="5356311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71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4C3C-AE3A-4E54-A079-9F6704BC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issues, 28, 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9390-E1FE-4D19-9D7C-14488873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Anti-discrimination legislation</a:t>
            </a:r>
          </a:p>
          <a:p>
            <a:r>
              <a:rPr lang="en-US" dirty="0"/>
              <a:t>Data protection legislation</a:t>
            </a:r>
          </a:p>
          <a:p>
            <a:r>
              <a:rPr lang="en-US" dirty="0"/>
              <a:t>Data principles about ABT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A454D-8AF5-4F29-AF96-77B9F37C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08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6D31-0FC1-4916-B5BF-99C74222D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features,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553F-C6F4-4391-AE40-B81A16B55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Data cleaning</a:t>
            </a:r>
          </a:p>
          <a:p>
            <a:r>
              <a:rPr lang="en-US" dirty="0"/>
              <a:t>SQL, joining and aggregating</a:t>
            </a:r>
          </a:p>
          <a:p>
            <a:pPr lvl="1"/>
            <a:r>
              <a:rPr lang="en-US" dirty="0"/>
              <a:t>joining data sources</a:t>
            </a:r>
          </a:p>
          <a:p>
            <a:pPr lvl="1"/>
            <a:r>
              <a:rPr lang="en-US" dirty="0"/>
              <a:t>filtering rows in a data source</a:t>
            </a:r>
          </a:p>
          <a:p>
            <a:pPr lvl="1"/>
            <a:r>
              <a:rPr lang="en-US" dirty="0"/>
              <a:t>filtering fields in a data source</a:t>
            </a:r>
          </a:p>
          <a:p>
            <a:pPr lvl="1"/>
            <a:r>
              <a:rPr lang="en-US" dirty="0"/>
              <a:t>deriving new features by combining or transforming existing</a:t>
            </a:r>
          </a:p>
          <a:p>
            <a:pPr lvl="1"/>
            <a:r>
              <a:rPr lang="en-US" dirty="0"/>
              <a:t>features</a:t>
            </a:r>
          </a:p>
          <a:p>
            <a:pPr lvl="1"/>
            <a:r>
              <a:rPr lang="en-US" dirty="0"/>
              <a:t>aggregating data sources</a:t>
            </a:r>
          </a:p>
          <a:p>
            <a:r>
              <a:rPr lang="en-US" dirty="0"/>
              <a:t>Python, PANDAS package</a:t>
            </a:r>
          </a:p>
          <a:p>
            <a:r>
              <a:rPr lang="en-US" dirty="0"/>
              <a:t>Review Data 225, 228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BD00-5126-488B-9F3B-A1BE96F95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59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8578-2B4B-4DEC-B3D2-CFC698A0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Discussions, 34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FE03-3BA4-45EA-B614-102F7575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are the observation period and outcome period for the motor insurance claim prediction scenario?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B1C69-1FF4-409C-871B-E5FB4BCE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928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E3F9-3892-4FE2-8C27-BE2295936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Discussions, 36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4D651-595B-42D9-A02D-E2DA2C61C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features could you use to capture the Claim Frequency domain concept?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233D-3BF4-4F0F-9DC9-88410FAB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3F6969-A14A-4BA1-97B6-2D65C0A0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092" y="2922179"/>
            <a:ext cx="6605832" cy="307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82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706FE-77FF-4033-8B13-1503F31E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analysis for period and frequency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9D38A-4165-4D3F-9423-EDFE3B37C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361" y="1577335"/>
            <a:ext cx="6903277" cy="514414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F765A-06B2-4094-9CD8-38B8ADF7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01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894B4-4390-4EA1-AC75-634CEA0E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consider,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D8BCA-3939-4024-8B1C-3E97BFC31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Converting business problem into data analysis problem</a:t>
            </a:r>
          </a:p>
          <a:p>
            <a:r>
              <a:rPr lang="en-US" sz="3200" dirty="0"/>
              <a:t>Assessing Feasibility</a:t>
            </a:r>
          </a:p>
          <a:p>
            <a:r>
              <a:rPr lang="en-US" sz="3200" dirty="0"/>
              <a:t>Design Analytics Base Table (ABT)</a:t>
            </a:r>
          </a:p>
          <a:p>
            <a:r>
              <a:rPr lang="en-US" sz="3200" dirty="0"/>
              <a:t>Designing and Implementing Features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03FB7-B158-4B1B-88C6-720916037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670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971-9E64-467D-8CA0-050C90DC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Discussions, 38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CD1E-01F9-4209-8051-1D4D5AD5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features could you use to capture the Claim Types domain concept?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9FD1B-8E38-455E-A25B-074BD972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9B66A-4C84-4FC3-BC0F-35133570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30" y="2956426"/>
            <a:ext cx="6602540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701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A5538-0D5E-4DB6-B197-DC9D9312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FF86D9-2BF3-4D8C-86EC-F1E30FC51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545" y="643467"/>
            <a:ext cx="7636909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50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1971-9E64-467D-8CA0-050C90DC2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Discussions, 40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9CD1E-01F9-4209-8051-1D4D5AD5A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features could you use to capture the Claim Details domain concept?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9FD1B-8E38-455E-A25B-074BD972D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32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9B66A-4C84-4FC3-BC0F-35133570D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30" y="2956426"/>
            <a:ext cx="6602540" cy="3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18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F706FE-77FF-4033-8B13-1503F31EE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My analysis for types and details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286831-DD60-467A-9F28-CCF65011C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36" y="1675227"/>
            <a:ext cx="7125727" cy="4394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F765A-06B2-4094-9CD8-38B8ADF7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2784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2BB90-8E8F-4257-8C31-7004A1D36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EC17D0-4652-4E33-B06A-E64A81750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753" y="643467"/>
            <a:ext cx="6444494" cy="5571065"/>
          </a:xfrm>
          <a:prstGeom prst="rect">
            <a:avLst/>
          </a:prstGeom>
          <a:ln>
            <a:noFill/>
          </a:ln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7869B8-1AE6-4C43-9916-4AEE9BE41E66}"/>
              </a:ext>
            </a:extLst>
          </p:cNvPr>
          <p:cNvSpPr txBox="1"/>
          <p:nvPr/>
        </p:nvSpPr>
        <p:spPr>
          <a:xfrm>
            <a:off x="9974580" y="296418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41</a:t>
            </a:r>
          </a:p>
        </p:txBody>
      </p:sp>
    </p:spTree>
    <p:extLst>
      <p:ext uri="{BB962C8B-B14F-4D97-AF65-F5344CB8AC3E}">
        <p14:creationId xmlns:p14="http://schemas.microsoft.com/office/powerpoint/2010/main" val="3116847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4FFA-A6C9-4028-A93B-8D7560FBD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 2 Summary, 44-46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E7ADD-FE45-4831-BAF2-C9352ADFA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ABT</a:t>
            </a:r>
          </a:p>
          <a:p>
            <a:r>
              <a:rPr lang="en-US" dirty="0"/>
              <a:t>Domain knowledge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Raw features</a:t>
            </a:r>
          </a:p>
          <a:p>
            <a:pPr lvl="1"/>
            <a:r>
              <a:rPr lang="en-US" dirty="0"/>
              <a:t>Derived features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8F296-6B7B-46B7-B464-45878AEB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0442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78FA6-E77B-DFF2-C077-8514DE7D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Joke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62569-A057-9F12-651B-4D56F3D0B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Technically, Moses was the first man in history to download data from the cloud to his tablet.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254B7-503D-D4B3-372B-A80A4C232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36</a:t>
            </a:fld>
            <a:endParaRPr lang="en-US"/>
          </a:p>
        </p:txBody>
      </p:sp>
      <p:pic>
        <p:nvPicPr>
          <p:cNvPr id="1026" name="Picture 2" descr="Moses, Meet Steve. He's Gonna Upgrade Your Tablets [Cartoon] - iClarified">
            <a:extLst>
              <a:ext uri="{FF2B5EF4-FFF2-40B4-BE49-F238E27FC236}">
                <a16:creationId xmlns:a16="http://schemas.microsoft.com/office/drawing/2014/main" id="{117E9F96-C487-AD6E-2579-680C8432A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1" y="2749582"/>
            <a:ext cx="4576747" cy="386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16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1D3737A-0955-4194-8A05-34D98F90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1153"/>
            <a:ext cx="3560233" cy="32156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DD9208-1BFE-4971-9689-D0FAB368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1" y="675071"/>
            <a:ext cx="7738532" cy="568127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DF50F-CFA1-49E8-9E22-1FEA6121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1629537-6F56-4891-80D8-B8859B3248D6}" type="slidenum">
              <a:rPr lang="en-US" smtClean="0"/>
              <a:pPr>
                <a:spcAft>
                  <a:spcPts val="600"/>
                </a:spcAft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413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084A-FCCB-4155-B347-D4CFC74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Discussions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851D-4285-4CFB-9032-D3674868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problems you even meet that require collect data?</a:t>
            </a:r>
          </a:p>
          <a:p>
            <a:r>
              <a:rPr lang="en-US" dirty="0"/>
              <a:t>How do you know what data to collect?</a:t>
            </a:r>
          </a:p>
          <a:p>
            <a:r>
              <a:rPr lang="en-US" dirty="0"/>
              <a:t>Besides those issues mentioned in section “Designing &amp; Implementing Features”, what other factors are important to consider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D1D99-CDBA-4102-B9F8-12A80266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742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E6693-888D-4E72-A364-895CAE62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9C8C-C583-4808-BDA8-FC94DD2C4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Story: Motor Insurance Fraud</a:t>
            </a:r>
          </a:p>
          <a:p>
            <a:r>
              <a:rPr lang="en-US" dirty="0">
                <a:solidFill>
                  <a:srgbClr val="FF0000"/>
                </a:solidFill>
              </a:rPr>
              <a:t>Possible project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C6B95-C7C6-4784-8B77-2FC1D808D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1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47C13-A55A-408D-A582-ABC31C83C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Business Problems</a:t>
            </a:r>
            <a:br>
              <a:rPr lang="en-US" dirty="0"/>
            </a:br>
            <a:r>
              <a:rPr lang="en-US" dirty="0"/>
              <a:t>into Analytics Solutions: asking 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256DE-EC34-4EDC-8AE0-6FC6A293F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current business problem?</a:t>
            </a:r>
          </a:p>
          <a:p>
            <a:r>
              <a:rPr lang="en-US" dirty="0"/>
              <a:t>What are goals?</a:t>
            </a:r>
          </a:p>
          <a:p>
            <a:r>
              <a:rPr lang="en-US" dirty="0"/>
              <a:t>What is our current status and what resources we have?</a:t>
            </a:r>
          </a:p>
          <a:p>
            <a:r>
              <a:rPr lang="en-US" dirty="0"/>
              <a:t>How to achieve goals? </a:t>
            </a:r>
          </a:p>
          <a:p>
            <a:r>
              <a:rPr lang="en-US" dirty="0"/>
              <a:t>Can be reached through DA?</a:t>
            </a:r>
          </a:p>
          <a:p>
            <a:r>
              <a:rPr lang="en-US" dirty="0"/>
              <a:t>What else…..?!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4AF49-83EE-4964-94C0-5BD0AC30B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95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18A1-2B31-40F6-931C-E82E582C4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Top 10 Applications of Machine Learning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92783-7C70-485D-8625-7011A205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https://www.youtube.com/watch?v=HKcO3-6TYr0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5C233-175F-4881-8DB5-777A9CDB2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01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084A-FCCB-4155-B347-D4CFC74F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Group Discussions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851D-4285-4CFB-9032-D36748683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are those topics?</a:t>
            </a:r>
          </a:p>
          <a:p>
            <a:r>
              <a:rPr lang="en-US" dirty="0"/>
              <a:t>What problems you want to solve now need ML?</a:t>
            </a:r>
          </a:p>
          <a:p>
            <a:r>
              <a:rPr lang="en-US" dirty="0"/>
              <a:t>Which topics you are most interested in?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8EDC-91F1-4C33-B52B-92E7E6C3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906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AD81-EAB2-4E3A-A901-3EEF4511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E9987-8416-4E12-A978-DEB208DD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sz="2200" b="1" i="0" u="none" strike="noStrike" baseline="0" dirty="0">
                <a:solidFill>
                  <a:srgbClr val="3333B3"/>
                </a:solidFill>
                <a:latin typeface="NimbusSanL-Bold"/>
              </a:rPr>
              <a:t>Converting Business Problems into Analytics Solutions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Case Study: Motor Insurance Fraud</a:t>
            </a:r>
          </a:p>
          <a:p>
            <a:pPr algn="l"/>
            <a:r>
              <a:rPr lang="en-US" sz="2200" b="1" i="0" u="none" strike="noStrike" baseline="0" dirty="0">
                <a:solidFill>
                  <a:srgbClr val="3333B3"/>
                </a:solidFill>
                <a:latin typeface="NimbusSanL-Bold"/>
              </a:rPr>
              <a:t>Assessing Feasibility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Case Study: Motor Insurance Fraud</a:t>
            </a:r>
          </a:p>
          <a:p>
            <a:pPr algn="l"/>
            <a:r>
              <a:rPr lang="en-US" sz="2200" b="1" i="0" u="none" strike="noStrike" baseline="0" dirty="0">
                <a:solidFill>
                  <a:srgbClr val="3333B3"/>
                </a:solidFill>
                <a:latin typeface="NimbusSanL-Bold"/>
              </a:rPr>
              <a:t>Designing the Analytics Base Table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Case Study: Motor Insurance Fraud</a:t>
            </a:r>
          </a:p>
          <a:p>
            <a:pPr algn="l"/>
            <a:r>
              <a:rPr lang="en-US" sz="2200" b="1" i="0" u="none" strike="noStrike" baseline="0" dirty="0">
                <a:solidFill>
                  <a:srgbClr val="3333B3"/>
                </a:solidFill>
                <a:latin typeface="NimbusSanL-Bold"/>
              </a:rPr>
              <a:t>Designing &amp; Implementing Features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Different Types of Data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Different Types of Features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Handling Time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Legal Issues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Implementing Features</a:t>
            </a:r>
          </a:p>
          <a:p>
            <a:pPr lvl="1"/>
            <a:r>
              <a:rPr lang="en-US" sz="2200" b="0" i="0" u="none" strike="noStrike" baseline="0" dirty="0">
                <a:solidFill>
                  <a:srgbClr val="000000"/>
                </a:solidFill>
                <a:latin typeface="NimbusSanL-Regu"/>
              </a:rPr>
              <a:t>Case Study: Motor Insurance Fraud</a:t>
            </a:r>
            <a:endParaRPr lang="en-US" sz="2200" dirty="0"/>
          </a:p>
          <a:p>
            <a:endParaRPr lang="en-US" sz="3200" dirty="0"/>
          </a:p>
          <a:p>
            <a:r>
              <a:rPr lang="en-US" sz="3200" dirty="0"/>
              <a:t>Thinking deeply what to do at your team projects.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492FB-4313-4A02-8992-AC5771F8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162C-7CAA-4D45-878C-1B1C1995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insurance Fraud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6A091-0625-4350-8333-2573C2F25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spite of having a fraud investigation team that investigates up to 30% of all claims made, a motor insurance company is still losing too much money due to fraudulent claims.</a:t>
            </a:r>
          </a:p>
          <a:p>
            <a:r>
              <a:rPr lang="en-US" sz="3200" dirty="0"/>
              <a:t>Can you ask yourself previous slide questions? 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71312-B542-4E5F-9F4C-8463B291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4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DC65-1733-49FA-B64D-8EB444B7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9B34F-2FB2-43CB-9691-864E7FC08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Claim prediction</a:t>
            </a:r>
          </a:p>
          <a:p>
            <a:r>
              <a:rPr lang="en-US" sz="3200" dirty="0"/>
              <a:t>Member prediction</a:t>
            </a:r>
          </a:p>
          <a:p>
            <a:r>
              <a:rPr lang="en-US" sz="3200" dirty="0"/>
              <a:t>Application prediction</a:t>
            </a:r>
          </a:p>
          <a:p>
            <a:r>
              <a:rPr lang="en-US" sz="3200" dirty="0"/>
              <a:t>Payment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FF740-D72F-42C3-B2E8-04C6E8FA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3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59A0-2346-4948-A8BE-80B6CF60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12FFB-25B5-4803-A2D0-A5F6112AB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data to have</a:t>
            </a:r>
          </a:p>
          <a:p>
            <a:r>
              <a:rPr lang="en-US" dirty="0"/>
              <a:t>Availability</a:t>
            </a:r>
          </a:p>
          <a:p>
            <a:r>
              <a:rPr lang="en-US" dirty="0"/>
              <a:t>Cost</a:t>
            </a:r>
          </a:p>
          <a:p>
            <a:r>
              <a:rPr lang="en-US" dirty="0"/>
              <a:t>Legal</a:t>
            </a:r>
          </a:p>
          <a:p>
            <a:r>
              <a:rPr lang="en-US" dirty="0"/>
              <a:t>Timing issue</a:t>
            </a:r>
          </a:p>
          <a:p>
            <a:r>
              <a:rPr lang="en-US" dirty="0"/>
              <a:t>Can solve our original problems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2D488-A2C4-4FDC-A60B-931E2778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08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B1C9-8842-45C7-924B-58D62722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requirements for claim predictions,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3E0A-ED7C-40D5-A4B4-84E7BA309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  <a:p>
            <a:r>
              <a:rPr lang="en-US" dirty="0"/>
              <a:t>Complete</a:t>
            </a:r>
          </a:p>
          <a:p>
            <a:r>
              <a:rPr lang="en-US" dirty="0"/>
              <a:t>Timing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F2881-395D-41A6-8816-DC12D3EC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D5E29-822E-4570-9CDF-A96E815D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Design ABT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030DF0-7AB4-410C-AFB2-EF861C684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36" y="1675227"/>
            <a:ext cx="9755927" cy="4394199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1A387-C8EC-4F3C-AD7E-6FB177C1E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29537-6F56-4891-80D8-B8859B3248D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02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732</Words>
  <Application>Microsoft Office PowerPoint</Application>
  <PresentationFormat>Widescreen</PresentationFormat>
  <Paragraphs>177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NimbusSanL-Bold</vt:lpstr>
      <vt:lpstr>NimbusSanL-Regu</vt:lpstr>
      <vt:lpstr>Arial</vt:lpstr>
      <vt:lpstr>Calibri</vt:lpstr>
      <vt:lpstr>Calibri Light</vt:lpstr>
      <vt:lpstr>Open Sans</vt:lpstr>
      <vt:lpstr>Office Theme</vt:lpstr>
      <vt:lpstr>Data Insights and  Project Topics</vt:lpstr>
      <vt:lpstr>Today:</vt:lpstr>
      <vt:lpstr>What to consider, 2</vt:lpstr>
      <vt:lpstr>Converting Business Problems into Analytics Solutions: asking key questions</vt:lpstr>
      <vt:lpstr>Motor insurance Fraud</vt:lpstr>
      <vt:lpstr>Possible DA questions:</vt:lpstr>
      <vt:lpstr>Accessing feasibility</vt:lpstr>
      <vt:lpstr>What are data requirements for claim predictions, 10</vt:lpstr>
      <vt:lpstr>Design ABT</vt:lpstr>
      <vt:lpstr>PowerPoint Presentation</vt:lpstr>
      <vt:lpstr>Row at ABT, 14</vt:lpstr>
      <vt:lpstr>Need domain knowledge to define feature</vt:lpstr>
      <vt:lpstr>Domain knowledge examples</vt:lpstr>
      <vt:lpstr>Common general domain concepts</vt:lpstr>
      <vt:lpstr>Motor insurance fraud case:</vt:lpstr>
      <vt:lpstr>Designing and implementing features, 20</vt:lpstr>
      <vt:lpstr>Data types</vt:lpstr>
      <vt:lpstr>PowerPoint Presentation</vt:lpstr>
      <vt:lpstr>Derived features</vt:lpstr>
      <vt:lpstr>Propensity model</vt:lpstr>
      <vt:lpstr>PowerPoint Presentation</vt:lpstr>
      <vt:lpstr>PowerPoint Presentation</vt:lpstr>
      <vt:lpstr>PowerPoint Presentation</vt:lpstr>
      <vt:lpstr>PowerPoint Presentation</vt:lpstr>
      <vt:lpstr>Legal issues, 28, 29</vt:lpstr>
      <vt:lpstr>Implementing features, 30</vt:lpstr>
      <vt:lpstr>Discussions, 34</vt:lpstr>
      <vt:lpstr>Discussions, 36</vt:lpstr>
      <vt:lpstr>My analysis for period and frequency </vt:lpstr>
      <vt:lpstr>Discussions, 38</vt:lpstr>
      <vt:lpstr>PowerPoint Presentation</vt:lpstr>
      <vt:lpstr>Discussions, 40</vt:lpstr>
      <vt:lpstr>My analysis for types and details </vt:lpstr>
      <vt:lpstr>PowerPoint Presentation</vt:lpstr>
      <vt:lpstr>Chap 2 Summary, 44-46</vt:lpstr>
      <vt:lpstr>Data Joke</vt:lpstr>
      <vt:lpstr>PowerPoint Presentation</vt:lpstr>
      <vt:lpstr>Group Discussions </vt:lpstr>
      <vt:lpstr>Today:</vt:lpstr>
      <vt:lpstr>Top 10 Applications of Machine Learning </vt:lpstr>
      <vt:lpstr>Group Discussions </vt:lpstr>
      <vt:lpstr>Today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Insights and  Project Topics</dc:title>
  <dc:creator>Shih Yu Chang</dc:creator>
  <cp:lastModifiedBy>Shih Yu Chang</cp:lastModifiedBy>
  <cp:revision>4</cp:revision>
  <dcterms:created xsi:type="dcterms:W3CDTF">2020-08-29T04:57:28Z</dcterms:created>
  <dcterms:modified xsi:type="dcterms:W3CDTF">2022-08-26T23:27:25Z</dcterms:modified>
</cp:coreProperties>
</file>