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60" r:id="rId2"/>
    <p:sldId id="261" r:id="rId3"/>
    <p:sldId id="267" r:id="rId4"/>
    <p:sldId id="309" r:id="rId5"/>
    <p:sldId id="257" r:id="rId6"/>
    <p:sldId id="263" r:id="rId7"/>
    <p:sldId id="258" r:id="rId8"/>
    <p:sldId id="265" r:id="rId9"/>
    <p:sldId id="259" r:id="rId10"/>
    <p:sldId id="264" r:id="rId11"/>
    <p:sldId id="266" r:id="rId12"/>
    <p:sldId id="268" r:id="rId13"/>
    <p:sldId id="269" r:id="rId14"/>
    <p:sldId id="270" r:id="rId15"/>
    <p:sldId id="271" r:id="rId16"/>
    <p:sldId id="272" r:id="rId17"/>
    <p:sldId id="273" r:id="rId18"/>
    <p:sldId id="274" r:id="rId19"/>
    <p:sldId id="275" r:id="rId20"/>
    <p:sldId id="276" r:id="rId21"/>
    <p:sldId id="277" r:id="rId22"/>
    <p:sldId id="279" r:id="rId23"/>
    <p:sldId id="278" r:id="rId24"/>
    <p:sldId id="280" r:id="rId25"/>
    <p:sldId id="281" r:id="rId26"/>
    <p:sldId id="282" r:id="rId27"/>
    <p:sldId id="283" r:id="rId28"/>
    <p:sldId id="284" r:id="rId29"/>
    <p:sldId id="285" r:id="rId30"/>
    <p:sldId id="286" r:id="rId31"/>
    <p:sldId id="262" r:id="rId32"/>
    <p:sldId id="287" r:id="rId33"/>
    <p:sldId id="288" r:id="rId34"/>
    <p:sldId id="289" r:id="rId35"/>
    <p:sldId id="290" r:id="rId36"/>
    <p:sldId id="291" r:id="rId37"/>
    <p:sldId id="292" r:id="rId38"/>
    <p:sldId id="293" r:id="rId39"/>
    <p:sldId id="294" r:id="rId40"/>
    <p:sldId id="295" r:id="rId41"/>
    <p:sldId id="296" r:id="rId42"/>
    <p:sldId id="298" r:id="rId43"/>
    <p:sldId id="297" r:id="rId44"/>
    <p:sldId id="299" r:id="rId45"/>
    <p:sldId id="300" r:id="rId46"/>
    <p:sldId id="301" r:id="rId47"/>
    <p:sldId id="303" r:id="rId48"/>
    <p:sldId id="305" r:id="rId49"/>
    <p:sldId id="302" r:id="rId50"/>
    <p:sldId id="307" r:id="rId51"/>
    <p:sldId id="308" r:id="rId52"/>
    <p:sldId id="306"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7" autoAdjust="0"/>
    <p:restoredTop sz="94660"/>
  </p:normalViewPr>
  <p:slideViewPr>
    <p:cSldViewPr snapToGrid="0">
      <p:cViewPr varScale="1">
        <p:scale>
          <a:sx n="86" d="100"/>
          <a:sy n="86" d="100"/>
        </p:scale>
        <p:origin x="33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5B3C30-812F-4315-9171-51F864A430AB}" type="datetimeFigureOut">
              <a:rPr lang="en-US" smtClean="0"/>
              <a:t>9/7/2022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72755C-1367-4C19-B0FC-A9CFF919C141}" type="slidenum">
              <a:rPr lang="en-US" smtClean="0"/>
              <a:t>‹#›</a:t>
            </a:fld>
            <a:endParaRPr lang="en-US"/>
          </a:p>
        </p:txBody>
      </p:sp>
    </p:spTree>
    <p:extLst>
      <p:ext uri="{BB962C8B-B14F-4D97-AF65-F5344CB8AC3E}">
        <p14:creationId xmlns:p14="http://schemas.microsoft.com/office/powerpoint/2010/main" val="3798955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8C8C8CE-F8D8-4175-AD77-519B7DCB72E6}" type="slidenum">
              <a:rPr lang="en-US" altLang="en-US"/>
              <a:pPr>
                <a:spcBef>
                  <a:spcPct val="0"/>
                </a:spcBef>
              </a:pPr>
              <a:t>5</a:t>
            </a:fld>
            <a:endParaRPr lang="en-US" alt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t>Need a better and more MEANINGFUL scatter plot! -JH</a:t>
            </a:r>
          </a:p>
        </p:txBody>
      </p:sp>
    </p:spTree>
    <p:extLst>
      <p:ext uri="{BB962C8B-B14F-4D97-AF65-F5344CB8AC3E}">
        <p14:creationId xmlns:p14="http://schemas.microsoft.com/office/powerpoint/2010/main" val="1537270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215AC35-66F9-4340-A1A6-70CB99440241}" type="slidenum">
              <a:rPr lang="en-US" altLang="en-US"/>
              <a:pPr>
                <a:spcBef>
                  <a:spcPct val="0"/>
                </a:spcBef>
              </a:pPr>
              <a:t>7</a:t>
            </a:fld>
            <a:endParaRPr lang="en-US" alt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64462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118F472-7076-4759-839C-B96341DDE640}" type="slidenum">
              <a:rPr lang="en-US" altLang="en-US"/>
              <a:pPr>
                <a:spcBef>
                  <a:spcPct val="0"/>
                </a:spcBef>
              </a:pPr>
              <a:t>9</a:t>
            </a:fld>
            <a:endParaRPr lang="en-US" alt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07362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E44DA-4028-466C-93EC-B14DF91B43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916B3F-AFBB-4C69-9388-95253ED5E2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9EB6E7-DA63-4020-89B2-6078349BA161}"/>
              </a:ext>
            </a:extLst>
          </p:cNvPr>
          <p:cNvSpPr>
            <a:spLocks noGrp="1"/>
          </p:cNvSpPr>
          <p:nvPr>
            <p:ph type="dt" sz="half" idx="10"/>
          </p:nvPr>
        </p:nvSpPr>
        <p:spPr/>
        <p:txBody>
          <a:bodyPr/>
          <a:lstStyle/>
          <a:p>
            <a:fld id="{0CA2834C-7340-46FF-A011-E017572C0F5E}" type="datetime1">
              <a:rPr lang="en-US" smtClean="0"/>
              <a:t>9/7/2022</a:t>
            </a:fld>
            <a:endParaRPr lang="en-US"/>
          </a:p>
        </p:txBody>
      </p:sp>
      <p:sp>
        <p:nvSpPr>
          <p:cNvPr id="5" name="Footer Placeholder 4">
            <a:extLst>
              <a:ext uri="{FF2B5EF4-FFF2-40B4-BE49-F238E27FC236}">
                <a16:creationId xmlns:a16="http://schemas.microsoft.com/office/drawing/2014/main" id="{F421F9C1-FA9E-47FD-A0E8-316B21BCD1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8073D7-138B-46CD-B7D0-6148F21D149A}"/>
              </a:ext>
            </a:extLst>
          </p:cNvPr>
          <p:cNvSpPr>
            <a:spLocks noGrp="1"/>
          </p:cNvSpPr>
          <p:nvPr>
            <p:ph type="sldNum" sz="quarter" idx="12"/>
          </p:nvPr>
        </p:nvSpPr>
        <p:spPr/>
        <p:txBody>
          <a:bodyPr/>
          <a:lstStyle/>
          <a:p>
            <a:fld id="{3B74A207-5F24-4BFB-AFF8-25C53C1025B0}" type="slidenum">
              <a:rPr lang="en-US" smtClean="0"/>
              <a:t>‹#›</a:t>
            </a:fld>
            <a:endParaRPr lang="en-US"/>
          </a:p>
        </p:txBody>
      </p:sp>
    </p:spTree>
    <p:extLst>
      <p:ext uri="{BB962C8B-B14F-4D97-AF65-F5344CB8AC3E}">
        <p14:creationId xmlns:p14="http://schemas.microsoft.com/office/powerpoint/2010/main" val="3688368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0B391-68A6-4FF0-91F4-0AC4E64183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123A77-C82E-44CA-B794-2FBAB5E695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F0A0C-23BA-4BD9-B9F2-0418C15C1377}"/>
              </a:ext>
            </a:extLst>
          </p:cNvPr>
          <p:cNvSpPr>
            <a:spLocks noGrp="1"/>
          </p:cNvSpPr>
          <p:nvPr>
            <p:ph type="dt" sz="half" idx="10"/>
          </p:nvPr>
        </p:nvSpPr>
        <p:spPr/>
        <p:txBody>
          <a:bodyPr/>
          <a:lstStyle/>
          <a:p>
            <a:fld id="{D01047FE-E9FC-43BD-9ADB-7B18961017BC}" type="datetime1">
              <a:rPr lang="en-US" smtClean="0"/>
              <a:t>9/7/2022</a:t>
            </a:fld>
            <a:endParaRPr lang="en-US"/>
          </a:p>
        </p:txBody>
      </p:sp>
      <p:sp>
        <p:nvSpPr>
          <p:cNvPr id="5" name="Footer Placeholder 4">
            <a:extLst>
              <a:ext uri="{FF2B5EF4-FFF2-40B4-BE49-F238E27FC236}">
                <a16:creationId xmlns:a16="http://schemas.microsoft.com/office/drawing/2014/main" id="{C538F082-550F-459D-8514-3DDF320882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99A1E-80DB-48F9-96E4-A255FD04F1BA}"/>
              </a:ext>
            </a:extLst>
          </p:cNvPr>
          <p:cNvSpPr>
            <a:spLocks noGrp="1"/>
          </p:cNvSpPr>
          <p:nvPr>
            <p:ph type="sldNum" sz="quarter" idx="12"/>
          </p:nvPr>
        </p:nvSpPr>
        <p:spPr/>
        <p:txBody>
          <a:bodyPr/>
          <a:lstStyle/>
          <a:p>
            <a:fld id="{3B74A207-5F24-4BFB-AFF8-25C53C1025B0}" type="slidenum">
              <a:rPr lang="en-US" smtClean="0"/>
              <a:t>‹#›</a:t>
            </a:fld>
            <a:endParaRPr lang="en-US"/>
          </a:p>
        </p:txBody>
      </p:sp>
    </p:spTree>
    <p:extLst>
      <p:ext uri="{BB962C8B-B14F-4D97-AF65-F5344CB8AC3E}">
        <p14:creationId xmlns:p14="http://schemas.microsoft.com/office/powerpoint/2010/main" val="1214489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BCBB14-FCBF-491C-A9AC-389B6E00A6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E34719-85DF-4DB8-AA85-9C259F92BF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34326-1631-4307-B73C-1FB07EC56711}"/>
              </a:ext>
            </a:extLst>
          </p:cNvPr>
          <p:cNvSpPr>
            <a:spLocks noGrp="1"/>
          </p:cNvSpPr>
          <p:nvPr>
            <p:ph type="dt" sz="half" idx="10"/>
          </p:nvPr>
        </p:nvSpPr>
        <p:spPr/>
        <p:txBody>
          <a:bodyPr/>
          <a:lstStyle/>
          <a:p>
            <a:fld id="{40C544DF-740D-49D7-9C71-DFB90926B950}" type="datetime1">
              <a:rPr lang="en-US" smtClean="0"/>
              <a:t>9/7/2022</a:t>
            </a:fld>
            <a:endParaRPr lang="en-US"/>
          </a:p>
        </p:txBody>
      </p:sp>
      <p:sp>
        <p:nvSpPr>
          <p:cNvPr id="5" name="Footer Placeholder 4">
            <a:extLst>
              <a:ext uri="{FF2B5EF4-FFF2-40B4-BE49-F238E27FC236}">
                <a16:creationId xmlns:a16="http://schemas.microsoft.com/office/drawing/2014/main" id="{1E88CCD0-E1EE-466D-894B-7DEED8810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09503F-8D52-465D-85F0-0B4846BECC12}"/>
              </a:ext>
            </a:extLst>
          </p:cNvPr>
          <p:cNvSpPr>
            <a:spLocks noGrp="1"/>
          </p:cNvSpPr>
          <p:nvPr>
            <p:ph type="sldNum" sz="quarter" idx="12"/>
          </p:nvPr>
        </p:nvSpPr>
        <p:spPr/>
        <p:txBody>
          <a:bodyPr/>
          <a:lstStyle/>
          <a:p>
            <a:fld id="{3B74A207-5F24-4BFB-AFF8-25C53C1025B0}" type="slidenum">
              <a:rPr lang="en-US" smtClean="0"/>
              <a:t>‹#›</a:t>
            </a:fld>
            <a:endParaRPr lang="en-US"/>
          </a:p>
        </p:txBody>
      </p:sp>
    </p:spTree>
    <p:extLst>
      <p:ext uri="{BB962C8B-B14F-4D97-AF65-F5344CB8AC3E}">
        <p14:creationId xmlns:p14="http://schemas.microsoft.com/office/powerpoint/2010/main" val="1730292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03200" y="304800"/>
            <a:ext cx="11684000" cy="609600"/>
          </a:xfrm>
        </p:spPr>
        <p:txBody>
          <a:bodyPr/>
          <a:lstStyle/>
          <a:p>
            <a:r>
              <a:rPr lang="en-US"/>
              <a:t>Click to edit Master title style</a:t>
            </a:r>
          </a:p>
        </p:txBody>
      </p:sp>
      <p:sp>
        <p:nvSpPr>
          <p:cNvPr id="3" name="Content Placeholder 2"/>
          <p:cNvSpPr>
            <a:spLocks noGrp="1"/>
          </p:cNvSpPr>
          <p:nvPr>
            <p:ph sz="quarter" idx="1"/>
          </p:nvPr>
        </p:nvSpPr>
        <p:spPr>
          <a:xfrm>
            <a:off x="406400" y="1295400"/>
            <a:ext cx="54864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96000" y="1295400"/>
            <a:ext cx="54864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962400"/>
            <a:ext cx="54864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096000" y="3962400"/>
            <a:ext cx="54864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061"/>
          <p:cNvSpPr>
            <a:spLocks noGrp="1" noChangeArrowheads="1"/>
          </p:cNvSpPr>
          <p:nvPr>
            <p:ph type="sldNum" sz="quarter" idx="10"/>
          </p:nvPr>
        </p:nvSpPr>
        <p:spPr>
          <a:xfrm>
            <a:off x="9652000" y="6477000"/>
            <a:ext cx="2540000" cy="381000"/>
          </a:xfrm>
          <a:prstGeom prst="rect">
            <a:avLst/>
          </a:prstGeom>
          <a:ln/>
        </p:spPr>
        <p:txBody>
          <a:bodyPr/>
          <a:lstStyle>
            <a:lvl1pPr>
              <a:defRPr/>
            </a:lvl1pPr>
          </a:lstStyle>
          <a:p>
            <a:fld id="{04F52F42-01D7-4758-AD42-3F87F929CD2D}" type="slidenum">
              <a:rPr lang="en-US" altLang="en-US"/>
              <a:pPr/>
              <a:t>‹#›</a:t>
            </a:fld>
            <a:endParaRPr lang="en-US" altLang="en-US"/>
          </a:p>
        </p:txBody>
      </p:sp>
    </p:spTree>
    <p:extLst>
      <p:ext uri="{BB962C8B-B14F-4D97-AF65-F5344CB8AC3E}">
        <p14:creationId xmlns:p14="http://schemas.microsoft.com/office/powerpoint/2010/main" val="447648668"/>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F6972-CCE9-48BA-A9BD-1B53862D13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3B351B-AEA8-481C-8636-2A18117501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548D72-3498-4774-8E5D-26254CB39B00}"/>
              </a:ext>
            </a:extLst>
          </p:cNvPr>
          <p:cNvSpPr>
            <a:spLocks noGrp="1"/>
          </p:cNvSpPr>
          <p:nvPr>
            <p:ph type="dt" sz="half" idx="10"/>
          </p:nvPr>
        </p:nvSpPr>
        <p:spPr/>
        <p:txBody>
          <a:bodyPr/>
          <a:lstStyle/>
          <a:p>
            <a:fld id="{0311F081-1BE2-4C65-BF51-6CF467FBE932}" type="datetime1">
              <a:rPr lang="en-US" smtClean="0"/>
              <a:t>9/7/2022</a:t>
            </a:fld>
            <a:endParaRPr lang="en-US"/>
          </a:p>
        </p:txBody>
      </p:sp>
      <p:sp>
        <p:nvSpPr>
          <p:cNvPr id="5" name="Footer Placeholder 4">
            <a:extLst>
              <a:ext uri="{FF2B5EF4-FFF2-40B4-BE49-F238E27FC236}">
                <a16:creationId xmlns:a16="http://schemas.microsoft.com/office/drawing/2014/main" id="{7A8C6905-E41E-459C-A1E4-92B876FBAE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0DA54C-208F-4AF0-A39A-8930BDC40799}"/>
              </a:ext>
            </a:extLst>
          </p:cNvPr>
          <p:cNvSpPr>
            <a:spLocks noGrp="1"/>
          </p:cNvSpPr>
          <p:nvPr>
            <p:ph type="sldNum" sz="quarter" idx="12"/>
          </p:nvPr>
        </p:nvSpPr>
        <p:spPr/>
        <p:txBody>
          <a:bodyPr/>
          <a:lstStyle/>
          <a:p>
            <a:fld id="{3B74A207-5F24-4BFB-AFF8-25C53C1025B0}" type="slidenum">
              <a:rPr lang="en-US" smtClean="0"/>
              <a:t>‹#›</a:t>
            </a:fld>
            <a:endParaRPr lang="en-US"/>
          </a:p>
        </p:txBody>
      </p:sp>
    </p:spTree>
    <p:extLst>
      <p:ext uri="{BB962C8B-B14F-4D97-AF65-F5344CB8AC3E}">
        <p14:creationId xmlns:p14="http://schemas.microsoft.com/office/powerpoint/2010/main" val="426516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4E45-B465-4D27-8B7C-A33A110F43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406FEB-A106-41DF-B70D-A27F94D1EB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7F9BA5-FB98-43A2-AF40-0F99ADCD203C}"/>
              </a:ext>
            </a:extLst>
          </p:cNvPr>
          <p:cNvSpPr>
            <a:spLocks noGrp="1"/>
          </p:cNvSpPr>
          <p:nvPr>
            <p:ph type="dt" sz="half" idx="10"/>
          </p:nvPr>
        </p:nvSpPr>
        <p:spPr/>
        <p:txBody>
          <a:bodyPr/>
          <a:lstStyle/>
          <a:p>
            <a:fld id="{B591C7D2-92CE-4F3A-93F9-64069B6B1938}" type="datetime1">
              <a:rPr lang="en-US" smtClean="0"/>
              <a:t>9/7/2022</a:t>
            </a:fld>
            <a:endParaRPr lang="en-US"/>
          </a:p>
        </p:txBody>
      </p:sp>
      <p:sp>
        <p:nvSpPr>
          <p:cNvPr id="5" name="Footer Placeholder 4">
            <a:extLst>
              <a:ext uri="{FF2B5EF4-FFF2-40B4-BE49-F238E27FC236}">
                <a16:creationId xmlns:a16="http://schemas.microsoft.com/office/drawing/2014/main" id="{673D24CA-B18D-45D4-8BCC-8413D46068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1874D4-BC1A-416E-B18E-716E175BE6AE}"/>
              </a:ext>
            </a:extLst>
          </p:cNvPr>
          <p:cNvSpPr>
            <a:spLocks noGrp="1"/>
          </p:cNvSpPr>
          <p:nvPr>
            <p:ph type="sldNum" sz="quarter" idx="12"/>
          </p:nvPr>
        </p:nvSpPr>
        <p:spPr/>
        <p:txBody>
          <a:bodyPr/>
          <a:lstStyle/>
          <a:p>
            <a:fld id="{3B74A207-5F24-4BFB-AFF8-25C53C1025B0}" type="slidenum">
              <a:rPr lang="en-US" smtClean="0"/>
              <a:t>‹#›</a:t>
            </a:fld>
            <a:endParaRPr lang="en-US"/>
          </a:p>
        </p:txBody>
      </p:sp>
    </p:spTree>
    <p:extLst>
      <p:ext uri="{BB962C8B-B14F-4D97-AF65-F5344CB8AC3E}">
        <p14:creationId xmlns:p14="http://schemas.microsoft.com/office/powerpoint/2010/main" val="124340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5FA66-694B-4429-A347-6030D93D5C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BBA817-0525-4117-B4DA-458066D098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520FF6-F662-4E8A-B0E1-681629F245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3BEDE5-2075-4FD7-8997-AF5BE2539C44}"/>
              </a:ext>
            </a:extLst>
          </p:cNvPr>
          <p:cNvSpPr>
            <a:spLocks noGrp="1"/>
          </p:cNvSpPr>
          <p:nvPr>
            <p:ph type="dt" sz="half" idx="10"/>
          </p:nvPr>
        </p:nvSpPr>
        <p:spPr/>
        <p:txBody>
          <a:bodyPr/>
          <a:lstStyle/>
          <a:p>
            <a:fld id="{B205008C-07D3-4474-BA99-30F204254459}" type="datetime1">
              <a:rPr lang="en-US" smtClean="0"/>
              <a:t>9/7/2022</a:t>
            </a:fld>
            <a:endParaRPr lang="en-US"/>
          </a:p>
        </p:txBody>
      </p:sp>
      <p:sp>
        <p:nvSpPr>
          <p:cNvPr id="6" name="Footer Placeholder 5">
            <a:extLst>
              <a:ext uri="{FF2B5EF4-FFF2-40B4-BE49-F238E27FC236}">
                <a16:creationId xmlns:a16="http://schemas.microsoft.com/office/drawing/2014/main" id="{F8590633-6418-407D-AD15-C8D21A6E51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3AFCB5-5107-438B-8514-2D96857F3A67}"/>
              </a:ext>
            </a:extLst>
          </p:cNvPr>
          <p:cNvSpPr>
            <a:spLocks noGrp="1"/>
          </p:cNvSpPr>
          <p:nvPr>
            <p:ph type="sldNum" sz="quarter" idx="12"/>
          </p:nvPr>
        </p:nvSpPr>
        <p:spPr/>
        <p:txBody>
          <a:bodyPr/>
          <a:lstStyle/>
          <a:p>
            <a:fld id="{3B74A207-5F24-4BFB-AFF8-25C53C1025B0}" type="slidenum">
              <a:rPr lang="en-US" smtClean="0"/>
              <a:t>‹#›</a:t>
            </a:fld>
            <a:endParaRPr lang="en-US"/>
          </a:p>
        </p:txBody>
      </p:sp>
    </p:spTree>
    <p:extLst>
      <p:ext uri="{BB962C8B-B14F-4D97-AF65-F5344CB8AC3E}">
        <p14:creationId xmlns:p14="http://schemas.microsoft.com/office/powerpoint/2010/main" val="1824170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BDED-F534-4802-8FA6-CC8F6EB1BF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C210D4-5A43-4FFC-AD69-F6E566C3BA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CD6BA5-EABE-42C3-A7DD-D54CB008EA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73C7DB-2CE9-477A-9EAB-EB1BC12CF3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8C3231-45BC-4653-89AF-53F9920343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3B2C58-C1E0-4C03-B9D0-480C8956A915}"/>
              </a:ext>
            </a:extLst>
          </p:cNvPr>
          <p:cNvSpPr>
            <a:spLocks noGrp="1"/>
          </p:cNvSpPr>
          <p:nvPr>
            <p:ph type="dt" sz="half" idx="10"/>
          </p:nvPr>
        </p:nvSpPr>
        <p:spPr/>
        <p:txBody>
          <a:bodyPr/>
          <a:lstStyle/>
          <a:p>
            <a:fld id="{6090B501-FD50-424E-AE18-70DF6C36D9E2}" type="datetime1">
              <a:rPr lang="en-US" smtClean="0"/>
              <a:t>9/7/2022</a:t>
            </a:fld>
            <a:endParaRPr lang="en-US"/>
          </a:p>
        </p:txBody>
      </p:sp>
      <p:sp>
        <p:nvSpPr>
          <p:cNvPr id="8" name="Footer Placeholder 7">
            <a:extLst>
              <a:ext uri="{FF2B5EF4-FFF2-40B4-BE49-F238E27FC236}">
                <a16:creationId xmlns:a16="http://schemas.microsoft.com/office/drawing/2014/main" id="{39F22954-9CAC-4ED6-9C58-26BB4C77AB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B3B9AE-6012-499F-B3B6-0AE6707CFF60}"/>
              </a:ext>
            </a:extLst>
          </p:cNvPr>
          <p:cNvSpPr>
            <a:spLocks noGrp="1"/>
          </p:cNvSpPr>
          <p:nvPr>
            <p:ph type="sldNum" sz="quarter" idx="12"/>
          </p:nvPr>
        </p:nvSpPr>
        <p:spPr/>
        <p:txBody>
          <a:bodyPr/>
          <a:lstStyle/>
          <a:p>
            <a:fld id="{3B74A207-5F24-4BFB-AFF8-25C53C1025B0}" type="slidenum">
              <a:rPr lang="en-US" smtClean="0"/>
              <a:t>‹#›</a:t>
            </a:fld>
            <a:endParaRPr lang="en-US"/>
          </a:p>
        </p:txBody>
      </p:sp>
    </p:spTree>
    <p:extLst>
      <p:ext uri="{BB962C8B-B14F-4D97-AF65-F5344CB8AC3E}">
        <p14:creationId xmlns:p14="http://schemas.microsoft.com/office/powerpoint/2010/main" val="1575045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84913-B985-4BF2-9F9F-E616271DA5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D2E348-A344-4122-9BF4-D628A4C2851D}"/>
              </a:ext>
            </a:extLst>
          </p:cNvPr>
          <p:cNvSpPr>
            <a:spLocks noGrp="1"/>
          </p:cNvSpPr>
          <p:nvPr>
            <p:ph type="dt" sz="half" idx="10"/>
          </p:nvPr>
        </p:nvSpPr>
        <p:spPr/>
        <p:txBody>
          <a:bodyPr/>
          <a:lstStyle/>
          <a:p>
            <a:fld id="{A8235CDB-75A4-4441-9A23-697AE0EA0361}" type="datetime1">
              <a:rPr lang="en-US" smtClean="0"/>
              <a:t>9/7/2022</a:t>
            </a:fld>
            <a:endParaRPr lang="en-US"/>
          </a:p>
        </p:txBody>
      </p:sp>
      <p:sp>
        <p:nvSpPr>
          <p:cNvPr id="4" name="Footer Placeholder 3">
            <a:extLst>
              <a:ext uri="{FF2B5EF4-FFF2-40B4-BE49-F238E27FC236}">
                <a16:creationId xmlns:a16="http://schemas.microsoft.com/office/drawing/2014/main" id="{C5BB7A43-2E9A-466A-8137-6C45DCFEC4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B134DF-E284-4AA1-A022-81FC04C97F29}"/>
              </a:ext>
            </a:extLst>
          </p:cNvPr>
          <p:cNvSpPr>
            <a:spLocks noGrp="1"/>
          </p:cNvSpPr>
          <p:nvPr>
            <p:ph type="sldNum" sz="quarter" idx="12"/>
          </p:nvPr>
        </p:nvSpPr>
        <p:spPr/>
        <p:txBody>
          <a:bodyPr/>
          <a:lstStyle/>
          <a:p>
            <a:fld id="{3B74A207-5F24-4BFB-AFF8-25C53C1025B0}" type="slidenum">
              <a:rPr lang="en-US" smtClean="0"/>
              <a:t>‹#›</a:t>
            </a:fld>
            <a:endParaRPr lang="en-US"/>
          </a:p>
        </p:txBody>
      </p:sp>
    </p:spTree>
    <p:extLst>
      <p:ext uri="{BB962C8B-B14F-4D97-AF65-F5344CB8AC3E}">
        <p14:creationId xmlns:p14="http://schemas.microsoft.com/office/powerpoint/2010/main" val="115382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C57FD0-0A3A-4C65-BEDA-7C266D45FA11}"/>
              </a:ext>
            </a:extLst>
          </p:cNvPr>
          <p:cNvSpPr>
            <a:spLocks noGrp="1"/>
          </p:cNvSpPr>
          <p:nvPr>
            <p:ph type="dt" sz="half" idx="10"/>
          </p:nvPr>
        </p:nvSpPr>
        <p:spPr/>
        <p:txBody>
          <a:bodyPr/>
          <a:lstStyle/>
          <a:p>
            <a:fld id="{580EA153-51AD-4315-8A3C-41E772A6D72F}" type="datetime1">
              <a:rPr lang="en-US" smtClean="0"/>
              <a:t>9/7/2022</a:t>
            </a:fld>
            <a:endParaRPr lang="en-US"/>
          </a:p>
        </p:txBody>
      </p:sp>
      <p:sp>
        <p:nvSpPr>
          <p:cNvPr id="3" name="Footer Placeholder 2">
            <a:extLst>
              <a:ext uri="{FF2B5EF4-FFF2-40B4-BE49-F238E27FC236}">
                <a16:creationId xmlns:a16="http://schemas.microsoft.com/office/drawing/2014/main" id="{046EA0D8-F328-43B8-A544-484A68C881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0D9AA9-A30F-4082-AAF4-C08020F4D2E5}"/>
              </a:ext>
            </a:extLst>
          </p:cNvPr>
          <p:cNvSpPr>
            <a:spLocks noGrp="1"/>
          </p:cNvSpPr>
          <p:nvPr>
            <p:ph type="sldNum" sz="quarter" idx="12"/>
          </p:nvPr>
        </p:nvSpPr>
        <p:spPr/>
        <p:txBody>
          <a:bodyPr/>
          <a:lstStyle/>
          <a:p>
            <a:fld id="{3B74A207-5F24-4BFB-AFF8-25C53C1025B0}" type="slidenum">
              <a:rPr lang="en-US" smtClean="0"/>
              <a:t>‹#›</a:t>
            </a:fld>
            <a:endParaRPr lang="en-US"/>
          </a:p>
        </p:txBody>
      </p:sp>
    </p:spTree>
    <p:extLst>
      <p:ext uri="{BB962C8B-B14F-4D97-AF65-F5344CB8AC3E}">
        <p14:creationId xmlns:p14="http://schemas.microsoft.com/office/powerpoint/2010/main" val="847761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39465-7CE2-451E-B9AF-BBCC1F0CFD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4281BC-FF02-41E6-9248-1BCAD1BCE1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FDA737-997E-4F1A-8080-2E1EB582E4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F5BF23-88C9-4CEC-A099-DBB8B4258BF9}"/>
              </a:ext>
            </a:extLst>
          </p:cNvPr>
          <p:cNvSpPr>
            <a:spLocks noGrp="1"/>
          </p:cNvSpPr>
          <p:nvPr>
            <p:ph type="dt" sz="half" idx="10"/>
          </p:nvPr>
        </p:nvSpPr>
        <p:spPr/>
        <p:txBody>
          <a:bodyPr/>
          <a:lstStyle/>
          <a:p>
            <a:fld id="{E1BED2A4-8A1D-47B7-B478-1B0FB6E8DB28}" type="datetime1">
              <a:rPr lang="en-US" smtClean="0"/>
              <a:t>9/7/2022</a:t>
            </a:fld>
            <a:endParaRPr lang="en-US"/>
          </a:p>
        </p:txBody>
      </p:sp>
      <p:sp>
        <p:nvSpPr>
          <p:cNvPr id="6" name="Footer Placeholder 5">
            <a:extLst>
              <a:ext uri="{FF2B5EF4-FFF2-40B4-BE49-F238E27FC236}">
                <a16:creationId xmlns:a16="http://schemas.microsoft.com/office/drawing/2014/main" id="{5E49CB34-E058-4686-BAEF-2304EB3218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95CF3C-B628-4762-A952-7CABAD1E4C2C}"/>
              </a:ext>
            </a:extLst>
          </p:cNvPr>
          <p:cNvSpPr>
            <a:spLocks noGrp="1"/>
          </p:cNvSpPr>
          <p:nvPr>
            <p:ph type="sldNum" sz="quarter" idx="12"/>
          </p:nvPr>
        </p:nvSpPr>
        <p:spPr/>
        <p:txBody>
          <a:bodyPr/>
          <a:lstStyle/>
          <a:p>
            <a:fld id="{3B74A207-5F24-4BFB-AFF8-25C53C1025B0}" type="slidenum">
              <a:rPr lang="en-US" smtClean="0"/>
              <a:t>‹#›</a:t>
            </a:fld>
            <a:endParaRPr lang="en-US"/>
          </a:p>
        </p:txBody>
      </p:sp>
    </p:spTree>
    <p:extLst>
      <p:ext uri="{BB962C8B-B14F-4D97-AF65-F5344CB8AC3E}">
        <p14:creationId xmlns:p14="http://schemas.microsoft.com/office/powerpoint/2010/main" val="505216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A3B7E-413B-43FF-8C73-062BB0BD3B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7C0397-3D58-47B1-BA9B-A3AD11E6A4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4EEE86-E46C-4C5A-9ED6-A47FE7E9BD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84DCF6-9630-43F0-9CB6-F80C4499F245}"/>
              </a:ext>
            </a:extLst>
          </p:cNvPr>
          <p:cNvSpPr>
            <a:spLocks noGrp="1"/>
          </p:cNvSpPr>
          <p:nvPr>
            <p:ph type="dt" sz="half" idx="10"/>
          </p:nvPr>
        </p:nvSpPr>
        <p:spPr/>
        <p:txBody>
          <a:bodyPr/>
          <a:lstStyle/>
          <a:p>
            <a:fld id="{B4B3BF97-98F9-41C5-B8CF-507FF45D5CA9}" type="datetime1">
              <a:rPr lang="en-US" smtClean="0"/>
              <a:t>9/7/2022</a:t>
            </a:fld>
            <a:endParaRPr lang="en-US"/>
          </a:p>
        </p:txBody>
      </p:sp>
      <p:sp>
        <p:nvSpPr>
          <p:cNvPr id="6" name="Footer Placeholder 5">
            <a:extLst>
              <a:ext uri="{FF2B5EF4-FFF2-40B4-BE49-F238E27FC236}">
                <a16:creationId xmlns:a16="http://schemas.microsoft.com/office/drawing/2014/main" id="{72254AC2-6DD5-45BF-B572-4A3B7C3F7F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45E7CC-24E8-403A-AF93-B8DCE2CDC3A5}"/>
              </a:ext>
            </a:extLst>
          </p:cNvPr>
          <p:cNvSpPr>
            <a:spLocks noGrp="1"/>
          </p:cNvSpPr>
          <p:nvPr>
            <p:ph type="sldNum" sz="quarter" idx="12"/>
          </p:nvPr>
        </p:nvSpPr>
        <p:spPr/>
        <p:txBody>
          <a:bodyPr/>
          <a:lstStyle/>
          <a:p>
            <a:fld id="{3B74A207-5F24-4BFB-AFF8-25C53C1025B0}" type="slidenum">
              <a:rPr lang="en-US" smtClean="0"/>
              <a:t>‹#›</a:t>
            </a:fld>
            <a:endParaRPr lang="en-US"/>
          </a:p>
        </p:txBody>
      </p:sp>
    </p:spTree>
    <p:extLst>
      <p:ext uri="{BB962C8B-B14F-4D97-AF65-F5344CB8AC3E}">
        <p14:creationId xmlns:p14="http://schemas.microsoft.com/office/powerpoint/2010/main" val="1767619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8790DD-0FF3-4CBE-8AC1-3FE46797EF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1A3BA9-682D-4012-8CA8-F7C12B5F99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1865B9-AE50-4799-9441-FF55C87D0B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D5452-C851-4BA0-9F36-90FAE4BA4CC1}" type="datetime1">
              <a:rPr lang="en-US" smtClean="0"/>
              <a:t>9/7/2022</a:t>
            </a:fld>
            <a:endParaRPr lang="en-US"/>
          </a:p>
        </p:txBody>
      </p:sp>
      <p:sp>
        <p:nvSpPr>
          <p:cNvPr id="5" name="Footer Placeholder 4">
            <a:extLst>
              <a:ext uri="{FF2B5EF4-FFF2-40B4-BE49-F238E27FC236}">
                <a16:creationId xmlns:a16="http://schemas.microsoft.com/office/drawing/2014/main" id="{21748DA1-47E3-4C53-BA38-ED0283E089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C38EE3-3DCB-4731-91B3-E025755A71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74A207-5F24-4BFB-AFF8-25C53C1025B0}" type="slidenum">
              <a:rPr lang="en-US" smtClean="0"/>
              <a:t>‹#›</a:t>
            </a:fld>
            <a:endParaRPr lang="en-US"/>
          </a:p>
        </p:txBody>
      </p:sp>
    </p:spTree>
    <p:extLst>
      <p:ext uri="{BB962C8B-B14F-4D97-AF65-F5344CB8AC3E}">
        <p14:creationId xmlns:p14="http://schemas.microsoft.com/office/powerpoint/2010/main" val="2731510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towardsdatascience.com/having-an-imbalanced-dataset-here-is-how-you-can-solve-it-1640568947eb"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9D07C3-FC6B-4C1D-854E-ED81D61086CA}"/>
              </a:ext>
            </a:extLst>
          </p:cNvPr>
          <p:cNvSpPr>
            <a:spLocks noGrp="1"/>
          </p:cNvSpPr>
          <p:nvPr>
            <p:ph type="ctrTitle"/>
          </p:nvPr>
        </p:nvSpPr>
        <p:spPr/>
        <p:txBody>
          <a:bodyPr>
            <a:normAutofit/>
          </a:bodyPr>
          <a:lstStyle/>
          <a:p>
            <a:r>
              <a:rPr lang="en-US" dirty="0"/>
              <a:t>Data Exploration, B</a:t>
            </a:r>
            <a:endParaRPr lang="en-US" sz="4000" dirty="0"/>
          </a:p>
        </p:txBody>
      </p:sp>
      <p:sp>
        <p:nvSpPr>
          <p:cNvPr id="3" name="副標題 2">
            <a:extLst>
              <a:ext uri="{FF2B5EF4-FFF2-40B4-BE49-F238E27FC236}">
                <a16:creationId xmlns:a16="http://schemas.microsoft.com/office/drawing/2014/main" id="{DC590BE3-177E-4F45-AAE7-20C7506CE021}"/>
              </a:ext>
            </a:extLst>
          </p:cNvPr>
          <p:cNvSpPr>
            <a:spLocks noGrp="1"/>
          </p:cNvSpPr>
          <p:nvPr>
            <p:ph type="subTitle" idx="1"/>
          </p:nvPr>
        </p:nvSpPr>
        <p:spPr/>
        <p:txBody>
          <a:bodyPr/>
          <a:lstStyle/>
          <a:p>
            <a:r>
              <a:rPr lang="en-US" dirty="0"/>
              <a:t>Shih Yu Chang</a:t>
            </a:r>
          </a:p>
        </p:txBody>
      </p:sp>
      <p:sp>
        <p:nvSpPr>
          <p:cNvPr id="4" name="Slide Number Placeholder 3">
            <a:extLst>
              <a:ext uri="{FF2B5EF4-FFF2-40B4-BE49-F238E27FC236}">
                <a16:creationId xmlns:a16="http://schemas.microsoft.com/office/drawing/2014/main" id="{35A0F395-1A60-48CE-A4E9-27059A75BD7C}"/>
              </a:ext>
            </a:extLst>
          </p:cNvPr>
          <p:cNvSpPr>
            <a:spLocks noGrp="1"/>
          </p:cNvSpPr>
          <p:nvPr>
            <p:ph type="sldNum" sz="quarter" idx="12"/>
          </p:nvPr>
        </p:nvSpPr>
        <p:spPr/>
        <p:txBody>
          <a:bodyPr/>
          <a:lstStyle/>
          <a:p>
            <a:fld id="{3B74A207-5F24-4BFB-AFF8-25C53C1025B0}" type="slidenum">
              <a:rPr lang="en-US" smtClean="0"/>
              <a:t>1</a:t>
            </a:fld>
            <a:endParaRPr lang="en-US"/>
          </a:p>
        </p:txBody>
      </p:sp>
    </p:spTree>
    <p:extLst>
      <p:ext uri="{BB962C8B-B14F-4D97-AF65-F5344CB8AC3E}">
        <p14:creationId xmlns:p14="http://schemas.microsoft.com/office/powerpoint/2010/main" val="4284860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ACFB930-74B1-42BF-95F8-2042F7C0EBA4}"/>
              </a:ext>
            </a:extLst>
          </p:cNvPr>
          <p:cNvPicPr>
            <a:picLocks noChangeAspect="1"/>
          </p:cNvPicPr>
          <p:nvPr/>
        </p:nvPicPr>
        <p:blipFill>
          <a:blip r:embed="rId2"/>
          <a:stretch>
            <a:fillRect/>
          </a:stretch>
        </p:blipFill>
        <p:spPr>
          <a:xfrm>
            <a:off x="2777993" y="643467"/>
            <a:ext cx="6636014"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2124391-C4E8-4374-BD2A-6877C968F701}"/>
              </a:ext>
            </a:extLst>
          </p:cNvPr>
          <p:cNvSpPr txBox="1"/>
          <p:nvPr/>
        </p:nvSpPr>
        <p:spPr>
          <a:xfrm>
            <a:off x="10573555" y="4262907"/>
            <a:ext cx="340158" cy="461665"/>
          </a:xfrm>
          <a:prstGeom prst="rect">
            <a:avLst/>
          </a:prstGeom>
          <a:noFill/>
        </p:spPr>
        <p:txBody>
          <a:bodyPr wrap="none" rtlCol="0">
            <a:spAutoFit/>
          </a:bodyPr>
          <a:lstStyle/>
          <a:p>
            <a:r>
              <a:rPr lang="en-US" sz="2400" dirty="0"/>
              <a:t>8</a:t>
            </a:r>
          </a:p>
        </p:txBody>
      </p:sp>
      <p:sp>
        <p:nvSpPr>
          <p:cNvPr id="7" name="Slide Number Placeholder 6">
            <a:extLst>
              <a:ext uri="{FF2B5EF4-FFF2-40B4-BE49-F238E27FC236}">
                <a16:creationId xmlns:a16="http://schemas.microsoft.com/office/drawing/2014/main" id="{2C6CF3D3-1C1B-452E-ADEC-1FE30B7A02BC}"/>
              </a:ext>
            </a:extLst>
          </p:cNvPr>
          <p:cNvSpPr>
            <a:spLocks noGrp="1"/>
          </p:cNvSpPr>
          <p:nvPr>
            <p:ph type="sldNum" sz="quarter" idx="12"/>
          </p:nvPr>
        </p:nvSpPr>
        <p:spPr/>
        <p:txBody>
          <a:bodyPr/>
          <a:lstStyle/>
          <a:p>
            <a:fld id="{3B74A207-5F24-4BFB-AFF8-25C53C1025B0}" type="slidenum">
              <a:rPr lang="en-US" smtClean="0"/>
              <a:t>10</a:t>
            </a:fld>
            <a:endParaRPr lang="en-US"/>
          </a:p>
        </p:txBody>
      </p:sp>
    </p:spTree>
    <p:extLst>
      <p:ext uri="{BB962C8B-B14F-4D97-AF65-F5344CB8AC3E}">
        <p14:creationId xmlns:p14="http://schemas.microsoft.com/office/powerpoint/2010/main" val="1411586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C10565-D2E1-40B2-9224-B3D00EC2EF77}"/>
              </a:ext>
            </a:extLst>
          </p:cNvPr>
          <p:cNvSpPr>
            <a:spLocks noGrp="1"/>
          </p:cNvSpPr>
          <p:nvPr>
            <p:ph type="title"/>
          </p:nvPr>
        </p:nvSpPr>
        <p:spPr>
          <a:xfrm>
            <a:off x="643467" y="321734"/>
            <a:ext cx="10905066" cy="1135737"/>
          </a:xfrm>
        </p:spPr>
        <p:txBody>
          <a:bodyPr>
            <a:normAutofit/>
          </a:bodyPr>
          <a:lstStyle/>
          <a:p>
            <a:r>
              <a:rPr lang="en-US" sz="3600"/>
              <a:t>cat. vs cat. </a:t>
            </a:r>
          </a:p>
        </p:txBody>
      </p:sp>
      <p:sp>
        <p:nvSpPr>
          <p:cNvPr id="3" name="Content Placeholder 2">
            <a:extLst>
              <a:ext uri="{FF2B5EF4-FFF2-40B4-BE49-F238E27FC236}">
                <a16:creationId xmlns:a16="http://schemas.microsoft.com/office/drawing/2014/main" id="{0A6FCAA6-14E0-486C-A5A1-2FDDD5426EAC}"/>
              </a:ext>
            </a:extLst>
          </p:cNvPr>
          <p:cNvSpPr>
            <a:spLocks noGrp="1"/>
          </p:cNvSpPr>
          <p:nvPr>
            <p:ph idx="1"/>
          </p:nvPr>
        </p:nvSpPr>
        <p:spPr>
          <a:xfrm>
            <a:off x="643469" y="1782981"/>
            <a:ext cx="4008384" cy="4393982"/>
          </a:xfrm>
        </p:spPr>
        <p:txBody>
          <a:bodyPr>
            <a:normAutofit/>
          </a:bodyPr>
          <a:lstStyle/>
          <a:p>
            <a:r>
              <a:rPr lang="en-US" sz="2000" b="0" i="0" u="none" strike="noStrike" baseline="0">
                <a:latin typeface="NimbusSanL-Regu"/>
              </a:rPr>
              <a:t>The simplest way to visualize the relationship between two</a:t>
            </a:r>
          </a:p>
          <a:p>
            <a:r>
              <a:rPr lang="en-US" sz="2000" b="0" i="0" u="none" strike="noStrike" baseline="0">
                <a:latin typeface="NimbusSanL-Regu"/>
              </a:rPr>
              <a:t>categorical variables is to use a collection of </a:t>
            </a:r>
            <a:r>
              <a:rPr lang="en-US" sz="2000" b="1" i="0" u="none" strike="noStrike" baseline="0">
                <a:latin typeface="NimbusSanL-Bold"/>
              </a:rPr>
              <a:t>small</a:t>
            </a:r>
          </a:p>
          <a:p>
            <a:r>
              <a:rPr lang="en-US" sz="2000" b="1" i="0" u="none" strike="noStrike" baseline="0">
                <a:latin typeface="NimbusSanL-Bold"/>
              </a:rPr>
              <a:t>multiple </a:t>
            </a:r>
            <a:r>
              <a:rPr lang="en-US" sz="2000" b="0" i="0" u="none" strike="noStrike" baseline="0">
                <a:latin typeface="NimbusSanL-Regu"/>
              </a:rPr>
              <a:t>bar plots.</a:t>
            </a:r>
            <a:endParaRPr lang="en-US" sz="2000"/>
          </a:p>
        </p:txBody>
      </p:sp>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8FA0753A-5301-4FF8-B534-C1EF878772FB}"/>
              </a:ext>
            </a:extLst>
          </p:cNvPr>
          <p:cNvPicPr>
            <a:picLocks noChangeAspect="1"/>
          </p:cNvPicPr>
          <p:nvPr/>
        </p:nvPicPr>
        <p:blipFill>
          <a:blip r:embed="rId2"/>
          <a:stretch>
            <a:fillRect/>
          </a:stretch>
        </p:blipFill>
        <p:spPr>
          <a:xfrm>
            <a:off x="4565982" y="502325"/>
            <a:ext cx="6093899" cy="2926675"/>
          </a:xfrm>
          <a:prstGeom prst="rect">
            <a:avLst/>
          </a:prstGeom>
        </p:spPr>
      </p:pic>
      <p:grpSp>
        <p:nvGrpSpPr>
          <p:cNvPr id="19" name="Group 1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0" name="Isosceles Triangle 1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D32F328D-347E-4A1D-8185-E55062356CE3}"/>
              </a:ext>
            </a:extLst>
          </p:cNvPr>
          <p:cNvPicPr>
            <a:picLocks noChangeAspect="1"/>
          </p:cNvPicPr>
          <p:nvPr/>
        </p:nvPicPr>
        <p:blipFill>
          <a:blip r:embed="rId3"/>
          <a:stretch>
            <a:fillRect/>
          </a:stretch>
        </p:blipFill>
        <p:spPr>
          <a:xfrm>
            <a:off x="4608917" y="3979972"/>
            <a:ext cx="6008028" cy="2797987"/>
          </a:xfrm>
          <a:prstGeom prst="rect">
            <a:avLst/>
          </a:prstGeom>
        </p:spPr>
      </p:pic>
      <p:sp>
        <p:nvSpPr>
          <p:cNvPr id="4" name="Slide Number Placeholder 3">
            <a:extLst>
              <a:ext uri="{FF2B5EF4-FFF2-40B4-BE49-F238E27FC236}">
                <a16:creationId xmlns:a16="http://schemas.microsoft.com/office/drawing/2014/main" id="{479E291F-6AF8-456F-BD06-A849248AE4B4}"/>
              </a:ext>
            </a:extLst>
          </p:cNvPr>
          <p:cNvSpPr>
            <a:spLocks noGrp="1"/>
          </p:cNvSpPr>
          <p:nvPr>
            <p:ph type="sldNum" sz="quarter" idx="12"/>
          </p:nvPr>
        </p:nvSpPr>
        <p:spPr>
          <a:xfrm>
            <a:off x="8805333" y="6356350"/>
            <a:ext cx="2743200" cy="365125"/>
          </a:xfrm>
        </p:spPr>
        <p:txBody>
          <a:bodyPr>
            <a:normAutofit/>
          </a:bodyPr>
          <a:lstStyle/>
          <a:p>
            <a:pPr>
              <a:spcAft>
                <a:spcPts val="600"/>
              </a:spcAft>
            </a:pPr>
            <a:fld id="{3B74A207-5F24-4BFB-AFF8-25C53C1025B0}" type="slidenum">
              <a:rPr lang="en-US" smtClean="0"/>
              <a:pPr>
                <a:spcAft>
                  <a:spcPts val="600"/>
                </a:spcAft>
              </a:pPr>
              <a:t>11</a:t>
            </a:fld>
            <a:endParaRPr lang="en-US"/>
          </a:p>
        </p:txBody>
      </p:sp>
    </p:spTree>
    <p:extLst>
      <p:ext uri="{BB962C8B-B14F-4D97-AF65-F5344CB8AC3E}">
        <p14:creationId xmlns:p14="http://schemas.microsoft.com/office/powerpoint/2010/main" val="1355857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937F73-BBE3-42DF-919D-60A4737EB4BE}"/>
              </a:ext>
            </a:extLst>
          </p:cNvPr>
          <p:cNvSpPr>
            <a:spLocks noGrp="1"/>
          </p:cNvSpPr>
          <p:nvPr>
            <p:ph idx="1"/>
          </p:nvPr>
        </p:nvSpPr>
        <p:spPr>
          <a:xfrm>
            <a:off x="838200" y="1312664"/>
            <a:ext cx="4313349" cy="4864299"/>
          </a:xfrm>
        </p:spPr>
        <p:txBody>
          <a:bodyPr/>
          <a:lstStyle/>
          <a:p>
            <a:r>
              <a:rPr lang="en-US" dirty="0"/>
              <a:t>If the number of levels of one of the features being compared is no more than three we can use </a:t>
            </a:r>
            <a:r>
              <a:rPr lang="en-US" dirty="0">
                <a:solidFill>
                  <a:srgbClr val="FF0000"/>
                </a:solidFill>
              </a:rPr>
              <a:t>stacked bar</a:t>
            </a:r>
            <a:r>
              <a:rPr lang="en-US" dirty="0"/>
              <a:t> plots as an alternative to the small multiples approach.</a:t>
            </a:r>
          </a:p>
        </p:txBody>
      </p:sp>
      <p:sp>
        <p:nvSpPr>
          <p:cNvPr id="4" name="Slide Number Placeholder 3">
            <a:extLst>
              <a:ext uri="{FF2B5EF4-FFF2-40B4-BE49-F238E27FC236}">
                <a16:creationId xmlns:a16="http://schemas.microsoft.com/office/drawing/2014/main" id="{E17F5A8F-1FA0-40F4-93B7-028DB04DC85F}"/>
              </a:ext>
            </a:extLst>
          </p:cNvPr>
          <p:cNvSpPr>
            <a:spLocks noGrp="1"/>
          </p:cNvSpPr>
          <p:nvPr>
            <p:ph type="sldNum" sz="quarter" idx="12"/>
          </p:nvPr>
        </p:nvSpPr>
        <p:spPr/>
        <p:txBody>
          <a:bodyPr/>
          <a:lstStyle/>
          <a:p>
            <a:fld id="{3B74A207-5F24-4BFB-AFF8-25C53C1025B0}" type="slidenum">
              <a:rPr lang="en-US" smtClean="0"/>
              <a:t>12</a:t>
            </a:fld>
            <a:endParaRPr lang="en-US"/>
          </a:p>
        </p:txBody>
      </p:sp>
      <p:pic>
        <p:nvPicPr>
          <p:cNvPr id="6" name="Picture 5">
            <a:extLst>
              <a:ext uri="{FF2B5EF4-FFF2-40B4-BE49-F238E27FC236}">
                <a16:creationId xmlns:a16="http://schemas.microsoft.com/office/drawing/2014/main" id="{B1ED6E27-3DEB-4AF4-980C-95388306678A}"/>
              </a:ext>
            </a:extLst>
          </p:cNvPr>
          <p:cNvPicPr>
            <a:picLocks noChangeAspect="1"/>
          </p:cNvPicPr>
          <p:nvPr/>
        </p:nvPicPr>
        <p:blipFill>
          <a:blip r:embed="rId2"/>
          <a:stretch>
            <a:fillRect/>
          </a:stretch>
        </p:blipFill>
        <p:spPr>
          <a:xfrm>
            <a:off x="6096000" y="1171977"/>
            <a:ext cx="5441250" cy="4864299"/>
          </a:xfrm>
          <a:prstGeom prst="rect">
            <a:avLst/>
          </a:prstGeom>
        </p:spPr>
      </p:pic>
    </p:spTree>
    <p:extLst>
      <p:ext uri="{BB962C8B-B14F-4D97-AF65-F5344CB8AC3E}">
        <p14:creationId xmlns:p14="http://schemas.microsoft.com/office/powerpoint/2010/main" val="1512385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8436E-E882-44D5-BAFB-866C2067A756}"/>
              </a:ext>
            </a:extLst>
          </p:cNvPr>
          <p:cNvSpPr>
            <a:spLocks noGrp="1"/>
          </p:cNvSpPr>
          <p:nvPr>
            <p:ph type="title"/>
          </p:nvPr>
        </p:nvSpPr>
        <p:spPr/>
        <p:txBody>
          <a:bodyPr/>
          <a:lstStyle/>
          <a:p>
            <a:r>
              <a:rPr lang="en-US" dirty="0"/>
              <a:t>Cont. vs Cat.: multiple histograms</a:t>
            </a:r>
          </a:p>
        </p:txBody>
      </p:sp>
      <p:sp>
        <p:nvSpPr>
          <p:cNvPr id="3" name="Content Placeholder 2">
            <a:extLst>
              <a:ext uri="{FF2B5EF4-FFF2-40B4-BE49-F238E27FC236}">
                <a16:creationId xmlns:a16="http://schemas.microsoft.com/office/drawing/2014/main" id="{AE2D0D46-9C11-44FF-BBCA-C4019CB3F742}"/>
              </a:ext>
            </a:extLst>
          </p:cNvPr>
          <p:cNvSpPr>
            <a:spLocks noGrp="1"/>
          </p:cNvSpPr>
          <p:nvPr>
            <p:ph idx="1"/>
          </p:nvPr>
        </p:nvSpPr>
        <p:spPr/>
        <p:txBody>
          <a:bodyPr/>
          <a:lstStyle/>
          <a:p>
            <a:r>
              <a:rPr lang="en-US" dirty="0"/>
              <a:t>To visualize the relationship between a continuous feature and a categorical feature a </a:t>
            </a:r>
            <a:r>
              <a:rPr lang="en-US" dirty="0">
                <a:solidFill>
                  <a:srgbClr val="FF0000"/>
                </a:solidFill>
              </a:rPr>
              <a:t>small multiples histograms </a:t>
            </a:r>
            <a:r>
              <a:rPr lang="en-US" dirty="0"/>
              <a:t>approach that draws a histogram of the values of the continuous feature for each level of the categorical feature is useful.</a:t>
            </a:r>
          </a:p>
        </p:txBody>
      </p:sp>
      <p:sp>
        <p:nvSpPr>
          <p:cNvPr id="4" name="Slide Number Placeholder 3">
            <a:extLst>
              <a:ext uri="{FF2B5EF4-FFF2-40B4-BE49-F238E27FC236}">
                <a16:creationId xmlns:a16="http://schemas.microsoft.com/office/drawing/2014/main" id="{03F777DE-A66A-47AB-8F32-3D972043FA51}"/>
              </a:ext>
            </a:extLst>
          </p:cNvPr>
          <p:cNvSpPr>
            <a:spLocks noGrp="1"/>
          </p:cNvSpPr>
          <p:nvPr>
            <p:ph type="sldNum" sz="quarter" idx="12"/>
          </p:nvPr>
        </p:nvSpPr>
        <p:spPr/>
        <p:txBody>
          <a:bodyPr/>
          <a:lstStyle/>
          <a:p>
            <a:fld id="{3B74A207-5F24-4BFB-AFF8-25C53C1025B0}" type="slidenum">
              <a:rPr lang="en-US" smtClean="0"/>
              <a:t>13</a:t>
            </a:fld>
            <a:endParaRPr lang="en-US"/>
          </a:p>
        </p:txBody>
      </p:sp>
    </p:spTree>
    <p:extLst>
      <p:ext uri="{BB962C8B-B14F-4D97-AF65-F5344CB8AC3E}">
        <p14:creationId xmlns:p14="http://schemas.microsoft.com/office/powerpoint/2010/main" val="1220230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4" name="Freeform: Shape 13">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7E864E9-770A-4B32-B6D5-954E75401C07}"/>
              </a:ext>
            </a:extLst>
          </p:cNvPr>
          <p:cNvPicPr>
            <a:picLocks noChangeAspect="1"/>
          </p:cNvPicPr>
          <p:nvPr/>
        </p:nvPicPr>
        <p:blipFill>
          <a:blip r:embed="rId2"/>
          <a:stretch>
            <a:fillRect/>
          </a:stretch>
        </p:blipFill>
        <p:spPr>
          <a:xfrm>
            <a:off x="2619776" y="643467"/>
            <a:ext cx="6952447" cy="5571065"/>
          </a:xfrm>
          <a:prstGeom prst="rect">
            <a:avLst/>
          </a:prstGeom>
          <a:ln>
            <a:noFill/>
          </a:ln>
        </p:spPr>
      </p:pic>
      <p:sp>
        <p:nvSpPr>
          <p:cNvPr id="4" name="Slide Number Placeholder 3">
            <a:extLst>
              <a:ext uri="{FF2B5EF4-FFF2-40B4-BE49-F238E27FC236}">
                <a16:creationId xmlns:a16="http://schemas.microsoft.com/office/drawing/2014/main" id="{0DCFD1F2-BD68-480F-A136-F06FEEB223C9}"/>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3B74A207-5F24-4BFB-AFF8-25C53C1025B0}" type="slidenum">
              <a:rPr lang="en-US" smtClean="0"/>
              <a:pPr>
                <a:spcAft>
                  <a:spcPts val="600"/>
                </a:spcAft>
              </a:pPr>
              <a:t>14</a:t>
            </a:fld>
            <a:endParaRPr lang="en-US"/>
          </a:p>
        </p:txBody>
      </p:sp>
    </p:spTree>
    <p:extLst>
      <p:ext uri="{BB962C8B-B14F-4D97-AF65-F5344CB8AC3E}">
        <p14:creationId xmlns:p14="http://schemas.microsoft.com/office/powerpoint/2010/main" val="1649202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4" name="Freeform: Shape 13">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3934D22-4F6C-4FA5-BD72-E3A6810A000C}"/>
              </a:ext>
            </a:extLst>
          </p:cNvPr>
          <p:cNvPicPr>
            <a:picLocks noChangeAspect="1"/>
          </p:cNvPicPr>
          <p:nvPr/>
        </p:nvPicPr>
        <p:blipFill>
          <a:blip r:embed="rId2"/>
          <a:stretch>
            <a:fillRect/>
          </a:stretch>
        </p:blipFill>
        <p:spPr>
          <a:xfrm>
            <a:off x="2613120" y="643467"/>
            <a:ext cx="6965759" cy="5571065"/>
          </a:xfrm>
          <a:prstGeom prst="rect">
            <a:avLst/>
          </a:prstGeom>
          <a:ln>
            <a:noFill/>
          </a:ln>
        </p:spPr>
      </p:pic>
      <p:sp>
        <p:nvSpPr>
          <p:cNvPr id="4" name="Slide Number Placeholder 3">
            <a:extLst>
              <a:ext uri="{FF2B5EF4-FFF2-40B4-BE49-F238E27FC236}">
                <a16:creationId xmlns:a16="http://schemas.microsoft.com/office/drawing/2014/main" id="{36620EFE-614C-40DD-98DB-9F1AC96123A3}"/>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3B74A207-5F24-4BFB-AFF8-25C53C1025B0}" type="slidenum">
              <a:rPr lang="en-US" smtClean="0"/>
              <a:pPr>
                <a:spcAft>
                  <a:spcPts val="600"/>
                </a:spcAft>
              </a:pPr>
              <a:t>15</a:t>
            </a:fld>
            <a:endParaRPr lang="en-US"/>
          </a:p>
        </p:txBody>
      </p:sp>
    </p:spTree>
    <p:extLst>
      <p:ext uri="{BB962C8B-B14F-4D97-AF65-F5344CB8AC3E}">
        <p14:creationId xmlns:p14="http://schemas.microsoft.com/office/powerpoint/2010/main" val="2829452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B0EAD-B49A-46D6-8514-BF634E7414E1}"/>
              </a:ext>
            </a:extLst>
          </p:cNvPr>
          <p:cNvSpPr>
            <a:spLocks noGrp="1"/>
          </p:cNvSpPr>
          <p:nvPr>
            <p:ph type="title"/>
          </p:nvPr>
        </p:nvSpPr>
        <p:spPr/>
        <p:txBody>
          <a:bodyPr/>
          <a:lstStyle/>
          <a:p>
            <a:r>
              <a:rPr lang="en-US" dirty="0"/>
              <a:t>Cont. vs Cat.: collection of box plots </a:t>
            </a:r>
          </a:p>
        </p:txBody>
      </p:sp>
      <p:sp>
        <p:nvSpPr>
          <p:cNvPr id="3" name="Content Placeholder 2">
            <a:extLst>
              <a:ext uri="{FF2B5EF4-FFF2-40B4-BE49-F238E27FC236}">
                <a16:creationId xmlns:a16="http://schemas.microsoft.com/office/drawing/2014/main" id="{367E274A-8137-4F51-873F-3669FB90228A}"/>
              </a:ext>
            </a:extLst>
          </p:cNvPr>
          <p:cNvSpPr>
            <a:spLocks noGrp="1"/>
          </p:cNvSpPr>
          <p:nvPr>
            <p:ph idx="1"/>
          </p:nvPr>
        </p:nvSpPr>
        <p:spPr/>
        <p:txBody>
          <a:bodyPr/>
          <a:lstStyle/>
          <a:p>
            <a:r>
              <a:rPr lang="en-US" dirty="0"/>
              <a:t>A second approach to visualizing the relationship between a categorical feature and a continuous feature is to use a collection of box plots.</a:t>
            </a:r>
          </a:p>
          <a:p>
            <a:r>
              <a:rPr lang="en-US" dirty="0"/>
              <a:t>For each level of the categorical feature a box plot of the corresponding values of the continuous feature is drawn.</a:t>
            </a:r>
          </a:p>
        </p:txBody>
      </p:sp>
      <p:sp>
        <p:nvSpPr>
          <p:cNvPr id="4" name="Slide Number Placeholder 3">
            <a:extLst>
              <a:ext uri="{FF2B5EF4-FFF2-40B4-BE49-F238E27FC236}">
                <a16:creationId xmlns:a16="http://schemas.microsoft.com/office/drawing/2014/main" id="{61C57AA7-CA84-431B-A063-6E444DFEC063}"/>
              </a:ext>
            </a:extLst>
          </p:cNvPr>
          <p:cNvSpPr>
            <a:spLocks noGrp="1"/>
          </p:cNvSpPr>
          <p:nvPr>
            <p:ph type="sldNum" sz="quarter" idx="12"/>
          </p:nvPr>
        </p:nvSpPr>
        <p:spPr/>
        <p:txBody>
          <a:bodyPr/>
          <a:lstStyle/>
          <a:p>
            <a:fld id="{3B74A207-5F24-4BFB-AFF8-25C53C1025B0}" type="slidenum">
              <a:rPr lang="en-US" smtClean="0"/>
              <a:t>16</a:t>
            </a:fld>
            <a:endParaRPr lang="en-US"/>
          </a:p>
        </p:txBody>
      </p:sp>
    </p:spTree>
    <p:extLst>
      <p:ext uri="{BB962C8B-B14F-4D97-AF65-F5344CB8AC3E}">
        <p14:creationId xmlns:p14="http://schemas.microsoft.com/office/powerpoint/2010/main" val="1458676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4" name="Freeform: Shape 13">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485F2B7-B13D-47EE-B500-D70455B1C8AA}"/>
              </a:ext>
            </a:extLst>
          </p:cNvPr>
          <p:cNvPicPr>
            <a:picLocks noChangeAspect="1"/>
          </p:cNvPicPr>
          <p:nvPr/>
        </p:nvPicPr>
        <p:blipFill>
          <a:blip r:embed="rId2"/>
          <a:stretch>
            <a:fillRect/>
          </a:stretch>
        </p:blipFill>
        <p:spPr>
          <a:xfrm>
            <a:off x="1619938" y="643467"/>
            <a:ext cx="8952124" cy="5571065"/>
          </a:xfrm>
          <a:prstGeom prst="rect">
            <a:avLst/>
          </a:prstGeom>
          <a:ln>
            <a:noFill/>
          </a:ln>
        </p:spPr>
      </p:pic>
      <p:sp>
        <p:nvSpPr>
          <p:cNvPr id="4" name="Slide Number Placeholder 3">
            <a:extLst>
              <a:ext uri="{FF2B5EF4-FFF2-40B4-BE49-F238E27FC236}">
                <a16:creationId xmlns:a16="http://schemas.microsoft.com/office/drawing/2014/main" id="{9C40F026-D853-4627-A254-9019AFA67EDA}"/>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3B74A207-5F24-4BFB-AFF8-25C53C1025B0}" type="slidenum">
              <a:rPr lang="en-US" smtClean="0"/>
              <a:pPr>
                <a:spcAft>
                  <a:spcPts val="600"/>
                </a:spcAft>
              </a:pPr>
              <a:t>17</a:t>
            </a:fld>
            <a:endParaRPr lang="en-US"/>
          </a:p>
        </p:txBody>
      </p:sp>
    </p:spTree>
    <p:extLst>
      <p:ext uri="{BB962C8B-B14F-4D97-AF65-F5344CB8AC3E}">
        <p14:creationId xmlns:p14="http://schemas.microsoft.com/office/powerpoint/2010/main" val="366988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4" name="Freeform: Shape 13">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AF0E79F-1DA0-4768-8737-EEAF51FC582B}"/>
              </a:ext>
            </a:extLst>
          </p:cNvPr>
          <p:cNvPicPr>
            <a:picLocks noChangeAspect="1"/>
          </p:cNvPicPr>
          <p:nvPr/>
        </p:nvPicPr>
        <p:blipFill>
          <a:blip r:embed="rId2"/>
          <a:stretch>
            <a:fillRect/>
          </a:stretch>
        </p:blipFill>
        <p:spPr>
          <a:xfrm>
            <a:off x="1898356" y="643467"/>
            <a:ext cx="8395287" cy="5571065"/>
          </a:xfrm>
          <a:prstGeom prst="rect">
            <a:avLst/>
          </a:prstGeom>
          <a:ln>
            <a:noFill/>
          </a:ln>
        </p:spPr>
      </p:pic>
      <p:sp>
        <p:nvSpPr>
          <p:cNvPr id="4" name="Slide Number Placeholder 3">
            <a:extLst>
              <a:ext uri="{FF2B5EF4-FFF2-40B4-BE49-F238E27FC236}">
                <a16:creationId xmlns:a16="http://schemas.microsoft.com/office/drawing/2014/main" id="{8239A2F7-F193-407B-BA9A-1103974A44C1}"/>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3B74A207-5F24-4BFB-AFF8-25C53C1025B0}" type="slidenum">
              <a:rPr lang="en-US" smtClean="0"/>
              <a:pPr>
                <a:spcAft>
                  <a:spcPts val="600"/>
                </a:spcAft>
              </a:pPr>
              <a:t>18</a:t>
            </a:fld>
            <a:endParaRPr lang="en-US"/>
          </a:p>
        </p:txBody>
      </p:sp>
    </p:spTree>
    <p:extLst>
      <p:ext uri="{BB962C8B-B14F-4D97-AF65-F5344CB8AC3E}">
        <p14:creationId xmlns:p14="http://schemas.microsoft.com/office/powerpoint/2010/main" val="3256495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A22C-1848-4994-9898-BFE33AD1125E}"/>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dirty="0">
                <a:solidFill>
                  <a:schemeClr val="tx1"/>
                </a:solidFill>
                <a:latin typeface="+mj-lt"/>
                <a:ea typeface="+mj-ea"/>
                <a:cs typeface="+mj-cs"/>
              </a:rPr>
              <a:t>Covariance and Correlation, 22</a:t>
            </a:r>
          </a:p>
        </p:txBody>
      </p:sp>
      <p:pic>
        <p:nvPicPr>
          <p:cNvPr id="6" name="Picture 5">
            <a:extLst>
              <a:ext uri="{FF2B5EF4-FFF2-40B4-BE49-F238E27FC236}">
                <a16:creationId xmlns:a16="http://schemas.microsoft.com/office/drawing/2014/main" id="{530C3014-DE66-437B-8CA1-175B80920126}"/>
              </a:ext>
            </a:extLst>
          </p:cNvPr>
          <p:cNvPicPr>
            <a:picLocks noChangeAspect="1"/>
          </p:cNvPicPr>
          <p:nvPr/>
        </p:nvPicPr>
        <p:blipFill>
          <a:blip r:embed="rId2"/>
          <a:stretch>
            <a:fillRect/>
          </a:stretch>
        </p:blipFill>
        <p:spPr>
          <a:xfrm>
            <a:off x="1973649" y="1825626"/>
            <a:ext cx="8235176" cy="4351338"/>
          </a:xfrm>
          <a:prstGeom prst="rect">
            <a:avLst/>
          </a:prstGeom>
        </p:spPr>
      </p:pic>
      <p:sp>
        <p:nvSpPr>
          <p:cNvPr id="4" name="Slide Number Placeholder 3">
            <a:extLst>
              <a:ext uri="{FF2B5EF4-FFF2-40B4-BE49-F238E27FC236}">
                <a16:creationId xmlns:a16="http://schemas.microsoft.com/office/drawing/2014/main" id="{A9AA8957-0E82-487A-BE9E-BBBC48A3D07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3B74A207-5F24-4BFB-AFF8-25C53C1025B0}" type="slidenum">
              <a:rPr lang="en-US" smtClean="0"/>
              <a:pPr>
                <a:spcAft>
                  <a:spcPts val="600"/>
                </a:spcAft>
              </a:pPr>
              <a:t>19</a:t>
            </a:fld>
            <a:endParaRPr lang="en-US"/>
          </a:p>
        </p:txBody>
      </p:sp>
    </p:spTree>
    <p:extLst>
      <p:ext uri="{BB962C8B-B14F-4D97-AF65-F5344CB8AC3E}">
        <p14:creationId xmlns:p14="http://schemas.microsoft.com/office/powerpoint/2010/main" val="2338786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E6693-888D-4E72-A364-895CAE62D08B}"/>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05BC9C8C-C583-4808-BDA8-FC94DD2C40D2}"/>
              </a:ext>
            </a:extLst>
          </p:cNvPr>
          <p:cNvSpPr>
            <a:spLocks noGrp="1"/>
          </p:cNvSpPr>
          <p:nvPr>
            <p:ph idx="1"/>
          </p:nvPr>
        </p:nvSpPr>
        <p:spPr/>
        <p:txBody>
          <a:bodyPr/>
          <a:lstStyle/>
          <a:p>
            <a:r>
              <a:rPr lang="en-US" dirty="0"/>
              <a:t> </a:t>
            </a:r>
            <a:r>
              <a:rPr lang="en-US" dirty="0">
                <a:solidFill>
                  <a:srgbClr val="FF0000"/>
                </a:solidFill>
              </a:rPr>
              <a:t>Advanced Data Exploration</a:t>
            </a:r>
          </a:p>
          <a:p>
            <a:pPr lvl="1"/>
            <a:r>
              <a:rPr lang="en-US" dirty="0">
                <a:solidFill>
                  <a:srgbClr val="FF0000"/>
                </a:solidFill>
              </a:rPr>
              <a:t>Visualizing Relationships Between Features</a:t>
            </a:r>
          </a:p>
          <a:p>
            <a:pPr lvl="1"/>
            <a:r>
              <a:rPr lang="en-US" dirty="0">
                <a:solidFill>
                  <a:srgbClr val="FF0000"/>
                </a:solidFill>
              </a:rPr>
              <a:t>Measuring Covariance &amp; Correlation</a:t>
            </a:r>
          </a:p>
          <a:p>
            <a:r>
              <a:rPr lang="en-US" dirty="0"/>
              <a:t>Data Preparation</a:t>
            </a:r>
          </a:p>
          <a:p>
            <a:pPr lvl="1"/>
            <a:r>
              <a:rPr lang="en-US" dirty="0"/>
              <a:t>Normalization</a:t>
            </a:r>
          </a:p>
          <a:p>
            <a:pPr lvl="1"/>
            <a:r>
              <a:rPr lang="en-US" dirty="0"/>
              <a:t>Binning</a:t>
            </a:r>
          </a:p>
          <a:p>
            <a:pPr lvl="1"/>
            <a:r>
              <a:rPr lang="en-US" dirty="0"/>
              <a:t>Sampling</a:t>
            </a:r>
          </a:p>
          <a:p>
            <a:pPr marL="0" indent="0">
              <a:buNone/>
            </a:pPr>
            <a:endParaRPr lang="en-US" dirty="0"/>
          </a:p>
        </p:txBody>
      </p:sp>
      <p:sp>
        <p:nvSpPr>
          <p:cNvPr id="4" name="Slide Number Placeholder 3">
            <a:extLst>
              <a:ext uri="{FF2B5EF4-FFF2-40B4-BE49-F238E27FC236}">
                <a16:creationId xmlns:a16="http://schemas.microsoft.com/office/drawing/2014/main" id="{F56458F4-7CA4-4B30-858B-6CAF94F97506}"/>
              </a:ext>
            </a:extLst>
          </p:cNvPr>
          <p:cNvSpPr>
            <a:spLocks noGrp="1"/>
          </p:cNvSpPr>
          <p:nvPr>
            <p:ph type="sldNum" sz="quarter" idx="12"/>
          </p:nvPr>
        </p:nvSpPr>
        <p:spPr/>
        <p:txBody>
          <a:bodyPr/>
          <a:lstStyle/>
          <a:p>
            <a:fld id="{51629537-6F56-4891-80D8-B8859B3248D6}" type="slidenum">
              <a:rPr lang="en-US" smtClean="0"/>
              <a:t>2</a:t>
            </a:fld>
            <a:endParaRPr lang="en-US"/>
          </a:p>
        </p:txBody>
      </p:sp>
    </p:spTree>
    <p:extLst>
      <p:ext uri="{BB962C8B-B14F-4D97-AF65-F5344CB8AC3E}">
        <p14:creationId xmlns:p14="http://schemas.microsoft.com/office/powerpoint/2010/main" val="1045441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2B74-5C12-4BB3-A1DA-3F4CD80F8B89}"/>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400" kern="1200" dirty="0">
                <a:solidFill>
                  <a:schemeClr val="tx1"/>
                </a:solidFill>
                <a:latin typeface="+mj-lt"/>
                <a:ea typeface="+mj-ea"/>
                <a:cs typeface="+mj-cs"/>
              </a:rPr>
              <a:t>Calculating covariance between the HEIGHT feature and the WEIGHT and AGE features</a:t>
            </a:r>
          </a:p>
        </p:txBody>
      </p:sp>
      <p:pic>
        <p:nvPicPr>
          <p:cNvPr id="6" name="Picture 5">
            <a:extLst>
              <a:ext uri="{FF2B5EF4-FFF2-40B4-BE49-F238E27FC236}">
                <a16:creationId xmlns:a16="http://schemas.microsoft.com/office/drawing/2014/main" id="{922D34D5-8129-4D59-92C7-A16E0F38B716}"/>
              </a:ext>
            </a:extLst>
          </p:cNvPr>
          <p:cNvPicPr>
            <a:picLocks noChangeAspect="1"/>
          </p:cNvPicPr>
          <p:nvPr/>
        </p:nvPicPr>
        <p:blipFill>
          <a:blip r:embed="rId2"/>
          <a:stretch>
            <a:fillRect/>
          </a:stretch>
        </p:blipFill>
        <p:spPr>
          <a:xfrm>
            <a:off x="1573697" y="1689101"/>
            <a:ext cx="9044605" cy="4667249"/>
          </a:xfrm>
          <a:prstGeom prst="rect">
            <a:avLst/>
          </a:prstGeom>
        </p:spPr>
      </p:pic>
      <p:sp>
        <p:nvSpPr>
          <p:cNvPr id="4" name="Slide Number Placeholder 3">
            <a:extLst>
              <a:ext uri="{FF2B5EF4-FFF2-40B4-BE49-F238E27FC236}">
                <a16:creationId xmlns:a16="http://schemas.microsoft.com/office/drawing/2014/main" id="{BA6C74CB-D86D-415A-BE2E-330D17F9979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3B74A207-5F24-4BFB-AFF8-25C53C1025B0}" type="slidenum">
              <a:rPr lang="en-US" smtClean="0"/>
              <a:pPr>
                <a:spcAft>
                  <a:spcPts val="600"/>
                </a:spcAft>
              </a:pPr>
              <a:t>20</a:t>
            </a:fld>
            <a:endParaRPr lang="en-US"/>
          </a:p>
        </p:txBody>
      </p:sp>
    </p:spTree>
    <p:extLst>
      <p:ext uri="{BB962C8B-B14F-4D97-AF65-F5344CB8AC3E}">
        <p14:creationId xmlns:p14="http://schemas.microsoft.com/office/powerpoint/2010/main" val="1348245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57E07-CD9F-4EF8-99CC-955AC6EF9CF0}"/>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dirty="0">
                <a:solidFill>
                  <a:schemeClr val="tx1"/>
                </a:solidFill>
                <a:latin typeface="+mj-lt"/>
                <a:ea typeface="+mj-ea"/>
                <a:cs typeface="+mj-cs"/>
              </a:rPr>
              <a:t>Correlation, I</a:t>
            </a:r>
          </a:p>
        </p:txBody>
      </p:sp>
      <p:pic>
        <p:nvPicPr>
          <p:cNvPr id="6" name="Picture 5">
            <a:extLst>
              <a:ext uri="{FF2B5EF4-FFF2-40B4-BE49-F238E27FC236}">
                <a16:creationId xmlns:a16="http://schemas.microsoft.com/office/drawing/2014/main" id="{41AC8A22-573D-45D2-9048-FA57B2080EE2}"/>
              </a:ext>
            </a:extLst>
          </p:cNvPr>
          <p:cNvPicPr>
            <a:picLocks noChangeAspect="1"/>
          </p:cNvPicPr>
          <p:nvPr/>
        </p:nvPicPr>
        <p:blipFill>
          <a:blip r:embed="rId2"/>
          <a:stretch>
            <a:fillRect/>
          </a:stretch>
        </p:blipFill>
        <p:spPr>
          <a:xfrm>
            <a:off x="1641452" y="1825626"/>
            <a:ext cx="8899570" cy="4351338"/>
          </a:xfrm>
          <a:prstGeom prst="rect">
            <a:avLst/>
          </a:prstGeom>
        </p:spPr>
      </p:pic>
      <p:sp>
        <p:nvSpPr>
          <p:cNvPr id="4" name="Slide Number Placeholder 3">
            <a:extLst>
              <a:ext uri="{FF2B5EF4-FFF2-40B4-BE49-F238E27FC236}">
                <a16:creationId xmlns:a16="http://schemas.microsoft.com/office/drawing/2014/main" id="{97F0F0CF-C63C-4F3C-99C2-F79A537B6CE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3B74A207-5F24-4BFB-AFF8-25C53C1025B0}" type="slidenum">
              <a:rPr lang="en-US" smtClean="0"/>
              <a:pPr>
                <a:spcAft>
                  <a:spcPts val="600"/>
                </a:spcAft>
              </a:pPr>
              <a:t>21</a:t>
            </a:fld>
            <a:endParaRPr lang="en-US"/>
          </a:p>
        </p:txBody>
      </p:sp>
    </p:spTree>
    <p:extLst>
      <p:ext uri="{BB962C8B-B14F-4D97-AF65-F5344CB8AC3E}">
        <p14:creationId xmlns:p14="http://schemas.microsoft.com/office/powerpoint/2010/main" val="3229652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57E07-CD9F-4EF8-99CC-955AC6EF9CF0}"/>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dirty="0">
                <a:solidFill>
                  <a:schemeClr val="tx1"/>
                </a:solidFill>
                <a:latin typeface="+mj-lt"/>
                <a:ea typeface="+mj-ea"/>
                <a:cs typeface="+mj-cs"/>
              </a:rPr>
              <a:t>Correlation, II</a:t>
            </a:r>
          </a:p>
        </p:txBody>
      </p:sp>
      <p:pic>
        <p:nvPicPr>
          <p:cNvPr id="5" name="Picture 4">
            <a:extLst>
              <a:ext uri="{FF2B5EF4-FFF2-40B4-BE49-F238E27FC236}">
                <a16:creationId xmlns:a16="http://schemas.microsoft.com/office/drawing/2014/main" id="{33C87DCA-EF87-4C8C-841C-BE66F31D7547}"/>
              </a:ext>
            </a:extLst>
          </p:cNvPr>
          <p:cNvPicPr>
            <a:picLocks noChangeAspect="1"/>
          </p:cNvPicPr>
          <p:nvPr/>
        </p:nvPicPr>
        <p:blipFill>
          <a:blip r:embed="rId2"/>
          <a:stretch>
            <a:fillRect/>
          </a:stretch>
        </p:blipFill>
        <p:spPr>
          <a:xfrm>
            <a:off x="828675" y="2211549"/>
            <a:ext cx="10525125" cy="3579492"/>
          </a:xfrm>
          <a:prstGeom prst="rect">
            <a:avLst/>
          </a:prstGeom>
        </p:spPr>
      </p:pic>
      <p:sp>
        <p:nvSpPr>
          <p:cNvPr id="4" name="Slide Number Placeholder 3">
            <a:extLst>
              <a:ext uri="{FF2B5EF4-FFF2-40B4-BE49-F238E27FC236}">
                <a16:creationId xmlns:a16="http://schemas.microsoft.com/office/drawing/2014/main" id="{97F0F0CF-C63C-4F3C-99C2-F79A537B6CE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3B74A207-5F24-4BFB-AFF8-25C53C1025B0}" type="slidenum">
              <a:rPr lang="en-US" smtClean="0"/>
              <a:pPr>
                <a:spcAft>
                  <a:spcPts val="600"/>
                </a:spcAft>
              </a:pPr>
              <a:t>22</a:t>
            </a:fld>
            <a:endParaRPr lang="en-US"/>
          </a:p>
        </p:txBody>
      </p:sp>
    </p:spTree>
    <p:extLst>
      <p:ext uri="{BB962C8B-B14F-4D97-AF65-F5344CB8AC3E}">
        <p14:creationId xmlns:p14="http://schemas.microsoft.com/office/powerpoint/2010/main" val="609529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50F99-CA65-436F-9ABE-9E4C6061974A}"/>
              </a:ext>
            </a:extLst>
          </p:cNvPr>
          <p:cNvSpPr>
            <a:spLocks noGrp="1"/>
          </p:cNvSpPr>
          <p:nvPr>
            <p:ph type="title"/>
          </p:nvPr>
        </p:nvSpPr>
        <p:spPr/>
        <p:txBody>
          <a:bodyPr>
            <a:normAutofit/>
          </a:bodyPr>
          <a:lstStyle/>
          <a:p>
            <a:r>
              <a:rPr lang="en-US" dirty="0"/>
              <a:t>Calculating correlation between the HEIGHT feature and the WEIGHT and AGE features</a:t>
            </a:r>
          </a:p>
        </p:txBody>
      </p:sp>
      <p:sp>
        <p:nvSpPr>
          <p:cNvPr id="3" name="Content Placeholder 2">
            <a:extLst>
              <a:ext uri="{FF2B5EF4-FFF2-40B4-BE49-F238E27FC236}">
                <a16:creationId xmlns:a16="http://schemas.microsoft.com/office/drawing/2014/main" id="{B2020068-A6DC-404C-8475-9425581BD97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5C1F12F2-6CE2-40D2-8376-1A3571DBE376}"/>
              </a:ext>
            </a:extLst>
          </p:cNvPr>
          <p:cNvSpPr>
            <a:spLocks noGrp="1"/>
          </p:cNvSpPr>
          <p:nvPr>
            <p:ph type="sldNum" sz="quarter" idx="12"/>
          </p:nvPr>
        </p:nvSpPr>
        <p:spPr/>
        <p:txBody>
          <a:bodyPr/>
          <a:lstStyle/>
          <a:p>
            <a:fld id="{3B74A207-5F24-4BFB-AFF8-25C53C1025B0}" type="slidenum">
              <a:rPr lang="en-US" smtClean="0"/>
              <a:t>23</a:t>
            </a:fld>
            <a:endParaRPr lang="en-US"/>
          </a:p>
        </p:txBody>
      </p:sp>
    </p:spTree>
    <p:extLst>
      <p:ext uri="{BB962C8B-B14F-4D97-AF65-F5344CB8AC3E}">
        <p14:creationId xmlns:p14="http://schemas.microsoft.com/office/powerpoint/2010/main" val="2711126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39A46-D537-4EEA-8771-7A51A14157EE}"/>
              </a:ext>
            </a:extLst>
          </p:cNvPr>
          <p:cNvSpPr>
            <a:spLocks noGrp="1"/>
          </p:cNvSpPr>
          <p:nvPr>
            <p:ph type="title"/>
          </p:nvPr>
        </p:nvSpPr>
        <p:spPr/>
        <p:txBody>
          <a:bodyPr/>
          <a:lstStyle/>
          <a:p>
            <a:r>
              <a:rPr lang="en-US" dirty="0"/>
              <a:t>Higher dimensions: </a:t>
            </a:r>
            <a:r>
              <a:rPr lang="en-US" dirty="0" err="1"/>
              <a:t>cov</a:t>
            </a:r>
            <a:r>
              <a:rPr lang="en-US" dirty="0"/>
              <a:t>. matrix and cor. matrix</a:t>
            </a:r>
          </a:p>
        </p:txBody>
      </p:sp>
      <p:sp>
        <p:nvSpPr>
          <p:cNvPr id="3" name="Content Placeholder 2">
            <a:extLst>
              <a:ext uri="{FF2B5EF4-FFF2-40B4-BE49-F238E27FC236}">
                <a16:creationId xmlns:a16="http://schemas.microsoft.com/office/drawing/2014/main" id="{05E95D9F-3A12-46FB-B36C-69C1A1E9D399}"/>
              </a:ext>
            </a:extLst>
          </p:cNvPr>
          <p:cNvSpPr>
            <a:spLocks noGrp="1"/>
          </p:cNvSpPr>
          <p:nvPr>
            <p:ph idx="1"/>
          </p:nvPr>
        </p:nvSpPr>
        <p:spPr/>
        <p:txBody>
          <a:bodyPr>
            <a:normAutofit/>
          </a:bodyPr>
          <a:lstStyle/>
          <a:p>
            <a:r>
              <a:rPr lang="en-US" sz="3200" dirty="0"/>
              <a:t>In the majority of ABTs there are multiple continuous features between which we would like to explore relationships.</a:t>
            </a:r>
          </a:p>
          <a:p>
            <a:r>
              <a:rPr lang="en-US" sz="3200" dirty="0"/>
              <a:t>Two tools that can be useful for this are the covariance matrix and the correlation matrix.</a:t>
            </a:r>
          </a:p>
        </p:txBody>
      </p:sp>
      <p:sp>
        <p:nvSpPr>
          <p:cNvPr id="4" name="Slide Number Placeholder 3">
            <a:extLst>
              <a:ext uri="{FF2B5EF4-FFF2-40B4-BE49-F238E27FC236}">
                <a16:creationId xmlns:a16="http://schemas.microsoft.com/office/drawing/2014/main" id="{B614A9B1-4FC4-4831-BC8C-BFE0CBA938D8}"/>
              </a:ext>
            </a:extLst>
          </p:cNvPr>
          <p:cNvSpPr>
            <a:spLocks noGrp="1"/>
          </p:cNvSpPr>
          <p:nvPr>
            <p:ph type="sldNum" sz="quarter" idx="12"/>
          </p:nvPr>
        </p:nvSpPr>
        <p:spPr/>
        <p:txBody>
          <a:bodyPr/>
          <a:lstStyle/>
          <a:p>
            <a:fld id="{3B74A207-5F24-4BFB-AFF8-25C53C1025B0}" type="slidenum">
              <a:rPr lang="en-US" smtClean="0"/>
              <a:t>24</a:t>
            </a:fld>
            <a:endParaRPr lang="en-US"/>
          </a:p>
        </p:txBody>
      </p:sp>
    </p:spTree>
    <p:extLst>
      <p:ext uri="{BB962C8B-B14F-4D97-AF65-F5344CB8AC3E}">
        <p14:creationId xmlns:p14="http://schemas.microsoft.com/office/powerpoint/2010/main" val="2653544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B62F5-83EE-4BF9-9C9B-247118FEFF25}"/>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Covariance matrix</a:t>
            </a:r>
          </a:p>
        </p:txBody>
      </p:sp>
      <p:pic>
        <p:nvPicPr>
          <p:cNvPr id="6" name="Picture 5">
            <a:extLst>
              <a:ext uri="{FF2B5EF4-FFF2-40B4-BE49-F238E27FC236}">
                <a16:creationId xmlns:a16="http://schemas.microsoft.com/office/drawing/2014/main" id="{AE42D0EE-833E-4444-91F5-AECF6E154E90}"/>
              </a:ext>
            </a:extLst>
          </p:cNvPr>
          <p:cNvPicPr>
            <a:picLocks noChangeAspect="1"/>
          </p:cNvPicPr>
          <p:nvPr/>
        </p:nvPicPr>
        <p:blipFill>
          <a:blip r:embed="rId2"/>
          <a:stretch>
            <a:fillRect/>
          </a:stretch>
        </p:blipFill>
        <p:spPr>
          <a:xfrm>
            <a:off x="828675" y="2604596"/>
            <a:ext cx="10525125" cy="2793398"/>
          </a:xfrm>
          <a:prstGeom prst="rect">
            <a:avLst/>
          </a:prstGeom>
        </p:spPr>
      </p:pic>
      <p:sp>
        <p:nvSpPr>
          <p:cNvPr id="4" name="Slide Number Placeholder 3">
            <a:extLst>
              <a:ext uri="{FF2B5EF4-FFF2-40B4-BE49-F238E27FC236}">
                <a16:creationId xmlns:a16="http://schemas.microsoft.com/office/drawing/2014/main" id="{2891F042-D553-42F4-8A3B-C10C4262625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3B74A207-5F24-4BFB-AFF8-25C53C1025B0}" type="slidenum">
              <a:rPr lang="en-US" smtClean="0"/>
              <a:pPr>
                <a:spcAft>
                  <a:spcPts val="600"/>
                </a:spcAft>
              </a:pPr>
              <a:t>25</a:t>
            </a:fld>
            <a:endParaRPr lang="en-US"/>
          </a:p>
        </p:txBody>
      </p:sp>
    </p:spTree>
    <p:extLst>
      <p:ext uri="{BB962C8B-B14F-4D97-AF65-F5344CB8AC3E}">
        <p14:creationId xmlns:p14="http://schemas.microsoft.com/office/powerpoint/2010/main" val="1079187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B62F5-83EE-4BF9-9C9B-247118FEFF25}"/>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dirty="0">
                <a:solidFill>
                  <a:schemeClr val="tx1"/>
                </a:solidFill>
                <a:latin typeface="+mj-lt"/>
                <a:ea typeface="+mj-ea"/>
                <a:cs typeface="+mj-cs"/>
              </a:rPr>
              <a:t>Correlation matrix</a:t>
            </a:r>
          </a:p>
        </p:txBody>
      </p:sp>
      <p:pic>
        <p:nvPicPr>
          <p:cNvPr id="5" name="Picture 4">
            <a:extLst>
              <a:ext uri="{FF2B5EF4-FFF2-40B4-BE49-F238E27FC236}">
                <a16:creationId xmlns:a16="http://schemas.microsoft.com/office/drawing/2014/main" id="{93FD348B-FB75-43D4-8119-27737D519649}"/>
              </a:ext>
            </a:extLst>
          </p:cNvPr>
          <p:cNvPicPr>
            <a:picLocks noChangeAspect="1"/>
          </p:cNvPicPr>
          <p:nvPr/>
        </p:nvPicPr>
        <p:blipFill>
          <a:blip r:embed="rId2"/>
          <a:stretch>
            <a:fillRect/>
          </a:stretch>
        </p:blipFill>
        <p:spPr>
          <a:xfrm>
            <a:off x="828675" y="2862212"/>
            <a:ext cx="10525125" cy="2278166"/>
          </a:xfrm>
          <a:prstGeom prst="rect">
            <a:avLst/>
          </a:prstGeom>
        </p:spPr>
      </p:pic>
      <p:sp>
        <p:nvSpPr>
          <p:cNvPr id="4" name="Slide Number Placeholder 3">
            <a:extLst>
              <a:ext uri="{FF2B5EF4-FFF2-40B4-BE49-F238E27FC236}">
                <a16:creationId xmlns:a16="http://schemas.microsoft.com/office/drawing/2014/main" id="{2891F042-D553-42F4-8A3B-C10C4262625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3B74A207-5F24-4BFB-AFF8-25C53C1025B0}" type="slidenum">
              <a:rPr lang="en-US" smtClean="0"/>
              <a:pPr>
                <a:spcAft>
                  <a:spcPts val="600"/>
                </a:spcAft>
              </a:pPr>
              <a:t>26</a:t>
            </a:fld>
            <a:endParaRPr lang="en-US"/>
          </a:p>
        </p:txBody>
      </p:sp>
    </p:spTree>
    <p:extLst>
      <p:ext uri="{BB962C8B-B14F-4D97-AF65-F5344CB8AC3E}">
        <p14:creationId xmlns:p14="http://schemas.microsoft.com/office/powerpoint/2010/main" val="2574258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C3BAD-259C-4869-80EA-38E756587529}"/>
              </a:ext>
            </a:extLst>
          </p:cNvPr>
          <p:cNvSpPr>
            <a:spLocks noGrp="1"/>
          </p:cNvSpPr>
          <p:nvPr>
            <p:ph type="title"/>
          </p:nvPr>
        </p:nvSpPr>
        <p:spPr/>
        <p:txBody>
          <a:bodyPr/>
          <a:lstStyle/>
          <a:p>
            <a:r>
              <a:rPr lang="en-US" dirty="0"/>
              <a:t>Your time to practice!, 31, 32</a:t>
            </a:r>
          </a:p>
        </p:txBody>
      </p:sp>
      <p:sp>
        <p:nvSpPr>
          <p:cNvPr id="3" name="Content Placeholder 2">
            <a:extLst>
              <a:ext uri="{FF2B5EF4-FFF2-40B4-BE49-F238E27FC236}">
                <a16:creationId xmlns:a16="http://schemas.microsoft.com/office/drawing/2014/main" id="{2A5906AD-76C4-4D39-8B45-F4C74F24DDD8}"/>
              </a:ext>
            </a:extLst>
          </p:cNvPr>
          <p:cNvSpPr>
            <a:spLocks noGrp="1"/>
          </p:cNvSpPr>
          <p:nvPr>
            <p:ph idx="1"/>
          </p:nvPr>
        </p:nvSpPr>
        <p:spPr/>
        <p:txBody>
          <a:bodyPr>
            <a:normAutofit/>
          </a:bodyPr>
          <a:lstStyle/>
          <a:p>
            <a:pPr algn="l"/>
            <a:r>
              <a:rPr lang="en-US" sz="3200" b="0" i="0" u="none" strike="noStrike" baseline="0" dirty="0">
                <a:latin typeface="NimbusSanL-Regu"/>
              </a:rPr>
              <a:t>Calculating covariances matrix for the HEIGHT feature and the WEIGHT and AGE features from the basketball players dataset.</a:t>
            </a:r>
          </a:p>
          <a:p>
            <a:pPr algn="l"/>
            <a:r>
              <a:rPr lang="en-US" sz="3200" b="0" i="0" u="none" strike="noStrike" baseline="0" dirty="0">
                <a:latin typeface="NimbusSanL-Regu"/>
              </a:rPr>
              <a:t>Calculating correlation matrix for the HEIGHT feature and the WEIGHT and AGE features from the basketball players dataset.</a:t>
            </a:r>
            <a:endParaRPr lang="en-US" sz="3200" dirty="0"/>
          </a:p>
        </p:txBody>
      </p:sp>
      <p:sp>
        <p:nvSpPr>
          <p:cNvPr id="4" name="Slide Number Placeholder 3">
            <a:extLst>
              <a:ext uri="{FF2B5EF4-FFF2-40B4-BE49-F238E27FC236}">
                <a16:creationId xmlns:a16="http://schemas.microsoft.com/office/drawing/2014/main" id="{7FF8032B-C938-4E8A-BB89-DCA9E7A9E9B7}"/>
              </a:ext>
            </a:extLst>
          </p:cNvPr>
          <p:cNvSpPr>
            <a:spLocks noGrp="1"/>
          </p:cNvSpPr>
          <p:nvPr>
            <p:ph type="sldNum" sz="quarter" idx="12"/>
          </p:nvPr>
        </p:nvSpPr>
        <p:spPr/>
        <p:txBody>
          <a:bodyPr/>
          <a:lstStyle/>
          <a:p>
            <a:fld id="{3B74A207-5F24-4BFB-AFF8-25C53C1025B0}" type="slidenum">
              <a:rPr lang="en-US" smtClean="0"/>
              <a:t>27</a:t>
            </a:fld>
            <a:endParaRPr lang="en-US"/>
          </a:p>
        </p:txBody>
      </p:sp>
    </p:spTree>
    <p:extLst>
      <p:ext uri="{BB962C8B-B14F-4D97-AF65-F5344CB8AC3E}">
        <p14:creationId xmlns:p14="http://schemas.microsoft.com/office/powerpoint/2010/main" val="2061634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Slide Number Placeholder 3">
            <a:extLst>
              <a:ext uri="{FF2B5EF4-FFF2-40B4-BE49-F238E27FC236}">
                <a16:creationId xmlns:a16="http://schemas.microsoft.com/office/drawing/2014/main" id="{8BA3EA13-D42F-4C7A-9B0D-39937490F908}"/>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3B74A207-5F24-4BFB-AFF8-25C53C1025B0}" type="slidenum">
              <a:rPr lang="en-US" smtClean="0"/>
              <a:pPr>
                <a:spcAft>
                  <a:spcPts val="600"/>
                </a:spcAft>
              </a:pPr>
              <a:t>28</a:t>
            </a:fld>
            <a:endParaRPr lang="en-US"/>
          </a:p>
        </p:txBody>
      </p:sp>
      <p:sp>
        <p:nvSpPr>
          <p:cNvPr id="42" name="Isosceles Triangle 4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26119111-00D4-4E74-A984-290EE5779F53}"/>
              </a:ext>
            </a:extLst>
          </p:cNvPr>
          <p:cNvPicPr>
            <a:picLocks noChangeAspect="1"/>
          </p:cNvPicPr>
          <p:nvPr/>
        </p:nvPicPr>
        <p:blipFill>
          <a:blip r:embed="rId2"/>
          <a:stretch>
            <a:fillRect/>
          </a:stretch>
        </p:blipFill>
        <p:spPr>
          <a:xfrm>
            <a:off x="3243970" y="643467"/>
            <a:ext cx="5704060" cy="5571065"/>
          </a:xfrm>
          <a:prstGeom prst="rect">
            <a:avLst/>
          </a:prstGeom>
          <a:ln>
            <a:noFill/>
          </a:ln>
        </p:spPr>
      </p:pic>
      <p:sp>
        <p:nvSpPr>
          <p:cNvPr id="44" name="Isosceles Triangle 4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04E8339-E108-468E-ACBA-7057A398FCC3}"/>
              </a:ext>
            </a:extLst>
          </p:cNvPr>
          <p:cNvSpPr txBox="1"/>
          <p:nvPr/>
        </p:nvSpPr>
        <p:spPr>
          <a:xfrm>
            <a:off x="9901101" y="3734873"/>
            <a:ext cx="418704" cy="369332"/>
          </a:xfrm>
          <a:prstGeom prst="rect">
            <a:avLst/>
          </a:prstGeom>
          <a:noFill/>
        </p:spPr>
        <p:txBody>
          <a:bodyPr wrap="none" rtlCol="0">
            <a:spAutoFit/>
          </a:bodyPr>
          <a:lstStyle/>
          <a:p>
            <a:r>
              <a:rPr lang="en-US" dirty="0"/>
              <a:t>33</a:t>
            </a:r>
          </a:p>
        </p:txBody>
      </p:sp>
    </p:spTree>
    <p:extLst>
      <p:ext uri="{BB962C8B-B14F-4D97-AF65-F5344CB8AC3E}">
        <p14:creationId xmlns:p14="http://schemas.microsoft.com/office/powerpoint/2010/main" val="1413776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3065DA-AA61-42B3-A103-0C04FCDC557C}"/>
              </a:ext>
            </a:extLst>
          </p:cNvPr>
          <p:cNvSpPr>
            <a:spLocks noGrp="1"/>
          </p:cNvSpPr>
          <p:nvPr>
            <p:ph idx="1"/>
          </p:nvPr>
        </p:nvSpPr>
        <p:spPr>
          <a:xfrm>
            <a:off x="554865" y="1253331"/>
            <a:ext cx="3991377" cy="4351338"/>
          </a:xfrm>
        </p:spPr>
        <p:txBody>
          <a:bodyPr/>
          <a:lstStyle/>
          <a:p>
            <a:pPr algn="l"/>
            <a:r>
              <a:rPr lang="en-US" sz="1800" b="0" i="0" u="none" strike="noStrike" baseline="0" dirty="0">
                <a:solidFill>
                  <a:srgbClr val="000000"/>
                </a:solidFill>
                <a:latin typeface="NimbusSanL-Regu"/>
              </a:rPr>
              <a:t>Correlation is a good measure of the relationship between two continuous features, but it is not by any means perfect.</a:t>
            </a:r>
          </a:p>
          <a:p>
            <a:pPr algn="l"/>
            <a:r>
              <a:rPr lang="en-US" sz="1800" b="0" i="0" u="none" strike="noStrike" baseline="0" dirty="0">
                <a:solidFill>
                  <a:srgbClr val="000000"/>
                </a:solidFill>
                <a:latin typeface="NimbusSanL-Regu"/>
              </a:rPr>
              <a:t>Some of the limitations of measuring correlation are illustrated very clearly in the famous example of </a:t>
            </a:r>
            <a:r>
              <a:rPr lang="en-US" sz="1800" b="1" i="0" u="none" strike="noStrike" baseline="0" dirty="0">
                <a:solidFill>
                  <a:srgbClr val="FF0000"/>
                </a:solidFill>
                <a:latin typeface="NimbusSanL-Bold"/>
              </a:rPr>
              <a:t>Anscombe’s quartet </a:t>
            </a:r>
            <a:r>
              <a:rPr lang="en-US" sz="1800" b="0" i="0" u="none" strike="noStrike" baseline="0" dirty="0">
                <a:solidFill>
                  <a:srgbClr val="000000"/>
                </a:solidFill>
                <a:latin typeface="NimbusSanL-Regu"/>
              </a:rPr>
              <a:t>by </a:t>
            </a:r>
            <a:r>
              <a:rPr lang="en-US" sz="1800" b="1" i="0" u="none" strike="noStrike" baseline="0" dirty="0">
                <a:solidFill>
                  <a:srgbClr val="FF0000"/>
                </a:solidFill>
                <a:latin typeface="NimbusSanL-Bold"/>
              </a:rPr>
              <a:t>Francis Anscombe</a:t>
            </a:r>
            <a:r>
              <a:rPr lang="en-US" sz="1800" b="0" i="0" u="none" strike="noStrike" baseline="0" dirty="0">
                <a:solidFill>
                  <a:srgbClr val="000000"/>
                </a:solidFill>
                <a:latin typeface="NimbusSanL-Regu"/>
              </a:rPr>
              <a:t>.</a:t>
            </a:r>
          </a:p>
          <a:p>
            <a:pPr algn="l"/>
            <a:r>
              <a:rPr lang="en-US" dirty="0"/>
              <a:t>https://en.wikipedia.org/wiki/Anscombe%27s_quartet</a:t>
            </a:r>
          </a:p>
        </p:txBody>
      </p:sp>
      <p:sp>
        <p:nvSpPr>
          <p:cNvPr id="4" name="Slide Number Placeholder 3">
            <a:extLst>
              <a:ext uri="{FF2B5EF4-FFF2-40B4-BE49-F238E27FC236}">
                <a16:creationId xmlns:a16="http://schemas.microsoft.com/office/drawing/2014/main" id="{FCFB9607-15F8-4352-B2B3-D4FD45359961}"/>
              </a:ext>
            </a:extLst>
          </p:cNvPr>
          <p:cNvSpPr>
            <a:spLocks noGrp="1"/>
          </p:cNvSpPr>
          <p:nvPr>
            <p:ph type="sldNum" sz="quarter" idx="12"/>
          </p:nvPr>
        </p:nvSpPr>
        <p:spPr/>
        <p:txBody>
          <a:bodyPr/>
          <a:lstStyle/>
          <a:p>
            <a:fld id="{3B74A207-5F24-4BFB-AFF8-25C53C1025B0}" type="slidenum">
              <a:rPr lang="en-US" smtClean="0"/>
              <a:t>29</a:t>
            </a:fld>
            <a:endParaRPr lang="en-US"/>
          </a:p>
        </p:txBody>
      </p:sp>
      <p:pic>
        <p:nvPicPr>
          <p:cNvPr id="5" name="Picture 4">
            <a:extLst>
              <a:ext uri="{FF2B5EF4-FFF2-40B4-BE49-F238E27FC236}">
                <a16:creationId xmlns:a16="http://schemas.microsoft.com/office/drawing/2014/main" id="{3A067058-BEDC-47EF-9226-13EC59625462}"/>
              </a:ext>
            </a:extLst>
          </p:cNvPr>
          <p:cNvPicPr>
            <a:picLocks noChangeAspect="1"/>
          </p:cNvPicPr>
          <p:nvPr/>
        </p:nvPicPr>
        <p:blipFill>
          <a:blip r:embed="rId2"/>
          <a:stretch>
            <a:fillRect/>
          </a:stretch>
        </p:blipFill>
        <p:spPr>
          <a:xfrm>
            <a:off x="5011699" y="795131"/>
            <a:ext cx="7014585" cy="5100016"/>
          </a:xfrm>
          <a:prstGeom prst="rect">
            <a:avLst/>
          </a:prstGeom>
        </p:spPr>
      </p:pic>
    </p:spTree>
    <p:extLst>
      <p:ext uri="{BB962C8B-B14F-4D97-AF65-F5344CB8AC3E}">
        <p14:creationId xmlns:p14="http://schemas.microsoft.com/office/powerpoint/2010/main" val="2517482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Slide Number Placeholder 3">
            <a:extLst>
              <a:ext uri="{FF2B5EF4-FFF2-40B4-BE49-F238E27FC236}">
                <a16:creationId xmlns:a16="http://schemas.microsoft.com/office/drawing/2014/main" id="{A2994E18-03EA-41F0-ADEA-DE5F3F03E00A}"/>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3B74A207-5F24-4BFB-AFF8-25C53C1025B0}" type="slidenum">
              <a:rPr lang="en-US" smtClean="0"/>
              <a:pPr>
                <a:spcAft>
                  <a:spcPts val="600"/>
                </a:spcAft>
              </a:pPr>
              <a:t>3</a:t>
            </a:fld>
            <a:endParaRPr lang="en-US"/>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18F7F49-C694-407F-AFA8-FF6042A0CD73}"/>
              </a:ext>
            </a:extLst>
          </p:cNvPr>
          <p:cNvPicPr>
            <a:picLocks noChangeAspect="1"/>
          </p:cNvPicPr>
          <p:nvPr/>
        </p:nvPicPr>
        <p:blipFill>
          <a:blip r:embed="rId2"/>
          <a:stretch>
            <a:fillRect/>
          </a:stretch>
        </p:blipFill>
        <p:spPr>
          <a:xfrm>
            <a:off x="2639665" y="643467"/>
            <a:ext cx="6912669" cy="5571065"/>
          </a:xfrm>
          <a:prstGeom prst="rect">
            <a:avLst/>
          </a:prstGeom>
          <a:ln>
            <a:noFill/>
          </a:ln>
        </p:spPr>
      </p:pic>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0232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12722-17CE-4FFB-AAA2-362C1C5403DF}"/>
              </a:ext>
            </a:extLst>
          </p:cNvPr>
          <p:cNvSpPr>
            <a:spLocks noGrp="1"/>
          </p:cNvSpPr>
          <p:nvPr>
            <p:ph type="title"/>
          </p:nvPr>
        </p:nvSpPr>
        <p:spPr/>
        <p:txBody>
          <a:bodyPr/>
          <a:lstStyle/>
          <a:p>
            <a:r>
              <a:rPr lang="en-US" dirty="0"/>
              <a:t>Careful!!</a:t>
            </a:r>
          </a:p>
        </p:txBody>
      </p:sp>
      <p:sp>
        <p:nvSpPr>
          <p:cNvPr id="3" name="Content Placeholder 2">
            <a:extLst>
              <a:ext uri="{FF2B5EF4-FFF2-40B4-BE49-F238E27FC236}">
                <a16:creationId xmlns:a16="http://schemas.microsoft.com/office/drawing/2014/main" id="{2E867216-69D5-485B-981A-70B3122FBBE7}"/>
              </a:ext>
            </a:extLst>
          </p:cNvPr>
          <p:cNvSpPr>
            <a:spLocks noGrp="1"/>
          </p:cNvSpPr>
          <p:nvPr>
            <p:ph idx="1"/>
          </p:nvPr>
        </p:nvSpPr>
        <p:spPr/>
        <p:txBody>
          <a:bodyPr/>
          <a:lstStyle/>
          <a:p>
            <a:pPr algn="l"/>
            <a:r>
              <a:rPr lang="en-US" sz="1800" b="0" i="0" u="none" strike="noStrike" baseline="0" dirty="0">
                <a:solidFill>
                  <a:srgbClr val="000000"/>
                </a:solidFill>
                <a:latin typeface="NimbusSanL-Regu"/>
              </a:rPr>
              <a:t>Perhaps the most important thing to remember in relation to correlation is that </a:t>
            </a:r>
            <a:r>
              <a:rPr lang="en-US" sz="1800" b="0" i="0" u="none" strike="noStrike" baseline="0" dirty="0">
                <a:solidFill>
                  <a:srgbClr val="FF0000"/>
                </a:solidFill>
                <a:latin typeface="NimbusSanL-Regu"/>
              </a:rPr>
              <a:t>correlation does not necessarily imply causation</a:t>
            </a:r>
            <a:r>
              <a:rPr lang="en-US" sz="1800" b="0" i="0" u="none" strike="noStrike" baseline="0" dirty="0">
                <a:solidFill>
                  <a:srgbClr val="000000"/>
                </a:solidFill>
                <a:latin typeface="NimbusSanL-Regu"/>
              </a:rPr>
              <a:t>.</a:t>
            </a:r>
            <a:endParaRPr lang="en-US" dirty="0"/>
          </a:p>
        </p:txBody>
      </p:sp>
      <p:sp>
        <p:nvSpPr>
          <p:cNvPr id="4" name="Slide Number Placeholder 3">
            <a:extLst>
              <a:ext uri="{FF2B5EF4-FFF2-40B4-BE49-F238E27FC236}">
                <a16:creationId xmlns:a16="http://schemas.microsoft.com/office/drawing/2014/main" id="{084B4A25-85F4-4895-BBDF-A68A3E03D633}"/>
              </a:ext>
            </a:extLst>
          </p:cNvPr>
          <p:cNvSpPr>
            <a:spLocks noGrp="1"/>
          </p:cNvSpPr>
          <p:nvPr>
            <p:ph type="sldNum" sz="quarter" idx="12"/>
          </p:nvPr>
        </p:nvSpPr>
        <p:spPr/>
        <p:txBody>
          <a:bodyPr/>
          <a:lstStyle/>
          <a:p>
            <a:fld id="{3B74A207-5F24-4BFB-AFF8-25C53C1025B0}" type="slidenum">
              <a:rPr lang="en-US" smtClean="0"/>
              <a:t>30</a:t>
            </a:fld>
            <a:endParaRPr lang="en-US"/>
          </a:p>
        </p:txBody>
      </p:sp>
    </p:spTree>
    <p:extLst>
      <p:ext uri="{BB962C8B-B14F-4D97-AF65-F5344CB8AC3E}">
        <p14:creationId xmlns:p14="http://schemas.microsoft.com/office/powerpoint/2010/main" val="3892701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E6693-888D-4E72-A364-895CAE62D08B}"/>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05BC9C8C-C583-4808-BDA8-FC94DD2C40D2}"/>
              </a:ext>
            </a:extLst>
          </p:cNvPr>
          <p:cNvSpPr>
            <a:spLocks noGrp="1"/>
          </p:cNvSpPr>
          <p:nvPr>
            <p:ph idx="1"/>
          </p:nvPr>
        </p:nvSpPr>
        <p:spPr/>
        <p:txBody>
          <a:bodyPr/>
          <a:lstStyle/>
          <a:p>
            <a:r>
              <a:rPr lang="en-US" dirty="0"/>
              <a:t> Advanced Data Exploration</a:t>
            </a:r>
          </a:p>
          <a:p>
            <a:pPr lvl="1"/>
            <a:r>
              <a:rPr lang="en-US" dirty="0"/>
              <a:t>Visualizing Relationships Between Features</a:t>
            </a:r>
          </a:p>
          <a:p>
            <a:pPr lvl="1"/>
            <a:r>
              <a:rPr lang="en-US" dirty="0"/>
              <a:t>Measuring Covariance &amp; Correlation</a:t>
            </a:r>
          </a:p>
          <a:p>
            <a:r>
              <a:rPr lang="en-US" dirty="0">
                <a:solidFill>
                  <a:srgbClr val="FF0000"/>
                </a:solidFill>
              </a:rPr>
              <a:t>Data Preparation</a:t>
            </a:r>
          </a:p>
          <a:p>
            <a:pPr lvl="1"/>
            <a:r>
              <a:rPr lang="en-US" dirty="0">
                <a:solidFill>
                  <a:srgbClr val="FF0000"/>
                </a:solidFill>
              </a:rPr>
              <a:t>Normalization</a:t>
            </a:r>
          </a:p>
          <a:p>
            <a:pPr lvl="1"/>
            <a:r>
              <a:rPr lang="en-US" dirty="0">
                <a:solidFill>
                  <a:srgbClr val="FF0000"/>
                </a:solidFill>
              </a:rPr>
              <a:t>Binning</a:t>
            </a:r>
          </a:p>
          <a:p>
            <a:pPr lvl="1"/>
            <a:r>
              <a:rPr lang="en-US" dirty="0">
                <a:solidFill>
                  <a:srgbClr val="FF0000"/>
                </a:solidFill>
              </a:rPr>
              <a:t>Sampling</a:t>
            </a:r>
          </a:p>
          <a:p>
            <a:pPr marL="0" indent="0">
              <a:buNone/>
            </a:pPr>
            <a:endParaRPr lang="en-US" dirty="0"/>
          </a:p>
        </p:txBody>
      </p:sp>
      <p:sp>
        <p:nvSpPr>
          <p:cNvPr id="4" name="Slide Number Placeholder 3">
            <a:extLst>
              <a:ext uri="{FF2B5EF4-FFF2-40B4-BE49-F238E27FC236}">
                <a16:creationId xmlns:a16="http://schemas.microsoft.com/office/drawing/2014/main" id="{F56458F4-7CA4-4B30-858B-6CAF94F97506}"/>
              </a:ext>
            </a:extLst>
          </p:cNvPr>
          <p:cNvSpPr>
            <a:spLocks noGrp="1"/>
          </p:cNvSpPr>
          <p:nvPr>
            <p:ph type="sldNum" sz="quarter" idx="12"/>
          </p:nvPr>
        </p:nvSpPr>
        <p:spPr/>
        <p:txBody>
          <a:bodyPr/>
          <a:lstStyle/>
          <a:p>
            <a:fld id="{51629537-6F56-4891-80D8-B8859B3248D6}" type="slidenum">
              <a:rPr lang="en-US" smtClean="0"/>
              <a:t>31</a:t>
            </a:fld>
            <a:endParaRPr lang="en-US"/>
          </a:p>
        </p:txBody>
      </p:sp>
    </p:spTree>
    <p:extLst>
      <p:ext uri="{BB962C8B-B14F-4D97-AF65-F5344CB8AC3E}">
        <p14:creationId xmlns:p14="http://schemas.microsoft.com/office/powerpoint/2010/main" val="36624074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B9C78-E0FA-4E9E-AAEC-EE5073076C00}"/>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9B28A8B8-148E-49BF-A7C2-288C57DF6DCE}"/>
              </a:ext>
            </a:extLst>
          </p:cNvPr>
          <p:cNvSpPr>
            <a:spLocks noGrp="1"/>
          </p:cNvSpPr>
          <p:nvPr>
            <p:ph idx="1"/>
          </p:nvPr>
        </p:nvSpPr>
        <p:spPr/>
        <p:txBody>
          <a:bodyPr>
            <a:normAutofit/>
          </a:bodyPr>
          <a:lstStyle/>
          <a:p>
            <a:pPr algn="l"/>
            <a:r>
              <a:rPr lang="en-US" sz="3200" b="0" i="0" u="none" strike="noStrike" baseline="0" dirty="0">
                <a:latin typeface="NimbusSanL-Regu"/>
              </a:rPr>
              <a:t>Some data preparation techniques change the way data is represented just to make it more compatible with certain machine learning algorithms.</a:t>
            </a:r>
          </a:p>
          <a:p>
            <a:pPr lvl="1"/>
            <a:r>
              <a:rPr lang="en-US" sz="3200" b="0" i="0" u="none" strike="noStrike" baseline="0" dirty="0">
                <a:latin typeface="NimbusSanL-Regu"/>
              </a:rPr>
              <a:t>Normalization</a:t>
            </a:r>
          </a:p>
          <a:p>
            <a:pPr lvl="1"/>
            <a:r>
              <a:rPr lang="en-US" sz="3200" b="0" i="0" u="none" strike="noStrike" baseline="0" dirty="0">
                <a:latin typeface="NimbusSanL-Regu"/>
              </a:rPr>
              <a:t>Binning</a:t>
            </a:r>
          </a:p>
          <a:p>
            <a:pPr lvl="1"/>
            <a:r>
              <a:rPr lang="en-US" sz="3200" b="0" i="0" u="none" strike="noStrike" baseline="0" dirty="0">
                <a:latin typeface="NimbusSanL-Regu"/>
              </a:rPr>
              <a:t>Sampling</a:t>
            </a:r>
            <a:endParaRPr lang="en-US" sz="3200" dirty="0"/>
          </a:p>
        </p:txBody>
      </p:sp>
      <p:sp>
        <p:nvSpPr>
          <p:cNvPr id="4" name="Slide Number Placeholder 3">
            <a:extLst>
              <a:ext uri="{FF2B5EF4-FFF2-40B4-BE49-F238E27FC236}">
                <a16:creationId xmlns:a16="http://schemas.microsoft.com/office/drawing/2014/main" id="{F6ADFB71-8BD0-4C41-8BCF-4243F889EBA7}"/>
              </a:ext>
            </a:extLst>
          </p:cNvPr>
          <p:cNvSpPr>
            <a:spLocks noGrp="1"/>
          </p:cNvSpPr>
          <p:nvPr>
            <p:ph type="sldNum" sz="quarter" idx="12"/>
          </p:nvPr>
        </p:nvSpPr>
        <p:spPr/>
        <p:txBody>
          <a:bodyPr/>
          <a:lstStyle/>
          <a:p>
            <a:fld id="{3B74A207-5F24-4BFB-AFF8-25C53C1025B0}" type="slidenum">
              <a:rPr lang="en-US" smtClean="0"/>
              <a:t>32</a:t>
            </a:fld>
            <a:endParaRPr lang="en-US"/>
          </a:p>
        </p:txBody>
      </p:sp>
    </p:spTree>
    <p:extLst>
      <p:ext uri="{BB962C8B-B14F-4D97-AF65-F5344CB8AC3E}">
        <p14:creationId xmlns:p14="http://schemas.microsoft.com/office/powerpoint/2010/main" val="4120201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61636-A285-41BA-80A9-C6E046527EF3}"/>
              </a:ext>
            </a:extLst>
          </p:cNvPr>
          <p:cNvSpPr>
            <a:spLocks noGrp="1"/>
          </p:cNvSpPr>
          <p:nvPr>
            <p:ph type="title"/>
          </p:nvPr>
        </p:nvSpPr>
        <p:spPr/>
        <p:txBody>
          <a:bodyPr/>
          <a:lstStyle/>
          <a:p>
            <a:r>
              <a:rPr lang="en-US" dirty="0"/>
              <a:t>Normalization</a:t>
            </a:r>
          </a:p>
        </p:txBody>
      </p:sp>
      <p:sp>
        <p:nvSpPr>
          <p:cNvPr id="3" name="Content Placeholder 2">
            <a:extLst>
              <a:ext uri="{FF2B5EF4-FFF2-40B4-BE49-F238E27FC236}">
                <a16:creationId xmlns:a16="http://schemas.microsoft.com/office/drawing/2014/main" id="{E1958273-9320-452C-BB30-BBF5F0B7EBE8}"/>
              </a:ext>
            </a:extLst>
          </p:cNvPr>
          <p:cNvSpPr>
            <a:spLocks noGrp="1"/>
          </p:cNvSpPr>
          <p:nvPr>
            <p:ph idx="1"/>
          </p:nvPr>
        </p:nvSpPr>
        <p:spPr/>
        <p:txBody>
          <a:bodyPr>
            <a:normAutofit/>
          </a:bodyPr>
          <a:lstStyle/>
          <a:p>
            <a:pPr algn="l"/>
            <a:r>
              <a:rPr lang="en-US" sz="3200" b="1" i="0" u="none" strike="noStrike" baseline="0" dirty="0">
                <a:solidFill>
                  <a:srgbClr val="FF0000"/>
                </a:solidFill>
                <a:latin typeface="NimbusSanL-Bold"/>
              </a:rPr>
              <a:t>Normalization </a:t>
            </a:r>
            <a:r>
              <a:rPr lang="en-US" sz="3200" b="0" i="0" u="none" strike="noStrike" baseline="0" dirty="0">
                <a:solidFill>
                  <a:srgbClr val="000000"/>
                </a:solidFill>
                <a:latin typeface="NimbusSanL-Regu"/>
              </a:rPr>
              <a:t>techniques can be used to change a continuous feature to fall within a specified range while maintaining the relative differences between the values for the feature.</a:t>
            </a:r>
            <a:endParaRPr lang="en-US" sz="3200" dirty="0"/>
          </a:p>
        </p:txBody>
      </p:sp>
      <p:sp>
        <p:nvSpPr>
          <p:cNvPr id="4" name="Slide Number Placeholder 3">
            <a:extLst>
              <a:ext uri="{FF2B5EF4-FFF2-40B4-BE49-F238E27FC236}">
                <a16:creationId xmlns:a16="http://schemas.microsoft.com/office/drawing/2014/main" id="{094454C0-4F10-4717-B120-E54CBEF4EF14}"/>
              </a:ext>
            </a:extLst>
          </p:cNvPr>
          <p:cNvSpPr>
            <a:spLocks noGrp="1"/>
          </p:cNvSpPr>
          <p:nvPr>
            <p:ph type="sldNum" sz="quarter" idx="12"/>
          </p:nvPr>
        </p:nvSpPr>
        <p:spPr/>
        <p:txBody>
          <a:bodyPr/>
          <a:lstStyle/>
          <a:p>
            <a:fld id="{3B74A207-5F24-4BFB-AFF8-25C53C1025B0}" type="slidenum">
              <a:rPr lang="en-US" smtClean="0"/>
              <a:t>33</a:t>
            </a:fld>
            <a:endParaRPr lang="en-US"/>
          </a:p>
        </p:txBody>
      </p:sp>
    </p:spTree>
    <p:extLst>
      <p:ext uri="{BB962C8B-B14F-4D97-AF65-F5344CB8AC3E}">
        <p14:creationId xmlns:p14="http://schemas.microsoft.com/office/powerpoint/2010/main" val="308287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7C041-5222-4EBC-B46A-08094510D85C}"/>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Range normalization</a:t>
            </a:r>
          </a:p>
        </p:txBody>
      </p:sp>
      <p:pic>
        <p:nvPicPr>
          <p:cNvPr id="6" name="Picture 5">
            <a:extLst>
              <a:ext uri="{FF2B5EF4-FFF2-40B4-BE49-F238E27FC236}">
                <a16:creationId xmlns:a16="http://schemas.microsoft.com/office/drawing/2014/main" id="{8DEAA4F3-3147-43E3-B2D3-F191E7A097F4}"/>
              </a:ext>
            </a:extLst>
          </p:cNvPr>
          <p:cNvPicPr>
            <a:picLocks noChangeAspect="1"/>
          </p:cNvPicPr>
          <p:nvPr/>
        </p:nvPicPr>
        <p:blipFill>
          <a:blip r:embed="rId2"/>
          <a:stretch>
            <a:fillRect/>
          </a:stretch>
        </p:blipFill>
        <p:spPr>
          <a:xfrm>
            <a:off x="828675" y="2843082"/>
            <a:ext cx="10525125" cy="2316426"/>
          </a:xfrm>
          <a:prstGeom prst="rect">
            <a:avLst/>
          </a:prstGeom>
        </p:spPr>
      </p:pic>
      <p:sp>
        <p:nvSpPr>
          <p:cNvPr id="4" name="Slide Number Placeholder 3">
            <a:extLst>
              <a:ext uri="{FF2B5EF4-FFF2-40B4-BE49-F238E27FC236}">
                <a16:creationId xmlns:a16="http://schemas.microsoft.com/office/drawing/2014/main" id="{51BAA88D-E599-4D71-A0DF-F3265E70A5D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3B74A207-5F24-4BFB-AFF8-25C53C1025B0}" type="slidenum">
              <a:rPr lang="en-US" smtClean="0"/>
              <a:pPr>
                <a:spcAft>
                  <a:spcPts val="600"/>
                </a:spcAft>
              </a:pPr>
              <a:t>34</a:t>
            </a:fld>
            <a:endParaRPr lang="en-US"/>
          </a:p>
        </p:txBody>
      </p:sp>
    </p:spTree>
    <p:extLst>
      <p:ext uri="{BB962C8B-B14F-4D97-AF65-F5344CB8AC3E}">
        <p14:creationId xmlns:p14="http://schemas.microsoft.com/office/powerpoint/2010/main" val="53821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ADEF5-96FC-4D90-BC8C-23F8E6C02B7C}"/>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Standard normalization</a:t>
            </a:r>
          </a:p>
        </p:txBody>
      </p:sp>
      <p:pic>
        <p:nvPicPr>
          <p:cNvPr id="6" name="Picture 5">
            <a:extLst>
              <a:ext uri="{FF2B5EF4-FFF2-40B4-BE49-F238E27FC236}">
                <a16:creationId xmlns:a16="http://schemas.microsoft.com/office/drawing/2014/main" id="{C168B252-03F5-47AB-BC07-1E232C8D3D38}"/>
              </a:ext>
            </a:extLst>
          </p:cNvPr>
          <p:cNvPicPr>
            <a:picLocks noChangeAspect="1"/>
          </p:cNvPicPr>
          <p:nvPr/>
        </p:nvPicPr>
        <p:blipFill>
          <a:blip r:embed="rId2"/>
          <a:stretch>
            <a:fillRect/>
          </a:stretch>
        </p:blipFill>
        <p:spPr>
          <a:xfrm>
            <a:off x="828675" y="2068584"/>
            <a:ext cx="10525125" cy="3865421"/>
          </a:xfrm>
          <a:prstGeom prst="rect">
            <a:avLst/>
          </a:prstGeom>
        </p:spPr>
      </p:pic>
      <p:sp>
        <p:nvSpPr>
          <p:cNvPr id="4" name="Slide Number Placeholder 3">
            <a:extLst>
              <a:ext uri="{FF2B5EF4-FFF2-40B4-BE49-F238E27FC236}">
                <a16:creationId xmlns:a16="http://schemas.microsoft.com/office/drawing/2014/main" id="{6B569615-AEFF-47EB-B115-2BD3AAD59F9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3B74A207-5F24-4BFB-AFF8-25C53C1025B0}" type="slidenum">
              <a:rPr lang="en-US" smtClean="0"/>
              <a:pPr>
                <a:spcAft>
                  <a:spcPts val="600"/>
                </a:spcAft>
              </a:pPr>
              <a:t>35</a:t>
            </a:fld>
            <a:endParaRPr lang="en-US"/>
          </a:p>
        </p:txBody>
      </p:sp>
    </p:spTree>
    <p:extLst>
      <p:ext uri="{BB962C8B-B14F-4D97-AF65-F5344CB8AC3E}">
        <p14:creationId xmlns:p14="http://schemas.microsoft.com/office/powerpoint/2010/main" val="1233897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5F89FB-F866-40F0-8DAD-6C18892E4DBB}"/>
              </a:ext>
            </a:extLst>
          </p:cNvPr>
          <p:cNvSpPr>
            <a:spLocks noGrp="1"/>
          </p:cNvSpPr>
          <p:nvPr>
            <p:ph type="title"/>
          </p:nvPr>
        </p:nvSpPr>
        <p:spPr>
          <a:xfrm>
            <a:off x="741946" y="884699"/>
            <a:ext cx="10856497" cy="1680519"/>
          </a:xfrm>
        </p:spPr>
        <p:txBody>
          <a:bodyPr>
            <a:normAutofit fontScale="90000"/>
          </a:bodyPr>
          <a:lstStyle/>
          <a:p>
            <a:r>
              <a:rPr lang="en-US" sz="3600" dirty="0"/>
              <a:t>Discussions: 43</a:t>
            </a:r>
            <a:br>
              <a:rPr lang="en-US" sz="3600" dirty="0"/>
            </a:br>
            <a:r>
              <a:rPr lang="en-US" sz="3600" dirty="0"/>
              <a:t>(1) For Height (left column), what are their normalized value by range normalization and standard normalization </a:t>
            </a:r>
            <a:br>
              <a:rPr lang="en-US" sz="3600" dirty="0"/>
            </a:br>
            <a:r>
              <a:rPr lang="en-US" sz="3600" dirty="0"/>
              <a:t>(2) For Earnings (right column), what are their normalized value by range normalization and standard normalization </a:t>
            </a:r>
            <a:br>
              <a:rPr lang="en-US" sz="3600" dirty="0"/>
            </a:br>
            <a:r>
              <a:rPr lang="en-US" sz="3600" dirty="0"/>
              <a:t>(3) Why normalization matters in ML? </a:t>
            </a:r>
            <a:br>
              <a:rPr lang="en-US" sz="4000" dirty="0"/>
            </a:br>
            <a:r>
              <a:rPr lang="en-US" sz="4000" dirty="0"/>
              <a:t>               </a:t>
            </a:r>
          </a:p>
        </p:txBody>
      </p:sp>
      <p:pic>
        <p:nvPicPr>
          <p:cNvPr id="6" name="Picture 5">
            <a:extLst>
              <a:ext uri="{FF2B5EF4-FFF2-40B4-BE49-F238E27FC236}">
                <a16:creationId xmlns:a16="http://schemas.microsoft.com/office/drawing/2014/main" id="{ED44239E-77AF-4770-90C6-B5ABC0F98A46}"/>
              </a:ext>
            </a:extLst>
          </p:cNvPr>
          <p:cNvPicPr>
            <a:picLocks noChangeAspect="1"/>
          </p:cNvPicPr>
          <p:nvPr/>
        </p:nvPicPr>
        <p:blipFill>
          <a:blip r:embed="rId2"/>
          <a:stretch>
            <a:fillRect/>
          </a:stretch>
        </p:blipFill>
        <p:spPr>
          <a:xfrm>
            <a:off x="2820841" y="3078675"/>
            <a:ext cx="989639" cy="3711146"/>
          </a:xfrm>
          <a:prstGeom prst="rect">
            <a:avLst/>
          </a:prstGeom>
        </p:spPr>
      </p:pic>
      <p:pic>
        <p:nvPicPr>
          <p:cNvPr id="8" name="Picture 7">
            <a:extLst>
              <a:ext uri="{FF2B5EF4-FFF2-40B4-BE49-F238E27FC236}">
                <a16:creationId xmlns:a16="http://schemas.microsoft.com/office/drawing/2014/main" id="{EFB58A63-58D3-4AB5-AED3-F72300C3C4F6}"/>
              </a:ext>
            </a:extLst>
          </p:cNvPr>
          <p:cNvPicPr>
            <a:picLocks noChangeAspect="1"/>
          </p:cNvPicPr>
          <p:nvPr/>
        </p:nvPicPr>
        <p:blipFill>
          <a:blip r:embed="rId3"/>
          <a:stretch>
            <a:fillRect/>
          </a:stretch>
        </p:blipFill>
        <p:spPr>
          <a:xfrm>
            <a:off x="8052183" y="3010329"/>
            <a:ext cx="1116833" cy="3711146"/>
          </a:xfrm>
          <a:prstGeom prst="rect">
            <a:avLst/>
          </a:prstGeom>
        </p:spPr>
      </p:pic>
      <p:sp>
        <p:nvSpPr>
          <p:cNvPr id="4" name="Slide Number Placeholder 3">
            <a:extLst>
              <a:ext uri="{FF2B5EF4-FFF2-40B4-BE49-F238E27FC236}">
                <a16:creationId xmlns:a16="http://schemas.microsoft.com/office/drawing/2014/main" id="{60BBC8C6-BA54-48D1-9923-B33F888915C5}"/>
              </a:ext>
            </a:extLst>
          </p:cNvPr>
          <p:cNvSpPr>
            <a:spLocks noGrp="1"/>
          </p:cNvSpPr>
          <p:nvPr>
            <p:ph type="sldNum" sz="quarter" idx="12"/>
          </p:nvPr>
        </p:nvSpPr>
        <p:spPr>
          <a:xfrm>
            <a:off x="8610600" y="6356350"/>
            <a:ext cx="2743200" cy="365125"/>
          </a:xfrm>
        </p:spPr>
        <p:txBody>
          <a:bodyPr>
            <a:normAutofit/>
          </a:bodyPr>
          <a:lstStyle/>
          <a:p>
            <a:pPr>
              <a:spcAft>
                <a:spcPts val="600"/>
              </a:spcAft>
            </a:pPr>
            <a:fld id="{3B74A207-5F24-4BFB-AFF8-25C53C1025B0}" type="slidenum">
              <a:rPr lang="en-US" smtClean="0"/>
              <a:pPr>
                <a:spcAft>
                  <a:spcPts val="600"/>
                </a:spcAft>
              </a:pPr>
              <a:t>36</a:t>
            </a:fld>
            <a:endParaRPr lang="en-US"/>
          </a:p>
        </p:txBody>
      </p:sp>
    </p:spTree>
    <p:extLst>
      <p:ext uri="{BB962C8B-B14F-4D97-AF65-F5344CB8AC3E}">
        <p14:creationId xmlns:p14="http://schemas.microsoft.com/office/powerpoint/2010/main" val="13034632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ACF4C-6324-406F-AD2C-E895B290E50F}"/>
              </a:ext>
            </a:extLst>
          </p:cNvPr>
          <p:cNvSpPr>
            <a:spLocks noGrp="1"/>
          </p:cNvSpPr>
          <p:nvPr>
            <p:ph type="title"/>
          </p:nvPr>
        </p:nvSpPr>
        <p:spPr/>
        <p:txBody>
          <a:bodyPr/>
          <a:lstStyle/>
          <a:p>
            <a:r>
              <a:rPr lang="en-US" dirty="0"/>
              <a:t>Binning</a:t>
            </a:r>
          </a:p>
        </p:txBody>
      </p:sp>
      <p:sp>
        <p:nvSpPr>
          <p:cNvPr id="3" name="Content Placeholder 2">
            <a:extLst>
              <a:ext uri="{FF2B5EF4-FFF2-40B4-BE49-F238E27FC236}">
                <a16:creationId xmlns:a16="http://schemas.microsoft.com/office/drawing/2014/main" id="{F5480E92-2FC1-419E-AEDC-B3A040112441}"/>
              </a:ext>
            </a:extLst>
          </p:cNvPr>
          <p:cNvSpPr>
            <a:spLocks noGrp="1"/>
          </p:cNvSpPr>
          <p:nvPr>
            <p:ph idx="1"/>
          </p:nvPr>
        </p:nvSpPr>
        <p:spPr/>
        <p:txBody>
          <a:bodyPr>
            <a:noAutofit/>
          </a:bodyPr>
          <a:lstStyle/>
          <a:p>
            <a:r>
              <a:rPr lang="en-US" sz="3200" dirty="0"/>
              <a:t>Binning involves converting a continuous feature into a categorical feature.</a:t>
            </a:r>
          </a:p>
          <a:p>
            <a:r>
              <a:rPr lang="en-US" sz="3200" dirty="0"/>
              <a:t>To perform binning, we define a series of ranges (called bins) for the continuous feature that correspond to the levels of the new categorical feature we are creating.</a:t>
            </a:r>
          </a:p>
          <a:p>
            <a:r>
              <a:rPr lang="en-US" sz="3200" dirty="0"/>
              <a:t>We will introduce two of the more popular ways of defining bins:</a:t>
            </a:r>
          </a:p>
          <a:p>
            <a:r>
              <a:rPr lang="en-US" sz="3200" dirty="0">
                <a:solidFill>
                  <a:srgbClr val="FF0000"/>
                </a:solidFill>
              </a:rPr>
              <a:t>equal-width binning</a:t>
            </a:r>
          </a:p>
          <a:p>
            <a:r>
              <a:rPr lang="en-US" sz="3200" dirty="0">
                <a:solidFill>
                  <a:srgbClr val="FF0000"/>
                </a:solidFill>
              </a:rPr>
              <a:t>equal-frequency binning</a:t>
            </a:r>
          </a:p>
        </p:txBody>
      </p:sp>
      <p:sp>
        <p:nvSpPr>
          <p:cNvPr id="4" name="Slide Number Placeholder 3">
            <a:extLst>
              <a:ext uri="{FF2B5EF4-FFF2-40B4-BE49-F238E27FC236}">
                <a16:creationId xmlns:a16="http://schemas.microsoft.com/office/drawing/2014/main" id="{A61BE428-6C65-4ABF-A71E-CF9AE0F17B2B}"/>
              </a:ext>
            </a:extLst>
          </p:cNvPr>
          <p:cNvSpPr>
            <a:spLocks noGrp="1"/>
          </p:cNvSpPr>
          <p:nvPr>
            <p:ph type="sldNum" sz="quarter" idx="12"/>
          </p:nvPr>
        </p:nvSpPr>
        <p:spPr/>
        <p:txBody>
          <a:bodyPr/>
          <a:lstStyle/>
          <a:p>
            <a:fld id="{3B74A207-5F24-4BFB-AFF8-25C53C1025B0}" type="slidenum">
              <a:rPr lang="en-US" smtClean="0"/>
              <a:t>37</a:t>
            </a:fld>
            <a:endParaRPr lang="en-US"/>
          </a:p>
        </p:txBody>
      </p:sp>
    </p:spTree>
    <p:extLst>
      <p:ext uri="{BB962C8B-B14F-4D97-AF65-F5344CB8AC3E}">
        <p14:creationId xmlns:p14="http://schemas.microsoft.com/office/powerpoint/2010/main" val="1189790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FCC028-B3A1-4730-9F97-A51C8662F81D}"/>
              </a:ext>
            </a:extLst>
          </p:cNvPr>
          <p:cNvSpPr>
            <a:spLocks noGrp="1"/>
          </p:cNvSpPr>
          <p:nvPr>
            <p:ph type="title"/>
          </p:nvPr>
        </p:nvSpPr>
        <p:spPr>
          <a:xfrm>
            <a:off x="643467" y="321734"/>
            <a:ext cx="10905066" cy="1135737"/>
          </a:xfrm>
        </p:spPr>
        <p:txBody>
          <a:bodyPr>
            <a:normAutofit/>
          </a:bodyPr>
          <a:lstStyle/>
          <a:p>
            <a:r>
              <a:rPr lang="en-US" sz="3600"/>
              <a:t>Bin size ?</a:t>
            </a:r>
          </a:p>
        </p:txBody>
      </p:sp>
      <p:sp>
        <p:nvSpPr>
          <p:cNvPr id="3" name="Content Placeholder 2">
            <a:extLst>
              <a:ext uri="{FF2B5EF4-FFF2-40B4-BE49-F238E27FC236}">
                <a16:creationId xmlns:a16="http://schemas.microsoft.com/office/drawing/2014/main" id="{7BF06A4F-5A58-4E52-8C7E-D0E6A6F7D3BC}"/>
              </a:ext>
            </a:extLst>
          </p:cNvPr>
          <p:cNvSpPr>
            <a:spLocks noGrp="1"/>
          </p:cNvSpPr>
          <p:nvPr>
            <p:ph idx="1"/>
          </p:nvPr>
        </p:nvSpPr>
        <p:spPr>
          <a:xfrm>
            <a:off x="643469" y="1782981"/>
            <a:ext cx="4008384" cy="4393982"/>
          </a:xfrm>
        </p:spPr>
        <p:txBody>
          <a:bodyPr>
            <a:normAutofit/>
          </a:bodyPr>
          <a:lstStyle/>
          <a:p>
            <a:r>
              <a:rPr lang="en-US" sz="2000" b="0" i="0" u="none" strike="noStrike" baseline="0" dirty="0">
                <a:latin typeface="NimbusSanL-Regu"/>
              </a:rPr>
              <a:t>Deciding on the number of bins can be difficult. The general trade-off is this:</a:t>
            </a:r>
          </a:p>
          <a:p>
            <a:r>
              <a:rPr lang="en-US" sz="2000" b="0" i="0" u="none" strike="noStrike" baseline="0" dirty="0">
                <a:latin typeface="NimbusSanL-Regu"/>
              </a:rPr>
              <a:t>If we set the number of bins to a very low number we may lose a lot of information</a:t>
            </a:r>
          </a:p>
          <a:p>
            <a:r>
              <a:rPr lang="en-US" sz="2000" b="0" i="0" u="none" strike="noStrike" baseline="0" dirty="0">
                <a:latin typeface="NimbusSanL-Regu"/>
              </a:rPr>
              <a:t>If we set the number of bins to a very high number then we might have very few instances in each bin or even end up with empty bins.</a:t>
            </a:r>
            <a:endParaRPr lang="en-US" sz="2000" dirty="0"/>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764B0D08-2DC8-4C35-BA7D-0341F7BD537B}"/>
              </a:ext>
            </a:extLst>
          </p:cNvPr>
          <p:cNvPicPr>
            <a:picLocks noChangeAspect="1"/>
          </p:cNvPicPr>
          <p:nvPr/>
        </p:nvPicPr>
        <p:blipFill>
          <a:blip r:embed="rId2"/>
          <a:stretch>
            <a:fillRect/>
          </a:stretch>
        </p:blipFill>
        <p:spPr>
          <a:xfrm>
            <a:off x="6323800" y="1782981"/>
            <a:ext cx="4196251" cy="4361892"/>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6AC55224-7182-47DB-BE74-2A2C2CEF66C5}"/>
              </a:ext>
            </a:extLst>
          </p:cNvPr>
          <p:cNvSpPr>
            <a:spLocks noGrp="1"/>
          </p:cNvSpPr>
          <p:nvPr>
            <p:ph type="sldNum" sz="quarter" idx="12"/>
          </p:nvPr>
        </p:nvSpPr>
        <p:spPr>
          <a:xfrm>
            <a:off x="8805333" y="6356350"/>
            <a:ext cx="2743200" cy="365125"/>
          </a:xfrm>
        </p:spPr>
        <p:txBody>
          <a:bodyPr>
            <a:normAutofit/>
          </a:bodyPr>
          <a:lstStyle/>
          <a:p>
            <a:pPr>
              <a:spcAft>
                <a:spcPts val="600"/>
              </a:spcAft>
            </a:pPr>
            <a:fld id="{3B74A207-5F24-4BFB-AFF8-25C53C1025B0}" type="slidenum">
              <a:rPr lang="en-US" smtClean="0"/>
              <a:pPr>
                <a:spcAft>
                  <a:spcPts val="600"/>
                </a:spcAft>
              </a:pPr>
              <a:t>38</a:t>
            </a:fld>
            <a:endParaRPr lang="en-US"/>
          </a:p>
        </p:txBody>
      </p:sp>
    </p:spTree>
    <p:extLst>
      <p:ext uri="{BB962C8B-B14F-4D97-AF65-F5344CB8AC3E}">
        <p14:creationId xmlns:p14="http://schemas.microsoft.com/office/powerpoint/2010/main" val="14857935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C7515A-E7EF-4F27-B3AF-E07564B98FFD}"/>
              </a:ext>
            </a:extLst>
          </p:cNvPr>
          <p:cNvSpPr>
            <a:spLocks noGrp="1"/>
          </p:cNvSpPr>
          <p:nvPr>
            <p:ph type="title"/>
          </p:nvPr>
        </p:nvSpPr>
        <p:spPr>
          <a:xfrm>
            <a:off x="643467" y="321734"/>
            <a:ext cx="10905066" cy="1135737"/>
          </a:xfrm>
        </p:spPr>
        <p:txBody>
          <a:bodyPr>
            <a:normAutofit/>
          </a:bodyPr>
          <a:lstStyle/>
          <a:p>
            <a:r>
              <a:rPr lang="en-US" sz="3600"/>
              <a:t>Equal-width binning</a:t>
            </a:r>
          </a:p>
        </p:txBody>
      </p:sp>
      <p:sp>
        <p:nvSpPr>
          <p:cNvPr id="3" name="Content Placeholder 2">
            <a:extLst>
              <a:ext uri="{FF2B5EF4-FFF2-40B4-BE49-F238E27FC236}">
                <a16:creationId xmlns:a16="http://schemas.microsoft.com/office/drawing/2014/main" id="{58CD0E4C-561C-4077-99CE-5A5E6DBC4948}"/>
              </a:ext>
            </a:extLst>
          </p:cNvPr>
          <p:cNvSpPr>
            <a:spLocks noGrp="1"/>
          </p:cNvSpPr>
          <p:nvPr>
            <p:ph idx="1"/>
          </p:nvPr>
        </p:nvSpPr>
        <p:spPr>
          <a:xfrm>
            <a:off x="643469" y="1782981"/>
            <a:ext cx="4008384" cy="4393982"/>
          </a:xfrm>
        </p:spPr>
        <p:txBody>
          <a:bodyPr>
            <a:normAutofit/>
          </a:bodyPr>
          <a:lstStyle/>
          <a:p>
            <a:r>
              <a:rPr lang="en-US" sz="2000" b="0" i="0" u="none" strike="noStrike" baseline="0">
                <a:latin typeface="NimbusSanL-Regu"/>
              </a:rPr>
              <a:t>The equal-width binning algorithm splits the range of the feature values into </a:t>
            </a:r>
            <a:r>
              <a:rPr lang="en-US" sz="2000" b="0" i="0" u="none" strike="noStrike" baseline="0">
                <a:latin typeface="NimbusSanL-ReguItal"/>
              </a:rPr>
              <a:t>b </a:t>
            </a:r>
            <a:r>
              <a:rPr lang="en-US" sz="2000" b="0" i="0" u="none" strike="noStrike" baseline="0">
                <a:latin typeface="NimbusSanL-Regu"/>
              </a:rPr>
              <a:t>bins each of size range/b</a:t>
            </a:r>
            <a:endParaRPr lang="en-US" sz="2000"/>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2F5F73EA-BD35-45A3-B8CF-63E4A1F6C0C8}"/>
              </a:ext>
            </a:extLst>
          </p:cNvPr>
          <p:cNvPicPr>
            <a:picLocks noChangeAspect="1"/>
          </p:cNvPicPr>
          <p:nvPr/>
        </p:nvPicPr>
        <p:blipFill>
          <a:blip r:embed="rId2"/>
          <a:stretch>
            <a:fillRect/>
          </a:stretch>
        </p:blipFill>
        <p:spPr>
          <a:xfrm>
            <a:off x="6210829" y="1782981"/>
            <a:ext cx="4422194" cy="4361892"/>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1B12663C-717A-4B2B-8F4C-846D48503AD2}"/>
              </a:ext>
            </a:extLst>
          </p:cNvPr>
          <p:cNvSpPr>
            <a:spLocks noGrp="1"/>
          </p:cNvSpPr>
          <p:nvPr>
            <p:ph type="sldNum" sz="quarter" idx="12"/>
          </p:nvPr>
        </p:nvSpPr>
        <p:spPr>
          <a:xfrm>
            <a:off x="8805333" y="6356350"/>
            <a:ext cx="2743200" cy="365125"/>
          </a:xfrm>
        </p:spPr>
        <p:txBody>
          <a:bodyPr>
            <a:normAutofit/>
          </a:bodyPr>
          <a:lstStyle/>
          <a:p>
            <a:pPr>
              <a:spcAft>
                <a:spcPts val="600"/>
              </a:spcAft>
            </a:pPr>
            <a:fld id="{3B74A207-5F24-4BFB-AFF8-25C53C1025B0}" type="slidenum">
              <a:rPr lang="en-US" smtClean="0"/>
              <a:pPr>
                <a:spcAft>
                  <a:spcPts val="600"/>
                </a:spcAft>
              </a:pPr>
              <a:t>39</a:t>
            </a:fld>
            <a:endParaRPr lang="en-US"/>
          </a:p>
        </p:txBody>
      </p:sp>
    </p:spTree>
    <p:extLst>
      <p:ext uri="{BB962C8B-B14F-4D97-AF65-F5344CB8AC3E}">
        <p14:creationId xmlns:p14="http://schemas.microsoft.com/office/powerpoint/2010/main" val="2326291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DF506-6F4E-AA2E-CED0-E34B98EDE9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87B0C4-C29E-FFDB-58F4-96418EB0D32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643A0BF-F4B0-A6CE-4F77-003F9BEB1EDA}"/>
              </a:ext>
            </a:extLst>
          </p:cNvPr>
          <p:cNvSpPr>
            <a:spLocks noGrp="1"/>
          </p:cNvSpPr>
          <p:nvPr>
            <p:ph type="sldNum" sz="quarter" idx="12"/>
          </p:nvPr>
        </p:nvSpPr>
        <p:spPr/>
        <p:txBody>
          <a:bodyPr/>
          <a:lstStyle/>
          <a:p>
            <a:fld id="{3B74A207-5F24-4BFB-AFF8-25C53C1025B0}" type="slidenum">
              <a:rPr lang="en-US" smtClean="0"/>
              <a:t>4</a:t>
            </a:fld>
            <a:endParaRPr lang="en-US"/>
          </a:p>
        </p:txBody>
      </p:sp>
    </p:spTree>
    <p:extLst>
      <p:ext uri="{BB962C8B-B14F-4D97-AF65-F5344CB8AC3E}">
        <p14:creationId xmlns:p14="http://schemas.microsoft.com/office/powerpoint/2010/main" val="3446650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9335-4C12-41E2-A31A-5752F67A15E5}"/>
              </a:ext>
            </a:extLst>
          </p:cNvPr>
          <p:cNvSpPr>
            <a:spLocks noGrp="1"/>
          </p:cNvSpPr>
          <p:nvPr>
            <p:ph type="title"/>
          </p:nvPr>
        </p:nvSpPr>
        <p:spPr>
          <a:xfrm>
            <a:off x="577516" y="208715"/>
            <a:ext cx="5779168" cy="1325563"/>
          </a:xfrm>
        </p:spPr>
        <p:txBody>
          <a:bodyPr/>
          <a:lstStyle/>
          <a:p>
            <a:r>
              <a:rPr lang="en-US" dirty="0"/>
              <a:t>Equal-frequency binning</a:t>
            </a:r>
          </a:p>
        </p:txBody>
      </p:sp>
      <p:sp>
        <p:nvSpPr>
          <p:cNvPr id="3" name="Content Placeholder 2">
            <a:extLst>
              <a:ext uri="{FF2B5EF4-FFF2-40B4-BE49-F238E27FC236}">
                <a16:creationId xmlns:a16="http://schemas.microsoft.com/office/drawing/2014/main" id="{FF4DB1F4-9ADE-4ECA-8DDE-F696086BB78F}"/>
              </a:ext>
            </a:extLst>
          </p:cNvPr>
          <p:cNvSpPr>
            <a:spLocks noGrp="1"/>
          </p:cNvSpPr>
          <p:nvPr>
            <p:ph idx="1"/>
          </p:nvPr>
        </p:nvSpPr>
        <p:spPr>
          <a:xfrm>
            <a:off x="838200" y="1825625"/>
            <a:ext cx="5257800" cy="4351338"/>
          </a:xfrm>
        </p:spPr>
        <p:txBody>
          <a:bodyPr/>
          <a:lstStyle/>
          <a:p>
            <a:pPr algn="l"/>
            <a:r>
              <a:rPr lang="en-US" sz="1800" b="1" i="0" u="none" strike="noStrike" baseline="0" dirty="0">
                <a:solidFill>
                  <a:srgbClr val="FF0000"/>
                </a:solidFill>
                <a:latin typeface="NimbusSanL-Bold"/>
              </a:rPr>
              <a:t>Equal-frequency binning </a:t>
            </a:r>
            <a:r>
              <a:rPr lang="en-US" sz="1800" b="0" i="0" u="none" strike="noStrike" baseline="0" dirty="0">
                <a:solidFill>
                  <a:srgbClr val="000000"/>
                </a:solidFill>
                <a:latin typeface="NimbusSanL-Regu"/>
              </a:rPr>
              <a:t>first sorts the continuous feature values into ascending order and then places an equal number of instances into each bin, starting with bin 1.</a:t>
            </a:r>
          </a:p>
          <a:p>
            <a:pPr algn="l"/>
            <a:r>
              <a:rPr lang="en-US" sz="1800" b="0" i="0" u="none" strike="noStrike" baseline="0" dirty="0">
                <a:solidFill>
                  <a:srgbClr val="000000"/>
                </a:solidFill>
                <a:latin typeface="NimbusSanL-Regu"/>
              </a:rPr>
              <a:t>The number of instances placed in each bin is simply the total number of instances divided by the number of bins, </a:t>
            </a:r>
            <a:r>
              <a:rPr lang="en-US" sz="1800" b="0" i="0" u="none" strike="noStrike" baseline="0" dirty="0">
                <a:solidFill>
                  <a:srgbClr val="000000"/>
                </a:solidFill>
                <a:latin typeface="NimbusSanL-ReguItal"/>
              </a:rPr>
              <a:t>b</a:t>
            </a:r>
            <a:r>
              <a:rPr lang="en-US" sz="1800" b="0" i="0" u="none" strike="noStrike" baseline="0" dirty="0">
                <a:solidFill>
                  <a:srgbClr val="000000"/>
                </a:solidFill>
                <a:latin typeface="NimbusSanL-Regu"/>
              </a:rPr>
              <a:t>.</a:t>
            </a:r>
            <a:endParaRPr lang="en-US" dirty="0"/>
          </a:p>
        </p:txBody>
      </p:sp>
      <p:sp>
        <p:nvSpPr>
          <p:cNvPr id="4" name="Slide Number Placeholder 3">
            <a:extLst>
              <a:ext uri="{FF2B5EF4-FFF2-40B4-BE49-F238E27FC236}">
                <a16:creationId xmlns:a16="http://schemas.microsoft.com/office/drawing/2014/main" id="{6778AE07-5B18-4F39-9C6D-C1D747E56BFA}"/>
              </a:ext>
            </a:extLst>
          </p:cNvPr>
          <p:cNvSpPr>
            <a:spLocks noGrp="1"/>
          </p:cNvSpPr>
          <p:nvPr>
            <p:ph type="sldNum" sz="quarter" idx="12"/>
          </p:nvPr>
        </p:nvSpPr>
        <p:spPr/>
        <p:txBody>
          <a:bodyPr/>
          <a:lstStyle/>
          <a:p>
            <a:fld id="{3B74A207-5F24-4BFB-AFF8-25C53C1025B0}" type="slidenum">
              <a:rPr lang="en-US" smtClean="0"/>
              <a:t>40</a:t>
            </a:fld>
            <a:endParaRPr lang="en-US"/>
          </a:p>
        </p:txBody>
      </p:sp>
      <p:pic>
        <p:nvPicPr>
          <p:cNvPr id="6" name="Picture 5">
            <a:extLst>
              <a:ext uri="{FF2B5EF4-FFF2-40B4-BE49-F238E27FC236}">
                <a16:creationId xmlns:a16="http://schemas.microsoft.com/office/drawing/2014/main" id="{176B2223-A3AE-49D0-9793-815D7A5BF253}"/>
              </a:ext>
            </a:extLst>
          </p:cNvPr>
          <p:cNvPicPr>
            <a:picLocks noChangeAspect="1"/>
          </p:cNvPicPr>
          <p:nvPr/>
        </p:nvPicPr>
        <p:blipFill>
          <a:blip r:embed="rId2"/>
          <a:stretch>
            <a:fillRect/>
          </a:stretch>
        </p:blipFill>
        <p:spPr>
          <a:xfrm>
            <a:off x="6444590" y="1027906"/>
            <a:ext cx="4935838" cy="5023978"/>
          </a:xfrm>
          <a:prstGeom prst="rect">
            <a:avLst/>
          </a:prstGeom>
        </p:spPr>
      </p:pic>
    </p:spTree>
    <p:extLst>
      <p:ext uri="{BB962C8B-B14F-4D97-AF65-F5344CB8AC3E}">
        <p14:creationId xmlns:p14="http://schemas.microsoft.com/office/powerpoint/2010/main" val="4580707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C5A9-B952-4408-AB3C-6748096D9384}"/>
              </a:ext>
            </a:extLst>
          </p:cNvPr>
          <p:cNvSpPr>
            <a:spLocks noGrp="1"/>
          </p:cNvSpPr>
          <p:nvPr>
            <p:ph type="title"/>
          </p:nvPr>
        </p:nvSpPr>
        <p:spPr/>
        <p:txBody>
          <a:bodyPr/>
          <a:lstStyle/>
          <a:p>
            <a:r>
              <a:rPr lang="en-US" dirty="0"/>
              <a:t>Sampling, 51</a:t>
            </a:r>
          </a:p>
        </p:txBody>
      </p:sp>
      <p:sp>
        <p:nvSpPr>
          <p:cNvPr id="3" name="Content Placeholder 2">
            <a:extLst>
              <a:ext uri="{FF2B5EF4-FFF2-40B4-BE49-F238E27FC236}">
                <a16:creationId xmlns:a16="http://schemas.microsoft.com/office/drawing/2014/main" id="{FDE19E6A-8C47-4A62-A883-E72C130CB883}"/>
              </a:ext>
            </a:extLst>
          </p:cNvPr>
          <p:cNvSpPr>
            <a:spLocks noGrp="1"/>
          </p:cNvSpPr>
          <p:nvPr>
            <p:ph idx="1"/>
          </p:nvPr>
        </p:nvSpPr>
        <p:spPr/>
        <p:txBody>
          <a:bodyPr>
            <a:normAutofit/>
          </a:bodyPr>
          <a:lstStyle/>
          <a:p>
            <a:r>
              <a:rPr lang="en-US" sz="3200" dirty="0"/>
              <a:t>To reduce data processing complexity, we perform sampling</a:t>
            </a:r>
          </a:p>
          <a:p>
            <a:r>
              <a:rPr lang="en-US" sz="3200" dirty="0"/>
              <a:t>Careful bias</a:t>
            </a:r>
          </a:p>
          <a:p>
            <a:pPr algn="l"/>
            <a:r>
              <a:rPr lang="en-US" sz="3200" b="0" i="0" u="none" strike="noStrike" baseline="0" dirty="0">
                <a:solidFill>
                  <a:srgbClr val="000000"/>
                </a:solidFill>
                <a:latin typeface="NimbusSanL-Regu"/>
              </a:rPr>
              <a:t>Common forms of sampling include:</a:t>
            </a:r>
          </a:p>
          <a:p>
            <a:pPr lvl="1"/>
            <a:r>
              <a:rPr lang="en-US" sz="3200" b="1" i="0" u="none" strike="noStrike" baseline="0" dirty="0">
                <a:solidFill>
                  <a:srgbClr val="FF0000"/>
                </a:solidFill>
                <a:latin typeface="NimbusSanL-Bold"/>
              </a:rPr>
              <a:t>top sampling</a:t>
            </a:r>
          </a:p>
          <a:p>
            <a:pPr lvl="1"/>
            <a:r>
              <a:rPr lang="en-US" sz="3200" b="1" i="0" u="none" strike="noStrike" baseline="0" dirty="0">
                <a:solidFill>
                  <a:srgbClr val="FF0000"/>
                </a:solidFill>
                <a:latin typeface="NimbusSanL-Bold"/>
              </a:rPr>
              <a:t>random sampling</a:t>
            </a:r>
          </a:p>
          <a:p>
            <a:pPr lvl="1"/>
            <a:r>
              <a:rPr lang="en-US" sz="3200" b="1" i="0" u="none" strike="noStrike" baseline="0" dirty="0">
                <a:solidFill>
                  <a:srgbClr val="FF0000"/>
                </a:solidFill>
                <a:latin typeface="NimbusSanL-Bold"/>
              </a:rPr>
              <a:t>stratified sampling</a:t>
            </a:r>
          </a:p>
          <a:p>
            <a:pPr lvl="1"/>
            <a:r>
              <a:rPr lang="en-US" sz="3200" b="1" i="0" u="none" strike="noStrike" baseline="0" dirty="0">
                <a:solidFill>
                  <a:srgbClr val="FF0000"/>
                </a:solidFill>
                <a:latin typeface="NimbusSanL-Bold"/>
              </a:rPr>
              <a:t>under-sampling</a:t>
            </a:r>
          </a:p>
          <a:p>
            <a:pPr lvl="1"/>
            <a:r>
              <a:rPr lang="en-US" sz="3200" b="1" i="0" u="none" strike="noStrike" baseline="0" dirty="0">
                <a:solidFill>
                  <a:srgbClr val="FF0000"/>
                </a:solidFill>
                <a:latin typeface="NimbusSanL-Bold"/>
              </a:rPr>
              <a:t>over-sampling</a:t>
            </a:r>
            <a:endParaRPr lang="en-US" sz="3200" dirty="0"/>
          </a:p>
        </p:txBody>
      </p:sp>
      <p:sp>
        <p:nvSpPr>
          <p:cNvPr id="4" name="Slide Number Placeholder 3">
            <a:extLst>
              <a:ext uri="{FF2B5EF4-FFF2-40B4-BE49-F238E27FC236}">
                <a16:creationId xmlns:a16="http://schemas.microsoft.com/office/drawing/2014/main" id="{FF307F56-6097-4FEC-8C4A-A8248FF7337C}"/>
              </a:ext>
            </a:extLst>
          </p:cNvPr>
          <p:cNvSpPr>
            <a:spLocks noGrp="1"/>
          </p:cNvSpPr>
          <p:nvPr>
            <p:ph type="sldNum" sz="quarter" idx="12"/>
          </p:nvPr>
        </p:nvSpPr>
        <p:spPr/>
        <p:txBody>
          <a:bodyPr/>
          <a:lstStyle/>
          <a:p>
            <a:fld id="{3B74A207-5F24-4BFB-AFF8-25C53C1025B0}" type="slidenum">
              <a:rPr lang="en-US" smtClean="0"/>
              <a:t>41</a:t>
            </a:fld>
            <a:endParaRPr lang="en-US"/>
          </a:p>
        </p:txBody>
      </p:sp>
    </p:spTree>
    <p:extLst>
      <p:ext uri="{BB962C8B-B14F-4D97-AF65-F5344CB8AC3E}">
        <p14:creationId xmlns:p14="http://schemas.microsoft.com/office/powerpoint/2010/main" val="42915804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08FE1-7D9D-4F4C-B73B-33E8376C8394}"/>
              </a:ext>
            </a:extLst>
          </p:cNvPr>
          <p:cNvSpPr>
            <a:spLocks noGrp="1"/>
          </p:cNvSpPr>
          <p:nvPr>
            <p:ph type="title"/>
          </p:nvPr>
        </p:nvSpPr>
        <p:spPr/>
        <p:txBody>
          <a:bodyPr/>
          <a:lstStyle/>
          <a:p>
            <a:r>
              <a:rPr lang="en-US" dirty="0"/>
              <a:t>Sampling advantages</a:t>
            </a:r>
          </a:p>
        </p:txBody>
      </p:sp>
      <p:sp>
        <p:nvSpPr>
          <p:cNvPr id="3" name="Content Placeholder 2">
            <a:extLst>
              <a:ext uri="{FF2B5EF4-FFF2-40B4-BE49-F238E27FC236}">
                <a16:creationId xmlns:a16="http://schemas.microsoft.com/office/drawing/2014/main" id="{55E6ED74-6A19-46FD-B68E-FFB9CEAE24C3}"/>
              </a:ext>
            </a:extLst>
          </p:cNvPr>
          <p:cNvSpPr>
            <a:spLocks noGrp="1"/>
          </p:cNvSpPr>
          <p:nvPr>
            <p:ph idx="1"/>
          </p:nvPr>
        </p:nvSpPr>
        <p:spPr/>
        <p:txBody>
          <a:bodyPr>
            <a:normAutofit lnSpcReduction="10000"/>
          </a:bodyPr>
          <a:lstStyle/>
          <a:p>
            <a:pPr algn="l" rtl="0"/>
            <a:r>
              <a:rPr lang="en-US" b="0" i="0" dirty="0">
                <a:effectLst/>
              </a:rPr>
              <a:t>Cost is very less in conducting research on sample compared to cost on population for collecting data</a:t>
            </a:r>
            <a:endParaRPr lang="en-US" dirty="0">
              <a:effectLst/>
            </a:endParaRPr>
          </a:p>
          <a:p>
            <a:pPr algn="l" rtl="0"/>
            <a:r>
              <a:rPr lang="en-US" dirty="0"/>
              <a:t>C</a:t>
            </a:r>
            <a:r>
              <a:rPr lang="en-US" b="0" i="0" dirty="0">
                <a:effectLst/>
              </a:rPr>
              <a:t>onsumes less time</a:t>
            </a:r>
            <a:endParaRPr lang="en-US" dirty="0">
              <a:effectLst/>
            </a:endParaRPr>
          </a:p>
          <a:p>
            <a:pPr algn="l" rtl="0"/>
            <a:r>
              <a:rPr lang="en-US" b="0" i="0" dirty="0">
                <a:effectLst/>
              </a:rPr>
              <a:t>More accurate by minimizing errors due to dependence from large number of people</a:t>
            </a:r>
            <a:endParaRPr lang="en-US" dirty="0">
              <a:effectLst/>
            </a:endParaRPr>
          </a:p>
          <a:p>
            <a:pPr algn="l" rtl="0"/>
            <a:r>
              <a:rPr lang="en-US" dirty="0"/>
              <a:t>S</a:t>
            </a:r>
            <a:r>
              <a:rPr lang="en-US" b="0" i="0" dirty="0">
                <a:effectLst/>
              </a:rPr>
              <a:t>uitable to limited resources man power and materials</a:t>
            </a:r>
            <a:endParaRPr lang="en-US" dirty="0">
              <a:effectLst/>
            </a:endParaRPr>
          </a:p>
          <a:p>
            <a:pPr algn="l" rtl="0"/>
            <a:r>
              <a:rPr lang="en-US" dirty="0"/>
              <a:t>However, s</a:t>
            </a:r>
            <a:r>
              <a:rPr lang="en-US" b="0" i="0" dirty="0">
                <a:effectLst/>
              </a:rPr>
              <a:t>election of proper size of sampling from large number of population is difficult</a:t>
            </a:r>
          </a:p>
          <a:p>
            <a:pPr algn="l" rtl="0"/>
            <a:r>
              <a:rPr lang="en-US" dirty="0">
                <a:effectLst/>
              </a:rPr>
              <a:t>Further reading: Sampling: Design and Analysis (Chapman &amp; Hall/CRC Texts in Statistical Science) 2nd Edition by Sharon L. </a:t>
            </a:r>
            <a:r>
              <a:rPr lang="en-US" dirty="0" err="1">
                <a:effectLst/>
              </a:rPr>
              <a:t>Lohr</a:t>
            </a:r>
            <a:r>
              <a:rPr lang="en-US" dirty="0">
                <a:effectLst/>
              </a:rPr>
              <a:t> (Author)</a:t>
            </a:r>
          </a:p>
          <a:p>
            <a:pPr algn="l" rtl="0"/>
            <a:endParaRPr lang="en-US" dirty="0">
              <a:effectLst/>
            </a:endParaRPr>
          </a:p>
          <a:p>
            <a:endParaRPr lang="en-US" dirty="0"/>
          </a:p>
        </p:txBody>
      </p:sp>
      <p:sp>
        <p:nvSpPr>
          <p:cNvPr id="4" name="Slide Number Placeholder 3">
            <a:extLst>
              <a:ext uri="{FF2B5EF4-FFF2-40B4-BE49-F238E27FC236}">
                <a16:creationId xmlns:a16="http://schemas.microsoft.com/office/drawing/2014/main" id="{A141DCD5-7F2A-4BE3-ACBD-961B0C3A2117}"/>
              </a:ext>
            </a:extLst>
          </p:cNvPr>
          <p:cNvSpPr>
            <a:spLocks noGrp="1"/>
          </p:cNvSpPr>
          <p:nvPr>
            <p:ph type="sldNum" sz="quarter" idx="12"/>
          </p:nvPr>
        </p:nvSpPr>
        <p:spPr/>
        <p:txBody>
          <a:bodyPr/>
          <a:lstStyle/>
          <a:p>
            <a:fld id="{3B74A207-5F24-4BFB-AFF8-25C53C1025B0}" type="slidenum">
              <a:rPr lang="en-US" smtClean="0"/>
              <a:t>42</a:t>
            </a:fld>
            <a:endParaRPr lang="en-US"/>
          </a:p>
        </p:txBody>
      </p:sp>
    </p:spTree>
    <p:extLst>
      <p:ext uri="{BB962C8B-B14F-4D97-AF65-F5344CB8AC3E}">
        <p14:creationId xmlns:p14="http://schemas.microsoft.com/office/powerpoint/2010/main" val="15022371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D2394-59FE-446F-9FB2-1FB6B39934B3}"/>
              </a:ext>
            </a:extLst>
          </p:cNvPr>
          <p:cNvSpPr>
            <a:spLocks noGrp="1"/>
          </p:cNvSpPr>
          <p:nvPr>
            <p:ph type="title"/>
          </p:nvPr>
        </p:nvSpPr>
        <p:spPr/>
        <p:txBody>
          <a:bodyPr/>
          <a:lstStyle/>
          <a:p>
            <a:r>
              <a:rPr lang="en-US" dirty="0"/>
              <a:t>Top sampling</a:t>
            </a:r>
          </a:p>
        </p:txBody>
      </p:sp>
      <p:sp>
        <p:nvSpPr>
          <p:cNvPr id="3" name="Content Placeholder 2">
            <a:extLst>
              <a:ext uri="{FF2B5EF4-FFF2-40B4-BE49-F238E27FC236}">
                <a16:creationId xmlns:a16="http://schemas.microsoft.com/office/drawing/2014/main" id="{87EBCA43-D1E7-4A6B-B988-85A556D101BB}"/>
              </a:ext>
            </a:extLst>
          </p:cNvPr>
          <p:cNvSpPr>
            <a:spLocks noGrp="1"/>
          </p:cNvSpPr>
          <p:nvPr>
            <p:ph idx="1"/>
          </p:nvPr>
        </p:nvSpPr>
        <p:spPr/>
        <p:txBody>
          <a:bodyPr>
            <a:normAutofit/>
          </a:bodyPr>
          <a:lstStyle/>
          <a:p>
            <a:pPr algn="l"/>
            <a:r>
              <a:rPr lang="en-US" sz="3200" b="1" i="0" u="none" strike="noStrike" baseline="0" dirty="0">
                <a:solidFill>
                  <a:srgbClr val="FF0000"/>
                </a:solidFill>
                <a:latin typeface="NimbusSanL-Bold"/>
              </a:rPr>
              <a:t>Top sampling </a:t>
            </a:r>
            <a:r>
              <a:rPr lang="en-US" sz="3200" b="0" i="0" u="none" strike="noStrike" baseline="0" dirty="0">
                <a:solidFill>
                  <a:srgbClr val="000000"/>
                </a:solidFill>
                <a:latin typeface="NimbusSanL-Regu"/>
              </a:rPr>
              <a:t>simply selects the top </a:t>
            </a:r>
            <a:r>
              <a:rPr lang="en-US" sz="3200" b="0" i="0" u="none" strike="noStrike" baseline="0" dirty="0">
                <a:solidFill>
                  <a:srgbClr val="000000"/>
                </a:solidFill>
                <a:latin typeface="NimbusSanL-ReguItal"/>
              </a:rPr>
              <a:t>s</a:t>
            </a:r>
            <a:r>
              <a:rPr lang="en-US" sz="3200" b="0" i="0" u="none" strike="noStrike" baseline="0" dirty="0">
                <a:solidFill>
                  <a:srgbClr val="000000"/>
                </a:solidFill>
                <a:latin typeface="CMSS10"/>
              </a:rPr>
              <a:t>% </a:t>
            </a:r>
            <a:r>
              <a:rPr lang="en-US" sz="3200" b="0" i="0" u="none" strike="noStrike" baseline="0" dirty="0">
                <a:solidFill>
                  <a:srgbClr val="000000"/>
                </a:solidFill>
                <a:latin typeface="NimbusSanL-Regu"/>
              </a:rPr>
              <a:t>of instances from a dataset to create a sample.</a:t>
            </a:r>
          </a:p>
          <a:p>
            <a:pPr algn="l"/>
            <a:r>
              <a:rPr lang="en-US" sz="3200" b="0" i="0" u="none" strike="noStrike" baseline="0" dirty="0">
                <a:solidFill>
                  <a:srgbClr val="000000"/>
                </a:solidFill>
                <a:latin typeface="NimbusSanL-Regu"/>
              </a:rPr>
              <a:t>Top sampling runs a serious risk of introducing bias, however, as the sample will be affected by any ordering of the original dataset.</a:t>
            </a:r>
          </a:p>
          <a:p>
            <a:pPr algn="l"/>
            <a:r>
              <a:rPr lang="en-US" sz="3200" dirty="0">
                <a:solidFill>
                  <a:srgbClr val="000000"/>
                </a:solidFill>
                <a:latin typeface="NimbusSanL-Regu"/>
              </a:rPr>
              <a:t>Useful special group study, e.g., target marketing</a:t>
            </a:r>
            <a:endParaRPr lang="en-US" sz="3200" dirty="0"/>
          </a:p>
        </p:txBody>
      </p:sp>
      <p:sp>
        <p:nvSpPr>
          <p:cNvPr id="4" name="Slide Number Placeholder 3">
            <a:extLst>
              <a:ext uri="{FF2B5EF4-FFF2-40B4-BE49-F238E27FC236}">
                <a16:creationId xmlns:a16="http://schemas.microsoft.com/office/drawing/2014/main" id="{F9C0C61D-D093-45EB-A130-665F5EB5E5D3}"/>
              </a:ext>
            </a:extLst>
          </p:cNvPr>
          <p:cNvSpPr>
            <a:spLocks noGrp="1"/>
          </p:cNvSpPr>
          <p:nvPr>
            <p:ph type="sldNum" sz="quarter" idx="12"/>
          </p:nvPr>
        </p:nvSpPr>
        <p:spPr/>
        <p:txBody>
          <a:bodyPr/>
          <a:lstStyle/>
          <a:p>
            <a:fld id="{3B74A207-5F24-4BFB-AFF8-25C53C1025B0}" type="slidenum">
              <a:rPr lang="en-US" smtClean="0"/>
              <a:t>43</a:t>
            </a:fld>
            <a:endParaRPr lang="en-US"/>
          </a:p>
        </p:txBody>
      </p:sp>
    </p:spTree>
    <p:extLst>
      <p:ext uri="{BB962C8B-B14F-4D97-AF65-F5344CB8AC3E}">
        <p14:creationId xmlns:p14="http://schemas.microsoft.com/office/powerpoint/2010/main" val="10172372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CC992-4539-430B-B041-F8FF6ADE7348}"/>
              </a:ext>
            </a:extLst>
          </p:cNvPr>
          <p:cNvSpPr>
            <a:spLocks noGrp="1"/>
          </p:cNvSpPr>
          <p:nvPr>
            <p:ph type="title"/>
          </p:nvPr>
        </p:nvSpPr>
        <p:spPr/>
        <p:txBody>
          <a:bodyPr/>
          <a:lstStyle/>
          <a:p>
            <a:r>
              <a:rPr lang="en-US" dirty="0"/>
              <a:t>Random sampling</a:t>
            </a:r>
          </a:p>
        </p:txBody>
      </p:sp>
      <p:sp>
        <p:nvSpPr>
          <p:cNvPr id="3" name="Content Placeholder 2">
            <a:extLst>
              <a:ext uri="{FF2B5EF4-FFF2-40B4-BE49-F238E27FC236}">
                <a16:creationId xmlns:a16="http://schemas.microsoft.com/office/drawing/2014/main" id="{F5DA03AC-A404-43D2-A6D3-A4994A91615E}"/>
              </a:ext>
            </a:extLst>
          </p:cNvPr>
          <p:cNvSpPr>
            <a:spLocks noGrp="1"/>
          </p:cNvSpPr>
          <p:nvPr>
            <p:ph idx="1"/>
          </p:nvPr>
        </p:nvSpPr>
        <p:spPr/>
        <p:txBody>
          <a:bodyPr>
            <a:normAutofit/>
          </a:bodyPr>
          <a:lstStyle/>
          <a:p>
            <a:pPr algn="l"/>
            <a:r>
              <a:rPr lang="en-US" sz="3200" b="0" i="0" u="none" strike="noStrike" baseline="0" dirty="0">
                <a:solidFill>
                  <a:srgbClr val="000000"/>
                </a:solidFill>
                <a:latin typeface="NimbusSanL-Regu"/>
              </a:rPr>
              <a:t>Our recommended default, </a:t>
            </a:r>
            <a:r>
              <a:rPr lang="en-US" sz="3200" b="1" i="0" u="none" strike="noStrike" baseline="0" dirty="0">
                <a:solidFill>
                  <a:srgbClr val="FF0000"/>
                </a:solidFill>
                <a:latin typeface="NimbusSanL-Bold"/>
              </a:rPr>
              <a:t>random sampling </a:t>
            </a:r>
            <a:r>
              <a:rPr lang="en-US" sz="3200" b="0" i="0" u="none" strike="noStrike" baseline="0" dirty="0">
                <a:solidFill>
                  <a:srgbClr val="000000"/>
                </a:solidFill>
                <a:latin typeface="NimbusSanL-Regu"/>
              </a:rPr>
              <a:t>randomly selects a proportion of </a:t>
            </a:r>
            <a:r>
              <a:rPr lang="en-US" sz="3200" b="0" i="0" u="none" strike="noStrike" baseline="0" dirty="0">
                <a:solidFill>
                  <a:srgbClr val="000000"/>
                </a:solidFill>
                <a:latin typeface="NimbusSanL-ReguItal"/>
              </a:rPr>
              <a:t>s</a:t>
            </a:r>
            <a:r>
              <a:rPr lang="en-US" sz="3200" b="0" i="0" u="none" strike="noStrike" baseline="0" dirty="0">
                <a:solidFill>
                  <a:srgbClr val="000000"/>
                </a:solidFill>
                <a:latin typeface="CMSS10"/>
              </a:rPr>
              <a:t>% </a:t>
            </a:r>
            <a:r>
              <a:rPr lang="en-US" sz="3200" b="0" i="0" u="none" strike="noStrike" baseline="0" dirty="0">
                <a:solidFill>
                  <a:srgbClr val="000000"/>
                </a:solidFill>
                <a:latin typeface="NimbusSanL-Regu"/>
              </a:rPr>
              <a:t>of the instances from a large dataset to create a smaller set.</a:t>
            </a:r>
          </a:p>
          <a:p>
            <a:pPr algn="l"/>
            <a:r>
              <a:rPr lang="en-US" sz="3200" b="0" i="0" u="none" strike="noStrike" baseline="0" dirty="0">
                <a:solidFill>
                  <a:srgbClr val="000000"/>
                </a:solidFill>
                <a:latin typeface="NimbusSanL-Regu"/>
              </a:rPr>
              <a:t>Random sampling is a good choice in most cases as the random nature of the selection of instances should avoid introducing bias.</a:t>
            </a:r>
            <a:endParaRPr lang="en-US" sz="3200" dirty="0"/>
          </a:p>
        </p:txBody>
      </p:sp>
      <p:sp>
        <p:nvSpPr>
          <p:cNvPr id="4" name="Slide Number Placeholder 3">
            <a:extLst>
              <a:ext uri="{FF2B5EF4-FFF2-40B4-BE49-F238E27FC236}">
                <a16:creationId xmlns:a16="http://schemas.microsoft.com/office/drawing/2014/main" id="{B94913F0-089B-4CB6-968E-4042C87C291C}"/>
              </a:ext>
            </a:extLst>
          </p:cNvPr>
          <p:cNvSpPr>
            <a:spLocks noGrp="1"/>
          </p:cNvSpPr>
          <p:nvPr>
            <p:ph type="sldNum" sz="quarter" idx="12"/>
          </p:nvPr>
        </p:nvSpPr>
        <p:spPr/>
        <p:txBody>
          <a:bodyPr/>
          <a:lstStyle/>
          <a:p>
            <a:fld id="{3B74A207-5F24-4BFB-AFF8-25C53C1025B0}" type="slidenum">
              <a:rPr lang="en-US" smtClean="0"/>
              <a:t>44</a:t>
            </a:fld>
            <a:endParaRPr lang="en-US"/>
          </a:p>
        </p:txBody>
      </p:sp>
    </p:spTree>
    <p:extLst>
      <p:ext uri="{BB962C8B-B14F-4D97-AF65-F5344CB8AC3E}">
        <p14:creationId xmlns:p14="http://schemas.microsoft.com/office/powerpoint/2010/main" val="15401844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A7D4C-C562-46BF-87F5-BAD11F95A0A4}"/>
              </a:ext>
            </a:extLst>
          </p:cNvPr>
          <p:cNvSpPr>
            <a:spLocks noGrp="1"/>
          </p:cNvSpPr>
          <p:nvPr>
            <p:ph type="title"/>
          </p:nvPr>
        </p:nvSpPr>
        <p:spPr/>
        <p:txBody>
          <a:bodyPr/>
          <a:lstStyle/>
          <a:p>
            <a:r>
              <a:rPr lang="en-US" dirty="0"/>
              <a:t>Stratified sampling</a:t>
            </a:r>
          </a:p>
        </p:txBody>
      </p:sp>
      <p:sp>
        <p:nvSpPr>
          <p:cNvPr id="3" name="Content Placeholder 2">
            <a:extLst>
              <a:ext uri="{FF2B5EF4-FFF2-40B4-BE49-F238E27FC236}">
                <a16:creationId xmlns:a16="http://schemas.microsoft.com/office/drawing/2014/main" id="{7F2249D5-DC54-48E6-AD02-AB76BE5D75A5}"/>
              </a:ext>
            </a:extLst>
          </p:cNvPr>
          <p:cNvSpPr>
            <a:spLocks noGrp="1"/>
          </p:cNvSpPr>
          <p:nvPr>
            <p:ph idx="1"/>
          </p:nvPr>
        </p:nvSpPr>
        <p:spPr/>
        <p:txBody>
          <a:bodyPr>
            <a:normAutofit/>
          </a:bodyPr>
          <a:lstStyle/>
          <a:p>
            <a:pPr algn="l"/>
            <a:r>
              <a:rPr lang="en-US" b="1" i="0" u="none" strike="noStrike" baseline="0" dirty="0">
                <a:solidFill>
                  <a:srgbClr val="FF0000"/>
                </a:solidFill>
                <a:latin typeface="NimbusSanL-Bold"/>
              </a:rPr>
              <a:t>Stratified sampling </a:t>
            </a:r>
            <a:r>
              <a:rPr lang="en-US" b="0" i="0" u="none" strike="noStrike" baseline="0" dirty="0">
                <a:solidFill>
                  <a:srgbClr val="000000"/>
                </a:solidFill>
                <a:latin typeface="NimbusSanL-Regu"/>
              </a:rPr>
              <a:t>is a sampling method that ensures that the relative frequencies of the levels of a specific </a:t>
            </a:r>
            <a:r>
              <a:rPr lang="en-US" b="1" i="0" u="none" strike="noStrike" baseline="0" dirty="0">
                <a:solidFill>
                  <a:srgbClr val="FF0000"/>
                </a:solidFill>
                <a:latin typeface="NimbusSanL-Bold"/>
              </a:rPr>
              <a:t>stratification feature </a:t>
            </a:r>
            <a:r>
              <a:rPr lang="en-US" b="0" i="0" u="none" strike="noStrike" baseline="0" dirty="0">
                <a:solidFill>
                  <a:srgbClr val="000000"/>
                </a:solidFill>
                <a:latin typeface="NimbusSanL-Regu"/>
              </a:rPr>
              <a:t>are maintained in the sampled dataset.</a:t>
            </a:r>
          </a:p>
          <a:p>
            <a:pPr algn="l"/>
            <a:r>
              <a:rPr lang="en-US" b="0" i="0" u="none" strike="noStrike" baseline="0" dirty="0">
                <a:solidFill>
                  <a:srgbClr val="000000"/>
                </a:solidFill>
                <a:latin typeface="NimbusSanL-Regu"/>
              </a:rPr>
              <a:t>To perform stratified sampling:</a:t>
            </a:r>
          </a:p>
          <a:p>
            <a:pPr lvl="1"/>
            <a:r>
              <a:rPr lang="en-US" sz="2800" b="0" i="0" u="none" strike="noStrike" baseline="0" dirty="0">
                <a:solidFill>
                  <a:srgbClr val="000000"/>
                </a:solidFill>
                <a:latin typeface="NimbusSanL-Regu"/>
              </a:rPr>
              <a:t>the instances in a dataset are divided into groups (or strata), where each group contains only instances that have a particular level for the stratification feature</a:t>
            </a:r>
          </a:p>
          <a:p>
            <a:pPr lvl="1"/>
            <a:r>
              <a:rPr lang="en-US" sz="2800" b="0" i="0" u="none" strike="noStrike" baseline="0" dirty="0">
                <a:solidFill>
                  <a:srgbClr val="000000"/>
                </a:solidFill>
                <a:latin typeface="NimbusSanL-ReguItal"/>
              </a:rPr>
              <a:t>s</a:t>
            </a:r>
            <a:r>
              <a:rPr lang="en-US" sz="2800" b="0" i="0" u="none" strike="noStrike" baseline="0" dirty="0">
                <a:solidFill>
                  <a:srgbClr val="000000"/>
                </a:solidFill>
                <a:latin typeface="CMSS10"/>
              </a:rPr>
              <a:t>% </a:t>
            </a:r>
            <a:r>
              <a:rPr lang="en-US" sz="2800" b="0" i="0" u="none" strike="noStrike" baseline="0" dirty="0">
                <a:solidFill>
                  <a:srgbClr val="000000"/>
                </a:solidFill>
                <a:latin typeface="NimbusSanL-Regu"/>
              </a:rPr>
              <a:t>of the instances in each stratum are randomly selected </a:t>
            </a:r>
          </a:p>
          <a:p>
            <a:pPr lvl="1"/>
            <a:r>
              <a:rPr lang="en-US" sz="2800" b="0" i="0" u="none" strike="noStrike" baseline="0" dirty="0">
                <a:solidFill>
                  <a:srgbClr val="000000"/>
                </a:solidFill>
                <a:latin typeface="NimbusSanL-Regu"/>
              </a:rPr>
              <a:t>these selections are combined to give an overall sample of </a:t>
            </a:r>
            <a:r>
              <a:rPr lang="en-US" sz="2800" b="0" i="0" u="none" strike="noStrike" baseline="0" dirty="0">
                <a:solidFill>
                  <a:srgbClr val="000000"/>
                </a:solidFill>
                <a:latin typeface="NimbusSanL-ReguItal"/>
              </a:rPr>
              <a:t>s</a:t>
            </a:r>
            <a:r>
              <a:rPr lang="en-US" sz="2800" b="0" i="0" u="none" strike="noStrike" baseline="0" dirty="0">
                <a:solidFill>
                  <a:srgbClr val="000000"/>
                </a:solidFill>
                <a:latin typeface="CMSS10"/>
              </a:rPr>
              <a:t>% </a:t>
            </a:r>
            <a:r>
              <a:rPr lang="en-US" sz="2800" b="0" i="0" u="none" strike="noStrike" baseline="0" dirty="0">
                <a:solidFill>
                  <a:srgbClr val="000000"/>
                </a:solidFill>
                <a:latin typeface="NimbusSanL-Regu"/>
              </a:rPr>
              <a:t>of the original dataset.</a:t>
            </a:r>
            <a:endParaRPr lang="en-US" sz="2800" dirty="0"/>
          </a:p>
        </p:txBody>
      </p:sp>
      <p:sp>
        <p:nvSpPr>
          <p:cNvPr id="4" name="Slide Number Placeholder 3">
            <a:extLst>
              <a:ext uri="{FF2B5EF4-FFF2-40B4-BE49-F238E27FC236}">
                <a16:creationId xmlns:a16="http://schemas.microsoft.com/office/drawing/2014/main" id="{54FB289F-AA6D-4E29-AF0E-497F8DF020F5}"/>
              </a:ext>
            </a:extLst>
          </p:cNvPr>
          <p:cNvSpPr>
            <a:spLocks noGrp="1"/>
          </p:cNvSpPr>
          <p:nvPr>
            <p:ph type="sldNum" sz="quarter" idx="12"/>
          </p:nvPr>
        </p:nvSpPr>
        <p:spPr/>
        <p:txBody>
          <a:bodyPr/>
          <a:lstStyle/>
          <a:p>
            <a:fld id="{3B74A207-5F24-4BFB-AFF8-25C53C1025B0}" type="slidenum">
              <a:rPr lang="en-US" smtClean="0"/>
              <a:t>45</a:t>
            </a:fld>
            <a:endParaRPr lang="en-US"/>
          </a:p>
        </p:txBody>
      </p:sp>
    </p:spTree>
    <p:extLst>
      <p:ext uri="{BB962C8B-B14F-4D97-AF65-F5344CB8AC3E}">
        <p14:creationId xmlns:p14="http://schemas.microsoft.com/office/powerpoint/2010/main" val="10390065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9E6C3-1689-45F5-86E6-4D573A1FCB87}"/>
              </a:ext>
            </a:extLst>
          </p:cNvPr>
          <p:cNvSpPr>
            <a:spLocks noGrp="1"/>
          </p:cNvSpPr>
          <p:nvPr>
            <p:ph type="title"/>
          </p:nvPr>
        </p:nvSpPr>
        <p:spPr/>
        <p:txBody>
          <a:bodyPr/>
          <a:lstStyle/>
          <a:p>
            <a:r>
              <a:rPr lang="en-US" dirty="0"/>
              <a:t>Under- and over- sampling</a:t>
            </a:r>
          </a:p>
        </p:txBody>
      </p:sp>
      <p:sp>
        <p:nvSpPr>
          <p:cNvPr id="3" name="Content Placeholder 2">
            <a:extLst>
              <a:ext uri="{FF2B5EF4-FFF2-40B4-BE49-F238E27FC236}">
                <a16:creationId xmlns:a16="http://schemas.microsoft.com/office/drawing/2014/main" id="{3CE54FB8-B29F-4848-8D95-B08BC2560E1F}"/>
              </a:ext>
            </a:extLst>
          </p:cNvPr>
          <p:cNvSpPr>
            <a:spLocks noGrp="1"/>
          </p:cNvSpPr>
          <p:nvPr>
            <p:ph idx="1"/>
          </p:nvPr>
        </p:nvSpPr>
        <p:spPr/>
        <p:txBody>
          <a:bodyPr>
            <a:normAutofit/>
          </a:bodyPr>
          <a:lstStyle/>
          <a:p>
            <a:pPr algn="l"/>
            <a:r>
              <a:rPr lang="en-US" sz="3200" b="0" i="0" u="none" strike="noStrike" baseline="0" dirty="0">
                <a:solidFill>
                  <a:srgbClr val="000000"/>
                </a:solidFill>
                <a:latin typeface="NimbusSanL-Regu"/>
              </a:rPr>
              <a:t>In contrast to stratified sampling, sometimes we would like a sample to contain different relative frequencies of the levels of a particular feature to the distribution in the original dataset.</a:t>
            </a:r>
          </a:p>
          <a:p>
            <a:pPr algn="l"/>
            <a:r>
              <a:rPr lang="en-US" sz="3200" b="0" i="0" u="none" strike="noStrike" baseline="0" dirty="0">
                <a:solidFill>
                  <a:srgbClr val="000000"/>
                </a:solidFill>
                <a:latin typeface="NimbusSanL-Regu"/>
              </a:rPr>
              <a:t>To do this, we can use </a:t>
            </a:r>
            <a:r>
              <a:rPr lang="en-US" sz="3200" b="1" i="0" u="none" strike="noStrike" baseline="0" dirty="0">
                <a:solidFill>
                  <a:srgbClr val="FF0000"/>
                </a:solidFill>
                <a:latin typeface="NimbusSanL-Bold"/>
              </a:rPr>
              <a:t>under-sampling </a:t>
            </a:r>
            <a:r>
              <a:rPr lang="en-US" sz="3200" b="0" i="0" u="none" strike="noStrike" baseline="0" dirty="0">
                <a:solidFill>
                  <a:srgbClr val="000000"/>
                </a:solidFill>
                <a:latin typeface="NimbusSanL-Regu"/>
              </a:rPr>
              <a:t>or </a:t>
            </a:r>
            <a:r>
              <a:rPr lang="en-US" sz="3200" b="1" i="0" u="none" strike="noStrike" baseline="0" dirty="0">
                <a:solidFill>
                  <a:srgbClr val="FF0000"/>
                </a:solidFill>
                <a:latin typeface="NimbusSanL-Bold"/>
              </a:rPr>
              <a:t>over-sampling</a:t>
            </a:r>
            <a:r>
              <a:rPr lang="en-US" sz="3200" b="0" i="0" u="none" strike="noStrike" baseline="0" dirty="0">
                <a:solidFill>
                  <a:srgbClr val="000000"/>
                </a:solidFill>
                <a:latin typeface="NimbusSanL-Regu"/>
              </a:rPr>
              <a:t>.</a:t>
            </a:r>
            <a:endParaRPr lang="en-US" sz="3200" dirty="0"/>
          </a:p>
        </p:txBody>
      </p:sp>
      <p:sp>
        <p:nvSpPr>
          <p:cNvPr id="4" name="Slide Number Placeholder 3">
            <a:extLst>
              <a:ext uri="{FF2B5EF4-FFF2-40B4-BE49-F238E27FC236}">
                <a16:creationId xmlns:a16="http://schemas.microsoft.com/office/drawing/2014/main" id="{D91983C4-27D4-43C6-AC7D-07954FD92197}"/>
              </a:ext>
            </a:extLst>
          </p:cNvPr>
          <p:cNvSpPr>
            <a:spLocks noGrp="1"/>
          </p:cNvSpPr>
          <p:nvPr>
            <p:ph type="sldNum" sz="quarter" idx="12"/>
          </p:nvPr>
        </p:nvSpPr>
        <p:spPr/>
        <p:txBody>
          <a:bodyPr/>
          <a:lstStyle/>
          <a:p>
            <a:fld id="{3B74A207-5F24-4BFB-AFF8-25C53C1025B0}" type="slidenum">
              <a:rPr lang="en-US" smtClean="0"/>
              <a:t>46</a:t>
            </a:fld>
            <a:endParaRPr lang="en-US"/>
          </a:p>
        </p:txBody>
      </p:sp>
    </p:spTree>
    <p:extLst>
      <p:ext uri="{BB962C8B-B14F-4D97-AF65-F5344CB8AC3E}">
        <p14:creationId xmlns:p14="http://schemas.microsoft.com/office/powerpoint/2010/main" val="40637231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84BA-C693-466A-A996-55F1C363893E}"/>
              </a:ext>
            </a:extLst>
          </p:cNvPr>
          <p:cNvSpPr>
            <a:spLocks noGrp="1"/>
          </p:cNvSpPr>
          <p:nvPr>
            <p:ph type="title"/>
          </p:nvPr>
        </p:nvSpPr>
        <p:spPr>
          <a:xfrm>
            <a:off x="481013" y="3752849"/>
            <a:ext cx="3290887" cy="2452687"/>
          </a:xfrm>
        </p:spPr>
        <p:txBody>
          <a:bodyPr anchor="ctr">
            <a:normAutofit/>
          </a:bodyPr>
          <a:lstStyle/>
          <a:p>
            <a:r>
              <a:rPr lang="en-US" sz="3600"/>
              <a:t>Under-sampling</a:t>
            </a:r>
          </a:p>
        </p:txBody>
      </p:sp>
      <p:pic>
        <p:nvPicPr>
          <p:cNvPr id="5" name="Picture 4">
            <a:extLst>
              <a:ext uri="{FF2B5EF4-FFF2-40B4-BE49-F238E27FC236}">
                <a16:creationId xmlns:a16="http://schemas.microsoft.com/office/drawing/2014/main" id="{0E4DFA07-D38B-42AC-92FC-979E7BE4AA11}"/>
              </a:ext>
            </a:extLst>
          </p:cNvPr>
          <p:cNvPicPr>
            <a:picLocks noChangeAspect="1"/>
          </p:cNvPicPr>
          <p:nvPr/>
        </p:nvPicPr>
        <p:blipFill rotWithShape="1">
          <a:blip r:embed="rId2"/>
          <a:srcRect t="5629"/>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9C8E74E8-D98D-4A5E-9886-3A7FC86A6B1F}"/>
              </a:ext>
            </a:extLst>
          </p:cNvPr>
          <p:cNvSpPr>
            <a:spLocks noGrp="1"/>
          </p:cNvSpPr>
          <p:nvPr>
            <p:ph idx="1"/>
          </p:nvPr>
        </p:nvSpPr>
        <p:spPr>
          <a:xfrm>
            <a:off x="4223982" y="3752850"/>
            <a:ext cx="7485413" cy="2452687"/>
          </a:xfrm>
        </p:spPr>
        <p:txBody>
          <a:bodyPr anchor="ctr">
            <a:normAutofit/>
          </a:bodyPr>
          <a:lstStyle/>
          <a:p>
            <a:r>
              <a:rPr lang="en-US" sz="1800" b="1" i="0">
                <a:effectLst/>
                <a:latin typeface="medium-content-serif-font"/>
              </a:rPr>
              <a:t>Under-sampling</a:t>
            </a:r>
            <a:r>
              <a:rPr lang="en-US" sz="1800" b="0" i="0">
                <a:effectLst/>
                <a:latin typeface="medium-content-serif-font"/>
              </a:rPr>
              <a:t> is the process where you randomly delete some of the observations from the majority class in order to match the numbers with the minority class. </a:t>
            </a:r>
            <a:endParaRPr lang="en-US" sz="1800"/>
          </a:p>
        </p:txBody>
      </p:sp>
      <p:sp>
        <p:nvSpPr>
          <p:cNvPr id="4" name="Slide Number Placeholder 3">
            <a:extLst>
              <a:ext uri="{FF2B5EF4-FFF2-40B4-BE49-F238E27FC236}">
                <a16:creationId xmlns:a16="http://schemas.microsoft.com/office/drawing/2014/main" id="{FE87C478-7686-470E-A33B-EF82A906C6D2}"/>
              </a:ext>
            </a:extLst>
          </p:cNvPr>
          <p:cNvSpPr>
            <a:spLocks noGrp="1"/>
          </p:cNvSpPr>
          <p:nvPr>
            <p:ph type="sldNum" sz="quarter" idx="12"/>
          </p:nvPr>
        </p:nvSpPr>
        <p:spPr>
          <a:xfrm>
            <a:off x="8864600" y="6356350"/>
            <a:ext cx="2743200" cy="365125"/>
          </a:xfrm>
        </p:spPr>
        <p:txBody>
          <a:bodyPr>
            <a:normAutofit/>
          </a:bodyPr>
          <a:lstStyle/>
          <a:p>
            <a:pPr>
              <a:spcAft>
                <a:spcPts val="600"/>
              </a:spcAft>
            </a:pPr>
            <a:fld id="{3B74A207-5F24-4BFB-AFF8-25C53C1025B0}" type="slidenum">
              <a:rPr lang="en-US">
                <a:solidFill>
                  <a:schemeClr val="tx1">
                    <a:lumMod val="75000"/>
                    <a:lumOff val="25000"/>
                  </a:schemeClr>
                </a:solidFill>
              </a:rPr>
              <a:pPr>
                <a:spcAft>
                  <a:spcPts val="600"/>
                </a:spcAft>
              </a:pPr>
              <a:t>47</a:t>
            </a:fld>
            <a:endParaRPr lang="en-US">
              <a:solidFill>
                <a:schemeClr val="tx1">
                  <a:lumMod val="75000"/>
                  <a:lumOff val="25000"/>
                </a:schemeClr>
              </a:solidFill>
            </a:endParaRPr>
          </a:p>
        </p:txBody>
      </p:sp>
    </p:spTree>
    <p:extLst>
      <p:ext uri="{BB962C8B-B14F-4D97-AF65-F5344CB8AC3E}">
        <p14:creationId xmlns:p14="http://schemas.microsoft.com/office/powerpoint/2010/main" val="14563486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84BA-C693-466A-A996-55F1C363893E}"/>
              </a:ext>
            </a:extLst>
          </p:cNvPr>
          <p:cNvSpPr>
            <a:spLocks noGrp="1"/>
          </p:cNvSpPr>
          <p:nvPr>
            <p:ph type="title"/>
          </p:nvPr>
        </p:nvSpPr>
        <p:spPr>
          <a:xfrm>
            <a:off x="481013" y="3752849"/>
            <a:ext cx="3290887" cy="2452687"/>
          </a:xfrm>
        </p:spPr>
        <p:txBody>
          <a:bodyPr anchor="ctr">
            <a:normAutofit/>
          </a:bodyPr>
          <a:lstStyle/>
          <a:p>
            <a:r>
              <a:rPr lang="en-US" sz="3600"/>
              <a:t>Over-sampling</a:t>
            </a:r>
          </a:p>
        </p:txBody>
      </p:sp>
      <p:pic>
        <p:nvPicPr>
          <p:cNvPr id="5" name="Picture 4">
            <a:extLst>
              <a:ext uri="{FF2B5EF4-FFF2-40B4-BE49-F238E27FC236}">
                <a16:creationId xmlns:a16="http://schemas.microsoft.com/office/drawing/2014/main" id="{AF9B44F7-7317-4F98-BBDC-84AEA32FC9BC}"/>
              </a:ext>
            </a:extLst>
          </p:cNvPr>
          <p:cNvPicPr>
            <a:picLocks noChangeAspect="1"/>
          </p:cNvPicPr>
          <p:nvPr/>
        </p:nvPicPr>
        <p:blipFill rotWithShape="1">
          <a:blip r:embed="rId2"/>
          <a:srcRect t="5629"/>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9C8E74E8-D98D-4A5E-9886-3A7FC86A6B1F}"/>
              </a:ext>
            </a:extLst>
          </p:cNvPr>
          <p:cNvSpPr>
            <a:spLocks noGrp="1"/>
          </p:cNvSpPr>
          <p:nvPr>
            <p:ph idx="1"/>
          </p:nvPr>
        </p:nvSpPr>
        <p:spPr>
          <a:xfrm>
            <a:off x="4223982" y="3752850"/>
            <a:ext cx="7485413" cy="2452687"/>
          </a:xfrm>
        </p:spPr>
        <p:txBody>
          <a:bodyPr anchor="ctr">
            <a:normAutofit/>
          </a:bodyPr>
          <a:lstStyle/>
          <a:p>
            <a:r>
              <a:rPr lang="en-US" sz="1800" b="1">
                <a:latin typeface="medium-content-serif-font"/>
              </a:rPr>
              <a:t>Over</a:t>
            </a:r>
            <a:r>
              <a:rPr lang="en-US" sz="1800" b="1" i="0">
                <a:effectLst/>
                <a:latin typeface="medium-content-serif-font"/>
              </a:rPr>
              <a:t>-sampling</a:t>
            </a:r>
            <a:r>
              <a:rPr lang="en-US" sz="1800" b="0" i="0">
                <a:effectLst/>
                <a:latin typeface="medium-content-serif-font"/>
              </a:rPr>
              <a:t>  is a little more complicated than under-sampling. It is the process of generating synthetic data that tries to randomly generate a sample of the attributes from observations in the minority class </a:t>
            </a:r>
          </a:p>
          <a:p>
            <a:r>
              <a:rPr lang="en-US" sz="1800"/>
              <a:t>https://rikunert.com/SMOTE_explained</a:t>
            </a:r>
          </a:p>
        </p:txBody>
      </p:sp>
      <p:sp>
        <p:nvSpPr>
          <p:cNvPr id="4" name="Slide Number Placeholder 3">
            <a:extLst>
              <a:ext uri="{FF2B5EF4-FFF2-40B4-BE49-F238E27FC236}">
                <a16:creationId xmlns:a16="http://schemas.microsoft.com/office/drawing/2014/main" id="{FE87C478-7686-470E-A33B-EF82A906C6D2}"/>
              </a:ext>
            </a:extLst>
          </p:cNvPr>
          <p:cNvSpPr>
            <a:spLocks noGrp="1"/>
          </p:cNvSpPr>
          <p:nvPr>
            <p:ph type="sldNum" sz="quarter" idx="12"/>
          </p:nvPr>
        </p:nvSpPr>
        <p:spPr>
          <a:xfrm>
            <a:off x="8864600" y="6356350"/>
            <a:ext cx="2743200" cy="365125"/>
          </a:xfrm>
        </p:spPr>
        <p:txBody>
          <a:bodyPr>
            <a:normAutofit/>
          </a:bodyPr>
          <a:lstStyle/>
          <a:p>
            <a:pPr>
              <a:spcAft>
                <a:spcPts val="600"/>
              </a:spcAft>
            </a:pPr>
            <a:fld id="{3B74A207-5F24-4BFB-AFF8-25C53C1025B0}" type="slidenum">
              <a:rPr lang="en-US">
                <a:solidFill>
                  <a:schemeClr val="tx1">
                    <a:lumMod val="75000"/>
                    <a:lumOff val="25000"/>
                  </a:schemeClr>
                </a:solidFill>
              </a:rPr>
              <a:pPr>
                <a:spcAft>
                  <a:spcPts val="600"/>
                </a:spcAft>
              </a:pPr>
              <a:t>48</a:t>
            </a:fld>
            <a:endParaRPr lang="en-US">
              <a:solidFill>
                <a:schemeClr val="tx1">
                  <a:lumMod val="75000"/>
                  <a:lumOff val="25000"/>
                </a:schemeClr>
              </a:solidFill>
            </a:endParaRPr>
          </a:p>
        </p:txBody>
      </p:sp>
    </p:spTree>
    <p:extLst>
      <p:ext uri="{BB962C8B-B14F-4D97-AF65-F5344CB8AC3E}">
        <p14:creationId xmlns:p14="http://schemas.microsoft.com/office/powerpoint/2010/main" val="22996222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64D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rgbClr val="564D4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D4E084A-9932-4C66-91F8-279411E20920}"/>
              </a:ext>
            </a:extLst>
          </p:cNvPr>
          <p:cNvSpPr>
            <a:spLocks noGrp="1"/>
          </p:cNvSpPr>
          <p:nvPr>
            <p:ph type="title"/>
          </p:nvPr>
        </p:nvSpPr>
        <p:spPr>
          <a:xfrm>
            <a:off x="1109980" y="4277356"/>
            <a:ext cx="9966960" cy="1560320"/>
          </a:xfrm>
        </p:spPr>
        <p:txBody>
          <a:bodyPr vert="horz" lIns="91440" tIns="45720" rIns="91440" bIns="45720" rtlCol="0" anchor="b">
            <a:normAutofit/>
          </a:bodyPr>
          <a:lstStyle/>
          <a:p>
            <a:pPr algn="ctr"/>
            <a:r>
              <a:rPr lang="en-US" sz="2800" dirty="0">
                <a:hlinkClick r:id="rId2"/>
              </a:rPr>
              <a:t>https://towardsdatascience.com/having-an-imbalanced-dataset-here-is-how-you-can-solve-it-1640568947eb</a:t>
            </a:r>
            <a:endParaRPr lang="en-US" sz="5800" dirty="0">
              <a:solidFill>
                <a:srgbClr val="564D44"/>
              </a:solidFill>
            </a:endParaRPr>
          </a:p>
        </p:txBody>
      </p:sp>
      <p:pic>
        <p:nvPicPr>
          <p:cNvPr id="5" name="Content Placeholder 4">
            <a:extLst>
              <a:ext uri="{FF2B5EF4-FFF2-40B4-BE49-F238E27FC236}">
                <a16:creationId xmlns:a16="http://schemas.microsoft.com/office/drawing/2014/main" id="{D7B58A34-2A05-418F-97A2-CB7E86375D8C}"/>
              </a:ext>
            </a:extLst>
          </p:cNvPr>
          <p:cNvPicPr>
            <a:picLocks noGrp="1" noChangeAspect="1"/>
          </p:cNvPicPr>
          <p:nvPr>
            <p:ph idx="1"/>
          </p:nvPr>
        </p:nvPicPr>
        <p:blipFill rotWithShape="1">
          <a:blip r:embed="rId3"/>
          <a:srcRect l="5036"/>
          <a:stretch/>
        </p:blipFill>
        <p:spPr>
          <a:xfrm>
            <a:off x="243840" y="256540"/>
            <a:ext cx="11704320" cy="3764276"/>
          </a:xfrm>
          <a:prstGeom prst="rect">
            <a:avLst/>
          </a:prstGeom>
        </p:spPr>
      </p:pic>
      <p:sp>
        <p:nvSpPr>
          <p:cNvPr id="4" name="Slide Number Placeholder 3">
            <a:extLst>
              <a:ext uri="{FF2B5EF4-FFF2-40B4-BE49-F238E27FC236}">
                <a16:creationId xmlns:a16="http://schemas.microsoft.com/office/drawing/2014/main" id="{41D0261B-962A-42E2-A1D0-68C47036588B}"/>
              </a:ext>
            </a:extLst>
          </p:cNvPr>
          <p:cNvSpPr>
            <a:spLocks noGrp="1"/>
          </p:cNvSpPr>
          <p:nvPr>
            <p:ph type="sldNum" sz="quarter" idx="12"/>
          </p:nvPr>
        </p:nvSpPr>
        <p:spPr>
          <a:xfrm>
            <a:off x="8610600" y="6259585"/>
            <a:ext cx="2743200" cy="365125"/>
          </a:xfrm>
        </p:spPr>
        <p:txBody>
          <a:bodyPr vert="horz" lIns="91440" tIns="45720" rIns="91440" bIns="45720" rtlCol="0" anchor="ctr">
            <a:normAutofit/>
          </a:bodyPr>
          <a:lstStyle/>
          <a:p>
            <a:pPr>
              <a:spcAft>
                <a:spcPts val="600"/>
              </a:spcAft>
              <a:defRPr/>
            </a:pPr>
            <a:fld id="{3B74A207-5F24-4BFB-AFF8-25C53C1025B0}" type="slidenum">
              <a:rPr lang="en-US">
                <a:solidFill>
                  <a:schemeClr val="accent1"/>
                </a:solidFill>
                <a:latin typeface="Calibri" panose="020F0502020204030204"/>
              </a:rPr>
              <a:pPr>
                <a:spcAft>
                  <a:spcPts val="600"/>
                </a:spcAft>
                <a:defRPr/>
              </a:pPr>
              <a:t>49</a:t>
            </a:fld>
            <a:endParaRPr lang="en-US">
              <a:solidFill>
                <a:schemeClr val="accent1"/>
              </a:solidFill>
              <a:latin typeface="Calibri" panose="020F0502020204030204"/>
            </a:endParaRPr>
          </a:p>
        </p:txBody>
      </p:sp>
    </p:spTree>
    <p:extLst>
      <p:ext uri="{BB962C8B-B14F-4D97-AF65-F5344CB8AC3E}">
        <p14:creationId xmlns:p14="http://schemas.microsoft.com/office/powerpoint/2010/main" val="2607759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Image result for scatter pl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6008" y="1918060"/>
            <a:ext cx="6824477" cy="4874626"/>
          </a:xfrm>
          <a:prstGeom prst="rect">
            <a:avLst/>
          </a:prstGeom>
          <a:noFill/>
          <a:extLst>
            <a:ext uri="{909E8E84-426E-40DD-AFC4-6F175D3DCCD1}">
              <a14:hiddenFill xmlns:a14="http://schemas.microsoft.com/office/drawing/2010/main">
                <a:solidFill>
                  <a:srgbClr val="FFFFFF"/>
                </a:solidFill>
              </a14:hiddenFill>
            </a:ext>
          </a:extLst>
        </p:spPr>
      </p:pic>
      <p:sp>
        <p:nvSpPr>
          <p:cNvPr id="29699" name="Rectangle 1026"/>
          <p:cNvSpPr>
            <a:spLocks noGrp="1" noChangeArrowheads="1"/>
          </p:cNvSpPr>
          <p:nvPr>
            <p:ph type="title"/>
          </p:nvPr>
        </p:nvSpPr>
        <p:spPr/>
        <p:txBody>
          <a:bodyPr/>
          <a:lstStyle/>
          <a:p>
            <a:pPr eaLnBrk="1" hangingPunct="1"/>
            <a:r>
              <a:rPr lang="en-US" altLang="en-US"/>
              <a:t>Scatter plot</a:t>
            </a:r>
          </a:p>
        </p:txBody>
      </p:sp>
      <p:sp>
        <p:nvSpPr>
          <p:cNvPr id="29700" name="Rectangle 1027"/>
          <p:cNvSpPr>
            <a:spLocks noGrp="1" noChangeArrowheads="1"/>
          </p:cNvSpPr>
          <p:nvPr>
            <p:ph type="body" idx="1"/>
          </p:nvPr>
        </p:nvSpPr>
        <p:spPr>
          <a:xfrm>
            <a:off x="571500" y="1295400"/>
            <a:ext cx="10972800" cy="1779588"/>
          </a:xfrm>
        </p:spPr>
        <p:txBody>
          <a:bodyPr/>
          <a:lstStyle/>
          <a:p>
            <a:pPr eaLnBrk="1" hangingPunct="1"/>
            <a:r>
              <a:rPr lang="en-US" altLang="en-US" sz="2400" dirty="0"/>
              <a:t>Provides a first look at bivariate data to see clusters of points, outliers, etc.</a:t>
            </a:r>
          </a:p>
          <a:p>
            <a:pPr eaLnBrk="1" hangingPunct="1"/>
            <a:r>
              <a:rPr lang="en-US" altLang="en-US" sz="2400" dirty="0"/>
              <a:t>Each pair of values is treated as a pair of coordinates and plotted as points in the plane</a:t>
            </a:r>
          </a:p>
        </p:txBody>
      </p:sp>
      <p:pic>
        <p:nvPicPr>
          <p:cNvPr id="2970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535" y="3112915"/>
            <a:ext cx="5217843" cy="28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DEB8FA11-9B45-4582-90B2-5E74D54A9F41}"/>
              </a:ext>
            </a:extLst>
          </p:cNvPr>
          <p:cNvSpPr>
            <a:spLocks noGrp="1"/>
          </p:cNvSpPr>
          <p:nvPr>
            <p:ph type="sldNum" sz="quarter" idx="12"/>
          </p:nvPr>
        </p:nvSpPr>
        <p:spPr/>
        <p:txBody>
          <a:bodyPr/>
          <a:lstStyle/>
          <a:p>
            <a:fld id="{3B74A207-5F24-4BFB-AFF8-25C53C1025B0}" type="slidenum">
              <a:rPr lang="en-US" smtClean="0"/>
              <a:t>5</a:t>
            </a:fld>
            <a:endParaRPr lang="en-US"/>
          </a:p>
        </p:txBody>
      </p:sp>
    </p:spTree>
    <p:extLst>
      <p:ext uri="{BB962C8B-B14F-4D97-AF65-F5344CB8AC3E}">
        <p14:creationId xmlns:p14="http://schemas.microsoft.com/office/powerpoint/2010/main" val="24597976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F2D85-1226-439D-A63A-936FF68378C3}"/>
              </a:ext>
            </a:extLst>
          </p:cNvPr>
          <p:cNvSpPr>
            <a:spLocks noGrp="1"/>
          </p:cNvSpPr>
          <p:nvPr>
            <p:ph type="title"/>
          </p:nvPr>
        </p:nvSpPr>
        <p:spPr/>
        <p:txBody>
          <a:bodyPr/>
          <a:lstStyle/>
          <a:p>
            <a:r>
              <a:rPr lang="en-US" dirty="0"/>
              <a:t>Coding demo</a:t>
            </a:r>
          </a:p>
        </p:txBody>
      </p:sp>
      <p:sp>
        <p:nvSpPr>
          <p:cNvPr id="3" name="Content Placeholder 2">
            <a:extLst>
              <a:ext uri="{FF2B5EF4-FFF2-40B4-BE49-F238E27FC236}">
                <a16:creationId xmlns:a16="http://schemas.microsoft.com/office/drawing/2014/main" id="{ED4D8724-8D91-4EBA-8A47-4E99CF135C8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199B869-90CB-4CFE-9402-11B289FACEEF}"/>
              </a:ext>
            </a:extLst>
          </p:cNvPr>
          <p:cNvSpPr>
            <a:spLocks noGrp="1"/>
          </p:cNvSpPr>
          <p:nvPr>
            <p:ph type="sldNum" sz="quarter" idx="12"/>
          </p:nvPr>
        </p:nvSpPr>
        <p:spPr/>
        <p:txBody>
          <a:bodyPr/>
          <a:lstStyle/>
          <a:p>
            <a:fld id="{3B74A207-5F24-4BFB-AFF8-25C53C1025B0}" type="slidenum">
              <a:rPr lang="en-US" smtClean="0"/>
              <a:t>50</a:t>
            </a:fld>
            <a:endParaRPr lang="en-US"/>
          </a:p>
        </p:txBody>
      </p:sp>
    </p:spTree>
    <p:extLst>
      <p:ext uri="{BB962C8B-B14F-4D97-AF65-F5344CB8AC3E}">
        <p14:creationId xmlns:p14="http://schemas.microsoft.com/office/powerpoint/2010/main" val="40649600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641C-5BA8-46B5-BC8A-DDF3CAC93CD9}"/>
              </a:ext>
            </a:extLst>
          </p:cNvPr>
          <p:cNvSpPr>
            <a:spLocks noGrp="1"/>
          </p:cNvSpPr>
          <p:nvPr>
            <p:ph type="title"/>
          </p:nvPr>
        </p:nvSpPr>
        <p:spPr/>
        <p:txBody>
          <a:bodyPr/>
          <a:lstStyle/>
          <a:p>
            <a:r>
              <a:rPr lang="en-US" dirty="0"/>
              <a:t>Discussions</a:t>
            </a:r>
          </a:p>
        </p:txBody>
      </p:sp>
      <p:sp>
        <p:nvSpPr>
          <p:cNvPr id="3" name="Content Placeholder 2">
            <a:extLst>
              <a:ext uri="{FF2B5EF4-FFF2-40B4-BE49-F238E27FC236}">
                <a16:creationId xmlns:a16="http://schemas.microsoft.com/office/drawing/2014/main" id="{59DB7B45-AB42-4D31-A9BF-524A1E5A703C}"/>
              </a:ext>
            </a:extLst>
          </p:cNvPr>
          <p:cNvSpPr>
            <a:spLocks noGrp="1"/>
          </p:cNvSpPr>
          <p:nvPr>
            <p:ph idx="1"/>
          </p:nvPr>
        </p:nvSpPr>
        <p:spPr/>
        <p:txBody>
          <a:bodyPr/>
          <a:lstStyle/>
          <a:p>
            <a:r>
              <a:rPr lang="en-US" dirty="0"/>
              <a:t>Based on NBA data, do following</a:t>
            </a:r>
          </a:p>
          <a:p>
            <a:pPr marL="514350" indent="-514350">
              <a:buFont typeface="+mj-lt"/>
              <a:buAutoNum type="arabicPeriod"/>
            </a:pPr>
            <a:r>
              <a:rPr lang="en-US" dirty="0"/>
              <a:t>Prepare covariance and correlation matrices for Number, Age, Weight, and Salary</a:t>
            </a:r>
          </a:p>
          <a:p>
            <a:pPr marL="514350" indent="-514350">
              <a:buFont typeface="+mj-lt"/>
              <a:buAutoNum type="arabicPeriod"/>
            </a:pPr>
            <a:r>
              <a:rPr lang="en-US" dirty="0"/>
              <a:t>Apply under-sampling strategy for salary and compare distributions by histograms. </a:t>
            </a:r>
          </a:p>
        </p:txBody>
      </p:sp>
      <p:sp>
        <p:nvSpPr>
          <p:cNvPr id="4" name="Slide Number Placeholder 3">
            <a:extLst>
              <a:ext uri="{FF2B5EF4-FFF2-40B4-BE49-F238E27FC236}">
                <a16:creationId xmlns:a16="http://schemas.microsoft.com/office/drawing/2014/main" id="{E97194E9-4884-4D69-ADC1-3F9CBA2F08C4}"/>
              </a:ext>
            </a:extLst>
          </p:cNvPr>
          <p:cNvSpPr>
            <a:spLocks noGrp="1"/>
          </p:cNvSpPr>
          <p:nvPr>
            <p:ph type="sldNum" sz="quarter" idx="12"/>
          </p:nvPr>
        </p:nvSpPr>
        <p:spPr/>
        <p:txBody>
          <a:bodyPr/>
          <a:lstStyle/>
          <a:p>
            <a:fld id="{3B74A207-5F24-4BFB-AFF8-25C53C1025B0}" type="slidenum">
              <a:rPr lang="en-US" smtClean="0"/>
              <a:t>51</a:t>
            </a:fld>
            <a:endParaRPr lang="en-US"/>
          </a:p>
        </p:txBody>
      </p:sp>
    </p:spTree>
    <p:extLst>
      <p:ext uri="{BB962C8B-B14F-4D97-AF65-F5344CB8AC3E}">
        <p14:creationId xmlns:p14="http://schemas.microsoft.com/office/powerpoint/2010/main" val="8355808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740F6A-21A9-4AE0-A1CF-80A0EEA003C6}"/>
              </a:ext>
            </a:extLst>
          </p:cNvPr>
          <p:cNvSpPr>
            <a:spLocks noGrp="1"/>
          </p:cNvSpPr>
          <p:nvPr>
            <p:ph type="title"/>
          </p:nvPr>
        </p:nvSpPr>
        <p:spPr>
          <a:xfrm>
            <a:off x="838200" y="365125"/>
            <a:ext cx="10515600" cy="1306443"/>
          </a:xfrm>
        </p:spPr>
        <p:txBody>
          <a:bodyPr>
            <a:normAutofit/>
          </a:bodyPr>
          <a:lstStyle/>
          <a:p>
            <a:r>
              <a:rPr lang="en-US" sz="4000"/>
              <a:t>Summary</a:t>
            </a:r>
          </a:p>
        </p:txBody>
      </p:sp>
      <p:sp>
        <p:nvSpPr>
          <p:cNvPr id="3" name="Content Placeholder 2">
            <a:extLst>
              <a:ext uri="{FF2B5EF4-FFF2-40B4-BE49-F238E27FC236}">
                <a16:creationId xmlns:a16="http://schemas.microsoft.com/office/drawing/2014/main" id="{4B4E031F-F518-4647-BA31-75990304F440}"/>
              </a:ext>
            </a:extLst>
          </p:cNvPr>
          <p:cNvSpPr>
            <a:spLocks noGrp="1"/>
          </p:cNvSpPr>
          <p:nvPr>
            <p:ph idx="1"/>
          </p:nvPr>
        </p:nvSpPr>
        <p:spPr>
          <a:xfrm>
            <a:off x="838200" y="1825625"/>
            <a:ext cx="4152774" cy="4303464"/>
          </a:xfrm>
        </p:spPr>
        <p:txBody>
          <a:bodyPr>
            <a:normAutofit lnSpcReduction="10000"/>
          </a:bodyPr>
          <a:lstStyle/>
          <a:p>
            <a:r>
              <a:rPr lang="en-US" sz="2000" dirty="0"/>
              <a:t>Data description</a:t>
            </a:r>
          </a:p>
          <a:p>
            <a:r>
              <a:rPr lang="en-US" sz="2000" dirty="0"/>
              <a:t>Handling data quality (Last time)</a:t>
            </a:r>
          </a:p>
          <a:p>
            <a:endParaRPr lang="en-US" sz="2000" dirty="0"/>
          </a:p>
          <a:p>
            <a:endParaRPr lang="en-US" sz="2000" dirty="0"/>
          </a:p>
          <a:p>
            <a:r>
              <a:rPr lang="en-US" sz="2000" dirty="0"/>
              <a:t>Advanced Data Exploration (Today)</a:t>
            </a:r>
          </a:p>
          <a:p>
            <a:pPr lvl="1"/>
            <a:r>
              <a:rPr lang="en-US" sz="2000" dirty="0"/>
              <a:t>Visualizing Relationships Between Features</a:t>
            </a:r>
          </a:p>
          <a:p>
            <a:pPr lvl="1"/>
            <a:r>
              <a:rPr lang="en-US" sz="2000" dirty="0"/>
              <a:t>Measuring Covariance &amp; Correlation</a:t>
            </a:r>
          </a:p>
          <a:p>
            <a:r>
              <a:rPr lang="en-US" sz="2000" dirty="0"/>
              <a:t>Data Preparation</a:t>
            </a:r>
          </a:p>
          <a:p>
            <a:pPr lvl="1"/>
            <a:r>
              <a:rPr lang="en-US" sz="2000" dirty="0"/>
              <a:t>Normalization</a:t>
            </a:r>
          </a:p>
          <a:p>
            <a:pPr lvl="1"/>
            <a:r>
              <a:rPr lang="en-US" sz="2000" dirty="0"/>
              <a:t>Binning</a:t>
            </a:r>
          </a:p>
          <a:p>
            <a:pPr lvl="1"/>
            <a:r>
              <a:rPr lang="en-US" sz="2000" dirty="0"/>
              <a:t>Sampling</a:t>
            </a:r>
          </a:p>
        </p:txBody>
      </p:sp>
      <p:pic>
        <p:nvPicPr>
          <p:cNvPr id="5" name="Picture 4" descr="A close up of text on a white background&#10;&#10;Description automatically generated">
            <a:extLst>
              <a:ext uri="{FF2B5EF4-FFF2-40B4-BE49-F238E27FC236}">
                <a16:creationId xmlns:a16="http://schemas.microsoft.com/office/drawing/2014/main" id="{F7CB8C6E-AB38-4C54-9E97-B8DD4521493B}"/>
              </a:ext>
            </a:extLst>
          </p:cNvPr>
          <p:cNvPicPr>
            <a:picLocks noChangeAspect="1"/>
          </p:cNvPicPr>
          <p:nvPr/>
        </p:nvPicPr>
        <p:blipFill rotWithShape="1">
          <a:blip r:embed="rId2"/>
          <a:srcRect r="2046" b="-8"/>
          <a:stretch/>
        </p:blipFill>
        <p:spPr>
          <a:xfrm>
            <a:off x="4990974" y="1671568"/>
            <a:ext cx="6170299" cy="4224808"/>
          </a:xfrm>
          <a:prstGeom prst="rect">
            <a:avLst/>
          </a:prstGeom>
        </p:spPr>
      </p:pic>
      <p:sp>
        <p:nvSpPr>
          <p:cNvPr id="4" name="Slide Number Placeholder 3">
            <a:extLst>
              <a:ext uri="{FF2B5EF4-FFF2-40B4-BE49-F238E27FC236}">
                <a16:creationId xmlns:a16="http://schemas.microsoft.com/office/drawing/2014/main" id="{0E729EDE-D7D5-4970-B962-06627BEDD692}"/>
              </a:ext>
            </a:extLst>
          </p:cNvPr>
          <p:cNvSpPr>
            <a:spLocks noGrp="1"/>
          </p:cNvSpPr>
          <p:nvPr>
            <p:ph type="sldNum" sz="quarter" idx="12"/>
          </p:nvPr>
        </p:nvSpPr>
        <p:spPr>
          <a:xfrm>
            <a:off x="8610600" y="6356350"/>
            <a:ext cx="2743200" cy="365125"/>
          </a:xfrm>
        </p:spPr>
        <p:txBody>
          <a:bodyPr>
            <a:normAutofit/>
          </a:bodyPr>
          <a:lstStyle/>
          <a:p>
            <a:pPr>
              <a:spcAft>
                <a:spcPts val="600"/>
              </a:spcAft>
            </a:pPr>
            <a:fld id="{3B74A207-5F24-4BFB-AFF8-25C53C1025B0}" type="slidenum">
              <a:rPr lang="en-US" smtClean="0"/>
              <a:pPr>
                <a:spcAft>
                  <a:spcPts val="600"/>
                </a:spcAft>
              </a:pPr>
              <a:t>52</a:t>
            </a:fld>
            <a:endParaRPr lang="en-US"/>
          </a:p>
        </p:txBody>
      </p:sp>
    </p:spTree>
    <p:extLst>
      <p:ext uri="{BB962C8B-B14F-4D97-AF65-F5344CB8AC3E}">
        <p14:creationId xmlns:p14="http://schemas.microsoft.com/office/powerpoint/2010/main" val="1227533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3B171-0B0F-40DA-8689-185283456162}"/>
              </a:ext>
            </a:extLst>
          </p:cNvPr>
          <p:cNvSpPr>
            <a:spLocks noGrp="1"/>
          </p:cNvSpPr>
          <p:nvPr>
            <p:ph type="title"/>
          </p:nvPr>
        </p:nvSpPr>
        <p:spPr>
          <a:xfrm>
            <a:off x="838200" y="365125"/>
            <a:ext cx="10515600" cy="1167461"/>
          </a:xfrm>
        </p:spPr>
        <p:txBody>
          <a:bodyPr vert="horz" lIns="91440" tIns="45720" rIns="91440" bIns="45720" rtlCol="0" anchor="ctr">
            <a:normAutofit/>
          </a:bodyPr>
          <a:lstStyle/>
          <a:p>
            <a:r>
              <a:rPr lang="en-US" kern="1200" dirty="0">
                <a:solidFill>
                  <a:schemeClr val="tx1"/>
                </a:solidFill>
                <a:latin typeface="+mj-lt"/>
                <a:ea typeface="+mj-ea"/>
                <a:cs typeface="+mj-cs"/>
              </a:rPr>
              <a:t>Scatter plot, 5</a:t>
            </a:r>
          </a:p>
        </p:txBody>
      </p:sp>
      <p:pic>
        <p:nvPicPr>
          <p:cNvPr id="5" name="Picture 4">
            <a:extLst>
              <a:ext uri="{FF2B5EF4-FFF2-40B4-BE49-F238E27FC236}">
                <a16:creationId xmlns:a16="http://schemas.microsoft.com/office/drawing/2014/main" id="{773F142C-E245-4209-AFAC-2E3F268E9844}"/>
              </a:ext>
            </a:extLst>
          </p:cNvPr>
          <p:cNvPicPr>
            <a:picLocks noChangeAspect="1"/>
          </p:cNvPicPr>
          <p:nvPr/>
        </p:nvPicPr>
        <p:blipFill>
          <a:blip r:embed="rId2"/>
          <a:stretch>
            <a:fillRect/>
          </a:stretch>
        </p:blipFill>
        <p:spPr>
          <a:xfrm>
            <a:off x="2365722" y="1690688"/>
            <a:ext cx="7119553" cy="4819873"/>
          </a:xfrm>
          <a:prstGeom prst="rect">
            <a:avLst/>
          </a:prstGeom>
        </p:spPr>
      </p:pic>
      <p:sp>
        <p:nvSpPr>
          <p:cNvPr id="6" name="Slide Number Placeholder 5">
            <a:extLst>
              <a:ext uri="{FF2B5EF4-FFF2-40B4-BE49-F238E27FC236}">
                <a16:creationId xmlns:a16="http://schemas.microsoft.com/office/drawing/2014/main" id="{4566316B-F274-4A2C-8FD7-1731CE59E936}"/>
              </a:ext>
            </a:extLst>
          </p:cNvPr>
          <p:cNvSpPr>
            <a:spLocks noGrp="1"/>
          </p:cNvSpPr>
          <p:nvPr>
            <p:ph type="sldNum" sz="quarter" idx="12"/>
          </p:nvPr>
        </p:nvSpPr>
        <p:spPr/>
        <p:txBody>
          <a:bodyPr/>
          <a:lstStyle/>
          <a:p>
            <a:fld id="{3B74A207-5F24-4BFB-AFF8-25C53C1025B0}" type="slidenum">
              <a:rPr lang="en-US" smtClean="0"/>
              <a:t>6</a:t>
            </a:fld>
            <a:endParaRPr lang="en-US"/>
          </a:p>
        </p:txBody>
      </p:sp>
    </p:spTree>
    <p:extLst>
      <p:ext uri="{BB962C8B-B14F-4D97-AF65-F5344CB8AC3E}">
        <p14:creationId xmlns:p14="http://schemas.microsoft.com/office/powerpoint/2010/main" val="3947420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619125" y="209550"/>
            <a:ext cx="10972800" cy="857250"/>
          </a:xfrm>
          <a:noFill/>
        </p:spPr>
        <p:txBody>
          <a:bodyPr vert="horz" lIns="92075" tIns="46038" rIns="92075" bIns="46038" rtlCol="0" anchor="ctr">
            <a:normAutofit/>
          </a:bodyPr>
          <a:lstStyle/>
          <a:p>
            <a:pPr eaLnBrk="1" hangingPunct="1"/>
            <a:r>
              <a:rPr lang="en-US" altLang="en-US" dirty="0"/>
              <a:t>Positively and Negatively Correlated Data</a:t>
            </a:r>
          </a:p>
        </p:txBody>
      </p:sp>
      <p:sp>
        <p:nvSpPr>
          <p:cNvPr id="30724" name="Rectangle 3"/>
          <p:cNvSpPr>
            <a:spLocks noGrp="1" noChangeArrowheads="1"/>
          </p:cNvSpPr>
          <p:nvPr>
            <p:ph type="body" idx="1"/>
          </p:nvPr>
        </p:nvSpPr>
        <p:spPr>
          <a:xfrm>
            <a:off x="6562724" y="4437062"/>
            <a:ext cx="4676775" cy="2116138"/>
          </a:xfrm>
          <a:noFill/>
        </p:spPr>
        <p:txBody>
          <a:bodyPr vert="horz" lIns="92075" tIns="46038" rIns="92075" bIns="46038" rtlCol="0">
            <a:noAutofit/>
          </a:bodyPr>
          <a:lstStyle/>
          <a:p>
            <a:pPr eaLnBrk="1" hangingPunct="1">
              <a:lnSpc>
                <a:spcPct val="140000"/>
              </a:lnSpc>
            </a:pPr>
            <a:r>
              <a:rPr lang="en-US" altLang="en-US" sz="2400" dirty="0"/>
              <a:t>The left half fragment is positively correlated</a:t>
            </a:r>
          </a:p>
          <a:p>
            <a:pPr eaLnBrk="1" hangingPunct="1">
              <a:lnSpc>
                <a:spcPct val="140000"/>
              </a:lnSpc>
            </a:pPr>
            <a:r>
              <a:rPr lang="en-US" altLang="en-US" sz="2400" dirty="0"/>
              <a:t>The right half is negative correlated</a:t>
            </a:r>
            <a:endParaRPr lang="en-US" altLang="en-US" sz="2400" dirty="0">
              <a:solidFill>
                <a:schemeClr val="hlink"/>
              </a:solidFill>
            </a:endParaRPr>
          </a:p>
        </p:txBody>
      </p:sp>
      <p:pic>
        <p:nvPicPr>
          <p:cNvPr id="30725" name="Picture 4" descr="ha02corre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295400"/>
            <a:ext cx="3365500"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5" descr="ha02correl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1219200"/>
            <a:ext cx="38100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6" descr="fig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4114800"/>
            <a:ext cx="3505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ight Arrow 1"/>
          <p:cNvSpPr/>
          <p:nvPr/>
        </p:nvSpPr>
        <p:spPr>
          <a:xfrm>
            <a:off x="5715000" y="5076825"/>
            <a:ext cx="609600" cy="5143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E299B98-318D-4E9E-B4C3-36A1D8EE93EE}"/>
              </a:ext>
            </a:extLst>
          </p:cNvPr>
          <p:cNvSpPr>
            <a:spLocks noGrp="1"/>
          </p:cNvSpPr>
          <p:nvPr>
            <p:ph type="sldNum" sz="quarter" idx="12"/>
          </p:nvPr>
        </p:nvSpPr>
        <p:spPr/>
        <p:txBody>
          <a:bodyPr/>
          <a:lstStyle/>
          <a:p>
            <a:fld id="{3B74A207-5F24-4BFB-AFF8-25C53C1025B0}" type="slidenum">
              <a:rPr lang="en-US" smtClean="0"/>
              <a:t>7</a:t>
            </a:fld>
            <a:endParaRPr lang="en-US"/>
          </a:p>
        </p:txBody>
      </p:sp>
    </p:spTree>
    <p:extLst>
      <p:ext uri="{BB962C8B-B14F-4D97-AF65-F5344CB8AC3E}">
        <p14:creationId xmlns:p14="http://schemas.microsoft.com/office/powerpoint/2010/main" val="1998905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EC5B532-C1E8-445B-A947-BAE6D4279054}"/>
              </a:ext>
            </a:extLst>
          </p:cNvPr>
          <p:cNvPicPr>
            <a:picLocks noChangeAspect="1"/>
          </p:cNvPicPr>
          <p:nvPr/>
        </p:nvPicPr>
        <p:blipFill>
          <a:blip r:embed="rId2"/>
          <a:stretch>
            <a:fillRect/>
          </a:stretch>
        </p:blipFill>
        <p:spPr>
          <a:xfrm>
            <a:off x="1593746" y="643467"/>
            <a:ext cx="9004507"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8AED32FA-F338-482A-8F8C-C64DD8305E5B}"/>
              </a:ext>
            </a:extLst>
          </p:cNvPr>
          <p:cNvSpPr>
            <a:spLocks noGrp="1"/>
          </p:cNvSpPr>
          <p:nvPr>
            <p:ph type="sldNum" sz="quarter" idx="12"/>
          </p:nvPr>
        </p:nvSpPr>
        <p:spPr/>
        <p:txBody>
          <a:bodyPr/>
          <a:lstStyle/>
          <a:p>
            <a:fld id="{3B74A207-5F24-4BFB-AFF8-25C53C1025B0}" type="slidenum">
              <a:rPr lang="en-US" smtClean="0"/>
              <a:t>8</a:t>
            </a:fld>
            <a:endParaRPr lang="en-US"/>
          </a:p>
        </p:txBody>
      </p:sp>
    </p:spTree>
    <p:extLst>
      <p:ext uri="{BB962C8B-B14F-4D97-AF65-F5344CB8AC3E}">
        <p14:creationId xmlns:p14="http://schemas.microsoft.com/office/powerpoint/2010/main" val="2836199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7" name="Picture 3" descr="fig18-1"/>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a:xfrm>
            <a:off x="3917950" y="1714500"/>
            <a:ext cx="4038600" cy="3733800"/>
          </a:xfrm>
          <a:noFill/>
        </p:spPr>
      </p:pic>
      <p:pic>
        <p:nvPicPr>
          <p:cNvPr id="31748" name="Picture 4" descr="fig18-2"/>
          <p:cNvPicPr>
            <a:picLocks noGrp="1" noChangeAspect="1" noChangeArrowheads="1"/>
          </p:cNvPicPr>
          <p:nvPr>
            <p:ph sz="quarter" idx="1"/>
          </p:nvPr>
        </p:nvPicPr>
        <p:blipFill>
          <a:blip r:embed="rId4">
            <a:extLst>
              <a:ext uri="{28A0092B-C50C-407E-A947-70E740481C1C}">
                <a14:useLocalDpi xmlns:a14="http://schemas.microsoft.com/office/drawing/2010/main" val="0"/>
              </a:ext>
            </a:extLst>
          </a:blip>
          <a:srcRect/>
          <a:stretch>
            <a:fillRect/>
          </a:stretch>
        </p:blipFill>
        <p:spPr>
          <a:xfrm>
            <a:off x="7696200" y="1943100"/>
            <a:ext cx="4191000" cy="3505200"/>
          </a:xfrm>
          <a:noFill/>
        </p:spPr>
      </p:pic>
      <p:pic>
        <p:nvPicPr>
          <p:cNvPr id="31749" name="Picture 5" descr="fig18-3"/>
          <p:cNvPicPr>
            <a:picLocks noGrp="1" noChangeAspect="1" noChangeArrowheads="1"/>
          </p:cNvPicPr>
          <p:nvPr>
            <p:ph sz="quarter" idx="2"/>
          </p:nvPr>
        </p:nvPicPr>
        <p:blipFill>
          <a:blip r:embed="rId5">
            <a:extLst>
              <a:ext uri="{28A0092B-C50C-407E-A947-70E740481C1C}">
                <a14:useLocalDpi xmlns:a14="http://schemas.microsoft.com/office/drawing/2010/main" val="0"/>
              </a:ext>
            </a:extLst>
          </a:blip>
          <a:srcRect/>
          <a:stretch>
            <a:fillRect/>
          </a:stretch>
        </p:blipFill>
        <p:spPr>
          <a:xfrm>
            <a:off x="107950" y="1735138"/>
            <a:ext cx="4267200" cy="3606800"/>
          </a:xfrm>
          <a:noFill/>
        </p:spPr>
      </p:pic>
      <p:sp>
        <p:nvSpPr>
          <p:cNvPr id="31750" name="Rectangle 2"/>
          <p:cNvSpPr>
            <a:spLocks noGrp="1" noChangeArrowheads="1"/>
          </p:cNvSpPr>
          <p:nvPr>
            <p:ph type="title" sz="quarter"/>
          </p:nvPr>
        </p:nvSpPr>
        <p:spPr/>
        <p:txBody>
          <a:bodyPr>
            <a:normAutofit fontScale="90000"/>
          </a:bodyPr>
          <a:lstStyle/>
          <a:p>
            <a:pPr eaLnBrk="1" hangingPunct="1"/>
            <a:r>
              <a:rPr lang="en-US" altLang="en-US" sz="3200" dirty="0"/>
              <a:t> </a:t>
            </a:r>
            <a:r>
              <a:rPr lang="en-US" altLang="en-US" sz="4900" dirty="0"/>
              <a:t>Uncorrelated Data</a:t>
            </a:r>
          </a:p>
        </p:txBody>
      </p:sp>
      <p:sp>
        <p:nvSpPr>
          <p:cNvPr id="2" name="Slide Number Placeholder 1">
            <a:extLst>
              <a:ext uri="{FF2B5EF4-FFF2-40B4-BE49-F238E27FC236}">
                <a16:creationId xmlns:a16="http://schemas.microsoft.com/office/drawing/2014/main" id="{EA5154AD-7019-4525-ACF2-2803D8591094}"/>
              </a:ext>
            </a:extLst>
          </p:cNvPr>
          <p:cNvSpPr>
            <a:spLocks noGrp="1"/>
          </p:cNvSpPr>
          <p:nvPr>
            <p:ph type="sldNum" sz="quarter" idx="10"/>
          </p:nvPr>
        </p:nvSpPr>
        <p:spPr/>
        <p:txBody>
          <a:bodyPr/>
          <a:lstStyle/>
          <a:p>
            <a:fld id="{04F52F42-01D7-4758-AD42-3F87F929CD2D}" type="slidenum">
              <a:rPr lang="en-US" altLang="en-US" smtClean="0"/>
              <a:pPr/>
              <a:t>9</a:t>
            </a:fld>
            <a:endParaRPr lang="en-US" altLang="en-US"/>
          </a:p>
        </p:txBody>
      </p:sp>
    </p:spTree>
    <p:extLst>
      <p:ext uri="{BB962C8B-B14F-4D97-AF65-F5344CB8AC3E}">
        <p14:creationId xmlns:p14="http://schemas.microsoft.com/office/powerpoint/2010/main" val="859033763"/>
      </p:ext>
    </p:extLst>
  </p:cSld>
  <p:clrMapOvr>
    <a:masterClrMapping/>
  </p:clrMapOvr>
  <p:transition>
    <p:zoom/>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1508</TotalTime>
  <Words>1369</Words>
  <Application>Microsoft Office PowerPoint</Application>
  <PresentationFormat>Widescreen</PresentationFormat>
  <Paragraphs>192</Paragraphs>
  <Slides>52</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CMSS10</vt:lpstr>
      <vt:lpstr>medium-content-serif-font</vt:lpstr>
      <vt:lpstr>NimbusSanL-Bold</vt:lpstr>
      <vt:lpstr>NimbusSanL-Regu</vt:lpstr>
      <vt:lpstr>NimbusSanL-ReguItal</vt:lpstr>
      <vt:lpstr>Arial</vt:lpstr>
      <vt:lpstr>Calibri</vt:lpstr>
      <vt:lpstr>Calibri Light</vt:lpstr>
      <vt:lpstr>Times New Roman</vt:lpstr>
      <vt:lpstr>Office Theme</vt:lpstr>
      <vt:lpstr>Data Exploration, B</vt:lpstr>
      <vt:lpstr>Today:</vt:lpstr>
      <vt:lpstr>PowerPoint Presentation</vt:lpstr>
      <vt:lpstr>PowerPoint Presentation</vt:lpstr>
      <vt:lpstr>Scatter plot</vt:lpstr>
      <vt:lpstr>Scatter plot, 5</vt:lpstr>
      <vt:lpstr>Positively and Negatively Correlated Data</vt:lpstr>
      <vt:lpstr>PowerPoint Presentation</vt:lpstr>
      <vt:lpstr> Uncorrelated Data</vt:lpstr>
      <vt:lpstr>PowerPoint Presentation</vt:lpstr>
      <vt:lpstr>cat. vs cat. </vt:lpstr>
      <vt:lpstr>PowerPoint Presentation</vt:lpstr>
      <vt:lpstr>Cont. vs Cat.: multiple histograms</vt:lpstr>
      <vt:lpstr>PowerPoint Presentation</vt:lpstr>
      <vt:lpstr>PowerPoint Presentation</vt:lpstr>
      <vt:lpstr>Cont. vs Cat.: collection of box plots </vt:lpstr>
      <vt:lpstr>PowerPoint Presentation</vt:lpstr>
      <vt:lpstr>PowerPoint Presentation</vt:lpstr>
      <vt:lpstr>Covariance and Correlation, 22</vt:lpstr>
      <vt:lpstr>Calculating covariance between the HEIGHT feature and the WEIGHT and AGE features</vt:lpstr>
      <vt:lpstr>Correlation, I</vt:lpstr>
      <vt:lpstr>Correlation, II</vt:lpstr>
      <vt:lpstr>Calculating correlation between the HEIGHT feature and the WEIGHT and AGE features</vt:lpstr>
      <vt:lpstr>Higher dimensions: cov. matrix and cor. matrix</vt:lpstr>
      <vt:lpstr>Covariance matrix</vt:lpstr>
      <vt:lpstr>Correlation matrix</vt:lpstr>
      <vt:lpstr>Your time to practice!, 31, 32</vt:lpstr>
      <vt:lpstr>PowerPoint Presentation</vt:lpstr>
      <vt:lpstr>PowerPoint Presentation</vt:lpstr>
      <vt:lpstr>Careful!!</vt:lpstr>
      <vt:lpstr>Today:</vt:lpstr>
      <vt:lpstr>Data preparation</vt:lpstr>
      <vt:lpstr>Normalization</vt:lpstr>
      <vt:lpstr>Range normalization</vt:lpstr>
      <vt:lpstr>Standard normalization</vt:lpstr>
      <vt:lpstr>Discussions: 43 (1) For Height (left column), what are their normalized value by range normalization and standard normalization  (2) For Earnings (right column), what are their normalized value by range normalization and standard normalization  (3) Why normalization matters in ML?                 </vt:lpstr>
      <vt:lpstr>Binning</vt:lpstr>
      <vt:lpstr>Bin size ?</vt:lpstr>
      <vt:lpstr>Equal-width binning</vt:lpstr>
      <vt:lpstr>Equal-frequency binning</vt:lpstr>
      <vt:lpstr>Sampling, 51</vt:lpstr>
      <vt:lpstr>Sampling advantages</vt:lpstr>
      <vt:lpstr>Top sampling</vt:lpstr>
      <vt:lpstr>Random sampling</vt:lpstr>
      <vt:lpstr>Stratified sampling</vt:lpstr>
      <vt:lpstr>Under- and over- sampling</vt:lpstr>
      <vt:lpstr>Under-sampling</vt:lpstr>
      <vt:lpstr>Over-sampling</vt:lpstr>
      <vt:lpstr>https://towardsdatascience.com/having-an-imbalanced-dataset-here-is-how-you-can-solve-it-1640568947eb</vt:lpstr>
      <vt:lpstr>Coding demo</vt:lpstr>
      <vt:lpstr>Discussions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Exploration, B</dc:title>
  <dc:creator>Shih Yu Chang</dc:creator>
  <cp:lastModifiedBy>Shih Yu Chang</cp:lastModifiedBy>
  <cp:revision>23</cp:revision>
  <dcterms:created xsi:type="dcterms:W3CDTF">2020-07-09T15:35:26Z</dcterms:created>
  <dcterms:modified xsi:type="dcterms:W3CDTF">2022-09-08T01:51:01Z</dcterms:modified>
</cp:coreProperties>
</file>