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4" r:id="rId7"/>
    <p:sldId id="266" r:id="rId8"/>
    <p:sldId id="265" r:id="rId9"/>
    <p:sldId id="267" r:id="rId10"/>
    <p:sldId id="268" r:id="rId11"/>
    <p:sldId id="269" r:id="rId12"/>
    <p:sldId id="258" r:id="rId13"/>
    <p:sldId id="271" r:id="rId14"/>
    <p:sldId id="272" r:id="rId15"/>
    <p:sldId id="273" r:id="rId16"/>
    <p:sldId id="274" r:id="rId17"/>
    <p:sldId id="275" r:id="rId18"/>
    <p:sldId id="276" r:id="rId19"/>
    <p:sldId id="277" r:id="rId20"/>
    <p:sldId id="278" r:id="rId21"/>
    <p:sldId id="279" r:id="rId22"/>
    <p:sldId id="280" r:id="rId23"/>
    <p:sldId id="282" r:id="rId24"/>
    <p:sldId id="284" r:id="rId25"/>
    <p:sldId id="283" r:id="rId26"/>
    <p:sldId id="285" r:id="rId27"/>
    <p:sldId id="287" r:id="rId28"/>
    <p:sldId id="288" r:id="rId29"/>
    <p:sldId id="289" r:id="rId30"/>
    <p:sldId id="290" r:id="rId31"/>
    <p:sldId id="291" r:id="rId32"/>
    <p:sldId id="292" r:id="rId33"/>
    <p:sldId id="293" r:id="rId34"/>
    <p:sldId id="294" r:id="rId35"/>
    <p:sldId id="295" r:id="rId36"/>
    <p:sldId id="296" r:id="rId37"/>
    <p:sldId id="297" r:id="rId38"/>
    <p:sldId id="259"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6" r:id="rId57"/>
    <p:sldId id="317" r:id="rId58"/>
    <p:sldId id="318" r:id="rId59"/>
    <p:sldId id="31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38" y="5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0T01:41:10.38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0T01:40:29.979"/>
    </inkml:context>
    <inkml:brush xml:id="br0">
      <inkml:brushProperty name="width" value="0.05" units="cm"/>
      <inkml:brushProperty name="height" value="0.05" units="cm"/>
      <inkml:brushProperty name="color" value="#E71224"/>
    </inkml:brush>
  </inkml:definitions>
  <inkml:trace contextRef="#ctx0" brushRef="#br0">1 1 24575,'0'3'0,"0"0"0,1-1 0,0 1 0,0 0 0,0 0 0,0 0 0,0-1 0,0 1 0,1 0 0,-1-1 0,1 0 0,2 3 0,3 6 0,38 61 0,187 288 0,208 320 0,-52 35 0,-364-664 0,150 328 0,-123-252 0,36 140 0,-12 73 0,3 11 0,-58-292 0,2-1 0,3-2 0,2-1 0,3 0 0,56 76 0,67 120 0,-118-189 0,57 81 0,-78-121 0,24 27 0,-21-28 0,26 42 0,547 837 0,-396-634 0,207 377 0,-216-310 0,90 167 0,-239-425 0,-4 1 0,-3 1 0,32 136 0,-55-188 0,1 0 0,1-1 0,2 0 0,0 0 0,1-1 0,1-1 0,1 1 0,2-2 0,0 0 0,1-1 0,20 20 0,-7-10 0,2-1 0,1-2 0,1-1 0,1-2 0,2-1 0,0-2 0,1-2 0,1-1 0,0-1 0,51 13 0,61 1 0,-86-20 0,97 30 0,-111-22 0,2-3 0,0-3 0,71 11 0,9-3 0,-98-13 0,0-2 0,1-1 0,0-2 0,0-1 0,46-4 0,107-28 0,-152 22 0,0-1 0,-1-2 0,41-19 0,-56 20 0,-1 0 0,1-2 0,-2 0 0,0-2 0,0 0 0,-1 0 0,-1-2 0,28-34 0,-25 24 0,-2 0 0,0-2 0,-2 0 0,-1-1 0,17-52 0,-10 10 0,-4 0 0,-3-1 0,-3 0 0,-3-1 0,-3 0 0,-7-88 0,-1 82 0,-5 1 0,-3 0 0,-21-80 0,-5 1 0,-39-147 0,51 221 0,-42-173 0,35 118 0,-89-238 0,-3-7 0,-45-211 0,57 261 0,-170-482 0,214 620 0,-22-56 0,63 184 0,-60-104 0,40 99 0,-3 3 0,-110-118 0,41 43 0,26 28 0,45 63 0,-3 1 0,-94-72 0,-40-46 0,132 118 0,-57-58 0,4 4 0,-142-111 0,-147-63 0,296 215 0,-126-60 0,182 105 0,0 2 0,-2 1 0,0 2 0,-1 3 0,-88-13 0,-267 1 0,352 26 0,-1 1 0,1 2 0,0 3 0,1 2 0,0 2 0,-50 19 0,42-10 0,28-12 0,1 1 0,1 1 0,0 2 0,0 0 0,-28 21 0,-23 21 0,42-32 0,2 2 0,-34 32 0,-76 83 0,-217 164 0,220-198 0,118-86-1365,14-9-5461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0T01:50:52.953"/>
    </inkml:context>
    <inkml:brush xml:id="br0">
      <inkml:brushProperty name="width" value="0.05" units="cm"/>
      <inkml:brushProperty name="height" value="0.05" units="cm"/>
      <inkml:brushProperty name="color" value="#E71224"/>
    </inkml:brush>
  </inkml:definitions>
  <inkml:trace contextRef="#ctx0" brushRef="#br0">1 1 24575,'0'-1'-8191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0T01:50:53.285"/>
    </inkml:context>
    <inkml:brush xml:id="br0">
      <inkml:brushProperty name="width" value="0.05" units="cm"/>
      <inkml:brushProperty name="height" value="0.05" units="cm"/>
      <inkml:brushProperty name="color" value="#E71224"/>
    </inkml:brush>
  </inkml:definitions>
  <inkml:trace contextRef="#ctx0" brushRef="#br0">1 1 24575,'0'-1'-8191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0T01:50:53.82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0T01:50:54.187"/>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335FA-60EA-4C53-82A0-CFDE4DD570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11530F-4162-43EE-962F-E07183B1C1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371389-8E14-402B-8110-EAD5F2E5FDC3}"/>
              </a:ext>
            </a:extLst>
          </p:cNvPr>
          <p:cNvSpPr>
            <a:spLocks noGrp="1"/>
          </p:cNvSpPr>
          <p:nvPr>
            <p:ph type="dt" sz="half" idx="10"/>
          </p:nvPr>
        </p:nvSpPr>
        <p:spPr/>
        <p:txBody>
          <a:bodyPr/>
          <a:lstStyle/>
          <a:p>
            <a:fld id="{218F7628-31CC-4776-B926-9F2BFE5EF177}" type="datetimeFigureOut">
              <a:rPr lang="en-US" smtClean="0"/>
              <a:t>9/12/2023</a:t>
            </a:fld>
            <a:endParaRPr lang="en-US"/>
          </a:p>
        </p:txBody>
      </p:sp>
      <p:sp>
        <p:nvSpPr>
          <p:cNvPr id="5" name="Footer Placeholder 4">
            <a:extLst>
              <a:ext uri="{FF2B5EF4-FFF2-40B4-BE49-F238E27FC236}">
                <a16:creationId xmlns:a16="http://schemas.microsoft.com/office/drawing/2014/main" id="{1ED68294-0C95-4DC3-A916-C943B4058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6AA284-714F-4EF1-9652-C67C7E7CE437}"/>
              </a:ext>
            </a:extLst>
          </p:cNvPr>
          <p:cNvSpPr>
            <a:spLocks noGrp="1"/>
          </p:cNvSpPr>
          <p:nvPr>
            <p:ph type="sldNum" sz="quarter" idx="12"/>
          </p:nvPr>
        </p:nvSpPr>
        <p:spPr/>
        <p:txBody>
          <a:bodyPr/>
          <a:lstStyle/>
          <a:p>
            <a:fld id="{64FB111B-EED6-4B54-9D14-0F5DCAA9E881}" type="slidenum">
              <a:rPr lang="en-US" smtClean="0"/>
              <a:t>‹#›</a:t>
            </a:fld>
            <a:endParaRPr lang="en-US"/>
          </a:p>
        </p:txBody>
      </p:sp>
    </p:spTree>
    <p:extLst>
      <p:ext uri="{BB962C8B-B14F-4D97-AF65-F5344CB8AC3E}">
        <p14:creationId xmlns:p14="http://schemas.microsoft.com/office/powerpoint/2010/main" val="4170963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F61C-578A-4EA2-8BB0-99DFFAF1A0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6E3AB-6A8F-4C51-800D-05D7B55E0D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6C196-8D3A-4225-A70B-850AEF8EC611}"/>
              </a:ext>
            </a:extLst>
          </p:cNvPr>
          <p:cNvSpPr>
            <a:spLocks noGrp="1"/>
          </p:cNvSpPr>
          <p:nvPr>
            <p:ph type="dt" sz="half" idx="10"/>
          </p:nvPr>
        </p:nvSpPr>
        <p:spPr/>
        <p:txBody>
          <a:bodyPr/>
          <a:lstStyle/>
          <a:p>
            <a:fld id="{218F7628-31CC-4776-B926-9F2BFE5EF177}" type="datetimeFigureOut">
              <a:rPr lang="en-US" smtClean="0"/>
              <a:t>9/12/2023</a:t>
            </a:fld>
            <a:endParaRPr lang="en-US"/>
          </a:p>
        </p:txBody>
      </p:sp>
      <p:sp>
        <p:nvSpPr>
          <p:cNvPr id="5" name="Footer Placeholder 4">
            <a:extLst>
              <a:ext uri="{FF2B5EF4-FFF2-40B4-BE49-F238E27FC236}">
                <a16:creationId xmlns:a16="http://schemas.microsoft.com/office/drawing/2014/main" id="{AB054450-2AC9-4F2D-9361-59389176A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59D2D-5132-4B39-A665-09E5DB435E1B}"/>
              </a:ext>
            </a:extLst>
          </p:cNvPr>
          <p:cNvSpPr>
            <a:spLocks noGrp="1"/>
          </p:cNvSpPr>
          <p:nvPr>
            <p:ph type="sldNum" sz="quarter" idx="12"/>
          </p:nvPr>
        </p:nvSpPr>
        <p:spPr/>
        <p:txBody>
          <a:bodyPr/>
          <a:lstStyle/>
          <a:p>
            <a:fld id="{64FB111B-EED6-4B54-9D14-0F5DCAA9E881}" type="slidenum">
              <a:rPr lang="en-US" smtClean="0"/>
              <a:t>‹#›</a:t>
            </a:fld>
            <a:endParaRPr lang="en-US"/>
          </a:p>
        </p:txBody>
      </p:sp>
    </p:spTree>
    <p:extLst>
      <p:ext uri="{BB962C8B-B14F-4D97-AF65-F5344CB8AC3E}">
        <p14:creationId xmlns:p14="http://schemas.microsoft.com/office/powerpoint/2010/main" val="241735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182933-2970-4FA8-8DAA-F3049A6D0A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F6644C-F553-4092-B384-E816ECF379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A7D9B9-E65A-48F3-BE65-E41D8CCBE411}"/>
              </a:ext>
            </a:extLst>
          </p:cNvPr>
          <p:cNvSpPr>
            <a:spLocks noGrp="1"/>
          </p:cNvSpPr>
          <p:nvPr>
            <p:ph type="dt" sz="half" idx="10"/>
          </p:nvPr>
        </p:nvSpPr>
        <p:spPr/>
        <p:txBody>
          <a:bodyPr/>
          <a:lstStyle/>
          <a:p>
            <a:fld id="{218F7628-31CC-4776-B926-9F2BFE5EF177}" type="datetimeFigureOut">
              <a:rPr lang="en-US" smtClean="0"/>
              <a:t>9/12/2023</a:t>
            </a:fld>
            <a:endParaRPr lang="en-US"/>
          </a:p>
        </p:txBody>
      </p:sp>
      <p:sp>
        <p:nvSpPr>
          <p:cNvPr id="5" name="Footer Placeholder 4">
            <a:extLst>
              <a:ext uri="{FF2B5EF4-FFF2-40B4-BE49-F238E27FC236}">
                <a16:creationId xmlns:a16="http://schemas.microsoft.com/office/drawing/2014/main" id="{3C533614-BED8-4A28-8BC5-184B06AE29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DA6BC-2174-499C-987B-667B086F2F02}"/>
              </a:ext>
            </a:extLst>
          </p:cNvPr>
          <p:cNvSpPr>
            <a:spLocks noGrp="1"/>
          </p:cNvSpPr>
          <p:nvPr>
            <p:ph type="sldNum" sz="quarter" idx="12"/>
          </p:nvPr>
        </p:nvSpPr>
        <p:spPr/>
        <p:txBody>
          <a:bodyPr/>
          <a:lstStyle/>
          <a:p>
            <a:fld id="{64FB111B-EED6-4B54-9D14-0F5DCAA9E881}" type="slidenum">
              <a:rPr lang="en-US" smtClean="0"/>
              <a:t>‹#›</a:t>
            </a:fld>
            <a:endParaRPr lang="en-US"/>
          </a:p>
        </p:txBody>
      </p:sp>
    </p:spTree>
    <p:extLst>
      <p:ext uri="{BB962C8B-B14F-4D97-AF65-F5344CB8AC3E}">
        <p14:creationId xmlns:p14="http://schemas.microsoft.com/office/powerpoint/2010/main" val="89456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8E9ED-F7B8-4027-9889-9FFF5A9C75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FAED5D-DF6E-4E0D-98BB-4D5954AE8C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D613D1-14DE-41ED-B043-EDA736F67156}"/>
              </a:ext>
            </a:extLst>
          </p:cNvPr>
          <p:cNvSpPr>
            <a:spLocks noGrp="1"/>
          </p:cNvSpPr>
          <p:nvPr>
            <p:ph type="dt" sz="half" idx="10"/>
          </p:nvPr>
        </p:nvSpPr>
        <p:spPr/>
        <p:txBody>
          <a:bodyPr/>
          <a:lstStyle/>
          <a:p>
            <a:fld id="{218F7628-31CC-4776-B926-9F2BFE5EF177}" type="datetimeFigureOut">
              <a:rPr lang="en-US" smtClean="0"/>
              <a:t>9/12/2023</a:t>
            </a:fld>
            <a:endParaRPr lang="en-US"/>
          </a:p>
        </p:txBody>
      </p:sp>
      <p:sp>
        <p:nvSpPr>
          <p:cNvPr id="5" name="Footer Placeholder 4">
            <a:extLst>
              <a:ext uri="{FF2B5EF4-FFF2-40B4-BE49-F238E27FC236}">
                <a16:creationId xmlns:a16="http://schemas.microsoft.com/office/drawing/2014/main" id="{8468D62F-C156-4611-9CAC-BB345CD22C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150F11-38AB-40A3-919B-6F405CE392E6}"/>
              </a:ext>
            </a:extLst>
          </p:cNvPr>
          <p:cNvSpPr>
            <a:spLocks noGrp="1"/>
          </p:cNvSpPr>
          <p:nvPr>
            <p:ph type="sldNum" sz="quarter" idx="12"/>
          </p:nvPr>
        </p:nvSpPr>
        <p:spPr/>
        <p:txBody>
          <a:bodyPr/>
          <a:lstStyle/>
          <a:p>
            <a:fld id="{64FB111B-EED6-4B54-9D14-0F5DCAA9E881}" type="slidenum">
              <a:rPr lang="en-US" smtClean="0"/>
              <a:t>‹#›</a:t>
            </a:fld>
            <a:endParaRPr lang="en-US"/>
          </a:p>
        </p:txBody>
      </p:sp>
    </p:spTree>
    <p:extLst>
      <p:ext uri="{BB962C8B-B14F-4D97-AF65-F5344CB8AC3E}">
        <p14:creationId xmlns:p14="http://schemas.microsoft.com/office/powerpoint/2010/main" val="2019467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77B12-58B3-4DCF-837C-71B8FA9B07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4F7A5C-448A-4D03-B91A-77A19EA270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2C4020-ADD3-4C37-87A4-2706BA15BFB3}"/>
              </a:ext>
            </a:extLst>
          </p:cNvPr>
          <p:cNvSpPr>
            <a:spLocks noGrp="1"/>
          </p:cNvSpPr>
          <p:nvPr>
            <p:ph type="dt" sz="half" idx="10"/>
          </p:nvPr>
        </p:nvSpPr>
        <p:spPr/>
        <p:txBody>
          <a:bodyPr/>
          <a:lstStyle/>
          <a:p>
            <a:fld id="{218F7628-31CC-4776-B926-9F2BFE5EF177}" type="datetimeFigureOut">
              <a:rPr lang="en-US" smtClean="0"/>
              <a:t>9/12/2023</a:t>
            </a:fld>
            <a:endParaRPr lang="en-US"/>
          </a:p>
        </p:txBody>
      </p:sp>
      <p:sp>
        <p:nvSpPr>
          <p:cNvPr id="5" name="Footer Placeholder 4">
            <a:extLst>
              <a:ext uri="{FF2B5EF4-FFF2-40B4-BE49-F238E27FC236}">
                <a16:creationId xmlns:a16="http://schemas.microsoft.com/office/drawing/2014/main" id="{D52B28A7-E559-4C2E-89BD-2FCD6A742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6EE25-9E66-4C02-B6A6-41BFD9C2785B}"/>
              </a:ext>
            </a:extLst>
          </p:cNvPr>
          <p:cNvSpPr>
            <a:spLocks noGrp="1"/>
          </p:cNvSpPr>
          <p:nvPr>
            <p:ph type="sldNum" sz="quarter" idx="12"/>
          </p:nvPr>
        </p:nvSpPr>
        <p:spPr/>
        <p:txBody>
          <a:bodyPr/>
          <a:lstStyle/>
          <a:p>
            <a:fld id="{64FB111B-EED6-4B54-9D14-0F5DCAA9E881}" type="slidenum">
              <a:rPr lang="en-US" smtClean="0"/>
              <a:t>‹#›</a:t>
            </a:fld>
            <a:endParaRPr lang="en-US"/>
          </a:p>
        </p:txBody>
      </p:sp>
    </p:spTree>
    <p:extLst>
      <p:ext uri="{BB962C8B-B14F-4D97-AF65-F5344CB8AC3E}">
        <p14:creationId xmlns:p14="http://schemas.microsoft.com/office/powerpoint/2010/main" val="125013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9051B-B536-4B65-AAE8-3527EE774D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B0F460-D0CB-458D-B809-4A6B2315D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DE452D-5A85-4613-8BD7-0CA067BE5C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DDF01E-3C12-4000-AA9E-2F3209F51309}"/>
              </a:ext>
            </a:extLst>
          </p:cNvPr>
          <p:cNvSpPr>
            <a:spLocks noGrp="1"/>
          </p:cNvSpPr>
          <p:nvPr>
            <p:ph type="dt" sz="half" idx="10"/>
          </p:nvPr>
        </p:nvSpPr>
        <p:spPr/>
        <p:txBody>
          <a:bodyPr/>
          <a:lstStyle/>
          <a:p>
            <a:fld id="{218F7628-31CC-4776-B926-9F2BFE5EF177}" type="datetimeFigureOut">
              <a:rPr lang="en-US" smtClean="0"/>
              <a:t>9/12/2023</a:t>
            </a:fld>
            <a:endParaRPr lang="en-US"/>
          </a:p>
        </p:txBody>
      </p:sp>
      <p:sp>
        <p:nvSpPr>
          <p:cNvPr id="6" name="Footer Placeholder 5">
            <a:extLst>
              <a:ext uri="{FF2B5EF4-FFF2-40B4-BE49-F238E27FC236}">
                <a16:creationId xmlns:a16="http://schemas.microsoft.com/office/drawing/2014/main" id="{0EBF1F5A-5A16-492E-B951-6D5F0A7E1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CA6305-0583-4DCB-8DC8-8EABA393B35F}"/>
              </a:ext>
            </a:extLst>
          </p:cNvPr>
          <p:cNvSpPr>
            <a:spLocks noGrp="1"/>
          </p:cNvSpPr>
          <p:nvPr>
            <p:ph type="sldNum" sz="quarter" idx="12"/>
          </p:nvPr>
        </p:nvSpPr>
        <p:spPr/>
        <p:txBody>
          <a:bodyPr/>
          <a:lstStyle/>
          <a:p>
            <a:fld id="{64FB111B-EED6-4B54-9D14-0F5DCAA9E881}" type="slidenum">
              <a:rPr lang="en-US" smtClean="0"/>
              <a:t>‹#›</a:t>
            </a:fld>
            <a:endParaRPr lang="en-US"/>
          </a:p>
        </p:txBody>
      </p:sp>
    </p:spTree>
    <p:extLst>
      <p:ext uri="{BB962C8B-B14F-4D97-AF65-F5344CB8AC3E}">
        <p14:creationId xmlns:p14="http://schemas.microsoft.com/office/powerpoint/2010/main" val="674197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224D1-5D3D-485A-9273-8FA110AD38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7C865D-10EA-4DC6-8C8F-3B9B19BBF9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37EE6D-C9CF-4A57-A3A3-886F529840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8776DA-5B74-4D89-881D-08DD6F8AB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991065-5F21-4665-9896-F7FFB88D3B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45C2CA-6CF6-4345-B1D8-C8C534318BFB}"/>
              </a:ext>
            </a:extLst>
          </p:cNvPr>
          <p:cNvSpPr>
            <a:spLocks noGrp="1"/>
          </p:cNvSpPr>
          <p:nvPr>
            <p:ph type="dt" sz="half" idx="10"/>
          </p:nvPr>
        </p:nvSpPr>
        <p:spPr/>
        <p:txBody>
          <a:bodyPr/>
          <a:lstStyle/>
          <a:p>
            <a:fld id="{218F7628-31CC-4776-B926-9F2BFE5EF177}" type="datetimeFigureOut">
              <a:rPr lang="en-US" smtClean="0"/>
              <a:t>9/12/2023</a:t>
            </a:fld>
            <a:endParaRPr lang="en-US"/>
          </a:p>
        </p:txBody>
      </p:sp>
      <p:sp>
        <p:nvSpPr>
          <p:cNvPr id="8" name="Footer Placeholder 7">
            <a:extLst>
              <a:ext uri="{FF2B5EF4-FFF2-40B4-BE49-F238E27FC236}">
                <a16:creationId xmlns:a16="http://schemas.microsoft.com/office/drawing/2014/main" id="{08A5DC0A-4FF0-455C-9287-62660D7213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58B71A-BC0A-4633-AEA5-55E16F7383AA}"/>
              </a:ext>
            </a:extLst>
          </p:cNvPr>
          <p:cNvSpPr>
            <a:spLocks noGrp="1"/>
          </p:cNvSpPr>
          <p:nvPr>
            <p:ph type="sldNum" sz="quarter" idx="12"/>
          </p:nvPr>
        </p:nvSpPr>
        <p:spPr/>
        <p:txBody>
          <a:bodyPr/>
          <a:lstStyle/>
          <a:p>
            <a:fld id="{64FB111B-EED6-4B54-9D14-0F5DCAA9E881}" type="slidenum">
              <a:rPr lang="en-US" smtClean="0"/>
              <a:t>‹#›</a:t>
            </a:fld>
            <a:endParaRPr lang="en-US"/>
          </a:p>
        </p:txBody>
      </p:sp>
    </p:spTree>
    <p:extLst>
      <p:ext uri="{BB962C8B-B14F-4D97-AF65-F5344CB8AC3E}">
        <p14:creationId xmlns:p14="http://schemas.microsoft.com/office/powerpoint/2010/main" val="2817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B14D9-6461-4EFA-884D-7046DCF08C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A69477-AC4F-4934-807B-611C9972EBF2}"/>
              </a:ext>
            </a:extLst>
          </p:cNvPr>
          <p:cNvSpPr>
            <a:spLocks noGrp="1"/>
          </p:cNvSpPr>
          <p:nvPr>
            <p:ph type="dt" sz="half" idx="10"/>
          </p:nvPr>
        </p:nvSpPr>
        <p:spPr/>
        <p:txBody>
          <a:bodyPr/>
          <a:lstStyle/>
          <a:p>
            <a:fld id="{218F7628-31CC-4776-B926-9F2BFE5EF177}" type="datetimeFigureOut">
              <a:rPr lang="en-US" smtClean="0"/>
              <a:t>9/12/2023</a:t>
            </a:fld>
            <a:endParaRPr lang="en-US"/>
          </a:p>
        </p:txBody>
      </p:sp>
      <p:sp>
        <p:nvSpPr>
          <p:cNvPr id="4" name="Footer Placeholder 3">
            <a:extLst>
              <a:ext uri="{FF2B5EF4-FFF2-40B4-BE49-F238E27FC236}">
                <a16:creationId xmlns:a16="http://schemas.microsoft.com/office/drawing/2014/main" id="{F2796FD4-7B62-45AB-B29F-72C004D4B8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B6EB5D-D42A-40A9-82E3-A9BE88386A47}"/>
              </a:ext>
            </a:extLst>
          </p:cNvPr>
          <p:cNvSpPr>
            <a:spLocks noGrp="1"/>
          </p:cNvSpPr>
          <p:nvPr>
            <p:ph type="sldNum" sz="quarter" idx="12"/>
          </p:nvPr>
        </p:nvSpPr>
        <p:spPr/>
        <p:txBody>
          <a:bodyPr/>
          <a:lstStyle/>
          <a:p>
            <a:fld id="{64FB111B-EED6-4B54-9D14-0F5DCAA9E881}" type="slidenum">
              <a:rPr lang="en-US" smtClean="0"/>
              <a:t>‹#›</a:t>
            </a:fld>
            <a:endParaRPr lang="en-US"/>
          </a:p>
        </p:txBody>
      </p:sp>
    </p:spTree>
    <p:extLst>
      <p:ext uri="{BB962C8B-B14F-4D97-AF65-F5344CB8AC3E}">
        <p14:creationId xmlns:p14="http://schemas.microsoft.com/office/powerpoint/2010/main" val="102701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FCB105-CC5E-458A-B80B-E04C41540F57}"/>
              </a:ext>
            </a:extLst>
          </p:cNvPr>
          <p:cNvSpPr>
            <a:spLocks noGrp="1"/>
          </p:cNvSpPr>
          <p:nvPr>
            <p:ph type="dt" sz="half" idx="10"/>
          </p:nvPr>
        </p:nvSpPr>
        <p:spPr/>
        <p:txBody>
          <a:bodyPr/>
          <a:lstStyle/>
          <a:p>
            <a:fld id="{218F7628-31CC-4776-B926-9F2BFE5EF177}" type="datetimeFigureOut">
              <a:rPr lang="en-US" smtClean="0"/>
              <a:t>9/12/2023</a:t>
            </a:fld>
            <a:endParaRPr lang="en-US"/>
          </a:p>
        </p:txBody>
      </p:sp>
      <p:sp>
        <p:nvSpPr>
          <p:cNvPr id="3" name="Footer Placeholder 2">
            <a:extLst>
              <a:ext uri="{FF2B5EF4-FFF2-40B4-BE49-F238E27FC236}">
                <a16:creationId xmlns:a16="http://schemas.microsoft.com/office/drawing/2014/main" id="{1C2CF778-7C18-4EC8-8C0F-F43F8CBB9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41D80A-F3A1-4CA8-893B-9F579BF28C19}"/>
              </a:ext>
            </a:extLst>
          </p:cNvPr>
          <p:cNvSpPr>
            <a:spLocks noGrp="1"/>
          </p:cNvSpPr>
          <p:nvPr>
            <p:ph type="sldNum" sz="quarter" idx="12"/>
          </p:nvPr>
        </p:nvSpPr>
        <p:spPr/>
        <p:txBody>
          <a:bodyPr/>
          <a:lstStyle/>
          <a:p>
            <a:fld id="{64FB111B-EED6-4B54-9D14-0F5DCAA9E881}" type="slidenum">
              <a:rPr lang="en-US" smtClean="0"/>
              <a:t>‹#›</a:t>
            </a:fld>
            <a:endParaRPr lang="en-US"/>
          </a:p>
        </p:txBody>
      </p:sp>
    </p:spTree>
    <p:extLst>
      <p:ext uri="{BB962C8B-B14F-4D97-AF65-F5344CB8AC3E}">
        <p14:creationId xmlns:p14="http://schemas.microsoft.com/office/powerpoint/2010/main" val="4277472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B829-B8FD-42C1-BD6E-EA2BF30D42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8422BE-05AA-4FCF-BE3B-5F7134AED3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E43E32-F969-4F69-81E9-DE56F7076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2A0FA7-437C-4181-90E5-6053A504DC87}"/>
              </a:ext>
            </a:extLst>
          </p:cNvPr>
          <p:cNvSpPr>
            <a:spLocks noGrp="1"/>
          </p:cNvSpPr>
          <p:nvPr>
            <p:ph type="dt" sz="half" idx="10"/>
          </p:nvPr>
        </p:nvSpPr>
        <p:spPr/>
        <p:txBody>
          <a:bodyPr/>
          <a:lstStyle/>
          <a:p>
            <a:fld id="{218F7628-31CC-4776-B926-9F2BFE5EF177}" type="datetimeFigureOut">
              <a:rPr lang="en-US" smtClean="0"/>
              <a:t>9/12/2023</a:t>
            </a:fld>
            <a:endParaRPr lang="en-US"/>
          </a:p>
        </p:txBody>
      </p:sp>
      <p:sp>
        <p:nvSpPr>
          <p:cNvPr id="6" name="Footer Placeholder 5">
            <a:extLst>
              <a:ext uri="{FF2B5EF4-FFF2-40B4-BE49-F238E27FC236}">
                <a16:creationId xmlns:a16="http://schemas.microsoft.com/office/drawing/2014/main" id="{B4731B99-2556-4EA4-A604-5E12DB8623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DD1CF-1387-4E54-8874-F5C022C68FEB}"/>
              </a:ext>
            </a:extLst>
          </p:cNvPr>
          <p:cNvSpPr>
            <a:spLocks noGrp="1"/>
          </p:cNvSpPr>
          <p:nvPr>
            <p:ph type="sldNum" sz="quarter" idx="12"/>
          </p:nvPr>
        </p:nvSpPr>
        <p:spPr/>
        <p:txBody>
          <a:bodyPr/>
          <a:lstStyle/>
          <a:p>
            <a:fld id="{64FB111B-EED6-4B54-9D14-0F5DCAA9E881}" type="slidenum">
              <a:rPr lang="en-US" smtClean="0"/>
              <a:t>‹#›</a:t>
            </a:fld>
            <a:endParaRPr lang="en-US"/>
          </a:p>
        </p:txBody>
      </p:sp>
    </p:spTree>
    <p:extLst>
      <p:ext uri="{BB962C8B-B14F-4D97-AF65-F5344CB8AC3E}">
        <p14:creationId xmlns:p14="http://schemas.microsoft.com/office/powerpoint/2010/main" val="4260837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4D28-1222-4BC3-8D62-A488D66BB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BC5F3C-389C-4348-B31E-00347ED9D2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FA5B56-0C64-4573-815F-4876412C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E0E0A-D87F-4E42-ABE5-A0993CD4E3CE}"/>
              </a:ext>
            </a:extLst>
          </p:cNvPr>
          <p:cNvSpPr>
            <a:spLocks noGrp="1"/>
          </p:cNvSpPr>
          <p:nvPr>
            <p:ph type="dt" sz="half" idx="10"/>
          </p:nvPr>
        </p:nvSpPr>
        <p:spPr/>
        <p:txBody>
          <a:bodyPr/>
          <a:lstStyle/>
          <a:p>
            <a:fld id="{218F7628-31CC-4776-B926-9F2BFE5EF177}" type="datetimeFigureOut">
              <a:rPr lang="en-US" smtClean="0"/>
              <a:t>9/12/2023</a:t>
            </a:fld>
            <a:endParaRPr lang="en-US"/>
          </a:p>
        </p:txBody>
      </p:sp>
      <p:sp>
        <p:nvSpPr>
          <p:cNvPr id="6" name="Footer Placeholder 5">
            <a:extLst>
              <a:ext uri="{FF2B5EF4-FFF2-40B4-BE49-F238E27FC236}">
                <a16:creationId xmlns:a16="http://schemas.microsoft.com/office/drawing/2014/main" id="{0742D144-11DE-4251-B71F-52DDBE600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88DB96-7000-4B01-AD84-F45177472590}"/>
              </a:ext>
            </a:extLst>
          </p:cNvPr>
          <p:cNvSpPr>
            <a:spLocks noGrp="1"/>
          </p:cNvSpPr>
          <p:nvPr>
            <p:ph type="sldNum" sz="quarter" idx="12"/>
          </p:nvPr>
        </p:nvSpPr>
        <p:spPr/>
        <p:txBody>
          <a:bodyPr/>
          <a:lstStyle/>
          <a:p>
            <a:fld id="{64FB111B-EED6-4B54-9D14-0F5DCAA9E881}" type="slidenum">
              <a:rPr lang="en-US" smtClean="0"/>
              <a:t>‹#›</a:t>
            </a:fld>
            <a:endParaRPr lang="en-US"/>
          </a:p>
        </p:txBody>
      </p:sp>
    </p:spTree>
    <p:extLst>
      <p:ext uri="{BB962C8B-B14F-4D97-AF65-F5344CB8AC3E}">
        <p14:creationId xmlns:p14="http://schemas.microsoft.com/office/powerpoint/2010/main" val="271825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8D1209-50FC-49BA-9A58-FA31259597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93653C-25B5-40AB-BAD3-D07A4EC52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298C9-C51D-40F6-B69A-20ED0C15DB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F7628-31CC-4776-B926-9F2BFE5EF177}" type="datetimeFigureOut">
              <a:rPr lang="en-US" smtClean="0"/>
              <a:t>9/12/2023</a:t>
            </a:fld>
            <a:endParaRPr lang="en-US"/>
          </a:p>
        </p:txBody>
      </p:sp>
      <p:sp>
        <p:nvSpPr>
          <p:cNvPr id="5" name="Footer Placeholder 4">
            <a:extLst>
              <a:ext uri="{FF2B5EF4-FFF2-40B4-BE49-F238E27FC236}">
                <a16:creationId xmlns:a16="http://schemas.microsoft.com/office/drawing/2014/main" id="{5C189F4E-8C29-4933-8485-91520CFA88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B2C52F-BDB3-4CD0-995F-A8C1535582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B111B-EED6-4B54-9D14-0F5DCAA9E881}" type="slidenum">
              <a:rPr lang="en-US" smtClean="0"/>
              <a:t>‹#›</a:t>
            </a:fld>
            <a:endParaRPr lang="en-US"/>
          </a:p>
        </p:txBody>
      </p:sp>
    </p:spTree>
    <p:extLst>
      <p:ext uri="{BB962C8B-B14F-4D97-AF65-F5344CB8AC3E}">
        <p14:creationId xmlns:p14="http://schemas.microsoft.com/office/powerpoint/2010/main" val="412191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10.jpeg"/><Relationship Id="rId7" Type="http://schemas.openxmlformats.org/officeDocument/2006/relationships/customXml" Target="../ink/ink5.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15.png"/><Relationship Id="rId4" Type="http://schemas.openxmlformats.org/officeDocument/2006/relationships/customXml" Target="../ink/ink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9D07C3-FC6B-4C1D-854E-ED81D61086CA}"/>
              </a:ext>
            </a:extLst>
          </p:cNvPr>
          <p:cNvSpPr>
            <a:spLocks noGrp="1"/>
          </p:cNvSpPr>
          <p:nvPr>
            <p:ph type="ctrTitle"/>
          </p:nvPr>
        </p:nvSpPr>
        <p:spPr/>
        <p:txBody>
          <a:bodyPr>
            <a:normAutofit/>
          </a:bodyPr>
          <a:lstStyle/>
          <a:p>
            <a:r>
              <a:rPr lang="en-US" dirty="0"/>
              <a:t>Information-based Learning, A</a:t>
            </a:r>
            <a:endParaRPr lang="en-US" sz="4000" dirty="0"/>
          </a:p>
        </p:txBody>
      </p:sp>
      <p:sp>
        <p:nvSpPr>
          <p:cNvPr id="3" name="副標題 2">
            <a:extLst>
              <a:ext uri="{FF2B5EF4-FFF2-40B4-BE49-F238E27FC236}">
                <a16:creationId xmlns:a16="http://schemas.microsoft.com/office/drawing/2014/main" id="{DC590BE3-177E-4F45-AAE7-20C7506CE021}"/>
              </a:ext>
            </a:extLst>
          </p:cNvPr>
          <p:cNvSpPr>
            <a:spLocks noGrp="1"/>
          </p:cNvSpPr>
          <p:nvPr>
            <p:ph type="subTitle" idx="1"/>
          </p:nvPr>
        </p:nvSpPr>
        <p:spPr/>
        <p:txBody>
          <a:bodyPr/>
          <a:lstStyle/>
          <a:p>
            <a:r>
              <a:rPr lang="en-US" dirty="0"/>
              <a:t>Shih Yu Chang</a:t>
            </a:r>
          </a:p>
        </p:txBody>
      </p:sp>
      <p:sp>
        <p:nvSpPr>
          <p:cNvPr id="4" name="Slide Number Placeholder 3">
            <a:extLst>
              <a:ext uri="{FF2B5EF4-FFF2-40B4-BE49-F238E27FC236}">
                <a16:creationId xmlns:a16="http://schemas.microsoft.com/office/drawing/2014/main" id="{35A0F395-1A60-48CE-A4E9-27059A75BD7C}"/>
              </a:ext>
            </a:extLst>
          </p:cNvPr>
          <p:cNvSpPr>
            <a:spLocks noGrp="1"/>
          </p:cNvSpPr>
          <p:nvPr>
            <p:ph type="sldNum" sz="quarter" idx="12"/>
          </p:nvPr>
        </p:nvSpPr>
        <p:spPr/>
        <p:txBody>
          <a:bodyPr/>
          <a:lstStyle/>
          <a:p>
            <a:fld id="{3B74A207-5F24-4BFB-AFF8-25C53C1025B0}" type="slidenum">
              <a:rPr lang="en-US" smtClean="0"/>
              <a:t>1</a:t>
            </a:fld>
            <a:endParaRPr lang="en-US"/>
          </a:p>
        </p:txBody>
      </p:sp>
    </p:spTree>
    <p:extLst>
      <p:ext uri="{BB962C8B-B14F-4D97-AF65-F5344CB8AC3E}">
        <p14:creationId xmlns:p14="http://schemas.microsoft.com/office/powerpoint/2010/main" val="4284860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5CF3-1259-4237-813F-B7A32F5B2454}"/>
              </a:ext>
            </a:extLst>
          </p:cNvPr>
          <p:cNvSpPr>
            <a:spLocks noGrp="1"/>
          </p:cNvSpPr>
          <p:nvPr>
            <p:ph type="title"/>
          </p:nvPr>
        </p:nvSpPr>
        <p:spPr/>
        <p:txBody>
          <a:bodyPr/>
          <a:lstStyle/>
          <a:p>
            <a:r>
              <a:rPr lang="en-US" dirty="0"/>
              <a:t>Why difference?</a:t>
            </a:r>
          </a:p>
        </p:txBody>
      </p:sp>
      <p:sp>
        <p:nvSpPr>
          <p:cNvPr id="3" name="Content Placeholder 2">
            <a:extLst>
              <a:ext uri="{FF2B5EF4-FFF2-40B4-BE49-F238E27FC236}">
                <a16:creationId xmlns:a16="http://schemas.microsoft.com/office/drawing/2014/main" id="{B501BC78-E105-413C-8CCE-56C2E5DF05DC}"/>
              </a:ext>
            </a:extLst>
          </p:cNvPr>
          <p:cNvSpPr>
            <a:spLocks noGrp="1"/>
          </p:cNvSpPr>
          <p:nvPr>
            <p:ph idx="1"/>
          </p:nvPr>
        </p:nvSpPr>
        <p:spPr/>
        <p:txBody>
          <a:bodyPr>
            <a:normAutofit/>
          </a:bodyPr>
          <a:lstStyle/>
          <a:p>
            <a:pPr algn="l"/>
            <a:r>
              <a:rPr lang="en-US" sz="3200" b="0" i="0" u="none" strike="noStrike" baseline="0" dirty="0">
                <a:latin typeface="NimbusSanL-Regu"/>
              </a:rPr>
              <a:t>On average getting an answer to Question (1) seems to give you more information than an answer to Question (2): less follow up questions.</a:t>
            </a:r>
          </a:p>
          <a:p>
            <a:pPr algn="l"/>
            <a:r>
              <a:rPr lang="en-US" sz="3200" b="0" i="0" u="none" strike="noStrike" baseline="0" dirty="0">
                <a:latin typeface="NimbusSanL-Regu"/>
              </a:rPr>
              <a:t>It is to do with how the answer to each questions splits the domain into different sized sets based on the value of the descriptive feature the question is asked about and the likelihood of each possible answer to the question.</a:t>
            </a:r>
            <a:endParaRPr lang="en-US" sz="3200" dirty="0"/>
          </a:p>
        </p:txBody>
      </p:sp>
    </p:spTree>
    <p:extLst>
      <p:ext uri="{BB962C8B-B14F-4D97-AF65-F5344CB8AC3E}">
        <p14:creationId xmlns:p14="http://schemas.microsoft.com/office/powerpoint/2010/main" val="2470189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745EC06-C7B0-4F7C-AA33-3FCFA9841807}"/>
              </a:ext>
            </a:extLst>
          </p:cNvPr>
          <p:cNvPicPr>
            <a:picLocks noChangeAspect="1"/>
          </p:cNvPicPr>
          <p:nvPr/>
        </p:nvPicPr>
        <p:blipFill>
          <a:blip r:embed="rId2"/>
          <a:stretch>
            <a:fillRect/>
          </a:stretch>
        </p:blipFill>
        <p:spPr>
          <a:xfrm>
            <a:off x="643467" y="1679523"/>
            <a:ext cx="10905066" cy="3498953"/>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078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6693-888D-4E72-A364-895CAE62D08B}"/>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05BC9C8C-C583-4808-BDA8-FC94DD2C40D2}"/>
              </a:ext>
            </a:extLst>
          </p:cNvPr>
          <p:cNvSpPr>
            <a:spLocks noGrp="1"/>
          </p:cNvSpPr>
          <p:nvPr>
            <p:ph idx="1"/>
          </p:nvPr>
        </p:nvSpPr>
        <p:spPr/>
        <p:txBody>
          <a:bodyPr/>
          <a:lstStyle/>
          <a:p>
            <a:r>
              <a:rPr lang="en-US" dirty="0"/>
              <a:t> Big Idea</a:t>
            </a:r>
          </a:p>
          <a:p>
            <a:r>
              <a:rPr lang="en-US" dirty="0">
                <a:solidFill>
                  <a:srgbClr val="FF0000"/>
                </a:solidFill>
              </a:rPr>
              <a:t>Fundamentals</a:t>
            </a:r>
          </a:p>
          <a:p>
            <a:pPr lvl="1"/>
            <a:r>
              <a:rPr lang="en-US" dirty="0">
                <a:solidFill>
                  <a:srgbClr val="FF0000"/>
                </a:solidFill>
              </a:rPr>
              <a:t>Decision Trees</a:t>
            </a:r>
          </a:p>
          <a:p>
            <a:pPr lvl="1"/>
            <a:r>
              <a:rPr lang="en-US" dirty="0">
                <a:solidFill>
                  <a:srgbClr val="FF0000"/>
                </a:solidFill>
              </a:rPr>
              <a:t>Shannon’s Entropy Model</a:t>
            </a:r>
          </a:p>
          <a:p>
            <a:pPr lvl="1"/>
            <a:r>
              <a:rPr lang="en-US" dirty="0">
                <a:solidFill>
                  <a:srgbClr val="FF0000"/>
                </a:solidFill>
              </a:rPr>
              <a:t>Information Gain</a:t>
            </a:r>
          </a:p>
          <a:p>
            <a:r>
              <a:rPr lang="en-US" dirty="0"/>
              <a:t>Standard Approach: The ID3 Algorithm</a:t>
            </a:r>
          </a:p>
          <a:p>
            <a:pPr lvl="1"/>
            <a:r>
              <a:rPr lang="en-US" dirty="0"/>
              <a:t>A Worked Example: Predicting Vegetation Distributions</a:t>
            </a:r>
          </a:p>
        </p:txBody>
      </p:sp>
      <p:sp>
        <p:nvSpPr>
          <p:cNvPr id="4" name="Slide Number Placeholder 3">
            <a:extLst>
              <a:ext uri="{FF2B5EF4-FFF2-40B4-BE49-F238E27FC236}">
                <a16:creationId xmlns:a16="http://schemas.microsoft.com/office/drawing/2014/main" id="{F56458F4-7CA4-4B30-858B-6CAF94F97506}"/>
              </a:ext>
            </a:extLst>
          </p:cNvPr>
          <p:cNvSpPr>
            <a:spLocks noGrp="1"/>
          </p:cNvSpPr>
          <p:nvPr>
            <p:ph type="sldNum" sz="quarter" idx="12"/>
          </p:nvPr>
        </p:nvSpPr>
        <p:spPr/>
        <p:txBody>
          <a:bodyPr/>
          <a:lstStyle/>
          <a:p>
            <a:fld id="{51629537-6F56-4891-80D8-B8859B3248D6}" type="slidenum">
              <a:rPr lang="en-US" smtClean="0"/>
              <a:t>12</a:t>
            </a:fld>
            <a:endParaRPr lang="en-US"/>
          </a:p>
        </p:txBody>
      </p:sp>
    </p:spTree>
    <p:extLst>
      <p:ext uri="{BB962C8B-B14F-4D97-AF65-F5344CB8AC3E}">
        <p14:creationId xmlns:p14="http://schemas.microsoft.com/office/powerpoint/2010/main" val="1447614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831C2-06A5-47C3-AE3B-91DF5DA195CF}"/>
              </a:ext>
            </a:extLst>
          </p:cNvPr>
          <p:cNvSpPr>
            <a:spLocks noGrp="1"/>
          </p:cNvSpPr>
          <p:nvPr>
            <p:ph type="title"/>
          </p:nvPr>
        </p:nvSpPr>
        <p:spPr>
          <a:xfrm>
            <a:off x="838200" y="365125"/>
            <a:ext cx="10515600" cy="636035"/>
          </a:xfrm>
        </p:spPr>
        <p:txBody>
          <a:bodyPr>
            <a:normAutofit fontScale="90000"/>
          </a:bodyPr>
          <a:lstStyle/>
          <a:p>
            <a:pPr algn="ctr"/>
            <a:r>
              <a:rPr lang="en-US" sz="6000" b="1" dirty="0">
                <a:solidFill>
                  <a:srgbClr val="FF0000"/>
                </a:solidFill>
              </a:rPr>
              <a:t>Decision Tree</a:t>
            </a:r>
          </a:p>
        </p:txBody>
      </p:sp>
      <p:sp>
        <p:nvSpPr>
          <p:cNvPr id="3" name="Content Placeholder 2">
            <a:extLst>
              <a:ext uri="{FF2B5EF4-FFF2-40B4-BE49-F238E27FC236}">
                <a16:creationId xmlns:a16="http://schemas.microsoft.com/office/drawing/2014/main" id="{8F2F004F-3A24-41C7-BC16-74EA902E5C92}"/>
              </a:ext>
            </a:extLst>
          </p:cNvPr>
          <p:cNvSpPr>
            <a:spLocks noGrp="1"/>
          </p:cNvSpPr>
          <p:nvPr>
            <p:ph idx="1"/>
          </p:nvPr>
        </p:nvSpPr>
        <p:spPr/>
        <p:txBody>
          <a:bodyPr>
            <a:normAutofit/>
          </a:bodyPr>
          <a:lstStyle/>
          <a:p>
            <a:endParaRPr lang="en-US" dirty="0">
              <a:solidFill>
                <a:srgbClr val="FF0000"/>
              </a:solidFill>
            </a:endParaRPr>
          </a:p>
          <a:p>
            <a:endParaRPr lang="en-US" dirty="0"/>
          </a:p>
          <a:p>
            <a:endParaRPr lang="en-US" dirty="0"/>
          </a:p>
          <a:p>
            <a:endParaRPr lang="en-US" dirty="0"/>
          </a:p>
          <a:p>
            <a:pPr marL="0" indent="0">
              <a:buNone/>
            </a:pPr>
            <a:endParaRPr lang="en-US" dirty="0"/>
          </a:p>
        </p:txBody>
      </p:sp>
      <p:pic>
        <p:nvPicPr>
          <p:cNvPr id="6" name="Picture 5">
            <a:extLst>
              <a:ext uri="{FF2B5EF4-FFF2-40B4-BE49-F238E27FC236}">
                <a16:creationId xmlns:a16="http://schemas.microsoft.com/office/drawing/2014/main" id="{C54BDED9-DDB5-4981-A22C-0BAE5E466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556" y="1358090"/>
            <a:ext cx="5346966" cy="5049913"/>
          </a:xfrm>
          <a:prstGeom prst="rect">
            <a:avLst/>
          </a:prstGeom>
        </p:spPr>
      </p:pic>
      <p:sp>
        <p:nvSpPr>
          <p:cNvPr id="7" name="Content Placeholder 2">
            <a:extLst>
              <a:ext uri="{FF2B5EF4-FFF2-40B4-BE49-F238E27FC236}">
                <a16:creationId xmlns:a16="http://schemas.microsoft.com/office/drawing/2014/main" id="{E4560881-48BA-46A6-97F3-0D740D29994D}"/>
              </a:ext>
            </a:extLst>
          </p:cNvPr>
          <p:cNvSpPr txBox="1">
            <a:spLocks/>
          </p:cNvSpPr>
          <p:nvPr/>
        </p:nvSpPr>
        <p:spPr>
          <a:xfrm>
            <a:off x="838200" y="1490612"/>
            <a:ext cx="5496339" cy="483875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decision tree is composed by three parts: </a:t>
            </a:r>
          </a:p>
          <a:p>
            <a:pPr lvl="1"/>
            <a:r>
              <a:rPr lang="en-US" sz="2800" b="1" dirty="0"/>
              <a:t>Nodes: </a:t>
            </a:r>
            <a:r>
              <a:rPr lang="en-US" sz="2800" dirty="0"/>
              <a:t>test for the value of a certain attribute.</a:t>
            </a:r>
          </a:p>
          <a:p>
            <a:pPr lvl="2"/>
            <a:r>
              <a:rPr lang="en-US" sz="2400" dirty="0"/>
              <a:t>Root note (starting)</a:t>
            </a:r>
          </a:p>
          <a:p>
            <a:pPr lvl="2"/>
            <a:r>
              <a:rPr lang="en-US" sz="2400" dirty="0"/>
              <a:t>Interior</a:t>
            </a:r>
          </a:p>
          <a:p>
            <a:pPr lvl="1"/>
            <a:r>
              <a:rPr lang="en-US" sz="2800" b="1" dirty="0"/>
              <a:t>Edges: </a:t>
            </a:r>
            <a:r>
              <a:rPr lang="en-US" sz="2800" dirty="0"/>
              <a:t>correspond to the outcome of a test, used to connect to the next node or leaf.</a:t>
            </a:r>
          </a:p>
          <a:p>
            <a:pPr lvl="1"/>
            <a:r>
              <a:rPr lang="en-US" sz="2800" b="1" dirty="0"/>
              <a:t>Leaves: </a:t>
            </a:r>
            <a:r>
              <a:rPr lang="en-US" sz="2800" dirty="0"/>
              <a:t>terminal nodes that predict the outcome</a:t>
            </a:r>
            <a:endParaRPr lang="en-US" sz="2800" dirty="0">
              <a:solidFill>
                <a:srgbClr val="FF0000"/>
              </a:solidFill>
            </a:endParaRPr>
          </a:p>
          <a:p>
            <a:endParaRPr lang="en-US" dirty="0"/>
          </a:p>
          <a:p>
            <a:endParaRPr lang="en-US" dirty="0"/>
          </a:p>
          <a:p>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086626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202543-B89F-4F72-A7DF-BEB684CE0AFE}"/>
              </a:ext>
            </a:extLst>
          </p:cNvPr>
          <p:cNvPicPr>
            <a:picLocks noChangeAspect="1"/>
          </p:cNvPicPr>
          <p:nvPr/>
        </p:nvPicPr>
        <p:blipFill>
          <a:blip r:embed="rId2"/>
          <a:stretch>
            <a:fillRect/>
          </a:stretch>
        </p:blipFill>
        <p:spPr>
          <a:xfrm>
            <a:off x="643467" y="712266"/>
            <a:ext cx="10905066" cy="5433467"/>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F2723AD9-B5F0-46C2-EE48-D14D40FD04FF}"/>
                  </a:ext>
                </a:extLst>
              </p14:cNvPr>
              <p14:cNvContentPartPr/>
              <p14:nvPr/>
            </p14:nvContentPartPr>
            <p14:xfrm>
              <a:off x="1464400" y="685520"/>
              <a:ext cx="360" cy="360"/>
            </p14:xfrm>
          </p:contentPart>
        </mc:Choice>
        <mc:Fallback xmlns="">
          <p:pic>
            <p:nvPicPr>
              <p:cNvPr id="7" name="Ink 6">
                <a:extLst>
                  <a:ext uri="{FF2B5EF4-FFF2-40B4-BE49-F238E27FC236}">
                    <a16:creationId xmlns:a16="http://schemas.microsoft.com/office/drawing/2014/main" id="{F2723AD9-B5F0-46C2-EE48-D14D40FD04FF}"/>
                  </a:ext>
                </a:extLst>
              </p:cNvPr>
              <p:cNvPicPr/>
              <p:nvPr/>
            </p:nvPicPr>
            <p:blipFill>
              <a:blip r:embed="rId4"/>
              <a:stretch>
                <a:fillRect/>
              </a:stretch>
            </p:blipFill>
            <p:spPr>
              <a:xfrm>
                <a:off x="1455400" y="676880"/>
                <a:ext cx="18000" cy="18000"/>
              </a:xfrm>
              <a:prstGeom prst="rect">
                <a:avLst/>
              </a:prstGeom>
            </p:spPr>
          </p:pic>
        </mc:Fallback>
      </mc:AlternateContent>
    </p:spTree>
    <p:extLst>
      <p:ext uri="{BB962C8B-B14F-4D97-AF65-F5344CB8AC3E}">
        <p14:creationId xmlns:p14="http://schemas.microsoft.com/office/powerpoint/2010/main" val="1100855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31F86A4-6772-4469-BFAF-2F92C22BAB19}"/>
              </a:ext>
            </a:extLst>
          </p:cNvPr>
          <p:cNvPicPr>
            <a:picLocks noChangeAspect="1"/>
          </p:cNvPicPr>
          <p:nvPr/>
        </p:nvPicPr>
        <p:blipFill>
          <a:blip r:embed="rId2"/>
          <a:stretch>
            <a:fillRect/>
          </a:stretch>
        </p:blipFill>
        <p:spPr>
          <a:xfrm>
            <a:off x="1784634" y="643467"/>
            <a:ext cx="8622731" cy="5571065"/>
          </a:xfrm>
          <a:prstGeom prst="rect">
            <a:avLst/>
          </a:prstGeom>
          <a:ln>
            <a:noFill/>
          </a:ln>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4F42B01-A652-FAC3-6C6E-B55F46903E48}"/>
                  </a:ext>
                </a:extLst>
              </p14:cNvPr>
              <p14:cNvContentPartPr/>
              <p14:nvPr/>
            </p14:nvContentPartPr>
            <p14:xfrm>
              <a:off x="2895147" y="770120"/>
              <a:ext cx="2305080" cy="2971800"/>
            </p14:xfrm>
          </p:contentPart>
        </mc:Choice>
        <mc:Fallback xmlns="">
          <p:pic>
            <p:nvPicPr>
              <p:cNvPr id="3" name="Ink 2">
                <a:extLst>
                  <a:ext uri="{FF2B5EF4-FFF2-40B4-BE49-F238E27FC236}">
                    <a16:creationId xmlns:a16="http://schemas.microsoft.com/office/drawing/2014/main" id="{E4F42B01-A652-FAC3-6C6E-B55F46903E48}"/>
                  </a:ext>
                </a:extLst>
              </p:cNvPr>
              <p:cNvPicPr/>
              <p:nvPr/>
            </p:nvPicPr>
            <p:blipFill>
              <a:blip r:embed="rId4"/>
              <a:stretch>
                <a:fillRect/>
              </a:stretch>
            </p:blipFill>
            <p:spPr>
              <a:xfrm>
                <a:off x="2886507" y="761480"/>
                <a:ext cx="2322720" cy="2989440"/>
              </a:xfrm>
              <a:prstGeom prst="rect">
                <a:avLst/>
              </a:prstGeom>
            </p:spPr>
          </p:pic>
        </mc:Fallback>
      </mc:AlternateContent>
    </p:spTree>
    <p:extLst>
      <p:ext uri="{BB962C8B-B14F-4D97-AF65-F5344CB8AC3E}">
        <p14:creationId xmlns:p14="http://schemas.microsoft.com/office/powerpoint/2010/main" val="2636445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DCD30-DF32-4F22-9321-0195F707099A}"/>
              </a:ext>
            </a:extLst>
          </p:cNvPr>
          <p:cNvSpPr>
            <a:spLocks noGrp="1"/>
          </p:cNvSpPr>
          <p:nvPr>
            <p:ph type="title"/>
          </p:nvPr>
        </p:nvSpPr>
        <p:spPr/>
        <p:txBody>
          <a:bodyPr/>
          <a:lstStyle/>
          <a:p>
            <a:r>
              <a:rPr lang="en-US" dirty="0"/>
              <a:t>What tree to use? </a:t>
            </a:r>
          </a:p>
        </p:txBody>
      </p:sp>
      <p:sp>
        <p:nvSpPr>
          <p:cNvPr id="3" name="Content Placeholder 2">
            <a:extLst>
              <a:ext uri="{FF2B5EF4-FFF2-40B4-BE49-F238E27FC236}">
                <a16:creationId xmlns:a16="http://schemas.microsoft.com/office/drawing/2014/main" id="{0B9B82D3-4589-4FA4-B3C5-9D7B1BF62727}"/>
              </a:ext>
            </a:extLst>
          </p:cNvPr>
          <p:cNvSpPr>
            <a:spLocks noGrp="1"/>
          </p:cNvSpPr>
          <p:nvPr>
            <p:ph idx="1"/>
          </p:nvPr>
        </p:nvSpPr>
        <p:spPr/>
        <p:txBody>
          <a:bodyPr>
            <a:normAutofit/>
          </a:bodyPr>
          <a:lstStyle/>
          <a:p>
            <a:pPr algn="l"/>
            <a:r>
              <a:rPr lang="en-US" sz="3200" b="0" i="0" u="none" strike="noStrike" baseline="0" dirty="0">
                <a:latin typeface="NimbusSanL-Regu"/>
              </a:rPr>
              <a:t>Both of these trees will return identical predictions for all the examples in the dataset.</a:t>
            </a:r>
          </a:p>
          <a:p>
            <a:pPr algn="l"/>
            <a:r>
              <a:rPr lang="en-US" sz="3200" b="0" i="0" u="none" strike="noStrike" baseline="0" dirty="0">
                <a:latin typeface="NimbusSanL-Regu"/>
              </a:rPr>
              <a:t>So, which tree should we use?</a:t>
            </a:r>
            <a:endParaRPr lang="en-US" sz="3200" dirty="0"/>
          </a:p>
        </p:txBody>
      </p:sp>
    </p:spTree>
    <p:extLst>
      <p:ext uri="{BB962C8B-B14F-4D97-AF65-F5344CB8AC3E}">
        <p14:creationId xmlns:p14="http://schemas.microsoft.com/office/powerpoint/2010/main" val="3436698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BABE-93F8-424B-AE5C-DB71DEC4DA79}"/>
              </a:ext>
            </a:extLst>
          </p:cNvPr>
          <p:cNvSpPr>
            <a:spLocks noGrp="1"/>
          </p:cNvSpPr>
          <p:nvPr>
            <p:ph type="title"/>
          </p:nvPr>
        </p:nvSpPr>
        <p:spPr/>
        <p:txBody>
          <a:bodyPr/>
          <a:lstStyle/>
          <a:p>
            <a:r>
              <a:rPr lang="en-US" dirty="0"/>
              <a:t>Occam’s Razor</a:t>
            </a:r>
            <a:r>
              <a:rPr lang="en-US" altLang="zh-TW" dirty="0"/>
              <a:t>:</a:t>
            </a:r>
            <a:r>
              <a:rPr lang="zh-TW" altLang="en-US" dirty="0"/>
              <a:t> </a:t>
            </a:r>
            <a:r>
              <a:rPr lang="en-US" altLang="zh-TW" dirty="0"/>
              <a:t>Using simpler one!</a:t>
            </a:r>
            <a:endParaRPr lang="en-US" dirty="0"/>
          </a:p>
        </p:txBody>
      </p:sp>
      <p:sp>
        <p:nvSpPr>
          <p:cNvPr id="3" name="Content Placeholder 2">
            <a:extLst>
              <a:ext uri="{FF2B5EF4-FFF2-40B4-BE49-F238E27FC236}">
                <a16:creationId xmlns:a16="http://schemas.microsoft.com/office/drawing/2014/main" id="{5BD5B527-F175-4874-9BA7-ADC8CE344A66}"/>
              </a:ext>
            </a:extLst>
          </p:cNvPr>
          <p:cNvSpPr>
            <a:spLocks noGrp="1"/>
          </p:cNvSpPr>
          <p:nvPr>
            <p:ph idx="1"/>
          </p:nvPr>
        </p:nvSpPr>
        <p:spPr/>
        <p:txBody>
          <a:bodyPr>
            <a:normAutofit/>
          </a:bodyPr>
          <a:lstStyle/>
          <a:p>
            <a:pPr algn="l"/>
            <a:r>
              <a:rPr lang="en-US" sz="3200" b="0" i="0" u="none" strike="noStrike" baseline="0" dirty="0">
                <a:latin typeface="NimbusSanL-Regu"/>
              </a:rPr>
              <a:t>Apply the same approach as we used in the </a:t>
            </a:r>
            <a:r>
              <a:rPr lang="en-US" sz="3200" b="0" i="0" u="none" strike="noStrike" baseline="0" dirty="0">
                <a:latin typeface="NimbusSanL-ReguItal"/>
              </a:rPr>
              <a:t>Guess-Who </a:t>
            </a:r>
            <a:r>
              <a:rPr lang="en-US" sz="3200" b="0" i="0" u="none" strike="noStrike" baseline="0" dirty="0">
                <a:latin typeface="NimbusSanL-Regu"/>
              </a:rPr>
              <a:t>game: prefer decision trees that use less tests (shallower trees).</a:t>
            </a:r>
          </a:p>
          <a:p>
            <a:pPr algn="l"/>
            <a:r>
              <a:rPr lang="en-US" sz="3200" b="0" i="0" u="none" strike="noStrike" baseline="0" dirty="0">
                <a:latin typeface="NimbusSanL-Regu"/>
              </a:rPr>
              <a:t>This is an example of Occam’s Razor.</a:t>
            </a:r>
            <a:endParaRPr lang="en-US" sz="3200" dirty="0"/>
          </a:p>
        </p:txBody>
      </p:sp>
    </p:spTree>
    <p:extLst>
      <p:ext uri="{BB962C8B-B14F-4D97-AF65-F5344CB8AC3E}">
        <p14:creationId xmlns:p14="http://schemas.microsoft.com/office/powerpoint/2010/main" val="1406456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08742-D92F-4152-92A0-F8E7BA3C7144}"/>
              </a:ext>
            </a:extLst>
          </p:cNvPr>
          <p:cNvSpPr>
            <a:spLocks noGrp="1"/>
          </p:cNvSpPr>
          <p:nvPr>
            <p:ph type="title"/>
          </p:nvPr>
        </p:nvSpPr>
        <p:spPr/>
        <p:txBody>
          <a:bodyPr/>
          <a:lstStyle/>
          <a:p>
            <a:r>
              <a:rPr lang="en-US" dirty="0"/>
              <a:t>But how we create shallow tree, 19</a:t>
            </a:r>
          </a:p>
        </p:txBody>
      </p:sp>
      <p:sp>
        <p:nvSpPr>
          <p:cNvPr id="3" name="Content Placeholder 2">
            <a:extLst>
              <a:ext uri="{FF2B5EF4-FFF2-40B4-BE49-F238E27FC236}">
                <a16:creationId xmlns:a16="http://schemas.microsoft.com/office/drawing/2014/main" id="{CB34FBEB-B733-49C3-B776-25CF360E7B3F}"/>
              </a:ext>
            </a:extLst>
          </p:cNvPr>
          <p:cNvSpPr>
            <a:spLocks noGrp="1"/>
          </p:cNvSpPr>
          <p:nvPr>
            <p:ph idx="1"/>
          </p:nvPr>
        </p:nvSpPr>
        <p:spPr/>
        <p:txBody>
          <a:bodyPr>
            <a:normAutofit/>
          </a:bodyPr>
          <a:lstStyle/>
          <a:p>
            <a:r>
              <a:rPr lang="en-US" sz="3200" dirty="0"/>
              <a:t>Apply some metric to test each splitting results!</a:t>
            </a:r>
          </a:p>
          <a:p>
            <a:pPr algn="l"/>
            <a:r>
              <a:rPr lang="en-US" sz="3200" b="0" i="0" u="none" strike="noStrike" baseline="0" dirty="0">
                <a:solidFill>
                  <a:srgbClr val="000000"/>
                </a:solidFill>
                <a:latin typeface="NimbusSanL-Regu"/>
              </a:rPr>
              <a:t>All we need to do that is a computational metric of the purity of a set: </a:t>
            </a:r>
            <a:r>
              <a:rPr lang="en-US" sz="3200" b="0" i="0" u="none" strike="noStrike" baseline="0" dirty="0">
                <a:solidFill>
                  <a:srgbClr val="FF0000"/>
                </a:solidFill>
                <a:latin typeface="NimbusSanL-Regu"/>
              </a:rPr>
              <a:t>entropy</a:t>
            </a:r>
            <a:endParaRPr lang="en-US" sz="3200" dirty="0"/>
          </a:p>
        </p:txBody>
      </p:sp>
    </p:spTree>
    <p:extLst>
      <p:ext uri="{BB962C8B-B14F-4D97-AF65-F5344CB8AC3E}">
        <p14:creationId xmlns:p14="http://schemas.microsoft.com/office/powerpoint/2010/main" val="2011993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CCE44E-0106-48E8-A2F0-C6604CD611BB}"/>
              </a:ext>
            </a:extLst>
          </p:cNvPr>
          <p:cNvSpPr>
            <a:spLocks noGrp="1"/>
          </p:cNvSpPr>
          <p:nvPr>
            <p:ph type="title"/>
          </p:nvPr>
        </p:nvSpPr>
        <p:spPr>
          <a:xfrm>
            <a:off x="838199" y="370319"/>
            <a:ext cx="4164401" cy="1851885"/>
          </a:xfrm>
        </p:spPr>
        <p:txBody>
          <a:bodyPr>
            <a:normAutofit/>
          </a:bodyPr>
          <a:lstStyle/>
          <a:p>
            <a:r>
              <a:rPr lang="en-US" sz="4000" dirty="0"/>
              <a:t>Shannon Entropy</a:t>
            </a:r>
          </a:p>
        </p:txBody>
      </p:sp>
      <p:sp>
        <p:nvSpPr>
          <p:cNvPr id="3" name="Content Placeholder 2">
            <a:extLst>
              <a:ext uri="{FF2B5EF4-FFF2-40B4-BE49-F238E27FC236}">
                <a16:creationId xmlns:a16="http://schemas.microsoft.com/office/drawing/2014/main" id="{A92D7895-5F96-4CCF-8A15-AC9362E72BE1}"/>
              </a:ext>
            </a:extLst>
          </p:cNvPr>
          <p:cNvSpPr>
            <a:spLocks noGrp="1"/>
          </p:cNvSpPr>
          <p:nvPr>
            <p:ph idx="1"/>
          </p:nvPr>
        </p:nvSpPr>
        <p:spPr>
          <a:xfrm>
            <a:off x="5188941" y="370319"/>
            <a:ext cx="6411932" cy="2705390"/>
          </a:xfrm>
        </p:spPr>
        <p:txBody>
          <a:bodyPr anchor="ctr">
            <a:normAutofit/>
          </a:bodyPr>
          <a:lstStyle/>
          <a:p>
            <a:r>
              <a:rPr lang="en-US" sz="2000" dirty="0"/>
              <a:t>How much surprising you get?</a:t>
            </a:r>
          </a:p>
          <a:p>
            <a:pPr lvl="1"/>
            <a:r>
              <a:rPr lang="en-US" sz="1600" dirty="0"/>
              <a:t>Tomorrow is Sat.</a:t>
            </a:r>
          </a:p>
          <a:p>
            <a:pPr lvl="1"/>
            <a:r>
              <a:rPr lang="en-US" sz="1600" dirty="0"/>
              <a:t>Today class is re-</a:t>
            </a:r>
            <a:r>
              <a:rPr lang="en-US" sz="1600" dirty="0" err="1"/>
              <a:t>sheduled</a:t>
            </a:r>
            <a:r>
              <a:rPr lang="en-US" sz="1600" dirty="0"/>
              <a:t> due to technical issue</a:t>
            </a:r>
          </a:p>
          <a:p>
            <a:pPr lvl="1"/>
            <a:r>
              <a:rPr lang="en-US" sz="1600" dirty="0"/>
              <a:t>USA attacked by </a:t>
            </a:r>
          </a:p>
        </p:txBody>
      </p:sp>
      <p:pic>
        <p:nvPicPr>
          <p:cNvPr id="4" name="Picture 3" descr="A screen shot of a person&#10;&#10;Description automatically generated">
            <a:extLst>
              <a:ext uri="{FF2B5EF4-FFF2-40B4-BE49-F238E27FC236}">
                <a16:creationId xmlns:a16="http://schemas.microsoft.com/office/drawing/2014/main" id="{95925AA4-D8A5-464C-98E4-5264E78EC346}"/>
              </a:ext>
            </a:extLst>
          </p:cNvPr>
          <p:cNvPicPr>
            <a:picLocks noChangeAspect="1"/>
          </p:cNvPicPr>
          <p:nvPr/>
        </p:nvPicPr>
        <p:blipFill rotWithShape="1">
          <a:blip r:embed="rId2"/>
          <a:srcRect l="8337" r="12034" b="1"/>
          <a:stretch/>
        </p:blipFill>
        <p:spPr>
          <a:xfrm>
            <a:off x="838199" y="2392326"/>
            <a:ext cx="4164414" cy="3917209"/>
          </a:xfrm>
          <a:prstGeom prst="rect">
            <a:avLst/>
          </a:prstGeom>
        </p:spPr>
      </p:pic>
      <p:pic>
        <p:nvPicPr>
          <p:cNvPr id="1026" name="Picture 2" descr="10 Most Beloved Quotes From 'ET the Extra-Terrestrial' (Photos)">
            <a:extLst>
              <a:ext uri="{FF2B5EF4-FFF2-40B4-BE49-F238E27FC236}">
                <a16:creationId xmlns:a16="http://schemas.microsoft.com/office/drawing/2014/main" id="{AB821AFB-8523-4B3D-9C3B-A1C9F3C153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6547"/>
          <a:stretch/>
        </p:blipFill>
        <p:spPr bwMode="auto">
          <a:xfrm>
            <a:off x="7189389" y="3565345"/>
            <a:ext cx="3935688" cy="2447529"/>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5DA96E1-A35F-B25D-3100-E559D9670A95}"/>
              </a:ext>
            </a:extLst>
          </p:cNvPr>
          <p:cNvGrpSpPr/>
          <p:nvPr/>
        </p:nvGrpSpPr>
        <p:grpSpPr>
          <a:xfrm>
            <a:off x="7378180" y="1523620"/>
            <a:ext cx="360" cy="360"/>
            <a:chOff x="7378180" y="1523620"/>
            <a:chExt cx="360" cy="36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0539AC1-42D6-A6F6-6A3C-E1844C8BD64C}"/>
                    </a:ext>
                  </a:extLst>
                </p14:cNvPr>
                <p14:cNvContentPartPr/>
                <p14:nvPr/>
              </p14:nvContentPartPr>
              <p14:xfrm>
                <a:off x="7378180" y="1523620"/>
                <a:ext cx="360" cy="360"/>
              </p14:xfrm>
            </p:contentPart>
          </mc:Choice>
          <mc:Fallback xmlns="">
            <p:pic>
              <p:nvPicPr>
                <p:cNvPr id="5" name="Ink 4">
                  <a:extLst>
                    <a:ext uri="{FF2B5EF4-FFF2-40B4-BE49-F238E27FC236}">
                      <a16:creationId xmlns:a16="http://schemas.microsoft.com/office/drawing/2014/main" id="{20539AC1-42D6-A6F6-6A3C-E1844C8BD64C}"/>
                    </a:ext>
                  </a:extLst>
                </p:cNvPr>
                <p:cNvPicPr/>
                <p:nvPr/>
              </p:nvPicPr>
              <p:blipFill>
                <a:blip r:embed="rId5"/>
                <a:stretch>
                  <a:fillRect/>
                </a:stretch>
              </p:blipFill>
              <p:spPr>
                <a:xfrm>
                  <a:off x="7369540" y="15146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2F1EC74B-7FF6-E3DA-30E8-AEDC95722097}"/>
                    </a:ext>
                  </a:extLst>
                </p14:cNvPr>
                <p14:cNvContentPartPr/>
                <p14:nvPr/>
              </p14:nvContentPartPr>
              <p14:xfrm>
                <a:off x="7378180" y="1523620"/>
                <a:ext cx="360" cy="360"/>
              </p14:xfrm>
            </p:contentPart>
          </mc:Choice>
          <mc:Fallback xmlns="">
            <p:pic>
              <p:nvPicPr>
                <p:cNvPr id="6" name="Ink 5">
                  <a:extLst>
                    <a:ext uri="{FF2B5EF4-FFF2-40B4-BE49-F238E27FC236}">
                      <a16:creationId xmlns:a16="http://schemas.microsoft.com/office/drawing/2014/main" id="{2F1EC74B-7FF6-E3DA-30E8-AEDC95722097}"/>
                    </a:ext>
                  </a:extLst>
                </p:cNvPr>
                <p:cNvPicPr/>
                <p:nvPr/>
              </p:nvPicPr>
              <p:blipFill>
                <a:blip r:embed="rId5"/>
                <a:stretch>
                  <a:fillRect/>
                </a:stretch>
              </p:blipFill>
              <p:spPr>
                <a:xfrm>
                  <a:off x="7369540" y="1514620"/>
                  <a:ext cx="18000" cy="18000"/>
                </a:xfrm>
                <a:prstGeom prst="rect">
                  <a:avLst/>
                </a:prstGeom>
              </p:spPr>
            </p:pic>
          </mc:Fallback>
        </mc:AlternateContent>
      </p:grpSp>
      <p:grpSp>
        <p:nvGrpSpPr>
          <p:cNvPr id="9" name="Group 8">
            <a:extLst>
              <a:ext uri="{FF2B5EF4-FFF2-40B4-BE49-F238E27FC236}">
                <a16:creationId xmlns:a16="http://schemas.microsoft.com/office/drawing/2014/main" id="{880D853C-71E2-79F2-C2D3-D773E51FD16A}"/>
              </a:ext>
            </a:extLst>
          </p:cNvPr>
          <p:cNvGrpSpPr/>
          <p:nvPr/>
        </p:nvGrpSpPr>
        <p:grpSpPr>
          <a:xfrm>
            <a:off x="7225900" y="1625140"/>
            <a:ext cx="360" cy="360"/>
            <a:chOff x="7225900" y="1625140"/>
            <a:chExt cx="360" cy="360"/>
          </a:xfrm>
        </p:grpSpPr>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ABB7E0D0-0AE7-56A5-5521-C8EF3CF8AB22}"/>
                    </a:ext>
                  </a:extLst>
                </p14:cNvPr>
                <p14:cNvContentPartPr/>
                <p14:nvPr/>
              </p14:nvContentPartPr>
              <p14:xfrm>
                <a:off x="7225900" y="1625140"/>
                <a:ext cx="360" cy="360"/>
              </p14:xfrm>
            </p:contentPart>
          </mc:Choice>
          <mc:Fallback xmlns="">
            <p:pic>
              <p:nvPicPr>
                <p:cNvPr id="7" name="Ink 6">
                  <a:extLst>
                    <a:ext uri="{FF2B5EF4-FFF2-40B4-BE49-F238E27FC236}">
                      <a16:creationId xmlns:a16="http://schemas.microsoft.com/office/drawing/2014/main" id="{ABB7E0D0-0AE7-56A5-5521-C8EF3CF8AB22}"/>
                    </a:ext>
                  </a:extLst>
                </p:cNvPr>
                <p:cNvPicPr/>
                <p:nvPr/>
              </p:nvPicPr>
              <p:blipFill>
                <a:blip r:embed="rId5"/>
                <a:stretch>
                  <a:fillRect/>
                </a:stretch>
              </p:blipFill>
              <p:spPr>
                <a:xfrm>
                  <a:off x="7216900" y="16161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9ECF2691-B39E-6161-A8E5-82DF71AC0FE5}"/>
                    </a:ext>
                  </a:extLst>
                </p14:cNvPr>
                <p14:cNvContentPartPr/>
                <p14:nvPr/>
              </p14:nvContentPartPr>
              <p14:xfrm>
                <a:off x="7225900" y="1625140"/>
                <a:ext cx="360" cy="360"/>
              </p14:xfrm>
            </p:contentPart>
          </mc:Choice>
          <mc:Fallback xmlns="">
            <p:pic>
              <p:nvPicPr>
                <p:cNvPr id="8" name="Ink 7">
                  <a:extLst>
                    <a:ext uri="{FF2B5EF4-FFF2-40B4-BE49-F238E27FC236}">
                      <a16:creationId xmlns:a16="http://schemas.microsoft.com/office/drawing/2014/main" id="{9ECF2691-B39E-6161-A8E5-82DF71AC0FE5}"/>
                    </a:ext>
                  </a:extLst>
                </p:cNvPr>
                <p:cNvPicPr/>
                <p:nvPr/>
              </p:nvPicPr>
              <p:blipFill>
                <a:blip r:embed="rId5"/>
                <a:stretch>
                  <a:fillRect/>
                </a:stretch>
              </p:blipFill>
              <p:spPr>
                <a:xfrm>
                  <a:off x="7216900" y="1616140"/>
                  <a:ext cx="18000" cy="18000"/>
                </a:xfrm>
                <a:prstGeom prst="rect">
                  <a:avLst/>
                </a:prstGeom>
              </p:spPr>
            </p:pic>
          </mc:Fallback>
        </mc:AlternateContent>
      </p:grpSp>
    </p:spTree>
    <p:extLst>
      <p:ext uri="{BB962C8B-B14F-4D97-AF65-F5344CB8AC3E}">
        <p14:creationId xmlns:p14="http://schemas.microsoft.com/office/powerpoint/2010/main" val="2631439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6693-888D-4E72-A364-895CAE62D08B}"/>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05BC9C8C-C583-4808-BDA8-FC94DD2C40D2}"/>
              </a:ext>
            </a:extLst>
          </p:cNvPr>
          <p:cNvSpPr>
            <a:spLocks noGrp="1"/>
          </p:cNvSpPr>
          <p:nvPr>
            <p:ph idx="1"/>
          </p:nvPr>
        </p:nvSpPr>
        <p:spPr/>
        <p:txBody>
          <a:bodyPr/>
          <a:lstStyle/>
          <a:p>
            <a:r>
              <a:rPr lang="en-US" dirty="0"/>
              <a:t> </a:t>
            </a:r>
            <a:r>
              <a:rPr lang="en-US" dirty="0">
                <a:solidFill>
                  <a:srgbClr val="FF0000"/>
                </a:solidFill>
              </a:rPr>
              <a:t>Big Idea</a:t>
            </a:r>
          </a:p>
          <a:p>
            <a:r>
              <a:rPr lang="en-US" dirty="0"/>
              <a:t>Fundamentals</a:t>
            </a:r>
          </a:p>
          <a:p>
            <a:pPr lvl="1"/>
            <a:r>
              <a:rPr lang="en-US" dirty="0"/>
              <a:t>Decision Trees</a:t>
            </a:r>
          </a:p>
          <a:p>
            <a:pPr lvl="1"/>
            <a:r>
              <a:rPr lang="en-US" dirty="0"/>
              <a:t>Shannon’s Entropy Model</a:t>
            </a:r>
          </a:p>
          <a:p>
            <a:pPr lvl="1"/>
            <a:r>
              <a:rPr lang="en-US" dirty="0"/>
              <a:t>Information Gain</a:t>
            </a:r>
          </a:p>
          <a:p>
            <a:r>
              <a:rPr lang="en-US" dirty="0"/>
              <a:t>Standard Approach: The ID3 Algorithm</a:t>
            </a:r>
          </a:p>
          <a:p>
            <a:pPr lvl="1"/>
            <a:r>
              <a:rPr lang="en-US" dirty="0"/>
              <a:t>A Worked Example: Predicting Vegetation Distributions</a:t>
            </a:r>
          </a:p>
        </p:txBody>
      </p:sp>
      <p:sp>
        <p:nvSpPr>
          <p:cNvPr id="4" name="Slide Number Placeholder 3">
            <a:extLst>
              <a:ext uri="{FF2B5EF4-FFF2-40B4-BE49-F238E27FC236}">
                <a16:creationId xmlns:a16="http://schemas.microsoft.com/office/drawing/2014/main" id="{F56458F4-7CA4-4B30-858B-6CAF94F97506}"/>
              </a:ext>
            </a:extLst>
          </p:cNvPr>
          <p:cNvSpPr>
            <a:spLocks noGrp="1"/>
          </p:cNvSpPr>
          <p:nvPr>
            <p:ph type="sldNum" sz="quarter" idx="12"/>
          </p:nvPr>
        </p:nvSpPr>
        <p:spPr/>
        <p:txBody>
          <a:bodyPr/>
          <a:lstStyle/>
          <a:p>
            <a:fld id="{51629537-6F56-4891-80D8-B8859B3248D6}" type="slidenum">
              <a:rPr lang="en-US" smtClean="0"/>
              <a:t>2</a:t>
            </a:fld>
            <a:endParaRPr lang="en-US"/>
          </a:p>
        </p:txBody>
      </p:sp>
    </p:spTree>
    <p:extLst>
      <p:ext uri="{BB962C8B-B14F-4D97-AF65-F5344CB8AC3E}">
        <p14:creationId xmlns:p14="http://schemas.microsoft.com/office/powerpoint/2010/main" val="1045441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5DC27-2C62-4AE7-9A36-9750E78AB821}"/>
              </a:ext>
            </a:extLst>
          </p:cNvPr>
          <p:cNvSpPr>
            <a:spLocks noGrp="1"/>
          </p:cNvSpPr>
          <p:nvPr>
            <p:ph type="title"/>
          </p:nvPr>
        </p:nvSpPr>
        <p:spPr/>
        <p:txBody>
          <a:bodyPr/>
          <a:lstStyle/>
          <a:p>
            <a:r>
              <a:rPr lang="en-US" dirty="0"/>
              <a:t>Shannon Entropy</a:t>
            </a:r>
          </a:p>
        </p:txBody>
      </p:sp>
      <p:sp>
        <p:nvSpPr>
          <p:cNvPr id="3" name="Content Placeholder 2">
            <a:extLst>
              <a:ext uri="{FF2B5EF4-FFF2-40B4-BE49-F238E27FC236}">
                <a16:creationId xmlns:a16="http://schemas.microsoft.com/office/drawing/2014/main" id="{7F67F0AA-EF57-4ACE-BD56-4F4EB03B76CB}"/>
              </a:ext>
            </a:extLst>
          </p:cNvPr>
          <p:cNvSpPr>
            <a:spLocks noGrp="1"/>
          </p:cNvSpPr>
          <p:nvPr>
            <p:ph idx="1"/>
          </p:nvPr>
        </p:nvSpPr>
        <p:spPr>
          <a:xfrm>
            <a:off x="838200" y="1825625"/>
            <a:ext cx="5257800" cy="4351338"/>
          </a:xfrm>
        </p:spPr>
        <p:txBody>
          <a:bodyPr/>
          <a:lstStyle/>
          <a:p>
            <a:r>
              <a:rPr lang="en-US" dirty="0"/>
              <a:t>Entropy is related to the probability of a outcome.</a:t>
            </a:r>
          </a:p>
          <a:p>
            <a:pPr lvl="1"/>
            <a:r>
              <a:rPr lang="en-US" dirty="0"/>
              <a:t>High probability -&gt; Low entropy</a:t>
            </a:r>
          </a:p>
          <a:p>
            <a:pPr lvl="1"/>
            <a:r>
              <a:rPr lang="en-US" dirty="0"/>
              <a:t>Low probability -&gt; High entropy</a:t>
            </a:r>
          </a:p>
          <a:p>
            <a:r>
              <a:rPr lang="en-US" dirty="0"/>
              <a:t>If we take the log of a probability and multiply it by -1 we get this mapping!</a:t>
            </a:r>
          </a:p>
          <a:p>
            <a:pPr marL="0" indent="0">
              <a:buNone/>
            </a:pPr>
            <a:endParaRPr lang="en-US" dirty="0"/>
          </a:p>
          <a:p>
            <a:r>
              <a:rPr lang="en-US" dirty="0"/>
              <a:t>Review log definition</a:t>
            </a:r>
          </a:p>
        </p:txBody>
      </p:sp>
      <p:pic>
        <p:nvPicPr>
          <p:cNvPr id="4" name="Picture 3">
            <a:extLst>
              <a:ext uri="{FF2B5EF4-FFF2-40B4-BE49-F238E27FC236}">
                <a16:creationId xmlns:a16="http://schemas.microsoft.com/office/drawing/2014/main" id="{F56CE11E-8DF1-4D54-8B11-2AD61F0C1BA1}"/>
              </a:ext>
            </a:extLst>
          </p:cNvPr>
          <p:cNvPicPr>
            <a:picLocks noChangeAspect="1"/>
          </p:cNvPicPr>
          <p:nvPr/>
        </p:nvPicPr>
        <p:blipFill>
          <a:blip r:embed="rId2"/>
          <a:stretch>
            <a:fillRect/>
          </a:stretch>
        </p:blipFill>
        <p:spPr>
          <a:xfrm>
            <a:off x="6327017" y="2918692"/>
            <a:ext cx="5621657" cy="1579418"/>
          </a:xfrm>
          <a:prstGeom prst="rect">
            <a:avLst/>
          </a:prstGeom>
        </p:spPr>
      </p:pic>
    </p:spTree>
    <p:extLst>
      <p:ext uri="{BB962C8B-B14F-4D97-AF65-F5344CB8AC3E}">
        <p14:creationId xmlns:p14="http://schemas.microsoft.com/office/powerpoint/2010/main" val="2715524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5A88AB9-B764-4398-B64F-652EF23339C1}"/>
              </a:ext>
            </a:extLst>
          </p:cNvPr>
          <p:cNvPicPr>
            <a:picLocks noChangeAspect="1"/>
          </p:cNvPicPr>
          <p:nvPr/>
        </p:nvPicPr>
        <p:blipFill>
          <a:blip r:embed="rId2"/>
          <a:stretch>
            <a:fillRect/>
          </a:stretch>
        </p:blipFill>
        <p:spPr>
          <a:xfrm>
            <a:off x="1306664" y="643467"/>
            <a:ext cx="9578672"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1056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E84199-6961-4741-A502-BFC168A410BA}"/>
              </a:ext>
            </a:extLst>
          </p:cNvPr>
          <p:cNvPicPr>
            <a:picLocks noChangeAspect="1"/>
          </p:cNvPicPr>
          <p:nvPr/>
        </p:nvPicPr>
        <p:blipFill>
          <a:blip r:embed="rId2"/>
          <a:stretch>
            <a:fillRect/>
          </a:stretch>
        </p:blipFill>
        <p:spPr>
          <a:xfrm>
            <a:off x="643467" y="1729360"/>
            <a:ext cx="10905066" cy="3399278"/>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012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DB69-A801-4CA2-86DA-7986FE367482}"/>
              </a:ext>
            </a:extLst>
          </p:cNvPr>
          <p:cNvSpPr>
            <a:spLocks noGrp="1"/>
          </p:cNvSpPr>
          <p:nvPr>
            <p:ph type="title"/>
          </p:nvPr>
        </p:nvSpPr>
        <p:spPr/>
        <p:txBody>
          <a:bodyPr/>
          <a:lstStyle/>
          <a:p>
            <a:r>
              <a:rPr lang="en-US" dirty="0"/>
              <a:t>What is the entropy ? 25,27</a:t>
            </a:r>
          </a:p>
        </p:txBody>
      </p:sp>
      <p:sp>
        <p:nvSpPr>
          <p:cNvPr id="3" name="Content Placeholder 2">
            <a:extLst>
              <a:ext uri="{FF2B5EF4-FFF2-40B4-BE49-F238E27FC236}">
                <a16:creationId xmlns:a16="http://schemas.microsoft.com/office/drawing/2014/main" id="{55D3E9C7-15C6-4025-BAD3-2142323A289F}"/>
              </a:ext>
            </a:extLst>
          </p:cNvPr>
          <p:cNvSpPr>
            <a:spLocks noGrp="1"/>
          </p:cNvSpPr>
          <p:nvPr>
            <p:ph idx="1"/>
          </p:nvPr>
        </p:nvSpPr>
        <p:spPr/>
        <p:txBody>
          <a:bodyPr/>
          <a:lstStyle/>
          <a:p>
            <a:r>
              <a:rPr lang="en-US" sz="3200" dirty="0"/>
              <a:t>Fair coin (H: 1/2, T: 1/2)</a:t>
            </a:r>
          </a:p>
          <a:p>
            <a:r>
              <a:rPr lang="en-US" sz="3200" dirty="0"/>
              <a:t>Dice with probability {1:1/16, 2:1/16, 3:1/16, 4:1/16, 5:3/8, 6:3/8}</a:t>
            </a:r>
          </a:p>
          <a:p>
            <a:r>
              <a:rPr lang="en-US" sz="3200" dirty="0"/>
              <a:t>What is the entropy of a set of 52 different playing cards?</a:t>
            </a:r>
          </a:p>
          <a:p>
            <a:pPr algn="l"/>
            <a:r>
              <a:rPr lang="en-US" sz="3200" b="0" i="0" u="none" strike="noStrike" baseline="0" dirty="0">
                <a:latin typeface="NimbusSanL-Regu"/>
              </a:rPr>
              <a:t>What is the entropy of a set of 52 playing cards if we only distinguish between the cards based on their suit {</a:t>
            </a:r>
            <a:r>
              <a:rPr lang="en-US" sz="2000" dirty="0"/>
              <a:t>clubs (</a:t>
            </a:r>
            <a:r>
              <a:rPr lang="en-US" sz="2000" dirty="0">
                <a:solidFill>
                  <a:srgbClr val="000000"/>
                </a:solidFill>
                <a:effectLst/>
              </a:rPr>
              <a:t>♣</a:t>
            </a:r>
            <a:r>
              <a:rPr lang="en-US" sz="2000" dirty="0"/>
              <a:t>), diamonds (</a:t>
            </a:r>
            <a:r>
              <a:rPr lang="en-US" sz="2000" dirty="0">
                <a:solidFill>
                  <a:srgbClr val="FF0000"/>
                </a:solidFill>
                <a:effectLst/>
              </a:rPr>
              <a:t>♦</a:t>
            </a:r>
            <a:r>
              <a:rPr lang="en-US" sz="2000" dirty="0"/>
              <a:t>), hearts (</a:t>
            </a:r>
            <a:r>
              <a:rPr lang="en-US" sz="2000" dirty="0">
                <a:solidFill>
                  <a:srgbClr val="FF0000"/>
                </a:solidFill>
                <a:effectLst/>
              </a:rPr>
              <a:t>♥</a:t>
            </a:r>
            <a:r>
              <a:rPr lang="en-US" sz="2000" dirty="0"/>
              <a:t>) and spades (</a:t>
            </a:r>
            <a:r>
              <a:rPr lang="en-US" sz="2000" dirty="0">
                <a:solidFill>
                  <a:srgbClr val="000000"/>
                </a:solidFill>
                <a:effectLst/>
              </a:rPr>
              <a:t>♠</a:t>
            </a:r>
            <a:r>
              <a:rPr lang="en-US" sz="2000" dirty="0"/>
              <a:t>)</a:t>
            </a:r>
            <a:r>
              <a:rPr lang="en-US" sz="3200" b="0" i="0" u="none" strike="noStrike" baseline="0" dirty="0">
                <a:latin typeface="NimbusSanL-Regu"/>
              </a:rPr>
              <a:t>}</a:t>
            </a:r>
            <a:endParaRPr lang="en-US" sz="3200" dirty="0"/>
          </a:p>
          <a:p>
            <a:endParaRPr lang="en-US" dirty="0"/>
          </a:p>
          <a:p>
            <a:endParaRPr lang="en-US" dirty="0"/>
          </a:p>
        </p:txBody>
      </p:sp>
    </p:spTree>
    <p:extLst>
      <p:ext uri="{BB962C8B-B14F-4D97-AF65-F5344CB8AC3E}">
        <p14:creationId xmlns:p14="http://schemas.microsoft.com/office/powerpoint/2010/main" val="3792389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4D6AA1-A0E1-45F9-8E25-BAB809229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8ED286-9CB8-41EE-9D5C-6A27612B8D96}"/>
              </a:ext>
            </a:extLst>
          </p:cNvPr>
          <p:cNvSpPr>
            <a:spLocks noGrp="1"/>
          </p:cNvSpPr>
          <p:nvPr>
            <p:ph type="title"/>
          </p:nvPr>
        </p:nvSpPr>
        <p:spPr>
          <a:xfrm>
            <a:off x="838199" y="557190"/>
            <a:ext cx="10515599" cy="756222"/>
          </a:xfrm>
        </p:spPr>
        <p:txBody>
          <a:bodyPr vert="horz" lIns="91440" tIns="45720" rIns="91440" bIns="45720" rtlCol="0" anchor="b">
            <a:normAutofit fontScale="90000"/>
          </a:bodyPr>
          <a:lstStyle/>
          <a:p>
            <a:pPr algn="ctr"/>
            <a:r>
              <a:rPr lang="en-US" sz="5200" kern="1200" dirty="0">
                <a:solidFill>
                  <a:schemeClr val="tx1"/>
                </a:solidFill>
                <a:latin typeface="+mj-lt"/>
                <a:ea typeface="+mj-ea"/>
                <a:cs typeface="+mj-cs"/>
              </a:rPr>
              <a:t>What do you find?</a:t>
            </a:r>
          </a:p>
        </p:txBody>
      </p:sp>
      <p:pic>
        <p:nvPicPr>
          <p:cNvPr id="5" name="Picture 4">
            <a:extLst>
              <a:ext uri="{FF2B5EF4-FFF2-40B4-BE49-F238E27FC236}">
                <a16:creationId xmlns:a16="http://schemas.microsoft.com/office/drawing/2014/main" id="{B7B958C7-3838-4DCD-BEAD-83D114B6E8A9}"/>
              </a:ext>
            </a:extLst>
          </p:cNvPr>
          <p:cNvPicPr>
            <a:picLocks noChangeAspect="1"/>
          </p:cNvPicPr>
          <p:nvPr/>
        </p:nvPicPr>
        <p:blipFill>
          <a:blip r:embed="rId2"/>
          <a:stretch>
            <a:fillRect/>
          </a:stretch>
        </p:blipFill>
        <p:spPr>
          <a:xfrm>
            <a:off x="2261063" y="1423335"/>
            <a:ext cx="7113202" cy="5324742"/>
          </a:xfrm>
          <a:prstGeom prst="rect">
            <a:avLst/>
          </a:prstGeom>
        </p:spPr>
      </p:pic>
    </p:spTree>
    <p:extLst>
      <p:ext uri="{BB962C8B-B14F-4D97-AF65-F5344CB8AC3E}">
        <p14:creationId xmlns:p14="http://schemas.microsoft.com/office/powerpoint/2010/main" val="552736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85D5262-B54E-42D6-8277-D8EDF73321BB}"/>
              </a:ext>
            </a:extLst>
          </p:cNvPr>
          <p:cNvPicPr>
            <a:picLocks noChangeAspect="1"/>
          </p:cNvPicPr>
          <p:nvPr/>
        </p:nvPicPr>
        <p:blipFill>
          <a:blip r:embed="rId2"/>
          <a:stretch>
            <a:fillRect/>
          </a:stretch>
        </p:blipFill>
        <p:spPr>
          <a:xfrm>
            <a:off x="643467" y="1603917"/>
            <a:ext cx="10905066" cy="36501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3228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4D6AA1-A0E1-45F9-8E25-BAB809229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DE47CD-167E-4BCD-9072-6E7BE4240446}"/>
              </a:ext>
            </a:extLst>
          </p:cNvPr>
          <p:cNvSpPr>
            <a:spLocks noGrp="1"/>
          </p:cNvSpPr>
          <p:nvPr>
            <p:ph type="title"/>
          </p:nvPr>
        </p:nvSpPr>
        <p:spPr>
          <a:xfrm>
            <a:off x="838199" y="557189"/>
            <a:ext cx="10515599" cy="905851"/>
          </a:xfrm>
        </p:spPr>
        <p:txBody>
          <a:bodyPr vert="horz" lIns="91440" tIns="45720" rIns="91440" bIns="45720" rtlCol="0" anchor="b">
            <a:normAutofit/>
          </a:bodyPr>
          <a:lstStyle/>
          <a:p>
            <a:pPr algn="ctr"/>
            <a:r>
              <a:rPr lang="en-US" sz="5200" kern="1200" dirty="0">
                <a:solidFill>
                  <a:schemeClr val="tx1"/>
                </a:solidFill>
                <a:latin typeface="+mj-lt"/>
                <a:ea typeface="+mj-ea"/>
                <a:cs typeface="+mj-cs"/>
              </a:rPr>
              <a:t>What are their entropy ?</a:t>
            </a:r>
            <a:r>
              <a:rPr lang="zh-TW" altLang="en-US" sz="5200" kern="1200" dirty="0">
                <a:solidFill>
                  <a:schemeClr val="tx1"/>
                </a:solidFill>
                <a:latin typeface="+mj-lt"/>
                <a:ea typeface="+mj-ea"/>
                <a:cs typeface="+mj-cs"/>
              </a:rPr>
              <a:t> </a:t>
            </a:r>
            <a:r>
              <a:rPr lang="en-US" altLang="zh-TW" sz="5200" kern="1200" dirty="0">
                <a:solidFill>
                  <a:schemeClr val="tx1"/>
                </a:solidFill>
                <a:latin typeface="+mj-lt"/>
                <a:ea typeface="+mj-ea"/>
                <a:cs typeface="+mj-cs"/>
              </a:rPr>
              <a:t>31</a:t>
            </a:r>
            <a:endParaRPr lang="en-US" sz="5200" kern="1200" dirty="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AE6046CD-26B3-4CBE-B0A3-B55F1C22E43E}"/>
              </a:ext>
            </a:extLst>
          </p:cNvPr>
          <p:cNvPicPr>
            <a:picLocks noChangeAspect="1"/>
          </p:cNvPicPr>
          <p:nvPr/>
        </p:nvPicPr>
        <p:blipFill>
          <a:blip r:embed="rId2"/>
          <a:stretch>
            <a:fillRect/>
          </a:stretch>
        </p:blipFill>
        <p:spPr>
          <a:xfrm>
            <a:off x="1814069" y="1807136"/>
            <a:ext cx="8563862" cy="4493675"/>
          </a:xfrm>
          <a:prstGeom prst="rect">
            <a:avLst/>
          </a:prstGeom>
        </p:spPr>
      </p:pic>
    </p:spTree>
    <p:extLst>
      <p:ext uri="{BB962C8B-B14F-4D97-AF65-F5344CB8AC3E}">
        <p14:creationId xmlns:p14="http://schemas.microsoft.com/office/powerpoint/2010/main" val="3961722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4E9C2-8A94-4EBE-B86E-99300DD0AE41}"/>
              </a:ext>
            </a:extLst>
          </p:cNvPr>
          <p:cNvSpPr>
            <a:spLocks noGrp="1"/>
          </p:cNvSpPr>
          <p:nvPr>
            <p:ph type="title"/>
          </p:nvPr>
        </p:nvSpPr>
        <p:spPr/>
        <p:txBody>
          <a:bodyPr/>
          <a:lstStyle/>
          <a:p>
            <a:r>
              <a:rPr lang="en-US" dirty="0"/>
              <a:t>Information gain</a:t>
            </a:r>
          </a:p>
        </p:txBody>
      </p:sp>
      <p:sp>
        <p:nvSpPr>
          <p:cNvPr id="3" name="Content Placeholder 2">
            <a:extLst>
              <a:ext uri="{FF2B5EF4-FFF2-40B4-BE49-F238E27FC236}">
                <a16:creationId xmlns:a16="http://schemas.microsoft.com/office/drawing/2014/main" id="{9DE68352-6B4F-46AD-9D18-D02B95E8E171}"/>
              </a:ext>
            </a:extLst>
          </p:cNvPr>
          <p:cNvSpPr>
            <a:spLocks noGrp="1"/>
          </p:cNvSpPr>
          <p:nvPr>
            <p:ph idx="1"/>
          </p:nvPr>
        </p:nvSpPr>
        <p:spPr>
          <a:xfrm>
            <a:off x="360918" y="1744544"/>
            <a:ext cx="3371491" cy="4351338"/>
          </a:xfrm>
        </p:spPr>
        <p:txBody>
          <a:bodyPr/>
          <a:lstStyle/>
          <a:p>
            <a:r>
              <a:rPr lang="en-US" dirty="0"/>
              <a:t>The information gain of a descriptive feature can be understood as a measure of the reduction in the overall entropy of a prediction task by testing on that feature.</a:t>
            </a:r>
          </a:p>
        </p:txBody>
      </p:sp>
      <p:pic>
        <p:nvPicPr>
          <p:cNvPr id="5" name="Picture 4">
            <a:extLst>
              <a:ext uri="{FF2B5EF4-FFF2-40B4-BE49-F238E27FC236}">
                <a16:creationId xmlns:a16="http://schemas.microsoft.com/office/drawing/2014/main" id="{04344F6F-FCD5-4B49-AF54-8656CD93D3C8}"/>
              </a:ext>
            </a:extLst>
          </p:cNvPr>
          <p:cNvPicPr>
            <a:picLocks noChangeAspect="1"/>
          </p:cNvPicPr>
          <p:nvPr/>
        </p:nvPicPr>
        <p:blipFill>
          <a:blip r:embed="rId2"/>
          <a:stretch>
            <a:fillRect/>
          </a:stretch>
        </p:blipFill>
        <p:spPr>
          <a:xfrm>
            <a:off x="3732409" y="2037931"/>
            <a:ext cx="8193535" cy="3551986"/>
          </a:xfrm>
          <a:prstGeom prst="rect">
            <a:avLst/>
          </a:prstGeom>
        </p:spPr>
      </p:pic>
    </p:spTree>
    <p:extLst>
      <p:ext uri="{BB962C8B-B14F-4D97-AF65-F5344CB8AC3E}">
        <p14:creationId xmlns:p14="http://schemas.microsoft.com/office/powerpoint/2010/main" val="2171861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DA50567-564E-4239-93E1-CC86C36C0655}"/>
              </a:ext>
            </a:extLst>
          </p:cNvPr>
          <p:cNvPicPr>
            <a:picLocks noChangeAspect="1"/>
          </p:cNvPicPr>
          <p:nvPr/>
        </p:nvPicPr>
        <p:blipFill>
          <a:blip r:embed="rId2"/>
          <a:stretch>
            <a:fillRect/>
          </a:stretch>
        </p:blipFill>
        <p:spPr>
          <a:xfrm>
            <a:off x="976643" y="643467"/>
            <a:ext cx="10238714"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1889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7A7B5E2-EDF1-425F-8B9F-0BFF343369D5}"/>
              </a:ext>
            </a:extLst>
          </p:cNvPr>
          <p:cNvPicPr>
            <a:picLocks noChangeAspect="1"/>
          </p:cNvPicPr>
          <p:nvPr/>
        </p:nvPicPr>
        <p:blipFill>
          <a:blip r:embed="rId2"/>
          <a:stretch>
            <a:fillRect/>
          </a:stretch>
        </p:blipFill>
        <p:spPr>
          <a:xfrm>
            <a:off x="643467" y="969432"/>
            <a:ext cx="10905066" cy="4919134"/>
          </a:xfrm>
          <a:prstGeom prst="rect">
            <a:avLst/>
          </a:prstGeom>
          <a:ln>
            <a:noFill/>
          </a:ln>
        </p:spPr>
      </p:pic>
    </p:spTree>
    <p:extLst>
      <p:ext uri="{BB962C8B-B14F-4D97-AF65-F5344CB8AC3E}">
        <p14:creationId xmlns:p14="http://schemas.microsoft.com/office/powerpoint/2010/main" val="1919003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EC093-008A-48D0-8107-A25271E5E560}"/>
              </a:ext>
            </a:extLst>
          </p:cNvPr>
          <p:cNvSpPr>
            <a:spLocks noGrp="1"/>
          </p:cNvSpPr>
          <p:nvPr>
            <p:ph type="title"/>
          </p:nvPr>
        </p:nvSpPr>
        <p:spPr/>
        <p:txBody>
          <a:bodyPr/>
          <a:lstStyle/>
          <a:p>
            <a:r>
              <a:rPr lang="en-US" dirty="0"/>
              <a:t>Coverage at this chapter</a:t>
            </a:r>
          </a:p>
        </p:txBody>
      </p:sp>
      <p:sp>
        <p:nvSpPr>
          <p:cNvPr id="3" name="Content Placeholder 2">
            <a:extLst>
              <a:ext uri="{FF2B5EF4-FFF2-40B4-BE49-F238E27FC236}">
                <a16:creationId xmlns:a16="http://schemas.microsoft.com/office/drawing/2014/main" id="{9A6AC5AF-9D82-477E-A70F-74223C03FF51}"/>
              </a:ext>
            </a:extLst>
          </p:cNvPr>
          <p:cNvSpPr>
            <a:spLocks noGrp="1"/>
          </p:cNvSpPr>
          <p:nvPr>
            <p:ph idx="1"/>
          </p:nvPr>
        </p:nvSpPr>
        <p:spPr/>
        <p:txBody>
          <a:bodyPr>
            <a:normAutofit/>
          </a:bodyPr>
          <a:lstStyle/>
          <a:p>
            <a:pPr algn="l"/>
            <a:r>
              <a:rPr lang="en-US" sz="3200" b="0" i="0" u="none" strike="noStrike" baseline="0" dirty="0">
                <a:solidFill>
                  <a:srgbClr val="000000"/>
                </a:solidFill>
                <a:latin typeface="NimbusSanL-Regu"/>
              </a:rPr>
              <a:t>In this chapter we are going to introduce a machine learning algorithm that tries to build predictive models </a:t>
            </a:r>
            <a:r>
              <a:rPr lang="en-US" sz="3200" b="1" i="0" u="none" strike="noStrike" baseline="0" dirty="0">
                <a:solidFill>
                  <a:srgbClr val="FF0000"/>
                </a:solidFill>
                <a:latin typeface="NimbusSanL-Bold"/>
              </a:rPr>
              <a:t>using only the most informative features</a:t>
            </a:r>
            <a:r>
              <a:rPr lang="en-US" sz="3200" b="0" i="0" u="none" strike="noStrike" baseline="0" dirty="0">
                <a:solidFill>
                  <a:srgbClr val="000000"/>
                </a:solidFill>
                <a:latin typeface="NimbusSanL-Regu"/>
              </a:rPr>
              <a:t>.</a:t>
            </a:r>
          </a:p>
          <a:p>
            <a:pPr algn="l"/>
            <a:r>
              <a:rPr lang="en-US" sz="3200" b="0" i="0" u="none" strike="noStrike" baseline="0" dirty="0">
                <a:solidFill>
                  <a:srgbClr val="000000"/>
                </a:solidFill>
                <a:latin typeface="NimbusSanL-Regu"/>
              </a:rPr>
              <a:t>In this context an informative feature is a </a:t>
            </a:r>
            <a:r>
              <a:rPr lang="en-US" sz="3200" b="1" i="0" u="none" strike="noStrike" baseline="0" dirty="0">
                <a:solidFill>
                  <a:srgbClr val="FF0000"/>
                </a:solidFill>
                <a:latin typeface="NimbusSanL-Bold"/>
              </a:rPr>
              <a:t>descriptive feature </a:t>
            </a:r>
            <a:r>
              <a:rPr lang="en-US" sz="3200" b="0" i="0" u="none" strike="noStrike" baseline="0" dirty="0">
                <a:solidFill>
                  <a:srgbClr val="000000"/>
                </a:solidFill>
                <a:latin typeface="NimbusSanL-Regu"/>
              </a:rPr>
              <a:t>whose values split the instances in the dataset into </a:t>
            </a:r>
            <a:r>
              <a:rPr lang="en-US" sz="3200" b="1" i="0" u="none" strike="noStrike" baseline="0" dirty="0">
                <a:solidFill>
                  <a:srgbClr val="FF0000"/>
                </a:solidFill>
                <a:latin typeface="NimbusSanL-Bold"/>
              </a:rPr>
              <a:t>homogeneous sets </a:t>
            </a:r>
            <a:r>
              <a:rPr lang="en-US" sz="3200" b="0" i="0" u="none" strike="noStrike" baseline="0" dirty="0">
                <a:solidFill>
                  <a:srgbClr val="000000"/>
                </a:solidFill>
                <a:latin typeface="NimbusSanL-Regu"/>
              </a:rPr>
              <a:t>with respect to the target feature value.</a:t>
            </a:r>
            <a:endParaRPr lang="en-US" sz="3200" dirty="0"/>
          </a:p>
        </p:txBody>
      </p:sp>
    </p:spTree>
    <p:extLst>
      <p:ext uri="{BB962C8B-B14F-4D97-AF65-F5344CB8AC3E}">
        <p14:creationId xmlns:p14="http://schemas.microsoft.com/office/powerpoint/2010/main" val="852137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F44EDDE-BDEC-4EA7-8D90-2E6AE4F1CF50}"/>
              </a:ext>
            </a:extLst>
          </p:cNvPr>
          <p:cNvPicPr>
            <a:picLocks noChangeAspect="1"/>
          </p:cNvPicPr>
          <p:nvPr/>
        </p:nvPicPr>
        <p:blipFill>
          <a:blip r:embed="rId2"/>
          <a:stretch>
            <a:fillRect/>
          </a:stretch>
        </p:blipFill>
        <p:spPr>
          <a:xfrm>
            <a:off x="2064802" y="643467"/>
            <a:ext cx="8062395"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5208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E3CBA3F-B18A-4B9B-82F7-A0BA5370B71D}"/>
              </a:ext>
            </a:extLst>
          </p:cNvPr>
          <p:cNvPicPr>
            <a:picLocks noChangeAspect="1"/>
          </p:cNvPicPr>
          <p:nvPr/>
        </p:nvPicPr>
        <p:blipFill>
          <a:blip r:embed="rId2"/>
          <a:stretch>
            <a:fillRect/>
          </a:stretch>
        </p:blipFill>
        <p:spPr>
          <a:xfrm>
            <a:off x="780212" y="643467"/>
            <a:ext cx="10631575"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7994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A64592B-6A53-4298-B77D-B173124CE0E2}"/>
              </a:ext>
            </a:extLst>
          </p:cNvPr>
          <p:cNvPicPr>
            <a:picLocks noChangeAspect="1"/>
          </p:cNvPicPr>
          <p:nvPr/>
        </p:nvPicPr>
        <p:blipFill>
          <a:blip r:embed="rId2"/>
          <a:stretch>
            <a:fillRect/>
          </a:stretch>
        </p:blipFill>
        <p:spPr>
          <a:xfrm>
            <a:off x="1709731" y="643467"/>
            <a:ext cx="8772538"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7747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74E3EAA-01FF-42F9-A440-BD1D568200D2}"/>
              </a:ext>
            </a:extLst>
          </p:cNvPr>
          <p:cNvPicPr>
            <a:picLocks noChangeAspect="1"/>
          </p:cNvPicPr>
          <p:nvPr/>
        </p:nvPicPr>
        <p:blipFill>
          <a:blip r:embed="rId2"/>
          <a:stretch>
            <a:fillRect/>
          </a:stretch>
        </p:blipFill>
        <p:spPr>
          <a:xfrm>
            <a:off x="643467" y="672774"/>
            <a:ext cx="10905066" cy="5512450"/>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81066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5" name="Freeform: Shape 14">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EEBBB74-154E-4EF0-AFA6-3F209EB50CBE}"/>
              </a:ext>
            </a:extLst>
          </p:cNvPr>
          <p:cNvPicPr>
            <a:picLocks noChangeAspect="1"/>
          </p:cNvPicPr>
          <p:nvPr/>
        </p:nvPicPr>
        <p:blipFill>
          <a:blip r:embed="rId2"/>
          <a:stretch>
            <a:fillRect/>
          </a:stretch>
        </p:blipFill>
        <p:spPr>
          <a:xfrm>
            <a:off x="1760148" y="643467"/>
            <a:ext cx="8671703" cy="5571065"/>
          </a:xfrm>
          <a:prstGeom prst="rect">
            <a:avLst/>
          </a:prstGeom>
          <a:ln>
            <a:noFill/>
          </a:ln>
        </p:spPr>
      </p:pic>
    </p:spTree>
    <p:extLst>
      <p:ext uri="{BB962C8B-B14F-4D97-AF65-F5344CB8AC3E}">
        <p14:creationId xmlns:p14="http://schemas.microsoft.com/office/powerpoint/2010/main" val="27047668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87726E9-FB65-40CE-AFDA-5B548EB93967}"/>
              </a:ext>
            </a:extLst>
          </p:cNvPr>
          <p:cNvPicPr>
            <a:picLocks noChangeAspect="1"/>
          </p:cNvPicPr>
          <p:nvPr/>
        </p:nvPicPr>
        <p:blipFill>
          <a:blip r:embed="rId2"/>
          <a:stretch>
            <a:fillRect/>
          </a:stretch>
        </p:blipFill>
        <p:spPr>
          <a:xfrm>
            <a:off x="643467" y="695160"/>
            <a:ext cx="10905066" cy="5467679"/>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6188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A17AD85-3C0B-462A-BC6A-D21DACEAE7C6}"/>
              </a:ext>
            </a:extLst>
          </p:cNvPr>
          <p:cNvPicPr>
            <a:picLocks noChangeAspect="1"/>
          </p:cNvPicPr>
          <p:nvPr/>
        </p:nvPicPr>
        <p:blipFill>
          <a:blip r:embed="rId2"/>
          <a:stretch>
            <a:fillRect/>
          </a:stretch>
        </p:blipFill>
        <p:spPr>
          <a:xfrm>
            <a:off x="643467" y="2478936"/>
            <a:ext cx="10905066" cy="1900126"/>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3296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DEA34F8-69DC-4C0A-BE22-006E48F5D901}"/>
              </a:ext>
            </a:extLst>
          </p:cNvPr>
          <p:cNvPicPr>
            <a:picLocks noChangeAspect="1"/>
          </p:cNvPicPr>
          <p:nvPr/>
        </p:nvPicPr>
        <p:blipFill>
          <a:blip r:embed="rId2"/>
          <a:stretch>
            <a:fillRect/>
          </a:stretch>
        </p:blipFill>
        <p:spPr>
          <a:xfrm>
            <a:off x="643467" y="1332999"/>
            <a:ext cx="10905066" cy="4192001"/>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841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6693-888D-4E72-A364-895CAE62D08B}"/>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05BC9C8C-C583-4808-BDA8-FC94DD2C40D2}"/>
              </a:ext>
            </a:extLst>
          </p:cNvPr>
          <p:cNvSpPr>
            <a:spLocks noGrp="1"/>
          </p:cNvSpPr>
          <p:nvPr>
            <p:ph idx="1"/>
          </p:nvPr>
        </p:nvSpPr>
        <p:spPr/>
        <p:txBody>
          <a:bodyPr/>
          <a:lstStyle/>
          <a:p>
            <a:r>
              <a:rPr lang="en-US" dirty="0"/>
              <a:t> Big Idea</a:t>
            </a:r>
          </a:p>
          <a:p>
            <a:r>
              <a:rPr lang="en-US" dirty="0"/>
              <a:t>Fundamentals</a:t>
            </a:r>
          </a:p>
          <a:p>
            <a:pPr lvl="1"/>
            <a:r>
              <a:rPr lang="en-US" dirty="0"/>
              <a:t>Decision Trees</a:t>
            </a:r>
          </a:p>
          <a:p>
            <a:pPr lvl="1"/>
            <a:r>
              <a:rPr lang="en-US" dirty="0"/>
              <a:t>Shannon’s Entropy Model</a:t>
            </a:r>
          </a:p>
          <a:p>
            <a:pPr lvl="1"/>
            <a:r>
              <a:rPr lang="en-US" dirty="0"/>
              <a:t>Information Gain</a:t>
            </a:r>
          </a:p>
          <a:p>
            <a:r>
              <a:rPr lang="en-US" dirty="0">
                <a:solidFill>
                  <a:srgbClr val="FF0000"/>
                </a:solidFill>
              </a:rPr>
              <a:t>Standard Approach: The ID3 Algorithm</a:t>
            </a:r>
          </a:p>
          <a:p>
            <a:pPr lvl="1"/>
            <a:r>
              <a:rPr lang="en-US" dirty="0">
                <a:solidFill>
                  <a:srgbClr val="FF0000"/>
                </a:solidFill>
              </a:rPr>
              <a:t>A Worked Example: Predicting Vegetation Distributions</a:t>
            </a:r>
            <a:endParaRPr lang="en-US" dirty="0"/>
          </a:p>
        </p:txBody>
      </p:sp>
      <p:sp>
        <p:nvSpPr>
          <p:cNvPr id="4" name="Slide Number Placeholder 3">
            <a:extLst>
              <a:ext uri="{FF2B5EF4-FFF2-40B4-BE49-F238E27FC236}">
                <a16:creationId xmlns:a16="http://schemas.microsoft.com/office/drawing/2014/main" id="{F56458F4-7CA4-4B30-858B-6CAF94F97506}"/>
              </a:ext>
            </a:extLst>
          </p:cNvPr>
          <p:cNvSpPr>
            <a:spLocks noGrp="1"/>
          </p:cNvSpPr>
          <p:nvPr>
            <p:ph type="sldNum" sz="quarter" idx="12"/>
          </p:nvPr>
        </p:nvSpPr>
        <p:spPr/>
        <p:txBody>
          <a:bodyPr/>
          <a:lstStyle/>
          <a:p>
            <a:fld id="{51629537-6F56-4891-80D8-B8859B3248D6}" type="slidenum">
              <a:rPr lang="en-US" smtClean="0"/>
              <a:t>38</a:t>
            </a:fld>
            <a:endParaRPr lang="en-US"/>
          </a:p>
        </p:txBody>
      </p:sp>
    </p:spTree>
    <p:extLst>
      <p:ext uri="{BB962C8B-B14F-4D97-AF65-F5344CB8AC3E}">
        <p14:creationId xmlns:p14="http://schemas.microsoft.com/office/powerpoint/2010/main" val="1411518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2260-4380-422E-BE85-310432265AFF}"/>
              </a:ext>
            </a:extLst>
          </p:cNvPr>
          <p:cNvSpPr>
            <a:spLocks noGrp="1"/>
          </p:cNvSpPr>
          <p:nvPr>
            <p:ph type="title"/>
          </p:nvPr>
        </p:nvSpPr>
        <p:spPr/>
        <p:txBody>
          <a:bodyPr/>
          <a:lstStyle/>
          <a:p>
            <a:r>
              <a:rPr lang="en-US" dirty="0"/>
              <a:t>ID3 algorithm</a:t>
            </a:r>
          </a:p>
        </p:txBody>
      </p:sp>
      <p:sp>
        <p:nvSpPr>
          <p:cNvPr id="3" name="Content Placeholder 2">
            <a:extLst>
              <a:ext uri="{FF2B5EF4-FFF2-40B4-BE49-F238E27FC236}">
                <a16:creationId xmlns:a16="http://schemas.microsoft.com/office/drawing/2014/main" id="{2D29519B-C738-47A6-ABF5-C61E94767DF2}"/>
              </a:ext>
            </a:extLst>
          </p:cNvPr>
          <p:cNvSpPr>
            <a:spLocks noGrp="1"/>
          </p:cNvSpPr>
          <p:nvPr>
            <p:ph idx="1"/>
          </p:nvPr>
        </p:nvSpPr>
        <p:spPr/>
        <p:txBody>
          <a:bodyPr>
            <a:normAutofit/>
          </a:bodyPr>
          <a:lstStyle/>
          <a:p>
            <a:pPr algn="l"/>
            <a:r>
              <a:rPr lang="en-US" sz="3200" b="0" i="0" u="none" strike="noStrike" baseline="0" dirty="0">
                <a:latin typeface="NimbusSanL-Regu"/>
              </a:rPr>
              <a:t>Attempts to create the shallowest tree that is consistent with the data that it is given.</a:t>
            </a:r>
          </a:p>
          <a:p>
            <a:pPr algn="l"/>
            <a:r>
              <a:rPr lang="en-US" sz="3200" b="0" i="0" u="none" strike="noStrike" baseline="0" dirty="0">
                <a:latin typeface="NimbusSanL-Regu"/>
              </a:rPr>
              <a:t>The ID3 algorithm builds the tree in a recursive, depth-first manner, beginning at the root node and working down to the leaf nodes.</a:t>
            </a:r>
            <a:endParaRPr lang="en-US" sz="3200" dirty="0"/>
          </a:p>
        </p:txBody>
      </p:sp>
    </p:spTree>
    <p:extLst>
      <p:ext uri="{BB962C8B-B14F-4D97-AF65-F5344CB8AC3E}">
        <p14:creationId xmlns:p14="http://schemas.microsoft.com/office/powerpoint/2010/main" val="4263628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0219DEB-ACEF-475B-954D-2B4CE21C1CC1}"/>
              </a:ext>
            </a:extLst>
          </p:cNvPr>
          <p:cNvPicPr>
            <a:picLocks noChangeAspect="1"/>
          </p:cNvPicPr>
          <p:nvPr/>
        </p:nvPicPr>
        <p:blipFill>
          <a:blip r:embed="rId2"/>
          <a:stretch>
            <a:fillRect/>
          </a:stretch>
        </p:blipFill>
        <p:spPr>
          <a:xfrm>
            <a:off x="2158145" y="643467"/>
            <a:ext cx="7875709" cy="5571065"/>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971EED2-37DE-4FE8-96D7-704FF473C3EC}"/>
              </a:ext>
            </a:extLst>
          </p:cNvPr>
          <p:cNvSpPr/>
          <p:nvPr/>
        </p:nvSpPr>
        <p:spPr>
          <a:xfrm>
            <a:off x="2863273" y="2346036"/>
            <a:ext cx="7170581" cy="3325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16260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4BD03-E287-4399-903E-0CAFAAAC0225}"/>
              </a:ext>
            </a:extLst>
          </p:cNvPr>
          <p:cNvSpPr>
            <a:spLocks noGrp="1"/>
          </p:cNvSpPr>
          <p:nvPr>
            <p:ph type="title"/>
          </p:nvPr>
        </p:nvSpPr>
        <p:spPr/>
        <p:txBody>
          <a:bodyPr/>
          <a:lstStyle/>
          <a:p>
            <a:r>
              <a:rPr lang="en-US" dirty="0"/>
              <a:t>ID3 algorithm steps</a:t>
            </a:r>
          </a:p>
        </p:txBody>
      </p:sp>
      <p:sp>
        <p:nvSpPr>
          <p:cNvPr id="3" name="Content Placeholder 2">
            <a:extLst>
              <a:ext uri="{FF2B5EF4-FFF2-40B4-BE49-F238E27FC236}">
                <a16:creationId xmlns:a16="http://schemas.microsoft.com/office/drawing/2014/main" id="{645C75D2-5B4D-4AB2-9DE9-2770CDE007C4}"/>
              </a:ext>
            </a:extLst>
          </p:cNvPr>
          <p:cNvSpPr>
            <a:spLocks noGrp="1"/>
          </p:cNvSpPr>
          <p:nvPr>
            <p:ph idx="1"/>
          </p:nvPr>
        </p:nvSpPr>
        <p:spPr/>
        <p:txBody>
          <a:bodyPr>
            <a:normAutofit/>
          </a:bodyPr>
          <a:lstStyle/>
          <a:p>
            <a:pPr algn="l"/>
            <a:r>
              <a:rPr lang="en-US" b="0" i="0" u="none" strike="noStrike" baseline="0" dirty="0">
                <a:solidFill>
                  <a:srgbClr val="000000"/>
                </a:solidFill>
                <a:latin typeface="NimbusSanL-Regu"/>
              </a:rPr>
              <a:t>The algorithm begins by choosing the best descriptive feature to test (i.e., the best question to ask first) using </a:t>
            </a:r>
            <a:r>
              <a:rPr lang="en-US" b="1" i="0" u="none" strike="noStrike" baseline="0" dirty="0">
                <a:solidFill>
                  <a:srgbClr val="FF0000"/>
                </a:solidFill>
                <a:latin typeface="NimbusSanL-Bold"/>
              </a:rPr>
              <a:t>information gain</a:t>
            </a:r>
            <a:r>
              <a:rPr lang="en-US" b="0" i="0" u="none" strike="noStrike" baseline="0" dirty="0">
                <a:solidFill>
                  <a:srgbClr val="000000"/>
                </a:solidFill>
                <a:latin typeface="NimbusSanL-Regu"/>
              </a:rPr>
              <a:t>.</a:t>
            </a:r>
            <a:r>
              <a:rPr lang="en-US" b="1" i="0" u="none" strike="noStrike" baseline="0" dirty="0">
                <a:solidFill>
                  <a:srgbClr val="FFFFFF"/>
                </a:solidFill>
                <a:latin typeface="NimbusSanL-Bold"/>
              </a:rPr>
              <a:t>2</a:t>
            </a:r>
          </a:p>
          <a:p>
            <a:pPr algn="l"/>
            <a:r>
              <a:rPr lang="en-US" b="0" i="0" u="none" strike="noStrike" baseline="0" dirty="0">
                <a:solidFill>
                  <a:srgbClr val="000000"/>
                </a:solidFill>
                <a:latin typeface="NimbusSanL-Regu"/>
              </a:rPr>
              <a:t>A root node is then added to the tree and labelled with the selected test feature.</a:t>
            </a:r>
          </a:p>
          <a:p>
            <a:pPr algn="l"/>
            <a:r>
              <a:rPr lang="en-US" b="0" i="0" u="none" strike="noStrike" baseline="0" dirty="0">
                <a:solidFill>
                  <a:srgbClr val="000000"/>
                </a:solidFill>
                <a:latin typeface="NimbusSanL-Regu"/>
              </a:rPr>
              <a:t>The training dataset is then partitioned using the test.</a:t>
            </a:r>
          </a:p>
          <a:p>
            <a:pPr algn="l"/>
            <a:r>
              <a:rPr lang="en-US" b="0" i="0" u="none" strike="noStrike" baseline="0" dirty="0">
                <a:solidFill>
                  <a:srgbClr val="000000"/>
                </a:solidFill>
                <a:latin typeface="NimbusSanL-Regu"/>
              </a:rPr>
              <a:t>For each partition a branch is grown from the node.</a:t>
            </a:r>
          </a:p>
          <a:p>
            <a:pPr algn="l"/>
            <a:r>
              <a:rPr lang="en-US" b="0" i="0" u="none" strike="noStrike" baseline="0" dirty="0">
                <a:solidFill>
                  <a:srgbClr val="000000"/>
                </a:solidFill>
                <a:latin typeface="NimbusSanL-Regu"/>
              </a:rPr>
              <a:t>The process is then repeated for each of these branches using the relevant partition of the training set in place of the full training set and with the selected test feature excluded from further testing.</a:t>
            </a:r>
            <a:endParaRPr lang="en-US" dirty="0"/>
          </a:p>
        </p:txBody>
      </p:sp>
    </p:spTree>
    <p:extLst>
      <p:ext uri="{BB962C8B-B14F-4D97-AF65-F5344CB8AC3E}">
        <p14:creationId xmlns:p14="http://schemas.microsoft.com/office/powerpoint/2010/main" val="1144756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A0C4-AB67-4416-B8B3-EADFB346E883}"/>
              </a:ext>
            </a:extLst>
          </p:cNvPr>
          <p:cNvSpPr>
            <a:spLocks noGrp="1"/>
          </p:cNvSpPr>
          <p:nvPr>
            <p:ph type="title"/>
          </p:nvPr>
        </p:nvSpPr>
        <p:spPr/>
        <p:txBody>
          <a:bodyPr/>
          <a:lstStyle/>
          <a:p>
            <a:r>
              <a:rPr lang="en-US" dirty="0"/>
              <a:t>How to form a leaf node</a:t>
            </a:r>
          </a:p>
        </p:txBody>
      </p:sp>
      <p:sp>
        <p:nvSpPr>
          <p:cNvPr id="3" name="Content Placeholder 2">
            <a:extLst>
              <a:ext uri="{FF2B5EF4-FFF2-40B4-BE49-F238E27FC236}">
                <a16:creationId xmlns:a16="http://schemas.microsoft.com/office/drawing/2014/main" id="{D84547B2-2084-42DB-9E88-4EBAC44C6C72}"/>
              </a:ext>
            </a:extLst>
          </p:cNvPr>
          <p:cNvSpPr>
            <a:spLocks noGrp="1"/>
          </p:cNvSpPr>
          <p:nvPr>
            <p:ph idx="1"/>
          </p:nvPr>
        </p:nvSpPr>
        <p:spPr/>
        <p:txBody>
          <a:bodyPr>
            <a:normAutofit/>
          </a:bodyPr>
          <a:lstStyle/>
          <a:p>
            <a:pPr algn="l"/>
            <a:r>
              <a:rPr lang="en-US" b="0" i="0" u="none" strike="noStrike" baseline="0" dirty="0">
                <a:solidFill>
                  <a:srgbClr val="000000"/>
                </a:solidFill>
                <a:latin typeface="NimbusSanL-Regu"/>
              </a:rPr>
              <a:t>The algorithm defines three situations where the recursion stops and a leaf node is constructed:</a:t>
            </a:r>
          </a:p>
          <a:p>
            <a:pPr lvl="1"/>
            <a:r>
              <a:rPr lang="en-US" sz="2800" b="0" i="0" u="none" strike="noStrike" baseline="0" dirty="0">
                <a:solidFill>
                  <a:srgbClr val="000000"/>
                </a:solidFill>
                <a:latin typeface="NimbusSanL-Regu"/>
              </a:rPr>
              <a:t>All of the instances in the dataset have the same classification (target feature value) then return a leaf node</a:t>
            </a:r>
          </a:p>
          <a:p>
            <a:pPr marL="457200" lvl="1" indent="0">
              <a:buNone/>
            </a:pPr>
            <a:r>
              <a:rPr lang="en-US" sz="2800" b="0" i="0" u="none" strike="noStrike" baseline="0" dirty="0">
                <a:solidFill>
                  <a:srgbClr val="000000"/>
                </a:solidFill>
                <a:latin typeface="NimbusSanL-Regu"/>
              </a:rPr>
              <a:t>    tree with that classification as its label.</a:t>
            </a:r>
          </a:p>
          <a:p>
            <a:pPr lvl="1"/>
            <a:r>
              <a:rPr lang="en-US" sz="2800" b="0" i="0" u="none" strike="noStrike" baseline="0" dirty="0">
                <a:solidFill>
                  <a:srgbClr val="000000"/>
                </a:solidFill>
                <a:latin typeface="NimbusSanL-Regu"/>
              </a:rPr>
              <a:t>The set of features left to test is empty then return a leaf node tree with the majority class of the dataset as its classification.</a:t>
            </a:r>
          </a:p>
          <a:p>
            <a:pPr lvl="1"/>
            <a:r>
              <a:rPr lang="en-US" sz="2800" b="0" i="0" u="none" strike="noStrike" baseline="0" dirty="0">
                <a:solidFill>
                  <a:srgbClr val="000000"/>
                </a:solidFill>
                <a:latin typeface="NimbusSanL-Regu"/>
              </a:rPr>
              <a:t>The dataset is empty return a leaf node tree with the majority class of the dataset at the parent node that made the recursive call.</a:t>
            </a:r>
            <a:endParaRPr lang="en-US" sz="2800" dirty="0"/>
          </a:p>
        </p:txBody>
      </p:sp>
    </p:spTree>
    <p:extLst>
      <p:ext uri="{BB962C8B-B14F-4D97-AF65-F5344CB8AC3E}">
        <p14:creationId xmlns:p14="http://schemas.microsoft.com/office/powerpoint/2010/main" val="20924934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145575D-0177-4CB0-AA8C-4253507A9820}"/>
              </a:ext>
            </a:extLst>
          </p:cNvPr>
          <p:cNvPicPr>
            <a:picLocks noChangeAspect="1"/>
          </p:cNvPicPr>
          <p:nvPr/>
        </p:nvPicPr>
        <p:blipFill>
          <a:blip r:embed="rId2"/>
          <a:stretch>
            <a:fillRect/>
          </a:stretch>
        </p:blipFill>
        <p:spPr>
          <a:xfrm>
            <a:off x="643467" y="795463"/>
            <a:ext cx="10905066" cy="5267073"/>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8188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06841CC-C556-4679-86F5-37F61C864563}"/>
              </a:ext>
            </a:extLst>
          </p:cNvPr>
          <p:cNvPicPr>
            <a:picLocks noChangeAspect="1"/>
          </p:cNvPicPr>
          <p:nvPr/>
        </p:nvPicPr>
        <p:blipFill>
          <a:blip r:embed="rId2"/>
          <a:stretch>
            <a:fillRect/>
          </a:stretch>
        </p:blipFill>
        <p:spPr>
          <a:xfrm>
            <a:off x="643467" y="1517183"/>
            <a:ext cx="10905066" cy="3823632"/>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31552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FC4288DD-1DC3-4512-8059-5612C98FD9DA}"/>
              </a:ext>
            </a:extLst>
          </p:cNvPr>
          <p:cNvPicPr>
            <a:picLocks noChangeAspect="1"/>
          </p:cNvPicPr>
          <p:nvPr/>
        </p:nvPicPr>
        <p:blipFill>
          <a:blip r:embed="rId2"/>
          <a:stretch>
            <a:fillRect/>
          </a:stretch>
        </p:blipFill>
        <p:spPr>
          <a:xfrm>
            <a:off x="790223" y="643467"/>
            <a:ext cx="10611553"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35681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81CD833-DB4F-4ED3-8C3E-2B72C4A22845}"/>
              </a:ext>
            </a:extLst>
          </p:cNvPr>
          <p:cNvPicPr>
            <a:picLocks noChangeAspect="1"/>
          </p:cNvPicPr>
          <p:nvPr/>
        </p:nvPicPr>
        <p:blipFill>
          <a:blip r:embed="rId2"/>
          <a:stretch>
            <a:fillRect/>
          </a:stretch>
        </p:blipFill>
        <p:spPr>
          <a:xfrm>
            <a:off x="643467" y="648824"/>
            <a:ext cx="10905066" cy="5560351"/>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160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0321842-CCA4-48CA-B643-8A46167B2459}"/>
              </a:ext>
            </a:extLst>
          </p:cNvPr>
          <p:cNvPicPr>
            <a:picLocks noChangeAspect="1"/>
          </p:cNvPicPr>
          <p:nvPr/>
        </p:nvPicPr>
        <p:blipFill>
          <a:blip r:embed="rId2"/>
          <a:stretch>
            <a:fillRect/>
          </a:stretch>
        </p:blipFill>
        <p:spPr>
          <a:xfrm>
            <a:off x="643467" y="1505561"/>
            <a:ext cx="10905066" cy="3846877"/>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4986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2EF8149-436C-403C-B91F-6AAD6326A164}"/>
              </a:ext>
            </a:extLst>
          </p:cNvPr>
          <p:cNvPicPr>
            <a:picLocks noChangeAspect="1"/>
          </p:cNvPicPr>
          <p:nvPr/>
        </p:nvPicPr>
        <p:blipFill>
          <a:blip r:embed="rId2"/>
          <a:stretch>
            <a:fillRect/>
          </a:stretch>
        </p:blipFill>
        <p:spPr>
          <a:xfrm>
            <a:off x="643467" y="893279"/>
            <a:ext cx="10905066" cy="5071441"/>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081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6D173F6-D7AA-4153-B133-ED6EEA4526A7}"/>
              </a:ext>
            </a:extLst>
          </p:cNvPr>
          <p:cNvPicPr>
            <a:picLocks noChangeAspect="1"/>
          </p:cNvPicPr>
          <p:nvPr/>
        </p:nvPicPr>
        <p:blipFill>
          <a:blip r:embed="rId2"/>
          <a:stretch>
            <a:fillRect/>
          </a:stretch>
        </p:blipFill>
        <p:spPr>
          <a:xfrm>
            <a:off x="1599618" y="643467"/>
            <a:ext cx="8992763"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20706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E0C8469-B052-4E19-BA38-E9E9CEA05447}"/>
              </a:ext>
            </a:extLst>
          </p:cNvPr>
          <p:cNvPicPr>
            <a:picLocks noChangeAspect="1"/>
          </p:cNvPicPr>
          <p:nvPr/>
        </p:nvPicPr>
        <p:blipFill>
          <a:blip r:embed="rId2"/>
          <a:stretch>
            <a:fillRect/>
          </a:stretch>
        </p:blipFill>
        <p:spPr>
          <a:xfrm>
            <a:off x="643467" y="1499262"/>
            <a:ext cx="10905066" cy="3859474"/>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6066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9802E9-028E-483E-BDA2-FB892E88034E}"/>
              </a:ext>
            </a:extLst>
          </p:cNvPr>
          <p:cNvSpPr>
            <a:spLocks noGrp="1"/>
          </p:cNvSpPr>
          <p:nvPr>
            <p:ph type="title"/>
          </p:nvPr>
        </p:nvSpPr>
        <p:spPr>
          <a:xfrm>
            <a:off x="1008184" y="174032"/>
            <a:ext cx="10175631" cy="1111843"/>
          </a:xfrm>
        </p:spPr>
        <p:txBody>
          <a:bodyPr anchor="ctr">
            <a:normAutofit/>
          </a:bodyPr>
          <a:lstStyle/>
          <a:p>
            <a:pPr algn="ctr"/>
            <a:r>
              <a:rPr lang="en-US" sz="4000" dirty="0"/>
              <a:t>What questions to ask first?</a:t>
            </a:r>
          </a:p>
        </p:txBody>
      </p:sp>
      <p:sp>
        <p:nvSpPr>
          <p:cNvPr id="3" name="Content Placeholder 2">
            <a:extLst>
              <a:ext uri="{FF2B5EF4-FFF2-40B4-BE49-F238E27FC236}">
                <a16:creationId xmlns:a16="http://schemas.microsoft.com/office/drawing/2014/main" id="{E0C1E05C-F0D5-4CC1-994D-F87383BCF824}"/>
              </a:ext>
            </a:extLst>
          </p:cNvPr>
          <p:cNvSpPr>
            <a:spLocks noGrp="1"/>
          </p:cNvSpPr>
          <p:nvPr>
            <p:ph idx="1"/>
          </p:nvPr>
        </p:nvSpPr>
        <p:spPr>
          <a:xfrm>
            <a:off x="1008184" y="1459907"/>
            <a:ext cx="10175630" cy="767904"/>
          </a:xfrm>
        </p:spPr>
        <p:txBody>
          <a:bodyPr anchor="ctr">
            <a:normAutofit/>
          </a:bodyPr>
          <a:lstStyle/>
          <a:p>
            <a:pPr algn="l"/>
            <a:r>
              <a:rPr lang="en-US" sz="1800" b="1" i="0" u="none" strike="noStrike" baseline="0" dirty="0">
                <a:latin typeface="NimbusSanL-Bold"/>
              </a:rPr>
              <a:t>Q (1)  </a:t>
            </a:r>
            <a:r>
              <a:rPr lang="en-US" sz="1800" b="0" i="0" u="none" strike="noStrike" baseline="0" dirty="0">
                <a:solidFill>
                  <a:srgbClr val="000000"/>
                </a:solidFill>
                <a:latin typeface="NimbusSanL-Regu"/>
              </a:rPr>
              <a:t>Is it a man?</a:t>
            </a:r>
          </a:p>
          <a:p>
            <a:pPr algn="l"/>
            <a:r>
              <a:rPr lang="en-US" sz="1800" b="1" i="0" u="none" strike="noStrike" baseline="0" dirty="0">
                <a:latin typeface="NimbusSanL-Bold"/>
              </a:rPr>
              <a:t>Q (2)</a:t>
            </a:r>
            <a:r>
              <a:rPr lang="en-US" sz="1800" b="1" i="0" u="none" strike="noStrike" baseline="0" dirty="0">
                <a:solidFill>
                  <a:srgbClr val="FFFFFF"/>
                </a:solidFill>
                <a:latin typeface="NimbusSanL-Bold"/>
              </a:rPr>
              <a:t> </a:t>
            </a:r>
            <a:r>
              <a:rPr lang="en-US" sz="1800" b="0" i="0" u="none" strike="noStrike" baseline="0" dirty="0">
                <a:solidFill>
                  <a:srgbClr val="000000"/>
                </a:solidFill>
                <a:latin typeface="NimbusSanL-Regu"/>
              </a:rPr>
              <a:t>Does the person wear glasses?</a:t>
            </a:r>
            <a:endParaRPr lang="en-US" sz="2000" dirty="0"/>
          </a:p>
        </p:txBody>
      </p:sp>
      <p:pic>
        <p:nvPicPr>
          <p:cNvPr id="5" name="Picture 4">
            <a:extLst>
              <a:ext uri="{FF2B5EF4-FFF2-40B4-BE49-F238E27FC236}">
                <a16:creationId xmlns:a16="http://schemas.microsoft.com/office/drawing/2014/main" id="{A5690EAB-8803-4291-B53C-FF9087A01D7E}"/>
              </a:ext>
            </a:extLst>
          </p:cNvPr>
          <p:cNvPicPr>
            <a:picLocks noChangeAspect="1"/>
          </p:cNvPicPr>
          <p:nvPr/>
        </p:nvPicPr>
        <p:blipFill>
          <a:blip r:embed="rId2"/>
          <a:stretch>
            <a:fillRect/>
          </a:stretch>
        </p:blipFill>
        <p:spPr>
          <a:xfrm>
            <a:off x="835154" y="3172537"/>
            <a:ext cx="10515595" cy="2364616"/>
          </a:xfrm>
          <a:prstGeom prst="rect">
            <a:avLst/>
          </a:prstGeom>
        </p:spPr>
      </p:pic>
    </p:spTree>
    <p:extLst>
      <p:ext uri="{BB962C8B-B14F-4D97-AF65-F5344CB8AC3E}">
        <p14:creationId xmlns:p14="http://schemas.microsoft.com/office/powerpoint/2010/main" val="1979331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160E648-D0F7-46EA-9427-A06498DCB53F}"/>
              </a:ext>
            </a:extLst>
          </p:cNvPr>
          <p:cNvPicPr>
            <a:picLocks noChangeAspect="1"/>
          </p:cNvPicPr>
          <p:nvPr/>
        </p:nvPicPr>
        <p:blipFill>
          <a:blip r:embed="rId2"/>
          <a:stretch>
            <a:fillRect/>
          </a:stretch>
        </p:blipFill>
        <p:spPr>
          <a:xfrm>
            <a:off x="643467" y="1009812"/>
            <a:ext cx="10905066" cy="4838374"/>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35178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25CA100-FBE7-4D95-A5C3-AC0FDDD8169B}"/>
              </a:ext>
            </a:extLst>
          </p:cNvPr>
          <p:cNvPicPr>
            <a:picLocks noChangeAspect="1"/>
          </p:cNvPicPr>
          <p:nvPr/>
        </p:nvPicPr>
        <p:blipFill>
          <a:blip r:embed="rId2"/>
          <a:stretch>
            <a:fillRect/>
          </a:stretch>
        </p:blipFill>
        <p:spPr>
          <a:xfrm>
            <a:off x="1063201" y="643467"/>
            <a:ext cx="10065597"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167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EBB4B42-1249-4BDD-82A0-26B9AABC41C6}"/>
              </a:ext>
            </a:extLst>
          </p:cNvPr>
          <p:cNvPicPr>
            <a:picLocks noChangeAspect="1"/>
          </p:cNvPicPr>
          <p:nvPr/>
        </p:nvPicPr>
        <p:blipFill>
          <a:blip r:embed="rId2"/>
          <a:stretch>
            <a:fillRect/>
          </a:stretch>
        </p:blipFill>
        <p:spPr>
          <a:xfrm>
            <a:off x="1555508" y="643467"/>
            <a:ext cx="9080984"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0204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F0A898C-654C-4234-8A7D-8CFF84668B6A}"/>
              </a:ext>
            </a:extLst>
          </p:cNvPr>
          <p:cNvPicPr>
            <a:picLocks noChangeAspect="1"/>
          </p:cNvPicPr>
          <p:nvPr/>
        </p:nvPicPr>
        <p:blipFill>
          <a:blip r:embed="rId2"/>
          <a:stretch>
            <a:fillRect/>
          </a:stretch>
        </p:blipFill>
        <p:spPr>
          <a:xfrm>
            <a:off x="1987189" y="643467"/>
            <a:ext cx="8217621"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51283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9BB2CD1-A165-45DD-B43E-0E46406D2DC3}"/>
              </a:ext>
            </a:extLst>
          </p:cNvPr>
          <p:cNvPicPr>
            <a:picLocks noChangeAspect="1"/>
          </p:cNvPicPr>
          <p:nvPr/>
        </p:nvPicPr>
        <p:blipFill>
          <a:blip r:embed="rId2"/>
          <a:stretch>
            <a:fillRect/>
          </a:stretch>
        </p:blipFill>
        <p:spPr>
          <a:xfrm>
            <a:off x="2381957" y="643467"/>
            <a:ext cx="7428086"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3056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D31B7A0-AE40-452D-BDE8-FA7C4001044A}"/>
              </a:ext>
            </a:extLst>
          </p:cNvPr>
          <p:cNvPicPr>
            <a:picLocks noChangeAspect="1"/>
          </p:cNvPicPr>
          <p:nvPr/>
        </p:nvPicPr>
        <p:blipFill>
          <a:blip r:embed="rId2"/>
          <a:stretch>
            <a:fillRect/>
          </a:stretch>
        </p:blipFill>
        <p:spPr>
          <a:xfrm>
            <a:off x="2679079" y="643467"/>
            <a:ext cx="6833841"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0296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A0F1-7FB9-46CD-A4EF-50F7DEBFA9CA}"/>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tx1"/>
                </a:solidFill>
                <a:latin typeface="+mj-lt"/>
                <a:ea typeface="+mj-ea"/>
                <a:cs typeface="+mj-cs"/>
              </a:rPr>
              <a:t>Discussion: Go though ID3 algorithm with following data to get a </a:t>
            </a:r>
            <a:r>
              <a:rPr lang="en-US" kern="1200" dirty="0" err="1">
                <a:solidFill>
                  <a:schemeClr val="tx1"/>
                </a:solidFill>
                <a:latin typeface="+mj-lt"/>
                <a:ea typeface="+mj-ea"/>
                <a:cs typeface="+mj-cs"/>
              </a:rPr>
              <a:t>DTree</a:t>
            </a:r>
            <a:r>
              <a:rPr lang="en-US" kern="1200" dirty="0">
                <a:solidFill>
                  <a:schemeClr val="tx1"/>
                </a:solidFill>
                <a:latin typeface="+mj-lt"/>
                <a:ea typeface="+mj-ea"/>
                <a:cs typeface="+mj-cs"/>
              </a:rPr>
              <a:t>, 62</a:t>
            </a:r>
          </a:p>
        </p:txBody>
      </p:sp>
      <p:pic>
        <p:nvPicPr>
          <p:cNvPr id="10" name="Picture 9" descr="A screenshot of a cell phone&#10;&#10;Description automatically generated">
            <a:extLst>
              <a:ext uri="{FF2B5EF4-FFF2-40B4-BE49-F238E27FC236}">
                <a16:creationId xmlns:a16="http://schemas.microsoft.com/office/drawing/2014/main" id="{2DFD77F5-E384-4633-9983-0A2767567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315" y="1825626"/>
            <a:ext cx="6001845" cy="4351338"/>
          </a:xfrm>
          <a:prstGeom prst="rect">
            <a:avLst/>
          </a:prstGeom>
        </p:spPr>
      </p:pic>
    </p:spTree>
    <p:extLst>
      <p:ext uri="{BB962C8B-B14F-4D97-AF65-F5344CB8AC3E}">
        <p14:creationId xmlns:p14="http://schemas.microsoft.com/office/powerpoint/2010/main" val="13499869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300FD-4F1A-434C-A9F9-2DEEEE5867E7}"/>
              </a:ext>
            </a:extLst>
          </p:cNvPr>
          <p:cNvSpPr>
            <a:spLocks noGrp="1"/>
          </p:cNvSpPr>
          <p:nvPr>
            <p:ph type="title"/>
          </p:nvPr>
        </p:nvSpPr>
        <p:spPr/>
        <p:txBody>
          <a:bodyPr/>
          <a:lstStyle/>
          <a:p>
            <a:r>
              <a:rPr lang="en-US" dirty="0"/>
              <a:t>Coding demo</a:t>
            </a:r>
          </a:p>
        </p:txBody>
      </p:sp>
      <p:sp>
        <p:nvSpPr>
          <p:cNvPr id="3" name="Content Placeholder 2">
            <a:extLst>
              <a:ext uri="{FF2B5EF4-FFF2-40B4-BE49-F238E27FC236}">
                <a16:creationId xmlns:a16="http://schemas.microsoft.com/office/drawing/2014/main" id="{FA06B4A6-504E-4FB7-8F69-9FF520CEF49E}"/>
              </a:ext>
            </a:extLst>
          </p:cNvPr>
          <p:cNvSpPr>
            <a:spLocks noGrp="1"/>
          </p:cNvSpPr>
          <p:nvPr>
            <p:ph idx="1"/>
          </p:nvPr>
        </p:nvSpPr>
        <p:spPr/>
        <p:txBody>
          <a:bodyPr/>
          <a:lstStyle/>
          <a:p>
            <a:r>
              <a:rPr lang="en-US" dirty="0"/>
              <a:t>Iris data set </a:t>
            </a:r>
            <a:r>
              <a:rPr lang="en-US" dirty="0" err="1"/>
              <a:t>Dtree</a:t>
            </a:r>
            <a:endParaRPr lang="en-US" dirty="0"/>
          </a:p>
          <a:p>
            <a:endParaRPr lang="en-US" dirty="0"/>
          </a:p>
        </p:txBody>
      </p:sp>
    </p:spTree>
    <p:extLst>
      <p:ext uri="{BB962C8B-B14F-4D97-AF65-F5344CB8AC3E}">
        <p14:creationId xmlns:p14="http://schemas.microsoft.com/office/powerpoint/2010/main" val="12586406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15D49-D946-4788-8D89-FEF4C7FA54C7}"/>
              </a:ext>
            </a:extLst>
          </p:cNvPr>
          <p:cNvSpPr>
            <a:spLocks noGrp="1"/>
          </p:cNvSpPr>
          <p:nvPr>
            <p:ph type="title"/>
          </p:nvPr>
        </p:nvSpPr>
        <p:spPr/>
        <p:txBody>
          <a:bodyPr/>
          <a:lstStyle/>
          <a:p>
            <a:r>
              <a:rPr lang="en-US" dirty="0"/>
              <a:t>Discussions</a:t>
            </a:r>
          </a:p>
        </p:txBody>
      </p:sp>
      <p:sp>
        <p:nvSpPr>
          <p:cNvPr id="3" name="Content Placeholder 2">
            <a:extLst>
              <a:ext uri="{FF2B5EF4-FFF2-40B4-BE49-F238E27FC236}">
                <a16:creationId xmlns:a16="http://schemas.microsoft.com/office/drawing/2014/main" id="{6CEE0F3F-4F6D-4149-981D-DF0D1B0E3CEC}"/>
              </a:ext>
            </a:extLst>
          </p:cNvPr>
          <p:cNvSpPr>
            <a:spLocks noGrp="1"/>
          </p:cNvSpPr>
          <p:nvPr>
            <p:ph idx="1"/>
          </p:nvPr>
        </p:nvSpPr>
        <p:spPr/>
        <p:txBody>
          <a:bodyPr/>
          <a:lstStyle/>
          <a:p>
            <a:r>
              <a:rPr lang="en-US" dirty="0"/>
              <a:t>For Iris dataset at the </a:t>
            </a:r>
            <a:r>
              <a:rPr lang="en-US" dirty="0" err="1"/>
              <a:t>jupyter</a:t>
            </a:r>
            <a:r>
              <a:rPr lang="en-US" dirty="0"/>
              <a:t> notebook I provided, what difference of classification results can you find after removing remove the widest Iris-Versicolor from the iris training set ?</a:t>
            </a:r>
          </a:p>
        </p:txBody>
      </p:sp>
    </p:spTree>
    <p:extLst>
      <p:ext uri="{BB962C8B-B14F-4D97-AF65-F5344CB8AC3E}">
        <p14:creationId xmlns:p14="http://schemas.microsoft.com/office/powerpoint/2010/main" val="1896965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FA9E-49FC-42EE-B9B8-C7708D687AE2}"/>
              </a:ext>
            </a:extLst>
          </p:cNvPr>
          <p:cNvSpPr>
            <a:spLocks noGrp="1"/>
          </p:cNvSpPr>
          <p:nvPr>
            <p:ph type="title"/>
          </p:nvPr>
        </p:nvSpPr>
        <p:spPr>
          <a:xfrm>
            <a:off x="838200" y="365126"/>
            <a:ext cx="10515600" cy="888206"/>
          </a:xfrm>
        </p:spPr>
        <p:txBody>
          <a:bodyPr/>
          <a:lstStyle/>
          <a:p>
            <a:r>
              <a:rPr lang="en-US" dirty="0"/>
              <a:t>Summary</a:t>
            </a:r>
          </a:p>
        </p:txBody>
      </p:sp>
      <p:sp>
        <p:nvSpPr>
          <p:cNvPr id="3" name="Content Placeholder 2">
            <a:extLst>
              <a:ext uri="{FF2B5EF4-FFF2-40B4-BE49-F238E27FC236}">
                <a16:creationId xmlns:a16="http://schemas.microsoft.com/office/drawing/2014/main" id="{EE348FF0-A813-42C3-8F03-7DD4ADF13149}"/>
              </a:ext>
            </a:extLst>
          </p:cNvPr>
          <p:cNvSpPr>
            <a:spLocks noGrp="1"/>
          </p:cNvSpPr>
          <p:nvPr>
            <p:ph idx="1"/>
          </p:nvPr>
        </p:nvSpPr>
        <p:spPr>
          <a:xfrm>
            <a:off x="838200" y="1253331"/>
            <a:ext cx="10515600" cy="4351338"/>
          </a:xfrm>
        </p:spPr>
        <p:txBody>
          <a:bodyPr>
            <a:noAutofit/>
          </a:bodyPr>
          <a:lstStyle/>
          <a:p>
            <a:pPr algn="l"/>
            <a:r>
              <a:rPr lang="en-US" b="0" i="0" u="none" strike="noStrike" baseline="0" dirty="0">
                <a:latin typeface="NimbusSanL-Regu"/>
              </a:rPr>
              <a:t>Using entropy to fine information gain</a:t>
            </a:r>
          </a:p>
          <a:p>
            <a:pPr algn="l"/>
            <a:r>
              <a:rPr lang="en-US" b="0" i="0" u="none" strike="noStrike" baseline="0" dirty="0">
                <a:latin typeface="NimbusSanL-Regu"/>
              </a:rPr>
              <a:t>The ID3 algorithm works the same way for larger more complicated datasets.</a:t>
            </a:r>
          </a:p>
          <a:p>
            <a:pPr algn="l"/>
            <a:r>
              <a:rPr lang="en-US" b="0" i="0" u="none" strike="noStrike" baseline="0" dirty="0">
                <a:latin typeface="NimbusSanL-Regu"/>
              </a:rPr>
              <a:t>There have been many extensions and variations proposed for the ID3 algorithm:</a:t>
            </a:r>
          </a:p>
          <a:p>
            <a:pPr lvl="1"/>
            <a:r>
              <a:rPr lang="en-US" sz="2800" b="0" i="0" u="none" strike="noStrike" baseline="0" dirty="0">
                <a:latin typeface="NimbusSanL-Regu"/>
              </a:rPr>
              <a:t>using different impurity measures (Gini, Gain Ratio)</a:t>
            </a:r>
          </a:p>
          <a:p>
            <a:pPr lvl="1"/>
            <a:r>
              <a:rPr lang="en-US" sz="2800" b="0" i="0" u="none" strike="noStrike" baseline="0" dirty="0">
                <a:latin typeface="NimbusSanL-Regu"/>
              </a:rPr>
              <a:t>handling continuous descriptive features</a:t>
            </a:r>
          </a:p>
          <a:p>
            <a:pPr lvl="1"/>
            <a:r>
              <a:rPr lang="en-US" sz="2800" b="0" i="0" u="none" strike="noStrike" baseline="0" dirty="0">
                <a:latin typeface="NimbusSanL-Regu"/>
              </a:rPr>
              <a:t>to handle continuous targets</a:t>
            </a:r>
          </a:p>
          <a:p>
            <a:pPr lvl="1"/>
            <a:r>
              <a:rPr lang="en-US" sz="2800" b="0" i="0" u="none" strike="noStrike" baseline="0" dirty="0">
                <a:latin typeface="NimbusSanL-Regu"/>
              </a:rPr>
              <a:t>pruning to guard against over-fitting</a:t>
            </a:r>
          </a:p>
          <a:p>
            <a:pPr lvl="1"/>
            <a:r>
              <a:rPr lang="en-US" sz="2800" b="0" i="0" u="none" strike="noStrike" baseline="0" dirty="0">
                <a:latin typeface="NimbusSanL-Regu"/>
              </a:rPr>
              <a:t>using decision trees as part of an ensemble (Random Forests)</a:t>
            </a:r>
          </a:p>
          <a:p>
            <a:pPr algn="l"/>
            <a:r>
              <a:rPr lang="en-US" b="0" i="0" u="none" strike="noStrike" baseline="0" dirty="0">
                <a:latin typeface="NimbusSanL-Regu"/>
              </a:rPr>
              <a:t>We cover these extensions in Section 4</a:t>
            </a:r>
            <a:r>
              <a:rPr lang="en-US" b="0" i="0" u="none" strike="noStrike" baseline="0" dirty="0">
                <a:latin typeface="CMMI10"/>
              </a:rPr>
              <a:t>:</a:t>
            </a:r>
            <a:r>
              <a:rPr lang="en-US" b="0" i="0" u="none" strike="noStrike" baseline="0" dirty="0">
                <a:latin typeface="NimbusSanL-Regu"/>
              </a:rPr>
              <a:t>4.</a:t>
            </a:r>
            <a:endParaRPr lang="en-US" dirty="0"/>
          </a:p>
        </p:txBody>
      </p:sp>
    </p:spTree>
    <p:extLst>
      <p:ext uri="{BB962C8B-B14F-4D97-AF65-F5344CB8AC3E}">
        <p14:creationId xmlns:p14="http://schemas.microsoft.com/office/powerpoint/2010/main" val="2755372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DD55-521C-43E2-A202-467DC659A7CD}"/>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First question: Does the person wear glasses?</a:t>
            </a:r>
          </a:p>
        </p:txBody>
      </p:sp>
      <p:pic>
        <p:nvPicPr>
          <p:cNvPr id="5" name="Picture 4">
            <a:extLst>
              <a:ext uri="{FF2B5EF4-FFF2-40B4-BE49-F238E27FC236}">
                <a16:creationId xmlns:a16="http://schemas.microsoft.com/office/drawing/2014/main" id="{A7615EE4-52AF-458F-9F83-A352DE4877DF}"/>
              </a:ext>
            </a:extLst>
          </p:cNvPr>
          <p:cNvPicPr>
            <a:picLocks noChangeAspect="1"/>
          </p:cNvPicPr>
          <p:nvPr/>
        </p:nvPicPr>
        <p:blipFill>
          <a:blip r:embed="rId2"/>
          <a:stretch>
            <a:fillRect/>
          </a:stretch>
        </p:blipFill>
        <p:spPr>
          <a:xfrm>
            <a:off x="2436114" y="1825626"/>
            <a:ext cx="7310246" cy="4351338"/>
          </a:xfrm>
          <a:prstGeom prst="rect">
            <a:avLst/>
          </a:prstGeom>
        </p:spPr>
      </p:pic>
    </p:spTree>
    <p:extLst>
      <p:ext uri="{BB962C8B-B14F-4D97-AF65-F5344CB8AC3E}">
        <p14:creationId xmlns:p14="http://schemas.microsoft.com/office/powerpoint/2010/main" val="902850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0279-2C26-47B9-8A9F-DE23BDA7D47F}"/>
              </a:ext>
            </a:extLst>
          </p:cNvPr>
          <p:cNvSpPr>
            <a:spLocks noGrp="1"/>
          </p:cNvSpPr>
          <p:nvPr>
            <p:ph type="title"/>
          </p:nvPr>
        </p:nvSpPr>
        <p:spPr/>
        <p:txBody>
          <a:bodyPr/>
          <a:lstStyle/>
          <a:p>
            <a:r>
              <a:rPr lang="en-US" dirty="0"/>
              <a:t>Average questions per game</a:t>
            </a:r>
          </a:p>
        </p:txBody>
      </p:sp>
      <p:sp>
        <p:nvSpPr>
          <p:cNvPr id="3" name="Content Placeholder 2">
            <a:extLst>
              <a:ext uri="{FF2B5EF4-FFF2-40B4-BE49-F238E27FC236}">
                <a16:creationId xmlns:a16="http://schemas.microsoft.com/office/drawing/2014/main" id="{81C2A021-6FBC-4ABC-ACE4-4FD36A12E102}"/>
              </a:ext>
            </a:extLst>
          </p:cNvPr>
          <p:cNvSpPr>
            <a:spLocks noGrp="1"/>
          </p:cNvSpPr>
          <p:nvPr>
            <p:ph idx="1"/>
          </p:nvPr>
        </p:nvSpPr>
        <p:spPr/>
        <p:txBody>
          <a:bodyPr>
            <a:normAutofit/>
          </a:bodyPr>
          <a:lstStyle/>
          <a:p>
            <a:pPr algn="l"/>
            <a:r>
              <a:rPr lang="en-US" sz="3200" b="0" i="0" u="none" strike="noStrike" baseline="0" dirty="0">
                <a:latin typeface="NimbusSanL-Regu"/>
              </a:rPr>
              <a:t>In both of the diagrams:</a:t>
            </a:r>
          </a:p>
          <a:p>
            <a:pPr lvl="1"/>
            <a:r>
              <a:rPr lang="en-US" sz="3200" b="0" i="0" u="none" strike="noStrike" baseline="0" dirty="0">
                <a:latin typeface="NimbusSanL-Regu"/>
              </a:rPr>
              <a:t>one path is 1 question long,</a:t>
            </a:r>
          </a:p>
          <a:p>
            <a:pPr lvl="1"/>
            <a:r>
              <a:rPr lang="en-US" sz="3200" b="0" i="0" u="none" strike="noStrike" baseline="0" dirty="0">
                <a:latin typeface="NimbusSanL-Regu"/>
              </a:rPr>
              <a:t>one path is 2 questions long,</a:t>
            </a:r>
          </a:p>
          <a:p>
            <a:pPr lvl="1"/>
            <a:r>
              <a:rPr lang="en-US" sz="3200" b="0" i="0" u="none" strike="noStrike" baseline="0" dirty="0">
                <a:latin typeface="NimbusSanL-Regu"/>
              </a:rPr>
              <a:t>and two paths are 3 questions long.</a:t>
            </a:r>
          </a:p>
          <a:p>
            <a:pPr algn="l"/>
            <a:r>
              <a:rPr lang="en-US" sz="3200" b="0" i="0" u="none" strike="noStrike" baseline="0" dirty="0">
                <a:latin typeface="NimbusSanL-Regu"/>
              </a:rPr>
              <a:t>Consequently, if you ask Question (2) first the average number of questions you have to ask per game is:</a:t>
            </a:r>
          </a:p>
          <a:p>
            <a:pPr marL="0" indent="0" algn="l">
              <a:buNone/>
            </a:pPr>
            <a:r>
              <a:rPr lang="en-US" sz="3200" b="0" i="0" u="none" strike="noStrike" baseline="0" dirty="0">
                <a:latin typeface="NimbusSanL-Regu"/>
              </a:rPr>
              <a:t>    (1 </a:t>
            </a:r>
            <a:r>
              <a:rPr lang="en-US" sz="3200" b="0" i="0" u="none" strike="noStrike" baseline="0" dirty="0">
                <a:latin typeface="CMSS10"/>
              </a:rPr>
              <a:t>+ </a:t>
            </a:r>
            <a:r>
              <a:rPr lang="en-US" sz="3200" b="0" i="0" u="none" strike="noStrike" baseline="0" dirty="0">
                <a:latin typeface="NimbusSanL-Regu"/>
              </a:rPr>
              <a:t>2 </a:t>
            </a:r>
            <a:r>
              <a:rPr lang="en-US" sz="3200" b="0" i="0" u="none" strike="noStrike" baseline="0" dirty="0">
                <a:latin typeface="CMSS10"/>
              </a:rPr>
              <a:t>+ </a:t>
            </a:r>
            <a:r>
              <a:rPr lang="en-US" sz="3200" b="0" i="0" u="none" strike="noStrike" baseline="0" dirty="0">
                <a:latin typeface="NimbusSanL-Regu"/>
              </a:rPr>
              <a:t>3 </a:t>
            </a:r>
            <a:r>
              <a:rPr lang="en-US" sz="3200" b="0" i="0" u="none" strike="noStrike" baseline="0" dirty="0">
                <a:latin typeface="CMSS10"/>
              </a:rPr>
              <a:t>+ </a:t>
            </a:r>
            <a:r>
              <a:rPr lang="en-US" sz="3200" b="0" i="0" u="none" strike="noStrike" baseline="0" dirty="0">
                <a:latin typeface="NimbusSanL-Regu"/>
              </a:rPr>
              <a:t>3)/4 =2.25</a:t>
            </a:r>
            <a:endParaRPr lang="en-US" sz="3200" dirty="0"/>
          </a:p>
        </p:txBody>
      </p:sp>
    </p:spTree>
    <p:extLst>
      <p:ext uri="{BB962C8B-B14F-4D97-AF65-F5344CB8AC3E}">
        <p14:creationId xmlns:p14="http://schemas.microsoft.com/office/powerpoint/2010/main" val="2920204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DD55-521C-43E2-A202-467DC659A7CD}"/>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tx1"/>
                </a:solidFill>
                <a:latin typeface="+mj-lt"/>
                <a:ea typeface="+mj-ea"/>
                <a:cs typeface="+mj-cs"/>
              </a:rPr>
              <a:t>First question: Is it man?</a:t>
            </a:r>
          </a:p>
        </p:txBody>
      </p:sp>
      <p:pic>
        <p:nvPicPr>
          <p:cNvPr id="4" name="Picture 3">
            <a:extLst>
              <a:ext uri="{FF2B5EF4-FFF2-40B4-BE49-F238E27FC236}">
                <a16:creationId xmlns:a16="http://schemas.microsoft.com/office/drawing/2014/main" id="{8A6DC6C2-A012-41A4-893A-6D6874B9428F}"/>
              </a:ext>
            </a:extLst>
          </p:cNvPr>
          <p:cNvPicPr>
            <a:picLocks noChangeAspect="1"/>
          </p:cNvPicPr>
          <p:nvPr/>
        </p:nvPicPr>
        <p:blipFill>
          <a:blip r:embed="rId2"/>
          <a:stretch>
            <a:fillRect/>
          </a:stretch>
        </p:blipFill>
        <p:spPr>
          <a:xfrm>
            <a:off x="3753947" y="1825626"/>
            <a:ext cx="4674580" cy="4351338"/>
          </a:xfrm>
          <a:prstGeom prst="rect">
            <a:avLst/>
          </a:prstGeom>
        </p:spPr>
      </p:pic>
    </p:spTree>
    <p:extLst>
      <p:ext uri="{BB962C8B-B14F-4D97-AF65-F5344CB8AC3E}">
        <p14:creationId xmlns:p14="http://schemas.microsoft.com/office/powerpoint/2010/main" val="1153463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0279-2C26-47B9-8A9F-DE23BDA7D47F}"/>
              </a:ext>
            </a:extLst>
          </p:cNvPr>
          <p:cNvSpPr>
            <a:spLocks noGrp="1"/>
          </p:cNvSpPr>
          <p:nvPr>
            <p:ph type="title"/>
          </p:nvPr>
        </p:nvSpPr>
        <p:spPr/>
        <p:txBody>
          <a:bodyPr/>
          <a:lstStyle/>
          <a:p>
            <a:r>
              <a:rPr lang="en-US" dirty="0"/>
              <a:t>Average questions per game</a:t>
            </a:r>
          </a:p>
        </p:txBody>
      </p:sp>
      <p:sp>
        <p:nvSpPr>
          <p:cNvPr id="3" name="Content Placeholder 2">
            <a:extLst>
              <a:ext uri="{FF2B5EF4-FFF2-40B4-BE49-F238E27FC236}">
                <a16:creationId xmlns:a16="http://schemas.microsoft.com/office/drawing/2014/main" id="{81C2A021-6FBC-4ABC-ACE4-4FD36A12E102}"/>
              </a:ext>
            </a:extLst>
          </p:cNvPr>
          <p:cNvSpPr>
            <a:spLocks noGrp="1"/>
          </p:cNvSpPr>
          <p:nvPr>
            <p:ph idx="1"/>
          </p:nvPr>
        </p:nvSpPr>
        <p:spPr/>
        <p:txBody>
          <a:bodyPr>
            <a:normAutofit/>
          </a:bodyPr>
          <a:lstStyle/>
          <a:p>
            <a:pPr algn="l"/>
            <a:r>
              <a:rPr lang="en-US" sz="3200" b="0" i="0" u="none" strike="noStrike" baseline="0" dirty="0">
                <a:latin typeface="NimbusSanL-Regu"/>
              </a:rPr>
              <a:t>All the paths in this diagram are two questions long.</a:t>
            </a:r>
          </a:p>
          <a:p>
            <a:pPr algn="l"/>
            <a:r>
              <a:rPr lang="en-US" sz="3200" b="0" i="0" u="none" strike="noStrike" baseline="0" dirty="0">
                <a:latin typeface="NimbusSanL-Regu"/>
              </a:rPr>
              <a:t>So, on average if you ask Question (1) first the average number of questions you have to ask per game is:</a:t>
            </a:r>
          </a:p>
          <a:p>
            <a:pPr marL="0" indent="0" algn="l">
              <a:buNone/>
            </a:pPr>
            <a:r>
              <a:rPr lang="en-US" sz="3200" b="0" i="0" u="none" strike="noStrike" baseline="0" dirty="0">
                <a:latin typeface="NimbusSanL-Regu"/>
              </a:rPr>
              <a:t>    (2 </a:t>
            </a:r>
            <a:r>
              <a:rPr lang="en-US" sz="3200" b="0" i="0" u="none" strike="noStrike" baseline="0" dirty="0">
                <a:latin typeface="CMSS10"/>
              </a:rPr>
              <a:t>+ </a:t>
            </a:r>
            <a:r>
              <a:rPr lang="en-US" sz="3200" b="0" i="0" u="none" strike="noStrike" baseline="0" dirty="0">
                <a:latin typeface="NimbusSanL-Regu"/>
              </a:rPr>
              <a:t>2 </a:t>
            </a:r>
            <a:r>
              <a:rPr lang="en-US" sz="3200" b="0" i="0" u="none" strike="noStrike" baseline="0" dirty="0">
                <a:latin typeface="CMSS10"/>
              </a:rPr>
              <a:t>+ </a:t>
            </a:r>
            <a:r>
              <a:rPr lang="en-US" sz="3200" b="0" i="0" u="none" strike="noStrike" baseline="0" dirty="0">
                <a:latin typeface="NimbusSanL-Regu"/>
              </a:rPr>
              <a:t>2 </a:t>
            </a:r>
            <a:r>
              <a:rPr lang="en-US" sz="3200" b="0" i="0" u="none" strike="noStrike" baseline="0" dirty="0">
                <a:latin typeface="CMSS10"/>
              </a:rPr>
              <a:t>+ </a:t>
            </a:r>
            <a:r>
              <a:rPr lang="en-US" sz="3200" b="0" i="0" u="none" strike="noStrike" baseline="0" dirty="0">
                <a:latin typeface="NimbusSanL-Regu"/>
              </a:rPr>
              <a:t>2)/4 </a:t>
            </a:r>
            <a:r>
              <a:rPr lang="en-US" sz="3200" b="0" i="0" u="none" strike="noStrike" baseline="0" dirty="0">
                <a:latin typeface="CMSS10"/>
              </a:rPr>
              <a:t>= </a:t>
            </a:r>
            <a:r>
              <a:rPr lang="en-US" sz="3200" b="0" i="0" u="none" strike="noStrike" baseline="0" dirty="0">
                <a:latin typeface="NimbusSanL-Regu"/>
              </a:rPr>
              <a:t>2</a:t>
            </a:r>
            <a:endParaRPr lang="en-US" sz="3200" dirty="0"/>
          </a:p>
        </p:txBody>
      </p:sp>
    </p:spTree>
    <p:extLst>
      <p:ext uri="{BB962C8B-B14F-4D97-AF65-F5344CB8AC3E}">
        <p14:creationId xmlns:p14="http://schemas.microsoft.com/office/powerpoint/2010/main" val="3971319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2148</TotalTime>
  <Words>1119</Words>
  <Application>Microsoft Office PowerPoint</Application>
  <PresentationFormat>Widescreen</PresentationFormat>
  <Paragraphs>124</Paragraphs>
  <Slides>59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CMMI10</vt:lpstr>
      <vt:lpstr>CMSS10</vt:lpstr>
      <vt:lpstr>NimbusSanL-Bold</vt:lpstr>
      <vt:lpstr>NimbusSanL-Regu</vt:lpstr>
      <vt:lpstr>NimbusSanL-ReguItal</vt:lpstr>
      <vt:lpstr>Arial</vt:lpstr>
      <vt:lpstr>Calibri</vt:lpstr>
      <vt:lpstr>Calibri Light</vt:lpstr>
      <vt:lpstr>Office Theme</vt:lpstr>
      <vt:lpstr>Information-based Learning, A</vt:lpstr>
      <vt:lpstr>Today:</vt:lpstr>
      <vt:lpstr>Coverage at this chapter</vt:lpstr>
      <vt:lpstr>PowerPoint Presentation</vt:lpstr>
      <vt:lpstr>What questions to ask first?</vt:lpstr>
      <vt:lpstr>First question: Does the person wear glasses?</vt:lpstr>
      <vt:lpstr>Average questions per game</vt:lpstr>
      <vt:lpstr>First question: Is it man?</vt:lpstr>
      <vt:lpstr>Average questions per game</vt:lpstr>
      <vt:lpstr>Why difference?</vt:lpstr>
      <vt:lpstr>PowerPoint Presentation</vt:lpstr>
      <vt:lpstr>Today:</vt:lpstr>
      <vt:lpstr>Decision Tree</vt:lpstr>
      <vt:lpstr>PowerPoint Presentation</vt:lpstr>
      <vt:lpstr>PowerPoint Presentation</vt:lpstr>
      <vt:lpstr>What tree to use? </vt:lpstr>
      <vt:lpstr>Occam’s Razor: Using simpler one!</vt:lpstr>
      <vt:lpstr>But how we create shallow tree, 19</vt:lpstr>
      <vt:lpstr>Shannon Entropy</vt:lpstr>
      <vt:lpstr>Shannon Entropy</vt:lpstr>
      <vt:lpstr>PowerPoint Presentation</vt:lpstr>
      <vt:lpstr>PowerPoint Presentation</vt:lpstr>
      <vt:lpstr>What is the entropy ? 25,27</vt:lpstr>
      <vt:lpstr>What do you find?</vt:lpstr>
      <vt:lpstr>PowerPoint Presentation</vt:lpstr>
      <vt:lpstr>What are their entropy ? 31</vt:lpstr>
      <vt:lpstr>Information gain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Today:</vt:lpstr>
      <vt:lpstr>ID3 algorithm</vt:lpstr>
      <vt:lpstr>ID3 algorithm steps</vt:lpstr>
      <vt:lpstr>How to form a leaf node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 Go though ID3 algorithm with following data to get a DTree, 62</vt:lpstr>
      <vt:lpstr>Coding demo</vt:lpstr>
      <vt:lpstr>Discussions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Information-based Learning, A</dc:title>
  <dc:creator>Shih Yu Chang</dc:creator>
  <cp:lastModifiedBy>Shih Yu Chang</cp:lastModifiedBy>
  <cp:revision>6</cp:revision>
  <dcterms:created xsi:type="dcterms:W3CDTF">2020-07-10T03:03:00Z</dcterms:created>
  <dcterms:modified xsi:type="dcterms:W3CDTF">2023-09-13T00:00:32Z</dcterms:modified>
</cp:coreProperties>
</file>