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59" r:id="rId9"/>
    <p:sldId id="266" r:id="rId10"/>
    <p:sldId id="267" r:id="rId11"/>
    <p:sldId id="268" r:id="rId12"/>
    <p:sldId id="270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260" r:id="rId50"/>
    <p:sldId id="307" r:id="rId51"/>
    <p:sldId id="308" r:id="rId52"/>
    <p:sldId id="309" r:id="rId53"/>
    <p:sldId id="310" r:id="rId54"/>
    <p:sldId id="311" r:id="rId55"/>
    <p:sldId id="312" r:id="rId56"/>
    <p:sldId id="315" r:id="rId57"/>
    <p:sldId id="316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BEAF-31C9-4420-8898-37E988DC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04A30-17E0-42BE-B569-B4C2FD072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8859-3C23-4A1D-A1E1-3945F43B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84F6-92DE-4F6E-8025-DC1B8A5A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2BB2-F741-45EA-BED8-6B9910BE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3E11-C733-4853-A580-9790441A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63D1A-535E-4C06-8271-5DC91F22F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8268-8F4F-43B7-8BDA-67DAC594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DB69-3299-4736-ADE2-18312A8D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6360-8B8A-4D9D-98D9-772BBCC9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FE1CB-0FB0-4E8A-B438-FB4BBF33B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EA7BB-4A7B-41CB-B87F-931091388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FF46-AAA4-4216-A22B-0F0450E3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0423-2E07-4FEA-B1E2-C80F5F73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C618-72F1-4DA6-BDAA-C3F333DE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FAA7-90F4-4F74-B5EF-66756D5E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7183-7036-47C5-BB6F-12673131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D6DC2-A762-49FF-BAAF-95C6808C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CF86-ACDA-45E8-89BA-989C4E81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961F-8E79-441C-9E28-1F210943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F73-71AE-4966-93D1-3CFECA45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F19D-C80C-4E98-82C0-04CB9B9F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883E4-0350-45D1-AC4A-F2128FC7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7E78-17BD-4F5A-B407-547AE20B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DB01-7393-4C1A-8010-C6CD5A74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DDDE-5822-4137-95C4-8708ED8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5726-7E67-4B5E-98FE-8D5F6E17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F8230-8333-48B2-8656-47DB8D754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57035-FBB8-43C3-BE00-62435A04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06AB-1831-4A1D-9EBE-B95BFE98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F5D5-073A-4CC0-A35B-3D282A05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F34C-FCB7-435B-B064-0701062F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86B3-5BA9-45C1-AB9F-E39004C8C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1B834-1521-40AE-AFA9-BB4F588F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F1179-A5E8-4450-ACD1-C9EB50BC7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2BF88-08FC-4802-8A06-5E746A8CC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CDDC3-7318-45AC-8E14-7A64312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7DFC9-D29A-4ABD-8CA2-979FE0E3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15B92-269F-436A-A671-51E51D0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F04-DA48-4D76-AD7F-0BDC3981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81415-E864-4B7E-8037-D361BAC0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882C8-5BFC-4D9D-BFC6-6C62BC5C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7E540-E6D3-42BE-B336-DECE232D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AE2C8-3967-49BC-98AE-E362969C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99EA3-FA0E-456C-A0C9-7ABBB5ED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71EF5-6231-4EE0-8CE6-3365022F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6BC1-9624-435D-B13D-D7D9BD48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307B-9020-4637-A140-1AF89C3C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13EF-B0B5-4C81-9951-81327E046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AF410-07E5-4A88-B0E2-899E4F44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CF7BF-EC07-4D29-BE3B-415964ED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99988-BBCF-48FB-B21E-C852538C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F69B-DBE9-452C-AC93-351445F3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F9E4E-687A-4C25-BBA4-AA155A3D8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5B8EC-112C-4F23-A4D9-93E988D0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B94D-0D6E-42D1-951D-A88371D2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4C0F-81BA-4702-9D21-F635A886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A1FA5-424A-4417-8B5D-AA1A3984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00E03-CEC0-4D69-BE9D-F769DC0E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B6D32-CFB9-47D7-993D-E467D40C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3CF3-961D-41C7-A85A-CC7444E2D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6537-637D-4C01-BA8C-E4C0F7AA4F6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5899-198B-4EC5-96EE-1A0621836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9DCA-E9FD-4EB3-BDAF-EF1C0ED7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234B-1505-43B3-B624-B069D502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D07C3-FC6B-4C1D-854E-ED81D6108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Probability-based Learning, A</a:t>
            </a:r>
            <a:endParaRPr 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590BE3-177E-4F45-AAE7-20C7506CE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Shih Yu Chang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0F395-1A60-48CE-A4E9-27059A75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A207-5F24-4BFB-AFF8-25C53C1025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16E2-8E41-4B33-A1C4-D3D3DCE8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7437-2AB6-4ED7-B81B-F4DE42DC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A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NimbusSanL-Bold"/>
              </a:rPr>
              <a:t>probability 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Ital"/>
              </a:rPr>
              <a:t>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MSS10"/>
              </a:rPr>
              <a:t>()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, returns the probability of a feature taking a specific value.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A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NimbusSanL-Bold"/>
              </a:rPr>
              <a:t>joint probability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refers to the probability of an assignment of specific values to multiple different features.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A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NimbusSanL-Bold"/>
              </a:rPr>
              <a:t>conditional probability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refers to the probability of one feature taking a specific value given that we already know the value of a different feature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A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NimbusSanL-Bold"/>
              </a:rPr>
              <a:t>probability distribution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is a data structure that describes the probability of each possible value a feature can take. The sum of a probability distribution must equal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1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2B33-C991-4AFE-95E4-F4A85527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A9F7-A312-42F4-8390-CBB77419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A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NimbusSanL-Bold"/>
              </a:rPr>
              <a:t>joint probability distribution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is a probability distribution over more than one feature assignment and is written as a multi-dimensional matrix in which each cell lists the probability of a particular combination of feature values being assigned.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The sum of all the cells in a joint probability distribution must be 1</a:t>
            </a:r>
            <a:r>
              <a:rPr lang="en-US" sz="3200" dirty="0">
                <a:solidFill>
                  <a:srgbClr val="000000"/>
                </a:solidFill>
                <a:latin typeface="CMMI10"/>
              </a:rPr>
              <a:t>.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0.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948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DF5CE-AF58-4E4C-8A24-CCAB9550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15110"/>
            <a:ext cx="10905066" cy="462777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CC3F1-0966-4453-A2B0-F37AAD1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41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Basic Concepts: Joint and Marginal Distributions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33B3CF-103D-44CF-8C6D-35AC9462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529"/>
            <a:ext cx="10515600" cy="4382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about more than one RVs at your problem?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49CD64-8292-43E4-B45A-8C01A32A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22" y="1843549"/>
            <a:ext cx="9919620" cy="3138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821985-796B-4C1C-988B-BF03B01C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641" y="5427406"/>
            <a:ext cx="3613794" cy="8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A48A3-2C84-4285-B33C-50D655538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78462"/>
            <a:ext cx="10905066" cy="190107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6CA8-A62B-4B3D-8A8C-77E30928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B92C-B3C9-4DF1-AA74-99A641FC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NimbusSanL-Regu"/>
              </a:rPr>
              <a:t>After a yearly checkup, a doctor informs their patient that he has both bad news and good news. The bad news is that the patient has tested positive for a serious disease and that the test that the doctor has used is 99</a:t>
            </a:r>
            <a:r>
              <a:rPr lang="en-US" sz="2400" b="0" i="0" u="none" strike="noStrike" baseline="0" dirty="0">
                <a:latin typeface="CMSS10"/>
              </a:rPr>
              <a:t>% </a:t>
            </a:r>
            <a:r>
              <a:rPr lang="en-US" sz="2400" b="0" i="0" u="none" strike="noStrike" baseline="0" dirty="0">
                <a:latin typeface="NimbusSanL-Regu"/>
              </a:rPr>
              <a:t>accurate (i.e., the probability of testing positive when a patient has the disease is 0.99, as is the probability of testing negative when a patient does not have the disease). </a:t>
            </a:r>
            <a:r>
              <a:rPr lang="en-US" sz="2400" dirty="0"/>
              <a:t>1% positive testing result if the patient has no such disease. </a:t>
            </a:r>
            <a:r>
              <a:rPr lang="en-US" sz="2400" b="0" i="0" u="none" strike="noStrike" baseline="0" dirty="0">
                <a:latin typeface="NimbusSanL-Regu"/>
              </a:rPr>
              <a:t>The good news, however, is that the disease is extremely rare, striking only 1 in 10,000 people.</a:t>
            </a:r>
          </a:p>
          <a:p>
            <a:pPr algn="l"/>
            <a:r>
              <a:rPr lang="en-US" sz="2400" b="0" i="0" u="none" strike="noStrike" baseline="0" dirty="0">
                <a:latin typeface="NimbusSanL-Regu"/>
              </a:rPr>
              <a:t>What is the actual probability that the patient has the disease?</a:t>
            </a:r>
          </a:p>
          <a:p>
            <a:pPr algn="l"/>
            <a:r>
              <a:rPr lang="en-US" sz="2400" b="0" i="0" u="none" strike="noStrike" baseline="0" dirty="0">
                <a:latin typeface="NimbusSanL-Regu"/>
              </a:rPr>
              <a:t>Why is the rarity of the disease good news given that the patient has tested positive for it?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13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C824B-C733-4594-A081-ED6E911D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0908"/>
            <a:ext cx="10905066" cy="541618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65E0A-B4B6-448F-9851-FDBCBC47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30" y="643467"/>
            <a:ext cx="1067534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16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F1A83-A1EC-417E-9802-B131535D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6496"/>
            <a:ext cx="10905066" cy="47050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54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0B3BC-B375-4689-897F-DA82F47EB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92179"/>
            <a:ext cx="10905066" cy="22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5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22C0-7E39-4BA4-90A1-872F9B5F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54CB-F158-4921-B906-28DD67ED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Big Idea</a:t>
            </a:r>
          </a:p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Bayes’ Theorem</a:t>
            </a:r>
          </a:p>
          <a:p>
            <a:pPr lvl="1"/>
            <a:r>
              <a:rPr lang="en-US" dirty="0"/>
              <a:t>Bayesian Prediction</a:t>
            </a:r>
          </a:p>
          <a:p>
            <a:pPr lvl="1"/>
            <a:r>
              <a:rPr lang="en-US" dirty="0"/>
              <a:t>Conditional Independence and Factorization</a:t>
            </a:r>
          </a:p>
          <a:p>
            <a:r>
              <a:rPr lang="en-US" dirty="0"/>
              <a:t>Standard Approach: The Naive Bayes’ Classifier</a:t>
            </a:r>
          </a:p>
          <a:p>
            <a:pPr lvl="1"/>
            <a:r>
              <a:rPr lang="en-US" dirty="0"/>
              <a:t>A Worked Example</a:t>
            </a:r>
          </a:p>
        </p:txBody>
      </p:sp>
    </p:spTree>
    <p:extLst>
      <p:ext uri="{BB962C8B-B14F-4D97-AF65-F5344CB8AC3E}">
        <p14:creationId xmlns:p14="http://schemas.microsoft.com/office/powerpoint/2010/main" val="190331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F0CDA-F54A-4372-9A3E-027FEDCA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4" y="643467"/>
            <a:ext cx="107339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55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44924C-7F7C-445F-8123-BFD06494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81" y="643467"/>
            <a:ext cx="733843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77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B136B-2397-4869-A7CF-0C1209F5C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91785"/>
            <a:ext cx="10905066" cy="54744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04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EB5F2-B28F-43AA-B292-83E7856C2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724" y="643467"/>
            <a:ext cx="805455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04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57BFD-EAD8-45AD-9C22-19A1B9965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9824"/>
            <a:ext cx="10905066" cy="41583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74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CB6A2-CF93-4C7F-9BEA-EA838078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49" y="643467"/>
            <a:ext cx="669150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53EE8-4256-4142-8569-4C6287FA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1558"/>
            <a:ext cx="10905066" cy="38548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561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0DA9D-6423-4AB7-9D31-AF2894CAC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7597"/>
            <a:ext cx="10905066" cy="45828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3897A-C2B8-4BB0-A57C-4E7BAB319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7064"/>
            <a:ext cx="10905066" cy="54838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03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721C1-8B59-42BC-8327-100BEEFCF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55550"/>
            <a:ext cx="10905066" cy="43650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59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8F7D5-7961-4155-9AF8-61B1E7BD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95" y="643467"/>
            <a:ext cx="4088009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6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F211-5282-415E-B4A5-D031FE64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False positive paradox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76D2-2921-432D-B9C6-0E5602BD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https://en.wikipedia.org/wiki/Base_rate_fallacy#False_positive_paradox</a:t>
            </a:r>
          </a:p>
        </p:txBody>
      </p:sp>
    </p:spTree>
    <p:extLst>
      <p:ext uri="{BB962C8B-B14F-4D97-AF65-F5344CB8AC3E}">
        <p14:creationId xmlns:p14="http://schemas.microsoft.com/office/powerpoint/2010/main" val="2451064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07E57-1D21-4732-AA5C-7A050F57C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78847"/>
            <a:ext cx="10905066" cy="53003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245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59DB1-7BB0-46B0-836C-7FE69D72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08" y="643467"/>
            <a:ext cx="721678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745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0F54A-4860-4053-9BAE-CA740AA8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34" y="643467"/>
            <a:ext cx="640453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970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8C8F64-703B-4E78-8E58-BE23D654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42134"/>
            <a:ext cx="5294716" cy="177372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F0D76F-91B9-4113-9FF4-8EF42C4E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502425"/>
            <a:ext cx="5294715" cy="1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9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CCA3-799C-4CE4-ACBA-E1E73E16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E52B-1860-44A0-82CB-D3BA2DBA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The probability of a patient who has a headache and a fever having meningitis should be greater than zero!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Our dataset is not large enough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MSY10"/>
              </a:rPr>
              <a:t>!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our model is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NimbusSanL-Regu"/>
              </a:rPr>
              <a:t>over-fitting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to the training data.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The concepts of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NimbusSanL-Regu"/>
              </a:rPr>
              <a:t>conditional independence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and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NimbusSanL-Regu"/>
              </a:rPr>
              <a:t>factorization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SanL-Regu"/>
              </a:rPr>
              <a:t>can help us overcome this flaw of our current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46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44D2A-D79C-42F8-AFD6-1E6C010BC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341" y="643467"/>
            <a:ext cx="839331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7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2787-64C0-41EC-B544-949123DA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FCDD-0180-47E4-9770-4DE33B34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Full independence between events is quite rare.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A more common phenomenon is that two, or more, events may be independent if we know that a third event has happened.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This is known as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NimbusSanL-Regu"/>
              </a:rPr>
              <a:t>conditional independence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28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CB1CD-1055-48FB-AD3B-A7A11C84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538" y="643467"/>
            <a:ext cx="783492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2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CFDD-34EE-4F6B-B5D9-DE4FC006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/>
          <a:lstStyle/>
          <a:p>
            <a:r>
              <a:rPr lang="en-US" dirty="0"/>
              <a:t>Conditional independence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5836-CC77-4109-B9FE-C028A927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https://math.stackexchange.com/questions/23093/could-someone-explain-conditional-independence</a:t>
            </a:r>
          </a:p>
        </p:txBody>
      </p:sp>
    </p:spTree>
    <p:extLst>
      <p:ext uri="{BB962C8B-B14F-4D97-AF65-F5344CB8AC3E}">
        <p14:creationId xmlns:p14="http://schemas.microsoft.com/office/powerpoint/2010/main" val="273758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73ABE-989C-4B80-98F1-29A9AEB8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89" y="643467"/>
            <a:ext cx="656482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155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CA360-7158-4820-9D97-0A68AA0D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8928"/>
            <a:ext cx="10905066" cy="474014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F737C8-0115-412F-BE1E-1E59E3437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8" r="6376" b="-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7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F5906-1772-4383-9DD7-BA9567DE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6881"/>
            <a:ext cx="10905066" cy="47442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182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D9B75-5B29-4614-962A-A8567356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57467"/>
            <a:ext cx="10905066" cy="5143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717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A1032-E68B-434A-9255-6BBBE27EC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93351"/>
            <a:ext cx="10905066" cy="48712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600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17BFA-AAAB-4355-9DA5-7746254EA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43" y="643467"/>
            <a:ext cx="5895473" cy="557106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D5759-3E9F-4729-8CAE-E2F7EF76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30" y="2611503"/>
            <a:ext cx="6703470" cy="19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19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A3265C-539A-4A25-8DE7-B9C09626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0054"/>
            <a:ext cx="5291666" cy="31378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F38B7D-5A07-4419-99FE-21A7DA36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999052"/>
            <a:ext cx="5291667" cy="8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70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A8F4A3-FF7F-450D-95FA-39AC7201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0719"/>
            <a:ext cx="5291666" cy="2976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67291-83C8-4222-B4DF-0E52F36E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949682"/>
            <a:ext cx="5291667" cy="9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0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D2E683-98AD-4521-927B-4DFC94D4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9310"/>
            <a:ext cx="10905066" cy="5139379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5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22C0-7E39-4BA4-90A1-872F9B5F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54CB-F158-4921-B906-28DD67ED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Idea</a:t>
            </a:r>
          </a:p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Bayes’ Theorem</a:t>
            </a:r>
          </a:p>
          <a:p>
            <a:pPr lvl="1"/>
            <a:r>
              <a:rPr lang="en-US" dirty="0"/>
              <a:t>Bayesian Prediction</a:t>
            </a:r>
          </a:p>
          <a:p>
            <a:pPr lvl="1"/>
            <a:r>
              <a:rPr lang="en-US" dirty="0"/>
              <a:t>Conditional Independence and Factorization</a:t>
            </a:r>
          </a:p>
          <a:p>
            <a:r>
              <a:rPr lang="en-US" dirty="0">
                <a:solidFill>
                  <a:srgbClr val="FF0000"/>
                </a:solidFill>
              </a:rPr>
              <a:t>Standard Approach: The Naive Bayes’ Classifier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Worked Example</a:t>
            </a:r>
          </a:p>
        </p:txBody>
      </p:sp>
    </p:spTree>
    <p:extLst>
      <p:ext uri="{BB962C8B-B14F-4D97-AF65-F5344CB8AC3E}">
        <p14:creationId xmlns:p14="http://schemas.microsoft.com/office/powerpoint/2010/main" val="3114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E0D65-5A18-4687-941D-91E7D52D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41" y="643467"/>
            <a:ext cx="6688317" cy="5571065"/>
          </a:xfrm>
          <a:prstGeom prst="rect">
            <a:avLst/>
          </a:prstGeom>
          <a:ln>
            <a:noFill/>
          </a:ln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4541-1BC9-4DB6-B635-A771EDE35245}"/>
              </a:ext>
            </a:extLst>
          </p:cNvPr>
          <p:cNvSpPr txBox="1"/>
          <p:nvPr/>
        </p:nvSpPr>
        <p:spPr>
          <a:xfrm>
            <a:off x="-30699" y="2842846"/>
            <a:ext cx="5058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observing dealer some time</a:t>
            </a:r>
          </a:p>
        </p:txBody>
      </p:sp>
    </p:spTree>
    <p:extLst>
      <p:ext uri="{BB962C8B-B14F-4D97-AF65-F5344CB8AC3E}">
        <p14:creationId xmlns:p14="http://schemas.microsoft.com/office/powerpoint/2010/main" val="3852851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79739-7BAA-4A9F-AA91-9624D1B9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910126"/>
            <a:ext cx="4742993" cy="103160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78E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5E8764-20BB-4AE2-B008-AEE9BEF5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2870385"/>
            <a:ext cx="4728015" cy="11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92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1CD3B-F2B4-414E-A7AF-9FCEE6C3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19" y="643467"/>
            <a:ext cx="632676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7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46947E-BF78-4BCD-9E82-B982AF2B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37" y="643467"/>
            <a:ext cx="8193326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1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5A27F-B4C9-4882-A4E0-0FE3671D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48" y="643467"/>
            <a:ext cx="809270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209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4C065-F775-4C2B-A250-168D7D69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88" y="643467"/>
            <a:ext cx="866862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15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29F36-1076-43ED-9555-F95B6375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425" y="643467"/>
            <a:ext cx="702314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872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5BB4-61A0-477A-A3BC-937C3486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1BB2-00F5-45BB-A7E6-18DEFC0C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GNB</a:t>
            </a:r>
          </a:p>
          <a:p>
            <a:r>
              <a:rPr lang="en-US" dirty="0"/>
              <a:t>MNB</a:t>
            </a:r>
          </a:p>
        </p:txBody>
      </p:sp>
    </p:spTree>
    <p:extLst>
      <p:ext uri="{BB962C8B-B14F-4D97-AF65-F5344CB8AC3E}">
        <p14:creationId xmlns:p14="http://schemas.microsoft.com/office/powerpoint/2010/main" val="4056329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5BB4-61A0-477A-A3BC-937C3486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1BB2-00F5-45BB-A7E6-18DEFC0C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parameters you can turn at GNB?</a:t>
            </a:r>
          </a:p>
          <a:p>
            <a:r>
              <a:rPr lang="en-US" dirty="0"/>
              <a:t>What parameters you can turn at MNB?</a:t>
            </a:r>
          </a:p>
          <a:p>
            <a:r>
              <a:rPr lang="en-US" dirty="0"/>
              <a:t>Let’s pick top three performance</a:t>
            </a:r>
          </a:p>
        </p:txBody>
      </p:sp>
    </p:spTree>
    <p:extLst>
      <p:ext uri="{BB962C8B-B14F-4D97-AF65-F5344CB8AC3E}">
        <p14:creationId xmlns:p14="http://schemas.microsoft.com/office/powerpoint/2010/main" val="4042081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EFEB-4C43-4028-A38D-558E568B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FA2D-017B-42A7-9A9F-D01A0575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797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NimbusSanL-Regu"/>
              </a:rPr>
              <a:t>A Naive Bayes’ classifier naively assumes that each of the descriptive features in a domain is conditionally independent of all of the other descriptive features, given the state of the target feature.</a:t>
            </a:r>
          </a:p>
          <a:p>
            <a:pPr algn="l"/>
            <a:r>
              <a:rPr lang="en-US" b="0" i="0" u="none" strike="noStrike" baseline="0" dirty="0">
                <a:latin typeface="NimbusSanL-Regu"/>
              </a:rPr>
              <a:t>This assumption, although often wrong, enables the Naïve Bayes’ model to maximally factorize the representation that it uses of the domain.</a:t>
            </a:r>
          </a:p>
          <a:p>
            <a:pPr algn="l"/>
            <a:r>
              <a:rPr lang="en-US" dirty="0"/>
              <a:t>The great thing about NB is that the naive assumption actually tends to help the classification. Think of it this way: if two features are actual dependent, say, hair length and gender, then assuming they are independent means you get to double-count evidence.</a:t>
            </a:r>
          </a:p>
        </p:txBody>
      </p:sp>
    </p:spTree>
    <p:extLst>
      <p:ext uri="{BB962C8B-B14F-4D97-AF65-F5344CB8AC3E}">
        <p14:creationId xmlns:p14="http://schemas.microsoft.com/office/powerpoint/2010/main" val="406465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4536F-3189-4F3A-9AD8-CA4F5BB0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82" y="643467"/>
            <a:ext cx="660843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01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F0F5C-1D48-45BD-AE33-C6D04A5C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10" y="984698"/>
            <a:ext cx="5979743" cy="2617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9FE40-0068-4D84-8A99-A45AC058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04" y="3992187"/>
            <a:ext cx="7883544" cy="23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22C0-7E39-4BA4-90A1-872F9B5F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54CB-F158-4921-B906-28DD67ED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Idea</a:t>
            </a:r>
          </a:p>
          <a:p>
            <a:r>
              <a:rPr lang="en-US" dirty="0">
                <a:solidFill>
                  <a:srgbClr val="FF0000"/>
                </a:solidFill>
              </a:rPr>
              <a:t>Fundamentals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Bayes’ Theorem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Bayesian Prediction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Conditional Independence and Factorization</a:t>
            </a:r>
          </a:p>
          <a:p>
            <a:r>
              <a:rPr lang="en-US" dirty="0"/>
              <a:t>Standard Approach: The Naive Bayes’ Classifier</a:t>
            </a:r>
          </a:p>
          <a:p>
            <a:pPr lvl="1"/>
            <a:r>
              <a:rPr lang="en-US" dirty="0"/>
              <a:t>A Worked Example</a:t>
            </a:r>
          </a:p>
        </p:txBody>
      </p:sp>
    </p:spTree>
    <p:extLst>
      <p:ext uri="{BB962C8B-B14F-4D97-AF65-F5344CB8AC3E}">
        <p14:creationId xmlns:p14="http://schemas.microsoft.com/office/powerpoint/2010/main" val="148143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5AD58-78A1-4117-9BF7-73244857A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10" y="643467"/>
            <a:ext cx="925298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675</Words>
  <Application>Microsoft Office PowerPoint</Application>
  <PresentationFormat>Widescreen</PresentationFormat>
  <Paragraphs>65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CMMI10</vt:lpstr>
      <vt:lpstr>CMSS10</vt:lpstr>
      <vt:lpstr>CMSY10</vt:lpstr>
      <vt:lpstr>NimbusSanL-Bold</vt:lpstr>
      <vt:lpstr>NimbusSanL-Regu</vt:lpstr>
      <vt:lpstr>NimbusSanL-ReguItal</vt:lpstr>
      <vt:lpstr>Arial</vt:lpstr>
      <vt:lpstr>Calibri</vt:lpstr>
      <vt:lpstr>Calibri Light</vt:lpstr>
      <vt:lpstr>Office Theme</vt:lpstr>
      <vt:lpstr>Probability-based Learning, A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</vt:lpstr>
      <vt:lpstr>PowerPoint Presentation</vt:lpstr>
      <vt:lpstr>Probability review</vt:lpstr>
      <vt:lpstr>Joint probability distribution</vt:lpstr>
      <vt:lpstr>PowerPoint Presentation</vt:lpstr>
      <vt:lpstr>Basic Concepts: Joint and Marginal Distributions</vt:lpstr>
      <vt:lpstr>PowerPoint Presentation</vt:lpstr>
      <vt:lpstr>Bayes’ theorem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False positive paradox </vt:lpstr>
      <vt:lpstr>PowerPoint Presentation</vt:lpstr>
      <vt:lpstr>PowerPoint Presentation</vt:lpstr>
      <vt:lpstr>PowerPoint Presentation</vt:lpstr>
      <vt:lpstr>PowerPoint Presentation</vt:lpstr>
      <vt:lpstr>Overfitting</vt:lpstr>
      <vt:lpstr>PowerPoint Presentation</vt:lpstr>
      <vt:lpstr>Conditional Independence</vt:lpstr>
      <vt:lpstr>PowerPoint Presentation</vt:lpstr>
      <vt:lpstr>Conditional independence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Demo</vt:lpstr>
      <vt:lpstr>Discussions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Probability-based Learning, A</dc:title>
  <dc:creator>Shih Yu Chang</dc:creator>
  <cp:lastModifiedBy>Shih Yu Chang</cp:lastModifiedBy>
  <cp:revision>28</cp:revision>
  <dcterms:created xsi:type="dcterms:W3CDTF">2020-07-12T01:50:10Z</dcterms:created>
  <dcterms:modified xsi:type="dcterms:W3CDTF">2021-10-09T05:50:56Z</dcterms:modified>
</cp:coreProperties>
</file>