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3" r:id="rId9"/>
    <p:sldId id="266" r:id="rId10"/>
    <p:sldId id="265" r:id="rId11"/>
    <p:sldId id="267" r:id="rId12"/>
    <p:sldId id="268" r:id="rId13"/>
    <p:sldId id="269" r:id="rId14"/>
    <p:sldId id="270" r:id="rId15"/>
    <p:sldId id="271" r:id="rId16"/>
    <p:sldId id="273"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4" r:id="rId37"/>
    <p:sldId id="296" r:id="rId38"/>
    <p:sldId id="297" r:id="rId39"/>
    <p:sldId id="298" r:id="rId40"/>
    <p:sldId id="299" r:id="rId41"/>
    <p:sldId id="300" r:id="rId42"/>
    <p:sldId id="320" r:id="rId43"/>
    <p:sldId id="301" r:id="rId44"/>
    <p:sldId id="295" r:id="rId45"/>
    <p:sldId id="302" r:id="rId46"/>
    <p:sldId id="304" r:id="rId47"/>
    <p:sldId id="305" r:id="rId48"/>
    <p:sldId id="306" r:id="rId49"/>
    <p:sldId id="307" r:id="rId50"/>
    <p:sldId id="303" r:id="rId51"/>
    <p:sldId id="308" r:id="rId52"/>
    <p:sldId id="312" r:id="rId53"/>
    <p:sldId id="313" r:id="rId54"/>
    <p:sldId id="309" r:id="rId55"/>
    <p:sldId id="310" r:id="rId56"/>
    <p:sldId id="314" r:id="rId57"/>
    <p:sldId id="315" r:id="rId58"/>
    <p:sldId id="311" r:id="rId59"/>
    <p:sldId id="318" r:id="rId60"/>
    <p:sldId id="317" r:id="rId61"/>
    <p:sldId id="321" r:id="rId62"/>
    <p:sldId id="322" r:id="rId63"/>
    <p:sldId id="319"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5585E-E3C3-478B-966D-339EB23EC8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5D488A-E048-42DA-BEC7-C45B7E160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1017B7-38BF-4077-AE87-9A4343ADD2D7}"/>
              </a:ext>
            </a:extLst>
          </p:cNvPr>
          <p:cNvSpPr>
            <a:spLocks noGrp="1"/>
          </p:cNvSpPr>
          <p:nvPr>
            <p:ph type="dt" sz="half" idx="10"/>
          </p:nvPr>
        </p:nvSpPr>
        <p:spPr/>
        <p:txBody>
          <a:bodyPr/>
          <a:lstStyle/>
          <a:p>
            <a:fld id="{FC0D3E56-F6FC-41EF-899A-9DC73BC7957F}" type="datetimeFigureOut">
              <a:rPr lang="en-US" smtClean="0"/>
              <a:t>3/11/2022</a:t>
            </a:fld>
            <a:endParaRPr lang="en-US"/>
          </a:p>
        </p:txBody>
      </p:sp>
      <p:sp>
        <p:nvSpPr>
          <p:cNvPr id="5" name="Footer Placeholder 4">
            <a:extLst>
              <a:ext uri="{FF2B5EF4-FFF2-40B4-BE49-F238E27FC236}">
                <a16:creationId xmlns:a16="http://schemas.microsoft.com/office/drawing/2014/main" id="{23DEF096-DCE5-4D49-8081-3231B5BD6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2E7C6C-7B2E-4486-B527-1AA7B55900D3}"/>
              </a:ext>
            </a:extLst>
          </p:cNvPr>
          <p:cNvSpPr>
            <a:spLocks noGrp="1"/>
          </p:cNvSpPr>
          <p:nvPr>
            <p:ph type="sldNum" sz="quarter" idx="12"/>
          </p:nvPr>
        </p:nvSpPr>
        <p:spPr/>
        <p:txBody>
          <a:bodyPr/>
          <a:lstStyle/>
          <a:p>
            <a:fld id="{9EC1A6BF-3B2D-4DFA-ABB1-771BCDD655D9}" type="slidenum">
              <a:rPr lang="en-US" smtClean="0"/>
              <a:t>‹#›</a:t>
            </a:fld>
            <a:endParaRPr lang="en-US"/>
          </a:p>
        </p:txBody>
      </p:sp>
    </p:spTree>
    <p:extLst>
      <p:ext uri="{BB962C8B-B14F-4D97-AF65-F5344CB8AC3E}">
        <p14:creationId xmlns:p14="http://schemas.microsoft.com/office/powerpoint/2010/main" val="224128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3B26-C71E-4DE2-86C2-E1AE12FE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A8119F-1D80-4670-ADE5-903A765DCB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4614D5-55E6-43FC-9E4B-BEA6D04A18F3}"/>
              </a:ext>
            </a:extLst>
          </p:cNvPr>
          <p:cNvSpPr>
            <a:spLocks noGrp="1"/>
          </p:cNvSpPr>
          <p:nvPr>
            <p:ph type="dt" sz="half" idx="10"/>
          </p:nvPr>
        </p:nvSpPr>
        <p:spPr/>
        <p:txBody>
          <a:bodyPr/>
          <a:lstStyle/>
          <a:p>
            <a:fld id="{FC0D3E56-F6FC-41EF-899A-9DC73BC7957F}" type="datetimeFigureOut">
              <a:rPr lang="en-US" smtClean="0"/>
              <a:t>3/11/2022</a:t>
            </a:fld>
            <a:endParaRPr lang="en-US"/>
          </a:p>
        </p:txBody>
      </p:sp>
      <p:sp>
        <p:nvSpPr>
          <p:cNvPr id="5" name="Footer Placeholder 4">
            <a:extLst>
              <a:ext uri="{FF2B5EF4-FFF2-40B4-BE49-F238E27FC236}">
                <a16:creationId xmlns:a16="http://schemas.microsoft.com/office/drawing/2014/main" id="{67A15C27-A935-4B7E-95C7-B5B8EACD3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DB0107-C722-4883-B3F0-1842D76718AA}"/>
              </a:ext>
            </a:extLst>
          </p:cNvPr>
          <p:cNvSpPr>
            <a:spLocks noGrp="1"/>
          </p:cNvSpPr>
          <p:nvPr>
            <p:ph type="sldNum" sz="quarter" idx="12"/>
          </p:nvPr>
        </p:nvSpPr>
        <p:spPr/>
        <p:txBody>
          <a:bodyPr/>
          <a:lstStyle/>
          <a:p>
            <a:fld id="{9EC1A6BF-3B2D-4DFA-ABB1-771BCDD655D9}" type="slidenum">
              <a:rPr lang="en-US" smtClean="0"/>
              <a:t>‹#›</a:t>
            </a:fld>
            <a:endParaRPr lang="en-US"/>
          </a:p>
        </p:txBody>
      </p:sp>
    </p:spTree>
    <p:extLst>
      <p:ext uri="{BB962C8B-B14F-4D97-AF65-F5344CB8AC3E}">
        <p14:creationId xmlns:p14="http://schemas.microsoft.com/office/powerpoint/2010/main" val="313311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80B1E9-FA1F-462F-9088-86E032505E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C48D29-5E0B-46F8-8440-48AF3C38A4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FAD83-5593-48CD-9C3D-36D78049BEAE}"/>
              </a:ext>
            </a:extLst>
          </p:cNvPr>
          <p:cNvSpPr>
            <a:spLocks noGrp="1"/>
          </p:cNvSpPr>
          <p:nvPr>
            <p:ph type="dt" sz="half" idx="10"/>
          </p:nvPr>
        </p:nvSpPr>
        <p:spPr/>
        <p:txBody>
          <a:bodyPr/>
          <a:lstStyle/>
          <a:p>
            <a:fld id="{FC0D3E56-F6FC-41EF-899A-9DC73BC7957F}" type="datetimeFigureOut">
              <a:rPr lang="en-US" smtClean="0"/>
              <a:t>3/11/2022</a:t>
            </a:fld>
            <a:endParaRPr lang="en-US"/>
          </a:p>
        </p:txBody>
      </p:sp>
      <p:sp>
        <p:nvSpPr>
          <p:cNvPr id="5" name="Footer Placeholder 4">
            <a:extLst>
              <a:ext uri="{FF2B5EF4-FFF2-40B4-BE49-F238E27FC236}">
                <a16:creationId xmlns:a16="http://schemas.microsoft.com/office/drawing/2014/main" id="{ADB0EA37-983D-46E2-B654-A4A3C7B74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AE215-AFD0-432C-A891-67316B693352}"/>
              </a:ext>
            </a:extLst>
          </p:cNvPr>
          <p:cNvSpPr>
            <a:spLocks noGrp="1"/>
          </p:cNvSpPr>
          <p:nvPr>
            <p:ph type="sldNum" sz="quarter" idx="12"/>
          </p:nvPr>
        </p:nvSpPr>
        <p:spPr/>
        <p:txBody>
          <a:bodyPr/>
          <a:lstStyle/>
          <a:p>
            <a:fld id="{9EC1A6BF-3B2D-4DFA-ABB1-771BCDD655D9}" type="slidenum">
              <a:rPr lang="en-US" smtClean="0"/>
              <a:t>‹#›</a:t>
            </a:fld>
            <a:endParaRPr lang="en-US"/>
          </a:p>
        </p:txBody>
      </p:sp>
    </p:spTree>
    <p:extLst>
      <p:ext uri="{BB962C8B-B14F-4D97-AF65-F5344CB8AC3E}">
        <p14:creationId xmlns:p14="http://schemas.microsoft.com/office/powerpoint/2010/main" val="289551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DB697-8ABC-41E8-BCA5-297A3F2B47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72A09A-EAB7-46AF-AA48-0D1E2D3CA4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83C35-9B32-44CD-BAD2-4E8BF0E1577C}"/>
              </a:ext>
            </a:extLst>
          </p:cNvPr>
          <p:cNvSpPr>
            <a:spLocks noGrp="1"/>
          </p:cNvSpPr>
          <p:nvPr>
            <p:ph type="dt" sz="half" idx="10"/>
          </p:nvPr>
        </p:nvSpPr>
        <p:spPr/>
        <p:txBody>
          <a:bodyPr/>
          <a:lstStyle/>
          <a:p>
            <a:fld id="{FC0D3E56-F6FC-41EF-899A-9DC73BC7957F}" type="datetimeFigureOut">
              <a:rPr lang="en-US" smtClean="0"/>
              <a:t>3/11/2022</a:t>
            </a:fld>
            <a:endParaRPr lang="en-US"/>
          </a:p>
        </p:txBody>
      </p:sp>
      <p:sp>
        <p:nvSpPr>
          <p:cNvPr id="5" name="Footer Placeholder 4">
            <a:extLst>
              <a:ext uri="{FF2B5EF4-FFF2-40B4-BE49-F238E27FC236}">
                <a16:creationId xmlns:a16="http://schemas.microsoft.com/office/drawing/2014/main" id="{3407EE94-7DCD-4ACA-AFE6-CB9D1CF2E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AA5A0-AF4B-4C7F-BADB-01E801D29ECD}"/>
              </a:ext>
            </a:extLst>
          </p:cNvPr>
          <p:cNvSpPr>
            <a:spLocks noGrp="1"/>
          </p:cNvSpPr>
          <p:nvPr>
            <p:ph type="sldNum" sz="quarter" idx="12"/>
          </p:nvPr>
        </p:nvSpPr>
        <p:spPr/>
        <p:txBody>
          <a:bodyPr/>
          <a:lstStyle/>
          <a:p>
            <a:fld id="{9EC1A6BF-3B2D-4DFA-ABB1-771BCDD655D9}" type="slidenum">
              <a:rPr lang="en-US" smtClean="0"/>
              <a:t>‹#›</a:t>
            </a:fld>
            <a:endParaRPr lang="en-US"/>
          </a:p>
        </p:txBody>
      </p:sp>
    </p:spTree>
    <p:extLst>
      <p:ext uri="{BB962C8B-B14F-4D97-AF65-F5344CB8AC3E}">
        <p14:creationId xmlns:p14="http://schemas.microsoft.com/office/powerpoint/2010/main" val="419303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E97B-929A-45DE-B912-15CB02BFC5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38F067-923C-4158-A2BB-B9CA90F2D8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E4E361-15D1-420D-BDA5-B87D4DEC992B}"/>
              </a:ext>
            </a:extLst>
          </p:cNvPr>
          <p:cNvSpPr>
            <a:spLocks noGrp="1"/>
          </p:cNvSpPr>
          <p:nvPr>
            <p:ph type="dt" sz="half" idx="10"/>
          </p:nvPr>
        </p:nvSpPr>
        <p:spPr/>
        <p:txBody>
          <a:bodyPr/>
          <a:lstStyle/>
          <a:p>
            <a:fld id="{FC0D3E56-F6FC-41EF-899A-9DC73BC7957F}" type="datetimeFigureOut">
              <a:rPr lang="en-US" smtClean="0"/>
              <a:t>3/11/2022</a:t>
            </a:fld>
            <a:endParaRPr lang="en-US"/>
          </a:p>
        </p:txBody>
      </p:sp>
      <p:sp>
        <p:nvSpPr>
          <p:cNvPr id="5" name="Footer Placeholder 4">
            <a:extLst>
              <a:ext uri="{FF2B5EF4-FFF2-40B4-BE49-F238E27FC236}">
                <a16:creationId xmlns:a16="http://schemas.microsoft.com/office/drawing/2014/main" id="{811EF6CC-9DD1-40E4-B87A-88ABC1632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3681A-6D30-4291-9955-38AB29CA27A7}"/>
              </a:ext>
            </a:extLst>
          </p:cNvPr>
          <p:cNvSpPr>
            <a:spLocks noGrp="1"/>
          </p:cNvSpPr>
          <p:nvPr>
            <p:ph type="sldNum" sz="quarter" idx="12"/>
          </p:nvPr>
        </p:nvSpPr>
        <p:spPr/>
        <p:txBody>
          <a:bodyPr/>
          <a:lstStyle/>
          <a:p>
            <a:fld id="{9EC1A6BF-3B2D-4DFA-ABB1-771BCDD655D9}" type="slidenum">
              <a:rPr lang="en-US" smtClean="0"/>
              <a:t>‹#›</a:t>
            </a:fld>
            <a:endParaRPr lang="en-US"/>
          </a:p>
        </p:txBody>
      </p:sp>
    </p:spTree>
    <p:extLst>
      <p:ext uri="{BB962C8B-B14F-4D97-AF65-F5344CB8AC3E}">
        <p14:creationId xmlns:p14="http://schemas.microsoft.com/office/powerpoint/2010/main" val="531345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7CD7-7A4E-4226-B5FE-0C717F671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6C779F-188E-4DD4-A275-CED96CF729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770600-B1BD-48DB-BD2A-16DCFE7D25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BFF1D0-97B2-4A61-B293-DE914FBC4AAA}"/>
              </a:ext>
            </a:extLst>
          </p:cNvPr>
          <p:cNvSpPr>
            <a:spLocks noGrp="1"/>
          </p:cNvSpPr>
          <p:nvPr>
            <p:ph type="dt" sz="half" idx="10"/>
          </p:nvPr>
        </p:nvSpPr>
        <p:spPr/>
        <p:txBody>
          <a:bodyPr/>
          <a:lstStyle/>
          <a:p>
            <a:fld id="{FC0D3E56-F6FC-41EF-899A-9DC73BC7957F}" type="datetimeFigureOut">
              <a:rPr lang="en-US" smtClean="0"/>
              <a:t>3/11/2022</a:t>
            </a:fld>
            <a:endParaRPr lang="en-US"/>
          </a:p>
        </p:txBody>
      </p:sp>
      <p:sp>
        <p:nvSpPr>
          <p:cNvPr id="6" name="Footer Placeholder 5">
            <a:extLst>
              <a:ext uri="{FF2B5EF4-FFF2-40B4-BE49-F238E27FC236}">
                <a16:creationId xmlns:a16="http://schemas.microsoft.com/office/drawing/2014/main" id="{48993989-62A2-4983-8B68-11A26C95B9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55913-A9E0-4927-A761-CCD3F38A788E}"/>
              </a:ext>
            </a:extLst>
          </p:cNvPr>
          <p:cNvSpPr>
            <a:spLocks noGrp="1"/>
          </p:cNvSpPr>
          <p:nvPr>
            <p:ph type="sldNum" sz="quarter" idx="12"/>
          </p:nvPr>
        </p:nvSpPr>
        <p:spPr/>
        <p:txBody>
          <a:bodyPr/>
          <a:lstStyle/>
          <a:p>
            <a:fld id="{9EC1A6BF-3B2D-4DFA-ABB1-771BCDD655D9}" type="slidenum">
              <a:rPr lang="en-US" smtClean="0"/>
              <a:t>‹#›</a:t>
            </a:fld>
            <a:endParaRPr lang="en-US"/>
          </a:p>
        </p:txBody>
      </p:sp>
    </p:spTree>
    <p:extLst>
      <p:ext uri="{BB962C8B-B14F-4D97-AF65-F5344CB8AC3E}">
        <p14:creationId xmlns:p14="http://schemas.microsoft.com/office/powerpoint/2010/main" val="955486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ED6BE-15B5-4C53-B759-5BD60A7EF3A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D81D78-4A16-44C4-B366-ECE1D8798B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2D0D93-F72A-4682-9645-B2E4C0C55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99D8EB-13FB-46D0-A526-E953C7E61E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EE7F9C-9BD7-4AB5-ADB7-2BCBA1AE63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560FB6-6426-4E94-A13D-F338AE4F20FB}"/>
              </a:ext>
            </a:extLst>
          </p:cNvPr>
          <p:cNvSpPr>
            <a:spLocks noGrp="1"/>
          </p:cNvSpPr>
          <p:nvPr>
            <p:ph type="dt" sz="half" idx="10"/>
          </p:nvPr>
        </p:nvSpPr>
        <p:spPr/>
        <p:txBody>
          <a:bodyPr/>
          <a:lstStyle/>
          <a:p>
            <a:fld id="{FC0D3E56-F6FC-41EF-899A-9DC73BC7957F}" type="datetimeFigureOut">
              <a:rPr lang="en-US" smtClean="0"/>
              <a:t>3/11/2022</a:t>
            </a:fld>
            <a:endParaRPr lang="en-US"/>
          </a:p>
        </p:txBody>
      </p:sp>
      <p:sp>
        <p:nvSpPr>
          <p:cNvPr id="8" name="Footer Placeholder 7">
            <a:extLst>
              <a:ext uri="{FF2B5EF4-FFF2-40B4-BE49-F238E27FC236}">
                <a16:creationId xmlns:a16="http://schemas.microsoft.com/office/drawing/2014/main" id="{E932EA5E-AE00-4845-BBF9-97DDC633A4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5106BA-0A77-4BD1-AD41-78BC9C670282}"/>
              </a:ext>
            </a:extLst>
          </p:cNvPr>
          <p:cNvSpPr>
            <a:spLocks noGrp="1"/>
          </p:cNvSpPr>
          <p:nvPr>
            <p:ph type="sldNum" sz="quarter" idx="12"/>
          </p:nvPr>
        </p:nvSpPr>
        <p:spPr/>
        <p:txBody>
          <a:bodyPr/>
          <a:lstStyle/>
          <a:p>
            <a:fld id="{9EC1A6BF-3B2D-4DFA-ABB1-771BCDD655D9}" type="slidenum">
              <a:rPr lang="en-US" smtClean="0"/>
              <a:t>‹#›</a:t>
            </a:fld>
            <a:endParaRPr lang="en-US"/>
          </a:p>
        </p:txBody>
      </p:sp>
    </p:spTree>
    <p:extLst>
      <p:ext uri="{BB962C8B-B14F-4D97-AF65-F5344CB8AC3E}">
        <p14:creationId xmlns:p14="http://schemas.microsoft.com/office/powerpoint/2010/main" val="198451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67FC-92AA-46E3-92F1-A4A7DABA2C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53B3E-E9B1-4451-880C-10E7240AF9AC}"/>
              </a:ext>
            </a:extLst>
          </p:cNvPr>
          <p:cNvSpPr>
            <a:spLocks noGrp="1"/>
          </p:cNvSpPr>
          <p:nvPr>
            <p:ph type="dt" sz="half" idx="10"/>
          </p:nvPr>
        </p:nvSpPr>
        <p:spPr/>
        <p:txBody>
          <a:bodyPr/>
          <a:lstStyle/>
          <a:p>
            <a:fld id="{FC0D3E56-F6FC-41EF-899A-9DC73BC7957F}" type="datetimeFigureOut">
              <a:rPr lang="en-US" smtClean="0"/>
              <a:t>3/11/2022</a:t>
            </a:fld>
            <a:endParaRPr lang="en-US"/>
          </a:p>
        </p:txBody>
      </p:sp>
      <p:sp>
        <p:nvSpPr>
          <p:cNvPr id="4" name="Footer Placeholder 3">
            <a:extLst>
              <a:ext uri="{FF2B5EF4-FFF2-40B4-BE49-F238E27FC236}">
                <a16:creationId xmlns:a16="http://schemas.microsoft.com/office/drawing/2014/main" id="{C2CD6B41-B2AC-46A3-9D0F-D15BF26F2C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7E0E13-30D4-43C7-87E2-6F64C2B73FB2}"/>
              </a:ext>
            </a:extLst>
          </p:cNvPr>
          <p:cNvSpPr>
            <a:spLocks noGrp="1"/>
          </p:cNvSpPr>
          <p:nvPr>
            <p:ph type="sldNum" sz="quarter" idx="12"/>
          </p:nvPr>
        </p:nvSpPr>
        <p:spPr/>
        <p:txBody>
          <a:bodyPr/>
          <a:lstStyle/>
          <a:p>
            <a:fld id="{9EC1A6BF-3B2D-4DFA-ABB1-771BCDD655D9}" type="slidenum">
              <a:rPr lang="en-US" smtClean="0"/>
              <a:t>‹#›</a:t>
            </a:fld>
            <a:endParaRPr lang="en-US"/>
          </a:p>
        </p:txBody>
      </p:sp>
    </p:spTree>
    <p:extLst>
      <p:ext uri="{BB962C8B-B14F-4D97-AF65-F5344CB8AC3E}">
        <p14:creationId xmlns:p14="http://schemas.microsoft.com/office/powerpoint/2010/main" val="82938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FE67A2-51C8-492A-B7B4-56F28BD1381D}"/>
              </a:ext>
            </a:extLst>
          </p:cNvPr>
          <p:cNvSpPr>
            <a:spLocks noGrp="1"/>
          </p:cNvSpPr>
          <p:nvPr>
            <p:ph type="dt" sz="half" idx="10"/>
          </p:nvPr>
        </p:nvSpPr>
        <p:spPr/>
        <p:txBody>
          <a:bodyPr/>
          <a:lstStyle/>
          <a:p>
            <a:fld id="{FC0D3E56-F6FC-41EF-899A-9DC73BC7957F}" type="datetimeFigureOut">
              <a:rPr lang="en-US" smtClean="0"/>
              <a:t>3/11/2022</a:t>
            </a:fld>
            <a:endParaRPr lang="en-US"/>
          </a:p>
        </p:txBody>
      </p:sp>
      <p:sp>
        <p:nvSpPr>
          <p:cNvPr id="3" name="Footer Placeholder 2">
            <a:extLst>
              <a:ext uri="{FF2B5EF4-FFF2-40B4-BE49-F238E27FC236}">
                <a16:creationId xmlns:a16="http://schemas.microsoft.com/office/drawing/2014/main" id="{1D792410-9F96-474B-B696-53DEDB46EF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D40D2F-11D3-4304-A03B-E8B8ACC08A09}"/>
              </a:ext>
            </a:extLst>
          </p:cNvPr>
          <p:cNvSpPr>
            <a:spLocks noGrp="1"/>
          </p:cNvSpPr>
          <p:nvPr>
            <p:ph type="sldNum" sz="quarter" idx="12"/>
          </p:nvPr>
        </p:nvSpPr>
        <p:spPr/>
        <p:txBody>
          <a:bodyPr/>
          <a:lstStyle/>
          <a:p>
            <a:fld id="{9EC1A6BF-3B2D-4DFA-ABB1-771BCDD655D9}" type="slidenum">
              <a:rPr lang="en-US" smtClean="0"/>
              <a:t>‹#›</a:t>
            </a:fld>
            <a:endParaRPr lang="en-US"/>
          </a:p>
        </p:txBody>
      </p:sp>
    </p:spTree>
    <p:extLst>
      <p:ext uri="{BB962C8B-B14F-4D97-AF65-F5344CB8AC3E}">
        <p14:creationId xmlns:p14="http://schemas.microsoft.com/office/powerpoint/2010/main" val="348896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2860-53E9-4CAD-915B-00BC07CF5D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00AD72-3EB1-4EA5-849B-FAFDD551F3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06961A-3E83-4726-BE56-6660722F1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90F8A-3FDB-45A7-87C2-9E470E712EEF}"/>
              </a:ext>
            </a:extLst>
          </p:cNvPr>
          <p:cNvSpPr>
            <a:spLocks noGrp="1"/>
          </p:cNvSpPr>
          <p:nvPr>
            <p:ph type="dt" sz="half" idx="10"/>
          </p:nvPr>
        </p:nvSpPr>
        <p:spPr/>
        <p:txBody>
          <a:bodyPr/>
          <a:lstStyle/>
          <a:p>
            <a:fld id="{FC0D3E56-F6FC-41EF-899A-9DC73BC7957F}" type="datetimeFigureOut">
              <a:rPr lang="en-US" smtClean="0"/>
              <a:t>3/11/2022</a:t>
            </a:fld>
            <a:endParaRPr lang="en-US"/>
          </a:p>
        </p:txBody>
      </p:sp>
      <p:sp>
        <p:nvSpPr>
          <p:cNvPr id="6" name="Footer Placeholder 5">
            <a:extLst>
              <a:ext uri="{FF2B5EF4-FFF2-40B4-BE49-F238E27FC236}">
                <a16:creationId xmlns:a16="http://schemas.microsoft.com/office/drawing/2014/main" id="{B0FA07D0-1747-4AF6-92E7-EC03E4966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5A338-4017-445F-A6CE-1E78F1C676B4}"/>
              </a:ext>
            </a:extLst>
          </p:cNvPr>
          <p:cNvSpPr>
            <a:spLocks noGrp="1"/>
          </p:cNvSpPr>
          <p:nvPr>
            <p:ph type="sldNum" sz="quarter" idx="12"/>
          </p:nvPr>
        </p:nvSpPr>
        <p:spPr/>
        <p:txBody>
          <a:bodyPr/>
          <a:lstStyle/>
          <a:p>
            <a:fld id="{9EC1A6BF-3B2D-4DFA-ABB1-771BCDD655D9}" type="slidenum">
              <a:rPr lang="en-US" smtClean="0"/>
              <a:t>‹#›</a:t>
            </a:fld>
            <a:endParaRPr lang="en-US"/>
          </a:p>
        </p:txBody>
      </p:sp>
    </p:spTree>
    <p:extLst>
      <p:ext uri="{BB962C8B-B14F-4D97-AF65-F5344CB8AC3E}">
        <p14:creationId xmlns:p14="http://schemas.microsoft.com/office/powerpoint/2010/main" val="1948158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56CF-686E-473D-AA86-E9B320576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A51FDF-3D18-4A0B-9BB9-349E4FD7B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4263C-D540-4644-9D2C-62FB7FE14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574F89-B604-4831-881B-606461FE9BD4}"/>
              </a:ext>
            </a:extLst>
          </p:cNvPr>
          <p:cNvSpPr>
            <a:spLocks noGrp="1"/>
          </p:cNvSpPr>
          <p:nvPr>
            <p:ph type="dt" sz="half" idx="10"/>
          </p:nvPr>
        </p:nvSpPr>
        <p:spPr/>
        <p:txBody>
          <a:bodyPr/>
          <a:lstStyle/>
          <a:p>
            <a:fld id="{FC0D3E56-F6FC-41EF-899A-9DC73BC7957F}" type="datetimeFigureOut">
              <a:rPr lang="en-US" smtClean="0"/>
              <a:t>3/11/2022</a:t>
            </a:fld>
            <a:endParaRPr lang="en-US"/>
          </a:p>
        </p:txBody>
      </p:sp>
      <p:sp>
        <p:nvSpPr>
          <p:cNvPr id="6" name="Footer Placeholder 5">
            <a:extLst>
              <a:ext uri="{FF2B5EF4-FFF2-40B4-BE49-F238E27FC236}">
                <a16:creationId xmlns:a16="http://schemas.microsoft.com/office/drawing/2014/main" id="{1DF607CA-38F2-4872-ADE5-278206F8A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97EBE-0142-430A-8AB4-A51667B29CF8}"/>
              </a:ext>
            </a:extLst>
          </p:cNvPr>
          <p:cNvSpPr>
            <a:spLocks noGrp="1"/>
          </p:cNvSpPr>
          <p:nvPr>
            <p:ph type="sldNum" sz="quarter" idx="12"/>
          </p:nvPr>
        </p:nvSpPr>
        <p:spPr/>
        <p:txBody>
          <a:bodyPr/>
          <a:lstStyle/>
          <a:p>
            <a:fld id="{9EC1A6BF-3B2D-4DFA-ABB1-771BCDD655D9}" type="slidenum">
              <a:rPr lang="en-US" smtClean="0"/>
              <a:t>‹#›</a:t>
            </a:fld>
            <a:endParaRPr lang="en-US"/>
          </a:p>
        </p:txBody>
      </p:sp>
    </p:spTree>
    <p:extLst>
      <p:ext uri="{BB962C8B-B14F-4D97-AF65-F5344CB8AC3E}">
        <p14:creationId xmlns:p14="http://schemas.microsoft.com/office/powerpoint/2010/main" val="77388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379E8F-2A0F-402E-9226-FBBE8BCE11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12758A-0039-4446-82A1-7C652F1C3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CBB0A-DA13-4C7C-A886-87AF23FDBE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0D3E56-F6FC-41EF-899A-9DC73BC7957F}" type="datetimeFigureOut">
              <a:rPr lang="en-US" smtClean="0"/>
              <a:t>3/11/2022</a:t>
            </a:fld>
            <a:endParaRPr lang="en-US"/>
          </a:p>
        </p:txBody>
      </p:sp>
      <p:sp>
        <p:nvSpPr>
          <p:cNvPr id="5" name="Footer Placeholder 4">
            <a:extLst>
              <a:ext uri="{FF2B5EF4-FFF2-40B4-BE49-F238E27FC236}">
                <a16:creationId xmlns:a16="http://schemas.microsoft.com/office/drawing/2014/main" id="{7D9AD56F-5998-4E87-A3D3-326566FC77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9E1858-9713-40E6-B091-49363070EB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1A6BF-3B2D-4DFA-ABB1-771BCDD655D9}" type="slidenum">
              <a:rPr lang="en-US" smtClean="0"/>
              <a:t>‹#›</a:t>
            </a:fld>
            <a:endParaRPr lang="en-US"/>
          </a:p>
        </p:txBody>
      </p:sp>
    </p:spTree>
    <p:extLst>
      <p:ext uri="{BB962C8B-B14F-4D97-AF65-F5344CB8AC3E}">
        <p14:creationId xmlns:p14="http://schemas.microsoft.com/office/powerpoint/2010/main" val="737740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watch?v=ivdmGcZo6U8" TargetMode="External"/><Relationship Id="rId2" Type="http://schemas.openxmlformats.org/officeDocument/2006/relationships/hyperlink" Target="https://www.quora.com/What-is-a-kd-tree-and-what-is-it-used-for"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9D07C3-FC6B-4C1D-854E-ED81D61086CA}"/>
              </a:ext>
            </a:extLst>
          </p:cNvPr>
          <p:cNvSpPr>
            <a:spLocks noGrp="1"/>
          </p:cNvSpPr>
          <p:nvPr>
            <p:ph type="ctrTitle"/>
          </p:nvPr>
        </p:nvSpPr>
        <p:spPr/>
        <p:txBody>
          <a:bodyPr>
            <a:normAutofit/>
          </a:bodyPr>
          <a:lstStyle/>
          <a:p>
            <a:r>
              <a:rPr lang="en-US" dirty="0"/>
              <a:t>Similarity-based Learning, B</a:t>
            </a:r>
            <a:endParaRPr lang="en-US" sz="4000" dirty="0"/>
          </a:p>
        </p:txBody>
      </p:sp>
      <p:sp>
        <p:nvSpPr>
          <p:cNvPr id="3" name="副標題 2">
            <a:extLst>
              <a:ext uri="{FF2B5EF4-FFF2-40B4-BE49-F238E27FC236}">
                <a16:creationId xmlns:a16="http://schemas.microsoft.com/office/drawing/2014/main" id="{DC590BE3-177E-4F45-AAE7-20C7506CE021}"/>
              </a:ext>
            </a:extLst>
          </p:cNvPr>
          <p:cNvSpPr>
            <a:spLocks noGrp="1"/>
          </p:cNvSpPr>
          <p:nvPr>
            <p:ph type="subTitle" idx="1"/>
          </p:nvPr>
        </p:nvSpPr>
        <p:spPr/>
        <p:txBody>
          <a:bodyPr/>
          <a:lstStyle/>
          <a:p>
            <a:r>
              <a:rPr lang="en-US" dirty="0"/>
              <a:t>Shih Yu Chang</a:t>
            </a:r>
          </a:p>
        </p:txBody>
      </p:sp>
      <p:sp>
        <p:nvSpPr>
          <p:cNvPr id="4" name="Slide Number Placeholder 3">
            <a:extLst>
              <a:ext uri="{FF2B5EF4-FFF2-40B4-BE49-F238E27FC236}">
                <a16:creationId xmlns:a16="http://schemas.microsoft.com/office/drawing/2014/main" id="{35A0F395-1A60-48CE-A4E9-27059A75BD7C}"/>
              </a:ext>
            </a:extLst>
          </p:cNvPr>
          <p:cNvSpPr>
            <a:spLocks noGrp="1"/>
          </p:cNvSpPr>
          <p:nvPr>
            <p:ph type="sldNum" sz="quarter" idx="12"/>
          </p:nvPr>
        </p:nvSpPr>
        <p:spPr/>
        <p:txBody>
          <a:bodyPr/>
          <a:lstStyle/>
          <a:p>
            <a:fld id="{3B74A207-5F24-4BFB-AFF8-25C53C1025B0}" type="slidenum">
              <a:rPr lang="en-US" smtClean="0"/>
              <a:t>1</a:t>
            </a:fld>
            <a:endParaRPr lang="en-US"/>
          </a:p>
        </p:txBody>
      </p:sp>
    </p:spTree>
    <p:extLst>
      <p:ext uri="{BB962C8B-B14F-4D97-AF65-F5344CB8AC3E}">
        <p14:creationId xmlns:p14="http://schemas.microsoft.com/office/powerpoint/2010/main" val="428486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6DFDDC4-7857-46CE-B84B-A553E5687955}"/>
              </a:ext>
            </a:extLst>
          </p:cNvPr>
          <p:cNvPicPr>
            <a:picLocks noChangeAspect="1"/>
          </p:cNvPicPr>
          <p:nvPr/>
        </p:nvPicPr>
        <p:blipFill>
          <a:blip r:embed="rId2"/>
          <a:stretch>
            <a:fillRect/>
          </a:stretch>
        </p:blipFill>
        <p:spPr>
          <a:xfrm>
            <a:off x="763875" y="643467"/>
            <a:ext cx="10664250"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2832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9757-48F0-4CCF-B249-890401AEC3C4}"/>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DF59D0E6-4391-456A-AFE2-4EB7A4B8CB92}"/>
              </a:ext>
            </a:extLst>
          </p:cNvPr>
          <p:cNvSpPr>
            <a:spLocks noGrp="1"/>
          </p:cNvSpPr>
          <p:nvPr>
            <p:ph idx="1"/>
          </p:nvPr>
        </p:nvSpPr>
        <p:spPr/>
        <p:txBody>
          <a:bodyPr>
            <a:normAutofit/>
          </a:bodyPr>
          <a:lstStyle/>
          <a:p>
            <a:pPr marL="0" indent="0" algn="l">
              <a:buNone/>
            </a:pPr>
            <a:r>
              <a:rPr lang="en-US" sz="3200" b="0" i="0" u="none" strike="noStrike" baseline="0" dirty="0">
                <a:latin typeface="NimbusSanL-Regu"/>
              </a:rPr>
              <a:t>The marketing department wants to decide whether or not they should contact a customer with the following profile: </a:t>
            </a:r>
          </a:p>
          <a:p>
            <a:pPr marL="0" indent="0" algn="l">
              <a:buNone/>
            </a:pPr>
            <a:r>
              <a:rPr lang="en-US" sz="3200" dirty="0">
                <a:latin typeface="CMSY10"/>
              </a:rPr>
              <a:t> (</a:t>
            </a:r>
            <a:r>
              <a:rPr lang="en-US" sz="3200" b="0" i="0" u="none" strike="noStrike" baseline="0" dirty="0">
                <a:latin typeface="NimbusSanL-Regu"/>
              </a:rPr>
              <a:t>SALARY </a:t>
            </a:r>
            <a:r>
              <a:rPr lang="en-US" sz="3200" b="0" i="0" u="none" strike="noStrike" baseline="0" dirty="0">
                <a:latin typeface="CMSS10"/>
              </a:rPr>
              <a:t>= </a:t>
            </a:r>
            <a:r>
              <a:rPr lang="en-US" sz="3200" b="0" i="0" u="none" strike="noStrike" baseline="0" dirty="0">
                <a:latin typeface="NimbusSanL-Regu"/>
              </a:rPr>
              <a:t>56</a:t>
            </a:r>
            <a:r>
              <a:rPr lang="en-US" sz="3200" dirty="0">
                <a:latin typeface="CMMI10"/>
              </a:rPr>
              <a:t>,</a:t>
            </a:r>
            <a:r>
              <a:rPr lang="en-US" sz="3200" b="0" i="0" u="none" strike="noStrike" baseline="0" dirty="0">
                <a:latin typeface="NimbusSanL-Regu"/>
              </a:rPr>
              <a:t>000</a:t>
            </a:r>
            <a:r>
              <a:rPr lang="en-US" sz="3200" b="0" i="0" u="none" strike="noStrike" baseline="0" dirty="0">
                <a:latin typeface="CMMI10"/>
              </a:rPr>
              <a:t>; </a:t>
            </a:r>
            <a:r>
              <a:rPr lang="en-US" sz="3200" b="0" i="0" u="none" strike="noStrike" baseline="0" dirty="0">
                <a:latin typeface="NimbusSanL-Regu"/>
              </a:rPr>
              <a:t>AGE </a:t>
            </a:r>
            <a:r>
              <a:rPr lang="en-US" sz="3200" b="0" i="0" u="none" strike="noStrike" baseline="0" dirty="0">
                <a:latin typeface="CMSS10"/>
              </a:rPr>
              <a:t>= </a:t>
            </a:r>
            <a:r>
              <a:rPr lang="en-US" sz="3200" b="0" i="0" u="none" strike="noStrike" baseline="0" dirty="0">
                <a:latin typeface="NimbusSanL-Regu"/>
              </a:rPr>
              <a:t>35</a:t>
            </a:r>
            <a:r>
              <a:rPr lang="en-US" sz="3200" dirty="0">
                <a:latin typeface="CMSY10"/>
              </a:rPr>
              <a:t>)</a:t>
            </a:r>
            <a:endParaRPr lang="en-US" sz="3200" dirty="0"/>
          </a:p>
        </p:txBody>
      </p:sp>
    </p:spTree>
    <p:extLst>
      <p:ext uri="{BB962C8B-B14F-4D97-AF65-F5344CB8AC3E}">
        <p14:creationId xmlns:p14="http://schemas.microsoft.com/office/powerpoint/2010/main" val="3291105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F0B346E-A9C2-4180-9503-7C93362C6035}"/>
              </a:ext>
            </a:extLst>
          </p:cNvPr>
          <p:cNvPicPr>
            <a:picLocks noChangeAspect="1"/>
          </p:cNvPicPr>
          <p:nvPr/>
        </p:nvPicPr>
        <p:blipFill>
          <a:blip r:embed="rId2"/>
          <a:stretch>
            <a:fillRect/>
          </a:stretch>
        </p:blipFill>
        <p:spPr>
          <a:xfrm>
            <a:off x="2584540" y="643467"/>
            <a:ext cx="7022920" cy="5571065"/>
          </a:xfrm>
          <a:prstGeom prst="rect">
            <a:avLst/>
          </a:prstGeom>
          <a:ln>
            <a:noFill/>
          </a:ln>
        </p:spPr>
      </p:pic>
    </p:spTree>
    <p:extLst>
      <p:ext uri="{BB962C8B-B14F-4D97-AF65-F5344CB8AC3E}">
        <p14:creationId xmlns:p14="http://schemas.microsoft.com/office/powerpoint/2010/main" val="154692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9D63E61-896D-4842-AA86-9B1CCC62E9B4}"/>
              </a:ext>
            </a:extLst>
          </p:cNvPr>
          <p:cNvPicPr>
            <a:picLocks noChangeAspect="1"/>
          </p:cNvPicPr>
          <p:nvPr/>
        </p:nvPicPr>
        <p:blipFill>
          <a:blip r:embed="rId2"/>
          <a:stretch>
            <a:fillRect/>
          </a:stretch>
        </p:blipFill>
        <p:spPr>
          <a:xfrm>
            <a:off x="643467" y="1167728"/>
            <a:ext cx="10905066" cy="4522543"/>
          </a:xfrm>
          <a:prstGeom prst="rect">
            <a:avLst/>
          </a:prstGeom>
          <a:ln>
            <a:noFill/>
          </a:ln>
        </p:spPr>
      </p:pic>
    </p:spTree>
    <p:extLst>
      <p:ext uri="{BB962C8B-B14F-4D97-AF65-F5344CB8AC3E}">
        <p14:creationId xmlns:p14="http://schemas.microsoft.com/office/powerpoint/2010/main" val="1352732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C16D616-DE9E-4883-9524-D6D8BABC99BC}"/>
              </a:ext>
            </a:extLst>
          </p:cNvPr>
          <p:cNvPicPr>
            <a:picLocks noGrp="1" noChangeAspect="1"/>
          </p:cNvPicPr>
          <p:nvPr>
            <p:ph idx="1"/>
          </p:nvPr>
        </p:nvPicPr>
        <p:blipFill>
          <a:blip r:embed="rId2"/>
          <a:stretch>
            <a:fillRect/>
          </a:stretch>
        </p:blipFill>
        <p:spPr>
          <a:xfrm>
            <a:off x="643467" y="1420171"/>
            <a:ext cx="10905066" cy="4017656"/>
          </a:xfrm>
          <a:prstGeom prst="rect">
            <a:avLst/>
          </a:prstGeom>
          <a:ln>
            <a:noFill/>
          </a:ln>
        </p:spPr>
      </p:pic>
    </p:spTree>
    <p:extLst>
      <p:ext uri="{BB962C8B-B14F-4D97-AF65-F5344CB8AC3E}">
        <p14:creationId xmlns:p14="http://schemas.microsoft.com/office/powerpoint/2010/main" val="3889956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34A62A8-3628-4DC1-9CAE-1A0957E4E334}"/>
              </a:ext>
            </a:extLst>
          </p:cNvPr>
          <p:cNvPicPr>
            <a:picLocks noGrp="1" noChangeAspect="1"/>
          </p:cNvPicPr>
          <p:nvPr>
            <p:ph idx="1"/>
          </p:nvPr>
        </p:nvPicPr>
        <p:blipFill>
          <a:blip r:embed="rId2"/>
          <a:stretch>
            <a:fillRect/>
          </a:stretch>
        </p:blipFill>
        <p:spPr>
          <a:xfrm>
            <a:off x="643467" y="1209945"/>
            <a:ext cx="10905066" cy="4438109"/>
          </a:xfrm>
          <a:prstGeom prst="rect">
            <a:avLst/>
          </a:prstGeom>
          <a:ln>
            <a:noFill/>
          </a:ln>
        </p:spPr>
      </p:pic>
    </p:spTree>
    <p:extLst>
      <p:ext uri="{BB962C8B-B14F-4D97-AF65-F5344CB8AC3E}">
        <p14:creationId xmlns:p14="http://schemas.microsoft.com/office/powerpoint/2010/main" val="311415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09A2-09FA-49D7-AFC5-4B65D45F7B71}"/>
              </a:ext>
            </a:extLst>
          </p:cNvPr>
          <p:cNvSpPr>
            <a:spLocks noGrp="1"/>
          </p:cNvSpPr>
          <p:nvPr>
            <p:ph type="title"/>
          </p:nvPr>
        </p:nvSpPr>
        <p:spPr/>
        <p:txBody>
          <a:bodyPr/>
          <a:lstStyle/>
          <a:p>
            <a:r>
              <a:rPr lang="en-US" dirty="0"/>
              <a:t>Remember normalization!</a:t>
            </a:r>
          </a:p>
        </p:txBody>
      </p:sp>
      <p:sp>
        <p:nvSpPr>
          <p:cNvPr id="3" name="Content Placeholder 2">
            <a:extLst>
              <a:ext uri="{FF2B5EF4-FFF2-40B4-BE49-F238E27FC236}">
                <a16:creationId xmlns:a16="http://schemas.microsoft.com/office/drawing/2014/main" id="{767762CB-801A-4BDD-B668-73683D7B7534}"/>
              </a:ext>
            </a:extLst>
          </p:cNvPr>
          <p:cNvSpPr>
            <a:spLocks noGrp="1"/>
          </p:cNvSpPr>
          <p:nvPr>
            <p:ph idx="1"/>
          </p:nvPr>
        </p:nvSpPr>
        <p:spPr/>
        <p:txBody>
          <a:bodyPr>
            <a:normAutofit/>
          </a:bodyPr>
          <a:lstStyle/>
          <a:p>
            <a:r>
              <a:rPr lang="en-US" sz="3200" dirty="0"/>
              <a:t>Normalizing the data is an important thing to do for almost all machine learning algorithms, not just nearest neighbor!</a:t>
            </a:r>
          </a:p>
        </p:txBody>
      </p:sp>
    </p:spTree>
    <p:extLst>
      <p:ext uri="{BB962C8B-B14F-4D97-AF65-F5344CB8AC3E}">
        <p14:creationId xmlns:p14="http://schemas.microsoft.com/office/powerpoint/2010/main" val="3934912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22C0-7E39-4BA4-90A1-872F9B5F9888}"/>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BDDB54CB-F158-4921-B906-28DD67ED48AC}"/>
              </a:ext>
            </a:extLst>
          </p:cNvPr>
          <p:cNvSpPr>
            <a:spLocks noGrp="1"/>
          </p:cNvSpPr>
          <p:nvPr>
            <p:ph idx="1"/>
          </p:nvPr>
        </p:nvSpPr>
        <p:spPr/>
        <p:txBody>
          <a:bodyPr/>
          <a:lstStyle/>
          <a:p>
            <a:r>
              <a:rPr lang="en-US" dirty="0"/>
              <a:t>Handling Noisy Data</a:t>
            </a:r>
          </a:p>
          <a:p>
            <a:r>
              <a:rPr lang="en-US" dirty="0"/>
              <a:t>Data Normalization</a:t>
            </a:r>
          </a:p>
          <a:p>
            <a:r>
              <a:rPr lang="en-US" dirty="0">
                <a:solidFill>
                  <a:srgbClr val="FF0000"/>
                </a:solidFill>
              </a:rPr>
              <a:t>Predicting Continuous Targets</a:t>
            </a:r>
          </a:p>
          <a:p>
            <a:r>
              <a:rPr lang="en-US" dirty="0"/>
              <a:t>Other Measures of Similarity</a:t>
            </a:r>
          </a:p>
          <a:p>
            <a:r>
              <a:rPr lang="en-US" dirty="0"/>
              <a:t>Feature Selection</a:t>
            </a:r>
          </a:p>
          <a:p>
            <a:r>
              <a:rPr lang="en-US" dirty="0"/>
              <a:t>Efficient Memory Search</a:t>
            </a:r>
          </a:p>
        </p:txBody>
      </p:sp>
    </p:spTree>
    <p:extLst>
      <p:ext uri="{BB962C8B-B14F-4D97-AF65-F5344CB8AC3E}">
        <p14:creationId xmlns:p14="http://schemas.microsoft.com/office/powerpoint/2010/main" val="478558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2B9D76E-265C-4F96-BE79-4F14B1CA22F4}"/>
              </a:ext>
            </a:extLst>
          </p:cNvPr>
          <p:cNvPicPr>
            <a:picLocks noGrp="1" noChangeAspect="1"/>
          </p:cNvPicPr>
          <p:nvPr>
            <p:ph idx="1"/>
          </p:nvPr>
        </p:nvPicPr>
        <p:blipFill>
          <a:blip r:embed="rId2"/>
          <a:stretch>
            <a:fillRect/>
          </a:stretch>
        </p:blipFill>
        <p:spPr>
          <a:xfrm>
            <a:off x="643467" y="2286564"/>
            <a:ext cx="10905066" cy="2284871"/>
          </a:xfrm>
          <a:prstGeom prst="rect">
            <a:avLst/>
          </a:prstGeom>
          <a:ln>
            <a:noFill/>
          </a:ln>
        </p:spPr>
      </p:pic>
    </p:spTree>
    <p:extLst>
      <p:ext uri="{BB962C8B-B14F-4D97-AF65-F5344CB8AC3E}">
        <p14:creationId xmlns:p14="http://schemas.microsoft.com/office/powerpoint/2010/main" val="3825372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A5777F-5FC7-4823-B627-0BB4B2F87378}"/>
              </a:ext>
            </a:extLst>
          </p:cNvPr>
          <p:cNvPicPr>
            <a:picLocks noGrp="1" noChangeAspect="1"/>
          </p:cNvPicPr>
          <p:nvPr>
            <p:ph idx="1"/>
          </p:nvPr>
        </p:nvPicPr>
        <p:blipFill>
          <a:blip r:embed="rId2"/>
          <a:stretch>
            <a:fillRect/>
          </a:stretch>
        </p:blipFill>
        <p:spPr>
          <a:xfrm>
            <a:off x="164123" y="1946103"/>
            <a:ext cx="5771010" cy="3234450"/>
          </a:xfrm>
          <a:prstGeom prst="rect">
            <a:avLst/>
          </a:prstGeom>
        </p:spPr>
      </p:pic>
      <p:pic>
        <p:nvPicPr>
          <p:cNvPr id="7" name="Picture 6">
            <a:extLst>
              <a:ext uri="{FF2B5EF4-FFF2-40B4-BE49-F238E27FC236}">
                <a16:creationId xmlns:a16="http://schemas.microsoft.com/office/drawing/2014/main" id="{68A56C17-C8D2-42BD-B406-9501DB6D6CCE}"/>
              </a:ext>
            </a:extLst>
          </p:cNvPr>
          <p:cNvPicPr>
            <a:picLocks noChangeAspect="1"/>
          </p:cNvPicPr>
          <p:nvPr/>
        </p:nvPicPr>
        <p:blipFill>
          <a:blip r:embed="rId3"/>
          <a:stretch>
            <a:fillRect/>
          </a:stretch>
        </p:blipFill>
        <p:spPr>
          <a:xfrm>
            <a:off x="5935133" y="1946103"/>
            <a:ext cx="6002979" cy="3131988"/>
          </a:xfrm>
          <a:prstGeom prst="rect">
            <a:avLst/>
          </a:prstGeom>
        </p:spPr>
      </p:pic>
    </p:spTree>
    <p:extLst>
      <p:ext uri="{BB962C8B-B14F-4D97-AF65-F5344CB8AC3E}">
        <p14:creationId xmlns:p14="http://schemas.microsoft.com/office/powerpoint/2010/main" val="3593278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22C0-7E39-4BA4-90A1-872F9B5F9888}"/>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BDDB54CB-F158-4921-B906-28DD67ED48AC}"/>
              </a:ext>
            </a:extLst>
          </p:cNvPr>
          <p:cNvSpPr>
            <a:spLocks noGrp="1"/>
          </p:cNvSpPr>
          <p:nvPr>
            <p:ph idx="1"/>
          </p:nvPr>
        </p:nvSpPr>
        <p:spPr/>
        <p:txBody>
          <a:bodyPr/>
          <a:lstStyle/>
          <a:p>
            <a:r>
              <a:rPr lang="en-US" dirty="0">
                <a:solidFill>
                  <a:srgbClr val="FF0000"/>
                </a:solidFill>
              </a:rPr>
              <a:t>Handling Noisy Data</a:t>
            </a:r>
          </a:p>
          <a:p>
            <a:r>
              <a:rPr lang="en-US" dirty="0"/>
              <a:t>Data Normalization</a:t>
            </a:r>
          </a:p>
          <a:p>
            <a:r>
              <a:rPr lang="en-US" dirty="0"/>
              <a:t>Predicting Continuous Targets</a:t>
            </a:r>
          </a:p>
          <a:p>
            <a:r>
              <a:rPr lang="en-US" dirty="0"/>
              <a:t>Other Measures of Similarity</a:t>
            </a:r>
          </a:p>
          <a:p>
            <a:r>
              <a:rPr lang="en-US" dirty="0"/>
              <a:t>Feature Selection</a:t>
            </a:r>
          </a:p>
          <a:p>
            <a:r>
              <a:rPr lang="en-US" dirty="0"/>
              <a:t>Efficient Memory Search</a:t>
            </a:r>
          </a:p>
        </p:txBody>
      </p:sp>
    </p:spTree>
    <p:extLst>
      <p:ext uri="{BB962C8B-B14F-4D97-AF65-F5344CB8AC3E}">
        <p14:creationId xmlns:p14="http://schemas.microsoft.com/office/powerpoint/2010/main" val="1903316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449315-2054-47FE-970A-2F1A0CE59FAA}"/>
              </a:ext>
            </a:extLst>
          </p:cNvPr>
          <p:cNvPicPr>
            <a:picLocks noChangeAspect="1"/>
          </p:cNvPicPr>
          <p:nvPr/>
        </p:nvPicPr>
        <p:blipFill>
          <a:blip r:embed="rId2"/>
          <a:stretch>
            <a:fillRect/>
          </a:stretch>
        </p:blipFill>
        <p:spPr>
          <a:xfrm>
            <a:off x="350389" y="816122"/>
            <a:ext cx="7152380" cy="5672282"/>
          </a:xfrm>
          <a:prstGeom prst="rect">
            <a:avLst/>
          </a:prstGeom>
        </p:spPr>
      </p:pic>
      <p:pic>
        <p:nvPicPr>
          <p:cNvPr id="7" name="Picture 6">
            <a:extLst>
              <a:ext uri="{FF2B5EF4-FFF2-40B4-BE49-F238E27FC236}">
                <a16:creationId xmlns:a16="http://schemas.microsoft.com/office/drawing/2014/main" id="{85010EF2-8197-4B5C-9827-4F613E4506EA}"/>
              </a:ext>
            </a:extLst>
          </p:cNvPr>
          <p:cNvPicPr>
            <a:picLocks noChangeAspect="1"/>
          </p:cNvPicPr>
          <p:nvPr/>
        </p:nvPicPr>
        <p:blipFill>
          <a:blip r:embed="rId3"/>
          <a:stretch>
            <a:fillRect/>
          </a:stretch>
        </p:blipFill>
        <p:spPr>
          <a:xfrm>
            <a:off x="6549944" y="3000437"/>
            <a:ext cx="5291667" cy="1303651"/>
          </a:xfrm>
          <a:prstGeom prst="rect">
            <a:avLst/>
          </a:prstGeom>
        </p:spPr>
      </p:pic>
    </p:spTree>
    <p:extLst>
      <p:ext uri="{BB962C8B-B14F-4D97-AF65-F5344CB8AC3E}">
        <p14:creationId xmlns:p14="http://schemas.microsoft.com/office/powerpoint/2010/main" val="261326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1C745F-344A-4D9D-9A0C-98296866E181}"/>
              </a:ext>
            </a:extLst>
          </p:cNvPr>
          <p:cNvPicPr>
            <a:picLocks noChangeAspect="1"/>
          </p:cNvPicPr>
          <p:nvPr/>
        </p:nvPicPr>
        <p:blipFill>
          <a:blip r:embed="rId2"/>
          <a:stretch>
            <a:fillRect/>
          </a:stretch>
        </p:blipFill>
        <p:spPr>
          <a:xfrm>
            <a:off x="291774" y="2021746"/>
            <a:ext cx="3736825" cy="3334396"/>
          </a:xfrm>
          <a:prstGeom prst="rect">
            <a:avLst/>
          </a:prstGeom>
        </p:spPr>
      </p:pic>
      <p:pic>
        <p:nvPicPr>
          <p:cNvPr id="9" name="Picture 8">
            <a:extLst>
              <a:ext uri="{FF2B5EF4-FFF2-40B4-BE49-F238E27FC236}">
                <a16:creationId xmlns:a16="http://schemas.microsoft.com/office/drawing/2014/main" id="{DF0543B1-1883-4F73-A106-4948C7342767}"/>
              </a:ext>
            </a:extLst>
          </p:cNvPr>
          <p:cNvPicPr>
            <a:picLocks noChangeAspect="1"/>
          </p:cNvPicPr>
          <p:nvPr/>
        </p:nvPicPr>
        <p:blipFill>
          <a:blip r:embed="rId3"/>
          <a:stretch>
            <a:fillRect/>
          </a:stretch>
        </p:blipFill>
        <p:spPr>
          <a:xfrm>
            <a:off x="4028600" y="515815"/>
            <a:ext cx="7871625" cy="6242282"/>
          </a:xfrm>
          <a:prstGeom prst="rect">
            <a:avLst/>
          </a:prstGeom>
        </p:spPr>
      </p:pic>
    </p:spTree>
    <p:extLst>
      <p:ext uri="{BB962C8B-B14F-4D97-AF65-F5344CB8AC3E}">
        <p14:creationId xmlns:p14="http://schemas.microsoft.com/office/powerpoint/2010/main" val="2028536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5251C6-CD5A-4BEE-8F8E-8A84AA7F180E}"/>
              </a:ext>
            </a:extLst>
          </p:cNvPr>
          <p:cNvPicPr>
            <a:picLocks noChangeAspect="1"/>
          </p:cNvPicPr>
          <p:nvPr/>
        </p:nvPicPr>
        <p:blipFill>
          <a:blip r:embed="rId2"/>
          <a:stretch>
            <a:fillRect/>
          </a:stretch>
        </p:blipFill>
        <p:spPr>
          <a:xfrm>
            <a:off x="1943849" y="1335314"/>
            <a:ext cx="8990724" cy="3382523"/>
          </a:xfrm>
          <a:prstGeom prst="rect">
            <a:avLst/>
          </a:prstGeom>
        </p:spPr>
      </p:pic>
    </p:spTree>
    <p:extLst>
      <p:ext uri="{BB962C8B-B14F-4D97-AF65-F5344CB8AC3E}">
        <p14:creationId xmlns:p14="http://schemas.microsoft.com/office/powerpoint/2010/main" val="687450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22C0-7E39-4BA4-90A1-872F9B5F9888}"/>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BDDB54CB-F158-4921-B906-28DD67ED48AC}"/>
              </a:ext>
            </a:extLst>
          </p:cNvPr>
          <p:cNvSpPr>
            <a:spLocks noGrp="1"/>
          </p:cNvSpPr>
          <p:nvPr>
            <p:ph idx="1"/>
          </p:nvPr>
        </p:nvSpPr>
        <p:spPr/>
        <p:txBody>
          <a:bodyPr/>
          <a:lstStyle/>
          <a:p>
            <a:r>
              <a:rPr lang="en-US" dirty="0"/>
              <a:t>Handling Noisy Data</a:t>
            </a:r>
          </a:p>
          <a:p>
            <a:r>
              <a:rPr lang="en-US" dirty="0"/>
              <a:t>Data Normalization</a:t>
            </a:r>
          </a:p>
          <a:p>
            <a:r>
              <a:rPr lang="en-US" dirty="0"/>
              <a:t>Predicting Continuous Targets</a:t>
            </a:r>
          </a:p>
          <a:p>
            <a:r>
              <a:rPr lang="en-US" dirty="0">
                <a:solidFill>
                  <a:srgbClr val="FF0000"/>
                </a:solidFill>
              </a:rPr>
              <a:t>Other Measures of Similarity</a:t>
            </a:r>
          </a:p>
          <a:p>
            <a:r>
              <a:rPr lang="en-US" dirty="0"/>
              <a:t>Feature Selection</a:t>
            </a:r>
          </a:p>
          <a:p>
            <a:r>
              <a:rPr lang="en-US" dirty="0"/>
              <a:t>Efficient Memory Search</a:t>
            </a:r>
          </a:p>
        </p:txBody>
      </p:sp>
    </p:spTree>
    <p:extLst>
      <p:ext uri="{BB962C8B-B14F-4D97-AF65-F5344CB8AC3E}">
        <p14:creationId xmlns:p14="http://schemas.microsoft.com/office/powerpoint/2010/main" val="80799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18C5E14-0819-40C0-A420-71A846BAFE45}"/>
              </a:ext>
            </a:extLst>
          </p:cNvPr>
          <p:cNvPicPr>
            <a:picLocks noGrp="1" noChangeAspect="1"/>
          </p:cNvPicPr>
          <p:nvPr>
            <p:ph idx="1"/>
          </p:nvPr>
        </p:nvPicPr>
        <p:blipFill>
          <a:blip r:embed="rId2"/>
          <a:stretch>
            <a:fillRect/>
          </a:stretch>
        </p:blipFill>
        <p:spPr>
          <a:xfrm>
            <a:off x="643467" y="1891279"/>
            <a:ext cx="10905066" cy="307544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896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995137C-3240-4BCA-8998-A67B143D7E32}"/>
              </a:ext>
            </a:extLst>
          </p:cNvPr>
          <p:cNvPicPr>
            <a:picLocks noGrp="1" noChangeAspect="1"/>
          </p:cNvPicPr>
          <p:nvPr>
            <p:ph idx="1"/>
          </p:nvPr>
        </p:nvPicPr>
        <p:blipFill>
          <a:blip r:embed="rId2"/>
          <a:stretch>
            <a:fillRect/>
          </a:stretch>
        </p:blipFill>
        <p:spPr>
          <a:xfrm>
            <a:off x="643467" y="2477797"/>
            <a:ext cx="5294716" cy="1902403"/>
          </a:xfrm>
          <a:prstGeom prst="rect">
            <a:avLst/>
          </a:prstGeom>
        </p:spPr>
      </p:pic>
      <p:cxnSp>
        <p:nvCxnSpPr>
          <p:cNvPr id="31" name="Straight Connector 30">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E9E78C9-4859-456E-AF26-9D097FA9E90B}"/>
              </a:ext>
            </a:extLst>
          </p:cNvPr>
          <p:cNvPicPr>
            <a:picLocks noChangeAspect="1"/>
          </p:cNvPicPr>
          <p:nvPr/>
        </p:nvPicPr>
        <p:blipFill>
          <a:blip r:embed="rId3"/>
          <a:stretch>
            <a:fillRect/>
          </a:stretch>
        </p:blipFill>
        <p:spPr>
          <a:xfrm>
            <a:off x="6253817" y="2427216"/>
            <a:ext cx="5294715" cy="2003568"/>
          </a:xfrm>
          <a:prstGeom prst="rect">
            <a:avLst/>
          </a:prstGeom>
        </p:spPr>
      </p:pic>
    </p:spTree>
    <p:extLst>
      <p:ext uri="{BB962C8B-B14F-4D97-AF65-F5344CB8AC3E}">
        <p14:creationId xmlns:p14="http://schemas.microsoft.com/office/powerpoint/2010/main" val="730848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9810A1E-812A-4C2A-9C62-0C93A6CADE05}"/>
              </a:ext>
            </a:extLst>
          </p:cNvPr>
          <p:cNvPicPr>
            <a:picLocks noGrp="1" noChangeAspect="1"/>
          </p:cNvPicPr>
          <p:nvPr>
            <p:ph idx="1"/>
          </p:nvPr>
        </p:nvPicPr>
        <p:blipFill>
          <a:blip r:embed="rId2"/>
          <a:stretch>
            <a:fillRect/>
          </a:stretch>
        </p:blipFill>
        <p:spPr>
          <a:xfrm>
            <a:off x="643467" y="1869321"/>
            <a:ext cx="10905066" cy="3119356"/>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4341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a:extLst>
              <a:ext uri="{FF2B5EF4-FFF2-40B4-BE49-F238E27FC236}">
                <a16:creationId xmlns:a16="http://schemas.microsoft.com/office/drawing/2014/main" id="{5F12582C-A294-4258-8EDC-1676D0B73156}"/>
              </a:ext>
            </a:extLst>
          </p:cNvPr>
          <p:cNvPicPr>
            <a:picLocks noChangeAspect="1"/>
          </p:cNvPicPr>
          <p:nvPr/>
        </p:nvPicPr>
        <p:blipFill>
          <a:blip r:embed="rId2"/>
          <a:stretch>
            <a:fillRect/>
          </a:stretch>
        </p:blipFill>
        <p:spPr>
          <a:xfrm>
            <a:off x="171334" y="1364181"/>
            <a:ext cx="6102020" cy="4246106"/>
          </a:xfrm>
          <a:prstGeom prst="rect">
            <a:avLst/>
          </a:prstGeom>
        </p:spPr>
      </p:pic>
      <p:grpSp>
        <p:nvGrpSpPr>
          <p:cNvPr id="20" name="Group 19">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1" name="Isosceles Triangle 2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FE46F396-8410-41EB-A401-EC8ED8C8206B}"/>
              </a:ext>
            </a:extLst>
          </p:cNvPr>
          <p:cNvPicPr>
            <a:picLocks noChangeAspect="1"/>
          </p:cNvPicPr>
          <p:nvPr/>
        </p:nvPicPr>
        <p:blipFill>
          <a:blip r:embed="rId3"/>
          <a:stretch>
            <a:fillRect/>
          </a:stretch>
        </p:blipFill>
        <p:spPr>
          <a:xfrm>
            <a:off x="6273354" y="2855758"/>
            <a:ext cx="5868948" cy="1745739"/>
          </a:xfrm>
          <a:prstGeom prst="rect">
            <a:avLst/>
          </a:prstGeom>
        </p:spPr>
      </p:pic>
    </p:spTree>
    <p:extLst>
      <p:ext uri="{BB962C8B-B14F-4D97-AF65-F5344CB8AC3E}">
        <p14:creationId xmlns:p14="http://schemas.microsoft.com/office/powerpoint/2010/main" val="2354804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0B449A7-6146-49E3-8087-7948498C9BA7}"/>
              </a:ext>
            </a:extLst>
          </p:cNvPr>
          <p:cNvPicPr>
            <a:picLocks noChangeAspect="1"/>
          </p:cNvPicPr>
          <p:nvPr/>
        </p:nvPicPr>
        <p:blipFill>
          <a:blip r:embed="rId2"/>
          <a:stretch>
            <a:fillRect/>
          </a:stretch>
        </p:blipFill>
        <p:spPr>
          <a:xfrm>
            <a:off x="643467" y="1624110"/>
            <a:ext cx="10905066" cy="3609779"/>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08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86CE8C6-E9B4-4715-AA84-58FBE4039D68}"/>
              </a:ext>
            </a:extLst>
          </p:cNvPr>
          <p:cNvPicPr>
            <a:picLocks noChangeAspect="1"/>
          </p:cNvPicPr>
          <p:nvPr/>
        </p:nvPicPr>
        <p:blipFill>
          <a:blip r:embed="rId2"/>
          <a:stretch>
            <a:fillRect/>
          </a:stretch>
        </p:blipFill>
        <p:spPr>
          <a:xfrm>
            <a:off x="845658" y="643467"/>
            <a:ext cx="10500684" cy="5571065"/>
          </a:xfrm>
          <a:prstGeom prst="rect">
            <a:avLst/>
          </a:prstGeom>
          <a:ln>
            <a:noFill/>
          </a:ln>
        </p:spPr>
      </p:pic>
    </p:spTree>
    <p:extLst>
      <p:ext uri="{BB962C8B-B14F-4D97-AF65-F5344CB8AC3E}">
        <p14:creationId xmlns:p14="http://schemas.microsoft.com/office/powerpoint/2010/main" val="72764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3FD6269-8BCE-4190-BE70-372E37CF5EC1}"/>
              </a:ext>
            </a:extLst>
          </p:cNvPr>
          <p:cNvPicPr>
            <a:picLocks noChangeAspect="1"/>
          </p:cNvPicPr>
          <p:nvPr/>
        </p:nvPicPr>
        <p:blipFill>
          <a:blip r:embed="rId2"/>
          <a:stretch>
            <a:fillRect/>
          </a:stretch>
        </p:blipFill>
        <p:spPr>
          <a:xfrm>
            <a:off x="2454781" y="643467"/>
            <a:ext cx="7282438"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898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BD08ED-E87F-47A6-9B85-55428EF401B5}"/>
              </a:ext>
            </a:extLst>
          </p:cNvPr>
          <p:cNvPicPr>
            <a:picLocks noGrp="1" noChangeAspect="1"/>
          </p:cNvPicPr>
          <p:nvPr>
            <p:ph idx="1"/>
          </p:nvPr>
        </p:nvPicPr>
        <p:blipFill>
          <a:blip r:embed="rId2"/>
          <a:stretch>
            <a:fillRect/>
          </a:stretch>
        </p:blipFill>
        <p:spPr>
          <a:xfrm>
            <a:off x="1758460" y="376736"/>
            <a:ext cx="9355017" cy="6361842"/>
          </a:xfrm>
        </p:spPr>
      </p:pic>
    </p:spTree>
    <p:extLst>
      <p:ext uri="{BB962C8B-B14F-4D97-AF65-F5344CB8AC3E}">
        <p14:creationId xmlns:p14="http://schemas.microsoft.com/office/powerpoint/2010/main" val="3293986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7" name="Freeform: Shape 1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EDDAE75-8254-4BB7-B085-467F24FEEB62}"/>
              </a:ext>
            </a:extLst>
          </p:cNvPr>
          <p:cNvPicPr>
            <a:picLocks noChangeAspect="1"/>
          </p:cNvPicPr>
          <p:nvPr/>
        </p:nvPicPr>
        <p:blipFill>
          <a:blip r:embed="rId2"/>
          <a:stretch>
            <a:fillRect/>
          </a:stretch>
        </p:blipFill>
        <p:spPr>
          <a:xfrm>
            <a:off x="643467" y="2110247"/>
            <a:ext cx="10905066" cy="2637504"/>
          </a:xfrm>
          <a:prstGeom prst="rect">
            <a:avLst/>
          </a:prstGeom>
          <a:ln>
            <a:noFill/>
          </a:ln>
        </p:spPr>
      </p:pic>
    </p:spTree>
    <p:extLst>
      <p:ext uri="{BB962C8B-B14F-4D97-AF65-F5344CB8AC3E}">
        <p14:creationId xmlns:p14="http://schemas.microsoft.com/office/powerpoint/2010/main" val="4140914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9962F0-DF9D-4CBF-98C8-76E6FCD9B143}"/>
              </a:ext>
            </a:extLst>
          </p:cNvPr>
          <p:cNvPicPr>
            <a:picLocks noChangeAspect="1"/>
          </p:cNvPicPr>
          <p:nvPr/>
        </p:nvPicPr>
        <p:blipFill>
          <a:blip r:embed="rId2"/>
          <a:stretch>
            <a:fillRect/>
          </a:stretch>
        </p:blipFill>
        <p:spPr>
          <a:xfrm>
            <a:off x="1064073" y="609600"/>
            <a:ext cx="9873558" cy="5638800"/>
          </a:xfrm>
          <a:prstGeom prst="rect">
            <a:avLst/>
          </a:prstGeom>
        </p:spPr>
      </p:pic>
    </p:spTree>
    <p:extLst>
      <p:ext uri="{BB962C8B-B14F-4D97-AF65-F5344CB8AC3E}">
        <p14:creationId xmlns:p14="http://schemas.microsoft.com/office/powerpoint/2010/main" val="3041622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FCE9F7D-6574-481E-9485-5D8F7684D157}"/>
              </a:ext>
            </a:extLst>
          </p:cNvPr>
          <p:cNvPicPr>
            <a:picLocks noChangeAspect="1"/>
          </p:cNvPicPr>
          <p:nvPr/>
        </p:nvPicPr>
        <p:blipFill>
          <a:blip r:embed="rId2"/>
          <a:stretch>
            <a:fillRect/>
          </a:stretch>
        </p:blipFill>
        <p:spPr>
          <a:xfrm>
            <a:off x="1991004" y="643467"/>
            <a:ext cx="8209992" cy="5571065"/>
          </a:xfrm>
          <a:prstGeom prst="rect">
            <a:avLst/>
          </a:prstGeom>
          <a:ln>
            <a:noFill/>
          </a:ln>
        </p:spPr>
      </p:pic>
    </p:spTree>
    <p:extLst>
      <p:ext uri="{BB962C8B-B14F-4D97-AF65-F5344CB8AC3E}">
        <p14:creationId xmlns:p14="http://schemas.microsoft.com/office/powerpoint/2010/main" val="2182619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FCE9F7D-6574-481E-9485-5D8F7684D157}"/>
              </a:ext>
            </a:extLst>
          </p:cNvPr>
          <p:cNvPicPr>
            <a:picLocks noChangeAspect="1"/>
          </p:cNvPicPr>
          <p:nvPr/>
        </p:nvPicPr>
        <p:blipFill>
          <a:blip r:embed="rId2"/>
          <a:stretch>
            <a:fillRect/>
          </a:stretch>
        </p:blipFill>
        <p:spPr>
          <a:xfrm>
            <a:off x="1991004" y="643467"/>
            <a:ext cx="8209992" cy="5571065"/>
          </a:xfrm>
          <a:prstGeom prst="rect">
            <a:avLst/>
          </a:prstGeom>
          <a:ln>
            <a:noFill/>
          </a:ln>
        </p:spPr>
      </p:pic>
    </p:spTree>
    <p:extLst>
      <p:ext uri="{BB962C8B-B14F-4D97-AF65-F5344CB8AC3E}">
        <p14:creationId xmlns:p14="http://schemas.microsoft.com/office/powerpoint/2010/main" val="1503655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B15F17-F228-4223-BB1C-EAA49DBA2400}"/>
              </a:ext>
            </a:extLst>
          </p:cNvPr>
          <p:cNvPicPr>
            <a:picLocks noChangeAspect="1"/>
          </p:cNvPicPr>
          <p:nvPr/>
        </p:nvPicPr>
        <p:blipFill>
          <a:blip r:embed="rId2"/>
          <a:stretch>
            <a:fillRect/>
          </a:stretch>
        </p:blipFill>
        <p:spPr>
          <a:xfrm>
            <a:off x="643467" y="1400004"/>
            <a:ext cx="10905066" cy="4057991"/>
          </a:xfrm>
          <a:prstGeom prst="rect">
            <a:avLst/>
          </a:prstGeom>
          <a:ln>
            <a:noFill/>
          </a:ln>
        </p:spPr>
      </p:pic>
    </p:spTree>
    <p:extLst>
      <p:ext uri="{BB962C8B-B14F-4D97-AF65-F5344CB8AC3E}">
        <p14:creationId xmlns:p14="http://schemas.microsoft.com/office/powerpoint/2010/main" val="1991765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7" name="Freeform: Shape 1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206D903-B4C7-44BE-8AD0-F58E1BE01EB7}"/>
              </a:ext>
            </a:extLst>
          </p:cNvPr>
          <p:cNvPicPr>
            <a:picLocks noChangeAspect="1"/>
          </p:cNvPicPr>
          <p:nvPr/>
        </p:nvPicPr>
        <p:blipFill>
          <a:blip r:embed="rId2"/>
          <a:stretch>
            <a:fillRect/>
          </a:stretch>
        </p:blipFill>
        <p:spPr>
          <a:xfrm>
            <a:off x="643467" y="1098914"/>
            <a:ext cx="10905066" cy="4660170"/>
          </a:xfrm>
          <a:prstGeom prst="rect">
            <a:avLst/>
          </a:prstGeom>
          <a:ln>
            <a:noFill/>
          </a:ln>
        </p:spPr>
      </p:pic>
    </p:spTree>
    <p:extLst>
      <p:ext uri="{BB962C8B-B14F-4D97-AF65-F5344CB8AC3E}">
        <p14:creationId xmlns:p14="http://schemas.microsoft.com/office/powerpoint/2010/main" val="3863402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B8F32F1-2AF8-403A-B201-525D2623B4E8}"/>
              </a:ext>
            </a:extLst>
          </p:cNvPr>
          <p:cNvPicPr>
            <a:picLocks noChangeAspect="1"/>
          </p:cNvPicPr>
          <p:nvPr/>
        </p:nvPicPr>
        <p:blipFill>
          <a:blip r:embed="rId2"/>
          <a:stretch>
            <a:fillRect/>
          </a:stretch>
        </p:blipFill>
        <p:spPr>
          <a:xfrm>
            <a:off x="2154565" y="643467"/>
            <a:ext cx="7882869" cy="5571065"/>
          </a:xfrm>
          <a:prstGeom prst="rect">
            <a:avLst/>
          </a:prstGeom>
          <a:ln>
            <a:noFill/>
          </a:ln>
        </p:spPr>
      </p:pic>
    </p:spTree>
    <p:extLst>
      <p:ext uri="{BB962C8B-B14F-4D97-AF65-F5344CB8AC3E}">
        <p14:creationId xmlns:p14="http://schemas.microsoft.com/office/powerpoint/2010/main" val="3655514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FBBF94-94F5-4894-858F-8D3B4F40D875}"/>
              </a:ext>
            </a:extLst>
          </p:cNvPr>
          <p:cNvPicPr>
            <a:picLocks noChangeAspect="1"/>
          </p:cNvPicPr>
          <p:nvPr/>
        </p:nvPicPr>
        <p:blipFill>
          <a:blip r:embed="rId2"/>
          <a:stretch>
            <a:fillRect/>
          </a:stretch>
        </p:blipFill>
        <p:spPr>
          <a:xfrm>
            <a:off x="643467" y="894530"/>
            <a:ext cx="10905066" cy="5068938"/>
          </a:xfrm>
          <a:prstGeom prst="rect">
            <a:avLst/>
          </a:prstGeom>
          <a:ln>
            <a:noFill/>
          </a:ln>
        </p:spPr>
      </p:pic>
    </p:spTree>
    <p:extLst>
      <p:ext uri="{BB962C8B-B14F-4D97-AF65-F5344CB8AC3E}">
        <p14:creationId xmlns:p14="http://schemas.microsoft.com/office/powerpoint/2010/main" val="28412580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214267E-F35A-4162-82C0-AF19C0B20A12}"/>
              </a:ext>
            </a:extLst>
          </p:cNvPr>
          <p:cNvPicPr>
            <a:picLocks noChangeAspect="1"/>
          </p:cNvPicPr>
          <p:nvPr/>
        </p:nvPicPr>
        <p:blipFill>
          <a:blip r:embed="rId2"/>
          <a:stretch>
            <a:fillRect/>
          </a:stretch>
        </p:blipFill>
        <p:spPr>
          <a:xfrm>
            <a:off x="643467" y="781144"/>
            <a:ext cx="10905066" cy="5295710"/>
          </a:xfrm>
          <a:prstGeom prst="rect">
            <a:avLst/>
          </a:prstGeom>
          <a:ln>
            <a:noFill/>
          </a:ln>
        </p:spPr>
      </p:pic>
    </p:spTree>
    <p:extLst>
      <p:ext uri="{BB962C8B-B14F-4D97-AF65-F5344CB8AC3E}">
        <p14:creationId xmlns:p14="http://schemas.microsoft.com/office/powerpoint/2010/main" val="179318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87768-C1B6-4023-8E4E-A85E5A448614}"/>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CE98A129-A47B-4F56-B4BB-05155106DA2E}"/>
              </a:ext>
            </a:extLst>
          </p:cNvPr>
          <p:cNvSpPr>
            <a:spLocks noGrp="1"/>
          </p:cNvSpPr>
          <p:nvPr>
            <p:ph idx="1"/>
          </p:nvPr>
        </p:nvSpPr>
        <p:spPr/>
        <p:txBody>
          <a:bodyPr>
            <a:normAutofit/>
          </a:bodyPr>
          <a:lstStyle/>
          <a:p>
            <a:pPr algn="l"/>
            <a:r>
              <a:rPr lang="en-US" sz="3200" b="0" i="0" u="none" strike="noStrike" baseline="0" dirty="0">
                <a:solidFill>
                  <a:srgbClr val="000000"/>
                </a:solidFill>
                <a:latin typeface="NimbusSanL-Regu"/>
              </a:rPr>
              <a:t>The </a:t>
            </a:r>
            <a:r>
              <a:rPr lang="en-US" sz="3200" b="0" i="0" u="none" strike="noStrike" baseline="0" dirty="0">
                <a:solidFill>
                  <a:srgbClr val="FF0000"/>
                </a:solidFill>
                <a:latin typeface="NimbusSanL-Regu"/>
              </a:rPr>
              <a:t>k nearest neighbors </a:t>
            </a:r>
            <a:r>
              <a:rPr lang="en-US" sz="3200" b="0" i="0" u="none" strike="noStrike" baseline="0" dirty="0">
                <a:solidFill>
                  <a:srgbClr val="000000"/>
                </a:solidFill>
                <a:latin typeface="NimbusSanL-Regu"/>
              </a:rPr>
              <a:t>model predicts the target level with the majority vote from the set of k nearest </a:t>
            </a:r>
            <a:r>
              <a:rPr lang="en-US" sz="3200" b="0" i="0" u="none" strike="noStrike" baseline="0" dirty="0" err="1">
                <a:solidFill>
                  <a:srgbClr val="000000"/>
                </a:solidFill>
                <a:latin typeface="NimbusSanL-Regu"/>
              </a:rPr>
              <a:t>neightbors</a:t>
            </a:r>
            <a:r>
              <a:rPr lang="en-US" sz="3200" b="0" i="0" u="none" strike="noStrike" baseline="0" dirty="0">
                <a:solidFill>
                  <a:srgbClr val="000000"/>
                </a:solidFill>
                <a:latin typeface="NimbusSanL-Regu"/>
              </a:rPr>
              <a:t> to the query </a:t>
            </a:r>
            <a:r>
              <a:rPr lang="en-US" sz="3200" b="1" i="0" u="none" strike="noStrike" baseline="0" dirty="0">
                <a:solidFill>
                  <a:srgbClr val="000000"/>
                </a:solidFill>
                <a:latin typeface="NimbusSanL-Bold"/>
              </a:rPr>
              <a:t>q</a:t>
            </a:r>
            <a:r>
              <a:rPr lang="en-US" sz="3200" b="0" i="0" u="none" strike="noStrike" baseline="0" dirty="0">
                <a:solidFill>
                  <a:srgbClr val="000000"/>
                </a:solidFill>
                <a:latin typeface="NimbusSanL-Regu"/>
              </a:rPr>
              <a:t>:</a:t>
            </a:r>
            <a:endParaRPr lang="en-US" sz="3200" dirty="0"/>
          </a:p>
        </p:txBody>
      </p:sp>
      <p:pic>
        <p:nvPicPr>
          <p:cNvPr id="5" name="Picture 4">
            <a:extLst>
              <a:ext uri="{FF2B5EF4-FFF2-40B4-BE49-F238E27FC236}">
                <a16:creationId xmlns:a16="http://schemas.microsoft.com/office/drawing/2014/main" id="{BED59911-B18E-49F5-8267-DCBE07EDB2C0}"/>
              </a:ext>
            </a:extLst>
          </p:cNvPr>
          <p:cNvPicPr>
            <a:picLocks noChangeAspect="1"/>
          </p:cNvPicPr>
          <p:nvPr/>
        </p:nvPicPr>
        <p:blipFill>
          <a:blip r:embed="rId2"/>
          <a:stretch>
            <a:fillRect/>
          </a:stretch>
        </p:blipFill>
        <p:spPr>
          <a:xfrm>
            <a:off x="838200" y="4290012"/>
            <a:ext cx="10766225" cy="1606696"/>
          </a:xfrm>
          <a:prstGeom prst="rect">
            <a:avLst/>
          </a:prstGeom>
        </p:spPr>
      </p:pic>
    </p:spTree>
    <p:extLst>
      <p:ext uri="{BB962C8B-B14F-4D97-AF65-F5344CB8AC3E}">
        <p14:creationId xmlns:p14="http://schemas.microsoft.com/office/powerpoint/2010/main" val="2365885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FA42611-BA8E-4306-AEED-51DC339F7EB8}"/>
              </a:ext>
            </a:extLst>
          </p:cNvPr>
          <p:cNvPicPr>
            <a:picLocks noChangeAspect="1"/>
          </p:cNvPicPr>
          <p:nvPr/>
        </p:nvPicPr>
        <p:blipFill>
          <a:blip r:embed="rId2"/>
          <a:stretch>
            <a:fillRect/>
          </a:stretch>
        </p:blipFill>
        <p:spPr>
          <a:xfrm>
            <a:off x="784053" y="643467"/>
            <a:ext cx="10623893" cy="5571065"/>
          </a:xfrm>
          <a:prstGeom prst="rect">
            <a:avLst/>
          </a:prstGeom>
          <a:ln>
            <a:noFill/>
          </a:ln>
        </p:spPr>
      </p:pic>
      <p:sp>
        <p:nvSpPr>
          <p:cNvPr id="6" name="TextBox 5">
            <a:extLst>
              <a:ext uri="{FF2B5EF4-FFF2-40B4-BE49-F238E27FC236}">
                <a16:creationId xmlns:a16="http://schemas.microsoft.com/office/drawing/2014/main" id="{873258B6-944A-49AD-92C2-8039283B319D}"/>
              </a:ext>
            </a:extLst>
          </p:cNvPr>
          <p:cNvSpPr txBox="1"/>
          <p:nvPr/>
        </p:nvSpPr>
        <p:spPr>
          <a:xfrm>
            <a:off x="11641015" y="5486400"/>
            <a:ext cx="418704" cy="369332"/>
          </a:xfrm>
          <a:prstGeom prst="rect">
            <a:avLst/>
          </a:prstGeom>
          <a:noFill/>
        </p:spPr>
        <p:txBody>
          <a:bodyPr wrap="none" rtlCol="0">
            <a:spAutoFit/>
          </a:bodyPr>
          <a:lstStyle/>
          <a:p>
            <a:r>
              <a:rPr lang="en-US" dirty="0"/>
              <a:t>48</a:t>
            </a:r>
          </a:p>
        </p:txBody>
      </p:sp>
    </p:spTree>
    <p:extLst>
      <p:ext uri="{BB962C8B-B14F-4D97-AF65-F5344CB8AC3E}">
        <p14:creationId xmlns:p14="http://schemas.microsoft.com/office/powerpoint/2010/main" val="532442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0A188AD-4C88-46C1-81C0-42A322F3E81B}"/>
              </a:ext>
            </a:extLst>
          </p:cNvPr>
          <p:cNvPicPr>
            <a:picLocks noChangeAspect="1"/>
          </p:cNvPicPr>
          <p:nvPr/>
        </p:nvPicPr>
        <p:blipFill>
          <a:blip r:embed="rId2"/>
          <a:stretch>
            <a:fillRect/>
          </a:stretch>
        </p:blipFill>
        <p:spPr>
          <a:xfrm>
            <a:off x="2226945" y="643467"/>
            <a:ext cx="7738109" cy="5571065"/>
          </a:xfrm>
          <a:prstGeom prst="rect">
            <a:avLst/>
          </a:prstGeom>
          <a:ln>
            <a:noFill/>
          </a:ln>
        </p:spPr>
      </p:pic>
    </p:spTree>
    <p:extLst>
      <p:ext uri="{BB962C8B-B14F-4D97-AF65-F5344CB8AC3E}">
        <p14:creationId xmlns:p14="http://schemas.microsoft.com/office/powerpoint/2010/main" val="3157867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7E7E-E4BE-458F-859A-DD70C00D4BD9}"/>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3C31E37C-876A-47D1-AC92-C68F00E7093F}"/>
              </a:ext>
            </a:extLst>
          </p:cNvPr>
          <p:cNvSpPr>
            <a:spLocks noGrp="1"/>
          </p:cNvSpPr>
          <p:nvPr>
            <p:ph idx="1"/>
          </p:nvPr>
        </p:nvSpPr>
        <p:spPr/>
        <p:txBody>
          <a:bodyPr/>
          <a:lstStyle/>
          <a:p>
            <a:r>
              <a:rPr lang="en-US" dirty="0"/>
              <a:t>We have introduced so many similarity measures from last and this lectures, could you compare them and suggest what is the proper context to apply for each similarity metric?</a:t>
            </a:r>
          </a:p>
          <a:p>
            <a:r>
              <a:rPr lang="en-US" dirty="0"/>
              <a:t>Try to be complete and insightful</a:t>
            </a:r>
          </a:p>
        </p:txBody>
      </p:sp>
    </p:spTree>
    <p:extLst>
      <p:ext uri="{BB962C8B-B14F-4D97-AF65-F5344CB8AC3E}">
        <p14:creationId xmlns:p14="http://schemas.microsoft.com/office/powerpoint/2010/main" val="32170977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22C0-7E39-4BA4-90A1-872F9B5F9888}"/>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BDDB54CB-F158-4921-B906-28DD67ED48AC}"/>
              </a:ext>
            </a:extLst>
          </p:cNvPr>
          <p:cNvSpPr>
            <a:spLocks noGrp="1"/>
          </p:cNvSpPr>
          <p:nvPr>
            <p:ph idx="1"/>
          </p:nvPr>
        </p:nvSpPr>
        <p:spPr/>
        <p:txBody>
          <a:bodyPr/>
          <a:lstStyle/>
          <a:p>
            <a:r>
              <a:rPr lang="en-US" dirty="0"/>
              <a:t>Handling Noisy Data</a:t>
            </a:r>
          </a:p>
          <a:p>
            <a:r>
              <a:rPr lang="en-US" dirty="0"/>
              <a:t>Data Normalization</a:t>
            </a:r>
          </a:p>
          <a:p>
            <a:r>
              <a:rPr lang="en-US" dirty="0"/>
              <a:t>Predicting Continuous Targets</a:t>
            </a:r>
          </a:p>
          <a:p>
            <a:r>
              <a:rPr lang="en-US" dirty="0"/>
              <a:t>Other Measures of Similarity</a:t>
            </a:r>
          </a:p>
          <a:p>
            <a:r>
              <a:rPr lang="en-US" dirty="0">
                <a:solidFill>
                  <a:srgbClr val="FF0000"/>
                </a:solidFill>
              </a:rPr>
              <a:t>Feature Selection</a:t>
            </a:r>
          </a:p>
          <a:p>
            <a:r>
              <a:rPr lang="en-US" dirty="0"/>
              <a:t>Efficient Memory Search</a:t>
            </a:r>
          </a:p>
        </p:txBody>
      </p:sp>
    </p:spTree>
    <p:extLst>
      <p:ext uri="{BB962C8B-B14F-4D97-AF65-F5344CB8AC3E}">
        <p14:creationId xmlns:p14="http://schemas.microsoft.com/office/powerpoint/2010/main" val="2069863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568DA8E-22EC-4A3F-8CC4-C3940A860CEF}"/>
              </a:ext>
            </a:extLst>
          </p:cNvPr>
          <p:cNvPicPr>
            <a:picLocks noChangeAspect="1"/>
          </p:cNvPicPr>
          <p:nvPr/>
        </p:nvPicPr>
        <p:blipFill>
          <a:blip r:embed="rId2"/>
          <a:stretch>
            <a:fillRect/>
          </a:stretch>
        </p:blipFill>
        <p:spPr>
          <a:xfrm>
            <a:off x="643467" y="851439"/>
            <a:ext cx="10905066" cy="5155120"/>
          </a:xfrm>
          <a:prstGeom prst="rect">
            <a:avLst/>
          </a:prstGeom>
          <a:ln>
            <a:noFill/>
          </a:ln>
        </p:spPr>
      </p:pic>
    </p:spTree>
    <p:extLst>
      <p:ext uri="{BB962C8B-B14F-4D97-AF65-F5344CB8AC3E}">
        <p14:creationId xmlns:p14="http://schemas.microsoft.com/office/powerpoint/2010/main" val="1681904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C17DC82-11F7-4FD0-944A-B3707E945616}"/>
              </a:ext>
            </a:extLst>
          </p:cNvPr>
          <p:cNvPicPr>
            <a:picLocks noChangeAspect="1"/>
          </p:cNvPicPr>
          <p:nvPr/>
        </p:nvPicPr>
        <p:blipFill>
          <a:blip r:embed="rId2"/>
          <a:stretch>
            <a:fillRect/>
          </a:stretch>
        </p:blipFill>
        <p:spPr>
          <a:xfrm>
            <a:off x="2310874" y="643467"/>
            <a:ext cx="7570251" cy="5571065"/>
          </a:xfrm>
          <a:prstGeom prst="rect">
            <a:avLst/>
          </a:prstGeom>
          <a:ln>
            <a:noFill/>
          </a:ln>
        </p:spPr>
      </p:pic>
    </p:spTree>
    <p:extLst>
      <p:ext uri="{BB962C8B-B14F-4D97-AF65-F5344CB8AC3E}">
        <p14:creationId xmlns:p14="http://schemas.microsoft.com/office/powerpoint/2010/main" val="42627244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576C-56F2-4381-99A2-3D568C1C8381}"/>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09000396-653D-4F81-A11B-16A35BCC1953}"/>
              </a:ext>
            </a:extLst>
          </p:cNvPr>
          <p:cNvSpPr>
            <a:spLocks noGrp="1"/>
          </p:cNvSpPr>
          <p:nvPr>
            <p:ph idx="1"/>
          </p:nvPr>
        </p:nvSpPr>
        <p:spPr/>
        <p:txBody>
          <a:bodyPr>
            <a:normAutofit/>
          </a:bodyPr>
          <a:lstStyle/>
          <a:p>
            <a:pPr algn="l"/>
            <a:r>
              <a:rPr lang="en-US" sz="3200" b="0" i="0" u="none" strike="noStrike" baseline="0" dirty="0">
                <a:solidFill>
                  <a:srgbClr val="000000"/>
                </a:solidFill>
                <a:latin typeface="NimbusSanL-Regu"/>
              </a:rPr>
              <a:t>During our discussion of feature selection approaches it will be useful to distinguish between different classes of descriptive features:</a:t>
            </a:r>
          </a:p>
          <a:p>
            <a:pPr algn="l"/>
            <a:r>
              <a:rPr lang="en-US" sz="3200" b="1" i="0" u="none" strike="noStrike" baseline="0" dirty="0">
                <a:solidFill>
                  <a:srgbClr val="FFFFFF"/>
                </a:solidFill>
                <a:latin typeface="NimbusSanL-Bold"/>
              </a:rPr>
              <a:t>1 </a:t>
            </a:r>
            <a:r>
              <a:rPr lang="en-US" sz="3200" b="0" i="0" u="none" strike="noStrike" baseline="0" dirty="0">
                <a:solidFill>
                  <a:srgbClr val="FF0000"/>
                </a:solidFill>
                <a:latin typeface="NimbusSanL-Regu"/>
              </a:rPr>
              <a:t>Predictive</a:t>
            </a:r>
          </a:p>
          <a:p>
            <a:pPr algn="l"/>
            <a:r>
              <a:rPr lang="en-US" sz="3200" b="1" i="0" u="none" strike="noStrike" baseline="0" dirty="0">
                <a:solidFill>
                  <a:srgbClr val="FFFFFF"/>
                </a:solidFill>
                <a:latin typeface="NimbusSanL-Bold"/>
              </a:rPr>
              <a:t>2 </a:t>
            </a:r>
            <a:r>
              <a:rPr lang="en-US" sz="3200" b="0" i="0" u="none" strike="noStrike" baseline="0" dirty="0">
                <a:solidFill>
                  <a:srgbClr val="FF0000"/>
                </a:solidFill>
                <a:latin typeface="NimbusSanL-Regu"/>
              </a:rPr>
              <a:t>Interacting</a:t>
            </a:r>
          </a:p>
          <a:p>
            <a:pPr algn="l"/>
            <a:r>
              <a:rPr lang="en-US" sz="3200" b="1" i="0" u="none" strike="noStrike" baseline="0" dirty="0">
                <a:solidFill>
                  <a:srgbClr val="FFFFFF"/>
                </a:solidFill>
                <a:latin typeface="NimbusSanL-Bold"/>
              </a:rPr>
              <a:t>3 </a:t>
            </a:r>
            <a:r>
              <a:rPr lang="en-US" sz="3200" b="0" i="0" u="none" strike="noStrike" baseline="0" dirty="0">
                <a:solidFill>
                  <a:srgbClr val="FF0000"/>
                </a:solidFill>
                <a:latin typeface="NimbusSanL-Regu"/>
              </a:rPr>
              <a:t>Redundant</a:t>
            </a:r>
          </a:p>
          <a:p>
            <a:pPr algn="l"/>
            <a:r>
              <a:rPr lang="en-US" sz="3200" b="1" i="0" u="none" strike="noStrike" baseline="0" dirty="0">
                <a:solidFill>
                  <a:srgbClr val="FFFFFF"/>
                </a:solidFill>
                <a:latin typeface="NimbusSanL-Bold"/>
              </a:rPr>
              <a:t>4 </a:t>
            </a:r>
            <a:r>
              <a:rPr lang="en-US" sz="3200" b="0" i="0" u="none" strike="noStrike" baseline="0" dirty="0">
                <a:solidFill>
                  <a:srgbClr val="FF0000"/>
                </a:solidFill>
                <a:latin typeface="NimbusSanL-Regu"/>
              </a:rPr>
              <a:t>Irrelevant</a:t>
            </a:r>
            <a:endParaRPr lang="en-US" sz="3200" dirty="0"/>
          </a:p>
        </p:txBody>
      </p:sp>
    </p:spTree>
    <p:extLst>
      <p:ext uri="{BB962C8B-B14F-4D97-AF65-F5344CB8AC3E}">
        <p14:creationId xmlns:p14="http://schemas.microsoft.com/office/powerpoint/2010/main" val="13323546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5D039-8F00-4F44-8E46-75221B83D543}"/>
              </a:ext>
            </a:extLst>
          </p:cNvPr>
          <p:cNvSpPr>
            <a:spLocks noGrp="1"/>
          </p:cNvSpPr>
          <p:nvPr>
            <p:ph type="title"/>
          </p:nvPr>
        </p:nvSpPr>
        <p:spPr/>
        <p:txBody>
          <a:bodyPr/>
          <a:lstStyle/>
          <a:p>
            <a:r>
              <a:rPr lang="en-US" dirty="0"/>
              <a:t>Selection strategy</a:t>
            </a:r>
          </a:p>
        </p:txBody>
      </p:sp>
      <p:sp>
        <p:nvSpPr>
          <p:cNvPr id="3" name="Content Placeholder 2">
            <a:extLst>
              <a:ext uri="{FF2B5EF4-FFF2-40B4-BE49-F238E27FC236}">
                <a16:creationId xmlns:a16="http://schemas.microsoft.com/office/drawing/2014/main" id="{328EA799-638B-4DDB-AC8A-CC4F088F5BAE}"/>
              </a:ext>
            </a:extLst>
          </p:cNvPr>
          <p:cNvSpPr>
            <a:spLocks noGrp="1"/>
          </p:cNvSpPr>
          <p:nvPr>
            <p:ph idx="1"/>
          </p:nvPr>
        </p:nvSpPr>
        <p:spPr/>
        <p:txBody>
          <a:bodyPr>
            <a:noAutofit/>
          </a:bodyPr>
          <a:lstStyle/>
          <a:p>
            <a:pPr algn="l"/>
            <a:r>
              <a:rPr lang="en-US" b="0" i="0" u="none" strike="noStrike" baseline="0" dirty="0">
                <a:solidFill>
                  <a:srgbClr val="000000"/>
                </a:solidFill>
                <a:latin typeface="NimbusSanL-Regu"/>
              </a:rPr>
              <a:t>When framed as a local search problem feature selection is defined in terms of an iterative process consisting of the following stages:</a:t>
            </a:r>
          </a:p>
          <a:p>
            <a:pPr algn="l"/>
            <a:r>
              <a:rPr lang="en-US" b="1" i="0" u="none" strike="noStrike" baseline="0" dirty="0">
                <a:solidFill>
                  <a:srgbClr val="FFFFFF"/>
                </a:solidFill>
                <a:latin typeface="NimbusSanL-Bold"/>
              </a:rPr>
              <a:t>1 </a:t>
            </a:r>
            <a:r>
              <a:rPr lang="en-US" b="0" i="0" u="none" strike="noStrike" baseline="0" dirty="0">
                <a:solidFill>
                  <a:srgbClr val="FF0000"/>
                </a:solidFill>
                <a:latin typeface="NimbusSanL-Regu"/>
              </a:rPr>
              <a:t>Subset Generation</a:t>
            </a:r>
          </a:p>
          <a:p>
            <a:pPr algn="l"/>
            <a:r>
              <a:rPr lang="en-US" b="1" i="0" u="none" strike="noStrike" baseline="0" dirty="0">
                <a:solidFill>
                  <a:srgbClr val="FFFFFF"/>
                </a:solidFill>
                <a:latin typeface="NimbusSanL-Bold"/>
              </a:rPr>
              <a:t>2 </a:t>
            </a:r>
            <a:r>
              <a:rPr lang="en-US" b="0" i="0" u="none" strike="noStrike" baseline="0" dirty="0">
                <a:solidFill>
                  <a:srgbClr val="FF0000"/>
                </a:solidFill>
                <a:latin typeface="NimbusSanL-Regu"/>
              </a:rPr>
              <a:t>Subset Selection</a:t>
            </a:r>
          </a:p>
          <a:p>
            <a:pPr algn="l"/>
            <a:r>
              <a:rPr lang="en-US" b="1" i="0" u="none" strike="noStrike" baseline="0" dirty="0">
                <a:solidFill>
                  <a:srgbClr val="FFFFFF"/>
                </a:solidFill>
                <a:latin typeface="NimbusSanL-Bold"/>
              </a:rPr>
              <a:t>3 </a:t>
            </a:r>
            <a:r>
              <a:rPr lang="en-US" b="0" i="0" u="none" strike="noStrike" baseline="0" dirty="0">
                <a:solidFill>
                  <a:srgbClr val="FF0000"/>
                </a:solidFill>
                <a:latin typeface="NimbusSanL-Regu"/>
              </a:rPr>
              <a:t>Termination Condition</a:t>
            </a:r>
          </a:p>
          <a:p>
            <a:pPr algn="l"/>
            <a:r>
              <a:rPr lang="en-US" b="0" i="0" u="none" strike="noStrike" baseline="0" dirty="0">
                <a:solidFill>
                  <a:srgbClr val="000000"/>
                </a:solidFill>
                <a:latin typeface="NimbusSanL-Regu"/>
              </a:rPr>
              <a:t>The search can move through the search space in a number of ways:</a:t>
            </a:r>
          </a:p>
          <a:p>
            <a:pPr lvl="1"/>
            <a:r>
              <a:rPr lang="en-US" sz="2800" b="0" i="0" u="none" strike="noStrike" baseline="0" dirty="0">
                <a:solidFill>
                  <a:srgbClr val="FF0000"/>
                </a:solidFill>
                <a:latin typeface="NimbusSanL-Regu"/>
              </a:rPr>
              <a:t>Forward sequential selection</a:t>
            </a:r>
          </a:p>
          <a:p>
            <a:pPr lvl="1"/>
            <a:r>
              <a:rPr lang="en-US" sz="2800" b="0" i="0" u="none" strike="noStrike" baseline="0" dirty="0">
                <a:solidFill>
                  <a:srgbClr val="FF0000"/>
                </a:solidFill>
                <a:latin typeface="NimbusSanL-Regu"/>
              </a:rPr>
              <a:t>Backward sequential selection</a:t>
            </a:r>
            <a:endParaRPr lang="en-US" sz="2800" dirty="0"/>
          </a:p>
        </p:txBody>
      </p:sp>
    </p:spTree>
    <p:extLst>
      <p:ext uri="{BB962C8B-B14F-4D97-AF65-F5344CB8AC3E}">
        <p14:creationId xmlns:p14="http://schemas.microsoft.com/office/powerpoint/2010/main" val="481718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607BA6D-04E2-4CB0-BB45-705C5341B72D}"/>
              </a:ext>
            </a:extLst>
          </p:cNvPr>
          <p:cNvPicPr>
            <a:picLocks noChangeAspect="1"/>
          </p:cNvPicPr>
          <p:nvPr/>
        </p:nvPicPr>
        <p:blipFill>
          <a:blip r:embed="rId2"/>
          <a:stretch>
            <a:fillRect/>
          </a:stretch>
        </p:blipFill>
        <p:spPr>
          <a:xfrm>
            <a:off x="643467" y="781376"/>
            <a:ext cx="10905066" cy="5295246"/>
          </a:xfrm>
          <a:prstGeom prst="rect">
            <a:avLst/>
          </a:prstGeom>
          <a:ln>
            <a:noFill/>
          </a:ln>
        </p:spPr>
      </p:pic>
    </p:spTree>
    <p:extLst>
      <p:ext uri="{BB962C8B-B14F-4D97-AF65-F5344CB8AC3E}">
        <p14:creationId xmlns:p14="http://schemas.microsoft.com/office/powerpoint/2010/main" val="486655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F4041982-50F9-40A4-A03A-F8667AAA968A}"/>
              </a:ext>
            </a:extLst>
          </p:cNvPr>
          <p:cNvPicPr>
            <a:picLocks noGrp="1" noChangeAspect="1"/>
          </p:cNvPicPr>
          <p:nvPr>
            <p:ph idx="1"/>
          </p:nvPr>
        </p:nvPicPr>
        <p:blipFill>
          <a:blip r:embed="rId2"/>
          <a:stretch>
            <a:fillRect/>
          </a:stretch>
        </p:blipFill>
        <p:spPr>
          <a:xfrm>
            <a:off x="2232917" y="643467"/>
            <a:ext cx="7726165" cy="5571065"/>
          </a:xfrm>
          <a:prstGeom prst="rect">
            <a:avLst/>
          </a:prstGeom>
          <a:ln>
            <a:noFill/>
          </a:ln>
        </p:spPr>
      </p:pic>
    </p:spTree>
    <p:extLst>
      <p:ext uri="{BB962C8B-B14F-4D97-AF65-F5344CB8AC3E}">
        <p14:creationId xmlns:p14="http://schemas.microsoft.com/office/powerpoint/2010/main" val="282052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E773279-2D88-4241-99B6-596CDAA37015}"/>
              </a:ext>
            </a:extLst>
          </p:cNvPr>
          <p:cNvPicPr>
            <a:picLocks noChangeAspect="1"/>
          </p:cNvPicPr>
          <p:nvPr/>
        </p:nvPicPr>
        <p:blipFill>
          <a:blip r:embed="rId2"/>
          <a:stretch>
            <a:fillRect/>
          </a:stretch>
        </p:blipFill>
        <p:spPr>
          <a:xfrm>
            <a:off x="8451887" y="2115695"/>
            <a:ext cx="3258344" cy="3190461"/>
          </a:xfrm>
          <a:prstGeom prst="rect">
            <a:avLst/>
          </a:prstGeom>
        </p:spPr>
      </p:pic>
      <p:cxnSp>
        <p:nvCxnSpPr>
          <p:cNvPr id="16" name="Straight Connector 1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2877482-1368-4ADD-9DEB-E58E6E7EA731}"/>
              </a:ext>
            </a:extLst>
          </p:cNvPr>
          <p:cNvPicPr>
            <a:picLocks noChangeAspect="1"/>
          </p:cNvPicPr>
          <p:nvPr/>
        </p:nvPicPr>
        <p:blipFill>
          <a:blip r:embed="rId3"/>
          <a:stretch>
            <a:fillRect/>
          </a:stretch>
        </p:blipFill>
        <p:spPr>
          <a:xfrm>
            <a:off x="481768" y="2115695"/>
            <a:ext cx="3537345" cy="2701404"/>
          </a:xfrm>
          <a:prstGeom prst="rect">
            <a:avLst/>
          </a:prstGeom>
        </p:spPr>
      </p:pic>
      <p:cxnSp>
        <p:nvCxnSpPr>
          <p:cNvPr id="18" name="Straight Connector 17">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F5566CC-5A28-4D52-9257-D82994A248CB}"/>
              </a:ext>
            </a:extLst>
          </p:cNvPr>
          <p:cNvPicPr>
            <a:picLocks noChangeAspect="1"/>
          </p:cNvPicPr>
          <p:nvPr/>
        </p:nvPicPr>
        <p:blipFill>
          <a:blip r:embed="rId4"/>
          <a:stretch>
            <a:fillRect/>
          </a:stretch>
        </p:blipFill>
        <p:spPr>
          <a:xfrm>
            <a:off x="4312088" y="2115695"/>
            <a:ext cx="3517120" cy="2859926"/>
          </a:xfrm>
          <a:prstGeom prst="rect">
            <a:avLst/>
          </a:prstGeom>
        </p:spPr>
      </p:pic>
    </p:spTree>
    <p:extLst>
      <p:ext uri="{BB962C8B-B14F-4D97-AF65-F5344CB8AC3E}">
        <p14:creationId xmlns:p14="http://schemas.microsoft.com/office/powerpoint/2010/main" val="8054579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22C0-7E39-4BA4-90A1-872F9B5F9888}"/>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BDDB54CB-F158-4921-B906-28DD67ED48AC}"/>
              </a:ext>
            </a:extLst>
          </p:cNvPr>
          <p:cNvSpPr>
            <a:spLocks noGrp="1"/>
          </p:cNvSpPr>
          <p:nvPr>
            <p:ph idx="1"/>
          </p:nvPr>
        </p:nvSpPr>
        <p:spPr/>
        <p:txBody>
          <a:bodyPr/>
          <a:lstStyle/>
          <a:p>
            <a:r>
              <a:rPr lang="en-US" dirty="0"/>
              <a:t>Handling Noisy Data</a:t>
            </a:r>
          </a:p>
          <a:p>
            <a:r>
              <a:rPr lang="en-US" dirty="0"/>
              <a:t>Data Normalization</a:t>
            </a:r>
          </a:p>
          <a:p>
            <a:r>
              <a:rPr lang="en-US" dirty="0"/>
              <a:t>Predicting Continuous Targets</a:t>
            </a:r>
          </a:p>
          <a:p>
            <a:r>
              <a:rPr lang="en-US" dirty="0"/>
              <a:t>Other Measures of Similarity</a:t>
            </a:r>
          </a:p>
          <a:p>
            <a:r>
              <a:rPr lang="en-US" dirty="0"/>
              <a:t>Feature Selection</a:t>
            </a:r>
          </a:p>
          <a:p>
            <a:r>
              <a:rPr lang="en-US" dirty="0">
                <a:solidFill>
                  <a:srgbClr val="FF0000"/>
                </a:solidFill>
              </a:rPr>
              <a:t>Efficient Memory Search</a:t>
            </a:r>
          </a:p>
        </p:txBody>
      </p:sp>
    </p:spTree>
    <p:extLst>
      <p:ext uri="{BB962C8B-B14F-4D97-AF65-F5344CB8AC3E}">
        <p14:creationId xmlns:p14="http://schemas.microsoft.com/office/powerpoint/2010/main" val="3907542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C1D8-FF09-420A-9D49-2D9354E17F90}"/>
              </a:ext>
            </a:extLst>
          </p:cNvPr>
          <p:cNvSpPr>
            <a:spLocks noGrp="1"/>
          </p:cNvSpPr>
          <p:nvPr>
            <p:ph type="title"/>
          </p:nvPr>
        </p:nvSpPr>
        <p:spPr/>
        <p:txBody>
          <a:bodyPr/>
          <a:lstStyle/>
          <a:p>
            <a:r>
              <a:rPr lang="en-US" dirty="0"/>
              <a:t>K-d tree</a:t>
            </a:r>
          </a:p>
        </p:txBody>
      </p:sp>
      <p:sp>
        <p:nvSpPr>
          <p:cNvPr id="3" name="Content Placeholder 2">
            <a:extLst>
              <a:ext uri="{FF2B5EF4-FFF2-40B4-BE49-F238E27FC236}">
                <a16:creationId xmlns:a16="http://schemas.microsoft.com/office/drawing/2014/main" id="{3FC8892E-5E12-4AFC-A210-EB74F556B313}"/>
              </a:ext>
            </a:extLst>
          </p:cNvPr>
          <p:cNvSpPr>
            <a:spLocks noGrp="1"/>
          </p:cNvSpPr>
          <p:nvPr>
            <p:ph idx="1"/>
          </p:nvPr>
        </p:nvSpPr>
        <p:spPr/>
        <p:txBody>
          <a:bodyPr>
            <a:normAutofit/>
          </a:bodyPr>
          <a:lstStyle/>
          <a:p>
            <a:pPr algn="l"/>
            <a:r>
              <a:rPr lang="en-US" sz="3200" b="0" i="0" u="none" strike="noStrike" baseline="0" dirty="0">
                <a:solidFill>
                  <a:srgbClr val="000000"/>
                </a:solidFill>
                <a:latin typeface="NimbusSanL-Regu"/>
              </a:rPr>
              <a:t>Assuming that the training set will remain relatively stable </a:t>
            </a:r>
          </a:p>
          <a:p>
            <a:pPr algn="l"/>
            <a:r>
              <a:rPr lang="en-US" sz="3200" dirty="0">
                <a:solidFill>
                  <a:srgbClr val="000000"/>
                </a:solidFill>
                <a:latin typeface="NimbusSanL-Regu"/>
              </a:rPr>
              <a:t>How we </a:t>
            </a:r>
            <a:r>
              <a:rPr lang="en-US" sz="3200" b="0" i="0" u="none" strike="noStrike" baseline="0" dirty="0">
                <a:solidFill>
                  <a:srgbClr val="000000"/>
                </a:solidFill>
                <a:latin typeface="NimbusSanL-Regu"/>
              </a:rPr>
              <a:t>speed up the prediction speed of a nearest neighbor model by efficient retrieval of the nearest neighbors.</a:t>
            </a:r>
          </a:p>
        </p:txBody>
      </p:sp>
    </p:spTree>
    <p:extLst>
      <p:ext uri="{BB962C8B-B14F-4D97-AF65-F5344CB8AC3E}">
        <p14:creationId xmlns:p14="http://schemas.microsoft.com/office/powerpoint/2010/main" val="3306175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C1D8-FF09-420A-9D49-2D9354E17F90}"/>
              </a:ext>
            </a:extLst>
          </p:cNvPr>
          <p:cNvSpPr>
            <a:spLocks noGrp="1"/>
          </p:cNvSpPr>
          <p:nvPr>
            <p:ph type="title"/>
          </p:nvPr>
        </p:nvSpPr>
        <p:spPr/>
        <p:txBody>
          <a:bodyPr/>
          <a:lstStyle/>
          <a:p>
            <a:r>
              <a:rPr lang="en-US" dirty="0"/>
              <a:t>K-d tree</a:t>
            </a:r>
          </a:p>
        </p:txBody>
      </p:sp>
      <p:sp>
        <p:nvSpPr>
          <p:cNvPr id="3" name="Content Placeholder 2">
            <a:extLst>
              <a:ext uri="{FF2B5EF4-FFF2-40B4-BE49-F238E27FC236}">
                <a16:creationId xmlns:a16="http://schemas.microsoft.com/office/drawing/2014/main" id="{3FC8892E-5E12-4AFC-A210-EB74F556B313}"/>
              </a:ext>
            </a:extLst>
          </p:cNvPr>
          <p:cNvSpPr>
            <a:spLocks noGrp="1"/>
          </p:cNvSpPr>
          <p:nvPr>
            <p:ph idx="1"/>
          </p:nvPr>
        </p:nvSpPr>
        <p:spPr/>
        <p:txBody>
          <a:bodyPr>
            <a:normAutofit/>
          </a:bodyPr>
          <a:lstStyle/>
          <a:p>
            <a:pPr algn="l"/>
            <a:r>
              <a:rPr lang="en-US" sz="3200" b="0" i="0" u="none" strike="noStrike" baseline="0" dirty="0">
                <a:solidFill>
                  <a:srgbClr val="000000"/>
                </a:solidFill>
                <a:latin typeface="NimbusSanL-Regu"/>
              </a:rPr>
              <a:t>Assuming that the training set will remain relatively stable </a:t>
            </a:r>
          </a:p>
          <a:p>
            <a:pPr algn="l"/>
            <a:r>
              <a:rPr lang="en-US" sz="3200" dirty="0">
                <a:solidFill>
                  <a:srgbClr val="000000"/>
                </a:solidFill>
                <a:latin typeface="NimbusSanL-Regu"/>
              </a:rPr>
              <a:t>How we </a:t>
            </a:r>
            <a:r>
              <a:rPr lang="en-US" sz="3200" b="0" i="0" u="none" strike="noStrike" baseline="0" dirty="0">
                <a:solidFill>
                  <a:srgbClr val="000000"/>
                </a:solidFill>
                <a:latin typeface="NimbusSanL-Regu"/>
              </a:rPr>
              <a:t>speed up the prediction speed of a nearest neighbor model by efficient retrieval of the nearest neighbors.</a:t>
            </a:r>
          </a:p>
          <a:p>
            <a:pPr algn="l"/>
            <a:r>
              <a:rPr lang="en-US" sz="3200" b="0" i="0" u="none" strike="noStrike" baseline="0" dirty="0">
                <a:solidFill>
                  <a:srgbClr val="000000"/>
                </a:solidFill>
                <a:latin typeface="NimbusSanL-Regu"/>
              </a:rPr>
              <a:t>The </a:t>
            </a:r>
            <a:r>
              <a:rPr lang="en-US" sz="3200" b="0" i="0" u="none" strike="noStrike" baseline="0" dirty="0">
                <a:solidFill>
                  <a:srgbClr val="FF0000"/>
                </a:solidFill>
                <a:latin typeface="NimbusSanL-Regu"/>
              </a:rPr>
              <a:t>k-d tree</a:t>
            </a:r>
            <a:r>
              <a:rPr lang="en-US" sz="3200" b="0" i="0" u="none" strike="noStrike" baseline="0" dirty="0">
                <a:solidFill>
                  <a:srgbClr val="000000"/>
                </a:solidFill>
                <a:latin typeface="NimbusSanL-Regu"/>
              </a:rPr>
              <a:t>, which is short for k-dimensional tree, is one of the best known of these indexes.</a:t>
            </a:r>
            <a:endParaRPr lang="en-US" sz="3200" dirty="0"/>
          </a:p>
        </p:txBody>
      </p:sp>
    </p:spTree>
    <p:extLst>
      <p:ext uri="{BB962C8B-B14F-4D97-AF65-F5344CB8AC3E}">
        <p14:creationId xmlns:p14="http://schemas.microsoft.com/office/powerpoint/2010/main" val="855086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F577-19A4-40DB-A617-B15ECF1DDDBC}"/>
              </a:ext>
            </a:extLst>
          </p:cNvPr>
          <p:cNvSpPr>
            <a:spLocks noGrp="1"/>
          </p:cNvSpPr>
          <p:nvPr>
            <p:ph type="title"/>
          </p:nvPr>
        </p:nvSpPr>
        <p:spPr/>
        <p:txBody>
          <a:bodyPr/>
          <a:lstStyle/>
          <a:p>
            <a:r>
              <a:rPr lang="en-US" dirty="0"/>
              <a:t>K-d tree applications</a:t>
            </a:r>
          </a:p>
        </p:txBody>
      </p:sp>
      <p:sp>
        <p:nvSpPr>
          <p:cNvPr id="3" name="Content Placeholder 2">
            <a:extLst>
              <a:ext uri="{FF2B5EF4-FFF2-40B4-BE49-F238E27FC236}">
                <a16:creationId xmlns:a16="http://schemas.microsoft.com/office/drawing/2014/main" id="{583A223E-C8D1-4E79-8749-1A830BB95800}"/>
              </a:ext>
            </a:extLst>
          </p:cNvPr>
          <p:cNvSpPr>
            <a:spLocks noGrp="1"/>
          </p:cNvSpPr>
          <p:nvPr>
            <p:ph idx="1"/>
          </p:nvPr>
        </p:nvSpPr>
        <p:spPr/>
        <p:txBody>
          <a:bodyPr/>
          <a:lstStyle/>
          <a:p>
            <a:r>
              <a:rPr lang="en-US" dirty="0">
                <a:hlinkClick r:id="rId2"/>
              </a:rPr>
              <a:t>https://www.quora.com/What-is-a-kd-tree-and-what-is-it-used-for</a:t>
            </a:r>
            <a:endParaRPr lang="en-US" dirty="0"/>
          </a:p>
          <a:p>
            <a:r>
              <a:rPr lang="en-US" dirty="0">
                <a:hlinkClick r:id="rId3"/>
              </a:rPr>
              <a:t>https://www.youtube.com/watch?v=ivdmGcZo6U8</a:t>
            </a:r>
            <a:endParaRPr lang="en-US" dirty="0"/>
          </a:p>
          <a:p>
            <a:endParaRPr lang="en-US" dirty="0"/>
          </a:p>
        </p:txBody>
      </p:sp>
    </p:spTree>
    <p:extLst>
      <p:ext uri="{BB962C8B-B14F-4D97-AF65-F5344CB8AC3E}">
        <p14:creationId xmlns:p14="http://schemas.microsoft.com/office/powerpoint/2010/main" val="4449891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AC305A1-2D33-4EC3-9118-AFA46B5CD0D0}"/>
              </a:ext>
            </a:extLst>
          </p:cNvPr>
          <p:cNvPicPr>
            <a:picLocks noGrp="1" noChangeAspect="1"/>
          </p:cNvPicPr>
          <p:nvPr>
            <p:ph idx="1"/>
          </p:nvPr>
        </p:nvPicPr>
        <p:blipFill>
          <a:blip r:embed="rId2"/>
          <a:stretch>
            <a:fillRect/>
          </a:stretch>
        </p:blipFill>
        <p:spPr>
          <a:xfrm>
            <a:off x="2274820" y="643467"/>
            <a:ext cx="7642360" cy="5571065"/>
          </a:xfrm>
          <a:prstGeom prst="rect">
            <a:avLst/>
          </a:prstGeom>
          <a:ln>
            <a:noFill/>
          </a:ln>
        </p:spPr>
      </p:pic>
    </p:spTree>
    <p:extLst>
      <p:ext uri="{BB962C8B-B14F-4D97-AF65-F5344CB8AC3E}">
        <p14:creationId xmlns:p14="http://schemas.microsoft.com/office/powerpoint/2010/main" val="2248515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0239-4DC2-4036-9B8F-DEE9BC7D8C4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Form a K-d tree</a:t>
            </a:r>
          </a:p>
        </p:txBody>
      </p:sp>
      <p:pic>
        <p:nvPicPr>
          <p:cNvPr id="5" name="Picture 4">
            <a:extLst>
              <a:ext uri="{FF2B5EF4-FFF2-40B4-BE49-F238E27FC236}">
                <a16:creationId xmlns:a16="http://schemas.microsoft.com/office/drawing/2014/main" id="{9B3287D2-9222-4212-8C32-6C9B775214CD}"/>
              </a:ext>
            </a:extLst>
          </p:cNvPr>
          <p:cNvPicPr>
            <a:picLocks noChangeAspect="1"/>
          </p:cNvPicPr>
          <p:nvPr/>
        </p:nvPicPr>
        <p:blipFill>
          <a:blip r:embed="rId2"/>
          <a:stretch>
            <a:fillRect/>
          </a:stretch>
        </p:blipFill>
        <p:spPr>
          <a:xfrm>
            <a:off x="3250035" y="1825626"/>
            <a:ext cx="5682405" cy="4351338"/>
          </a:xfrm>
          <a:prstGeom prst="rect">
            <a:avLst/>
          </a:prstGeom>
        </p:spPr>
      </p:pic>
    </p:spTree>
    <p:extLst>
      <p:ext uri="{BB962C8B-B14F-4D97-AF65-F5344CB8AC3E}">
        <p14:creationId xmlns:p14="http://schemas.microsoft.com/office/powerpoint/2010/main" val="8993101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0239-4DC2-4036-9B8F-DEE9BC7D8C4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Form a K-d tree</a:t>
            </a:r>
          </a:p>
        </p:txBody>
      </p:sp>
      <p:pic>
        <p:nvPicPr>
          <p:cNvPr id="4" name="Picture 3">
            <a:extLst>
              <a:ext uri="{FF2B5EF4-FFF2-40B4-BE49-F238E27FC236}">
                <a16:creationId xmlns:a16="http://schemas.microsoft.com/office/drawing/2014/main" id="{20C4B947-8595-4EAC-BA37-43288D23487E}"/>
              </a:ext>
            </a:extLst>
          </p:cNvPr>
          <p:cNvPicPr>
            <a:picLocks noChangeAspect="1"/>
          </p:cNvPicPr>
          <p:nvPr/>
        </p:nvPicPr>
        <p:blipFill>
          <a:blip r:embed="rId2"/>
          <a:stretch>
            <a:fillRect/>
          </a:stretch>
        </p:blipFill>
        <p:spPr>
          <a:xfrm>
            <a:off x="3079266" y="1825626"/>
            <a:ext cx="6023943" cy="4351338"/>
          </a:xfrm>
          <a:prstGeom prst="rect">
            <a:avLst/>
          </a:prstGeom>
        </p:spPr>
      </p:pic>
    </p:spTree>
    <p:extLst>
      <p:ext uri="{BB962C8B-B14F-4D97-AF65-F5344CB8AC3E}">
        <p14:creationId xmlns:p14="http://schemas.microsoft.com/office/powerpoint/2010/main" val="3109252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56FDB17-3204-4B54-90F0-8CA295968B26}"/>
              </a:ext>
            </a:extLst>
          </p:cNvPr>
          <p:cNvPicPr>
            <a:picLocks noChangeAspect="1"/>
          </p:cNvPicPr>
          <p:nvPr/>
        </p:nvPicPr>
        <p:blipFill>
          <a:blip r:embed="rId2"/>
          <a:stretch>
            <a:fillRect/>
          </a:stretch>
        </p:blipFill>
        <p:spPr>
          <a:xfrm>
            <a:off x="2050550" y="643467"/>
            <a:ext cx="8090900"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6159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3B4A-8E9C-40CD-A983-380ACB0C54D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dirty="0">
                <a:solidFill>
                  <a:schemeClr val="tx1"/>
                </a:solidFill>
                <a:latin typeface="+mj-lt"/>
                <a:ea typeface="+mj-ea"/>
                <a:cs typeface="+mj-cs"/>
              </a:rPr>
              <a:t>Query over a K-d tree, find best (nearest) </a:t>
            </a:r>
            <a:r>
              <a:rPr lang="en-US" kern="1200" dirty="0" err="1">
                <a:solidFill>
                  <a:schemeClr val="tx1"/>
                </a:solidFill>
                <a:latin typeface="+mj-lt"/>
                <a:ea typeface="+mj-ea"/>
                <a:cs typeface="+mj-cs"/>
              </a:rPr>
              <a:t>neighbour</a:t>
            </a:r>
            <a:r>
              <a:rPr lang="en-US" kern="1200" dirty="0">
                <a:solidFill>
                  <a:schemeClr val="tx1"/>
                </a:solidFill>
                <a:latin typeface="+mj-lt"/>
                <a:ea typeface="+mj-ea"/>
                <a:cs typeface="+mj-cs"/>
              </a:rPr>
              <a:t>, Textbook, pp. 201-203</a:t>
            </a:r>
          </a:p>
        </p:txBody>
      </p:sp>
      <p:pic>
        <p:nvPicPr>
          <p:cNvPr id="5" name="Picture 4">
            <a:extLst>
              <a:ext uri="{FF2B5EF4-FFF2-40B4-BE49-F238E27FC236}">
                <a16:creationId xmlns:a16="http://schemas.microsoft.com/office/drawing/2014/main" id="{82CD9DED-E020-4B68-8043-3867F7831F88}"/>
              </a:ext>
            </a:extLst>
          </p:cNvPr>
          <p:cNvPicPr>
            <a:picLocks noChangeAspect="1"/>
          </p:cNvPicPr>
          <p:nvPr/>
        </p:nvPicPr>
        <p:blipFill>
          <a:blip r:embed="rId2"/>
          <a:stretch>
            <a:fillRect/>
          </a:stretch>
        </p:blipFill>
        <p:spPr>
          <a:xfrm>
            <a:off x="2803560" y="1825626"/>
            <a:ext cx="6575355" cy="4351338"/>
          </a:xfrm>
          <a:prstGeom prst="rect">
            <a:avLst/>
          </a:prstGeom>
        </p:spPr>
      </p:pic>
    </p:spTree>
    <p:extLst>
      <p:ext uri="{BB962C8B-B14F-4D97-AF65-F5344CB8AC3E}">
        <p14:creationId xmlns:p14="http://schemas.microsoft.com/office/powerpoint/2010/main" val="25369614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3B4A-8E9C-40CD-A983-380ACB0C54D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Query over a K-d tree, find best (nearest) neighbour</a:t>
            </a:r>
          </a:p>
        </p:txBody>
      </p:sp>
      <p:pic>
        <p:nvPicPr>
          <p:cNvPr id="4" name="Picture 3">
            <a:extLst>
              <a:ext uri="{FF2B5EF4-FFF2-40B4-BE49-F238E27FC236}">
                <a16:creationId xmlns:a16="http://schemas.microsoft.com/office/drawing/2014/main" id="{A3E63CFB-E3A7-4A7D-8F2E-04DD8700309B}"/>
              </a:ext>
            </a:extLst>
          </p:cNvPr>
          <p:cNvPicPr>
            <a:picLocks noChangeAspect="1"/>
          </p:cNvPicPr>
          <p:nvPr/>
        </p:nvPicPr>
        <p:blipFill>
          <a:blip r:embed="rId2"/>
          <a:stretch>
            <a:fillRect/>
          </a:stretch>
        </p:blipFill>
        <p:spPr>
          <a:xfrm>
            <a:off x="2779437" y="1825626"/>
            <a:ext cx="6623600" cy="4351338"/>
          </a:xfrm>
          <a:prstGeom prst="rect">
            <a:avLst/>
          </a:prstGeom>
        </p:spPr>
      </p:pic>
    </p:spTree>
    <p:extLst>
      <p:ext uri="{BB962C8B-B14F-4D97-AF65-F5344CB8AC3E}">
        <p14:creationId xmlns:p14="http://schemas.microsoft.com/office/powerpoint/2010/main" val="55060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BF16-58B2-4D34-921A-2F45C472B576}"/>
              </a:ext>
            </a:extLst>
          </p:cNvPr>
          <p:cNvSpPr>
            <a:spLocks noGrp="1"/>
          </p:cNvSpPr>
          <p:nvPr>
            <p:ph type="title"/>
          </p:nvPr>
        </p:nvSpPr>
        <p:spPr/>
        <p:txBody>
          <a:bodyPr/>
          <a:lstStyle/>
          <a:p>
            <a:r>
              <a:rPr lang="en-US" dirty="0"/>
              <a:t>The effect of k </a:t>
            </a:r>
            <a:r>
              <a:rPr lang="en-US" dirty="0" err="1"/>
              <a:t>neighbours</a:t>
            </a:r>
            <a:r>
              <a:rPr lang="en-US" dirty="0"/>
              <a:t> and best k</a:t>
            </a:r>
          </a:p>
        </p:txBody>
      </p:sp>
      <p:sp>
        <p:nvSpPr>
          <p:cNvPr id="3" name="Content Placeholder 2">
            <a:extLst>
              <a:ext uri="{FF2B5EF4-FFF2-40B4-BE49-F238E27FC236}">
                <a16:creationId xmlns:a16="http://schemas.microsoft.com/office/drawing/2014/main" id="{878ACB8B-44EF-47BC-97B0-D287DE83D90F}"/>
              </a:ext>
            </a:extLst>
          </p:cNvPr>
          <p:cNvSpPr>
            <a:spLocks noGrp="1"/>
          </p:cNvSpPr>
          <p:nvPr>
            <p:ph idx="1"/>
          </p:nvPr>
        </p:nvSpPr>
        <p:spPr/>
        <p:txBody>
          <a:bodyPr/>
          <a:lstStyle/>
          <a:p>
            <a:r>
              <a:rPr lang="en-US" dirty="0"/>
              <a:t>https://medium.com/30-days-of-machine-learning/day-3-k-nearest-neighbors-and-bias-variance-tradeoff-75f84d515bdb</a:t>
            </a:r>
          </a:p>
        </p:txBody>
      </p:sp>
    </p:spTree>
    <p:extLst>
      <p:ext uri="{BB962C8B-B14F-4D97-AF65-F5344CB8AC3E}">
        <p14:creationId xmlns:p14="http://schemas.microsoft.com/office/powerpoint/2010/main" val="37588671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83B4A-8E9C-40CD-A983-380ACB0C54D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Query over a K-d tree, find best (nearest) neighbour</a:t>
            </a:r>
          </a:p>
        </p:txBody>
      </p:sp>
      <p:pic>
        <p:nvPicPr>
          <p:cNvPr id="7" name="Picture 6">
            <a:extLst>
              <a:ext uri="{FF2B5EF4-FFF2-40B4-BE49-F238E27FC236}">
                <a16:creationId xmlns:a16="http://schemas.microsoft.com/office/drawing/2014/main" id="{EF081FE1-1607-4FF4-A8A3-E345A5582CD8}"/>
              </a:ext>
            </a:extLst>
          </p:cNvPr>
          <p:cNvPicPr>
            <a:picLocks noChangeAspect="1"/>
          </p:cNvPicPr>
          <p:nvPr/>
        </p:nvPicPr>
        <p:blipFill>
          <a:blip r:embed="rId2"/>
          <a:stretch>
            <a:fillRect/>
          </a:stretch>
        </p:blipFill>
        <p:spPr>
          <a:xfrm>
            <a:off x="2670265" y="1825626"/>
            <a:ext cx="6841944" cy="4351338"/>
          </a:xfrm>
          <a:prstGeom prst="rect">
            <a:avLst/>
          </a:prstGeom>
        </p:spPr>
      </p:pic>
    </p:spTree>
    <p:extLst>
      <p:ext uri="{BB962C8B-B14F-4D97-AF65-F5344CB8AC3E}">
        <p14:creationId xmlns:p14="http://schemas.microsoft.com/office/powerpoint/2010/main" val="5957471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F5A8-B1C1-4C36-B954-55DBF734C0A7}"/>
              </a:ext>
            </a:extLst>
          </p:cNvPr>
          <p:cNvSpPr>
            <a:spLocks noGrp="1"/>
          </p:cNvSpPr>
          <p:nvPr>
            <p:ph type="title"/>
          </p:nvPr>
        </p:nvSpPr>
        <p:spPr/>
        <p:txBody>
          <a:bodyPr/>
          <a:lstStyle/>
          <a:p>
            <a:r>
              <a:rPr lang="en-US" dirty="0"/>
              <a:t>Coding Demo</a:t>
            </a:r>
          </a:p>
        </p:txBody>
      </p:sp>
      <p:sp>
        <p:nvSpPr>
          <p:cNvPr id="3" name="Content Placeholder 2">
            <a:extLst>
              <a:ext uri="{FF2B5EF4-FFF2-40B4-BE49-F238E27FC236}">
                <a16:creationId xmlns:a16="http://schemas.microsoft.com/office/drawing/2014/main" id="{803420B4-68E7-4075-A520-7E3A57F92AEE}"/>
              </a:ext>
            </a:extLst>
          </p:cNvPr>
          <p:cNvSpPr>
            <a:spLocks noGrp="1"/>
          </p:cNvSpPr>
          <p:nvPr>
            <p:ph idx="1"/>
          </p:nvPr>
        </p:nvSpPr>
        <p:spPr/>
        <p:txBody>
          <a:bodyPr/>
          <a:lstStyle/>
          <a:p>
            <a:r>
              <a:rPr lang="en-US" dirty="0"/>
              <a:t>Weighted KNN</a:t>
            </a:r>
          </a:p>
        </p:txBody>
      </p:sp>
    </p:spTree>
    <p:extLst>
      <p:ext uri="{BB962C8B-B14F-4D97-AF65-F5344CB8AC3E}">
        <p14:creationId xmlns:p14="http://schemas.microsoft.com/office/powerpoint/2010/main" val="40258114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FDF2-3B8B-43C8-A1D8-8ED23E634C52}"/>
              </a:ext>
            </a:extLst>
          </p:cNvPr>
          <p:cNvSpPr>
            <a:spLocks noGrp="1"/>
          </p:cNvSpPr>
          <p:nvPr>
            <p:ph type="title"/>
          </p:nvPr>
        </p:nvSpPr>
        <p:spPr/>
        <p:txBody>
          <a:bodyPr/>
          <a:lstStyle/>
          <a:p>
            <a:r>
              <a:rPr lang="en-US" dirty="0"/>
              <a:t>Discussions</a:t>
            </a:r>
          </a:p>
        </p:txBody>
      </p:sp>
      <p:sp>
        <p:nvSpPr>
          <p:cNvPr id="3" name="Content Placeholder 2">
            <a:extLst>
              <a:ext uri="{FF2B5EF4-FFF2-40B4-BE49-F238E27FC236}">
                <a16:creationId xmlns:a16="http://schemas.microsoft.com/office/drawing/2014/main" id="{A744B2EC-691D-4F5A-A0EF-A1BD64DC7E9F}"/>
              </a:ext>
            </a:extLst>
          </p:cNvPr>
          <p:cNvSpPr>
            <a:spLocks noGrp="1"/>
          </p:cNvSpPr>
          <p:nvPr>
            <p:ph idx="1"/>
          </p:nvPr>
        </p:nvSpPr>
        <p:spPr/>
        <p:txBody>
          <a:bodyPr/>
          <a:lstStyle/>
          <a:p>
            <a:r>
              <a:rPr lang="en-US" dirty="0"/>
              <a:t>Can you implement those distance measures discussed at this lecture</a:t>
            </a:r>
          </a:p>
          <a:p>
            <a:r>
              <a:rPr lang="en-US" dirty="0"/>
              <a:t>Try to use your newly implemented distance measures, e.g., different p in </a:t>
            </a:r>
            <a:r>
              <a:rPr lang="en-US" dirty="0" err="1"/>
              <a:t>Minkowski</a:t>
            </a:r>
            <a:r>
              <a:rPr lang="en-US" dirty="0"/>
              <a:t> distance,  to my weighted K-NN and compare results difference</a:t>
            </a:r>
          </a:p>
          <a:p>
            <a:endParaRPr lang="en-US" dirty="0"/>
          </a:p>
        </p:txBody>
      </p:sp>
    </p:spTree>
    <p:extLst>
      <p:ext uri="{BB962C8B-B14F-4D97-AF65-F5344CB8AC3E}">
        <p14:creationId xmlns:p14="http://schemas.microsoft.com/office/powerpoint/2010/main" val="39898403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7716-9858-4D5A-BA4F-1E42A2D7946B}"/>
              </a:ext>
            </a:extLst>
          </p:cNvPr>
          <p:cNvSpPr>
            <a:spLocks noGrp="1"/>
          </p:cNvSpPr>
          <p:nvPr>
            <p:ph type="title"/>
          </p:nvPr>
        </p:nvSpPr>
        <p:spPr>
          <a:xfrm>
            <a:off x="838200" y="365126"/>
            <a:ext cx="10515600" cy="806450"/>
          </a:xfrm>
        </p:spPr>
        <p:txBody>
          <a:bodyPr/>
          <a:lstStyle/>
          <a:p>
            <a:r>
              <a:rPr lang="en-US" dirty="0"/>
              <a:t>Summary</a:t>
            </a:r>
          </a:p>
        </p:txBody>
      </p:sp>
      <p:sp>
        <p:nvSpPr>
          <p:cNvPr id="3" name="Content Placeholder 2">
            <a:extLst>
              <a:ext uri="{FF2B5EF4-FFF2-40B4-BE49-F238E27FC236}">
                <a16:creationId xmlns:a16="http://schemas.microsoft.com/office/drawing/2014/main" id="{6DA6F0D0-8104-4562-BCB6-F0FC9DF1C797}"/>
              </a:ext>
            </a:extLst>
          </p:cNvPr>
          <p:cNvSpPr>
            <a:spLocks noGrp="1"/>
          </p:cNvSpPr>
          <p:nvPr>
            <p:ph idx="1"/>
          </p:nvPr>
        </p:nvSpPr>
        <p:spPr>
          <a:xfrm>
            <a:off x="990600" y="1368425"/>
            <a:ext cx="10515600" cy="4351338"/>
          </a:xfrm>
        </p:spPr>
        <p:txBody>
          <a:bodyPr>
            <a:noAutofit/>
          </a:bodyPr>
          <a:lstStyle/>
          <a:p>
            <a:pPr algn="l"/>
            <a:r>
              <a:rPr lang="en-US" sz="2400" b="0" i="0" u="none" strike="noStrike" baseline="0" dirty="0">
                <a:solidFill>
                  <a:srgbClr val="000000"/>
                </a:solidFill>
                <a:latin typeface="NimbusSanL-Regu"/>
              </a:rPr>
              <a:t>Nearest neighbor models are very sensitive to noise in the target feature the easiest way to solve this problem is to</a:t>
            </a:r>
          </a:p>
          <a:p>
            <a:pPr algn="l"/>
            <a:r>
              <a:rPr lang="en-US" sz="2400" b="0" i="0" u="none" strike="noStrike" baseline="0" dirty="0">
                <a:solidFill>
                  <a:srgbClr val="000000"/>
                </a:solidFill>
                <a:latin typeface="NimbusSanL-Regu"/>
              </a:rPr>
              <a:t>employ a </a:t>
            </a:r>
            <a:r>
              <a:rPr lang="en-US" sz="2400" b="1" i="0" u="none" strike="noStrike" baseline="0" dirty="0">
                <a:solidFill>
                  <a:srgbClr val="FF0000"/>
                </a:solidFill>
                <a:latin typeface="NimbusSanL-BoldItal"/>
              </a:rPr>
              <a:t>k </a:t>
            </a:r>
            <a:r>
              <a:rPr lang="en-US" sz="2400" b="1" i="0" u="none" strike="noStrike" baseline="0" dirty="0">
                <a:solidFill>
                  <a:srgbClr val="FF0000"/>
                </a:solidFill>
                <a:latin typeface="NimbusSanL-Bold"/>
              </a:rPr>
              <a:t>nearest neighbor</a:t>
            </a:r>
            <a:r>
              <a:rPr lang="en-US" sz="2400" b="0" i="0" u="none" strike="noStrike" baseline="0" dirty="0">
                <a:solidFill>
                  <a:srgbClr val="000000"/>
                </a:solidFill>
                <a:latin typeface="NimbusSanL-Regu"/>
              </a:rPr>
              <a:t>.</a:t>
            </a:r>
          </a:p>
          <a:p>
            <a:pPr algn="l"/>
            <a:r>
              <a:rPr lang="en-US" sz="2400" b="1" i="0" u="none" strike="noStrike" baseline="0" dirty="0">
                <a:solidFill>
                  <a:srgbClr val="FF0000"/>
                </a:solidFill>
                <a:latin typeface="NimbusSanL-Bold"/>
              </a:rPr>
              <a:t>Normalization </a:t>
            </a:r>
            <a:r>
              <a:rPr lang="en-US" sz="2400" b="0" i="0" u="none" strike="noStrike" baseline="0" dirty="0">
                <a:solidFill>
                  <a:srgbClr val="000000"/>
                </a:solidFill>
                <a:latin typeface="NimbusSanL-Regu"/>
              </a:rPr>
              <a:t>techniques should almost  be applied when nearest neighbor models are used.</a:t>
            </a:r>
          </a:p>
          <a:p>
            <a:pPr algn="l"/>
            <a:r>
              <a:rPr lang="en-US" sz="2400" b="0" i="0" u="none" strike="noStrike" baseline="0" dirty="0">
                <a:solidFill>
                  <a:srgbClr val="000000"/>
                </a:solidFill>
                <a:latin typeface="NimbusSanL-Regu"/>
              </a:rPr>
              <a:t>It is easy to adapt a nearest neighbor model to </a:t>
            </a:r>
            <a:r>
              <a:rPr lang="en-US" sz="2400" b="1" i="0" u="none" strike="noStrike" baseline="0" dirty="0">
                <a:solidFill>
                  <a:srgbClr val="FF0000"/>
                </a:solidFill>
                <a:latin typeface="NimbusSanL-Bold"/>
              </a:rPr>
              <a:t>continuous targets</a:t>
            </a:r>
            <a:r>
              <a:rPr lang="en-US" sz="2400" b="0" i="0" u="none" strike="noStrike" baseline="0" dirty="0">
                <a:solidFill>
                  <a:srgbClr val="000000"/>
                </a:solidFill>
                <a:latin typeface="NimbusSanL-Regu"/>
              </a:rPr>
              <a:t>.</a:t>
            </a:r>
          </a:p>
          <a:p>
            <a:pPr algn="l"/>
            <a:r>
              <a:rPr lang="en-US" sz="2400" b="0" i="0" u="none" strike="noStrike" baseline="0" dirty="0">
                <a:solidFill>
                  <a:srgbClr val="000000"/>
                </a:solidFill>
                <a:latin typeface="NimbusSanL-Regu"/>
              </a:rPr>
              <a:t>There are many different measures of </a:t>
            </a:r>
            <a:r>
              <a:rPr lang="en-US" sz="2400" b="1" i="0" u="none" strike="noStrike" baseline="0" dirty="0">
                <a:solidFill>
                  <a:srgbClr val="FF0000"/>
                </a:solidFill>
                <a:latin typeface="NimbusSanL-Bold"/>
              </a:rPr>
              <a:t>similarity</a:t>
            </a:r>
            <a:r>
              <a:rPr lang="en-US" sz="2400" b="0" i="0" u="none" strike="noStrike" baseline="0" dirty="0">
                <a:solidFill>
                  <a:srgbClr val="000000"/>
                </a:solidFill>
                <a:latin typeface="NimbusSanL-Regu"/>
              </a:rPr>
              <a:t>. </a:t>
            </a:r>
          </a:p>
          <a:p>
            <a:pPr algn="l"/>
            <a:r>
              <a:rPr lang="en-US" sz="2400" b="1" i="0" u="none" strike="noStrike" baseline="0" dirty="0">
                <a:solidFill>
                  <a:srgbClr val="FF0000"/>
                </a:solidFill>
                <a:latin typeface="NimbusSanL-Bold"/>
              </a:rPr>
              <a:t>Feature selection </a:t>
            </a:r>
            <a:r>
              <a:rPr lang="en-US" sz="2400" b="0" i="0" u="none" strike="noStrike" baseline="0" dirty="0">
                <a:solidFill>
                  <a:srgbClr val="000000"/>
                </a:solidFill>
                <a:latin typeface="NimbusSanL-Regu"/>
              </a:rPr>
              <a:t>is a particularly important process for nearest neighbor algorithms it alleviates the </a:t>
            </a:r>
            <a:r>
              <a:rPr lang="en-US" sz="2400" b="1" i="0" u="none" strike="noStrike" baseline="0" dirty="0">
                <a:solidFill>
                  <a:srgbClr val="FF0000"/>
                </a:solidFill>
                <a:latin typeface="NimbusSanL-Bold"/>
              </a:rPr>
              <a:t>curse of</a:t>
            </a:r>
          </a:p>
          <a:p>
            <a:pPr marL="0" indent="0" algn="l">
              <a:buNone/>
            </a:pPr>
            <a:r>
              <a:rPr lang="en-US" sz="2400" b="1" i="0" u="none" strike="noStrike" baseline="0" dirty="0">
                <a:solidFill>
                  <a:srgbClr val="FF0000"/>
                </a:solidFill>
                <a:latin typeface="NimbusSanL-Bold"/>
              </a:rPr>
              <a:t>dimensionality</a:t>
            </a:r>
            <a:r>
              <a:rPr lang="en-US" sz="2400" b="0" i="0" u="none" strike="noStrike" baseline="0" dirty="0">
                <a:solidFill>
                  <a:srgbClr val="000000"/>
                </a:solidFill>
                <a:latin typeface="NimbusSanL-Regu"/>
              </a:rPr>
              <a:t>.</a:t>
            </a:r>
          </a:p>
          <a:p>
            <a:pPr algn="l"/>
            <a:r>
              <a:rPr lang="en-US" sz="2400" b="0" i="0" u="none" strike="noStrike" baseline="0" dirty="0">
                <a:solidFill>
                  <a:srgbClr val="000000"/>
                </a:solidFill>
                <a:latin typeface="NimbusSanL-Regu"/>
              </a:rPr>
              <a:t>As the number of instances becomes large, a nearest neighbor model will become slower—techniques such as the </a:t>
            </a:r>
            <a:r>
              <a:rPr lang="en-US" sz="2400" b="1" i="0" u="none" strike="noStrike" baseline="0" dirty="0">
                <a:solidFill>
                  <a:srgbClr val="FF0000"/>
                </a:solidFill>
                <a:latin typeface="NimbusSanL-BoldItal"/>
              </a:rPr>
              <a:t>k-d </a:t>
            </a:r>
            <a:r>
              <a:rPr lang="en-US" sz="2400" b="1" i="0" u="none" strike="noStrike" baseline="0" dirty="0">
                <a:solidFill>
                  <a:srgbClr val="FF0000"/>
                </a:solidFill>
                <a:latin typeface="NimbusSanL-Bold"/>
              </a:rPr>
              <a:t>tree </a:t>
            </a:r>
            <a:r>
              <a:rPr lang="en-US" sz="2400" b="0" i="0" u="none" strike="noStrike" baseline="0" dirty="0">
                <a:solidFill>
                  <a:srgbClr val="000000"/>
                </a:solidFill>
                <a:latin typeface="NimbusSanL-Regu"/>
              </a:rPr>
              <a:t>can help with this issue.</a:t>
            </a:r>
            <a:endParaRPr lang="en-US" sz="2400" dirty="0"/>
          </a:p>
        </p:txBody>
      </p:sp>
    </p:spTree>
    <p:extLst>
      <p:ext uri="{BB962C8B-B14F-4D97-AF65-F5344CB8AC3E}">
        <p14:creationId xmlns:p14="http://schemas.microsoft.com/office/powerpoint/2010/main" val="3785089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579F3-E186-442B-B3FC-01D6151C14E2}"/>
              </a:ext>
            </a:extLst>
          </p:cNvPr>
          <p:cNvSpPr>
            <a:spLocks noGrp="1"/>
          </p:cNvSpPr>
          <p:nvPr>
            <p:ph idx="1"/>
          </p:nvPr>
        </p:nvSpPr>
        <p:spPr>
          <a:xfrm>
            <a:off x="838200" y="867508"/>
            <a:ext cx="4613031" cy="5309455"/>
          </a:xfrm>
        </p:spPr>
        <p:txBody>
          <a:bodyPr>
            <a:normAutofit lnSpcReduction="10000"/>
          </a:bodyPr>
          <a:lstStyle/>
          <a:p>
            <a:r>
              <a:rPr lang="en-US" dirty="0"/>
              <a:t>The red labels indicate the class 0 points and the green labels indicate class 1 points. Consider the white point as the query point. </a:t>
            </a:r>
          </a:p>
          <a:p>
            <a:r>
              <a:rPr lang="en-US" dirty="0"/>
              <a:t>If we give the above dataset to a </a:t>
            </a:r>
            <a:r>
              <a:rPr lang="en-US" dirty="0" err="1"/>
              <a:t>kNN</a:t>
            </a:r>
            <a:r>
              <a:rPr lang="en-US" dirty="0"/>
              <a:t> based classifier, then the classifier would declare the query point to belong to the class 0. But in the plot, it is clear that the point is more closer to the class 1 points compared to the class 0 points.</a:t>
            </a:r>
          </a:p>
        </p:txBody>
      </p:sp>
      <p:pic>
        <p:nvPicPr>
          <p:cNvPr id="4" name="Picture 3">
            <a:extLst>
              <a:ext uri="{FF2B5EF4-FFF2-40B4-BE49-F238E27FC236}">
                <a16:creationId xmlns:a16="http://schemas.microsoft.com/office/drawing/2014/main" id="{FE5C42FD-AA37-4047-8E8E-C057156C3AC2}"/>
              </a:ext>
            </a:extLst>
          </p:cNvPr>
          <p:cNvPicPr>
            <a:picLocks noChangeAspect="1"/>
          </p:cNvPicPr>
          <p:nvPr/>
        </p:nvPicPr>
        <p:blipFill>
          <a:blip r:embed="rId2"/>
          <a:stretch>
            <a:fillRect/>
          </a:stretch>
        </p:blipFill>
        <p:spPr>
          <a:xfrm>
            <a:off x="5627077" y="1457916"/>
            <a:ext cx="5996354" cy="4128638"/>
          </a:xfrm>
          <a:prstGeom prst="rect">
            <a:avLst/>
          </a:prstGeom>
        </p:spPr>
      </p:pic>
    </p:spTree>
    <p:extLst>
      <p:ext uri="{BB962C8B-B14F-4D97-AF65-F5344CB8AC3E}">
        <p14:creationId xmlns:p14="http://schemas.microsoft.com/office/powerpoint/2010/main" val="1486566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B90938B-7029-4DA2-BE3A-4B81B4DCB021}"/>
              </a:ext>
            </a:extLst>
          </p:cNvPr>
          <p:cNvPicPr>
            <a:picLocks noChangeAspect="1"/>
          </p:cNvPicPr>
          <p:nvPr/>
        </p:nvPicPr>
        <p:blipFill>
          <a:blip r:embed="rId2"/>
          <a:stretch>
            <a:fillRect/>
          </a:stretch>
        </p:blipFill>
        <p:spPr>
          <a:xfrm>
            <a:off x="1198105" y="643467"/>
            <a:ext cx="9795790"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33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22C0-7E39-4BA4-90A1-872F9B5F9888}"/>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BDDB54CB-F158-4921-B906-28DD67ED48AC}"/>
              </a:ext>
            </a:extLst>
          </p:cNvPr>
          <p:cNvSpPr>
            <a:spLocks noGrp="1"/>
          </p:cNvSpPr>
          <p:nvPr>
            <p:ph idx="1"/>
          </p:nvPr>
        </p:nvSpPr>
        <p:spPr/>
        <p:txBody>
          <a:bodyPr/>
          <a:lstStyle/>
          <a:p>
            <a:r>
              <a:rPr lang="en-US" dirty="0"/>
              <a:t>Handling Noisy Data</a:t>
            </a:r>
          </a:p>
          <a:p>
            <a:r>
              <a:rPr lang="en-US" dirty="0">
                <a:solidFill>
                  <a:srgbClr val="FF0000"/>
                </a:solidFill>
              </a:rPr>
              <a:t>Data Normalization</a:t>
            </a:r>
          </a:p>
          <a:p>
            <a:r>
              <a:rPr lang="en-US" dirty="0"/>
              <a:t>Predicting Continuous Targets</a:t>
            </a:r>
          </a:p>
          <a:p>
            <a:r>
              <a:rPr lang="en-US" dirty="0"/>
              <a:t>Other Measures of Similarity</a:t>
            </a:r>
          </a:p>
          <a:p>
            <a:r>
              <a:rPr lang="en-US" dirty="0"/>
              <a:t>Feature Selection</a:t>
            </a:r>
          </a:p>
          <a:p>
            <a:r>
              <a:rPr lang="en-US" dirty="0"/>
              <a:t>Efficient Memory Search</a:t>
            </a:r>
          </a:p>
        </p:txBody>
      </p:sp>
    </p:spTree>
    <p:extLst>
      <p:ext uri="{BB962C8B-B14F-4D97-AF65-F5344CB8AC3E}">
        <p14:creationId xmlns:p14="http://schemas.microsoft.com/office/powerpoint/2010/main" val="729015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1043</TotalTime>
  <Words>724</Words>
  <Application>Microsoft Office PowerPoint</Application>
  <PresentationFormat>Widescreen</PresentationFormat>
  <Paragraphs>103</Paragraphs>
  <Slides>63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CMMI10</vt:lpstr>
      <vt:lpstr>CMSS10</vt:lpstr>
      <vt:lpstr>CMSY10</vt:lpstr>
      <vt:lpstr>NimbusSanL-Bold</vt:lpstr>
      <vt:lpstr>NimbusSanL-BoldItal</vt:lpstr>
      <vt:lpstr>NimbusSanL-Regu</vt:lpstr>
      <vt:lpstr>Arial</vt:lpstr>
      <vt:lpstr>Calibri</vt:lpstr>
      <vt:lpstr>Calibri Light</vt:lpstr>
      <vt:lpstr>Office Theme</vt:lpstr>
      <vt:lpstr>Similarity-based Learning, B</vt:lpstr>
      <vt:lpstr>Today</vt:lpstr>
      <vt:lpstr>PowerPoint Presentation</vt:lpstr>
      <vt:lpstr>K-NN</vt:lpstr>
      <vt:lpstr>PowerPoint Presentation</vt:lpstr>
      <vt:lpstr>The effect of k neighbours and best k</vt:lpstr>
      <vt:lpstr>PowerPoint Presentation</vt:lpstr>
      <vt:lpstr>PowerPoint Presentation</vt:lpstr>
      <vt:lpstr>Today</vt:lpstr>
      <vt:lpstr>PowerPoint Presentation</vt:lpstr>
      <vt:lpstr>Question?</vt:lpstr>
      <vt:lpstr>PowerPoint Presentation</vt:lpstr>
      <vt:lpstr>PowerPoint Presentation</vt:lpstr>
      <vt:lpstr>PowerPoint Presentation</vt:lpstr>
      <vt:lpstr>PowerPoint Presentation</vt:lpstr>
      <vt:lpstr>Remember normalization!</vt:lpstr>
      <vt:lpstr>Today</vt:lpstr>
      <vt:lpstr>PowerPoint Presentation</vt:lpstr>
      <vt:lpstr>PowerPoint Presentation</vt:lpstr>
      <vt:lpstr>PowerPoint Presentation</vt:lpstr>
      <vt:lpstr>PowerPoint Presentation</vt:lpstr>
      <vt:lpstr>PowerPoint Presentation</vt:lpstr>
      <vt:lpstr>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Discussions</vt:lpstr>
      <vt:lpstr>Today</vt:lpstr>
      <vt:lpstr>PowerPoint Presentation</vt:lpstr>
      <vt:lpstr>PowerPoint Presentation</vt:lpstr>
      <vt:lpstr>Feature selection</vt:lpstr>
      <vt:lpstr>Selection strategy</vt:lpstr>
      <vt:lpstr>PowerPoint Presentation</vt:lpstr>
      <vt:lpstr>PowerPoint Presentation</vt:lpstr>
      <vt:lpstr>Today</vt:lpstr>
      <vt:lpstr>K-d tree</vt:lpstr>
      <vt:lpstr>K-d tree</vt:lpstr>
      <vt:lpstr>K-d tree applications</vt:lpstr>
      <vt:lpstr>PowerPoint Presentation</vt:lpstr>
      <vt:lpstr>Form a K-d tree</vt:lpstr>
      <vt:lpstr>Form a K-d tree</vt:lpstr>
      <vt:lpstr>PowerPoint Presentation</vt:lpstr>
      <vt:lpstr>Query over a K-d tree, find best (nearest) neighbour, Textbook, pp. 201-203</vt:lpstr>
      <vt:lpstr>Query over a K-d tree, find best (nearest) neighbour</vt:lpstr>
      <vt:lpstr>Query over a K-d tree, find best (nearest) neighbour</vt:lpstr>
      <vt:lpstr>Coding Demo</vt:lpstr>
      <vt:lpstr>Discussions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Similarity-based Learning, B</dc:title>
  <dc:creator>Shih Yu Chang</dc:creator>
  <cp:lastModifiedBy>Shih Yu Chang</cp:lastModifiedBy>
  <cp:revision>20</cp:revision>
  <dcterms:created xsi:type="dcterms:W3CDTF">2020-07-11T05:54:55Z</dcterms:created>
  <dcterms:modified xsi:type="dcterms:W3CDTF">2022-03-12T02:28:21Z</dcterms:modified>
</cp:coreProperties>
</file>