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65" r:id="rId5"/>
    <p:sldId id="272" r:id="rId6"/>
    <p:sldId id="259" r:id="rId7"/>
    <p:sldId id="267" r:id="rId8"/>
    <p:sldId id="268" r:id="rId9"/>
    <p:sldId id="271" r:id="rId10"/>
    <p:sldId id="269" r:id="rId11"/>
    <p:sldId id="270" r:id="rId12"/>
    <p:sldId id="260" r:id="rId13"/>
    <p:sldId id="266" r:id="rId14"/>
    <p:sldId id="261" r:id="rId15"/>
    <p:sldId id="262" r:id="rId16"/>
    <p:sldId id="274" r:id="rId17"/>
    <p:sldId id="273" r:id="rId18"/>
    <p:sldId id="275" r:id="rId19"/>
    <p:sldId id="276" r:id="rId20"/>
    <p:sldId id="26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9/2/2024</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414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796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001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3918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401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808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004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44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574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935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5BCAD085-E8A6-8845-BD4E-CB4CCA059FC4}" type="datetimeFigureOut">
              <a:rPr lang="en-US" smtClean="0"/>
              <a:t>9/2/2024</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287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9/2/2024</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90656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7680" y="2457746"/>
            <a:ext cx="5618515" cy="977621"/>
          </a:xfrm>
        </p:spPr>
        <p:txBody>
          <a:bodyPr>
            <a:normAutofit fontScale="90000"/>
          </a:bodyPr>
          <a:lstStyle/>
          <a:p>
            <a:pPr algn="ctr"/>
            <a:r>
              <a:rPr lang="en-US" sz="2400" b="1" i="0" u="none" strike="noStrike" baseline="0" dirty="0">
                <a:latin typeface="Times New Roman" panose="02020603050405020304" pitchFamily="18" charset="0"/>
                <a:cs typeface="Times New Roman" panose="02020603050405020304" pitchFamily="18" charset="0"/>
              </a:rPr>
              <a:t>Classifying Ragas in Indian Classical Music using Neural</a:t>
            </a:r>
            <a:br>
              <a:rPr lang="en-US" sz="2400" b="1" i="0" u="none" strike="noStrike" baseline="0" dirty="0">
                <a:latin typeface="Times New Roman" panose="02020603050405020304" pitchFamily="18" charset="0"/>
                <a:cs typeface="Times New Roman" panose="02020603050405020304" pitchFamily="18" charset="0"/>
              </a:rPr>
            </a:br>
            <a:r>
              <a:rPr lang="en-IN" sz="2400" b="1" i="0" u="none" strike="noStrike" baseline="0" dirty="0">
                <a:latin typeface="Times New Roman" panose="02020603050405020304" pitchFamily="18" charset="0"/>
                <a:cs typeface="Times New Roman" panose="02020603050405020304" pitchFamily="18" charset="0"/>
              </a:rPr>
              <a:t>Network Models</a:t>
            </a:r>
            <a:endParaRPr sz="5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3491" y="3497337"/>
            <a:ext cx="6251304" cy="1458121"/>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Pruthvi </a:t>
            </a:r>
            <a:r>
              <a:rPr lang="en-IN" dirty="0" err="1">
                <a:solidFill>
                  <a:schemeClr val="tx1"/>
                </a:solidFill>
                <a:latin typeface="Times New Roman" panose="02020603050405020304" pitchFamily="18" charset="0"/>
                <a:cs typeface="Times New Roman" panose="02020603050405020304" pitchFamily="18" charset="0"/>
              </a:rPr>
              <a:t>Jitendrabhai</a:t>
            </a:r>
            <a:r>
              <a:rPr lang="en-IN" dirty="0">
                <a:solidFill>
                  <a:schemeClr val="tx1"/>
                </a:solidFill>
                <a:latin typeface="Times New Roman" panose="02020603050405020304" pitchFamily="18" charset="0"/>
                <a:cs typeface="Times New Roman" panose="02020603050405020304" pitchFamily="18" charset="0"/>
              </a:rPr>
              <a:t> Pandya(2311349)</a:t>
            </a:r>
          </a:p>
          <a:p>
            <a:pPr algn="ctr"/>
            <a:r>
              <a:rPr dirty="0">
                <a:solidFill>
                  <a:schemeClr val="tx1"/>
                </a:solidFill>
                <a:latin typeface="Times New Roman" panose="02020603050405020304" pitchFamily="18" charset="0"/>
                <a:cs typeface="Times New Roman" panose="02020603050405020304" pitchFamily="18" charset="0"/>
              </a:rPr>
              <a:t>Supervisor: </a:t>
            </a:r>
            <a:r>
              <a:rPr lang="en-IN" dirty="0" err="1">
                <a:solidFill>
                  <a:schemeClr val="tx1"/>
                </a:solidFill>
                <a:latin typeface="Times New Roman" panose="02020603050405020304" pitchFamily="18" charset="0"/>
                <a:cs typeface="Times New Roman" panose="02020603050405020304" pitchFamily="18" charset="0"/>
              </a:rPr>
              <a:t>Dr.</a:t>
            </a:r>
            <a:r>
              <a:rPr lang="en-IN" dirty="0">
                <a:solidFill>
                  <a:schemeClr val="tx1"/>
                </a:solidFill>
                <a:latin typeface="Times New Roman" panose="02020603050405020304" pitchFamily="18" charset="0"/>
                <a:cs typeface="Times New Roman" panose="02020603050405020304" pitchFamily="18" charset="0"/>
              </a:rPr>
              <a:t> Richard Sutcliffe</a:t>
            </a:r>
          </a:p>
          <a:p>
            <a:pPr algn="ctr"/>
            <a:r>
              <a:rPr dirty="0">
                <a:solidFill>
                  <a:schemeClr val="tx1"/>
                </a:solidFill>
                <a:latin typeface="Times New Roman" panose="02020603050405020304" pitchFamily="18" charset="0"/>
                <a:cs typeface="Times New Roman" panose="02020603050405020304" pitchFamily="18" charset="0"/>
              </a:rPr>
              <a:t>Second Assessor: </a:t>
            </a:r>
            <a:r>
              <a:rPr lang="en-IN" dirty="0">
                <a:solidFill>
                  <a:schemeClr val="tx1"/>
                </a:solidFill>
                <a:latin typeface="Times New Roman" panose="02020603050405020304" pitchFamily="18" charset="0"/>
                <a:cs typeface="Times New Roman" panose="02020603050405020304" pitchFamily="18" charset="0"/>
              </a:rPr>
              <a:t>Prof. Gareth Howells</a:t>
            </a:r>
            <a:endParaRPr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429113E-2DA0-9C6A-72D3-5E37BC672ED5}"/>
              </a:ext>
            </a:extLst>
          </p:cNvPr>
          <p:cNvPicPr>
            <a:picLocks noChangeAspect="1"/>
          </p:cNvPicPr>
          <p:nvPr/>
        </p:nvPicPr>
        <p:blipFill>
          <a:blip r:embed="rId2"/>
          <a:stretch>
            <a:fillRect/>
          </a:stretch>
        </p:blipFill>
        <p:spPr>
          <a:xfrm>
            <a:off x="1826499" y="422787"/>
            <a:ext cx="5654132" cy="18062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7C7AB74-DC9A-5BC2-6015-F824E6D98C78}"/>
              </a:ext>
            </a:extLst>
          </p:cNvPr>
          <p:cNvSpPr>
            <a:spLocks noGrp="1" noChangeArrowheads="1"/>
          </p:cNvSpPr>
          <p:nvPr>
            <p:ph idx="1"/>
          </p:nvPr>
        </p:nvSpPr>
        <p:spPr bwMode="auto">
          <a:xfrm>
            <a:off x="68826" y="772307"/>
            <a:ext cx="898668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lnSpc>
                <a:spcPct val="100000"/>
              </a:lnSpc>
              <a:spcBef>
                <a:spcPct val="0"/>
              </a:spcBef>
              <a:spcAft>
                <a:spcPct val="0"/>
              </a:spcAft>
              <a:buClrTx/>
              <a:buSzTx/>
              <a:buNone/>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and Deep Learning: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the core functionality for deep learning models, including layers, optimizers, and loss functions.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high-level neural network API integrated with TensorFlow, used to build and train models like CNN, LSTM, and VGG16.</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creating static, animated, and interactive visualizations in Python (e.g., plotting model accuracy and loss).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Seaborn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on top of Matplotlib, used for more complex visualizations like heatmaps of confusion matrices.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fundamental package for numerical computations in Python (e.g., handling arrays and matrices).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 manipulation and analysis, mainly used for handling structured data (tabular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Audio Processing: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Librosa</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Python package for music and audio analysis, used for loading audio files, extracting features (e.g.,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mel</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spectrograms),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Pydub</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library for audio manipulation (e.g., converting audio formats, resampling).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Recognition:</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SpeechRecognition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library for performing speech recognition, used to convert audio to text using APIs like Google Web Speech.</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Utility Libraries: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MLxtend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additional tools and utilities for machine learning, such as functions for plotting confusion matrices.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machine learning library that provides tools for data mining, analysis, and model evaluation (e.g., splitting data, calculating metrics).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Imports Identified: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keras.models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 Sequential (for creating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keras.layers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 Dense, Conv2D, Flatten, etc. (for defining different neural network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matplotlib.pyplot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plotting)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seaborn as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advanced plotting)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sklearn.metrics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confusion_matrix</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evaluating classification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np (for numerical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pydub</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AudioSegment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audio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speech_recognition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converting audio to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7676937-0F09-FCD3-74F8-FB5C26CBF0F3}"/>
              </a:ext>
            </a:extLst>
          </p:cNvPr>
          <p:cNvSpPr>
            <a:spLocks noGrp="1"/>
          </p:cNvSpPr>
          <p:nvPr>
            <p:ph type="title"/>
          </p:nvPr>
        </p:nvSpPr>
        <p:spPr>
          <a:xfrm>
            <a:off x="196645" y="84050"/>
            <a:ext cx="8514736" cy="958169"/>
          </a:xfrm>
        </p:spPr>
        <p:txBody>
          <a:bodyPr>
            <a:normAutofit fontScale="90000"/>
          </a:bodyPr>
          <a:lstStyle/>
          <a:p>
            <a:pPr marL="0" indent="0" defTabSz="914400" eaLnBrk="0" fontAlgn="base" hangingPunct="0">
              <a:lnSpc>
                <a:spcPct val="100000"/>
              </a:lnSpc>
              <a:spcBef>
                <a:spcPct val="0"/>
              </a:spcBef>
              <a:spcAft>
                <a:spcPct val="0"/>
              </a:spcAft>
              <a:buClrTx/>
              <a:buSzTx/>
              <a:buNone/>
            </a:pPr>
            <a:r>
              <a:rPr lang="en-IN" dirty="0"/>
              <a:t>4. Language (Python) and version, Packages (</a:t>
            </a:r>
            <a:r>
              <a:rPr lang="en-IN" dirty="0" err="1"/>
              <a:t>Keras</a:t>
            </a:r>
            <a:r>
              <a:rPr lang="en-IN" dirty="0"/>
              <a:t>, TensorFlow, etc.):</a:t>
            </a:r>
          </a:p>
        </p:txBody>
      </p:sp>
    </p:spTree>
    <p:extLst>
      <p:ext uri="{BB962C8B-B14F-4D97-AF65-F5344CB8AC3E}">
        <p14:creationId xmlns:p14="http://schemas.microsoft.com/office/powerpoint/2010/main" val="1346427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7B42-3875-339C-CF0C-3449DEE8AAAA}"/>
              </a:ext>
            </a:extLst>
          </p:cNvPr>
          <p:cNvSpPr>
            <a:spLocks noGrp="1"/>
          </p:cNvSpPr>
          <p:nvPr>
            <p:ph type="title"/>
          </p:nvPr>
        </p:nvSpPr>
        <p:spPr>
          <a:xfrm>
            <a:off x="943897" y="363794"/>
            <a:ext cx="6750897" cy="1730477"/>
          </a:xfrm>
        </p:spPr>
        <p:txBody>
          <a:bodyPr>
            <a:normAutofit/>
          </a:bodyPr>
          <a:lstStyle/>
          <a:p>
            <a:r>
              <a:rPr lang="en-IN" dirty="0"/>
              <a:t>5. Problems encountered and solutions.</a:t>
            </a:r>
            <a:br>
              <a:rPr lang="en-IN" dirty="0"/>
            </a:br>
            <a:endParaRPr lang="en-IN" dirty="0"/>
          </a:p>
        </p:txBody>
      </p:sp>
      <p:sp>
        <p:nvSpPr>
          <p:cNvPr id="4" name="Rectangle 1">
            <a:extLst>
              <a:ext uri="{FF2B5EF4-FFF2-40B4-BE49-F238E27FC236}">
                <a16:creationId xmlns:a16="http://schemas.microsoft.com/office/drawing/2014/main" id="{B953C966-C529-9DFD-439D-E371B6689D52}"/>
              </a:ext>
            </a:extLst>
          </p:cNvPr>
          <p:cNvSpPr>
            <a:spLocks noGrp="1" noChangeArrowheads="1"/>
          </p:cNvSpPr>
          <p:nvPr>
            <p:ph idx="1"/>
          </p:nvPr>
        </p:nvSpPr>
        <p:spPr bwMode="auto">
          <a:xfrm>
            <a:off x="261257" y="2368157"/>
            <a:ext cx="880235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Handling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Managing and preprocessing audio data for training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Performance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Fine-tuning the models (CNN, LSTM, VGG16) to improve accuracy and reduce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Limitations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Possible limitations in computational resources (e.g., GPU time) while running on Google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Possible Solutions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Optimizing model architecture, using pre-trained models like VGG16, and employing efficient data handling practices. </a:t>
            </a:r>
          </a:p>
        </p:txBody>
      </p:sp>
    </p:spTree>
    <p:extLst>
      <p:ext uri="{BB962C8B-B14F-4D97-AF65-F5344CB8AC3E}">
        <p14:creationId xmlns:p14="http://schemas.microsoft.com/office/powerpoint/2010/main" val="1736647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Datasets</a:t>
            </a:r>
          </a:p>
        </p:txBody>
      </p:sp>
      <p:sp>
        <p:nvSpPr>
          <p:cNvPr id="3" name="Content Placeholder 2"/>
          <p:cNvSpPr>
            <a:spLocks noGrp="1"/>
          </p:cNvSpPr>
          <p:nvPr>
            <p:ph idx="1"/>
          </p:nvPr>
        </p:nvSpPr>
        <p:spPr>
          <a:xfrm>
            <a:off x="403124" y="2015733"/>
            <a:ext cx="8386916" cy="3952448"/>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T</a:t>
            </a:r>
            <a:r>
              <a:rPr lang="en-US" sz="1600" b="0" i="0" u="none" strike="noStrike" baseline="0" dirty="0">
                <a:latin typeface="Times New Roman" panose="02020603050405020304" pitchFamily="18" charset="0"/>
                <a:cs typeface="Times New Roman" panose="02020603050405020304" pitchFamily="18" charset="0"/>
              </a:rPr>
              <a:t>he dataset is North Indian Classical Music by </a:t>
            </a:r>
            <a:r>
              <a:rPr lang="en-US" sz="1600" b="0" i="0" u="none" strike="noStrike" baseline="0" dirty="0" err="1">
                <a:latin typeface="Times New Roman" panose="02020603050405020304" pitchFamily="18" charset="0"/>
                <a:cs typeface="Times New Roman" panose="02020603050405020304" pitchFamily="18" charset="0"/>
              </a:rPr>
              <a:t>Kcwaghmare</a:t>
            </a:r>
            <a:r>
              <a:rPr lang="en-US" sz="1600" b="0" i="0" u="none" strike="noStrike" baseline="0" dirty="0">
                <a:latin typeface="Times New Roman" panose="02020603050405020304" pitchFamily="18" charset="0"/>
                <a:cs typeface="Times New Roman" panose="02020603050405020304" pitchFamily="18" charset="0"/>
              </a:rPr>
              <a:t> Waghmare[36]. This dataset</a:t>
            </a:r>
          </a:p>
          <a:p>
            <a:pPr marL="0" indent="0" algn="just">
              <a:buNone/>
            </a:pPr>
            <a:r>
              <a:rPr lang="en-IN" sz="1600" b="0" i="0" u="none" strike="noStrike" baseline="0" dirty="0">
                <a:latin typeface="Times New Roman" panose="02020603050405020304" pitchFamily="18" charset="0"/>
                <a:cs typeface="Times New Roman" panose="02020603050405020304" pitchFamily="18" charset="0"/>
              </a:rPr>
              <a:t>has 8 different ragas ( Such as </a:t>
            </a:r>
            <a:r>
              <a:rPr lang="en-IN" sz="1600" b="0" i="0" u="none" strike="noStrike" baseline="0" dirty="0" err="1">
                <a:latin typeface="Times New Roman" panose="02020603050405020304" pitchFamily="18" charset="0"/>
                <a:cs typeface="Times New Roman" panose="02020603050405020304" pitchFamily="18" charset="0"/>
              </a:rPr>
              <a:t>Asawari</a:t>
            </a:r>
            <a:r>
              <a:rPr lang="en-IN" sz="1600" b="0" i="0" u="none" strike="noStrike" baseline="0" dirty="0">
                <a:latin typeface="Times New Roman" panose="02020603050405020304" pitchFamily="18" charset="0"/>
                <a:cs typeface="Times New Roman" panose="02020603050405020304" pitchFamily="18" charset="0"/>
              </a:rPr>
              <a:t>, </a:t>
            </a:r>
            <a:r>
              <a:rPr lang="en-IN" sz="1600" b="0" i="0" u="none" strike="noStrike" baseline="0" dirty="0" err="1">
                <a:latin typeface="Times New Roman" panose="02020603050405020304" pitchFamily="18" charset="0"/>
                <a:cs typeface="Times New Roman" panose="02020603050405020304" pitchFamily="18" charset="0"/>
              </a:rPr>
              <a:t>Bageshree</a:t>
            </a:r>
            <a:r>
              <a:rPr lang="en-IN" sz="1600" b="0" i="0" u="none" strike="noStrike" baseline="0" dirty="0">
                <a:latin typeface="Times New Roman" panose="02020603050405020304" pitchFamily="18" charset="0"/>
                <a:cs typeface="Times New Roman" panose="02020603050405020304" pitchFamily="18" charset="0"/>
              </a:rPr>
              <a:t>, Bhairavi, </a:t>
            </a:r>
            <a:r>
              <a:rPr lang="en-IN" sz="1600" b="0" i="0" u="none" strike="noStrike" baseline="0" dirty="0" err="1">
                <a:latin typeface="Times New Roman" panose="02020603050405020304" pitchFamily="18" charset="0"/>
                <a:cs typeface="Times New Roman" panose="02020603050405020304" pitchFamily="18" charset="0"/>
              </a:rPr>
              <a:t>Boopali</a:t>
            </a:r>
            <a:r>
              <a:rPr lang="en-IN" sz="1600" b="0" i="0" u="none" strike="noStrike" baseline="0" dirty="0">
                <a:latin typeface="Times New Roman" panose="02020603050405020304" pitchFamily="18" charset="0"/>
                <a:cs typeface="Times New Roman" panose="02020603050405020304" pitchFamily="18" charset="0"/>
              </a:rPr>
              <a:t>, Darbari Kanada, </a:t>
            </a:r>
            <a:r>
              <a:rPr lang="en-IN" sz="1600" b="0" i="0" u="none" strike="noStrike" baseline="0" dirty="0" err="1">
                <a:latin typeface="Times New Roman" panose="02020603050405020304" pitchFamily="18" charset="0"/>
                <a:cs typeface="Times New Roman" panose="02020603050405020304" pitchFamily="18" charset="0"/>
              </a:rPr>
              <a:t>Malkauns</a:t>
            </a:r>
            <a:r>
              <a:rPr lang="en-IN" sz="1600" b="0" i="0" u="none" strike="noStrike" baseline="0" dirty="0">
                <a:latin typeface="Times New Roman" panose="02020603050405020304" pitchFamily="18" charset="0"/>
                <a:cs typeface="Times New Roman" panose="02020603050405020304" pitchFamily="18" charset="0"/>
              </a:rPr>
              <a:t>,</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Vrindavan Sarang, and </a:t>
            </a:r>
            <a:r>
              <a:rPr lang="en-US" sz="1600" b="0" i="0" u="none" strike="noStrike" baseline="0" dirty="0" err="1">
                <a:latin typeface="Times New Roman" panose="02020603050405020304" pitchFamily="18" charset="0"/>
                <a:cs typeface="Times New Roman" panose="02020603050405020304" pitchFamily="18" charset="0"/>
              </a:rPr>
              <a:t>Yaman</a:t>
            </a:r>
            <a:r>
              <a:rPr lang="en-US" sz="1600" b="0" i="0" u="none" strike="noStrike" baseline="0" dirty="0">
                <a:latin typeface="Times New Roman" panose="02020603050405020304" pitchFamily="18" charset="0"/>
                <a:cs typeface="Times New Roman" panose="02020603050405020304" pitchFamily="18" charset="0"/>
              </a:rPr>
              <a:t>) and this side the Kaggle folder 80 Wav format Ragas as</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well as including instrumental music. But, this Wav Ragas length is 4 to 5 minutes. So, this</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program is splitting the data into 30 and 3 Seconds. After this process, the dataset converts into</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a larger scale dataset, it’s around 500 plus 30 Seconds of Wav music and 3 Seconds of around</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4425 Wav songs with instrumentals.</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FBA50-FDE6-22BA-CA94-9B0623859291}"/>
              </a:ext>
            </a:extLst>
          </p:cNvPr>
          <p:cNvSpPr>
            <a:spLocks noGrp="1"/>
          </p:cNvSpPr>
          <p:nvPr>
            <p:ph idx="1"/>
          </p:nvPr>
        </p:nvSpPr>
        <p:spPr>
          <a:xfrm>
            <a:off x="727587" y="1081549"/>
            <a:ext cx="7718323" cy="4384798"/>
          </a:xfrm>
        </p:spPr>
        <p:txBody>
          <a:bodyPr>
            <a:normAutofit lnSpcReduction="10000"/>
          </a:bodyPr>
          <a:lstStyle/>
          <a:p>
            <a:pPr algn="l"/>
            <a:r>
              <a:rPr lang="en-IN" sz="2000" b="0" i="0" u="none" strike="noStrike" baseline="0" dirty="0">
                <a:latin typeface="Times New Roman" panose="02020603050405020304" pitchFamily="18" charset="0"/>
                <a:cs typeface="Times New Roman" panose="02020603050405020304" pitchFamily="18" charset="0"/>
              </a:rPr>
              <a:t>The Ragas included are:</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Asawari</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Bageshree</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Bhairavi</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Boopali</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Darbari Kanada</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Malkauns</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Vrindavani</a:t>
            </a:r>
            <a:r>
              <a:rPr lang="en-IN" sz="2000" b="0" i="0" u="none" strike="noStrike" baseline="0" dirty="0">
                <a:latin typeface="Times New Roman" panose="02020603050405020304" pitchFamily="18" charset="0"/>
                <a:cs typeface="Times New Roman" panose="02020603050405020304" pitchFamily="18" charset="0"/>
              </a:rPr>
              <a:t> Sarang</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Yaman</a:t>
            </a:r>
            <a:endParaRPr lang="en-IN" sz="2000" b="0" i="0" u="none" strike="noStrike" baseline="0" dirty="0">
              <a:latin typeface="Times New Roman" panose="02020603050405020304" pitchFamily="18" charset="0"/>
              <a:cs typeface="Times New Roman" panose="02020603050405020304" pitchFamily="18" charset="0"/>
            </a:endParaRPr>
          </a:p>
          <a:p>
            <a:endParaRPr lang="en-IN" dirty="0"/>
          </a:p>
        </p:txBody>
      </p:sp>
      <p:pic>
        <p:nvPicPr>
          <p:cNvPr id="1028" name="Picture 4" descr="Output image">
            <a:extLst>
              <a:ext uri="{FF2B5EF4-FFF2-40B4-BE49-F238E27FC236}">
                <a16:creationId xmlns:a16="http://schemas.microsoft.com/office/drawing/2014/main" id="{DB4EF001-F730-B558-7E7F-95C801E53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958" y="1671484"/>
            <a:ext cx="6129552" cy="246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25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270" y="279902"/>
            <a:ext cx="6251303" cy="1049235"/>
          </a:xfrm>
        </p:spPr>
        <p:txBody>
          <a:bodyPr>
            <a:normAutofit fontScale="90000"/>
          </a:bodyPr>
          <a:lstStyle/>
          <a:p>
            <a:r>
              <a:rPr dirty="0"/>
              <a:t>Experiment 1 </a:t>
            </a:r>
            <a:r>
              <a:rPr lang="en-IN" dirty="0"/>
              <a:t>–</a:t>
            </a:r>
            <a:r>
              <a:rPr lang="en-US" dirty="0"/>
              <a:t>Find the Tonic Nodes and </a:t>
            </a:r>
            <a:r>
              <a:rPr lang="en-US" dirty="0" err="1"/>
              <a:t>Friquency</a:t>
            </a:r>
            <a:endParaRPr dirty="0"/>
          </a:p>
        </p:txBody>
      </p:sp>
      <p:pic>
        <p:nvPicPr>
          <p:cNvPr id="9" name="Picture 8">
            <a:extLst>
              <a:ext uri="{FF2B5EF4-FFF2-40B4-BE49-F238E27FC236}">
                <a16:creationId xmlns:a16="http://schemas.microsoft.com/office/drawing/2014/main" id="{5623BDA9-9EDA-03C1-DBEB-2ED5C05B5FF7}"/>
              </a:ext>
            </a:extLst>
          </p:cNvPr>
          <p:cNvPicPr>
            <a:picLocks noChangeAspect="1"/>
          </p:cNvPicPr>
          <p:nvPr/>
        </p:nvPicPr>
        <p:blipFill>
          <a:blip r:embed="rId2"/>
          <a:stretch>
            <a:fillRect/>
          </a:stretch>
        </p:blipFill>
        <p:spPr>
          <a:xfrm>
            <a:off x="229716" y="2038575"/>
            <a:ext cx="6009037" cy="2385941"/>
          </a:xfrm>
          <a:prstGeom prst="rect">
            <a:avLst/>
          </a:prstGeom>
        </p:spPr>
      </p:pic>
      <p:sp>
        <p:nvSpPr>
          <p:cNvPr id="10" name="TextBox 9">
            <a:extLst>
              <a:ext uri="{FF2B5EF4-FFF2-40B4-BE49-F238E27FC236}">
                <a16:creationId xmlns:a16="http://schemas.microsoft.com/office/drawing/2014/main" id="{F14041F9-724C-FC1A-4B51-A8A2ECB30C6C}"/>
              </a:ext>
            </a:extLst>
          </p:cNvPr>
          <p:cNvSpPr txBox="1"/>
          <p:nvPr/>
        </p:nvSpPr>
        <p:spPr>
          <a:xfrm>
            <a:off x="229716" y="5093110"/>
            <a:ext cx="3604865" cy="923330"/>
          </a:xfrm>
          <a:prstGeom prst="rect">
            <a:avLst/>
          </a:prstGeom>
          <a:noFill/>
        </p:spPr>
        <p:txBody>
          <a:bodyPr wrap="square" rtlCol="0">
            <a:spAutoFit/>
          </a:bodyPr>
          <a:lstStyle/>
          <a:p>
            <a:r>
              <a:rPr lang="en-US" dirty="0"/>
              <a:t>This step for music are convert in Ragas or </a:t>
            </a:r>
            <a:r>
              <a:rPr lang="en-US" dirty="0" err="1"/>
              <a:t>Thaat</a:t>
            </a:r>
            <a:r>
              <a:rPr lang="en-US" dirty="0"/>
              <a:t> form like Sa, Re, Ga, Ma.</a:t>
            </a:r>
            <a:endParaRPr lang="en-IN" dirty="0"/>
          </a:p>
        </p:txBody>
      </p:sp>
      <p:pic>
        <p:nvPicPr>
          <p:cNvPr id="1026" name="Picture 2">
            <a:extLst>
              <a:ext uri="{FF2B5EF4-FFF2-40B4-BE49-F238E27FC236}">
                <a16:creationId xmlns:a16="http://schemas.microsoft.com/office/drawing/2014/main" id="{FCDCDAEB-0120-7020-6EC2-A211C391B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82" y="2517059"/>
            <a:ext cx="2519382" cy="297287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CA1B502-61F3-FA81-E14C-81DD738D0C9B}"/>
              </a:ext>
            </a:extLst>
          </p:cNvPr>
          <p:cNvSpPr txBox="1"/>
          <p:nvPr/>
        </p:nvSpPr>
        <p:spPr>
          <a:xfrm>
            <a:off x="154858" y="1365834"/>
            <a:ext cx="6688394" cy="369332"/>
          </a:xfrm>
          <a:prstGeom prst="rect">
            <a:avLst/>
          </a:prstGeom>
          <a:noFill/>
        </p:spPr>
        <p:txBody>
          <a:bodyPr wrap="square">
            <a:spAutoFit/>
          </a:bodyPr>
          <a:lstStyle/>
          <a:p>
            <a:r>
              <a:rPr lang="en-US" dirty="0"/>
              <a:t>Aim: Accurate find the Ragas with overlapping images.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503" y="131729"/>
            <a:ext cx="6251303" cy="1049235"/>
          </a:xfrm>
        </p:spPr>
        <p:txBody>
          <a:bodyPr/>
          <a:lstStyle/>
          <a:p>
            <a:r>
              <a:rPr dirty="0"/>
              <a:t>Experiment 2</a:t>
            </a:r>
          </a:p>
        </p:txBody>
      </p:sp>
      <p:sp>
        <p:nvSpPr>
          <p:cNvPr id="10" name="TextBox 9">
            <a:extLst>
              <a:ext uri="{FF2B5EF4-FFF2-40B4-BE49-F238E27FC236}">
                <a16:creationId xmlns:a16="http://schemas.microsoft.com/office/drawing/2014/main" id="{9B411606-CB9B-B4A5-6A31-B3114B25EE29}"/>
              </a:ext>
            </a:extLst>
          </p:cNvPr>
          <p:cNvSpPr txBox="1"/>
          <p:nvPr/>
        </p:nvSpPr>
        <p:spPr>
          <a:xfrm>
            <a:off x="92207" y="983160"/>
            <a:ext cx="8422528" cy="646331"/>
          </a:xfrm>
          <a:prstGeom prst="rect">
            <a:avLst/>
          </a:prstGeom>
          <a:noFill/>
        </p:spPr>
        <p:txBody>
          <a:bodyPr wrap="square">
            <a:spAutoFit/>
          </a:bodyPr>
          <a:lstStyle/>
          <a:p>
            <a:r>
              <a:rPr lang="en-US" dirty="0"/>
              <a:t>Aim: </a:t>
            </a:r>
            <a:r>
              <a:rPr lang="en-US" sz="1800" b="0" i="0" u="none" strike="noStrike" baseline="0" dirty="0">
                <a:latin typeface="CMR10"/>
              </a:rPr>
              <a:t>Attempting feature extraction on Indian music dataset using CNN, </a:t>
            </a:r>
            <a:r>
              <a:rPr lang="en-US" dirty="0">
                <a:latin typeface="CMR10"/>
              </a:rPr>
              <a:t>VGG16 </a:t>
            </a:r>
            <a:r>
              <a:rPr lang="en-US" sz="1800" b="0" i="0" u="none" strike="noStrike" baseline="0" dirty="0">
                <a:latin typeface="CMR10"/>
              </a:rPr>
              <a:t>and LSTM models.</a:t>
            </a:r>
            <a:endParaRPr lang="en-IN" dirty="0"/>
          </a:p>
        </p:txBody>
      </p:sp>
      <p:sp>
        <p:nvSpPr>
          <p:cNvPr id="13" name="TextBox 12">
            <a:extLst>
              <a:ext uri="{FF2B5EF4-FFF2-40B4-BE49-F238E27FC236}">
                <a16:creationId xmlns:a16="http://schemas.microsoft.com/office/drawing/2014/main" id="{E64218D9-5CF1-ED1E-362B-28E09D219837}"/>
              </a:ext>
            </a:extLst>
          </p:cNvPr>
          <p:cNvSpPr txBox="1"/>
          <p:nvPr/>
        </p:nvSpPr>
        <p:spPr>
          <a:xfrm>
            <a:off x="98323" y="1875708"/>
            <a:ext cx="457691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Training: </a:t>
            </a:r>
          </a:p>
        </p:txBody>
      </p:sp>
      <p:sp>
        <p:nvSpPr>
          <p:cNvPr id="15" name="TextBox 14">
            <a:extLst>
              <a:ext uri="{FF2B5EF4-FFF2-40B4-BE49-F238E27FC236}">
                <a16:creationId xmlns:a16="http://schemas.microsoft.com/office/drawing/2014/main" id="{2AD93C24-BDE1-2780-E9AE-6407BA011C07}"/>
              </a:ext>
            </a:extLst>
          </p:cNvPr>
          <p:cNvSpPr txBox="1"/>
          <p:nvPr/>
        </p:nvSpPr>
        <p:spPr>
          <a:xfrm>
            <a:off x="285135" y="2275818"/>
            <a:ext cx="8653587" cy="2308324"/>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1. Waveform:</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Description</a:t>
            </a:r>
            <a:r>
              <a:rPr lang="en-US" sz="1800" dirty="0">
                <a:latin typeface="Times New Roman" panose="02020603050405020304" pitchFamily="18" charset="0"/>
                <a:cs typeface="Times New Roman" panose="02020603050405020304" pitchFamily="18" charset="0"/>
              </a:rPr>
              <a:t>: A waveform represents the variation in air pressure (amplitude) over time. It is the simplest form of visualizing an audio signal.</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Details</a:t>
            </a:r>
            <a:r>
              <a:rPr lang="en-US" sz="1800" dirty="0">
                <a:latin typeface="Times New Roman" panose="02020603050405020304" pitchFamily="18" charset="0"/>
                <a:cs typeface="Times New Roman" panose="02020603050405020304" pitchFamily="18" charset="0"/>
              </a:rPr>
              <a:t>: The x-axis shows time (in seconds), and the y-axis shows amplitude, which indicates the strength or intensity of the sound at any given moment.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Usage</a:t>
            </a:r>
            <a:r>
              <a:rPr lang="en-US" sz="1800" dirty="0">
                <a:latin typeface="Times New Roman" panose="02020603050405020304" pitchFamily="18" charset="0"/>
                <a:cs typeface="Times New Roman" panose="02020603050405020304" pitchFamily="18" charset="0"/>
              </a:rPr>
              <a:t>: Waveforms are useful for identifying general patterns in sound, such as when a sound starts and stops, or when there is a significant change in loudness. However, they do not provide information about frequency content (i.e., pitch).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C1AEA857-D2E0-09B7-9299-C48399F9B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13" y="1179871"/>
            <a:ext cx="8172573" cy="25539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81A7E6-1FF5-47CA-0555-B0488B2EE617}"/>
              </a:ext>
            </a:extLst>
          </p:cNvPr>
          <p:cNvSpPr txBox="1"/>
          <p:nvPr/>
        </p:nvSpPr>
        <p:spPr>
          <a:xfrm>
            <a:off x="485713" y="3972233"/>
            <a:ext cx="8451810" cy="2031325"/>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2. Spectrogram:</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Description</a:t>
            </a:r>
            <a:r>
              <a:rPr lang="en-US" sz="1400" dirty="0">
                <a:latin typeface="Times New Roman" panose="02020603050405020304" pitchFamily="18" charset="0"/>
                <a:cs typeface="Times New Roman" panose="02020603050405020304" pitchFamily="18" charset="0"/>
              </a:rPr>
              <a:t>: A spectrogram visualizes how the frequency content of a signal changes over time. It displays the intensity of different frequencies using a color scale.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Details</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x-axis represents time (in seconds), and the y-axis represents frequency (in Hz).</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color intensity indicates the magnitude (amplitude) of the frequencies at a particular time. Brighter areas represent higher amplitudes.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Usage</a:t>
            </a:r>
            <a:r>
              <a:rPr lang="en-US" sz="1400" dirty="0">
                <a:latin typeface="Times New Roman" panose="02020603050405020304" pitchFamily="18" charset="0"/>
                <a:cs typeface="Times New Roman" panose="02020603050405020304" pitchFamily="18" charset="0"/>
              </a:rPr>
              <a:t>: Spectrograms are valuable for analyzing the frequency characteristics of audio, such as identifying different musical notes, distinguishing speech from music, or spotting patterns in complex sounds.</a:t>
            </a:r>
          </a:p>
        </p:txBody>
      </p:sp>
    </p:spTree>
    <p:extLst>
      <p:ext uri="{BB962C8B-B14F-4D97-AF65-F5344CB8AC3E}">
        <p14:creationId xmlns:p14="http://schemas.microsoft.com/office/powerpoint/2010/main" val="173605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CEA2272-9AEF-05EB-4C26-A7F62238AC4D}"/>
              </a:ext>
            </a:extLst>
          </p:cNvPr>
          <p:cNvSpPr txBox="1"/>
          <p:nvPr/>
        </p:nvSpPr>
        <p:spPr>
          <a:xfrm>
            <a:off x="0" y="304801"/>
            <a:ext cx="9144000" cy="954107"/>
          </a:xfrm>
          <a:prstGeom prst="rect">
            <a:avLst/>
          </a:prstGeom>
          <a:noFill/>
        </p:spPr>
        <p:txBody>
          <a:bodyPr wrap="square">
            <a:spAutoFit/>
          </a:bodyPr>
          <a:lstStyle/>
          <a:p>
            <a:r>
              <a:rPr lang="en-US" sz="1400" b="1" dirty="0">
                <a:latin typeface="Times New Roman" panose="02020603050405020304" pitchFamily="18" charset="0"/>
                <a:cs typeface="Times New Roman" panose="02020603050405020304" pitchFamily="18" charset="0"/>
              </a:rPr>
              <a:t>3. Mel Spectrogram:</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Description</a:t>
            </a:r>
            <a:r>
              <a:rPr lang="en-US" sz="1400" dirty="0">
                <a:latin typeface="Times New Roman" panose="02020603050405020304" pitchFamily="18" charset="0"/>
                <a:cs typeface="Times New Roman" panose="02020603050405020304" pitchFamily="18" charset="0"/>
              </a:rPr>
              <a:t>: A Mel spectrogram is a type of spectrogram that uses the Mel scale, which is designed to mimic the human ear's perception of sound. The Mel scale places more emphasis on frequencies that are more perceptible to humans.</a:t>
            </a:r>
          </a:p>
          <a:p>
            <a:endParaRPr lang="en-US" sz="1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1B0766B-C1D1-1F6E-883B-C48364138A22}"/>
              </a:ext>
            </a:extLst>
          </p:cNvPr>
          <p:cNvPicPr>
            <a:picLocks noChangeAspect="1"/>
          </p:cNvPicPr>
          <p:nvPr/>
        </p:nvPicPr>
        <p:blipFill>
          <a:blip r:embed="rId2"/>
          <a:stretch>
            <a:fillRect/>
          </a:stretch>
        </p:blipFill>
        <p:spPr>
          <a:xfrm>
            <a:off x="70056" y="1417728"/>
            <a:ext cx="2968527" cy="4402969"/>
          </a:xfrm>
          <a:prstGeom prst="rect">
            <a:avLst/>
          </a:prstGeom>
        </p:spPr>
      </p:pic>
      <p:pic>
        <p:nvPicPr>
          <p:cNvPr id="3074" name="Picture 2">
            <a:extLst>
              <a:ext uri="{FF2B5EF4-FFF2-40B4-BE49-F238E27FC236}">
                <a16:creationId xmlns:a16="http://schemas.microsoft.com/office/drawing/2014/main" id="{7EEBD0A0-977E-73D1-89F7-CAD41CB50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4" y="1258908"/>
            <a:ext cx="5898940" cy="22343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E8FDCBD-8E95-E3EE-DEAD-8CA551F73C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4" y="3628104"/>
            <a:ext cx="5898940" cy="2574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46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D486BD-34A5-4479-88D8-18C5AC2245F1}"/>
              </a:ext>
            </a:extLst>
          </p:cNvPr>
          <p:cNvSpPr txBox="1"/>
          <p:nvPr/>
        </p:nvSpPr>
        <p:spPr>
          <a:xfrm>
            <a:off x="157316" y="205319"/>
            <a:ext cx="8681884" cy="1754326"/>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VGG16 model’s accuracy and loss over 200 training and testing epochs are</a:t>
            </a:r>
          </a:p>
          <a:p>
            <a:pPr algn="just"/>
            <a:r>
              <a:rPr lang="en-US" b="0" i="0" u="none" strike="noStrike" baseline="0" dirty="0">
                <a:latin typeface="Times New Roman" panose="02020603050405020304" pitchFamily="18" charset="0"/>
                <a:cs typeface="Times New Roman" panose="02020603050405020304" pitchFamily="18" charset="0"/>
              </a:rPr>
              <a:t>shown. Over the first 10 epochs, the training loss decreases rapidly before plateauing, but</a:t>
            </a:r>
          </a:p>
          <a:p>
            <a:pPr algn="just"/>
            <a:r>
              <a:rPr lang="en-US" b="0" i="0" u="none" strike="noStrike" baseline="0" dirty="0">
                <a:latin typeface="Times New Roman" panose="02020603050405020304" pitchFamily="18" charset="0"/>
                <a:cs typeface="Times New Roman" panose="02020603050405020304" pitchFamily="18" charset="0"/>
              </a:rPr>
              <a:t>the testing loss stays rather constant. At epoch 100, the testing accuracy reaches its apex,</a:t>
            </a:r>
          </a:p>
          <a:p>
            <a:pPr algn="just"/>
            <a:r>
              <a:rPr lang="en-US" b="0" i="0" u="none" strike="noStrike" baseline="0" dirty="0">
                <a:latin typeface="Times New Roman" panose="02020603050405020304" pitchFamily="18" charset="0"/>
                <a:cs typeface="Times New Roman" panose="02020603050405020304" pitchFamily="18" charset="0"/>
              </a:rPr>
              <a:t>although the training accuracy increases progressively 14. The model is overfitting to the</a:t>
            </a:r>
          </a:p>
          <a:p>
            <a:pPr algn="just"/>
            <a:r>
              <a:rPr lang="en-US" b="0" i="0" u="none" strike="noStrike" baseline="0" dirty="0">
                <a:latin typeface="Times New Roman" panose="02020603050405020304" pitchFamily="18" charset="0"/>
                <a:cs typeface="Times New Roman" panose="02020603050405020304" pitchFamily="18" charset="0"/>
              </a:rPr>
              <a:t>training data, as seen by its strong performance on the training set but low performance</a:t>
            </a:r>
          </a:p>
          <a:p>
            <a:pPr algn="just"/>
            <a:r>
              <a:rPr lang="en-IN" b="0" i="0" u="none" strike="noStrike" baseline="0" dirty="0">
                <a:latin typeface="Times New Roman" panose="02020603050405020304" pitchFamily="18" charset="0"/>
                <a:cs typeface="Times New Roman" panose="02020603050405020304" pitchFamily="18" charset="0"/>
              </a:rPr>
              <a:t>on the testing set.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1CFFB2B-1B70-FBFD-ADA6-33DFF27287D9}"/>
              </a:ext>
            </a:extLst>
          </p:cNvPr>
          <p:cNvSpPr txBox="1"/>
          <p:nvPr/>
        </p:nvSpPr>
        <p:spPr>
          <a:xfrm>
            <a:off x="157315" y="2123768"/>
            <a:ext cx="8888361" cy="2308324"/>
          </a:xfrm>
          <a:prstGeom prst="rect">
            <a:avLst/>
          </a:prstGeom>
          <a:noFill/>
        </p:spPr>
        <p:txBody>
          <a:bodyPr wrap="square">
            <a:spAutoFit/>
          </a:bodyPr>
          <a:lstStyle/>
          <a:p>
            <a:r>
              <a:rPr lang="en-US" dirty="0"/>
              <a:t>The training and validation performance of an LSTM model over 50 epochs. The represents the loss, where both training and validation loss decrease significantly as the epochs progress, indicating that the model is learning effectively and reducing errors over time. The accuracy, where both training and validation accuracy steadily increase, converging around 95% after about 30 epochs. This suggests that the model generalizes well to unseen data, as there is minimal divergence between training and validation performance. Overall, the LSTM model demonstrates effective training with low overfitting.</a:t>
            </a:r>
            <a:endParaRPr lang="en-IN" dirty="0"/>
          </a:p>
        </p:txBody>
      </p:sp>
      <p:sp>
        <p:nvSpPr>
          <p:cNvPr id="13" name="TextBox 12">
            <a:extLst>
              <a:ext uri="{FF2B5EF4-FFF2-40B4-BE49-F238E27FC236}">
                <a16:creationId xmlns:a16="http://schemas.microsoft.com/office/drawing/2014/main" id="{DFFF5D07-AEE8-572D-9D6C-6B888C94CAEF}"/>
              </a:ext>
            </a:extLst>
          </p:cNvPr>
          <p:cNvSpPr txBox="1"/>
          <p:nvPr/>
        </p:nvSpPr>
        <p:spPr>
          <a:xfrm>
            <a:off x="157316" y="4449499"/>
            <a:ext cx="8888361" cy="2308324"/>
          </a:xfrm>
          <a:prstGeom prst="rect">
            <a:avLst/>
          </a:prstGeom>
          <a:noFill/>
        </p:spPr>
        <p:txBody>
          <a:bodyPr wrap="square">
            <a:spAutoFit/>
          </a:bodyPr>
          <a:lstStyle/>
          <a:p>
            <a:r>
              <a:rPr lang="en-US" dirty="0"/>
              <a:t>The training and validation performance of a CNN model over 50 epochs. The loss, where both training and validation losses decrease rapidly, particularly in the early epochs, and continue to decrease steadily, indicating efficient model learning and error reduction. The accuracy, with both training and validation accuracies improving quickly and converging around 98% by the end of training. The close alignment of training and validation curves suggests that the model has successfully generalized to new data, showing minimal signs of overfitting and achieving high performance.</a:t>
            </a:r>
            <a:endParaRPr lang="en-IN" dirty="0"/>
          </a:p>
        </p:txBody>
      </p:sp>
    </p:spTree>
    <p:extLst>
      <p:ext uri="{BB962C8B-B14F-4D97-AF65-F5344CB8AC3E}">
        <p14:creationId xmlns:p14="http://schemas.microsoft.com/office/powerpoint/2010/main" val="393611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5D162C7-D40B-4636-4253-92E200B3E5C7}"/>
              </a:ext>
            </a:extLst>
          </p:cNvPr>
          <p:cNvSpPr txBox="1"/>
          <p:nvPr/>
        </p:nvSpPr>
        <p:spPr>
          <a:xfrm>
            <a:off x="0" y="309684"/>
            <a:ext cx="7964129" cy="646331"/>
          </a:xfrm>
          <a:prstGeom prst="rect">
            <a:avLst/>
          </a:prstGeom>
          <a:noFill/>
        </p:spPr>
        <p:txBody>
          <a:bodyPr wrap="square" rtlCol="0">
            <a:spAutoFit/>
          </a:bodyPr>
          <a:lstStyle/>
          <a:p>
            <a:r>
              <a:rPr lang="en-US" dirty="0"/>
              <a:t>Evaluation: Metrics used (accuracy, F-score, etc.) and rationale.</a:t>
            </a:r>
          </a:p>
          <a:p>
            <a:endParaRPr lang="en-IN" dirty="0"/>
          </a:p>
        </p:txBody>
      </p:sp>
      <p:pic>
        <p:nvPicPr>
          <p:cNvPr id="7" name="Picture 6">
            <a:extLst>
              <a:ext uri="{FF2B5EF4-FFF2-40B4-BE49-F238E27FC236}">
                <a16:creationId xmlns:a16="http://schemas.microsoft.com/office/drawing/2014/main" id="{D39CF470-4EB0-3C0F-5858-F612A3395299}"/>
              </a:ext>
            </a:extLst>
          </p:cNvPr>
          <p:cNvPicPr>
            <a:picLocks noChangeAspect="1"/>
          </p:cNvPicPr>
          <p:nvPr/>
        </p:nvPicPr>
        <p:blipFill>
          <a:blip r:embed="rId2"/>
          <a:stretch>
            <a:fillRect/>
          </a:stretch>
        </p:blipFill>
        <p:spPr>
          <a:xfrm>
            <a:off x="206477" y="828935"/>
            <a:ext cx="8534400" cy="3944072"/>
          </a:xfrm>
          <a:prstGeom prst="rect">
            <a:avLst/>
          </a:prstGeom>
        </p:spPr>
      </p:pic>
    </p:spTree>
    <p:extLst>
      <p:ext uri="{BB962C8B-B14F-4D97-AF65-F5344CB8AC3E}">
        <p14:creationId xmlns:p14="http://schemas.microsoft.com/office/powerpoint/2010/main" val="47277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IN" dirty="0"/>
            </a:br>
            <a:r>
              <a:rPr lang="en-IN" dirty="0"/>
              <a:t>O</a:t>
            </a:r>
            <a:r>
              <a:rPr dirty="0"/>
              <a:t>b</a:t>
            </a:r>
            <a:r>
              <a:rPr lang="en-IN" dirty="0"/>
              <a:t>J</a:t>
            </a:r>
            <a:r>
              <a:rPr dirty="0" err="1"/>
              <a:t>ectives</a:t>
            </a:r>
            <a:endParaRPr dirty="0"/>
          </a:p>
        </p:txBody>
      </p:sp>
      <p:sp>
        <p:nvSpPr>
          <p:cNvPr id="7" name="Rectangle 4">
            <a:extLst>
              <a:ext uri="{FF2B5EF4-FFF2-40B4-BE49-F238E27FC236}">
                <a16:creationId xmlns:a16="http://schemas.microsoft.com/office/drawing/2014/main" id="{82B591F0-065E-C5BC-D5A8-C94FB6DEF1F0}"/>
              </a:ext>
            </a:extLst>
          </p:cNvPr>
          <p:cNvSpPr>
            <a:spLocks noGrp="1" noChangeArrowheads="1"/>
          </p:cNvSpPr>
          <p:nvPr>
            <p:ph idx="1"/>
          </p:nvPr>
        </p:nvSpPr>
        <p:spPr bwMode="auto">
          <a:xfrm>
            <a:off x="457199" y="2158865"/>
            <a:ext cx="83049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a:t>
            </a:r>
            <a:r>
              <a:rPr lang="en-US" altLang="en-US" sz="1800" b="1" dirty="0">
                <a:latin typeface="Times New Roman" panose="02020603050405020304" pitchFamily="18" charset="0"/>
                <a:cs typeface="Times New Roman" panose="02020603050405020304" pitchFamily="18" charset="0"/>
              </a:rPr>
              <a:t>Neural Network</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CNN, LSTM, and VGG models to classify genres within Indian music, particularly Indian classical music.</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Experiment and Evaluate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Conduct experiments using different datasets, including the North Indian Classical Music dataset, genre dataset (GTZAN), and the Ethiopian Kinit dataset, to compare model performance.</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Model Effectiveness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the effectiveness of these models in recognizing Indian classical music features, such as Ragas and Talas.</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Overlaps in Music Classification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Investigate the overlaps between each Ragas or Nodes to build better music information retrieval (MIR) systems that can handle Indian and Western Classical music with </a:t>
            </a:r>
            <a:r>
              <a:rPr lang="en-US" altLang="en-US" sz="1800" dirty="0">
                <a:latin typeface="Times New Roman" panose="02020603050405020304" pitchFamily="18" charset="0"/>
                <a:cs typeface="Times New Roman" panose="02020603050405020304" pitchFamily="18" charset="0"/>
              </a:rPr>
              <a:t>notation-wise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node-wise types.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a:xfrm>
            <a:off x="552664" y="1622322"/>
            <a:ext cx="7657271" cy="5040758"/>
          </a:xfrm>
        </p:spPr>
        <p:txBody>
          <a:bodyPr>
            <a:normAutofit fontScale="92500" lnSpcReduction="20000"/>
          </a:bodyPr>
          <a:lstStyle/>
          <a:p>
            <a:pPr marL="0" indent="0" algn="just">
              <a:buNone/>
            </a:pPr>
            <a:r>
              <a:rPr lang="en-US" sz="1600" b="0" i="0" u="none" strike="noStrike" baseline="0" dirty="0">
                <a:latin typeface="Times New Roman" panose="02020603050405020304" pitchFamily="18" charset="0"/>
                <a:cs typeface="Times New Roman" panose="02020603050405020304" pitchFamily="18" charset="0"/>
              </a:rPr>
              <a:t>In this project, we used the North Indian Classical Music dataset, which classifies a set of</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recordings in terms of four main scales for Ragas and Talas, and in addition two other datasets</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for comparison, GTZAN, a Western music genre dataset, and an Ethiopian Kinit dataset. We</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then conducted two experiments. In Experiment 1, two standard models, LSTM and CNN were</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trained on these three datasets. The results were good for all models. The Indian dataset is small,</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but this experiment is enough to suggest that Ragas can be classified using a neural network</a:t>
            </a:r>
          </a:p>
          <a:p>
            <a:pPr marL="0" indent="0" algn="just">
              <a:buNone/>
            </a:pPr>
            <a:r>
              <a:rPr lang="en-IN" sz="1600" b="0" i="0" u="none" strike="noStrike" baseline="0" dirty="0">
                <a:latin typeface="Times New Roman" panose="02020603050405020304" pitchFamily="18" charset="0"/>
                <a:cs typeface="Times New Roman" panose="02020603050405020304" pitchFamily="18" charset="0"/>
              </a:rPr>
              <a:t>model.</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In the second experiment, the VGG model was applied to the three datasets. However, its</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performance was not as good as LSTM and CNN on the Indian classical music dataset.</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As part of the project, we investigated the essence of ragas, talas, and the complex exchange</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of tune and beat. We also examined the overlap between Indian and Western Classical music</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which could potentially be used to build MIR systems that can handle both. Thus the project</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carries out training experiments as well as expanding our knowledge about how North Indian</a:t>
            </a:r>
          </a:p>
          <a:p>
            <a:pPr marL="0" indent="0" algn="just">
              <a:buNone/>
            </a:pPr>
            <a:r>
              <a:rPr lang="en-US" sz="1600" b="0" i="0" u="none" strike="noStrike" baseline="0" dirty="0">
                <a:latin typeface="Times New Roman" panose="02020603050405020304" pitchFamily="18" charset="0"/>
                <a:cs typeface="Times New Roman" panose="02020603050405020304" pitchFamily="18" charset="0"/>
              </a:rPr>
              <a:t>and Western classical music interrelate.</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Background</a:t>
            </a:r>
          </a:p>
        </p:txBody>
      </p:sp>
      <p:sp>
        <p:nvSpPr>
          <p:cNvPr id="3" name="Content Placeholder 2"/>
          <p:cNvSpPr>
            <a:spLocks noGrp="1"/>
          </p:cNvSpPr>
          <p:nvPr>
            <p:ph idx="1"/>
          </p:nvPr>
        </p:nvSpPr>
        <p:spPr>
          <a:xfrm>
            <a:off x="255639" y="1573161"/>
            <a:ext cx="8790038" cy="4480319"/>
          </a:xfrm>
        </p:spPr>
        <p:txBody>
          <a:bodyPr>
            <a:normAutofit fontScale="85000" lnSpcReduction="20000"/>
          </a:bodyPr>
          <a:lstStyle/>
          <a:p>
            <a:pPr algn="just" defTabSz="914400" eaLnBrk="0" fontAlgn="base" hangingPunct="0">
              <a:spcBef>
                <a:spcPct val="0"/>
              </a:spcBef>
              <a:spcAft>
                <a:spcPct val="0"/>
              </a:spcAft>
              <a:buClr>
                <a:schemeClr val="tx1"/>
              </a:buClr>
              <a:buSzTx/>
            </a:pPr>
            <a:r>
              <a:rPr b="1" dirty="0">
                <a:latin typeface="Times New Roman" panose="02020603050405020304" pitchFamily="18" charset="0"/>
                <a:cs typeface="Times New Roman" panose="02020603050405020304" pitchFamily="18" charset="0"/>
              </a:rPr>
              <a:t>Context of the work:</a:t>
            </a:r>
            <a:endParaRPr lang="en-IN" b="1" dirty="0">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
                <a:schemeClr val="tx1"/>
              </a:buClr>
              <a:buSzTx/>
              <a:buNone/>
            </a:pPr>
            <a:r>
              <a:rPr lang="en-IN"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research aims to extend and adapt these advancements in MIR to Indian Classical Music, which presents unique challenges due to its complex structures, improvisational nature, and cultural context. Unlike Western classical music, Indian music relies heavily on improvisation and has nuanced variations in scales, rhythms (Talas), and melodic structures (Ragas). This complexity makes applying existing MIR models challenging but also presents a critical need to create specialized tools that can accurately analyze, classify, and retrieve Indian music data.</a:t>
            </a:r>
          </a:p>
          <a:p>
            <a:pPr marL="0" indent="0" algn="just" defTabSz="914400" eaLnBrk="0" fontAlgn="base" hangingPunct="0">
              <a:spcBef>
                <a:spcPct val="0"/>
              </a:spcBef>
              <a:spcAft>
                <a:spcPct val="0"/>
              </a:spcAft>
              <a:buClr>
                <a:schemeClr val="tx1"/>
              </a:buClr>
              <a:buSzTx/>
              <a:buNone/>
            </a:pPr>
            <a:endParaRPr lang="en-US" sz="18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
                <a:schemeClr val="tx1"/>
              </a:buClr>
              <a:buSzTx/>
            </a:pPr>
            <a:r>
              <a:rPr lang="en-US" sz="1600" b="1" dirty="0">
                <a:latin typeface="Times New Roman" panose="02020603050405020304" pitchFamily="18" charset="0"/>
                <a:cs typeface="Times New Roman" panose="02020603050405020304" pitchFamily="18" charset="0"/>
              </a:rPr>
              <a:t>Importance:</a:t>
            </a:r>
            <a:r>
              <a:rPr lang="en-US" sz="1600" dirty="0">
                <a:latin typeface="Times New Roman" panose="02020603050405020304" pitchFamily="18" charset="0"/>
                <a:cs typeface="Times New Roman" panose="02020603050405020304" pitchFamily="18" charset="0"/>
              </a:rPr>
              <a:t> As digital music archives continue to grow, there is an increasing need for tools that can efficiently classify and manage diverse musical genres, including Indian Classical Music. Developing such tools would not only enhance musicology research but also benefit applications such as music recommendation systems, personalized playlist generation, and content-based music search.</a:t>
            </a:r>
          </a:p>
          <a:p>
            <a:pPr marL="0" indent="0" algn="just" defTabSz="914400" eaLnBrk="0" fontAlgn="base" hangingPunct="0">
              <a:spcBef>
                <a:spcPct val="0"/>
              </a:spcBef>
              <a:spcAft>
                <a:spcPct val="0"/>
              </a:spcAft>
              <a:buClr>
                <a:schemeClr val="tx1"/>
              </a:buClr>
              <a:buSzTx/>
              <a:buNone/>
            </a:pPr>
            <a:endParaRPr lang="en-US" sz="16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
                <a:schemeClr val="tx1"/>
              </a:buClr>
              <a:buSzTx/>
            </a:pPr>
            <a:r>
              <a:rPr lang="en-US" sz="1600" b="1" dirty="0">
                <a:latin typeface="Times New Roman" panose="02020603050405020304" pitchFamily="18" charset="0"/>
                <a:cs typeface="Times New Roman" panose="02020603050405020304" pitchFamily="18" charset="0"/>
              </a:rPr>
              <a:t>Difficulty:</a:t>
            </a:r>
            <a:r>
              <a:rPr lang="en-US" sz="1600" dirty="0">
                <a:latin typeface="Times New Roman" panose="02020603050405020304" pitchFamily="18" charset="0"/>
                <a:cs typeface="Times New Roman" panose="02020603050405020304" pitchFamily="18" charset="0"/>
              </a:rPr>
              <a:t> The primary challenge lies in adapting existing MIR techniques and models to accommodate the unique features of Indian Classical Music, such as its emphasis on improvisation, non-standardized scales, and the cultural and emotional nuances embedded in its performance traditions. Moreover, existing MIR models have been primarily trained on Western music datasets, which makes direct application to Indian music less effective without significant modification.</a:t>
            </a:r>
            <a:endParaRPr lang="en-US" sz="1800" dirty="0">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
                <a:schemeClr val="tx1"/>
              </a:buClr>
              <a:buSzTx/>
              <a:buNone/>
            </a:pPr>
            <a:endParaRPr lang="en-US" sz="1800" dirty="0">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
                <a:schemeClr val="tx1"/>
              </a:buClr>
              <a:buSzTx/>
              <a:buNone/>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D9674B-B667-4748-2FB2-3A828EB1C8E4}"/>
              </a:ext>
            </a:extLst>
          </p:cNvPr>
          <p:cNvSpPr txBox="1"/>
          <p:nvPr/>
        </p:nvSpPr>
        <p:spPr>
          <a:xfrm>
            <a:off x="471948" y="1052051"/>
            <a:ext cx="8200103"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a:t>
            </a:r>
            <a:r>
              <a:rPr lang="en-IN" sz="1800" b="1" i="0" u="none" strike="noStrike" baseline="0" dirty="0">
                <a:latin typeface="Times New Roman" panose="02020603050405020304" pitchFamily="18" charset="0"/>
                <a:cs typeface="Times New Roman" panose="02020603050405020304" pitchFamily="18" charset="0"/>
              </a:rPr>
              <a:t>Ephrem </a:t>
            </a:r>
            <a:r>
              <a:rPr lang="en-IN" sz="1800" b="1" i="0" u="none" strike="noStrike" baseline="0" dirty="0" err="1">
                <a:latin typeface="Times New Roman" panose="02020603050405020304" pitchFamily="18" charset="0"/>
                <a:cs typeface="Times New Roman" panose="02020603050405020304" pitchFamily="18" charset="0"/>
              </a:rPr>
              <a:t>Afele</a:t>
            </a:r>
            <a:r>
              <a:rPr lang="en-IN" sz="1800" b="1" i="0" u="none" strike="noStrike" baseline="0" dirty="0">
                <a:latin typeface="Times New Roman" panose="02020603050405020304" pitchFamily="18" charset="0"/>
                <a:cs typeface="Times New Roman" panose="02020603050405020304" pitchFamily="18" charset="0"/>
              </a:rPr>
              <a:t> Retta</a:t>
            </a:r>
            <a:r>
              <a:rPr lang="en-US" sz="1800" b="1" i="0" u="none" strike="noStrike" baseline="0" dirty="0">
                <a:latin typeface="Times New Roman" panose="02020603050405020304" pitchFamily="18" charset="0"/>
                <a:cs typeface="Times New Roman" panose="02020603050405020304" pitchFamily="18" charset="0"/>
              </a:rPr>
              <a:t> and </a:t>
            </a:r>
            <a:r>
              <a:rPr lang="en-IN" sz="1800" b="1" i="0" u="none" strike="noStrike" baseline="0" dirty="0">
                <a:latin typeface="Times New Roman" panose="02020603050405020304" pitchFamily="18" charset="0"/>
                <a:cs typeface="Times New Roman" panose="02020603050405020304" pitchFamily="18" charset="0"/>
              </a:rPr>
              <a:t>Richard Sutcliffe </a:t>
            </a:r>
            <a:r>
              <a:rPr lang="en-US" dirty="0">
                <a:latin typeface="Times New Roman" panose="02020603050405020304" pitchFamily="18" charset="0"/>
                <a:cs typeface="Times New Roman" panose="02020603050405020304" pitchFamily="18" charset="0"/>
              </a:rPr>
              <a:t>(2023) : </a:t>
            </a:r>
            <a:r>
              <a:rPr lang="en-US" sz="1800" b="0" i="0" u="none" strike="noStrike" baseline="0" dirty="0">
                <a:latin typeface="Times New Roman" panose="02020603050405020304" pitchFamily="18" charset="0"/>
                <a:cs typeface="Times New Roman" panose="02020603050405020304" pitchFamily="18" charset="0"/>
              </a:rPr>
              <a:t>There has been research in using these machine learning and deep learning techniques</a:t>
            </a:r>
          </a:p>
          <a:p>
            <a:pPr algn="just"/>
            <a:r>
              <a:rPr lang="en-US" sz="1800" b="0" i="0" u="none" strike="noStrike" baseline="0" dirty="0">
                <a:latin typeface="Times New Roman" panose="02020603050405020304" pitchFamily="18" charset="0"/>
                <a:cs typeface="Times New Roman" panose="02020603050405020304" pitchFamily="18" charset="0"/>
              </a:rPr>
              <a:t>to classify non-Western music. For instance, Retta et al. [30] in their research have explored creating a database of Ethiopian music. The Music Information Retrieval dataset for Ethiopian Music comprises of 600 sample recordings of Orthodox Tewahedo chants, traditional </a:t>
            </a:r>
            <a:r>
              <a:rPr lang="en-US" sz="1800" b="0" i="0" u="none" strike="noStrike" baseline="0" dirty="0" err="1">
                <a:latin typeface="Times New Roman" panose="02020603050405020304" pitchFamily="18" charset="0"/>
                <a:cs typeface="Times New Roman" panose="02020603050405020304" pitchFamily="18" charset="0"/>
              </a:rPr>
              <a:t>Azmari</a:t>
            </a:r>
            <a:r>
              <a:rPr lang="en-US" sz="1800" b="0" i="0" u="none" strike="noStrike" baseline="0" dirty="0">
                <a:latin typeface="Times New Roman" panose="02020603050405020304" pitchFamily="18" charset="0"/>
                <a:cs typeface="Times New Roman" panose="02020603050405020304" pitchFamily="18" charset="0"/>
              </a:rPr>
              <a:t> songs and contemporary Ethiopian secular music. The authors have classified the music into four well known </a:t>
            </a:r>
            <a:r>
              <a:rPr lang="en-US" sz="1800" b="0" i="0" u="none" strike="noStrike" baseline="0" dirty="0" err="1">
                <a:latin typeface="Times New Roman" panose="02020603050405020304" pitchFamily="18" charset="0"/>
                <a:cs typeface="Times New Roman" panose="02020603050405020304" pitchFamily="18" charset="0"/>
              </a:rPr>
              <a:t>categoies</a:t>
            </a:r>
            <a:r>
              <a:rPr lang="en-US" sz="1800" b="0" i="0" u="none" strike="noStrike" baseline="0" dirty="0">
                <a:latin typeface="Times New Roman" panose="02020603050405020304" pitchFamily="18" charset="0"/>
                <a:cs typeface="Times New Roman" panose="02020603050405020304" pitchFamily="18" charset="0"/>
              </a:rPr>
              <a:t>- Ethiopian </a:t>
            </a:r>
            <a:r>
              <a:rPr lang="en-US" sz="1800" b="0" i="0" u="none" strike="noStrike" baseline="0" dirty="0" err="1">
                <a:latin typeface="Times New Roman" panose="02020603050405020304" pitchFamily="18" charset="0"/>
                <a:cs typeface="Times New Roman" panose="02020603050405020304" pitchFamily="18" charset="0"/>
              </a:rPr>
              <a:t>Ki˜nits</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Tizita</a:t>
            </a:r>
            <a:r>
              <a:rPr lang="en-US" sz="1800" b="0" i="0" u="none" strike="noStrike" baseline="0" dirty="0">
                <a:latin typeface="Times New Roman" panose="02020603050405020304" pitchFamily="18" charset="0"/>
                <a:cs typeface="Times New Roman" panose="02020603050405020304" pitchFamily="18" charset="0"/>
              </a:rPr>
              <a:t>, Bati, </a:t>
            </a:r>
            <a:r>
              <a:rPr lang="en-US" sz="1800" b="0" i="0" u="none" strike="noStrike" baseline="0" dirty="0" err="1">
                <a:latin typeface="Times New Roman" panose="02020603050405020304" pitchFamily="18" charset="0"/>
                <a:cs typeface="Times New Roman" panose="02020603050405020304" pitchFamily="18" charset="0"/>
              </a:rPr>
              <a:t>Ambassel</a:t>
            </a:r>
            <a:r>
              <a:rPr lang="en-US"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and </a:t>
            </a:r>
            <a:r>
              <a:rPr lang="en-US" sz="1800" b="0" i="0" u="none" strike="noStrike" baseline="0" dirty="0" err="1">
                <a:latin typeface="Times New Roman" panose="02020603050405020304" pitchFamily="18" charset="0"/>
                <a:cs typeface="Times New Roman" panose="02020603050405020304" pitchFamily="18" charset="0"/>
              </a:rPr>
              <a:t>Anchihoye</a:t>
            </a:r>
            <a:r>
              <a:rPr lang="en-US" sz="1800" b="0" i="0" u="none" strike="noStrike" baseline="0" dirty="0">
                <a:latin typeface="Times New Roman" panose="02020603050405020304" pitchFamily="18" charset="0"/>
                <a:cs typeface="Times New Roman" panose="02020603050405020304" pitchFamily="18" charset="0"/>
              </a:rPr>
              <a:t>, leveraging the VGG </a:t>
            </a:r>
            <a:r>
              <a:rPr lang="en-US" sz="1800" b="0" i="0" u="none" strike="noStrike" baseline="0" dirty="0" err="1">
                <a:latin typeface="Times New Roman" panose="02020603050405020304" pitchFamily="18" charset="0"/>
                <a:cs typeface="Times New Roman" panose="02020603050405020304" pitchFamily="18" charset="0"/>
              </a:rPr>
              <a:t>architechture</a:t>
            </a:r>
            <a:r>
              <a:rPr lang="en-US" sz="1800" b="0" i="0" u="none" strike="noStrike" baseline="0" dirty="0">
                <a:latin typeface="Times New Roman" panose="02020603050405020304" pitchFamily="18" charset="0"/>
                <a:cs typeface="Times New Roman" panose="02020603050405020304" pitchFamily="18" charset="0"/>
              </a:rPr>
              <a:t> for classifying the audio clips in the dataset. Based on three different </a:t>
            </a:r>
            <a:r>
              <a:rPr lang="en-US" sz="1800" b="0" i="0" u="none" strike="noStrike" baseline="0" dirty="0" err="1">
                <a:latin typeface="Times New Roman" panose="02020603050405020304" pitchFamily="18" charset="0"/>
                <a:cs typeface="Times New Roman" panose="02020603050405020304" pitchFamily="18" charset="0"/>
              </a:rPr>
              <a:t>experiemnts</a:t>
            </a:r>
            <a:r>
              <a:rPr lang="en-US" sz="1800" b="0" i="0" u="none" strike="noStrike" baseline="0" dirty="0">
                <a:latin typeface="Times New Roman" panose="02020603050405020304" pitchFamily="18" charset="0"/>
                <a:cs typeface="Times New Roman" panose="02020603050405020304" pitchFamily="18" charset="0"/>
              </a:rPr>
              <a:t>, the authors explored the efficiency of </a:t>
            </a:r>
            <a:r>
              <a:rPr lang="en-IN" sz="1800" b="0" i="0" u="none" strike="noStrike" baseline="0" dirty="0">
                <a:latin typeface="Times New Roman" panose="02020603050405020304" pitchFamily="18" charset="0"/>
                <a:cs typeface="Times New Roman" panose="02020603050405020304" pitchFamily="18" charset="0"/>
              </a:rPr>
              <a:t>13 </a:t>
            </a:r>
            <a:r>
              <a:rPr lang="en-US" sz="1800" b="0" i="0" u="none" strike="noStrike" baseline="0" dirty="0" err="1">
                <a:latin typeface="Times New Roman" panose="02020603050405020304" pitchFamily="18" charset="0"/>
                <a:cs typeface="Times New Roman" panose="02020603050405020304" pitchFamily="18" charset="0"/>
              </a:rPr>
              <a:t>Filterbank</a:t>
            </a:r>
            <a:r>
              <a:rPr lang="en-US" sz="1800" b="0" i="0" u="none" strike="noStrike" baseline="0" dirty="0">
                <a:latin typeface="Times New Roman" panose="02020603050405020304" pitchFamily="18" charset="0"/>
                <a:cs typeface="Times New Roman" panose="02020603050405020304" pitchFamily="18" charset="0"/>
              </a:rPr>
              <a:t>, Mel-spectrogram, Chroma, or Mel-frequency Cepstral coefficient (MFCC) features for classification, followed by testing the accuracy of the MFCC using varying audio lengths. They also compared the accuracy of four existing models on their music dataset- </a:t>
            </a:r>
            <a:r>
              <a:rPr lang="en-US" sz="1800" b="0" i="0" u="none" strike="noStrike" baseline="0" dirty="0" err="1">
                <a:latin typeface="Times New Roman" panose="02020603050405020304" pitchFamily="18" charset="0"/>
                <a:cs typeface="Times New Roman" panose="02020603050405020304" pitchFamily="18" charset="0"/>
              </a:rPr>
              <a:t>AlexNet</a:t>
            </a:r>
            <a:r>
              <a:rPr lang="en-US" sz="1800" b="0" i="0" u="none" strike="noStrike" baseline="0" dirty="0">
                <a:latin typeface="Times New Roman" panose="02020603050405020304" pitchFamily="18" charset="0"/>
                <a:cs typeface="Times New Roman" panose="02020603050405020304" pitchFamily="18" charset="0"/>
              </a:rPr>
              <a:t>, ResNet50, VGG16 and LSTM wherein the VGG16 had been able to achieve a 93% accuracy rate for genre classification.</a:t>
            </a:r>
            <a:endParaRPr lang="en-IN"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43075694-B92A-C953-97A3-9600318BC915}"/>
              </a:ext>
            </a:extLst>
          </p:cNvPr>
          <p:cNvSpPr>
            <a:spLocks noGrp="1"/>
          </p:cNvSpPr>
          <p:nvPr>
            <p:ph type="title"/>
          </p:nvPr>
        </p:nvSpPr>
        <p:spPr>
          <a:xfrm>
            <a:off x="1465006" y="108154"/>
            <a:ext cx="5954484" cy="943897"/>
          </a:xfrm>
        </p:spPr>
        <p:txBody>
          <a:bodyPr/>
          <a:lstStyle/>
          <a:p>
            <a:r>
              <a:rPr lang="en-US" dirty="0"/>
              <a:t>Previous work</a:t>
            </a:r>
            <a:endParaRPr lang="en-IN" dirty="0"/>
          </a:p>
        </p:txBody>
      </p:sp>
    </p:spTree>
    <p:extLst>
      <p:ext uri="{BB962C8B-B14F-4D97-AF65-F5344CB8AC3E}">
        <p14:creationId xmlns:p14="http://schemas.microsoft.com/office/powerpoint/2010/main" val="274800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7189C0-2EA5-0A1E-4DAE-2396A76C1C55}"/>
              </a:ext>
            </a:extLst>
          </p:cNvPr>
          <p:cNvSpPr txBox="1"/>
          <p:nvPr/>
        </p:nvSpPr>
        <p:spPr>
          <a:xfrm>
            <a:off x="363793" y="1167796"/>
            <a:ext cx="8652387" cy="2031325"/>
          </a:xfrm>
          <a:prstGeom prst="rect">
            <a:avLst/>
          </a:prstGeom>
          <a:noFill/>
        </p:spPr>
        <p:txBody>
          <a:bodyPr wrap="square">
            <a:spAutoFit/>
          </a:bodyPr>
          <a:lstStyle/>
          <a:p>
            <a:pPr algn="l"/>
            <a:r>
              <a:rPr lang="en-US" dirty="0"/>
              <a:t>- </a:t>
            </a:r>
            <a:r>
              <a:rPr lang="en-IN" sz="1800" b="0" i="0" u="none" strike="noStrike" baseline="0" dirty="0">
                <a:latin typeface="NimbusRomNo9L-Medi"/>
              </a:rPr>
              <a:t>Chandan Misra(2022)</a:t>
            </a:r>
            <a:r>
              <a:rPr lang="en-US" dirty="0"/>
              <a:t>- </a:t>
            </a:r>
            <a:r>
              <a:rPr lang="en-US" sz="1800" b="0" i="0" u="none" strike="noStrike" baseline="0" dirty="0">
                <a:latin typeface="CMR10"/>
              </a:rPr>
              <a:t>There has </a:t>
            </a:r>
            <a:r>
              <a:rPr lang="en-US" sz="1800" b="0" i="0" u="none" strike="noStrike" baseline="0" dirty="0" err="1">
                <a:latin typeface="CMR10"/>
              </a:rPr>
              <a:t>laos</a:t>
            </a:r>
            <a:r>
              <a:rPr lang="en-US" sz="1800" b="0" i="0" u="none" strike="noStrike" baseline="0" dirty="0">
                <a:latin typeface="CMR10"/>
              </a:rPr>
              <a:t> been some previous work done</a:t>
            </a:r>
          </a:p>
          <a:p>
            <a:pPr algn="l"/>
            <a:r>
              <a:rPr lang="en-US" sz="1800" b="0" i="0" u="none" strike="noStrike" baseline="0" dirty="0">
                <a:latin typeface="CMR10"/>
              </a:rPr>
              <a:t>with Indian classical music. For instance Mishra’s Sangeet XML database wherein the</a:t>
            </a:r>
          </a:p>
          <a:p>
            <a:pPr algn="l"/>
            <a:r>
              <a:rPr lang="en-US" sz="1800" b="0" i="0" u="none" strike="noStrike" baseline="0" dirty="0">
                <a:latin typeface="CMR10"/>
              </a:rPr>
              <a:t>dataset contains metadata, structural, notational, rhythmic, and melodic information. It</a:t>
            </a:r>
          </a:p>
          <a:p>
            <a:pPr algn="l"/>
            <a:r>
              <a:rPr lang="en-US" sz="1800" b="0" i="0" u="none" strike="noStrike" baseline="0" dirty="0">
                <a:latin typeface="CMR10"/>
              </a:rPr>
              <a:t>comprises of 116 compositions of the three highest frequent raags i.e. raag </a:t>
            </a:r>
            <a:r>
              <a:rPr lang="en-US" sz="1800" b="0" i="0" u="none" strike="noStrike" baseline="0" dirty="0" err="1">
                <a:latin typeface="CMR10"/>
              </a:rPr>
              <a:t>Bhairav</a:t>
            </a:r>
            <a:r>
              <a:rPr lang="en-US" sz="1800" b="0" i="0" u="none" strike="noStrike" baseline="0" dirty="0">
                <a:latin typeface="CMR10"/>
              </a:rPr>
              <a:t> (42),</a:t>
            </a:r>
          </a:p>
          <a:p>
            <a:pPr algn="l"/>
            <a:r>
              <a:rPr lang="en-US" sz="1800" b="0" i="0" u="none" strike="noStrike" baseline="0" dirty="0" err="1">
                <a:latin typeface="CMR10"/>
              </a:rPr>
              <a:t>Todi</a:t>
            </a:r>
            <a:r>
              <a:rPr lang="en-US" sz="1800" b="0" i="0" u="none" strike="noStrike" baseline="0" dirty="0">
                <a:latin typeface="CMR10"/>
              </a:rPr>
              <a:t> (39), and </a:t>
            </a:r>
            <a:r>
              <a:rPr lang="en-US" sz="1800" b="0" i="0" u="none" strike="noStrike" baseline="0" dirty="0" err="1">
                <a:latin typeface="CMR10"/>
              </a:rPr>
              <a:t>Poorvi</a:t>
            </a:r>
            <a:r>
              <a:rPr lang="en-US" sz="1800" b="0" i="0" u="none" strike="noStrike" baseline="0" dirty="0">
                <a:latin typeface="CMR10"/>
              </a:rPr>
              <a:t> (35) published in the book </a:t>
            </a:r>
            <a:r>
              <a:rPr lang="en-US" sz="1800" b="0" i="0" u="none" strike="noStrike" baseline="0" dirty="0" err="1">
                <a:latin typeface="CMR10"/>
              </a:rPr>
              <a:t>Hindusthani</a:t>
            </a:r>
            <a:r>
              <a:rPr lang="en-US" sz="1800" b="0" i="0" u="none" strike="noStrike" baseline="0" dirty="0">
                <a:latin typeface="CMR10"/>
              </a:rPr>
              <a:t> Sangeet </a:t>
            </a:r>
            <a:r>
              <a:rPr lang="en-US" sz="1800" b="0" i="0" u="none" strike="noStrike" baseline="0" dirty="0" err="1">
                <a:latin typeface="CMR10"/>
              </a:rPr>
              <a:t>Paddhati-Kramik</a:t>
            </a:r>
            <a:endParaRPr lang="en-US" sz="1800" b="0" i="0" u="none" strike="noStrike" baseline="0" dirty="0">
              <a:latin typeface="CMR10"/>
            </a:endParaRPr>
          </a:p>
          <a:p>
            <a:pPr algn="l"/>
            <a:r>
              <a:rPr lang="en-IN" sz="1800" b="0" i="0" u="none" strike="noStrike" baseline="0" dirty="0" err="1">
                <a:latin typeface="CMR10"/>
              </a:rPr>
              <a:t>Pustak</a:t>
            </a:r>
            <a:r>
              <a:rPr lang="en-IN" sz="1800" b="0" i="0" u="none" strike="noStrike" baseline="0" dirty="0">
                <a:latin typeface="CMR10"/>
              </a:rPr>
              <a:t> Malika.</a:t>
            </a:r>
            <a:endParaRPr lang="en-US" dirty="0"/>
          </a:p>
          <a:p>
            <a:endParaRPr lang="en-US" dirty="0"/>
          </a:p>
        </p:txBody>
      </p:sp>
      <p:sp>
        <p:nvSpPr>
          <p:cNvPr id="8" name="TextBox 7">
            <a:extLst>
              <a:ext uri="{FF2B5EF4-FFF2-40B4-BE49-F238E27FC236}">
                <a16:creationId xmlns:a16="http://schemas.microsoft.com/office/drawing/2014/main" id="{FB895F19-C146-8EBC-6AB8-5BA236049DB6}"/>
              </a:ext>
            </a:extLst>
          </p:cNvPr>
          <p:cNvSpPr txBox="1"/>
          <p:nvPr/>
        </p:nvSpPr>
        <p:spPr>
          <a:xfrm>
            <a:off x="363793" y="3034215"/>
            <a:ext cx="8613058" cy="2031325"/>
          </a:xfrm>
          <a:prstGeom prst="rect">
            <a:avLst/>
          </a:prstGeom>
          <a:noFill/>
        </p:spPr>
        <p:txBody>
          <a:bodyPr wrap="square">
            <a:spAutoFit/>
          </a:bodyPr>
          <a:lstStyle/>
          <a:p>
            <a:pPr algn="l"/>
            <a:r>
              <a:rPr lang="en-US" dirty="0"/>
              <a:t>- </a:t>
            </a:r>
            <a:r>
              <a:rPr lang="en-US" sz="1800" b="0" i="0" u="none" strike="noStrike" baseline="0" dirty="0" err="1">
                <a:latin typeface="CMR10"/>
              </a:rPr>
              <a:t>Deshpoande</a:t>
            </a:r>
            <a:r>
              <a:rPr lang="en-US" sz="1800" b="0" i="0" u="none" strike="noStrike" baseline="0" dirty="0">
                <a:latin typeface="CMR10"/>
              </a:rPr>
              <a:t> et(2018) all in their work on raga recognition in North Indian Classical Music, for instance worked with a dataset consisting of 1200 audio files for six ragas played by four musical instruments. The authors concluded through their work that there is a need to develop another classifier for classifying ragas with the multi-SVM classifier being unable to work for a large raga class. worked on identification of ragas using a </a:t>
            </a:r>
            <a:r>
              <a:rPr lang="en-US" sz="1800" b="0" i="0" u="none" strike="noStrike" baseline="0" dirty="0" err="1">
                <a:latin typeface="CMR10"/>
              </a:rPr>
              <a:t>Chromagram</a:t>
            </a:r>
            <a:r>
              <a:rPr lang="en-US" sz="1800" b="0" i="0" u="none" strike="noStrike" baseline="0" dirty="0">
                <a:latin typeface="CMR10"/>
              </a:rPr>
              <a:t>, with a 92% accuracy achieved with the K-NN and a 91% accuracy for SVM for raga “specified with the graphical visualization of each feature.”</a:t>
            </a:r>
            <a:endParaRPr lang="en-IN" dirty="0"/>
          </a:p>
        </p:txBody>
      </p:sp>
      <p:sp>
        <p:nvSpPr>
          <p:cNvPr id="9" name="Title 1">
            <a:extLst>
              <a:ext uri="{FF2B5EF4-FFF2-40B4-BE49-F238E27FC236}">
                <a16:creationId xmlns:a16="http://schemas.microsoft.com/office/drawing/2014/main" id="{4B4BC669-02BE-9333-5744-E7279B28EB53}"/>
              </a:ext>
            </a:extLst>
          </p:cNvPr>
          <p:cNvSpPr>
            <a:spLocks noGrp="1"/>
          </p:cNvSpPr>
          <p:nvPr>
            <p:ph type="title"/>
          </p:nvPr>
        </p:nvSpPr>
        <p:spPr>
          <a:xfrm>
            <a:off x="1641987" y="88490"/>
            <a:ext cx="5954484" cy="943897"/>
          </a:xfrm>
        </p:spPr>
        <p:txBody>
          <a:bodyPr/>
          <a:lstStyle/>
          <a:p>
            <a:r>
              <a:rPr lang="en-US" dirty="0"/>
              <a:t>Previous work</a:t>
            </a:r>
            <a:endParaRPr lang="en-IN" dirty="0"/>
          </a:p>
        </p:txBody>
      </p:sp>
    </p:spTree>
    <p:extLst>
      <p:ext uri="{BB962C8B-B14F-4D97-AF65-F5344CB8AC3E}">
        <p14:creationId xmlns:p14="http://schemas.microsoft.com/office/powerpoint/2010/main" val="257825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a:t>
            </a:r>
          </a:p>
        </p:txBody>
      </p:sp>
      <p:sp>
        <p:nvSpPr>
          <p:cNvPr id="3" name="Content Placeholder 2"/>
          <p:cNvSpPr>
            <a:spLocks noGrp="1"/>
          </p:cNvSpPr>
          <p:nvPr>
            <p:ph idx="1"/>
          </p:nvPr>
        </p:nvSpPr>
        <p:spPr/>
        <p:txBody>
          <a:bodyPr>
            <a:normAutofit fontScale="92500"/>
          </a:bodyPr>
          <a:lstStyle/>
          <a:p>
            <a:pPr marL="0" indent="0">
              <a:buNone/>
            </a:pPr>
            <a:endParaRPr lang="en-US" dirty="0"/>
          </a:p>
          <a:p>
            <a:pPr marL="0" indent="0">
              <a:buNone/>
            </a:pPr>
            <a:r>
              <a:rPr lang="en-US" dirty="0"/>
              <a:t>The notebook appears to focus on an analysis and classification of Indian classical music using machine learning techniques. It includes steps for training multiple models (such as CNN, LSTM, and VGG16) and evaluating their performance in predicting different music genres or emotional states. The notebook also contains data visualization using confusion matrices and model accuracy/loss plots.</a:t>
            </a:r>
          </a:p>
          <a:p>
            <a:pPr marL="0" indent="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EF4A4-2E28-86AE-9A17-2BF21446FFA3}"/>
              </a:ext>
            </a:extLst>
          </p:cNvPr>
          <p:cNvSpPr>
            <a:spLocks noGrp="1"/>
          </p:cNvSpPr>
          <p:nvPr>
            <p:ph idx="1"/>
          </p:nvPr>
        </p:nvSpPr>
        <p:spPr>
          <a:xfrm>
            <a:off x="1103145" y="1592825"/>
            <a:ext cx="6937710" cy="3490063"/>
          </a:xfrm>
        </p:spPr>
        <p:txBody>
          <a:bodyPr>
            <a:normAutofit fontScale="92500"/>
          </a:bodyPr>
          <a:lstStyle/>
          <a:p>
            <a:endParaRPr lang="en-IN"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Adapted Code</a:t>
            </a:r>
            <a:r>
              <a:rPr kumimoji="0" lang="en-US" altLang="en-US" sz="2000" b="0" i="0" u="none" strike="noStrike" cap="none" normalizeH="0" baseline="0" dirty="0">
                <a:ln>
                  <a:noFill/>
                </a:ln>
                <a:solidFill>
                  <a:schemeClr val="tx1"/>
                </a:solidFill>
                <a:effectLst/>
                <a:latin typeface="Arial" panose="020B0604020202020204" pitchFamily="34" charset="0"/>
              </a:rPr>
              <a:t>: Some code cells involve common data visualization and machine learning tasks, such as plotting confusion matrices and model performance, which might be adapted from standard examples or previous work.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New Code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Custom functions (like </a:t>
            </a:r>
            <a:r>
              <a:rPr lang="en-US" altLang="en-US" sz="2100" dirty="0" err="1">
                <a:latin typeface="Times New Roman" panose="02020603050405020304" pitchFamily="18" charset="0"/>
                <a:cs typeface="Times New Roman" panose="02020603050405020304" pitchFamily="18" charset="0"/>
              </a:rPr>
              <a:t>music_to_lyrics</a:t>
            </a:r>
            <a:r>
              <a:rPr lang="en-US" altLang="en-US" sz="2100" dirty="0">
                <a:latin typeface="Times New Roman" panose="02020603050405020304" pitchFamily="18" charset="0"/>
                <a:cs typeface="Times New Roman" panose="02020603050405020304" pitchFamily="18" charset="0"/>
              </a:rPr>
              <a:t> for converting music to lyrics using the Google Web Speech API) indicate that some new code was written specifically for this project</a:t>
            </a:r>
            <a:r>
              <a:rPr lang="en-US" altLang="en-US" sz="1000" dirty="0">
                <a:latin typeface="Times New Roman" panose="02020603050405020304" pitchFamily="18" charset="0"/>
                <a:cs typeface="Times New Roman" panose="02020603050405020304" pitchFamily="18" charset="0"/>
              </a:rPr>
              <a:t> </a:t>
            </a:r>
            <a:r>
              <a:rPr lang="en-US" altLang="en-US" sz="2100" dirty="0">
                <a:latin typeface="Times New Roman" panose="02020603050405020304" pitchFamily="18" charset="0"/>
                <a:cs typeface="Times New Roman" panose="02020603050405020304" pitchFamily="18" charset="0"/>
              </a:rPr>
              <a:t>and the Tonic Frequency found the nodes by (</a:t>
            </a:r>
            <a:r>
              <a:rPr lang="en-IN" sz="2100" dirty="0" err="1">
                <a:latin typeface="Times New Roman" panose="02020603050405020304" pitchFamily="18" charset="0"/>
                <a:cs typeface="Times New Roman" panose="02020603050405020304" pitchFamily="18" charset="0"/>
              </a:rPr>
              <a:t>pydub</a:t>
            </a:r>
            <a:r>
              <a:rPr lang="en-IN" sz="2100" dirty="0">
                <a:latin typeface="Times New Roman" panose="02020603050405020304" pitchFamily="18" charset="0"/>
                <a:cs typeface="Times New Roman" panose="02020603050405020304" pitchFamily="18" charset="0"/>
              </a:rPr>
              <a:t>) library. </a:t>
            </a:r>
          </a:p>
          <a:p>
            <a:pPr marL="0" marR="0" lvl="0" indent="0" algn="l" defTabSz="914400" rtl="0" eaLnBrk="0" fontAlgn="base" latinLnBrk="0" hangingPunct="0">
              <a:lnSpc>
                <a:spcPct val="100000"/>
              </a:lnSpc>
              <a:spcBef>
                <a:spcPct val="0"/>
              </a:spcBef>
              <a:spcAft>
                <a:spcPct val="0"/>
              </a:spcAft>
              <a:buClrTx/>
              <a:buSzTx/>
              <a:buNone/>
              <a:tabLst/>
            </a:pPr>
            <a:r>
              <a:rPr lang="en-US" altLang="en-US" sz="2100" dirty="0">
                <a:latin typeface="Times New Roman" panose="02020603050405020304" pitchFamily="18" charset="0"/>
                <a:cs typeface="Times New Roman" panose="02020603050405020304" pitchFamily="18" charset="0"/>
              </a:rPr>
              <a:t> </a:t>
            </a:r>
            <a:endParaRPr lang="en-IN" sz="2100"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
        <p:nvSpPr>
          <p:cNvPr id="2" name="Title 1">
            <a:extLst>
              <a:ext uri="{FF2B5EF4-FFF2-40B4-BE49-F238E27FC236}">
                <a16:creationId xmlns:a16="http://schemas.microsoft.com/office/drawing/2014/main" id="{7CD13BE4-7522-53EF-F8A9-1966C9E0D581}"/>
              </a:ext>
            </a:extLst>
          </p:cNvPr>
          <p:cNvSpPr>
            <a:spLocks noGrp="1"/>
          </p:cNvSpPr>
          <p:nvPr>
            <p:ph type="title"/>
          </p:nvPr>
        </p:nvSpPr>
        <p:spPr>
          <a:xfrm>
            <a:off x="314632" y="433485"/>
            <a:ext cx="8514736" cy="958169"/>
          </a:xfrm>
        </p:spPr>
        <p:txBody>
          <a:bodyPr>
            <a:normAutofit fontScale="90000"/>
          </a:bodyPr>
          <a:lstStyle/>
          <a:p>
            <a:r>
              <a:rPr lang="en-IN" dirty="0"/>
              <a:t>2. Adapted existing code or wrote new code</a:t>
            </a:r>
          </a:p>
        </p:txBody>
      </p:sp>
    </p:spTree>
    <p:extLst>
      <p:ext uri="{BB962C8B-B14F-4D97-AF65-F5344CB8AC3E}">
        <p14:creationId xmlns:p14="http://schemas.microsoft.com/office/powerpoint/2010/main" val="339837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D078E-C500-4172-75C0-D9CA04DF2D5C}"/>
              </a:ext>
            </a:extLst>
          </p:cNvPr>
          <p:cNvSpPr>
            <a:spLocks noGrp="1"/>
          </p:cNvSpPr>
          <p:nvPr>
            <p:ph idx="1"/>
          </p:nvPr>
        </p:nvSpPr>
        <p:spPr>
          <a:xfrm>
            <a:off x="1238865" y="1887793"/>
            <a:ext cx="6455929" cy="3578553"/>
          </a:xfrm>
        </p:spPr>
        <p:txBody>
          <a:bodyPr>
            <a:normAutofit/>
          </a:bodyPr>
          <a:lstStyle/>
          <a:p>
            <a:r>
              <a:rPr lang="en-IN" sz="1900" dirty="0">
                <a:latin typeface="Times New Roman" panose="02020603050405020304" pitchFamily="18" charset="0"/>
                <a:cs typeface="Times New Roman" panose="02020603050405020304" pitchFamily="18" charset="0"/>
              </a:rPr>
              <a:t>Google </a:t>
            </a:r>
            <a:r>
              <a:rPr lang="en-IN" sz="1900" dirty="0" err="1">
                <a:latin typeface="Times New Roman" panose="02020603050405020304" pitchFamily="18" charset="0"/>
                <a:cs typeface="Times New Roman" panose="02020603050405020304" pitchFamily="18" charset="0"/>
              </a:rPr>
              <a:t>Colab</a:t>
            </a:r>
            <a:r>
              <a:rPr lang="en-IN" sz="19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The notebook is formatted for use in Google </a:t>
            </a:r>
            <a:r>
              <a:rPr lang="en-US" altLang="en-US" sz="1900" dirty="0" err="1">
                <a:latin typeface="Times New Roman" panose="02020603050405020304" pitchFamily="18" charset="0"/>
                <a:cs typeface="Times New Roman" panose="02020603050405020304" pitchFamily="18" charset="0"/>
              </a:rPr>
              <a:t>Colab</a:t>
            </a:r>
            <a:r>
              <a:rPr lang="en-US" altLang="en-US" sz="1900" dirty="0">
                <a:latin typeface="Times New Roman" panose="02020603050405020304" pitchFamily="18" charset="0"/>
                <a:cs typeface="Times New Roman" panose="02020603050405020304" pitchFamily="18" charset="0"/>
              </a:rPr>
              <a:t>, as indicated by its .</a:t>
            </a:r>
            <a:r>
              <a:rPr lang="en-US" altLang="en-US" sz="1900" dirty="0" err="1">
                <a:latin typeface="Times New Roman" panose="02020603050405020304" pitchFamily="18" charset="0"/>
                <a:cs typeface="Times New Roman" panose="02020603050405020304" pitchFamily="18" charset="0"/>
              </a:rPr>
              <a:t>ipynb</a:t>
            </a:r>
            <a:r>
              <a:rPr lang="en-US" altLang="en-US" sz="1900" dirty="0">
                <a:latin typeface="Times New Roman" panose="02020603050405020304" pitchFamily="18" charset="0"/>
                <a:cs typeface="Times New Roman" panose="02020603050405020304" pitchFamily="18" charset="0"/>
              </a:rPr>
              <a:t> format and structure. This implies it was run on a cloud-based platform, utilizing Google </a:t>
            </a:r>
            <a:r>
              <a:rPr lang="en-US" altLang="en-US" sz="1900" dirty="0" err="1">
                <a:latin typeface="Times New Roman" panose="02020603050405020304" pitchFamily="18" charset="0"/>
                <a:cs typeface="Times New Roman" panose="02020603050405020304" pitchFamily="18" charset="0"/>
              </a:rPr>
              <a:t>Colab's</a:t>
            </a:r>
            <a:r>
              <a:rPr lang="en-US" altLang="en-US" sz="1900" dirty="0">
                <a:latin typeface="Times New Roman" panose="02020603050405020304" pitchFamily="18" charset="0"/>
                <a:cs typeface="Times New Roman" panose="02020603050405020304" pitchFamily="18" charset="0"/>
              </a:rPr>
              <a:t> computational resources (e.g., GPU or TPU). </a:t>
            </a:r>
            <a:endParaRPr lang="en-IN" sz="19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
        <p:nvSpPr>
          <p:cNvPr id="2" name="Title 1">
            <a:extLst>
              <a:ext uri="{FF2B5EF4-FFF2-40B4-BE49-F238E27FC236}">
                <a16:creationId xmlns:a16="http://schemas.microsoft.com/office/drawing/2014/main" id="{58889FC0-FF31-D976-8AD3-B2F58694F62A}"/>
              </a:ext>
            </a:extLst>
          </p:cNvPr>
          <p:cNvSpPr>
            <a:spLocks noGrp="1"/>
          </p:cNvSpPr>
          <p:nvPr>
            <p:ph type="title"/>
          </p:nvPr>
        </p:nvSpPr>
        <p:spPr>
          <a:xfrm>
            <a:off x="196645" y="84050"/>
            <a:ext cx="8514736" cy="958169"/>
          </a:xfrm>
        </p:spPr>
        <p:txBody>
          <a:bodyPr>
            <a:normAutofit/>
          </a:bodyPr>
          <a:lstStyle/>
          <a:p>
            <a:r>
              <a:rPr lang="en-IN" dirty="0"/>
              <a:t>3</a:t>
            </a:r>
            <a:r>
              <a:rPr lang="en-IN" sz="3200" dirty="0"/>
              <a:t>. Computer used:</a:t>
            </a:r>
            <a:r>
              <a:rPr lang="en-IN" dirty="0"/>
              <a:t> </a:t>
            </a:r>
          </a:p>
        </p:txBody>
      </p:sp>
    </p:spTree>
    <p:extLst>
      <p:ext uri="{BB962C8B-B14F-4D97-AF65-F5344CB8AC3E}">
        <p14:creationId xmlns:p14="http://schemas.microsoft.com/office/powerpoint/2010/main" val="236912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6522-0FE4-D606-E50B-465F30430831}"/>
              </a:ext>
            </a:extLst>
          </p:cNvPr>
          <p:cNvSpPr>
            <a:spLocks noGrp="1"/>
          </p:cNvSpPr>
          <p:nvPr>
            <p:ph type="title"/>
          </p:nvPr>
        </p:nvSpPr>
        <p:spPr/>
        <p:txBody>
          <a:bodyPr/>
          <a:lstStyle/>
          <a:p>
            <a:r>
              <a:rPr lang="en-US" dirty="0"/>
              <a:t>Libraries </a:t>
            </a:r>
            <a:endParaRPr lang="en-IN" dirty="0"/>
          </a:p>
        </p:txBody>
      </p:sp>
      <p:pic>
        <p:nvPicPr>
          <p:cNvPr id="6" name="Picture 5">
            <a:extLst>
              <a:ext uri="{FF2B5EF4-FFF2-40B4-BE49-F238E27FC236}">
                <a16:creationId xmlns:a16="http://schemas.microsoft.com/office/drawing/2014/main" id="{A0E6CD44-848D-B90F-A99D-D17E552334A6}"/>
              </a:ext>
            </a:extLst>
          </p:cNvPr>
          <p:cNvPicPr>
            <a:picLocks noChangeAspect="1"/>
          </p:cNvPicPr>
          <p:nvPr/>
        </p:nvPicPr>
        <p:blipFill>
          <a:blip r:embed="rId2"/>
          <a:stretch>
            <a:fillRect/>
          </a:stretch>
        </p:blipFill>
        <p:spPr>
          <a:xfrm>
            <a:off x="221064" y="1853755"/>
            <a:ext cx="8885150" cy="4868593"/>
          </a:xfrm>
          <a:prstGeom prst="rect">
            <a:avLst/>
          </a:prstGeom>
        </p:spPr>
      </p:pic>
    </p:spTree>
    <p:extLst>
      <p:ext uri="{BB962C8B-B14F-4D97-AF65-F5344CB8AC3E}">
        <p14:creationId xmlns:p14="http://schemas.microsoft.com/office/powerpoint/2010/main" val="3235369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1112</TotalTime>
  <Words>2426</Words>
  <Application>Microsoft Office PowerPoint</Application>
  <PresentationFormat>On-screen Show (4:3)</PresentationFormat>
  <Paragraphs>138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CMR10</vt:lpstr>
      <vt:lpstr>NimbusRomNo9L-Medi</vt:lpstr>
      <vt:lpstr>Rockwell</vt:lpstr>
      <vt:lpstr>Times New Roman</vt:lpstr>
      <vt:lpstr>Gallery</vt:lpstr>
      <vt:lpstr>Classifying Ragas in Indian Classical Music using Neural Network Models</vt:lpstr>
      <vt:lpstr> ObJectives</vt:lpstr>
      <vt:lpstr>Background</vt:lpstr>
      <vt:lpstr>Previous work</vt:lpstr>
      <vt:lpstr>Previous work</vt:lpstr>
      <vt:lpstr>Implementation</vt:lpstr>
      <vt:lpstr>2. Adapted existing code or wrote new code</vt:lpstr>
      <vt:lpstr>3. Computer used: </vt:lpstr>
      <vt:lpstr>Libraries </vt:lpstr>
      <vt:lpstr>4. Language (Python) and version, Packages (Keras, TensorFlow, etc.):</vt:lpstr>
      <vt:lpstr>5. Problems encountered and solutions. </vt:lpstr>
      <vt:lpstr>Datasets</vt:lpstr>
      <vt:lpstr>PowerPoint Presentation</vt:lpstr>
      <vt:lpstr>Experiment 1 –Find the Tonic Nodes and Friquency</vt:lpstr>
      <vt:lpstr>Experiment 2</vt:lpstr>
      <vt:lpstr>PowerPoint Presentation</vt:lpstr>
      <vt:lpstr>PowerPoint Presentation</vt:lpstr>
      <vt:lpstr>PowerPoint Presentation</vt:lpstr>
      <vt:lpstr>PowerPoint Presentation</vt:lpstr>
      <vt:lpstr>Conclusions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pruthvi pandya</cp:lastModifiedBy>
  <cp:revision>6</cp:revision>
  <dcterms:created xsi:type="dcterms:W3CDTF">2013-01-27T09:14:16Z</dcterms:created>
  <dcterms:modified xsi:type="dcterms:W3CDTF">2024-09-02T16:55:06Z</dcterms:modified>
  <cp:category/>
</cp:coreProperties>
</file>