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4211300" cy="20104100"/>
  <p:notesSz cx="14211300" cy="201041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6323" y="6232271"/>
            <a:ext cx="1208500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0" i="0">
                <a:solidFill>
                  <a:srgbClr val="0A0A0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32647" y="11258296"/>
            <a:ext cx="995235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0" i="0">
                <a:solidFill>
                  <a:srgbClr val="0A0A0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0" i="0">
                <a:solidFill>
                  <a:srgbClr val="0A0A0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10882" y="4623943"/>
            <a:ext cx="618467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322089" y="4623943"/>
            <a:ext cx="618467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0" i="0">
                <a:solidFill>
                  <a:srgbClr val="0A0A0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jpg"/><Relationship Id="rId11" Type="http://schemas.openxmlformats.org/officeDocument/2006/relationships/image" Target="../media/image5.jpg"/><Relationship Id="rId12" Type="http://schemas.openxmlformats.org/officeDocument/2006/relationships/image" Target="../media/image6.jpg"/><Relationship Id="rId13" Type="http://schemas.openxmlformats.org/officeDocument/2006/relationships/image" Target="../media/image7.jpg"/><Relationship Id="rId14" Type="http://schemas.openxmlformats.org/officeDocument/2006/relationships/image" Target="../media/image8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4211673" cy="201040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0080940" cy="674923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31409" y="12732162"/>
            <a:ext cx="8780263" cy="737193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358389"/>
            <a:ext cx="7856392" cy="370739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8119" y="9229087"/>
            <a:ext cx="6089437" cy="245368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13" y="13413396"/>
            <a:ext cx="6340179" cy="226562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706914" y="9088706"/>
            <a:ext cx="6178988" cy="2507415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107634" y="13551903"/>
            <a:ext cx="6778976" cy="254323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5203" y="264940"/>
            <a:ext cx="12762230" cy="66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0" i="0">
                <a:solidFill>
                  <a:srgbClr val="0A0A0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0882" y="4623943"/>
            <a:ext cx="1279588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834001" y="18696814"/>
            <a:ext cx="454964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10882" y="18696814"/>
            <a:ext cx="327005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236708" y="18696814"/>
            <a:ext cx="327005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225"/>
              <a:t>Renewable</a:t>
            </a:r>
            <a:r>
              <a:rPr dirty="0" spc="-170"/>
              <a:t> </a:t>
            </a:r>
            <a:r>
              <a:rPr dirty="0" spc="-165"/>
              <a:t>Energy </a:t>
            </a:r>
            <a:r>
              <a:rPr dirty="0" spc="-250"/>
              <a:t>Impact</a:t>
            </a:r>
            <a:r>
              <a:rPr dirty="0" spc="-170"/>
              <a:t> </a:t>
            </a:r>
            <a:r>
              <a:rPr dirty="0" spc="-165"/>
              <a:t>on </a:t>
            </a:r>
            <a:r>
              <a:rPr dirty="0" spc="90"/>
              <a:t>CO2</a:t>
            </a:r>
            <a:r>
              <a:rPr dirty="0" spc="-170"/>
              <a:t> </a:t>
            </a:r>
            <a:r>
              <a:rPr dirty="0" spc="-195"/>
              <a:t>Emissions:</a:t>
            </a:r>
            <a:r>
              <a:rPr dirty="0" spc="-165"/>
              <a:t> </a:t>
            </a:r>
            <a:r>
              <a:rPr dirty="0" spc="-204"/>
              <a:t>Global</a:t>
            </a:r>
            <a:r>
              <a:rPr dirty="0" spc="-165"/>
              <a:t> </a:t>
            </a:r>
            <a:r>
              <a:rPr dirty="0" spc="-105"/>
              <a:t>Trends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7215" y="8750538"/>
            <a:ext cx="4215765" cy="2260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b="1">
                <a:solidFill>
                  <a:srgbClr val="0A0A0A"/>
                </a:solidFill>
                <a:latin typeface="Arial"/>
                <a:cs typeface="Arial"/>
              </a:rPr>
              <a:t>India's</a:t>
            </a:r>
            <a:r>
              <a:rPr dirty="0" sz="1300" spc="-20" b="1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A0A0A"/>
                </a:solidFill>
                <a:latin typeface="Arial"/>
                <a:cs typeface="Arial"/>
              </a:rPr>
              <a:t>Renewable</a:t>
            </a:r>
            <a:r>
              <a:rPr dirty="0" sz="1300" spc="-20" b="1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A0A0A"/>
                </a:solidFill>
                <a:latin typeface="Arial"/>
                <a:cs typeface="Arial"/>
              </a:rPr>
              <a:t>Journey:</a:t>
            </a:r>
            <a:r>
              <a:rPr dirty="0" sz="1300" spc="-15" b="1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A0A0A"/>
                </a:solidFill>
                <a:latin typeface="Arial"/>
                <a:cs typeface="Arial"/>
              </a:rPr>
              <a:t>Analysis</a:t>
            </a:r>
            <a:r>
              <a:rPr dirty="0" sz="1300" spc="-20" b="1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A0A0A"/>
                </a:solidFill>
                <a:latin typeface="Arial"/>
                <a:cs typeface="Arial"/>
              </a:rPr>
              <a:t>&amp;</a:t>
            </a:r>
            <a:r>
              <a:rPr dirty="0" sz="1300" spc="-15" b="1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A0A0A"/>
                </a:solidFill>
                <a:latin typeface="Arial"/>
                <a:cs typeface="Arial"/>
              </a:rPr>
              <a:t>2025</a:t>
            </a:r>
            <a:r>
              <a:rPr dirty="0" sz="1300" spc="-20" b="1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0A0A0A"/>
                </a:solidFill>
                <a:latin typeface="Arial"/>
                <a:cs typeface="Arial"/>
              </a:rPr>
              <a:t>Outlook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86621" y="11745943"/>
            <a:ext cx="6071870" cy="104648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India:</a:t>
            </a:r>
            <a:endParaRPr sz="1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India's</a:t>
            </a:r>
            <a:r>
              <a:rPr dirty="0" sz="100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renewable</a:t>
            </a:r>
            <a:r>
              <a:rPr dirty="0" sz="100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energy</a:t>
            </a:r>
            <a:r>
              <a:rPr dirty="0" sz="100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consumption</a:t>
            </a:r>
            <a:r>
              <a:rPr dirty="0" sz="100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also</a:t>
            </a:r>
            <a:r>
              <a:rPr dirty="0" sz="100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decreased</a:t>
            </a:r>
            <a:r>
              <a:rPr dirty="0" sz="1000" spc="-2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until</a:t>
            </a:r>
            <a:r>
              <a:rPr dirty="0" sz="100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about</a:t>
            </a:r>
            <a:r>
              <a:rPr dirty="0" sz="100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2010</a:t>
            </a:r>
            <a:r>
              <a:rPr dirty="0" sz="100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r>
              <a:rPr dirty="0" sz="100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then</a:t>
            </a:r>
            <a:r>
              <a:rPr dirty="0" sz="1000" spc="-2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started</a:t>
            </a:r>
            <a:r>
              <a:rPr dirty="0" sz="100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to</a:t>
            </a:r>
            <a:r>
              <a:rPr dirty="0" sz="100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increase.</a:t>
            </a:r>
            <a:endParaRPr sz="1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000" spc="-2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polynomial</a:t>
            </a:r>
            <a:r>
              <a:rPr dirty="0" sz="1000" spc="-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fit</a:t>
            </a:r>
            <a:r>
              <a:rPr dirty="0" sz="1000" spc="-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indicates</a:t>
            </a:r>
            <a:r>
              <a:rPr dirty="0" sz="1000" spc="-2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a</a:t>
            </a:r>
            <a:r>
              <a:rPr dirty="0" sz="1000" spc="-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sharp</a:t>
            </a:r>
            <a:r>
              <a:rPr dirty="0" sz="1000" spc="-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rise</a:t>
            </a:r>
            <a:r>
              <a:rPr dirty="0" sz="1000" spc="-2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in</a:t>
            </a:r>
            <a:r>
              <a:rPr dirty="0" sz="1000" spc="-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renewable</a:t>
            </a:r>
            <a:r>
              <a:rPr dirty="0" sz="1000" spc="-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consumption</a:t>
            </a:r>
            <a:r>
              <a:rPr dirty="0" sz="1000" spc="-2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after</a:t>
            </a:r>
            <a:r>
              <a:rPr dirty="0" sz="1000" spc="-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2020.</a:t>
            </a:r>
            <a:endParaRPr sz="1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prediction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for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2025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is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a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 substantial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increase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to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 43.91%.</a:t>
            </a:r>
            <a:endParaRPr sz="1000">
              <a:latin typeface="Arial MT"/>
              <a:cs typeface="Arial MT"/>
            </a:endParaRPr>
          </a:p>
          <a:p>
            <a:pPr algn="ctr" marL="12700" marR="5080">
              <a:lnSpc>
                <a:spcPct val="111600"/>
              </a:lnSpc>
            </a:pP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000" spc="-2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confidence</a:t>
            </a:r>
            <a:r>
              <a:rPr dirty="0" sz="1000" spc="-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interval</a:t>
            </a:r>
            <a:r>
              <a:rPr dirty="0" sz="1000" spc="-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is</a:t>
            </a:r>
            <a:r>
              <a:rPr dirty="0" sz="1000" spc="-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relatively</a:t>
            </a:r>
            <a:r>
              <a:rPr dirty="0" sz="1000" spc="-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narrow</a:t>
            </a:r>
            <a:r>
              <a:rPr dirty="0" sz="1000" spc="-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until</a:t>
            </a:r>
            <a:r>
              <a:rPr dirty="0" sz="1000" spc="-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2020</a:t>
            </a:r>
            <a:r>
              <a:rPr dirty="0" sz="1000" spc="-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but</a:t>
            </a:r>
            <a:r>
              <a:rPr dirty="0" sz="1000" spc="-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expands</a:t>
            </a:r>
            <a:r>
              <a:rPr dirty="0" sz="1000" spc="-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significantly</a:t>
            </a:r>
            <a:r>
              <a:rPr dirty="0" sz="1000" spc="-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for</a:t>
            </a:r>
            <a:r>
              <a:rPr dirty="0" sz="1000" spc="-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000" spc="-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prediction,</a:t>
            </a:r>
            <a:r>
              <a:rPr dirty="0" sz="1000" spc="-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suggesting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less</a:t>
            </a:r>
            <a:r>
              <a:rPr dirty="0" sz="1000" spc="-4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certainty</a:t>
            </a:r>
            <a:r>
              <a:rPr dirty="0" sz="100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about</a:t>
            </a:r>
            <a:r>
              <a:rPr dirty="0" sz="1000" spc="-4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00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rapid</a:t>
            </a:r>
            <a:r>
              <a:rPr dirty="0" sz="100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growth</a:t>
            </a:r>
            <a:r>
              <a:rPr dirty="0" sz="1000" spc="-4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forecast.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043" y="13066434"/>
            <a:ext cx="4178300" cy="2260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b="1">
                <a:solidFill>
                  <a:srgbClr val="0A0A0A"/>
                </a:solidFill>
                <a:latin typeface="Arial"/>
                <a:cs typeface="Arial"/>
              </a:rPr>
              <a:t>Brazil's</a:t>
            </a:r>
            <a:r>
              <a:rPr dirty="0" sz="1300" spc="-10" b="1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A0A0A"/>
                </a:solidFill>
                <a:latin typeface="Arial"/>
                <a:cs typeface="Arial"/>
              </a:rPr>
              <a:t>Green</a:t>
            </a:r>
            <a:r>
              <a:rPr dirty="0" sz="1300" spc="-5" b="1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A0A0A"/>
                </a:solidFill>
                <a:latin typeface="Arial"/>
                <a:cs typeface="Arial"/>
              </a:rPr>
              <a:t>Energy</a:t>
            </a:r>
            <a:r>
              <a:rPr dirty="0" sz="1300" spc="-5" b="1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A0A0A"/>
                </a:solidFill>
                <a:latin typeface="Arial"/>
                <a:cs typeface="Arial"/>
              </a:rPr>
              <a:t>Curve:</a:t>
            </a:r>
            <a:r>
              <a:rPr dirty="0" sz="1300" spc="-5" b="1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A0A0A"/>
                </a:solidFill>
                <a:latin typeface="Arial"/>
                <a:cs typeface="Arial"/>
              </a:rPr>
              <a:t>Retrospect</a:t>
            </a:r>
            <a:r>
              <a:rPr dirty="0" sz="1300" spc="-10" b="1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A0A0A"/>
                </a:solidFill>
                <a:latin typeface="Arial"/>
                <a:cs typeface="Arial"/>
              </a:rPr>
              <a:t>&amp;</a:t>
            </a:r>
            <a:r>
              <a:rPr dirty="0" sz="1300" spc="-5" b="1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0A0A0A"/>
                </a:solidFill>
                <a:latin typeface="Arial"/>
                <a:cs typeface="Arial"/>
              </a:rPr>
              <a:t>Prospect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79508" y="15741135"/>
            <a:ext cx="5984875" cy="121666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Brazil:</a:t>
            </a:r>
            <a:endParaRPr sz="1000">
              <a:latin typeface="Arial MT"/>
              <a:cs typeface="Arial MT"/>
            </a:endParaRPr>
          </a:p>
          <a:p>
            <a:pPr algn="ctr" marL="33655" marR="26034">
              <a:lnSpc>
                <a:spcPct val="111600"/>
              </a:lnSpc>
            </a:pP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Brazil</a:t>
            </a:r>
            <a:r>
              <a:rPr dirty="0" sz="1000" spc="-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demonstrates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a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relatively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stable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consumption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of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renewable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energy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until</a:t>
            </a:r>
            <a:r>
              <a:rPr dirty="0" sz="1000" spc="-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around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2010,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followed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by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50">
                <a:solidFill>
                  <a:srgbClr val="0A0A0A"/>
                </a:solidFill>
                <a:latin typeface="Arial MT"/>
                <a:cs typeface="Arial MT"/>
              </a:rPr>
              <a:t>a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significant</a:t>
            </a:r>
            <a:r>
              <a:rPr dirty="0" sz="1000" spc="-4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increase.</a:t>
            </a:r>
            <a:endParaRPr sz="1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polynomial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fit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forecasts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a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very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steep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increase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in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renewable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energy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consumption.</a:t>
            </a:r>
            <a:endParaRPr sz="1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prediction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for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2025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is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an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impressive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89.02%.</a:t>
            </a:r>
            <a:endParaRPr sz="1000">
              <a:latin typeface="Arial MT"/>
              <a:cs typeface="Arial MT"/>
            </a:endParaRPr>
          </a:p>
          <a:p>
            <a:pPr algn="ctr" marL="12065" marR="5080">
              <a:lnSpc>
                <a:spcPct val="111600"/>
              </a:lnSpc>
            </a:pP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confidence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interval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for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Brazil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is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very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wide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in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2025,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showing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high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uncertainty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in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prediction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of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such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50">
                <a:solidFill>
                  <a:srgbClr val="0A0A0A"/>
                </a:solidFill>
                <a:latin typeface="Arial MT"/>
                <a:cs typeface="Arial MT"/>
              </a:rPr>
              <a:t>a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steep</a:t>
            </a:r>
            <a:r>
              <a:rPr dirty="0" sz="1000" spc="-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increase.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976989" y="8650839"/>
            <a:ext cx="4205605" cy="2260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b="1">
                <a:solidFill>
                  <a:srgbClr val="0A0A0A"/>
                </a:solidFill>
                <a:latin typeface="Arial"/>
                <a:cs typeface="Arial"/>
              </a:rPr>
              <a:t>China's</a:t>
            </a:r>
            <a:r>
              <a:rPr dirty="0" sz="1300" spc="-15" b="1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A0A0A"/>
                </a:solidFill>
                <a:latin typeface="Arial"/>
                <a:cs typeface="Arial"/>
              </a:rPr>
              <a:t>Energy</a:t>
            </a:r>
            <a:r>
              <a:rPr dirty="0" sz="1300" spc="-10" b="1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A0A0A"/>
                </a:solidFill>
                <a:latin typeface="Arial"/>
                <a:cs typeface="Arial"/>
              </a:rPr>
              <a:t>Shift:</a:t>
            </a:r>
            <a:r>
              <a:rPr dirty="0" sz="1300" spc="-10" b="1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A0A0A"/>
                </a:solidFill>
                <a:latin typeface="Arial"/>
                <a:cs typeface="Arial"/>
              </a:rPr>
              <a:t>Past</a:t>
            </a:r>
            <a:r>
              <a:rPr dirty="0" sz="1300" spc="-10" b="1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A0A0A"/>
                </a:solidFill>
                <a:latin typeface="Arial"/>
                <a:cs typeface="Arial"/>
              </a:rPr>
              <a:t>Trends</a:t>
            </a:r>
            <a:r>
              <a:rPr dirty="0" sz="1300" spc="-10" b="1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A0A0A"/>
                </a:solidFill>
                <a:latin typeface="Arial"/>
                <a:cs typeface="Arial"/>
              </a:rPr>
              <a:t>&amp;</a:t>
            </a:r>
            <a:r>
              <a:rPr dirty="0" sz="1300" spc="-10" b="1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A0A0A"/>
                </a:solidFill>
                <a:latin typeface="Arial"/>
                <a:cs typeface="Arial"/>
              </a:rPr>
              <a:t>Future</a:t>
            </a:r>
            <a:r>
              <a:rPr dirty="0" sz="1300" spc="-10" b="1">
                <a:solidFill>
                  <a:srgbClr val="0A0A0A"/>
                </a:solidFill>
                <a:latin typeface="Arial"/>
                <a:cs typeface="Arial"/>
              </a:rPr>
              <a:t> Horizons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661674" y="11645375"/>
            <a:ext cx="397510" cy="1803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China: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330954" y="11824476"/>
            <a:ext cx="6915784" cy="1803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000" spc="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trend</a:t>
            </a:r>
            <a:r>
              <a:rPr dirty="0" sz="1000" spc="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for</a:t>
            </a:r>
            <a:r>
              <a:rPr dirty="0" sz="1000" spc="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China</a:t>
            </a:r>
            <a:r>
              <a:rPr dirty="0" sz="1000" spc="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shows</a:t>
            </a:r>
            <a:r>
              <a:rPr dirty="0" sz="1000" spc="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a</a:t>
            </a:r>
            <a:r>
              <a:rPr dirty="0" sz="1000" spc="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decrease</a:t>
            </a:r>
            <a:r>
              <a:rPr dirty="0" sz="1000" spc="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in</a:t>
            </a:r>
            <a:r>
              <a:rPr dirty="0" sz="1000" spc="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renewable</a:t>
            </a:r>
            <a:r>
              <a:rPr dirty="0" sz="1000" spc="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energy</a:t>
            </a:r>
            <a:r>
              <a:rPr dirty="0" sz="1000" spc="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consumption</a:t>
            </a:r>
            <a:r>
              <a:rPr dirty="0" sz="1000" spc="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from</a:t>
            </a:r>
            <a:r>
              <a:rPr dirty="0" sz="1000" spc="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2000,</a:t>
            </a:r>
            <a:r>
              <a:rPr dirty="0" sz="1000" spc="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reaching</a:t>
            </a:r>
            <a:r>
              <a:rPr dirty="0" sz="1000" spc="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a</a:t>
            </a:r>
            <a:r>
              <a:rPr dirty="0" sz="1000" spc="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minimum</a:t>
            </a:r>
            <a:r>
              <a:rPr dirty="0" sz="1000" spc="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around</a:t>
            </a:r>
            <a:r>
              <a:rPr dirty="0" sz="1000" spc="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2010,</a:t>
            </a:r>
            <a:r>
              <a:rPr dirty="0" sz="1000" spc="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50">
                <a:solidFill>
                  <a:srgbClr val="0A0A0A"/>
                </a:solidFill>
                <a:latin typeface="Arial MT"/>
                <a:cs typeface="Arial MT"/>
              </a:rPr>
              <a:t>a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971380" y="11979006"/>
            <a:ext cx="5778500" cy="74231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then</a:t>
            </a:r>
            <a:r>
              <a:rPr dirty="0" sz="1000" spc="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a</a:t>
            </a:r>
            <a:r>
              <a:rPr dirty="0" sz="1000" spc="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gradual</a:t>
            </a:r>
            <a:r>
              <a:rPr dirty="0" sz="1000" spc="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increase.</a:t>
            </a:r>
            <a:endParaRPr sz="1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000" spc="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polynomial</a:t>
            </a:r>
            <a:r>
              <a:rPr dirty="0" sz="1000" spc="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fit</a:t>
            </a:r>
            <a:r>
              <a:rPr dirty="0" sz="1000" spc="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suggests</a:t>
            </a:r>
            <a:r>
              <a:rPr dirty="0" sz="1000" spc="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a</a:t>
            </a:r>
            <a:r>
              <a:rPr dirty="0" sz="1000" spc="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continuing</a:t>
            </a:r>
            <a:r>
              <a:rPr dirty="0" sz="1000" spc="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upward</a:t>
            </a:r>
            <a:r>
              <a:rPr dirty="0" sz="1000" spc="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trend.</a:t>
            </a:r>
            <a:endParaRPr sz="1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000" spc="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prediction</a:t>
            </a:r>
            <a:r>
              <a:rPr dirty="0" sz="1000" spc="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for</a:t>
            </a:r>
            <a:r>
              <a:rPr dirty="0" sz="1000" spc="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2025</a:t>
            </a:r>
            <a:r>
              <a:rPr dirty="0" sz="1000" spc="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is</a:t>
            </a:r>
            <a:r>
              <a:rPr dirty="0" sz="1000" spc="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8.29%</a:t>
            </a:r>
            <a:r>
              <a:rPr dirty="0" sz="1000" spc="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of</a:t>
            </a:r>
            <a:r>
              <a:rPr dirty="0" sz="1000" spc="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total</a:t>
            </a:r>
            <a:r>
              <a:rPr dirty="0" sz="1000" spc="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energy</a:t>
            </a:r>
            <a:r>
              <a:rPr dirty="0" sz="1000" spc="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consumption.</a:t>
            </a:r>
            <a:endParaRPr sz="1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000" spc="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95%</a:t>
            </a:r>
            <a:r>
              <a:rPr dirty="0" sz="1000" spc="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confidence</a:t>
            </a:r>
            <a:r>
              <a:rPr dirty="0" sz="1000" spc="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interval</a:t>
            </a:r>
            <a:r>
              <a:rPr dirty="0" sz="1000" spc="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widens</a:t>
            </a:r>
            <a:r>
              <a:rPr dirty="0" sz="1000" spc="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towards</a:t>
            </a:r>
            <a:r>
              <a:rPr dirty="0" sz="1000" spc="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2025,</a:t>
            </a:r>
            <a:r>
              <a:rPr dirty="0" sz="1000" spc="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indicating</a:t>
            </a:r>
            <a:r>
              <a:rPr dirty="0" sz="1000" spc="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increasing</a:t>
            </a:r>
            <a:r>
              <a:rPr dirty="0" sz="1000" spc="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uncertainty</a:t>
            </a:r>
            <a:r>
              <a:rPr dirty="0" sz="1000" spc="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in</a:t>
            </a:r>
            <a:r>
              <a:rPr dirty="0" sz="1000" spc="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000" spc="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prediction.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238185" y="13083151"/>
            <a:ext cx="5151120" cy="2260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b="1">
                <a:solidFill>
                  <a:srgbClr val="0A0A0A"/>
                </a:solidFill>
                <a:latin typeface="Arial"/>
                <a:cs typeface="Arial"/>
              </a:rPr>
              <a:t>The</a:t>
            </a:r>
            <a:r>
              <a:rPr dirty="0" sz="1300" spc="-20" b="1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A0A0A"/>
                </a:solidFill>
                <a:latin typeface="Arial"/>
                <a:cs typeface="Arial"/>
              </a:rPr>
              <a:t>American</a:t>
            </a:r>
            <a:r>
              <a:rPr dirty="0" sz="1300" spc="-15" b="1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A0A0A"/>
                </a:solidFill>
                <a:latin typeface="Arial"/>
                <a:cs typeface="Arial"/>
              </a:rPr>
              <a:t>Renewable</a:t>
            </a:r>
            <a:r>
              <a:rPr dirty="0" sz="1300" spc="-15" b="1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A0A0A"/>
                </a:solidFill>
                <a:latin typeface="Arial"/>
                <a:cs typeface="Arial"/>
              </a:rPr>
              <a:t>Energy</a:t>
            </a:r>
            <a:r>
              <a:rPr dirty="0" sz="1300" spc="-15" b="1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A0A0A"/>
                </a:solidFill>
                <a:latin typeface="Arial"/>
                <a:cs typeface="Arial"/>
              </a:rPr>
              <a:t>Trajectory:</a:t>
            </a:r>
            <a:r>
              <a:rPr dirty="0" sz="1300" spc="-15" b="1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A0A0A"/>
                </a:solidFill>
                <a:latin typeface="Arial"/>
                <a:cs typeface="Arial"/>
              </a:rPr>
              <a:t>Projections</a:t>
            </a:r>
            <a:r>
              <a:rPr dirty="0" sz="1300" spc="-15" b="1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A0A0A"/>
                </a:solidFill>
                <a:latin typeface="Arial"/>
                <a:cs typeface="Arial"/>
              </a:rPr>
              <a:t>to</a:t>
            </a:r>
            <a:r>
              <a:rPr dirty="0" sz="1300" spc="-15" b="1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300" spc="-20" b="1">
                <a:solidFill>
                  <a:srgbClr val="0A0A0A"/>
                </a:solidFill>
                <a:latin typeface="Arial"/>
                <a:cs typeface="Arial"/>
              </a:rPr>
              <a:t>2025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243642" y="16072980"/>
            <a:ext cx="6978015" cy="110045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algn="ctr" marL="147320">
              <a:lnSpc>
                <a:spcPct val="100000"/>
              </a:lnSpc>
              <a:spcBef>
                <a:spcPts val="250"/>
              </a:spcBef>
            </a:pPr>
            <a:r>
              <a:rPr dirty="0" sz="1050" spc="-10">
                <a:solidFill>
                  <a:srgbClr val="0A0A0A"/>
                </a:solidFill>
                <a:latin typeface="Arial MT"/>
                <a:cs typeface="Arial MT"/>
              </a:rPr>
              <a:t>United</a:t>
            </a:r>
            <a:r>
              <a:rPr dirty="0" sz="1050" spc="-2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0A0A0A"/>
                </a:solidFill>
                <a:latin typeface="Arial MT"/>
                <a:cs typeface="Arial MT"/>
              </a:rPr>
              <a:t>States:</a:t>
            </a:r>
            <a:endParaRPr sz="1050">
              <a:latin typeface="Arial MT"/>
              <a:cs typeface="Arial MT"/>
            </a:endParaRPr>
          </a:p>
          <a:p>
            <a:pPr algn="ctr" marL="147320">
              <a:lnSpc>
                <a:spcPct val="100000"/>
              </a:lnSpc>
              <a:spcBef>
                <a:spcPts val="150"/>
              </a:spcBef>
            </a:pPr>
            <a:r>
              <a:rPr dirty="0" sz="105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0A0A0A"/>
                </a:solidFill>
                <a:latin typeface="Arial MT"/>
                <a:cs typeface="Arial MT"/>
              </a:rPr>
              <a:t>U.S.</a:t>
            </a:r>
            <a:r>
              <a:rPr dirty="0" sz="105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0A0A0A"/>
                </a:solidFill>
                <a:latin typeface="Arial MT"/>
                <a:cs typeface="Arial MT"/>
              </a:rPr>
              <a:t>shows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0A0A0A"/>
                </a:solidFill>
                <a:latin typeface="Arial MT"/>
                <a:cs typeface="Arial MT"/>
              </a:rPr>
              <a:t>a</a:t>
            </a:r>
            <a:r>
              <a:rPr dirty="0" sz="105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0A0A0A"/>
                </a:solidFill>
                <a:latin typeface="Arial MT"/>
                <a:cs typeface="Arial MT"/>
              </a:rPr>
              <a:t>steady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0A0A0A"/>
                </a:solidFill>
                <a:latin typeface="Arial MT"/>
                <a:cs typeface="Arial MT"/>
              </a:rPr>
              <a:t>increase</a:t>
            </a:r>
            <a:r>
              <a:rPr dirty="0" sz="105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0A0A0A"/>
                </a:solidFill>
                <a:latin typeface="Arial MT"/>
                <a:cs typeface="Arial MT"/>
              </a:rPr>
              <a:t>in</a:t>
            </a:r>
            <a:r>
              <a:rPr dirty="0" sz="105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0A0A0A"/>
                </a:solidFill>
                <a:latin typeface="Arial MT"/>
                <a:cs typeface="Arial MT"/>
              </a:rPr>
              <a:t>renewable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0A0A0A"/>
                </a:solidFill>
                <a:latin typeface="Arial MT"/>
                <a:cs typeface="Arial MT"/>
              </a:rPr>
              <a:t>energy</a:t>
            </a:r>
            <a:r>
              <a:rPr dirty="0" sz="105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0A0A0A"/>
                </a:solidFill>
                <a:latin typeface="Arial MT"/>
                <a:cs typeface="Arial MT"/>
              </a:rPr>
              <a:t>consumption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0A0A0A"/>
                </a:solidFill>
                <a:latin typeface="Arial MT"/>
                <a:cs typeface="Arial MT"/>
              </a:rPr>
              <a:t>over</a:t>
            </a:r>
            <a:r>
              <a:rPr dirty="0" sz="105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05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0A0A0A"/>
                </a:solidFill>
                <a:latin typeface="Arial MT"/>
                <a:cs typeface="Arial MT"/>
              </a:rPr>
              <a:t>years.</a:t>
            </a:r>
            <a:endParaRPr sz="1050">
              <a:latin typeface="Arial MT"/>
              <a:cs typeface="Arial MT"/>
            </a:endParaRPr>
          </a:p>
          <a:p>
            <a:pPr algn="ctr" marL="147320">
              <a:lnSpc>
                <a:spcPct val="100000"/>
              </a:lnSpc>
              <a:spcBef>
                <a:spcPts val="150"/>
              </a:spcBef>
            </a:pPr>
            <a:r>
              <a:rPr dirty="0" sz="105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0A0A0A"/>
                </a:solidFill>
                <a:latin typeface="Arial MT"/>
                <a:cs typeface="Arial MT"/>
              </a:rPr>
              <a:t>trend</a:t>
            </a:r>
            <a:r>
              <a:rPr dirty="0" sz="105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0A0A0A"/>
                </a:solidFill>
                <a:latin typeface="Arial MT"/>
                <a:cs typeface="Arial MT"/>
              </a:rPr>
              <a:t>is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0A0A0A"/>
                </a:solidFill>
                <a:latin typeface="Arial MT"/>
                <a:cs typeface="Arial MT"/>
              </a:rPr>
              <a:t>expected</a:t>
            </a:r>
            <a:r>
              <a:rPr dirty="0" sz="105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0A0A0A"/>
                </a:solidFill>
                <a:latin typeface="Arial MT"/>
                <a:cs typeface="Arial MT"/>
              </a:rPr>
              <a:t>to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0A0A0A"/>
                </a:solidFill>
                <a:latin typeface="Arial MT"/>
                <a:cs typeface="Arial MT"/>
              </a:rPr>
              <a:t>continue</a:t>
            </a:r>
            <a:r>
              <a:rPr dirty="0" sz="105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0A0A0A"/>
                </a:solidFill>
                <a:latin typeface="Arial MT"/>
                <a:cs typeface="Arial MT"/>
              </a:rPr>
              <a:t>with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05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0A0A0A"/>
                </a:solidFill>
                <a:latin typeface="Arial MT"/>
                <a:cs typeface="Arial MT"/>
              </a:rPr>
              <a:t>polynomial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0A0A0A"/>
                </a:solidFill>
                <a:latin typeface="Arial MT"/>
                <a:cs typeface="Arial MT"/>
              </a:rPr>
              <a:t>fit</a:t>
            </a:r>
            <a:r>
              <a:rPr dirty="0" sz="105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0A0A0A"/>
                </a:solidFill>
                <a:latin typeface="Arial MT"/>
                <a:cs typeface="Arial MT"/>
              </a:rPr>
              <a:t>indicating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0A0A0A"/>
                </a:solidFill>
                <a:latin typeface="Arial MT"/>
                <a:cs typeface="Arial MT"/>
              </a:rPr>
              <a:t>growth.</a:t>
            </a:r>
            <a:endParaRPr sz="1050">
              <a:latin typeface="Arial MT"/>
              <a:cs typeface="Arial MT"/>
            </a:endParaRPr>
          </a:p>
          <a:p>
            <a:pPr algn="ctr" marL="147320">
              <a:lnSpc>
                <a:spcPct val="100000"/>
              </a:lnSpc>
              <a:spcBef>
                <a:spcPts val="150"/>
              </a:spcBef>
            </a:pPr>
            <a:r>
              <a:rPr dirty="0" sz="105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050" spc="-4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0A0A0A"/>
                </a:solidFill>
                <a:latin typeface="Arial MT"/>
                <a:cs typeface="Arial MT"/>
              </a:rPr>
              <a:t>2025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0A0A0A"/>
                </a:solidFill>
                <a:latin typeface="Arial MT"/>
                <a:cs typeface="Arial MT"/>
              </a:rPr>
              <a:t>prediction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0A0A0A"/>
                </a:solidFill>
                <a:latin typeface="Arial MT"/>
                <a:cs typeface="Arial MT"/>
              </a:rPr>
              <a:t>is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0A0A0A"/>
                </a:solidFill>
                <a:latin typeface="Arial MT"/>
                <a:cs typeface="Arial MT"/>
              </a:rPr>
              <a:t>17.03%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0A0A0A"/>
                </a:solidFill>
                <a:latin typeface="Arial MT"/>
                <a:cs typeface="Arial MT"/>
              </a:rPr>
              <a:t>of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0A0A0A"/>
                </a:solidFill>
                <a:latin typeface="Arial MT"/>
                <a:cs typeface="Arial MT"/>
              </a:rPr>
              <a:t>total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0A0A0A"/>
                </a:solidFill>
                <a:latin typeface="Arial MT"/>
                <a:cs typeface="Arial MT"/>
              </a:rPr>
              <a:t>energy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0A0A0A"/>
                </a:solidFill>
                <a:latin typeface="Arial MT"/>
                <a:cs typeface="Arial MT"/>
              </a:rPr>
              <a:t>consumption.</a:t>
            </a:r>
            <a:endParaRPr sz="10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50"/>
              </a:spcBef>
            </a:pPr>
            <a:r>
              <a:rPr dirty="0" sz="105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050" spc="-4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0A0A0A"/>
                </a:solidFill>
                <a:latin typeface="Arial MT"/>
                <a:cs typeface="Arial MT"/>
              </a:rPr>
              <a:t>confidence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0A0A0A"/>
                </a:solidFill>
                <a:latin typeface="Arial MT"/>
                <a:cs typeface="Arial MT"/>
              </a:rPr>
              <a:t>interval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0A0A0A"/>
                </a:solidFill>
                <a:latin typeface="Arial MT"/>
                <a:cs typeface="Arial MT"/>
              </a:rPr>
              <a:t>expands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0A0A0A"/>
                </a:solidFill>
                <a:latin typeface="Arial MT"/>
                <a:cs typeface="Arial MT"/>
              </a:rPr>
              <a:t>towards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0A0A0A"/>
                </a:solidFill>
                <a:latin typeface="Arial MT"/>
                <a:cs typeface="Arial MT"/>
              </a:rPr>
              <a:t>2025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0A0A0A"/>
                </a:solidFill>
                <a:latin typeface="Arial MT"/>
                <a:cs typeface="Arial MT"/>
              </a:rPr>
              <a:t>but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0A0A0A"/>
                </a:solidFill>
                <a:latin typeface="Arial MT"/>
                <a:cs typeface="Arial MT"/>
              </a:rPr>
              <a:t>is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0A0A0A"/>
                </a:solidFill>
                <a:latin typeface="Arial MT"/>
                <a:cs typeface="Arial MT"/>
              </a:rPr>
              <a:t>less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0A0A0A"/>
                </a:solidFill>
                <a:latin typeface="Arial MT"/>
                <a:cs typeface="Arial MT"/>
              </a:rPr>
              <a:t>dramatic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0A0A0A"/>
                </a:solidFill>
                <a:latin typeface="Arial MT"/>
                <a:cs typeface="Arial MT"/>
              </a:rPr>
              <a:t>compared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0A0A0A"/>
                </a:solidFill>
                <a:latin typeface="Arial MT"/>
                <a:cs typeface="Arial MT"/>
              </a:rPr>
              <a:t>to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0A0A0A"/>
                </a:solidFill>
                <a:latin typeface="Arial MT"/>
                <a:cs typeface="Arial MT"/>
              </a:rPr>
              <a:t>India,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0A0A0A"/>
                </a:solidFill>
                <a:latin typeface="Arial MT"/>
                <a:cs typeface="Arial MT"/>
              </a:rPr>
              <a:t>suggesting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0A0A0A"/>
                </a:solidFill>
                <a:latin typeface="Arial MT"/>
                <a:cs typeface="Arial MT"/>
              </a:rPr>
              <a:t>more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0A0A0A"/>
                </a:solidFill>
                <a:latin typeface="Arial MT"/>
                <a:cs typeface="Arial MT"/>
              </a:rPr>
              <a:t>confidence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0A0A0A"/>
                </a:solidFill>
                <a:latin typeface="Arial MT"/>
                <a:cs typeface="Arial MT"/>
              </a:rPr>
              <a:t>in</a:t>
            </a:r>
            <a:r>
              <a:rPr dirty="0" sz="105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50" spc="-50">
                <a:solidFill>
                  <a:srgbClr val="0A0A0A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  <a:p>
            <a:pPr algn="ctr" marL="147320">
              <a:lnSpc>
                <a:spcPct val="100000"/>
              </a:lnSpc>
              <a:spcBef>
                <a:spcPts val="150"/>
              </a:spcBef>
            </a:pPr>
            <a:r>
              <a:rPr dirty="0" sz="1050" spc="-10">
                <a:solidFill>
                  <a:srgbClr val="0A0A0A"/>
                </a:solidFill>
                <a:latin typeface="Arial MT"/>
                <a:cs typeface="Arial MT"/>
              </a:rPr>
              <a:t>prediction.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93564" y="17028396"/>
            <a:ext cx="1507490" cy="240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b="1">
                <a:solidFill>
                  <a:srgbClr val="0A0A0A"/>
                </a:solidFill>
                <a:latin typeface="Arial"/>
                <a:cs typeface="Arial"/>
              </a:rPr>
              <a:t>Prediction </a:t>
            </a:r>
            <a:r>
              <a:rPr dirty="0" sz="1400" spc="-10" b="1">
                <a:solidFill>
                  <a:srgbClr val="0A0A0A"/>
                </a:solidFill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65177" y="17324829"/>
            <a:ext cx="3309620" cy="53594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China:</a:t>
            </a:r>
            <a:endParaRPr sz="1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Predicted</a:t>
            </a:r>
            <a:r>
              <a:rPr dirty="0" sz="100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renewable</a:t>
            </a:r>
            <a:r>
              <a:rPr dirty="0" sz="100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energy</a:t>
            </a:r>
            <a:r>
              <a:rPr dirty="0" sz="1000" spc="-2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consumption:</a:t>
            </a:r>
            <a:r>
              <a:rPr dirty="0" sz="100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8.29%</a:t>
            </a:r>
            <a:r>
              <a:rPr dirty="0" sz="100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by</a:t>
            </a:r>
            <a:r>
              <a:rPr dirty="0" sz="1000" spc="-2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0A0A0A"/>
                </a:solidFill>
                <a:latin typeface="Arial MT"/>
                <a:cs typeface="Arial MT"/>
              </a:rPr>
              <a:t>2025.</a:t>
            </a:r>
            <a:endParaRPr sz="1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Trend:</a:t>
            </a:r>
            <a:r>
              <a:rPr dirty="0" sz="1000" spc="-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Decreasing,</a:t>
            </a:r>
            <a:r>
              <a:rPr dirty="0" sz="1000" spc="-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with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high</a:t>
            </a:r>
            <a:r>
              <a:rPr dirty="0" sz="1000" spc="-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uncertainty.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29916" y="18005412"/>
            <a:ext cx="3380104" cy="53594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India:</a:t>
            </a:r>
            <a:endParaRPr sz="1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Predicted</a:t>
            </a:r>
            <a:r>
              <a:rPr dirty="0" sz="100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renewable</a:t>
            </a:r>
            <a:r>
              <a:rPr dirty="0" sz="100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energy</a:t>
            </a:r>
            <a:r>
              <a:rPr dirty="0" sz="100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consumption:</a:t>
            </a:r>
            <a:r>
              <a:rPr dirty="0" sz="100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43.91%</a:t>
            </a:r>
            <a:r>
              <a:rPr dirty="0" sz="100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by</a:t>
            </a:r>
            <a:r>
              <a:rPr dirty="0" sz="1000" spc="-2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2025.</a:t>
            </a:r>
            <a:endParaRPr sz="1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Trend:</a:t>
            </a:r>
            <a:r>
              <a:rPr dirty="0" sz="1000" spc="-2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Increasing,</a:t>
            </a:r>
            <a:r>
              <a:rPr dirty="0" sz="1000" spc="-2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with</a:t>
            </a:r>
            <a:r>
              <a:rPr dirty="0" sz="1000" spc="-2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moderate</a:t>
            </a:r>
            <a:r>
              <a:rPr dirty="0" sz="1000" spc="-2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uncertainty.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29916" y="18685997"/>
            <a:ext cx="3380104" cy="53594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United</a:t>
            </a:r>
            <a:r>
              <a:rPr dirty="0" sz="1000" spc="-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States:</a:t>
            </a:r>
            <a:endParaRPr sz="1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Predicted</a:t>
            </a:r>
            <a:r>
              <a:rPr dirty="0" sz="100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renewable</a:t>
            </a:r>
            <a:r>
              <a:rPr dirty="0" sz="100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energy</a:t>
            </a:r>
            <a:r>
              <a:rPr dirty="0" sz="100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consumption:</a:t>
            </a:r>
            <a:r>
              <a:rPr dirty="0" sz="100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17.03%</a:t>
            </a:r>
            <a:r>
              <a:rPr dirty="0" sz="100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by</a:t>
            </a:r>
            <a:r>
              <a:rPr dirty="0" sz="1000" spc="-2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2025.</a:t>
            </a:r>
            <a:endParaRPr sz="1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Trend:</a:t>
            </a:r>
            <a:r>
              <a:rPr dirty="0" sz="1000" spc="-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Increasing,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with</a:t>
            </a:r>
            <a:r>
              <a:rPr dirty="0" sz="1000" spc="-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low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uncertainty.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29916" y="19366582"/>
            <a:ext cx="3380104" cy="53594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Brazil:</a:t>
            </a:r>
            <a:endParaRPr sz="1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Predicted</a:t>
            </a:r>
            <a:r>
              <a:rPr dirty="0" sz="100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renewable</a:t>
            </a:r>
            <a:r>
              <a:rPr dirty="0" sz="100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energy</a:t>
            </a:r>
            <a:r>
              <a:rPr dirty="0" sz="100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consumption:</a:t>
            </a:r>
            <a:r>
              <a:rPr dirty="0" sz="100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89.02%</a:t>
            </a:r>
            <a:r>
              <a:rPr dirty="0" sz="100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by</a:t>
            </a:r>
            <a:r>
              <a:rPr dirty="0" sz="1000" spc="-2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2025.</a:t>
            </a:r>
            <a:endParaRPr sz="1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Trend:</a:t>
            </a:r>
            <a:r>
              <a:rPr dirty="0" sz="1000" spc="-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Decreasing,</a:t>
            </a:r>
            <a:r>
              <a:rPr dirty="0" sz="1000" spc="-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with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high</a:t>
            </a:r>
            <a:r>
              <a:rPr dirty="0" sz="1000" spc="-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uncertainty.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364201" y="17205267"/>
            <a:ext cx="7553959" cy="1859914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algn="ctr" marL="46355">
              <a:lnSpc>
                <a:spcPct val="100000"/>
              </a:lnSpc>
              <a:spcBef>
                <a:spcPts val="459"/>
              </a:spcBef>
            </a:pPr>
            <a:r>
              <a:rPr dirty="0" sz="1300" spc="-10" b="1">
                <a:solidFill>
                  <a:srgbClr val="0A0A0A"/>
                </a:solidFill>
                <a:latin typeface="Arial"/>
                <a:cs typeface="Arial"/>
              </a:rPr>
              <a:t>Conclusion</a:t>
            </a:r>
            <a:r>
              <a:rPr dirty="0" sz="1300" spc="-10">
                <a:solidFill>
                  <a:srgbClr val="0A0A0A"/>
                </a:solidFill>
                <a:latin typeface="Arial MT"/>
                <a:cs typeface="Arial MT"/>
              </a:rPr>
              <a:t>:</a:t>
            </a:r>
            <a:endParaRPr sz="1300">
              <a:latin typeface="Arial MT"/>
              <a:cs typeface="Arial MT"/>
            </a:endParaRPr>
          </a:p>
          <a:p>
            <a:pPr algn="ctr" marL="12065" marR="5080" indent="-635">
              <a:lnSpc>
                <a:spcPct val="117500"/>
              </a:lnSpc>
              <a:spcBef>
                <a:spcPts val="100"/>
              </a:spcBef>
            </a:pP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1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clustering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analysis</a:t>
            </a:r>
            <a:r>
              <a:rPr dirty="0" sz="11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indicates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a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varied</a:t>
            </a:r>
            <a:r>
              <a:rPr dirty="0" sz="11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approach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r>
              <a:rPr dirty="0" sz="11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success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in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1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relationship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between</a:t>
            </a:r>
            <a:r>
              <a:rPr dirty="0" sz="11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renewable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0A0A0A"/>
                </a:solidFill>
                <a:latin typeface="Arial MT"/>
                <a:cs typeface="Arial MT"/>
              </a:rPr>
              <a:t>energy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consumption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r>
              <a:rPr dirty="0" sz="1100" spc="8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CO2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emissions</a:t>
            </a:r>
            <a:r>
              <a:rPr dirty="0" sz="1100" spc="8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among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different</a:t>
            </a:r>
            <a:r>
              <a:rPr dirty="0" sz="1100" spc="8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countries.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100" spc="8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time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series</a:t>
            </a:r>
            <a:r>
              <a:rPr dirty="0" sz="1100" spc="8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analysis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highlights</a:t>
            </a:r>
            <a:r>
              <a:rPr dirty="0" sz="1100" spc="8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unique</a:t>
            </a:r>
            <a:r>
              <a:rPr dirty="0" sz="1100" spc="8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trends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0A0A0A"/>
                </a:solidFill>
                <a:latin typeface="Arial MT"/>
                <a:cs typeface="Arial MT"/>
              </a:rPr>
              <a:t>and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predictions</a:t>
            </a:r>
            <a:r>
              <a:rPr dirty="0" sz="1100" spc="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for</a:t>
            </a:r>
            <a:r>
              <a:rPr dirty="0" sz="11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each</a:t>
            </a:r>
            <a:r>
              <a:rPr dirty="0" sz="11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country,</a:t>
            </a:r>
            <a:r>
              <a:rPr dirty="0" sz="11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with</a:t>
            </a:r>
            <a:r>
              <a:rPr dirty="0" sz="1100" spc="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all</a:t>
            </a:r>
            <a:r>
              <a:rPr dirty="0" sz="11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showing</a:t>
            </a:r>
            <a:r>
              <a:rPr dirty="0" sz="11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a</a:t>
            </a:r>
            <a:r>
              <a:rPr dirty="0" sz="11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general</a:t>
            </a:r>
            <a:r>
              <a:rPr dirty="0" sz="11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increase</a:t>
            </a:r>
            <a:r>
              <a:rPr dirty="0" sz="1100" spc="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in</a:t>
            </a:r>
            <a:r>
              <a:rPr dirty="0" sz="11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renewable</a:t>
            </a:r>
            <a:r>
              <a:rPr dirty="0" sz="11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energy</a:t>
            </a:r>
            <a:r>
              <a:rPr dirty="0" sz="11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consumption</a:t>
            </a:r>
            <a:r>
              <a:rPr dirty="0" sz="11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by</a:t>
            </a:r>
            <a:r>
              <a:rPr dirty="0" sz="1100" spc="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2025.</a:t>
            </a:r>
            <a:r>
              <a:rPr dirty="0" sz="11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0A0A0A"/>
                </a:solidFill>
                <a:latin typeface="Arial MT"/>
                <a:cs typeface="Arial MT"/>
              </a:rPr>
              <a:t>China's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r>
              <a:rPr dirty="0" sz="110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100" spc="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United</a:t>
            </a:r>
            <a:r>
              <a:rPr dirty="0" sz="1100" spc="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States'</a:t>
            </a:r>
            <a:r>
              <a:rPr dirty="0" sz="1100" spc="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forecasts</a:t>
            </a:r>
            <a:r>
              <a:rPr dirty="0" sz="1100" spc="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suggest</a:t>
            </a:r>
            <a:r>
              <a:rPr dirty="0" sz="1100" spc="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a</a:t>
            </a:r>
            <a:r>
              <a:rPr dirty="0" sz="1100" spc="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steady</a:t>
            </a:r>
            <a:r>
              <a:rPr dirty="0" sz="1100" spc="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growth,</a:t>
            </a:r>
            <a:r>
              <a:rPr dirty="0" sz="1100" spc="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whereas</a:t>
            </a:r>
            <a:r>
              <a:rPr dirty="0" sz="110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India</a:t>
            </a:r>
            <a:r>
              <a:rPr dirty="0" sz="1100" spc="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r>
              <a:rPr dirty="0" sz="1100" spc="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Brazil</a:t>
            </a:r>
            <a:r>
              <a:rPr dirty="0" sz="1100" spc="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are</a:t>
            </a:r>
            <a:r>
              <a:rPr dirty="0" sz="1100" spc="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projected</a:t>
            </a:r>
            <a:r>
              <a:rPr dirty="0" sz="1100" spc="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to</a:t>
            </a:r>
            <a:r>
              <a:rPr dirty="0" sz="1100" spc="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have</a:t>
            </a:r>
            <a:r>
              <a:rPr dirty="0" sz="1100" spc="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a</a:t>
            </a:r>
            <a:r>
              <a:rPr dirty="0" sz="1100" spc="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0A0A0A"/>
                </a:solidFill>
                <a:latin typeface="Arial MT"/>
                <a:cs typeface="Arial MT"/>
              </a:rPr>
              <a:t>more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pronounced</a:t>
            </a:r>
            <a:r>
              <a:rPr dirty="0" sz="11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increase.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confidence</a:t>
            </a:r>
            <a:r>
              <a:rPr dirty="0" sz="11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intervals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indicate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that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while</a:t>
            </a:r>
            <a:r>
              <a:rPr dirty="0" sz="11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trends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are</a:t>
            </a:r>
            <a:r>
              <a:rPr dirty="0" sz="11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clear,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exact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figures,</a:t>
            </a:r>
            <a:r>
              <a:rPr dirty="0" sz="11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especially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0A0A0A"/>
                </a:solidFill>
                <a:latin typeface="Arial MT"/>
                <a:cs typeface="Arial MT"/>
              </a:rPr>
              <a:t>for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1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aggressive</a:t>
            </a:r>
            <a:r>
              <a:rPr dirty="0" sz="11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growth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predictions</a:t>
            </a:r>
            <a:r>
              <a:rPr dirty="0" sz="11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for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India</a:t>
            </a:r>
            <a:r>
              <a:rPr dirty="0" sz="11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Brazil,</a:t>
            </a:r>
            <a:r>
              <a:rPr dirty="0" sz="11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carry</a:t>
            </a:r>
            <a:r>
              <a:rPr dirty="0" sz="11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a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degree</a:t>
            </a:r>
            <a:r>
              <a:rPr dirty="0" sz="11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of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uncertainty.</a:t>
            </a:r>
            <a:r>
              <a:rPr dirty="0" sz="11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This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analysis</a:t>
            </a:r>
            <a:r>
              <a:rPr dirty="0" sz="11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underscores</a:t>
            </a:r>
            <a:r>
              <a:rPr dirty="0" sz="11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0A0A0A"/>
                </a:solidFill>
                <a:latin typeface="Arial MT"/>
                <a:cs typeface="Arial MT"/>
              </a:rPr>
              <a:t>the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dynamic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nature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of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energy</a:t>
            </a:r>
            <a:r>
              <a:rPr dirty="0" sz="1100" spc="8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consumption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patterns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potential</a:t>
            </a:r>
            <a:r>
              <a:rPr dirty="0" sz="1100" spc="8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for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significant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changes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as</a:t>
            </a:r>
            <a:r>
              <a:rPr dirty="0" sz="1100" spc="8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countries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pivot</a:t>
            </a:r>
            <a:r>
              <a:rPr dirty="0" sz="11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0A0A0A"/>
                </a:solidFill>
                <a:latin typeface="Arial MT"/>
                <a:cs typeface="Arial MT"/>
              </a:rPr>
              <a:t>towards </a:t>
            </a:r>
            <a:r>
              <a:rPr dirty="0" sz="1100">
                <a:solidFill>
                  <a:srgbClr val="0A0A0A"/>
                </a:solidFill>
                <a:latin typeface="Arial MT"/>
                <a:cs typeface="Arial MT"/>
              </a:rPr>
              <a:t>renewable</a:t>
            </a:r>
            <a:r>
              <a:rPr dirty="0" sz="1100" spc="11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0A0A0A"/>
                </a:solidFill>
                <a:latin typeface="Arial MT"/>
                <a:cs typeface="Arial MT"/>
              </a:rPr>
              <a:t>sources.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864653" y="19504054"/>
            <a:ext cx="530352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b="1">
                <a:solidFill>
                  <a:srgbClr val="0A0A0A"/>
                </a:solidFill>
                <a:latin typeface="Arial"/>
                <a:cs typeface="Arial"/>
              </a:rPr>
              <a:t>GitHub:https://github.com/pp23aai/ADS-Assignment-3-Clustering-and-</a:t>
            </a:r>
            <a:r>
              <a:rPr dirty="0" sz="1100" spc="-10" b="1">
                <a:solidFill>
                  <a:srgbClr val="0A0A0A"/>
                </a:solidFill>
                <a:latin typeface="Arial"/>
                <a:cs typeface="Arial"/>
              </a:rPr>
              <a:t>Fitting-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-24443" y="1187368"/>
            <a:ext cx="14177644" cy="6297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1215390">
              <a:lnSpc>
                <a:spcPct val="100000"/>
              </a:lnSpc>
              <a:spcBef>
                <a:spcPts val="105"/>
              </a:spcBef>
            </a:pPr>
            <a:r>
              <a:rPr dirty="0" sz="1500" spc="45">
                <a:solidFill>
                  <a:srgbClr val="0A0A0A"/>
                </a:solidFill>
                <a:latin typeface="Arial MT"/>
                <a:cs typeface="Arial MT"/>
              </a:rPr>
              <a:t>Prudhvi</a:t>
            </a:r>
            <a:r>
              <a:rPr dirty="0" sz="1500" spc="-8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A0A0A"/>
                </a:solidFill>
                <a:latin typeface="Arial MT"/>
                <a:cs typeface="Arial MT"/>
              </a:rPr>
              <a:t>Vardhan</a:t>
            </a:r>
            <a:endParaRPr sz="1500">
              <a:latin typeface="Arial MT"/>
              <a:cs typeface="Arial MT"/>
            </a:endParaRPr>
          </a:p>
          <a:p>
            <a:pPr marL="337820">
              <a:lnSpc>
                <a:spcPct val="100000"/>
              </a:lnSpc>
              <a:spcBef>
                <a:spcPts val="1375"/>
              </a:spcBef>
            </a:pPr>
            <a:r>
              <a:rPr dirty="0" sz="1300" spc="-10" b="1">
                <a:solidFill>
                  <a:srgbClr val="0A0A0A"/>
                </a:solidFill>
                <a:latin typeface="Arial"/>
                <a:cs typeface="Arial"/>
              </a:rPr>
              <a:t>Abstract</a:t>
            </a:r>
            <a:endParaRPr sz="1300">
              <a:latin typeface="Arial"/>
              <a:cs typeface="Arial"/>
            </a:endParaRPr>
          </a:p>
          <a:p>
            <a:pPr algn="ctr" marL="29209" marR="123189">
              <a:lnSpc>
                <a:spcPct val="117500"/>
              </a:lnSpc>
              <a:spcBef>
                <a:spcPts val="965"/>
              </a:spcBef>
            </a:pP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analysis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presents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two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distinct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visual</a:t>
            </a:r>
            <a:r>
              <a:rPr dirty="0" sz="1000" spc="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perspectives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on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renewable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energy.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000" spc="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first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image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is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a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scatter</a:t>
            </a:r>
            <a:r>
              <a:rPr dirty="0" sz="1000" spc="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plot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with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cluster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analysis,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comparing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renewable</a:t>
            </a:r>
            <a:r>
              <a:rPr dirty="0" sz="1000" spc="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energy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consumption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to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CO2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emissions</a:t>
            </a:r>
            <a:r>
              <a:rPr dirty="0" sz="1000" spc="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per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capita,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highlighting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patterns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groupings</a:t>
            </a:r>
            <a:r>
              <a:rPr dirty="0" sz="1000" spc="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within</a:t>
            </a:r>
            <a:r>
              <a:rPr dirty="0" sz="1000" spc="50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000" spc="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data.</a:t>
            </a:r>
            <a:r>
              <a:rPr dirty="0" sz="1000" spc="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second</a:t>
            </a:r>
            <a:r>
              <a:rPr dirty="0" sz="1000" spc="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image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consists</a:t>
            </a:r>
            <a:r>
              <a:rPr dirty="0" sz="1000" spc="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of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four</a:t>
            </a:r>
            <a:r>
              <a:rPr dirty="0" sz="1000" spc="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subplots,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each</a:t>
            </a:r>
            <a:r>
              <a:rPr dirty="0" sz="1000" spc="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depicting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a</a:t>
            </a:r>
            <a:r>
              <a:rPr dirty="0" sz="1000" spc="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time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series</a:t>
            </a:r>
            <a:r>
              <a:rPr dirty="0" sz="1000" spc="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of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renewable</a:t>
            </a:r>
            <a:r>
              <a:rPr dirty="0" sz="1000" spc="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energy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consumption</a:t>
            </a:r>
            <a:r>
              <a:rPr dirty="0" sz="1000" spc="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as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a</a:t>
            </a:r>
            <a:r>
              <a:rPr dirty="0" sz="1000" spc="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percentage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of</a:t>
            </a:r>
            <a:r>
              <a:rPr dirty="0" sz="1000" spc="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total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final</a:t>
            </a:r>
            <a:r>
              <a:rPr dirty="0" sz="1000" spc="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energy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consumption</a:t>
            </a:r>
            <a:r>
              <a:rPr dirty="0" sz="1000" spc="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for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China,</a:t>
            </a:r>
            <a:r>
              <a:rPr dirty="0" sz="1000" spc="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India,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000" spc="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United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States,</a:t>
            </a:r>
            <a:r>
              <a:rPr dirty="0" sz="1000" spc="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Brazil,</a:t>
            </a:r>
            <a:r>
              <a:rPr dirty="0" sz="1000" spc="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with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polynomial</a:t>
            </a:r>
            <a:r>
              <a:rPr dirty="0" sz="1000" spc="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fits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projecting</a:t>
            </a:r>
            <a:r>
              <a:rPr dirty="0" sz="1000" spc="50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000" spc="4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trends</a:t>
            </a:r>
            <a:r>
              <a:rPr dirty="0" sz="1000" spc="4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into</a:t>
            </a:r>
            <a:r>
              <a:rPr dirty="0" sz="1000" spc="4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2025.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000">
              <a:latin typeface="Arial MT"/>
              <a:cs typeface="Arial MT"/>
            </a:endParaRPr>
          </a:p>
          <a:p>
            <a:pPr marL="230504">
              <a:lnSpc>
                <a:spcPct val="100000"/>
              </a:lnSpc>
            </a:pPr>
            <a:r>
              <a:rPr dirty="0" sz="1300" spc="45">
                <a:solidFill>
                  <a:srgbClr val="0A0A0A"/>
                </a:solidFill>
                <a:latin typeface="Arial MT"/>
                <a:cs typeface="Arial MT"/>
              </a:rPr>
              <a:t>Introduction</a:t>
            </a:r>
            <a:endParaRPr sz="1300">
              <a:latin typeface="Arial MT"/>
              <a:cs typeface="Arial MT"/>
            </a:endParaRPr>
          </a:p>
          <a:p>
            <a:pPr algn="ctr" marL="12065" marR="226695" indent="36195">
              <a:lnSpc>
                <a:spcPct val="117500"/>
              </a:lnSpc>
              <a:spcBef>
                <a:spcPts val="1050"/>
              </a:spcBef>
            </a:pP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000" spc="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global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energy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landscape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is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changing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due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to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need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to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reduce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CO2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emissions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r>
              <a:rPr dirty="0" sz="1000" spc="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meet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growing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energy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demands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sustainably.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Renewable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energy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is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crucial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in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achieving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this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goal.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This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report</a:t>
            </a:r>
            <a:r>
              <a:rPr dirty="0" sz="1000" spc="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analyzes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data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to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categorize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countries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by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0A0A0A"/>
                </a:solidFill>
                <a:latin typeface="Arial MT"/>
                <a:cs typeface="Arial MT"/>
              </a:rPr>
              <a:t>their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renewable</a:t>
            </a:r>
            <a:r>
              <a:rPr dirty="0" sz="1000" spc="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energy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consumption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CO2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emissions.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It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also</a:t>
            </a:r>
            <a:r>
              <a:rPr dirty="0" sz="1000" spc="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examines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historical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future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trends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of</a:t>
            </a:r>
            <a:r>
              <a:rPr dirty="0" sz="1000" spc="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renewable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energy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consumption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in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China,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India,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000" spc="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United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States,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Brazil.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aim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is</a:t>
            </a:r>
            <a:r>
              <a:rPr dirty="0" sz="1000" spc="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to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provide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insights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for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stakeholders,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policymakers,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industry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leaders</a:t>
            </a:r>
            <a:r>
              <a:rPr dirty="0" sz="1000" spc="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on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000" spc="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effectiveness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of</a:t>
            </a:r>
            <a:r>
              <a:rPr dirty="0" sz="1000" spc="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current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strategies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in</a:t>
            </a:r>
            <a:r>
              <a:rPr dirty="0" sz="1000" spc="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transitioning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to</a:t>
            </a:r>
            <a:r>
              <a:rPr dirty="0" sz="1000" spc="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sustainable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energy</a:t>
            </a:r>
            <a:r>
              <a:rPr dirty="0" sz="1000" spc="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sources.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000">
              <a:latin typeface="Arial MT"/>
              <a:cs typeface="Arial MT"/>
            </a:endParaRPr>
          </a:p>
          <a:p>
            <a:pPr marL="176530">
              <a:lnSpc>
                <a:spcPct val="100000"/>
              </a:lnSpc>
            </a:pPr>
            <a:r>
              <a:rPr dirty="0" sz="1300">
                <a:solidFill>
                  <a:srgbClr val="0A0A0A"/>
                </a:solidFill>
                <a:latin typeface="Arial MT"/>
                <a:cs typeface="Arial MT"/>
              </a:rPr>
              <a:t>Energy</a:t>
            </a:r>
            <a:r>
              <a:rPr dirty="0" sz="1300" spc="4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r>
              <a:rPr dirty="0" sz="1300" spc="4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0A0A0A"/>
                </a:solidFill>
                <a:latin typeface="Arial MT"/>
                <a:cs typeface="Arial MT"/>
              </a:rPr>
              <a:t>Environment:</a:t>
            </a:r>
            <a:r>
              <a:rPr dirty="0" sz="1300" spc="4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0A0A0A"/>
                </a:solidFill>
                <a:latin typeface="Arial MT"/>
                <a:cs typeface="Arial MT"/>
              </a:rPr>
              <a:t>A</a:t>
            </a:r>
            <a:r>
              <a:rPr dirty="0" sz="1300" spc="4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0A0A0A"/>
                </a:solidFill>
                <a:latin typeface="Arial MT"/>
                <a:cs typeface="Arial MT"/>
              </a:rPr>
              <a:t>Clustered</a:t>
            </a:r>
            <a:r>
              <a:rPr dirty="0" sz="1300" spc="4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300" spc="-20">
                <a:solidFill>
                  <a:srgbClr val="0A0A0A"/>
                </a:solidFill>
                <a:latin typeface="Arial MT"/>
                <a:cs typeface="Arial MT"/>
              </a:rPr>
              <a:t>View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70"/>
              </a:spcBef>
            </a:pPr>
            <a:endParaRPr sz="1300">
              <a:latin typeface="Arial MT"/>
              <a:cs typeface="Arial MT"/>
            </a:endParaRPr>
          </a:p>
          <a:p>
            <a:pPr algn="ctr" marL="8265159" marR="175260" indent="-635">
              <a:lnSpc>
                <a:spcPct val="117500"/>
              </a:lnSpc>
            </a:pP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Clustering</a:t>
            </a:r>
            <a:r>
              <a:rPr dirty="0" sz="11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Analysis</a:t>
            </a:r>
            <a:r>
              <a:rPr dirty="0" sz="1150" spc="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:</a:t>
            </a:r>
            <a:r>
              <a:rPr dirty="0" sz="1150" spc="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150" spc="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clustering</a:t>
            </a:r>
            <a:r>
              <a:rPr dirty="0" sz="11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plot</a:t>
            </a:r>
            <a:r>
              <a:rPr dirty="0" sz="1150" spc="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visualizes</a:t>
            </a:r>
            <a:r>
              <a:rPr dirty="0" sz="1150" spc="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150" spc="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relationship</a:t>
            </a:r>
            <a:r>
              <a:rPr dirty="0" sz="11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between</a:t>
            </a:r>
            <a:r>
              <a:rPr dirty="0" sz="1150" spc="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0A0A0A"/>
                </a:solidFill>
                <a:latin typeface="Arial MT"/>
                <a:cs typeface="Arial MT"/>
              </a:rPr>
              <a:t>renewable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energy</a:t>
            </a:r>
            <a:r>
              <a:rPr dirty="0" sz="1150" spc="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consumption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r>
              <a:rPr dirty="0" sz="1150" spc="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CO2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emissions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per</a:t>
            </a:r>
            <a:r>
              <a:rPr dirty="0" sz="1150" spc="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capita.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Each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cluster</a:t>
            </a:r>
            <a:r>
              <a:rPr dirty="0" sz="1150" spc="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represents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a</a:t>
            </a:r>
            <a:r>
              <a:rPr dirty="0" sz="1150" spc="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group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0A0A0A"/>
                </a:solidFill>
                <a:latin typeface="Arial MT"/>
                <a:cs typeface="Arial MT"/>
              </a:rPr>
              <a:t>of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countries</a:t>
            </a:r>
            <a:r>
              <a:rPr dirty="0" sz="115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with</a:t>
            </a:r>
            <a:r>
              <a:rPr dirty="0" sz="115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similar</a:t>
            </a:r>
            <a:r>
              <a:rPr dirty="0" sz="115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characteristics</a:t>
            </a:r>
            <a:r>
              <a:rPr dirty="0" sz="115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in</a:t>
            </a:r>
            <a:r>
              <a:rPr dirty="0" sz="115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terms</a:t>
            </a:r>
            <a:r>
              <a:rPr dirty="0" sz="115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of</a:t>
            </a:r>
            <a:r>
              <a:rPr dirty="0" sz="115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these</a:t>
            </a:r>
            <a:r>
              <a:rPr dirty="0" sz="115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two</a:t>
            </a:r>
            <a:r>
              <a:rPr dirty="0" sz="115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0A0A0A"/>
                </a:solidFill>
                <a:latin typeface="Arial MT"/>
                <a:cs typeface="Arial MT"/>
              </a:rPr>
              <a:t>variables.</a:t>
            </a:r>
            <a:endParaRPr sz="1150">
              <a:latin typeface="Arial MT"/>
              <a:cs typeface="Arial MT"/>
            </a:endParaRPr>
          </a:p>
          <a:p>
            <a:pPr marL="8290559" marR="149225" indent="-58419">
              <a:lnSpc>
                <a:spcPct val="117500"/>
              </a:lnSpc>
              <a:buSzPct val="91304"/>
              <a:buChar char="•"/>
              <a:tabLst>
                <a:tab pos="10778490" algn="l"/>
              </a:tabLst>
            </a:pP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Cluster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0: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Countries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with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low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renewable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energy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consumption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low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to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moderate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0A0A0A"/>
                </a:solidFill>
                <a:latin typeface="Arial MT"/>
                <a:cs typeface="Arial MT"/>
              </a:rPr>
              <a:t>CO2 </a:t>
            </a:r>
            <a:r>
              <a:rPr dirty="0" sz="1150" spc="-25">
                <a:solidFill>
                  <a:srgbClr val="0A0A0A"/>
                </a:solidFill>
                <a:latin typeface="Arial MT"/>
                <a:cs typeface="Arial MT"/>
              </a:rPr>
              <a:t>	</a:t>
            </a:r>
            <a:r>
              <a:rPr dirty="0" sz="1150" spc="-10">
                <a:solidFill>
                  <a:srgbClr val="0A0A0A"/>
                </a:solidFill>
                <a:latin typeface="Arial MT"/>
                <a:cs typeface="Arial MT"/>
              </a:rPr>
              <a:t>emissions.</a:t>
            </a:r>
            <a:endParaRPr sz="1150">
              <a:latin typeface="Arial MT"/>
              <a:cs typeface="Arial MT"/>
            </a:endParaRPr>
          </a:p>
          <a:p>
            <a:pPr marL="8145780" indent="-58419">
              <a:lnSpc>
                <a:spcPct val="100000"/>
              </a:lnSpc>
              <a:spcBef>
                <a:spcPts val="240"/>
              </a:spcBef>
              <a:buSzPct val="91304"/>
              <a:buChar char="•"/>
              <a:tabLst>
                <a:tab pos="8145780" algn="l"/>
              </a:tabLst>
            </a:pP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Cluster</a:t>
            </a:r>
            <a:r>
              <a:rPr dirty="0" sz="1150" spc="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1: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Countries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with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very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low</a:t>
            </a:r>
            <a:r>
              <a:rPr dirty="0" sz="1150" spc="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renewable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energy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consumption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high</a:t>
            </a:r>
            <a:r>
              <a:rPr dirty="0" sz="1150" spc="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CO2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0A0A0A"/>
                </a:solidFill>
                <a:latin typeface="Arial MT"/>
                <a:cs typeface="Arial MT"/>
              </a:rPr>
              <a:t>emissions.</a:t>
            </a:r>
            <a:endParaRPr sz="1150">
              <a:latin typeface="Arial MT"/>
              <a:cs typeface="Arial MT"/>
            </a:endParaRPr>
          </a:p>
          <a:p>
            <a:pPr lvl="1" marL="8344534" marR="203200" indent="-58419">
              <a:lnSpc>
                <a:spcPct val="117500"/>
              </a:lnSpc>
              <a:buSzPct val="91304"/>
              <a:buChar char="•"/>
              <a:tabLst>
                <a:tab pos="10778490" algn="l"/>
              </a:tabLst>
            </a:pP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Cluster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2:</a:t>
            </a:r>
            <a:r>
              <a:rPr dirty="0" sz="11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Countries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with</a:t>
            </a:r>
            <a:r>
              <a:rPr dirty="0" sz="11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moderate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renewable</a:t>
            </a:r>
            <a:r>
              <a:rPr dirty="0" sz="11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energy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consumption</a:t>
            </a:r>
            <a:r>
              <a:rPr dirty="0" sz="11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r>
              <a:rPr dirty="0" sz="11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very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low</a:t>
            </a:r>
            <a:r>
              <a:rPr dirty="0" sz="11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0A0A0A"/>
                </a:solidFill>
                <a:latin typeface="Arial MT"/>
                <a:cs typeface="Arial MT"/>
              </a:rPr>
              <a:t>CO2 </a:t>
            </a:r>
            <a:r>
              <a:rPr dirty="0" sz="1150" spc="-25">
                <a:solidFill>
                  <a:srgbClr val="0A0A0A"/>
                </a:solidFill>
                <a:latin typeface="Arial MT"/>
                <a:cs typeface="Arial MT"/>
              </a:rPr>
              <a:t>	</a:t>
            </a:r>
            <a:r>
              <a:rPr dirty="0" sz="1150" spc="-10">
                <a:solidFill>
                  <a:srgbClr val="0A0A0A"/>
                </a:solidFill>
                <a:latin typeface="Arial MT"/>
                <a:cs typeface="Arial MT"/>
              </a:rPr>
              <a:t>emissions.</a:t>
            </a:r>
            <a:endParaRPr sz="1150">
              <a:latin typeface="Arial MT"/>
              <a:cs typeface="Arial MT"/>
            </a:endParaRPr>
          </a:p>
          <a:p>
            <a:pPr lvl="2" marL="8476615" marR="335280" indent="-58419">
              <a:lnSpc>
                <a:spcPct val="117500"/>
              </a:lnSpc>
              <a:spcBef>
                <a:spcPts val="5"/>
              </a:spcBef>
              <a:buSzPct val="91304"/>
              <a:buChar char="•"/>
              <a:tabLst>
                <a:tab pos="10778490" algn="l"/>
              </a:tabLst>
            </a:pP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Cluster</a:t>
            </a:r>
            <a:r>
              <a:rPr dirty="0" sz="11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3:</a:t>
            </a:r>
            <a:r>
              <a:rPr dirty="0" sz="11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Countries</a:t>
            </a:r>
            <a:r>
              <a:rPr dirty="0" sz="1150" spc="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with</a:t>
            </a:r>
            <a:r>
              <a:rPr dirty="0" sz="11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high</a:t>
            </a:r>
            <a:r>
              <a:rPr dirty="0" sz="1150" spc="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renewable</a:t>
            </a:r>
            <a:r>
              <a:rPr dirty="0" sz="11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energy</a:t>
            </a:r>
            <a:r>
              <a:rPr dirty="0" sz="11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consumption</a:t>
            </a:r>
            <a:r>
              <a:rPr dirty="0" sz="1150" spc="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r>
              <a:rPr dirty="0" sz="11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moderate</a:t>
            </a:r>
            <a:r>
              <a:rPr dirty="0" sz="1150" spc="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0A0A0A"/>
                </a:solidFill>
                <a:latin typeface="Arial MT"/>
                <a:cs typeface="Arial MT"/>
              </a:rPr>
              <a:t>CO2 </a:t>
            </a:r>
            <a:r>
              <a:rPr dirty="0" sz="1150" spc="-25">
                <a:solidFill>
                  <a:srgbClr val="0A0A0A"/>
                </a:solidFill>
                <a:latin typeface="Arial MT"/>
                <a:cs typeface="Arial MT"/>
              </a:rPr>
              <a:t>	</a:t>
            </a:r>
            <a:r>
              <a:rPr dirty="0" sz="1150" spc="-10">
                <a:solidFill>
                  <a:srgbClr val="0A0A0A"/>
                </a:solidFill>
                <a:latin typeface="Arial MT"/>
                <a:cs typeface="Arial MT"/>
              </a:rPr>
              <a:t>emissions.</a:t>
            </a:r>
            <a:endParaRPr sz="1150">
              <a:latin typeface="Arial MT"/>
              <a:cs typeface="Arial MT"/>
            </a:endParaRPr>
          </a:p>
          <a:p>
            <a:pPr marL="8150225" marR="8890" indent="-58419">
              <a:lnSpc>
                <a:spcPct val="117500"/>
              </a:lnSpc>
              <a:buSzPct val="91304"/>
              <a:buChar char="•"/>
              <a:tabLst>
                <a:tab pos="10443845" algn="l"/>
              </a:tabLst>
            </a:pP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Cluster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4:</a:t>
            </a:r>
            <a:r>
              <a:rPr dirty="0" sz="11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Countries</a:t>
            </a:r>
            <a:r>
              <a:rPr dirty="0" sz="11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with</a:t>
            </a:r>
            <a:r>
              <a:rPr dirty="0" sz="11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moderate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to</a:t>
            </a:r>
            <a:r>
              <a:rPr dirty="0" sz="11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high</a:t>
            </a:r>
            <a:r>
              <a:rPr dirty="0" sz="11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renewable</a:t>
            </a:r>
            <a:r>
              <a:rPr dirty="0" sz="11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energy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consumption</a:t>
            </a:r>
            <a:r>
              <a:rPr dirty="0" sz="11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r>
              <a:rPr dirty="0" sz="11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moderate</a:t>
            </a:r>
            <a:r>
              <a:rPr dirty="0" sz="11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0A0A0A"/>
                </a:solidFill>
                <a:latin typeface="Arial MT"/>
                <a:cs typeface="Arial MT"/>
              </a:rPr>
              <a:t>to </a:t>
            </a:r>
            <a:r>
              <a:rPr dirty="0" sz="1150" spc="-25">
                <a:solidFill>
                  <a:srgbClr val="0A0A0A"/>
                </a:solidFill>
                <a:latin typeface="Arial MT"/>
                <a:cs typeface="Arial MT"/>
              </a:rPr>
              <a:t>	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high</a:t>
            </a:r>
            <a:r>
              <a:rPr dirty="0" sz="1150" spc="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CO2</a:t>
            </a:r>
            <a:r>
              <a:rPr dirty="0" sz="115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0A0A0A"/>
                </a:solidFill>
                <a:latin typeface="Arial MT"/>
                <a:cs typeface="Arial MT"/>
              </a:rPr>
              <a:t>emissions.</a:t>
            </a:r>
            <a:endParaRPr sz="1150">
              <a:latin typeface="Arial MT"/>
              <a:cs typeface="Arial MT"/>
            </a:endParaRPr>
          </a:p>
          <a:p>
            <a:pPr lvl="1" marL="8354695" marR="213995" indent="-58419">
              <a:lnSpc>
                <a:spcPct val="117500"/>
              </a:lnSpc>
              <a:buSzPct val="91304"/>
              <a:buChar char="•"/>
              <a:tabLst>
                <a:tab pos="8674100" algn="l"/>
              </a:tabLst>
            </a:pP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Cluster</a:t>
            </a:r>
            <a:r>
              <a:rPr dirty="0" sz="115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Centers:</a:t>
            </a:r>
            <a:r>
              <a:rPr dirty="0" sz="1150" spc="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150" spc="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'+'</a:t>
            </a:r>
            <a:r>
              <a:rPr dirty="0" sz="1150" spc="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symbols</a:t>
            </a:r>
            <a:r>
              <a:rPr dirty="0" sz="115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represent</a:t>
            </a:r>
            <a:r>
              <a:rPr dirty="0" sz="1150" spc="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150" spc="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centroid</a:t>
            </a:r>
            <a:r>
              <a:rPr dirty="0" sz="1150" spc="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of</a:t>
            </a:r>
            <a:r>
              <a:rPr dirty="0" sz="1150" spc="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each</a:t>
            </a:r>
            <a:r>
              <a:rPr dirty="0" sz="115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cluster,</a:t>
            </a:r>
            <a:r>
              <a:rPr dirty="0" sz="1150" spc="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indicating</a:t>
            </a:r>
            <a:r>
              <a:rPr dirty="0" sz="1150" spc="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0A0A0A"/>
                </a:solidFill>
                <a:latin typeface="Arial MT"/>
                <a:cs typeface="Arial MT"/>
              </a:rPr>
              <a:t>the </a:t>
            </a:r>
            <a:r>
              <a:rPr dirty="0" sz="1150" spc="-25">
                <a:solidFill>
                  <a:srgbClr val="0A0A0A"/>
                </a:solidFill>
                <a:latin typeface="Arial MT"/>
                <a:cs typeface="Arial MT"/>
              </a:rPr>
              <a:t>	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average</a:t>
            </a:r>
            <a:r>
              <a:rPr dirty="0" sz="11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renewable</a:t>
            </a:r>
            <a:r>
              <a:rPr dirty="0" sz="11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energy</a:t>
            </a:r>
            <a:r>
              <a:rPr dirty="0" sz="11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consumption</a:t>
            </a:r>
            <a:r>
              <a:rPr dirty="0" sz="11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r>
              <a:rPr dirty="0" sz="11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CO2</a:t>
            </a:r>
            <a:r>
              <a:rPr dirty="0" sz="11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emissions</a:t>
            </a:r>
            <a:r>
              <a:rPr dirty="0" sz="11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for</a:t>
            </a:r>
            <a:r>
              <a:rPr dirty="0" sz="11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11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0A0A0A"/>
                </a:solidFill>
                <a:latin typeface="Arial MT"/>
                <a:cs typeface="Arial MT"/>
              </a:rPr>
              <a:t>group.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Eben Ha Ezer</dc:creator>
  <cp:keywords>DAF6bGsPSCc,BAFgwYf-PLg</cp:keywords>
  <dc:title>the best is yet to come".</dc:title>
  <dcterms:created xsi:type="dcterms:W3CDTF">2024-01-21T22:26:42Z</dcterms:created>
  <dcterms:modified xsi:type="dcterms:W3CDTF">2024-01-21T22:26:42Z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Canva</vt:lpwstr>
  </property>
  <property fmtid="{D5CDD505-2E9C-101B-9397-08002B2CF9AE}" pid="4" name="LastSaved">
    <vt:filetime>2024-01-21T00:00:00Z</vt:filetime>
  </property>
  <property fmtid="{D5CDD505-2E9C-101B-9397-08002B2CF9AE}" pid="5" name="Producer">
    <vt:lpwstr>Canva</vt:lpwstr>
  </property>
</Properties>
</file>