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850F-0A91-498D-9FE9-40C581344F8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8B11-929E-457E-90CD-ACA3C678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aculty.haas.berkeley.edu/stadelis/" TargetMode="External"/><Relationship Id="rId3" Type="http://schemas.openxmlformats.org/officeDocument/2006/relationships/hyperlink" Target="https://press.princeton.edu/books/hardcover/9780691129082/game-theory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coursera.org/learn/game-theory-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2.png"/><Relationship Id="rId18" Type="http://schemas.openxmlformats.org/officeDocument/2006/relationships/image" Target="../media/image970.png"/><Relationship Id="rId26" Type="http://schemas.openxmlformats.org/officeDocument/2006/relationships/image" Target="../media/image105.png"/><Relationship Id="rId3" Type="http://schemas.openxmlformats.org/officeDocument/2006/relationships/image" Target="../media/image79.png"/><Relationship Id="rId21" Type="http://schemas.openxmlformats.org/officeDocument/2006/relationships/image" Target="../media/image100.png"/><Relationship Id="rId7" Type="http://schemas.openxmlformats.org/officeDocument/2006/relationships/image" Target="../media/image96.png"/><Relationship Id="rId12" Type="http://schemas.openxmlformats.org/officeDocument/2006/relationships/image" Target="../media/image91.png"/><Relationship Id="rId17" Type="http://schemas.openxmlformats.org/officeDocument/2006/relationships/image" Target="../media/image98.png"/><Relationship Id="rId25" Type="http://schemas.openxmlformats.org/officeDocument/2006/relationships/image" Target="../media/image104.png"/><Relationship Id="rId2" Type="http://schemas.openxmlformats.org/officeDocument/2006/relationships/image" Target="../media/image78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1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9" Type="http://schemas.openxmlformats.org/officeDocument/2006/relationships/image" Target="../media/image980.png"/><Relationship Id="rId31" Type="http://schemas.openxmlformats.org/officeDocument/2006/relationships/image" Target="../media/image110.png"/><Relationship Id="rId4" Type="http://schemas.openxmlformats.org/officeDocument/2006/relationships/image" Target="../media/image80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2.png"/><Relationship Id="rId18" Type="http://schemas.openxmlformats.org/officeDocument/2006/relationships/image" Target="../media/image970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3" Type="http://schemas.openxmlformats.org/officeDocument/2006/relationships/image" Target="../media/image79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7" Type="http://schemas.openxmlformats.org/officeDocument/2006/relationships/image" Target="../media/image96.png"/><Relationship Id="rId12" Type="http://schemas.openxmlformats.org/officeDocument/2006/relationships/image" Target="../media/image9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2" Type="http://schemas.openxmlformats.org/officeDocument/2006/relationships/image" Target="../media/image78.png"/><Relationship Id="rId16" Type="http://schemas.openxmlformats.org/officeDocument/2006/relationships/image" Target="../media/image95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81.png"/><Relationship Id="rId15" Type="http://schemas.openxmlformats.org/officeDocument/2006/relationships/image" Target="../media/image94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" Type="http://schemas.openxmlformats.org/officeDocument/2006/relationships/image" Target="../media/image80.png"/><Relationship Id="rId9" Type="http://schemas.openxmlformats.org/officeDocument/2006/relationships/image" Target="../media/image112.png"/><Relationship Id="rId14" Type="http://schemas.openxmlformats.org/officeDocument/2006/relationships/image" Target="../media/image93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2.png"/><Relationship Id="rId18" Type="http://schemas.openxmlformats.org/officeDocument/2006/relationships/image" Target="../media/image970.png"/><Relationship Id="rId26" Type="http://schemas.openxmlformats.org/officeDocument/2006/relationships/image" Target="../media/image143.png"/><Relationship Id="rId39" Type="http://schemas.openxmlformats.org/officeDocument/2006/relationships/image" Target="../media/image154.png"/><Relationship Id="rId3" Type="http://schemas.openxmlformats.org/officeDocument/2006/relationships/image" Target="../media/image79.png"/><Relationship Id="rId21" Type="http://schemas.openxmlformats.org/officeDocument/2006/relationships/image" Target="../media/image138.png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47" Type="http://schemas.openxmlformats.org/officeDocument/2006/relationships/image" Target="../media/image162.png"/><Relationship Id="rId7" Type="http://schemas.openxmlformats.org/officeDocument/2006/relationships/image" Target="../media/image96.png"/><Relationship Id="rId12" Type="http://schemas.openxmlformats.org/officeDocument/2006/relationships/image" Target="../media/image91.png"/><Relationship Id="rId25" Type="http://schemas.openxmlformats.org/officeDocument/2006/relationships/image" Target="../media/image142.png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Relationship Id="rId46" Type="http://schemas.openxmlformats.org/officeDocument/2006/relationships/image" Target="../media/image161.png"/><Relationship Id="rId2" Type="http://schemas.openxmlformats.org/officeDocument/2006/relationships/image" Target="../media/image78.png"/><Relationship Id="rId16" Type="http://schemas.openxmlformats.org/officeDocument/2006/relationships/image" Target="../media/image95.png"/><Relationship Id="rId20" Type="http://schemas.openxmlformats.org/officeDocument/2006/relationships/image" Target="../media/image137.png"/><Relationship Id="rId29" Type="http://schemas.openxmlformats.org/officeDocument/2006/relationships/image" Target="../media/image135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24" Type="http://schemas.openxmlformats.org/officeDocument/2006/relationships/image" Target="../media/image141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60.png"/><Relationship Id="rId5" Type="http://schemas.openxmlformats.org/officeDocument/2006/relationships/image" Target="../media/image81.png"/><Relationship Id="rId15" Type="http://schemas.openxmlformats.org/officeDocument/2006/relationships/image" Target="../media/image94.png"/><Relationship Id="rId23" Type="http://schemas.openxmlformats.org/officeDocument/2006/relationships/image" Target="../media/image140.png"/><Relationship Id="rId28" Type="http://schemas.openxmlformats.org/officeDocument/2006/relationships/image" Target="../media/image134.png"/><Relationship Id="rId36" Type="http://schemas.openxmlformats.org/officeDocument/2006/relationships/image" Target="../media/image151.png"/><Relationship Id="rId49" Type="http://schemas.openxmlformats.org/officeDocument/2006/relationships/image" Target="../media/image164.png"/><Relationship Id="rId19" Type="http://schemas.openxmlformats.org/officeDocument/2006/relationships/image" Target="../media/image113.png"/><Relationship Id="rId31" Type="http://schemas.openxmlformats.org/officeDocument/2006/relationships/image" Target="../media/image146.png"/><Relationship Id="rId44" Type="http://schemas.openxmlformats.org/officeDocument/2006/relationships/image" Target="../media/image159.png"/><Relationship Id="rId4" Type="http://schemas.openxmlformats.org/officeDocument/2006/relationships/image" Target="../media/image80.png"/><Relationship Id="rId14" Type="http://schemas.openxmlformats.org/officeDocument/2006/relationships/image" Target="../media/image93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image" Target="../media/image1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69.png"/><Relationship Id="rId18" Type="http://schemas.openxmlformats.org/officeDocument/2006/relationships/image" Target="../media/image135.png"/><Relationship Id="rId26" Type="http://schemas.openxmlformats.org/officeDocument/2006/relationships/image" Target="../media/image180.png"/><Relationship Id="rId3" Type="http://schemas.openxmlformats.org/officeDocument/2006/relationships/image" Target="../media/image79.png"/><Relationship Id="rId21" Type="http://schemas.openxmlformats.org/officeDocument/2006/relationships/image" Target="../media/image175.png"/><Relationship Id="rId7" Type="http://schemas.openxmlformats.org/officeDocument/2006/relationships/image" Target="../media/image96.png"/><Relationship Id="rId12" Type="http://schemas.openxmlformats.org/officeDocument/2006/relationships/image" Target="../media/image168.png"/><Relationship Id="rId17" Type="http://schemas.openxmlformats.org/officeDocument/2006/relationships/image" Target="../media/image134.png"/><Relationship Id="rId25" Type="http://schemas.openxmlformats.org/officeDocument/2006/relationships/image" Target="../media/image179.png"/><Relationship Id="rId2" Type="http://schemas.openxmlformats.org/officeDocument/2006/relationships/image" Target="../media/image78.png"/><Relationship Id="rId16" Type="http://schemas.openxmlformats.org/officeDocument/2006/relationships/image" Target="../media/image172.png"/><Relationship Id="rId20" Type="http://schemas.openxmlformats.org/officeDocument/2006/relationships/image" Target="../media/image174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67.png"/><Relationship Id="rId24" Type="http://schemas.openxmlformats.org/officeDocument/2006/relationships/image" Target="../media/image178.png"/><Relationship Id="rId32" Type="http://schemas.openxmlformats.org/officeDocument/2006/relationships/image" Target="../media/image186.png"/><Relationship Id="rId5" Type="http://schemas.openxmlformats.org/officeDocument/2006/relationships/image" Target="../media/image81.png"/><Relationship Id="rId15" Type="http://schemas.openxmlformats.org/officeDocument/2006/relationships/image" Target="../media/image171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10" Type="http://schemas.openxmlformats.org/officeDocument/2006/relationships/image" Target="../media/image166.png"/><Relationship Id="rId19" Type="http://schemas.openxmlformats.org/officeDocument/2006/relationships/image" Target="../media/image173.png"/><Relationship Id="rId31" Type="http://schemas.openxmlformats.org/officeDocument/2006/relationships/image" Target="../media/image185.png"/><Relationship Id="rId4" Type="http://schemas.openxmlformats.org/officeDocument/2006/relationships/image" Target="../media/image8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Relationship Id="rId30" Type="http://schemas.openxmlformats.org/officeDocument/2006/relationships/image" Target="../media/image1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2381" y="203982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EC0285 “Teoría de Juegos”</a:t>
            </a:r>
            <a:endParaRPr lang="es-CO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52381" y="2917857"/>
            <a:ext cx="6694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 smtClean="0"/>
              <a:t>Game</a:t>
            </a:r>
            <a:r>
              <a:rPr lang="es-CO" sz="2000" dirty="0" smtClean="0"/>
              <a:t> </a:t>
            </a:r>
            <a:r>
              <a:rPr lang="es-CO" sz="2000" dirty="0" err="1" smtClean="0"/>
              <a:t>Theory</a:t>
            </a:r>
            <a:r>
              <a:rPr lang="es-CO" sz="2000" dirty="0"/>
              <a:t>: </a:t>
            </a:r>
            <a:r>
              <a:rPr lang="es-CO" sz="2000" dirty="0">
                <a:hlinkClick r:id="rId2"/>
              </a:rPr>
              <a:t>https://</a:t>
            </a:r>
            <a:r>
              <a:rPr lang="es-CO" sz="2000" dirty="0" smtClean="0">
                <a:hlinkClick r:id="rId2"/>
              </a:rPr>
              <a:t>www.coursera.org/learn/game-theory-1</a:t>
            </a:r>
            <a:endParaRPr lang="es-CO" sz="2000" dirty="0" smtClean="0"/>
          </a:p>
          <a:p>
            <a:pPr marL="1028700" lvl="1" indent="-571500">
              <a:buFontTx/>
              <a:buChar char="-"/>
            </a:pPr>
            <a:r>
              <a:rPr lang="es-CO" sz="2000" dirty="0" smtClean="0"/>
              <a:t>Matthew Jackson (Stanford)</a:t>
            </a:r>
          </a:p>
          <a:p>
            <a:pPr marL="1028700" lvl="1" indent="-571500">
              <a:buFontTx/>
              <a:buChar char="-"/>
            </a:pPr>
            <a:r>
              <a:rPr lang="es-CO" sz="2000" dirty="0" err="1" smtClean="0"/>
              <a:t>Yoav</a:t>
            </a:r>
            <a:r>
              <a:rPr lang="es-CO" sz="2000" dirty="0" smtClean="0"/>
              <a:t> </a:t>
            </a:r>
            <a:r>
              <a:rPr lang="es-CO" sz="2000" dirty="0" err="1" smtClean="0"/>
              <a:t>Shoam</a:t>
            </a:r>
            <a:r>
              <a:rPr lang="es-CO" sz="2000" dirty="0" smtClean="0"/>
              <a:t> (Stanford)</a:t>
            </a:r>
          </a:p>
          <a:p>
            <a:pPr marL="1028700" lvl="1" indent="-571500">
              <a:buFontTx/>
              <a:buChar char="-"/>
            </a:pPr>
            <a:r>
              <a:rPr lang="es-CO" sz="2000" dirty="0" smtClean="0"/>
              <a:t>Kevin </a:t>
            </a:r>
            <a:r>
              <a:rPr lang="es-CO" sz="2000" dirty="0" err="1" smtClean="0"/>
              <a:t>Leyton</a:t>
            </a:r>
            <a:r>
              <a:rPr lang="es-CO" sz="2000" dirty="0" smtClean="0"/>
              <a:t>-Brown (UBC)</a:t>
            </a:r>
          </a:p>
          <a:p>
            <a:pPr marL="1028700" lvl="1" indent="-571500">
              <a:buFontTx/>
              <a:buChar char="-"/>
            </a:pPr>
            <a:endParaRPr lang="es-CO" sz="2000" dirty="0" smtClean="0"/>
          </a:p>
          <a:p>
            <a:pPr marL="1028700" lvl="1" indent="-571500">
              <a:buFontTx/>
              <a:buChar char="-"/>
            </a:pPr>
            <a:endParaRPr lang="es-CO" sz="2000" dirty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Tadelis</a:t>
            </a:r>
            <a:r>
              <a:rPr lang="en-US" sz="2000" dirty="0" smtClean="0"/>
              <a:t>] </a:t>
            </a:r>
            <a:r>
              <a:rPr lang="en-US" sz="2000" dirty="0" err="1" smtClean="0"/>
              <a:t>Tadelis</a:t>
            </a:r>
            <a:r>
              <a:rPr lang="en-US" sz="2000" dirty="0" smtClean="0"/>
              <a:t>, Steven. 2013. </a:t>
            </a:r>
            <a:r>
              <a:rPr lang="en-US" sz="2000" b="1" dirty="0" smtClean="0"/>
              <a:t>Game theory: an introduction</a:t>
            </a:r>
            <a:r>
              <a:rPr lang="en-US" sz="2000" dirty="0" smtClean="0"/>
              <a:t>. Princeton University Press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press.princeton.edu/books/hardcover/9780691129082/game-theory</a:t>
            </a:r>
            <a:endParaRPr lang="es-CO" sz="2000" dirty="0"/>
          </a:p>
        </p:txBody>
      </p:sp>
      <p:pic>
        <p:nvPicPr>
          <p:cNvPr id="1040" name="Picture 16" descr="Coursera for Campus (COVID-19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85" y="1186845"/>
            <a:ext cx="2422967" cy="127205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iversidad de Stanford: Requisitos de admisión, cursos, matrícula,  clasificació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30" y="1352918"/>
            <a:ext cx="1815364" cy="1018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in en Vancouver B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370" y="1218093"/>
            <a:ext cx="943199" cy="12885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ame Theory: An Introduction (English Edition) eBook: Tadelis, Steven:  Amazon.es: Tienda Kind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4" y="805845"/>
            <a:ext cx="3333750" cy="4762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775" y="5903290"/>
            <a:ext cx="41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https://faculty.haas.berkeley.edu/stadelis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4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0" y="116551"/>
            <a:ext cx="11596187" cy="842238"/>
          </a:xfrm>
        </p:spPr>
        <p:txBody>
          <a:bodyPr>
            <a:normAutofit/>
          </a:bodyPr>
          <a:lstStyle/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3552519" y="1071605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76151" y="1137381"/>
            <a:ext cx="136928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b="1" dirty="0" smtClean="0"/>
              <a:t>Juegos con información </a:t>
            </a:r>
            <a:r>
              <a:rPr lang="es-CO" b="1" dirty="0" smtClean="0">
                <a:solidFill>
                  <a:srgbClr val="7030A0"/>
                </a:solidFill>
              </a:rPr>
              <a:t>perfecta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427786" y="1135547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53244" y="2468937"/>
            <a:ext cx="203200" cy="18716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Oval 45"/>
          <p:cNvSpPr/>
          <p:nvPr/>
        </p:nvSpPr>
        <p:spPr>
          <a:xfrm>
            <a:off x="2119925" y="3863562"/>
            <a:ext cx="203200" cy="1871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Straight Connector 8"/>
          <p:cNvCxnSpPr>
            <a:stCxn id="6" idx="5"/>
            <a:endCxn id="46" idx="1"/>
          </p:cNvCxnSpPr>
          <p:nvPr/>
        </p:nvCxnSpPr>
        <p:spPr>
          <a:xfrm>
            <a:off x="1426686" y="2628695"/>
            <a:ext cx="722997" cy="1262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160" idx="0"/>
          </p:cNvCxnSpPr>
          <p:nvPr/>
        </p:nvCxnSpPr>
        <p:spPr>
          <a:xfrm flipH="1">
            <a:off x="526568" y="2628695"/>
            <a:ext cx="756434" cy="114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3"/>
            <a:endCxn id="161" idx="0"/>
          </p:cNvCxnSpPr>
          <p:nvPr/>
        </p:nvCxnSpPr>
        <p:spPr>
          <a:xfrm flipH="1">
            <a:off x="1469596" y="4023320"/>
            <a:ext cx="680087" cy="682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6" idx="5"/>
            <a:endCxn id="162" idx="0"/>
          </p:cNvCxnSpPr>
          <p:nvPr/>
        </p:nvCxnSpPr>
        <p:spPr>
          <a:xfrm>
            <a:off x="2293367" y="4023320"/>
            <a:ext cx="643312" cy="69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15848" y="2130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6599" y="34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2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0604" y="894673"/>
            <a:ext cx="30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15.1: Competencia por un mercado (</a:t>
            </a:r>
            <a:r>
              <a:rPr lang="es-CO" sz="1400" i="1" dirty="0" err="1" smtClean="0"/>
              <a:t>entry</a:t>
            </a:r>
            <a:r>
              <a:rPr lang="es-CO" sz="1400" i="1" dirty="0" smtClean="0"/>
              <a:t> </a:t>
            </a:r>
            <a:r>
              <a:rPr lang="es-CO" sz="1400" i="1" dirty="0" err="1" smtClean="0"/>
              <a:t>game</a:t>
            </a:r>
            <a:r>
              <a:rPr lang="es-CO" sz="1400" dirty="0" smtClean="0"/>
              <a:t>, p. 304)</a:t>
            </a:r>
            <a:endParaRPr lang="es-CO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796018" y="284539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6583" y="2837498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86115" y="841967"/>
            <a:ext cx="265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Competencia por un mercado:</a:t>
            </a:r>
            <a:endParaRPr lang="es-CO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617480" y="1689403"/>
            <a:ext cx="3600405" cy="369332"/>
            <a:chOff x="3617480" y="1689403"/>
            <a:chExt cx="360040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617480" y="1689403"/>
                  <a:ext cx="15739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dirty="0" smtClean="0"/>
                    <a:t> {</a:t>
                  </a:r>
                  <a:r>
                    <a:rPr lang="es-CO" dirty="0" smtClean="0">
                      <a:solidFill>
                        <a:srgbClr val="FF0000"/>
                      </a:solidFill>
                    </a:rPr>
                    <a:t>O</a:t>
                  </a:r>
                  <a:r>
                    <a:rPr lang="es-CO" dirty="0" smtClean="0"/>
                    <a:t>, </a:t>
                  </a:r>
                  <a:r>
                    <a:rPr lang="es-CO" dirty="0" smtClean="0">
                      <a:solidFill>
                        <a:srgbClr val="FF0000"/>
                      </a:solidFill>
                    </a:rPr>
                    <a:t>E</a:t>
                  </a:r>
                  <a:r>
                    <a:rPr lang="es-CO" dirty="0" smtClean="0"/>
                    <a:t>, </a:t>
                  </a:r>
                  <a:r>
                    <a:rPr lang="es-CO" dirty="0" smtClean="0">
                      <a:solidFill>
                        <a:srgbClr val="00B050"/>
                      </a:solidFill>
                    </a:rPr>
                    <a:t>F</a:t>
                  </a:r>
                  <a:r>
                    <a:rPr lang="es-CO" dirty="0" smtClean="0"/>
                    <a:t>, </a:t>
                  </a:r>
                  <a:r>
                    <a:rPr lang="es-CO" dirty="0" smtClean="0">
                      <a:solidFill>
                        <a:srgbClr val="00B050"/>
                      </a:solidFill>
                    </a:rPr>
                    <a:t>A</a:t>
                  </a:r>
                  <a:r>
                    <a:rPr lang="es-CO" dirty="0" smtClean="0"/>
                    <a:t>}</a:t>
                  </a:r>
                  <a:endParaRPr lang="es-CO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80" y="1689403"/>
                  <a:ext cx="157395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27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5501458" y="1745055"/>
                  <a:ext cx="1716427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CO" sz="1200" dirty="0" smtClean="0"/>
                    <a:t>: conjunto de acciones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58" y="1745055"/>
                  <a:ext cx="171642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Group 223"/>
          <p:cNvGrpSpPr/>
          <p:nvPr/>
        </p:nvGrpSpPr>
        <p:grpSpPr>
          <a:xfrm>
            <a:off x="3564763" y="2185054"/>
            <a:ext cx="3653122" cy="369332"/>
            <a:chOff x="3564763" y="2185054"/>
            <a:chExt cx="365312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64763" y="2185054"/>
                  <a:ext cx="12563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763" y="2185054"/>
                  <a:ext cx="125637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4793413" y="2234761"/>
                  <a:ext cx="2424472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s-CO" sz="1200" dirty="0" smtClean="0"/>
                    <a:t>: conjunto de nodos no terminales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413" y="2234761"/>
                  <a:ext cx="24244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3637326" y="2657687"/>
            <a:ext cx="3580559" cy="723940"/>
            <a:chOff x="3637326" y="2657687"/>
            <a:chExt cx="3580559" cy="723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3637326" y="2657687"/>
                  <a:ext cx="10499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dirty="0"/>
                    <a:t> </a:t>
                  </a:r>
                  <a:r>
                    <a:rPr lang="es-CO" dirty="0">
                      <a:solidFill>
                        <a:srgbClr val="FF0000"/>
                      </a:solidFill>
                    </a:rPr>
                    <a:t>1</a:t>
                  </a:r>
                  <a:endParaRPr lang="es-CO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326" y="2657687"/>
                  <a:ext cx="10499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36" r="-34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645373" y="3012295"/>
                  <a:ext cx="10499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dirty="0"/>
                    <a:t> </a:t>
                  </a:r>
                  <a:r>
                    <a:rPr lang="es-CO" dirty="0">
                      <a:solidFill>
                        <a:srgbClr val="00B050"/>
                      </a:solidFill>
                    </a:rPr>
                    <a:t>2</a:t>
                  </a:r>
                  <a:endParaRPr lang="es-CO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373" y="3012295"/>
                  <a:ext cx="10499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r="-40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5021633" y="2789164"/>
                  <a:ext cx="2196252" cy="461665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s-CO" sz="1200" dirty="0" smtClean="0"/>
                    <a:t>: función de jugadores / función de turnos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633" y="2789164"/>
                  <a:ext cx="219625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84524" y="1415412"/>
            <a:ext cx="2793385" cy="369332"/>
            <a:chOff x="184524" y="1415412"/>
            <a:chExt cx="2793385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4219" y="1794976"/>
            <a:ext cx="1959035" cy="369332"/>
            <a:chOff x="174219" y="1794976"/>
            <a:chExt cx="1959035" cy="369332"/>
          </a:xfrm>
        </p:grpSpPr>
        <p:sp>
          <p:nvSpPr>
            <p:cNvPr id="155" name="TextBox 154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1501891" y="39785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642847" y="401246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4930" y="37718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</a:t>
            </a:r>
            <a:r>
              <a:rPr lang="es-CO" dirty="0" smtClean="0">
                <a:solidFill>
                  <a:srgbClr val="FF0000"/>
                </a:solidFill>
              </a:rPr>
              <a:t>0 </a:t>
            </a:r>
            <a:r>
              <a:rPr lang="es-CO" dirty="0" smtClean="0"/>
              <a:t>, </a:t>
            </a:r>
            <a:r>
              <a:rPr lang="es-CO" dirty="0" smtClean="0">
                <a:solidFill>
                  <a:srgbClr val="00B050"/>
                </a:solidFill>
              </a:rPr>
              <a:t>2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161" name="TextBox 160"/>
          <p:cNvSpPr txBox="1"/>
          <p:nvPr/>
        </p:nvSpPr>
        <p:spPr>
          <a:xfrm>
            <a:off x="1037426" y="470622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</a:t>
            </a:r>
            <a:r>
              <a:rPr lang="es-CO" dirty="0" smtClean="0">
                <a:solidFill>
                  <a:srgbClr val="FF0000"/>
                </a:solidFill>
              </a:rPr>
              <a:t>-1 </a:t>
            </a:r>
            <a:r>
              <a:rPr lang="es-CO" dirty="0" smtClean="0"/>
              <a:t>, </a:t>
            </a:r>
            <a:r>
              <a:rPr lang="es-CO" dirty="0" smtClean="0">
                <a:solidFill>
                  <a:srgbClr val="00B050"/>
                </a:solidFill>
              </a:rPr>
              <a:t>-1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162" name="TextBox 161"/>
          <p:cNvSpPr txBox="1"/>
          <p:nvPr/>
        </p:nvSpPr>
        <p:spPr>
          <a:xfrm>
            <a:off x="2575041" y="47175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</a:t>
            </a:r>
            <a:r>
              <a:rPr lang="es-CO" dirty="0" smtClean="0">
                <a:solidFill>
                  <a:srgbClr val="FF0000"/>
                </a:solidFill>
              </a:rPr>
              <a:t>1 </a:t>
            </a:r>
            <a:r>
              <a:rPr lang="es-CO" dirty="0" smtClean="0"/>
              <a:t>, </a:t>
            </a:r>
            <a:r>
              <a:rPr lang="es-CO" dirty="0" smtClean="0">
                <a:solidFill>
                  <a:srgbClr val="00B050"/>
                </a:solidFill>
              </a:rPr>
              <a:t>1</a:t>
            </a:r>
            <a:r>
              <a:rPr lang="es-CO" dirty="0" smtClean="0"/>
              <a:t>)</a:t>
            </a:r>
            <a:endParaRPr lang="es-CO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426" y="5029995"/>
            <a:ext cx="2922976" cy="523220"/>
            <a:chOff x="72426" y="5029995"/>
            <a:chExt cx="2922976" cy="523220"/>
          </a:xfrm>
        </p:grpSpPr>
        <p:sp>
          <p:nvSpPr>
            <p:cNvPr id="163" name="TextBox 162"/>
            <p:cNvSpPr txBox="1"/>
            <p:nvPr/>
          </p:nvSpPr>
          <p:spPr>
            <a:xfrm>
              <a:off x="72426" y="5029995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FF0000"/>
                  </a:solidFill>
                </a:rPr>
                <a:t>O</a:t>
              </a:r>
              <a:endParaRPr lang="es-CO" sz="28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9953" y="5160991"/>
              <a:ext cx="2575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No competir por el mercado (</a:t>
              </a:r>
              <a:r>
                <a:rPr lang="es-CO" sz="1200" dirty="0" err="1" smtClean="0"/>
                <a:t>S</a:t>
              </a:r>
              <a:r>
                <a:rPr lang="es-CO" sz="1200" i="1" dirty="0" err="1" smtClean="0"/>
                <a:t>tay</a:t>
              </a:r>
              <a:r>
                <a:rPr lang="es-CO" sz="1200" i="1" dirty="0" smtClean="0"/>
                <a:t> </a:t>
              </a:r>
              <a:r>
                <a:rPr lang="es-CO" sz="1200" i="1" dirty="0" err="1" smtClean="0"/>
                <a:t>out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913" y="5447112"/>
            <a:ext cx="2540271" cy="523220"/>
            <a:chOff x="98913" y="5447112"/>
            <a:chExt cx="2540271" cy="523220"/>
          </a:xfrm>
        </p:grpSpPr>
        <p:sp>
          <p:nvSpPr>
            <p:cNvPr id="165" name="TextBox 164"/>
            <p:cNvSpPr txBox="1"/>
            <p:nvPr/>
          </p:nvSpPr>
          <p:spPr>
            <a:xfrm>
              <a:off x="98913" y="5447112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FF0000"/>
                  </a:solidFill>
                </a:rPr>
                <a:t>E</a:t>
              </a:r>
              <a:endParaRPr lang="es-CO" sz="28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298" y="5588239"/>
              <a:ext cx="2206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Competir por el mercado (</a:t>
              </a:r>
              <a:r>
                <a:rPr lang="es-CO" sz="1200" i="1" dirty="0" err="1" smtClean="0"/>
                <a:t>Enter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2944" y="5900262"/>
            <a:ext cx="3002525" cy="523220"/>
            <a:chOff x="92944" y="5900262"/>
            <a:chExt cx="3002525" cy="523220"/>
          </a:xfrm>
        </p:grpSpPr>
        <p:sp>
          <p:nvSpPr>
            <p:cNvPr id="167" name="TextBox 166"/>
            <p:cNvSpPr txBox="1"/>
            <p:nvPr/>
          </p:nvSpPr>
          <p:spPr>
            <a:xfrm>
              <a:off x="92944" y="5900262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00B050"/>
                  </a:solidFill>
                </a:rPr>
                <a:t>F</a:t>
              </a:r>
              <a:endParaRPr lang="es-CO" sz="2800" dirty="0">
                <a:solidFill>
                  <a:srgbClr val="00B05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1404" y="6029256"/>
              <a:ext cx="2674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Luchar por mantener el mercado (</a:t>
              </a:r>
              <a:r>
                <a:rPr lang="es-CO" sz="1200" i="1" dirty="0" err="1" smtClean="0"/>
                <a:t>Fight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944" y="6344729"/>
            <a:ext cx="3511316" cy="523220"/>
            <a:chOff x="74944" y="6344729"/>
            <a:chExt cx="3511316" cy="523220"/>
          </a:xfrm>
        </p:grpSpPr>
        <p:sp>
          <p:nvSpPr>
            <p:cNvPr id="169" name="TextBox 168"/>
            <p:cNvSpPr txBox="1"/>
            <p:nvPr/>
          </p:nvSpPr>
          <p:spPr>
            <a:xfrm>
              <a:off x="74944" y="6344729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00B050"/>
                  </a:solidFill>
                </a:rPr>
                <a:t>A</a:t>
              </a:r>
              <a:endParaRPr lang="es-CO" sz="2800" dirty="0">
                <a:solidFill>
                  <a:srgbClr val="00B05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6353" y="6482406"/>
              <a:ext cx="3169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Ajustarse ante la entrada del rival (</a:t>
              </a:r>
              <a:r>
                <a:rPr lang="es-CO" sz="1200" i="1" dirty="0" err="1" smtClean="0"/>
                <a:t>Accomodate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136783" y="2732372"/>
                <a:ext cx="4520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83" y="2732372"/>
                <a:ext cx="452047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2001306" y="4095505"/>
                <a:ext cx="4520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06" y="4095505"/>
                <a:ext cx="452047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604215" y="1220223"/>
            <a:ext cx="3613670" cy="369332"/>
            <a:chOff x="3604215" y="1220223"/>
            <a:chExt cx="36136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604215" y="1220223"/>
                  <a:ext cx="1234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C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215" y="1220223"/>
                  <a:ext cx="123469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5109193" y="1257685"/>
                  <a:ext cx="2108692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s-CO" sz="1200" dirty="0" smtClean="0"/>
                    <a:t>: conjunto de jugadores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93" y="1257685"/>
                  <a:ext cx="2108692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/>
          <p:cNvGrpSpPr/>
          <p:nvPr/>
        </p:nvGrpSpPr>
        <p:grpSpPr>
          <a:xfrm>
            <a:off x="3534235" y="3547936"/>
            <a:ext cx="3664032" cy="793114"/>
            <a:chOff x="3534235" y="3547936"/>
            <a:chExt cx="3664032" cy="793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5588280" y="3575351"/>
                  <a:ext cx="1600845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a14:m>
                  <a:r>
                    <a:rPr lang="es-CO" sz="1200" dirty="0" smtClean="0"/>
                    <a:t>: función de acciones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8280" y="3575351"/>
                  <a:ext cx="160084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534235" y="3547936"/>
                  <a:ext cx="20667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CO" b="0" i="0" smtClean="0">
                                <a:solidFill>
                                  <a:srgbClr val="FF0000"/>
                                </a:solidFill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s-CO" b="0" i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CO" b="0" i="0" smtClean="0">
                                <a:solidFill>
                                  <a:srgbClr val="FF0000"/>
                                </a:solidFill>
                              </a:rPr>
                              <m:t>E</m:t>
                            </m:r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235" y="3547936"/>
                  <a:ext cx="20667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534682" y="3971718"/>
                  <a:ext cx="20498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CO" b="0" i="0" smtClean="0">
                                <a:solidFill>
                                  <a:srgbClr val="00B050"/>
                                </a:solidFill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s-CO" b="0" i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CO" b="0" i="0" smtClean="0">
                                <a:solidFill>
                                  <a:srgbClr val="00B050"/>
                                </a:solidFill>
                              </a:rPr>
                              <m:t>A</m:t>
                            </m:r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682" y="3971718"/>
                  <a:ext cx="204985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5597422" y="4031662"/>
                  <a:ext cx="1600845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s-CO" sz="1200" dirty="0" smtClean="0"/>
                    <a:t>: estrategias puras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422" y="4031662"/>
                  <a:ext cx="1600845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Group 226"/>
          <p:cNvGrpSpPr/>
          <p:nvPr/>
        </p:nvGrpSpPr>
        <p:grpSpPr>
          <a:xfrm>
            <a:off x="4191647" y="4508054"/>
            <a:ext cx="3006707" cy="302347"/>
            <a:chOff x="4191647" y="4508054"/>
            <a:chExt cx="3006707" cy="302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5597509" y="4533402"/>
                  <a:ext cx="1600845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s-CO" sz="1200" dirty="0" smtClean="0"/>
                    <a:t>: subjuegos</a:t>
                  </a:r>
                  <a:endParaRPr lang="es-CO" sz="900" i="1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509" y="4533402"/>
                  <a:ext cx="160084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191647" y="4509382"/>
                  <a:ext cx="349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647" y="4509382"/>
                  <a:ext cx="349968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578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4774380" y="4508054"/>
                  <a:ext cx="35759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CO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380" y="4508054"/>
                  <a:ext cx="357598" cy="2989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3559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TextBox 179"/>
          <p:cNvSpPr txBox="1"/>
          <p:nvPr/>
        </p:nvSpPr>
        <p:spPr>
          <a:xfrm>
            <a:off x="5584539" y="5021864"/>
            <a:ext cx="160084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Equilibrio Perfecto en Subjuegos (SPE)</a:t>
            </a:r>
            <a:endParaRPr lang="es-CO" sz="900" i="1" dirty="0" smtClean="0"/>
          </a:p>
        </p:txBody>
      </p:sp>
      <p:sp>
        <p:nvSpPr>
          <p:cNvPr id="181" name="TextBox 180"/>
          <p:cNvSpPr txBox="1"/>
          <p:nvPr/>
        </p:nvSpPr>
        <p:spPr>
          <a:xfrm>
            <a:off x="3631754" y="5747739"/>
            <a:ext cx="374737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SPE: El monopolista promete ajustarse ante la  entrada de un rival al mercado (A) y la empresa retadora decide competir por el mercado (E). Ambas empresas obtienen el mismo pago (1).</a:t>
            </a:r>
            <a:endParaRPr lang="es-CO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93367" y="4026702"/>
            <a:ext cx="643312" cy="682238"/>
          </a:xfrm>
          <a:prstGeom prst="line">
            <a:avLst/>
          </a:prstGeom>
          <a:ln w="539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443860" y="2612479"/>
            <a:ext cx="731615" cy="1284057"/>
          </a:xfrm>
          <a:prstGeom prst="line">
            <a:avLst/>
          </a:prstGeom>
          <a:ln w="539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3998624" y="4938365"/>
            <a:ext cx="1447257" cy="754181"/>
            <a:chOff x="3998624" y="4938365"/>
            <a:chExt cx="1447257" cy="754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3998624" y="4938365"/>
                  <a:ext cx="1395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b="0" dirty="0" smtClean="0"/>
                    <a:t>SPE</a:t>
                  </a:r>
                  <a14:m>
                    <m:oMath xmlns:m="http://schemas.openxmlformats.org/officeDocument/2006/math"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solidFill>
                                <a:srgbClr val="FF0000"/>
                              </a:solidFill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solidFill>
                                <a:srgbClr val="00B050"/>
                              </a:solidFill>
                            </a:rPr>
                            <m:t>A</m:t>
                          </m:r>
                        </m:e>
                      </m:d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24" y="4938365"/>
                  <a:ext cx="1395767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93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4491102" y="5414765"/>
                  <a:ext cx="5253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102" y="5414765"/>
                  <a:ext cx="525336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917788" y="5415547"/>
                  <a:ext cx="52809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788" y="5415547"/>
                  <a:ext cx="52809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endCxn id="184" idx="0"/>
            </p:cNvCxnSpPr>
            <p:nvPr/>
          </p:nvCxnSpPr>
          <p:spPr>
            <a:xfrm>
              <a:off x="5067382" y="5245999"/>
              <a:ext cx="114453" cy="169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57" idx="0"/>
            </p:cNvCxnSpPr>
            <p:nvPr/>
          </p:nvCxnSpPr>
          <p:spPr>
            <a:xfrm flipH="1">
              <a:off x="4753770" y="5239183"/>
              <a:ext cx="82808" cy="17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7585512" y="2405068"/>
            <a:ext cx="136724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b="1" dirty="0" smtClean="0"/>
              <a:t>Juegos con información </a:t>
            </a:r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completa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44652" y="1035931"/>
            <a:ext cx="305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Todos los jugadores conocen </a:t>
            </a:r>
            <a:r>
              <a:rPr lang="es-CO" dirty="0" smtClean="0">
                <a:solidFill>
                  <a:srgbClr val="7030A0"/>
                </a:solidFill>
              </a:rPr>
              <a:t>la historia de las acciones </a:t>
            </a:r>
            <a:r>
              <a:rPr lang="es-CO" dirty="0" smtClean="0"/>
              <a:t>tomadas en el juego antes de tomar una decisión.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9061132" y="2271620"/>
            <a:ext cx="313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Todos los jugadores conocen </a:t>
            </a:r>
            <a:r>
              <a:rPr lang="es-CO" dirty="0" smtClean="0">
                <a:solidFill>
                  <a:schemeClr val="accent2"/>
                </a:solidFill>
              </a:rPr>
              <a:t>los pagos </a:t>
            </a:r>
            <a:r>
              <a:rPr lang="es-CO" dirty="0" smtClean="0"/>
              <a:t>y </a:t>
            </a:r>
            <a:r>
              <a:rPr lang="es-CO" dirty="0" smtClean="0">
                <a:solidFill>
                  <a:schemeClr val="accent2"/>
                </a:solidFill>
              </a:rPr>
              <a:t>los tipos de actores</a:t>
            </a:r>
            <a:r>
              <a:rPr lang="es-CO" dirty="0" smtClean="0"/>
              <a:t> que participan en el juego antes de tomar una decisión.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8195289" y="3517253"/>
            <a:ext cx="318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[LB&amp;S] Figura 5.1: Un juego </a:t>
            </a:r>
            <a:r>
              <a:rPr lang="es-CO" sz="1400" dirty="0" smtClean="0">
                <a:solidFill>
                  <a:schemeClr val="accent2"/>
                </a:solidFill>
              </a:rPr>
              <a:t>completo</a:t>
            </a:r>
            <a:r>
              <a:rPr lang="es-CO" sz="1400" dirty="0" smtClean="0"/>
              <a:t> con información </a:t>
            </a:r>
            <a:r>
              <a:rPr lang="es-CO" sz="1400" dirty="0" smtClean="0">
                <a:solidFill>
                  <a:srgbClr val="7030A0"/>
                </a:solidFill>
              </a:rPr>
              <a:t>imperfecta</a:t>
            </a:r>
            <a:r>
              <a:rPr lang="es-CO" sz="1400" dirty="0" smtClean="0"/>
              <a:t> (p. 42)</a:t>
            </a:r>
            <a:endParaRPr lang="es-CO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7552889" y="4076041"/>
            <a:ext cx="4455850" cy="2591031"/>
            <a:chOff x="7552889" y="4076041"/>
            <a:chExt cx="4455850" cy="2591031"/>
          </a:xfrm>
        </p:grpSpPr>
        <p:sp>
          <p:nvSpPr>
            <p:cNvPr id="188" name="Oval 187"/>
            <p:cNvSpPr/>
            <p:nvPr/>
          </p:nvSpPr>
          <p:spPr>
            <a:xfrm>
              <a:off x="10292260" y="4349252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242745" y="5352535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0063914" y="5372647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>
              <a:stCxn id="249" idx="3"/>
              <a:endCxn id="189" idx="7"/>
            </p:cNvCxnSpPr>
            <p:nvPr/>
          </p:nvCxnSpPr>
          <p:spPr>
            <a:xfrm flipH="1">
              <a:off x="8416187" y="4851021"/>
              <a:ext cx="723384" cy="532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249" idx="5"/>
              <a:endCxn id="190" idx="1"/>
            </p:cNvCxnSpPr>
            <p:nvPr/>
          </p:nvCxnSpPr>
          <p:spPr>
            <a:xfrm>
              <a:off x="9283255" y="4851021"/>
              <a:ext cx="810417" cy="552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88" idx="6"/>
              <a:endCxn id="239" idx="1"/>
            </p:cNvCxnSpPr>
            <p:nvPr/>
          </p:nvCxnSpPr>
          <p:spPr>
            <a:xfrm>
              <a:off x="10495460" y="4455656"/>
              <a:ext cx="1132699" cy="329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8759612" y="6087712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7765225" y="6089726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>
              <a:stCxn id="189" idx="3"/>
              <a:endCxn id="196" idx="0"/>
            </p:cNvCxnSpPr>
            <p:nvPr/>
          </p:nvCxnSpPr>
          <p:spPr>
            <a:xfrm flipH="1">
              <a:off x="7866825" y="5534177"/>
              <a:ext cx="405678" cy="555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9" idx="5"/>
              <a:endCxn id="195" idx="0"/>
            </p:cNvCxnSpPr>
            <p:nvPr/>
          </p:nvCxnSpPr>
          <p:spPr>
            <a:xfrm>
              <a:off x="8416187" y="5534177"/>
              <a:ext cx="445025" cy="55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10601996" y="6111855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9575928" y="6087712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0" idx="3"/>
              <a:endCxn id="200" idx="0"/>
            </p:cNvCxnSpPr>
            <p:nvPr/>
          </p:nvCxnSpPr>
          <p:spPr>
            <a:xfrm flipH="1">
              <a:off x="9677528" y="5554289"/>
              <a:ext cx="416144" cy="5334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90" idx="5"/>
              <a:endCxn id="199" idx="0"/>
            </p:cNvCxnSpPr>
            <p:nvPr/>
          </p:nvCxnSpPr>
          <p:spPr>
            <a:xfrm>
              <a:off x="10237356" y="5554289"/>
              <a:ext cx="466240" cy="557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0254278" y="40760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080055" y="43887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2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52889" y="62849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560757" y="628806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0400180" y="629774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379724" y="628806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11598401" y="4754417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1391262" y="495016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9109813" y="4669379"/>
              <a:ext cx="203200" cy="21280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>
              <a:stCxn id="188" idx="2"/>
              <a:endCxn id="249" idx="7"/>
            </p:cNvCxnSpPr>
            <p:nvPr/>
          </p:nvCxnSpPr>
          <p:spPr>
            <a:xfrm flipH="1">
              <a:off x="9283255" y="4455656"/>
              <a:ext cx="1009005" cy="244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9612411" y="4313457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L</a:t>
              </a:r>
              <a:endParaRPr lang="en-US" sz="14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1023221" y="4364772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R</a:t>
              </a:r>
              <a:endParaRPr lang="en-US" sz="14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213563" y="50710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96" name="Straight Connector 295"/>
            <p:cNvCxnSpPr>
              <a:stCxn id="189" idx="6"/>
              <a:endCxn id="190" idx="2"/>
            </p:cNvCxnSpPr>
            <p:nvPr/>
          </p:nvCxnSpPr>
          <p:spPr>
            <a:xfrm>
              <a:off x="8445945" y="5458939"/>
              <a:ext cx="1617969" cy="20112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10042374" y="50852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8589799" y="4827055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A</a:t>
              </a:r>
              <a:endParaRPr lang="en-US" sz="14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9565484" y="483577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B</a:t>
              </a:r>
              <a:endParaRPr lang="en-US" sz="14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7833804" y="557284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s</a:t>
              </a:r>
              <a:endParaRPr lang="en-US" sz="14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607941" y="55938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t</a:t>
              </a:r>
              <a:endParaRPr lang="en-US" sz="14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644717" y="559711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s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0445020" y="5597115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t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Rectangle 310"/>
                <p:cNvSpPr/>
                <p:nvPr/>
              </p:nvSpPr>
              <p:spPr>
                <a:xfrm>
                  <a:off x="10155818" y="4537341"/>
                  <a:ext cx="4887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Rectangle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818" y="4537341"/>
                  <a:ext cx="488724" cy="30777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8985389" y="4897429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389" y="4897429"/>
                  <a:ext cx="452047" cy="30777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8130800" y="5578895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800" y="5578895"/>
                  <a:ext cx="452047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9951175" y="5593850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175" y="5593850"/>
                  <a:ext cx="45204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TextBox 108"/>
          <p:cNvSpPr txBox="1"/>
          <p:nvPr/>
        </p:nvSpPr>
        <p:spPr>
          <a:xfrm>
            <a:off x="10778630" y="5403812"/>
            <a:ext cx="13218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rgbClr val="7030A0"/>
                </a:solidFill>
              </a:rPr>
              <a:t>Conjuntos de información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5" name="Curved Connector 4"/>
          <p:cNvCxnSpPr>
            <a:stCxn id="109" idx="2"/>
          </p:cNvCxnSpPr>
          <p:nvPr/>
        </p:nvCxnSpPr>
        <p:spPr>
          <a:xfrm rot="5400000" flipH="1">
            <a:off x="10123661" y="4672701"/>
            <a:ext cx="435373" cy="2196400"/>
          </a:xfrm>
          <a:prstGeom prst="curvedConnector4">
            <a:avLst>
              <a:gd name="adj1" fmla="val -170775"/>
              <a:gd name="adj2" fmla="val 1038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6" grpId="0" animBg="1"/>
      <p:bldP spid="46" grpId="0" animBg="1"/>
      <p:bldP spid="120" grpId="0"/>
      <p:bldP spid="121" grpId="0"/>
      <p:bldP spid="130" grpId="0"/>
      <p:bldP spid="91" grpId="0"/>
      <p:bldP spid="92" grpId="0"/>
      <p:bldP spid="94" grpId="0"/>
      <p:bldP spid="158" grpId="0"/>
      <p:bldP spid="159" grpId="0"/>
      <p:bldP spid="160" grpId="0"/>
      <p:bldP spid="161" grpId="0"/>
      <p:bldP spid="162" grpId="0"/>
      <p:bldP spid="171" grpId="0"/>
      <p:bldP spid="172" grpId="0"/>
      <p:bldP spid="180" grpId="0" animBg="1"/>
      <p:bldP spid="181" grpId="0" animBg="1"/>
      <p:bldP spid="186" grpId="0" animBg="1"/>
      <p:bldP spid="71" grpId="0"/>
      <p:bldP spid="187" grpId="0"/>
      <p:bldP spid="237" grpId="0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0089133" y="1012863"/>
            <a:ext cx="208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[LB&amp;S] Definition 5.1.1 (p. 41)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143503" y="950983"/>
            <a:ext cx="29130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Imperfect-information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160273" y="1384297"/>
                <a:ext cx="4845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imperfect-information game</a:t>
                </a:r>
                <a:r>
                  <a:rPr lang="en-US" dirty="0" smtClean="0"/>
                  <a:t> (in extensive form)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where:</a:t>
                </a:r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73" y="1384297"/>
                <a:ext cx="484528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1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30455" y="4440968"/>
                <a:ext cx="432624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55" y="4440968"/>
                <a:ext cx="4326248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112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143503" y="5001166"/>
            <a:ext cx="16652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Pure strategies</a:t>
            </a: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/>
              <a:t>Capítulo 5 – Juegos Extensivos con Inf.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04909" y="1058705"/>
            <a:ext cx="38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[LB&amp;S] Figura 5.1: Un juego </a:t>
            </a:r>
            <a:r>
              <a:rPr lang="es-CO" sz="1400" dirty="0" smtClean="0">
                <a:solidFill>
                  <a:schemeClr val="accent2"/>
                </a:solidFill>
              </a:rPr>
              <a:t>completo</a:t>
            </a:r>
            <a:r>
              <a:rPr lang="es-CO" sz="1400" dirty="0" smtClean="0"/>
              <a:t> con información </a:t>
            </a:r>
            <a:r>
              <a:rPr lang="es-CO" sz="1400" dirty="0" smtClean="0">
                <a:solidFill>
                  <a:srgbClr val="7030A0"/>
                </a:solidFill>
              </a:rPr>
              <a:t>imperfecta</a:t>
            </a:r>
            <a:r>
              <a:rPr lang="es-CO" sz="1400" dirty="0" smtClean="0"/>
              <a:t> (p. 42)</a:t>
            </a:r>
            <a:endParaRPr lang="es-CO" sz="1400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-5279" y="1633870"/>
            <a:ext cx="3937690" cy="2591031"/>
            <a:chOff x="-5279" y="1633870"/>
            <a:chExt cx="3937690" cy="2591031"/>
          </a:xfrm>
        </p:grpSpPr>
        <p:sp>
          <p:nvSpPr>
            <p:cNvPr id="88" name="Oval 87"/>
            <p:cNvSpPr/>
            <p:nvPr/>
          </p:nvSpPr>
          <p:spPr>
            <a:xfrm>
              <a:off x="2530892" y="1907081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84577" y="2910364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505746" y="2930476"/>
              <a:ext cx="203200" cy="212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15" idx="3"/>
              <a:endCxn id="89" idx="7"/>
            </p:cNvCxnSpPr>
            <p:nvPr/>
          </p:nvCxnSpPr>
          <p:spPr>
            <a:xfrm flipH="1">
              <a:off x="858019" y="2408850"/>
              <a:ext cx="723384" cy="532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5" idx="5"/>
              <a:endCxn id="90" idx="1"/>
            </p:cNvCxnSpPr>
            <p:nvPr/>
          </p:nvCxnSpPr>
          <p:spPr>
            <a:xfrm>
              <a:off x="1725087" y="2408850"/>
              <a:ext cx="810417" cy="552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8" idx="6"/>
              <a:endCxn id="113" idx="1"/>
            </p:cNvCxnSpPr>
            <p:nvPr/>
          </p:nvCxnSpPr>
          <p:spPr>
            <a:xfrm>
              <a:off x="2734092" y="2013485"/>
              <a:ext cx="817739" cy="279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201444" y="3645541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07057" y="3647555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89" idx="3"/>
              <a:endCxn id="98" idx="0"/>
            </p:cNvCxnSpPr>
            <p:nvPr/>
          </p:nvCxnSpPr>
          <p:spPr>
            <a:xfrm flipH="1">
              <a:off x="308657" y="3092006"/>
              <a:ext cx="405678" cy="555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9" idx="5"/>
              <a:endCxn id="97" idx="0"/>
            </p:cNvCxnSpPr>
            <p:nvPr/>
          </p:nvCxnSpPr>
          <p:spPr>
            <a:xfrm>
              <a:off x="858019" y="3092006"/>
              <a:ext cx="445025" cy="55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043828" y="3669684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17760" y="3645541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0" idx="3"/>
              <a:endCxn id="102" idx="0"/>
            </p:cNvCxnSpPr>
            <p:nvPr/>
          </p:nvCxnSpPr>
          <p:spPr>
            <a:xfrm flipH="1">
              <a:off x="2119360" y="3112118"/>
              <a:ext cx="416144" cy="5334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0" idx="5"/>
              <a:endCxn id="101" idx="0"/>
            </p:cNvCxnSpPr>
            <p:nvPr/>
          </p:nvCxnSpPr>
          <p:spPr>
            <a:xfrm>
              <a:off x="2679188" y="3112118"/>
              <a:ext cx="466240" cy="557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2910" y="163387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1887" y="19465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2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5279" y="384275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02589" y="384589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42012" y="385556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21556" y="384589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522073" y="2261446"/>
              <a:ext cx="203200" cy="212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14934" y="245719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551645" y="2227208"/>
              <a:ext cx="203200" cy="21280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88" idx="2"/>
              <a:endCxn id="115" idx="7"/>
            </p:cNvCxnSpPr>
            <p:nvPr/>
          </p:nvCxnSpPr>
          <p:spPr>
            <a:xfrm flipH="1">
              <a:off x="1725087" y="2013485"/>
              <a:ext cx="805805" cy="244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4413" y="1851972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L</a:t>
              </a:r>
              <a:endParaRPr 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18144" y="1872473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R</a:t>
              </a:r>
              <a:endParaRPr 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5395" y="26288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25" name="Straight Connector 124"/>
            <p:cNvCxnSpPr>
              <a:stCxn id="89" idx="6"/>
              <a:endCxn id="90" idx="2"/>
            </p:cNvCxnSpPr>
            <p:nvPr/>
          </p:nvCxnSpPr>
          <p:spPr>
            <a:xfrm>
              <a:off x="887777" y="3016768"/>
              <a:ext cx="1617969" cy="20112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484206" y="26431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1631" y="238488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A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07316" y="239360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B</a:t>
              </a:r>
              <a:endParaRPr 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5636" y="3130678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s</a:t>
              </a:r>
              <a:endParaRPr 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49773" y="3151679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t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86549" y="3154944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s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86852" y="3154944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t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2394450" y="2095170"/>
                  <a:ext cx="4887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450" y="2095170"/>
                  <a:ext cx="48872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1427221" y="2455258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221" y="2455258"/>
                  <a:ext cx="452047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572632" y="3136724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32" y="3136724"/>
                  <a:ext cx="45204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2393007" y="3151679"/>
                  <a:ext cx="4520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s-CO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007" y="3151679"/>
                  <a:ext cx="45204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Straight Connector 139"/>
          <p:cNvCxnSpPr/>
          <p:nvPr/>
        </p:nvCxnSpPr>
        <p:spPr>
          <a:xfrm flipH="1" flipV="1">
            <a:off x="7015072" y="1027706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196336" y="2060241"/>
                <a:ext cx="4828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is a perfect-information extensive-form </a:t>
                </a:r>
                <a:r>
                  <a:rPr lang="en-US" dirty="0"/>
                  <a:t>g</a:t>
                </a:r>
                <a:r>
                  <a:rPr lang="en-US" dirty="0" smtClean="0"/>
                  <a:t>ame; and</a:t>
                </a:r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36" y="2060241"/>
                <a:ext cx="482848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8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196336" y="2755110"/>
                <a:ext cx="4796803" cy="97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O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s-C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CO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 partition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with the property that:</a:t>
                </a:r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36" y="2755110"/>
                <a:ext cx="4796803" cy="970266"/>
              </a:xfrm>
              <a:prstGeom prst="rect">
                <a:avLst/>
              </a:prstGeom>
              <a:blipFill rotWithShape="0">
                <a:blip r:embed="rId9"/>
                <a:stretch>
                  <a:fillRect l="-891" t="-125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987944" y="4076353"/>
                <a:ext cx="1705635" cy="27699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s-CO" sz="1200" dirty="0" smtClean="0"/>
                  <a:t>: función de acciones</a:t>
                </a:r>
                <a:endParaRPr lang="es-CO" sz="1200" i="1" dirty="0" smtClean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944" y="4076353"/>
                <a:ext cx="1705635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0007041" y="4086402"/>
                <a:ext cx="1726167" cy="27699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O" sz="1200" dirty="0" smtClean="0"/>
                  <a:t>: función de jugadores</a:t>
                </a:r>
                <a:endParaRPr lang="es-CO" sz="1200" i="1" dirty="0" smtClean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041" y="4086402"/>
                <a:ext cx="1726167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60875" y="3753332"/>
                <a:ext cx="1344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875" y="3753332"/>
                <a:ext cx="134453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09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0199531" y="3768498"/>
                <a:ext cx="1344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31" y="3768498"/>
                <a:ext cx="134453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62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8897531" y="5041951"/>
            <a:ext cx="208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[LB&amp;S] Definition 5.2.1 (p. 42)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7091680" y="5388313"/>
                <a:ext cx="49331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T</a:t>
                </a:r>
                <a:r>
                  <a:rPr lang="en-US" dirty="0" smtClean="0"/>
                  <a:t>he pure strategies of player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consists of the Cartesian product:</a:t>
                </a:r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680" y="5388313"/>
                <a:ext cx="4933142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9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8875021" y="5749839"/>
                <a:ext cx="1637115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021" y="5749839"/>
                <a:ext cx="1637115" cy="9814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650557" y="5874649"/>
                <a:ext cx="1395625" cy="84587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dirty="0" smtClean="0">
                    <a:solidFill>
                      <a:srgbClr val="7030A0"/>
                    </a:solidFill>
                  </a:rPr>
                  <a:t>Acciones disponibles en el conjunto de información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O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557" y="5874649"/>
                <a:ext cx="1395625" cy="84587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4223358" y="1013800"/>
                <a:ext cx="25007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 smtClean="0"/>
                  <a:t> {L, R, A, B, s, t}</a:t>
                </a:r>
                <a:endParaRPr lang="es-CO" dirty="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58" y="1013800"/>
                <a:ext cx="2500766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347299" y="1412268"/>
                <a:ext cx="21817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99" y="1412268"/>
                <a:ext cx="2181716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80333" y="2878878"/>
                <a:ext cx="3160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33" y="2878878"/>
                <a:ext cx="31608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47692" y="2454759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Jugador #1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3922198" y="3320129"/>
                <a:ext cx="1864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98" y="3320129"/>
                <a:ext cx="1864485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60538" y="3805669"/>
                <a:ext cx="54726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38" y="3805669"/>
                <a:ext cx="547266" cy="38151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94827" y="3834372"/>
                <a:ext cx="54726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27" y="3834372"/>
                <a:ext cx="547266" cy="38151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Curved Connector 206"/>
          <p:cNvCxnSpPr/>
          <p:nvPr/>
        </p:nvCxnSpPr>
        <p:spPr>
          <a:xfrm rot="5400000">
            <a:off x="4647886" y="3758480"/>
            <a:ext cx="248835" cy="3728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/>
          <p:nvPr/>
        </p:nvCxnSpPr>
        <p:spPr>
          <a:xfrm rot="16200000" flipH="1">
            <a:off x="5208699" y="3758343"/>
            <a:ext cx="262994" cy="5464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461895" y="4454558"/>
                <a:ext cx="104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2</a:t>
                </a:r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95" y="4454558"/>
                <a:ext cx="1049967" cy="369332"/>
              </a:xfrm>
              <a:prstGeom prst="rect">
                <a:avLst/>
              </a:prstGeom>
              <a:blipFill rotWithShape="0">
                <a:blip r:embed="rId23"/>
                <a:stretch>
                  <a:fillRect t="-10000" r="-40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116142" y="4922325"/>
                <a:ext cx="2691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" y="4922325"/>
                <a:ext cx="2691506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/>
          <p:cNvSpPr txBox="1"/>
          <p:nvPr/>
        </p:nvSpPr>
        <p:spPr>
          <a:xfrm>
            <a:off x="183426" y="4487688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Jugador #2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178728" y="5372091"/>
                <a:ext cx="204543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8" y="5372091"/>
                <a:ext cx="2045432" cy="40498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4157432" y="1799106"/>
                <a:ext cx="2654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:r>
                  <a:rPr lang="es-CO" dirty="0">
                    <a:solidFill>
                      <a:srgbClr val="FF0000"/>
                    </a:solidFill>
                  </a:rPr>
                  <a:t>1</a:t>
                </a:r>
                <a:endParaRPr lang="es-CO" dirty="0"/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32" y="1799106"/>
                <a:ext cx="2654445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/>
          <p:cNvCxnSpPr/>
          <p:nvPr/>
        </p:nvCxnSpPr>
        <p:spPr>
          <a:xfrm flipH="1">
            <a:off x="4064000" y="2360734"/>
            <a:ext cx="2747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3157517" y="4443988"/>
            <a:ext cx="86" cy="220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7160273" y="4857020"/>
            <a:ext cx="4832866" cy="21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3822912" y="4802630"/>
                <a:ext cx="2221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2" y="4802630"/>
                <a:ext cx="2221762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34265" y="4780856"/>
                <a:ext cx="112877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65" y="4780856"/>
                <a:ext cx="1128771" cy="40498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4480642" y="4307825"/>
                <a:ext cx="1591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42" y="4307825"/>
                <a:ext cx="1591782" cy="369332"/>
              </a:xfrm>
              <a:prstGeom prst="rect">
                <a:avLst/>
              </a:prstGeom>
              <a:blipFill rotWithShape="0">
                <a:blip r:embed="rId2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5848650" y="4277345"/>
                <a:ext cx="112877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50" y="4277345"/>
                <a:ext cx="1128771" cy="404983"/>
              </a:xfrm>
              <a:prstGeom prst="rect">
                <a:avLst/>
              </a:prstGeom>
              <a:blipFill rotWithShape="0">
                <a:blip r:embed="rId3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21478" y="5429320"/>
                <a:ext cx="231832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78" y="5429320"/>
                <a:ext cx="2318327" cy="312650"/>
              </a:xfrm>
              <a:prstGeom prst="rect">
                <a:avLst/>
              </a:prstGeom>
              <a:blipFill rotWithShape="0">
                <a:blip r:embed="rId31"/>
                <a:stretch>
                  <a:fillRect l="-3684" t="-17647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558997" y="5392931"/>
                <a:ext cx="1464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97" y="5392931"/>
                <a:ext cx="1464953" cy="369332"/>
              </a:xfrm>
              <a:prstGeom prst="rect">
                <a:avLst/>
              </a:prstGeom>
              <a:blipFill rotWithShape="0">
                <a:blip r:embed="rId3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271351" y="5960502"/>
                <a:ext cx="3633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;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;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;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1" y="5960502"/>
                <a:ext cx="3633046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/>
          <p:cNvSpPr txBox="1"/>
          <p:nvPr/>
        </p:nvSpPr>
        <p:spPr>
          <a:xfrm>
            <a:off x="3633051" y="6431533"/>
            <a:ext cx="2895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El </a:t>
            </a:r>
            <a:r>
              <a:rPr lang="es-CO" sz="1400" dirty="0">
                <a:solidFill>
                  <a:srgbClr val="FF0000"/>
                </a:solidFill>
              </a:rPr>
              <a:t>j</a:t>
            </a:r>
            <a:r>
              <a:rPr lang="es-CO" sz="1400" dirty="0" smtClean="0">
                <a:solidFill>
                  <a:srgbClr val="FF0000"/>
                </a:solidFill>
              </a:rPr>
              <a:t>ugador #1 tiene cuatro estrategias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209670" y="5865752"/>
                <a:ext cx="156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0" y="5865752"/>
                <a:ext cx="1569789" cy="369332"/>
              </a:xfrm>
              <a:prstGeom prst="rect">
                <a:avLst/>
              </a:prstGeom>
              <a:blipFill rotWithShape="0">
                <a:blip r:embed="rId3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606418" y="5842507"/>
                <a:ext cx="113409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18" y="5842507"/>
                <a:ext cx="1134093" cy="40498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231"/>
          <p:cNvSpPr txBox="1"/>
          <p:nvPr/>
        </p:nvSpPr>
        <p:spPr>
          <a:xfrm>
            <a:off x="332537" y="6358618"/>
            <a:ext cx="2685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B050"/>
                </a:solidFill>
              </a:rPr>
              <a:t>El </a:t>
            </a:r>
            <a:r>
              <a:rPr lang="es-CO" sz="1400" dirty="0">
                <a:solidFill>
                  <a:srgbClr val="00B050"/>
                </a:solidFill>
              </a:rPr>
              <a:t>j</a:t>
            </a:r>
            <a:r>
              <a:rPr lang="es-CO" sz="1400" dirty="0" smtClean="0">
                <a:solidFill>
                  <a:srgbClr val="00B050"/>
                </a:solidFill>
              </a:rPr>
              <a:t>ugador #2 tiene dos estrategias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 animBg="1"/>
      <p:bldP spid="77" grpId="0"/>
      <p:bldP spid="78" grpId="0"/>
      <p:bldP spid="79" grpId="0" animBg="1"/>
      <p:bldP spid="86" grpId="0"/>
      <p:bldP spid="141" grpId="0"/>
      <p:bldP spid="142" grpId="0"/>
      <p:bldP spid="143" grpId="0" animBg="1"/>
      <p:bldP spid="144" grpId="0" animBg="1"/>
      <p:bldP spid="8" grpId="0"/>
      <p:bldP spid="145" grpId="0"/>
      <p:bldP spid="146" grpId="0"/>
      <p:bldP spid="147" grpId="0"/>
      <p:bldP spid="148" grpId="0"/>
      <p:bldP spid="149" grpId="0" animBg="1"/>
      <p:bldP spid="152" grpId="0"/>
      <p:bldP spid="166" grpId="0"/>
      <p:bldP spid="10" grpId="0"/>
      <p:bldP spid="12" grpId="0"/>
      <p:bldP spid="206" grpId="0"/>
      <p:bldP spid="13" grpId="0"/>
      <p:bldP spid="14" grpId="0"/>
      <p:bldP spid="210" grpId="0"/>
      <p:bldP spid="211" grpId="0"/>
      <p:bldP spid="212" grpId="0"/>
      <p:bldP spid="213" grpId="0"/>
      <p:bldP spid="218" grpId="0"/>
      <p:bldP spid="222" grpId="0"/>
      <p:bldP spid="44" grpId="0"/>
      <p:bldP spid="223" grpId="0"/>
      <p:bldP spid="224" grpId="0"/>
      <p:bldP spid="46" grpId="0"/>
      <p:bldP spid="47" grpId="0"/>
      <p:bldP spid="48" grpId="0"/>
      <p:bldP spid="227" grpId="0"/>
      <p:bldP spid="229" grpId="0"/>
      <p:bldP spid="230" grpId="0"/>
      <p:bldP spid="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04909" y="1058705"/>
            <a:ext cx="663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15.2: Competencia por un mercado bajo información </a:t>
            </a:r>
            <a:r>
              <a:rPr lang="es-CO" sz="1400" dirty="0" smtClean="0">
                <a:solidFill>
                  <a:schemeClr val="accent2"/>
                </a:solidFill>
              </a:rPr>
              <a:t>incompleta</a:t>
            </a:r>
            <a:r>
              <a:rPr lang="es-CO" sz="1400" dirty="0" smtClean="0"/>
              <a:t> (p. 305)</a:t>
            </a:r>
            <a:endParaRPr lang="es-CO" sz="1400" dirty="0"/>
          </a:p>
        </p:txBody>
      </p:sp>
      <p:sp>
        <p:nvSpPr>
          <p:cNvPr id="88" name="Oval 87"/>
          <p:cNvSpPr/>
          <p:nvPr/>
        </p:nvSpPr>
        <p:spPr>
          <a:xfrm>
            <a:off x="249796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1034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23640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12880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395137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70116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80109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1275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71435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38378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839135" y="6033971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0987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71147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409843" y="5310157"/>
            <a:ext cx="530892" cy="723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6833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9887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73976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377793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17949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41354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34644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44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9616764" y="1126413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9728242" y="1140364"/>
                <a:ext cx="23791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242" y="1140364"/>
                <a:ext cx="237912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842175" y="2780460"/>
            <a:ext cx="21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Empresa retadora (1)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9993498" y="3171779"/>
                <a:ext cx="1862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498" y="3171779"/>
                <a:ext cx="18629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9873859" y="1642055"/>
                <a:ext cx="2053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:r>
                  <a:rPr lang="es-CO" dirty="0">
                    <a:solidFill>
                      <a:srgbClr val="FF0000"/>
                    </a:solidFill>
                  </a:rPr>
                  <a:t>1</a:t>
                </a:r>
                <a:endParaRPr lang="es-CO" dirty="0"/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859" y="1642055"/>
                <a:ext cx="205338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9690819" y="3652668"/>
                <a:ext cx="2528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819" y="3652668"/>
                <a:ext cx="25287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827787" y="4238891"/>
                <a:ext cx="2179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87" y="4238891"/>
                <a:ext cx="21790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631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102761" y="4609199"/>
                <a:ext cx="16022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761" y="4609199"/>
                <a:ext cx="160229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17949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18401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00604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8523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360" y="1423886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14395" y="1434980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41856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24512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74128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20634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40882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83459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" y="3387223"/>
                <a:ext cx="527645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62852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21" y="3427495"/>
                <a:ext cx="527645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04789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93" y="5472152"/>
                <a:ext cx="527645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07374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48" y="5418912"/>
                <a:ext cx="527645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295536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44832" y="2080707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32" y="2080707"/>
                <a:ext cx="18396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956797" y="2114967"/>
                <a:ext cx="587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97" y="2114967"/>
                <a:ext cx="58791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333" r="-93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321948" y="3322137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5652" y="38992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89128" y="336643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1939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676864" y="3886413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60097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69949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60749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67460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67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57933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29431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55349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5627237" y="3442744"/>
            <a:ext cx="2922976" cy="523220"/>
            <a:chOff x="72426" y="5029995"/>
            <a:chExt cx="2922976" cy="523220"/>
          </a:xfrm>
        </p:grpSpPr>
        <p:sp>
          <p:nvSpPr>
            <p:cNvPr id="215" name="TextBox 214"/>
            <p:cNvSpPr txBox="1"/>
            <p:nvPr/>
          </p:nvSpPr>
          <p:spPr>
            <a:xfrm>
              <a:off x="72426" y="5029995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FF0000"/>
                  </a:solidFill>
                </a:rPr>
                <a:t>O</a:t>
              </a:r>
              <a:endParaRPr lang="es-CO" sz="2800" dirty="0">
                <a:solidFill>
                  <a:srgbClr val="FF0000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19953" y="5160991"/>
              <a:ext cx="2575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No competir por el mercado (</a:t>
              </a:r>
              <a:r>
                <a:rPr lang="es-CO" sz="1200" dirty="0" err="1" smtClean="0"/>
                <a:t>S</a:t>
              </a:r>
              <a:r>
                <a:rPr lang="es-CO" sz="1200" i="1" dirty="0" err="1" smtClean="0"/>
                <a:t>tay</a:t>
              </a:r>
              <a:r>
                <a:rPr lang="es-CO" sz="1200" i="1" dirty="0" smtClean="0"/>
                <a:t> </a:t>
              </a:r>
              <a:r>
                <a:rPr lang="es-CO" sz="1200" i="1" dirty="0" err="1" smtClean="0"/>
                <a:t>out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667940" y="4023431"/>
            <a:ext cx="2540271" cy="523220"/>
            <a:chOff x="98913" y="5447112"/>
            <a:chExt cx="2540271" cy="523220"/>
          </a:xfrm>
        </p:grpSpPr>
        <p:sp>
          <p:nvSpPr>
            <p:cNvPr id="256" name="TextBox 255"/>
            <p:cNvSpPr txBox="1"/>
            <p:nvPr/>
          </p:nvSpPr>
          <p:spPr>
            <a:xfrm>
              <a:off x="98913" y="5447112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FF0000"/>
                  </a:solidFill>
                </a:rPr>
                <a:t>E</a:t>
              </a:r>
              <a:endParaRPr lang="es-CO" sz="2800" dirty="0">
                <a:solidFill>
                  <a:srgbClr val="FF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32298" y="5588239"/>
              <a:ext cx="2206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Competir por el mercado (</a:t>
              </a:r>
              <a:r>
                <a:rPr lang="es-CO" sz="1200" i="1" dirty="0" err="1" smtClean="0"/>
                <a:t>Enter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199974" y="4996556"/>
            <a:ext cx="3002525" cy="523220"/>
            <a:chOff x="92944" y="5900262"/>
            <a:chExt cx="3002525" cy="523220"/>
          </a:xfrm>
        </p:grpSpPr>
        <p:sp>
          <p:nvSpPr>
            <p:cNvPr id="259" name="TextBox 258"/>
            <p:cNvSpPr txBox="1"/>
            <p:nvPr/>
          </p:nvSpPr>
          <p:spPr>
            <a:xfrm>
              <a:off x="92944" y="5900262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00B050"/>
                  </a:solidFill>
                </a:rPr>
                <a:t>F</a:t>
              </a:r>
              <a:endParaRPr lang="es-CO" sz="2800" dirty="0">
                <a:solidFill>
                  <a:srgbClr val="00B05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21404" y="6029256"/>
              <a:ext cx="2674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Luchar por mantener el mercado (</a:t>
              </a:r>
              <a:r>
                <a:rPr lang="es-CO" sz="1200" i="1" dirty="0" err="1" smtClean="0"/>
                <a:t>Fight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198161" y="5543242"/>
            <a:ext cx="3511316" cy="523220"/>
            <a:chOff x="74944" y="6344729"/>
            <a:chExt cx="3511316" cy="523220"/>
          </a:xfrm>
        </p:grpSpPr>
        <p:sp>
          <p:nvSpPr>
            <p:cNvPr id="262" name="TextBox 261"/>
            <p:cNvSpPr txBox="1"/>
            <p:nvPr/>
          </p:nvSpPr>
          <p:spPr>
            <a:xfrm>
              <a:off x="74944" y="6344729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rgbClr val="00B050"/>
                  </a:solidFill>
                </a:rPr>
                <a:t>A</a:t>
              </a:r>
              <a:endParaRPr lang="es-CO" sz="2800" dirty="0">
                <a:solidFill>
                  <a:srgbClr val="00B05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16353" y="6482406"/>
              <a:ext cx="3169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Ajustarse ante la entrada del rival (</a:t>
              </a:r>
              <a:r>
                <a:rPr lang="es-CO" sz="1200" i="1" dirty="0" err="1" smtClean="0"/>
                <a:t>Accomodate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717579" y="2032231"/>
            <a:ext cx="3707165" cy="523220"/>
            <a:chOff x="72426" y="5029995"/>
            <a:chExt cx="3707165" cy="523220"/>
          </a:xfrm>
        </p:grpSpPr>
        <p:sp>
          <p:nvSpPr>
            <p:cNvPr id="265" name="TextBox 264"/>
            <p:cNvSpPr txBox="1"/>
            <p:nvPr/>
          </p:nvSpPr>
          <p:spPr>
            <a:xfrm>
              <a:off x="72426" y="5029995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endPara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19953" y="5160991"/>
              <a:ext cx="3359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La empresa retadora es </a:t>
              </a:r>
              <a:r>
                <a:rPr lang="es-CO" sz="1200" dirty="0" err="1" smtClean="0"/>
                <a:t>competititva</a:t>
              </a:r>
              <a:r>
                <a:rPr lang="es-CO" sz="1200" dirty="0" smtClean="0"/>
                <a:t> (</a:t>
              </a:r>
              <a:r>
                <a:rPr lang="es-CO" sz="1200" i="1" dirty="0" err="1" smtClean="0"/>
                <a:t>Competitive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4676864" y="2576980"/>
            <a:ext cx="2892509" cy="523220"/>
            <a:chOff x="98913" y="5447112"/>
            <a:chExt cx="2892509" cy="523220"/>
          </a:xfrm>
        </p:grpSpPr>
        <p:sp>
          <p:nvSpPr>
            <p:cNvPr id="268" name="TextBox 267"/>
            <p:cNvSpPr txBox="1"/>
            <p:nvPr/>
          </p:nvSpPr>
          <p:spPr>
            <a:xfrm>
              <a:off x="98913" y="544711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03305" y="5564888"/>
              <a:ext cx="2488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La empresa retadora de </a:t>
              </a:r>
              <a:r>
                <a:rPr lang="es-CO" sz="1200" dirty="0" err="1" smtClean="0"/>
                <a:t>debil</a:t>
              </a:r>
              <a:r>
                <a:rPr lang="es-CO" sz="1200" dirty="0" smtClean="0"/>
                <a:t> (</a:t>
              </a:r>
              <a:r>
                <a:rPr lang="es-CO" sz="1200" i="1" dirty="0" err="1" smtClean="0"/>
                <a:t>Weak</a:t>
              </a:r>
              <a:r>
                <a:rPr lang="es-CO" sz="1200" dirty="0" smtClean="0"/>
                <a:t>)</a:t>
              </a:r>
              <a:endParaRPr lang="es-CO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9901174" y="2151978"/>
                <a:ext cx="199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2</a:t>
                </a:r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74" y="2151978"/>
                <a:ext cx="19987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r="-18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/>
          <p:cNvCxnSpPr/>
          <p:nvPr/>
        </p:nvCxnSpPr>
        <p:spPr>
          <a:xfrm>
            <a:off x="9788820" y="2689147"/>
            <a:ext cx="213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827787" y="5106874"/>
            <a:ext cx="213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0071933" y="5270677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Monopolista (2)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9646094" y="5651585"/>
                <a:ext cx="168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094" y="5651585"/>
                <a:ext cx="168616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11125349" y="5642290"/>
                <a:ext cx="113409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349" y="5642290"/>
                <a:ext cx="1134093" cy="404983"/>
              </a:xfrm>
              <a:prstGeom prst="rect">
                <a:avLst/>
              </a:prstGeom>
              <a:blipFill rotWithShape="0"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9759990" y="6115644"/>
                <a:ext cx="14586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90" y="6115644"/>
                <a:ext cx="1458604" cy="312650"/>
              </a:xfrm>
              <a:prstGeom prst="rect">
                <a:avLst/>
              </a:prstGeom>
              <a:blipFill rotWithShape="0">
                <a:blip r:embed="rId18"/>
                <a:stretch>
                  <a:fillRect l="-543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angle 276"/>
              <p:cNvSpPr/>
              <p:nvPr/>
            </p:nvSpPr>
            <p:spPr>
              <a:xfrm>
                <a:off x="11139619" y="6104931"/>
                <a:ext cx="801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619" y="6104931"/>
                <a:ext cx="80111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6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 animBg="1"/>
      <p:bldP spid="89" grpId="0" animBg="1"/>
      <p:bldP spid="90" grpId="0" animBg="1"/>
      <p:bldP spid="97" grpId="0" animBg="1"/>
      <p:bldP spid="98" grpId="0" animBg="1"/>
      <p:bldP spid="101" grpId="0" animBg="1"/>
      <p:bldP spid="102" grpId="0" animBg="1"/>
      <p:bldP spid="105" grpId="0"/>
      <p:bldP spid="107" grpId="0"/>
      <p:bldP spid="114" grpId="0"/>
      <p:bldP spid="115" grpId="0" animBg="1"/>
      <p:bldP spid="134" grpId="0"/>
      <p:bldP spid="166" grpId="0"/>
      <p:bldP spid="12" grpId="0"/>
      <p:bldP spid="206" grpId="0"/>
      <p:bldP spid="218" grpId="0"/>
      <p:bldP spid="222" grpId="0"/>
      <p:bldP spid="46" grpId="0"/>
      <p:bldP spid="47" grpId="0"/>
      <p:bldP spid="155" grpId="0"/>
      <p:bldP spid="156" grpId="0" animBg="1"/>
      <p:bldP spid="159" grpId="0"/>
      <p:bldP spid="171" grpId="0" animBg="1"/>
      <p:bldP spid="179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45" grpId="0"/>
      <p:bldP spid="191" grpId="0"/>
      <p:bldP spid="192" grpId="0"/>
      <p:bldP spid="193" grpId="0"/>
      <p:bldP spid="194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8" grpId="0"/>
      <p:bldP spid="270" grpId="0"/>
      <p:bldP spid="273" grpId="0"/>
      <p:bldP spid="274" grpId="0"/>
      <p:bldP spid="275" grpId="0"/>
      <p:bldP spid="276" grpId="0"/>
      <p:bldP spid="2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3469" y="1058705"/>
            <a:ext cx="663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15.2: Competencia por un mercado bajo información </a:t>
            </a:r>
            <a:r>
              <a:rPr lang="es-CO" sz="1400" dirty="0" smtClean="0">
                <a:solidFill>
                  <a:schemeClr val="accent2"/>
                </a:solidFill>
              </a:rPr>
              <a:t>incompleta</a:t>
            </a:r>
            <a:r>
              <a:rPr lang="es-CO" sz="1400" dirty="0" smtClean="0"/>
              <a:t> (p. 305)</a:t>
            </a:r>
            <a:endParaRPr lang="es-CO" sz="1400" dirty="0"/>
          </a:p>
        </p:txBody>
      </p:sp>
      <p:sp>
        <p:nvSpPr>
          <p:cNvPr id="88" name="Oval 87"/>
          <p:cNvSpPr/>
          <p:nvPr/>
        </p:nvSpPr>
        <p:spPr>
          <a:xfrm>
            <a:off x="273164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4402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008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36248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418505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93484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03477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643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94803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61746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72815" y="6033971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4355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94515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643523" y="5310157"/>
            <a:ext cx="530892" cy="723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0201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3255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7344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01161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41317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64722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6579056" y="1084758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41317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769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23972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1891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360" y="1423886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14395" y="1434980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65224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7880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97496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4002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250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318904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247" r="-8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465466" y="3497405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7823" y="413177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90434" y="354738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307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025126" y="412743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3465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3317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117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0828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635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81301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2799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8717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6695587" y="4563966"/>
            <a:ext cx="50500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07646" y="978755"/>
            <a:ext cx="37571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Estrategias mixtas (</a:t>
            </a:r>
            <a:r>
              <a:rPr lang="en-US" b="1" i="1" dirty="0" smtClean="0"/>
              <a:t>mixed strategies</a:t>
            </a:r>
            <a:r>
              <a:rPr lang="en-US" b="1" dirty="0" smtClean="0"/>
              <a:t>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98064" y="4720614"/>
            <a:ext cx="534488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Estrategias comportamentales (</a:t>
            </a:r>
            <a:r>
              <a:rPr lang="en-US" b="1" i="1" dirty="0" smtClean="0"/>
              <a:t>behavioral strategies</a:t>
            </a:r>
            <a:r>
              <a:rPr lang="en-US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560787"/>
                  </p:ext>
                </p:extLst>
              </p:nvPr>
            </p:nvGraphicFramePr>
            <p:xfrm>
              <a:off x="6703344" y="2133276"/>
              <a:ext cx="5042245" cy="152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49"/>
                    <a:gridCol w="1008449"/>
                    <a:gridCol w="1008449"/>
                    <a:gridCol w="1008449"/>
                    <a:gridCol w="1008449"/>
                  </a:tblGrid>
                  <a:tr h="50879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087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</a:tr>
                  <a:tr h="5087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560787"/>
                  </p:ext>
                </p:extLst>
              </p:nvPr>
            </p:nvGraphicFramePr>
            <p:xfrm>
              <a:off x="6703344" y="2133276"/>
              <a:ext cx="5042245" cy="152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449"/>
                    <a:gridCol w="1008449"/>
                    <a:gridCol w="1008449"/>
                    <a:gridCol w="1008449"/>
                    <a:gridCol w="1008449"/>
                  </a:tblGrid>
                  <a:tr h="50879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101212" t="-1190" r="-303636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200000" t="-1190" r="-201807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301818" t="-1190" r="-103030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399398" t="-1190" r="-2410" b="-202381"/>
                          </a:stretch>
                        </a:blipFill>
                      </a:tcPr>
                    </a:tc>
                  </a:tr>
                  <a:tr h="5087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602" t="-101190" r="-401205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</a:tr>
                  <a:tr h="5087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602" t="-201190" r="-401205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695587" y="1440646"/>
            <a:ext cx="494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distribución de probabilidad sobre el conjunto de estrategias puras de cada agente.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5061" y="3759015"/>
                <a:ext cx="449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61" y="3759015"/>
                <a:ext cx="4495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1" r="-9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807401" y="4128459"/>
                <a:ext cx="1857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01" y="4128459"/>
                <a:ext cx="18578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16" r="-263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6671089" y="5134467"/>
            <a:ext cx="53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distribución de probabilidad sobre las acciones que un jugador tiene disponible en cada uno de sus conjuntos de información.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4592" y="6222635"/>
                <a:ext cx="261905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592" y="6222635"/>
                <a:ext cx="2619050" cy="312650"/>
              </a:xfrm>
              <a:prstGeom prst="rect">
                <a:avLst/>
              </a:prstGeom>
              <a:blipFill rotWithShape="0">
                <a:blip r:embed="rId12"/>
                <a:stretch>
                  <a:fillRect l="-186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74082" y="6009828"/>
                <a:ext cx="1963679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082" y="6009828"/>
                <a:ext cx="1963679" cy="7256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908283" y="2495598"/>
            <a:ext cx="1716427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Probabilidad de que una </a:t>
            </a:r>
            <a:r>
              <a:rPr lang="es-CO" sz="1200" dirty="0" smtClean="0">
                <a:solidFill>
                  <a:srgbClr val="FF0000"/>
                </a:solidFill>
              </a:rPr>
              <a:t>empresa retadora</a:t>
            </a:r>
            <a:r>
              <a:rPr lang="es-CO" sz="1200" dirty="0" smtClean="0"/>
              <a:t> </a:t>
            </a:r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</a:rPr>
              <a:t>débil</a:t>
            </a:r>
            <a:r>
              <a:rPr lang="es-CO" sz="1200" dirty="0" smtClean="0"/>
              <a:t> decida </a:t>
            </a:r>
            <a:r>
              <a:rPr lang="es-CO" sz="1200" dirty="0" smtClean="0">
                <a:solidFill>
                  <a:srgbClr val="FF0000"/>
                </a:solidFill>
              </a:rPr>
              <a:t>competir</a:t>
            </a:r>
            <a:r>
              <a:rPr lang="es-CO" sz="1200" dirty="0" smtClean="0"/>
              <a:t> con el monopolista por el control del mercado</a:t>
            </a:r>
          </a:p>
        </p:txBody>
      </p:sp>
      <p:cxnSp>
        <p:nvCxnSpPr>
          <p:cNvPr id="124" name="Curved Connector 123"/>
          <p:cNvCxnSpPr>
            <a:stCxn id="123" idx="1"/>
            <a:endCxn id="15" idx="0"/>
          </p:cNvCxnSpPr>
          <p:nvPr/>
        </p:nvCxnSpPr>
        <p:spPr>
          <a:xfrm rot="10800000" flipV="1">
            <a:off x="5285323" y="3003429"/>
            <a:ext cx="622961" cy="68763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47901" y="1509626"/>
            <a:ext cx="1716427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Probabilidad de que una </a:t>
            </a:r>
            <a:r>
              <a:rPr lang="es-CO" sz="1200" dirty="0" smtClean="0">
                <a:solidFill>
                  <a:srgbClr val="FF0000"/>
                </a:solidFill>
              </a:rPr>
              <a:t>empresa retadora</a:t>
            </a:r>
            <a:r>
              <a:rPr lang="es-CO" sz="1200" dirty="0" smtClean="0"/>
              <a:t> </a:t>
            </a:r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</a:rPr>
              <a:t>débil</a:t>
            </a:r>
            <a:r>
              <a:rPr lang="es-CO" sz="1200" dirty="0" smtClean="0"/>
              <a:t> decida </a:t>
            </a:r>
            <a:r>
              <a:rPr lang="es-CO" sz="1200" dirty="0" smtClean="0">
                <a:solidFill>
                  <a:srgbClr val="FF0000"/>
                </a:solidFill>
              </a:rPr>
              <a:t>no competir</a:t>
            </a:r>
            <a:r>
              <a:rPr lang="es-CO" sz="1200" dirty="0" smtClean="0"/>
              <a:t> por el control del mercado</a:t>
            </a:r>
          </a:p>
        </p:txBody>
      </p:sp>
      <p:cxnSp>
        <p:nvCxnSpPr>
          <p:cNvPr id="127" name="Curved Connector 126"/>
          <p:cNvCxnSpPr>
            <a:stCxn id="126" idx="1"/>
            <a:endCxn id="117" idx="0"/>
          </p:cNvCxnSpPr>
          <p:nvPr/>
        </p:nvCxnSpPr>
        <p:spPr>
          <a:xfrm rot="10800000" flipV="1">
            <a:off x="3295955" y="1925125"/>
            <a:ext cx="851947" cy="131410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0753" y="494877"/>
            <a:ext cx="2162989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Probabilidad de que el </a:t>
            </a:r>
            <a:r>
              <a:rPr lang="es-CO" sz="1200" dirty="0" smtClean="0">
                <a:solidFill>
                  <a:srgbClr val="00B050"/>
                </a:solidFill>
              </a:rPr>
              <a:t>monopolista</a:t>
            </a:r>
            <a:r>
              <a:rPr lang="es-CO" sz="1200" dirty="0" smtClean="0"/>
              <a:t> luche por </a:t>
            </a:r>
            <a:r>
              <a:rPr lang="es-CO" sz="1200" dirty="0" smtClean="0">
                <a:solidFill>
                  <a:srgbClr val="00B050"/>
                </a:solidFill>
              </a:rPr>
              <a:t>mantener el control del mercado</a:t>
            </a:r>
            <a:r>
              <a:rPr lang="es-CO" sz="1200" dirty="0" smtClean="0"/>
              <a:t>, dado que la empresa retadora ha decidido competir y el monopolista no conoce con certeza si la empresa retadora es competitiva o débil</a:t>
            </a:r>
          </a:p>
        </p:txBody>
      </p:sp>
      <p:cxnSp>
        <p:nvCxnSpPr>
          <p:cNvPr id="129" name="Curved Connector 128"/>
          <p:cNvCxnSpPr>
            <a:stCxn id="128" idx="2"/>
            <a:endCxn id="121" idx="0"/>
          </p:cNvCxnSpPr>
          <p:nvPr/>
        </p:nvCxnSpPr>
        <p:spPr>
          <a:xfrm rot="5400000">
            <a:off x="-383672" y="3416251"/>
            <a:ext cx="3127634" cy="42420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7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6" grpId="0"/>
      <p:bldP spid="7" grpId="0"/>
      <p:bldP spid="110" grpId="0"/>
      <p:bldP spid="111" grpId="0"/>
      <p:bldP spid="11" grpId="0"/>
      <p:bldP spid="14" grpId="0"/>
      <p:bldP spid="15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3469" y="1058705"/>
            <a:ext cx="663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15.2: Competencia por un mercado bajo información </a:t>
            </a:r>
            <a:r>
              <a:rPr lang="es-CO" sz="1400" dirty="0" smtClean="0">
                <a:solidFill>
                  <a:schemeClr val="accent2"/>
                </a:solidFill>
              </a:rPr>
              <a:t>incompleta</a:t>
            </a:r>
            <a:endParaRPr lang="es-CO" sz="1400" dirty="0"/>
          </a:p>
        </p:txBody>
      </p:sp>
      <p:sp>
        <p:nvSpPr>
          <p:cNvPr id="88" name="Oval 87"/>
          <p:cNvSpPr/>
          <p:nvPr/>
        </p:nvSpPr>
        <p:spPr>
          <a:xfrm>
            <a:off x="273164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4402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008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36248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418505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93484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03477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643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94803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61746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72815" y="6033971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4355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94515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643523" y="5310157"/>
            <a:ext cx="530892" cy="723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0201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3255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7344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01161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41317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64722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6457136" y="1084758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41317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769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23972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1891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360" y="1423886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14395" y="1434980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65224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7880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97496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4002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250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318904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465466" y="3497405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7823" y="413177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90434" y="354738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307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025126" y="412743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3465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3317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117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0828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635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81301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2799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8717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707645" y="978755"/>
            <a:ext cx="39806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Sistema de creencias (</a:t>
            </a:r>
            <a:r>
              <a:rPr lang="en-US" b="1" i="1" dirty="0" smtClean="0"/>
              <a:t>system of beliefs</a:t>
            </a:r>
            <a:r>
              <a:rPr lang="en-US" b="1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5587" y="1440646"/>
            <a:ext cx="494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distribución de probabilidad sobre el conjunto de nodos no terminales que componen un conjunto de información.</a:t>
            </a:r>
            <a:endParaRPr lang="es-CO" dirty="0"/>
          </a:p>
        </p:txBody>
      </p:sp>
      <p:sp>
        <p:nvSpPr>
          <p:cNvPr id="111" name="TextBox 110"/>
          <p:cNvSpPr txBox="1"/>
          <p:nvPr/>
        </p:nvSpPr>
        <p:spPr>
          <a:xfrm>
            <a:off x="6754861" y="4456299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Pr(Empresa rival sea </a:t>
            </a:r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</a:rPr>
              <a:t>competitiva</a:t>
            </a:r>
            <a:r>
              <a:rPr lang="es-CO" sz="1200" dirty="0" smtClean="0"/>
              <a:t> | Empresa Rival decidió </a:t>
            </a:r>
            <a:r>
              <a:rPr lang="es-CO" sz="1200" dirty="0" smtClean="0">
                <a:solidFill>
                  <a:srgbClr val="FF0000"/>
                </a:solidFill>
              </a:rPr>
              <a:t>entrar</a:t>
            </a:r>
            <a:r>
              <a:rPr lang="es-CO" sz="1200" dirty="0" smtClean="0"/>
              <a:t>)</a:t>
            </a: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0904103" y="940238"/>
            <a:ext cx="110535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¿Dónde estoy parado?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770152" y="2138162"/>
                <a:ext cx="183633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152" y="2138162"/>
                <a:ext cx="1836336" cy="289182"/>
              </a:xfrm>
              <a:prstGeom prst="rect">
                <a:avLst/>
              </a:prstGeom>
              <a:blipFill rotWithShape="0">
                <a:blip r:embed="rId17"/>
                <a:stretch>
                  <a:fillRect l="-265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574343" y="36521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483022" y="4756067"/>
                <a:ext cx="89165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22" y="4756067"/>
                <a:ext cx="891654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79881" y="4950518"/>
            <a:ext cx="1498663" cy="175432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Creencia del </a:t>
            </a:r>
            <a:r>
              <a:rPr lang="es-CO" sz="1200" dirty="0" smtClean="0">
                <a:solidFill>
                  <a:srgbClr val="00B050"/>
                </a:solidFill>
              </a:rPr>
              <a:t>monopolista</a:t>
            </a:r>
            <a:r>
              <a:rPr lang="es-CO" sz="1200" dirty="0" smtClean="0"/>
              <a:t> de estar enfrentando una </a:t>
            </a:r>
            <a:r>
              <a:rPr lang="es-CO" sz="1200" dirty="0" smtClean="0">
                <a:solidFill>
                  <a:srgbClr val="FF0000"/>
                </a:solidFill>
              </a:rPr>
              <a:t>empresa retadora</a:t>
            </a:r>
            <a:r>
              <a:rPr lang="es-CO" sz="1200" dirty="0" smtClean="0"/>
              <a:t> </a:t>
            </a:r>
            <a:r>
              <a:rPr lang="es-CO" sz="1200" dirty="0" smtClean="0">
                <a:solidFill>
                  <a:schemeClr val="bg2">
                    <a:lumMod val="25000"/>
                  </a:schemeClr>
                </a:solidFill>
              </a:rPr>
              <a:t>competitiva</a:t>
            </a:r>
            <a:r>
              <a:rPr lang="es-CO" sz="1200" dirty="0" smtClean="0"/>
              <a:t>, dado que dicha empresa tomó la decisión de </a:t>
            </a:r>
            <a:r>
              <a:rPr lang="es-CO" sz="1200" dirty="0" smtClean="0">
                <a:solidFill>
                  <a:srgbClr val="FF0000"/>
                </a:solidFill>
              </a:rPr>
              <a:t>entrar</a:t>
            </a:r>
            <a:r>
              <a:rPr lang="es-CO" sz="1200" dirty="0" smtClean="0"/>
              <a:t> a competir por el mercado.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53691" y="2579796"/>
            <a:ext cx="15470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Consistencia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0473" y="3051955"/>
            <a:ext cx="327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sistemas de creencias deben estar relacionados con las estrategias comportamentales por medio de la </a:t>
            </a:r>
            <a:r>
              <a:rPr lang="es-CO" dirty="0" smtClean="0">
                <a:solidFill>
                  <a:srgbClr val="7030A0"/>
                </a:solidFill>
              </a:rPr>
              <a:t>regla de </a:t>
            </a:r>
            <a:r>
              <a:rPr lang="es-CO" dirty="0" err="1" smtClean="0">
                <a:solidFill>
                  <a:srgbClr val="7030A0"/>
                </a:solidFill>
              </a:rPr>
              <a:t>Bayes</a:t>
            </a:r>
            <a:r>
              <a:rPr lang="es-CO" dirty="0" smtClean="0"/>
              <a:t>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9950356" y="3151071"/>
                <a:ext cx="2122988" cy="971804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 smtClean="0"/>
                  <a:t>Regla de </a:t>
                </a:r>
                <a:r>
                  <a:rPr lang="es-CO" sz="1400" dirty="0" err="1" smtClean="0"/>
                  <a:t>Bayes</a:t>
                </a:r>
                <a:r>
                  <a:rPr lang="es-CO" sz="1400" dirty="0"/>
                  <a:t>:</a:t>
                </a:r>
                <a:endParaRPr lang="es-CO" sz="1400" dirty="0" smtClean="0"/>
              </a:p>
              <a:p>
                <a:pPr algn="ctr"/>
                <a:endParaRPr lang="es-CO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O" sz="1400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356" y="3151071"/>
                <a:ext cx="2122988" cy="971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urved Connector 112"/>
          <p:cNvCxnSpPr>
            <a:stCxn id="92" idx="0"/>
          </p:cNvCxnSpPr>
          <p:nvPr/>
        </p:nvCxnSpPr>
        <p:spPr>
          <a:xfrm rot="16200000" flipH="1">
            <a:off x="1787008" y="3992722"/>
            <a:ext cx="17341" cy="1932932"/>
          </a:xfrm>
          <a:prstGeom prst="curvedConnector4">
            <a:avLst>
              <a:gd name="adj1" fmla="val -2490052"/>
              <a:gd name="adj2" fmla="val 604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741563" y="4389405"/>
            <a:ext cx="185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Pr(Empresa rival haya decidido </a:t>
            </a:r>
            <a:r>
              <a:rPr lang="es-CO" sz="1200" dirty="0" smtClean="0">
                <a:solidFill>
                  <a:srgbClr val="FF0000"/>
                </a:solidFill>
              </a:rPr>
              <a:t>entrar</a:t>
            </a:r>
            <a:r>
              <a:rPr lang="es-CO" sz="1200" dirty="0" smtClean="0"/>
              <a:t> | Empresa Rival es 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</a:rPr>
              <a:t>competitiva</a:t>
            </a:r>
            <a:r>
              <a:rPr lang="es-CO" sz="1200" dirty="0" smtClean="0"/>
              <a:t>)</a:t>
            </a:r>
            <a:endParaRPr lang="es-CO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62578" y="4502925"/>
            <a:ext cx="125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Pr(Empresa Rival es </a:t>
            </a:r>
            <a:r>
              <a:rPr lang="es-CO" sz="1200" dirty="0">
                <a:solidFill>
                  <a:schemeClr val="bg2">
                    <a:lumMod val="50000"/>
                  </a:schemeClr>
                </a:solidFill>
              </a:rPr>
              <a:t>competitiva</a:t>
            </a:r>
            <a:r>
              <a:rPr lang="es-CO" sz="1200" dirty="0" smtClean="0"/>
              <a:t>)</a:t>
            </a:r>
            <a:endParaRPr lang="es-CO" sz="12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808490" y="5092676"/>
            <a:ext cx="3007360" cy="1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17084" y="5175285"/>
            <a:ext cx="2602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Pr(Empresa rival haya decidido </a:t>
            </a:r>
            <a:r>
              <a:rPr lang="es-CO" sz="1200" dirty="0" smtClean="0">
                <a:solidFill>
                  <a:srgbClr val="FF0000"/>
                </a:solidFill>
              </a:rPr>
              <a:t>entrar</a:t>
            </a:r>
            <a:r>
              <a:rPr lang="es-CO" sz="1200" dirty="0" smtClean="0"/>
              <a:t>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28035" y="5671274"/>
                <a:ext cx="8624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35" y="5671274"/>
                <a:ext cx="862416" cy="338554"/>
              </a:xfrm>
              <a:prstGeom prst="rect">
                <a:avLst/>
              </a:prstGeom>
              <a:blipFill rotWithShape="0">
                <a:blip r:embed="rId21"/>
                <a:stretch>
                  <a:fillRect l="-709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386719" y="5658902"/>
                <a:ext cx="15324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19" y="5658902"/>
                <a:ext cx="1532406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037903" y="5624971"/>
                <a:ext cx="4093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03" y="5624971"/>
                <a:ext cx="409343" cy="430887"/>
              </a:xfrm>
              <a:prstGeom prst="rect">
                <a:avLst/>
              </a:prstGeom>
              <a:blipFill rotWithShape="0">
                <a:blip r:embed="rId2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7249814" y="6156683"/>
            <a:ext cx="4759644" cy="3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97109" y="5626040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/>
              <a:t>x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266337" y="6178691"/>
                <a:ext cx="15324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337" y="6178691"/>
                <a:ext cx="1532406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8640340" y="6168326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/>
              <a:t>x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40195" y="6156683"/>
                <a:ext cx="4093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95" y="6156683"/>
                <a:ext cx="409343" cy="430887"/>
              </a:xfrm>
              <a:prstGeom prst="rect">
                <a:avLst/>
              </a:prstGeom>
              <a:blipFill rotWithShape="0">
                <a:blip r:embed="rId2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156671" y="6204909"/>
                <a:ext cx="9002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sz="2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71" y="6204909"/>
                <a:ext cx="900246" cy="430887"/>
              </a:xfrm>
              <a:prstGeom prst="rect">
                <a:avLst/>
              </a:prstGeom>
              <a:blipFill rotWithShape="0">
                <a:blip r:embed="rId2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625315" y="6204909"/>
                <a:ext cx="15389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315" y="6204909"/>
                <a:ext cx="1538946" cy="43088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390868" y="5671274"/>
                <a:ext cx="27411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68" y="5671274"/>
                <a:ext cx="274114" cy="338554"/>
              </a:xfrm>
              <a:prstGeom prst="rect">
                <a:avLst/>
              </a:prstGeom>
              <a:blipFill rotWithShape="0">
                <a:blip r:embed="rId28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18252" y="6231421"/>
                <a:ext cx="6335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)+(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52" y="6231421"/>
                <a:ext cx="633570" cy="338554"/>
              </a:xfrm>
              <a:prstGeom prst="rect">
                <a:avLst/>
              </a:prstGeom>
              <a:blipFill rotWithShape="0">
                <a:blip r:embed="rId29"/>
                <a:stretch>
                  <a:fillRect l="-15385" r="-14423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207462" y="6221261"/>
                <a:ext cx="1811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62" y="6221261"/>
                <a:ext cx="181139" cy="338554"/>
              </a:xfrm>
              <a:prstGeom prst="rect">
                <a:avLst/>
              </a:prstGeom>
              <a:blipFill rotWithShape="0">
                <a:blip r:embed="rId30"/>
                <a:stretch>
                  <a:fillRect l="-53333" r="-5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11011003" y="6190167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/>
              <a:t>x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1910047" y="6244370"/>
                <a:ext cx="1811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047" y="6244370"/>
                <a:ext cx="181139" cy="338554"/>
              </a:xfrm>
              <a:prstGeom prst="rect">
                <a:avLst/>
              </a:prstGeom>
              <a:blipFill rotWithShape="0">
                <a:blip r:embed="rId31"/>
                <a:stretch>
                  <a:fillRect l="-58621" r="-55172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386593" y="4642038"/>
                <a:ext cx="27411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93" y="4642038"/>
                <a:ext cx="274114" cy="338554"/>
              </a:xfrm>
              <a:prstGeom prst="rect">
                <a:avLst/>
              </a:prstGeom>
              <a:blipFill rotWithShape="0">
                <a:blip r:embed="rId32"/>
                <a:stretch>
                  <a:fillRect l="-11111"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10499784" y="4498849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/>
              <a:t>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58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6" grpId="0"/>
      <p:bldP spid="111" grpId="0"/>
      <p:bldP spid="117" grpId="0" animBg="1"/>
      <p:bldP spid="120" grpId="0" animBg="1"/>
      <p:bldP spid="83" grpId="0" animBg="1"/>
      <p:bldP spid="84" grpId="0"/>
      <p:bldP spid="87" grpId="0" animBg="1"/>
      <p:bldP spid="91" grpId="0" animBg="1"/>
      <p:bldP spid="92" grpId="0" animBg="1"/>
      <p:bldP spid="109" grpId="0" animBg="1"/>
      <p:bldP spid="112" grpId="0"/>
      <p:bldP spid="110" grpId="0" animBg="1"/>
      <p:bldP spid="118" grpId="0"/>
      <p:bldP spid="123" grpId="0"/>
      <p:bldP spid="27" grpId="0"/>
      <p:bldP spid="29" grpId="0"/>
      <p:bldP spid="35" grpId="0"/>
      <p:bldP spid="36" grpId="0"/>
      <p:bldP spid="127" grpId="0"/>
      <p:bldP spid="128" grpId="0"/>
      <p:bldP spid="129" grpId="0"/>
      <p:bldP spid="130" grpId="0"/>
      <p:bldP spid="42" grpId="0"/>
      <p:bldP spid="43" grpId="0"/>
      <p:bldP spid="44" grpId="0"/>
      <p:bldP spid="46" grpId="0"/>
      <p:bldP spid="131" grpId="0"/>
      <p:bldP spid="132" grpId="0"/>
      <p:bldP spid="133" grpId="0"/>
      <p:bldP spid="135" grpId="0"/>
      <p:bldP spid="1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3469" y="1058705"/>
            <a:ext cx="663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15.2: Competencia por un mercado bajo información </a:t>
            </a:r>
            <a:r>
              <a:rPr lang="es-CO" sz="1400" dirty="0" smtClean="0">
                <a:solidFill>
                  <a:schemeClr val="accent2"/>
                </a:solidFill>
              </a:rPr>
              <a:t>incompleta</a:t>
            </a:r>
            <a:endParaRPr lang="es-CO" sz="1400" dirty="0"/>
          </a:p>
        </p:txBody>
      </p:sp>
      <p:sp>
        <p:nvSpPr>
          <p:cNvPr id="88" name="Oval 87"/>
          <p:cNvSpPr/>
          <p:nvPr/>
        </p:nvSpPr>
        <p:spPr>
          <a:xfrm>
            <a:off x="273164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4402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008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36248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418505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93484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03477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643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94803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61746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72815" y="6043496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4355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94515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643523" y="5310157"/>
            <a:ext cx="530892" cy="733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0201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3255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7344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01161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41317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64722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6457136" y="1084758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41317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769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23972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1891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360" y="1423886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14395" y="1434980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65224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7880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97496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4002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250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318904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465466" y="3497405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7823" y="413177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90434" y="354738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307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025126" y="412743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3465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3317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117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0828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635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81301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2799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8717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565405" y="978755"/>
            <a:ext cx="48988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Racionalidad Secuencial (</a:t>
            </a:r>
            <a:r>
              <a:rPr lang="es-CO" b="1" i="1" dirty="0" smtClean="0"/>
              <a:t>Sequential Rationality</a:t>
            </a:r>
            <a:r>
              <a:rPr lang="es-CO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5823" y="1434980"/>
                <a:ext cx="3894417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La utilidad esperada del agente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dirty="0" smtClean="0"/>
                  <a:t> de elegir la acción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dirty="0" smtClean="0"/>
                  <a:t> en el conjunto de información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dirty="0" smtClean="0"/>
                  <a:t>, dadas las estrategias comportamentales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O" dirty="0" smtClean="0"/>
                  <a:t> y el sistema de creencias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O" dirty="0" smtClean="0"/>
                  <a:t>. </a:t>
                </a:r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23" y="1434980"/>
                <a:ext cx="3894417" cy="1489510"/>
              </a:xfrm>
              <a:prstGeom prst="rect">
                <a:avLst/>
              </a:prstGeom>
              <a:blipFill rotWithShape="0">
                <a:blip r:embed="rId9"/>
                <a:stretch>
                  <a:fillRect l="-1408" t="-2041" b="-5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076618" y="4776888"/>
                <a:ext cx="12956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8" y="4776888"/>
                <a:ext cx="12956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65405" y="1493947"/>
                <a:ext cx="165628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05" y="1493947"/>
                <a:ext cx="1656287" cy="312650"/>
              </a:xfrm>
              <a:prstGeom prst="rect">
                <a:avLst/>
              </a:prstGeom>
              <a:blipFill rotWithShape="0">
                <a:blip r:embed="rId20"/>
                <a:stretch>
                  <a:fillRect l="-36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1699" y="1988232"/>
                <a:ext cx="119821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99" y="1988232"/>
                <a:ext cx="1198213" cy="312650"/>
              </a:xfrm>
              <a:prstGeom prst="rect">
                <a:avLst/>
              </a:prstGeom>
              <a:blipFill rotWithShape="0">
                <a:blip r:embed="rId21"/>
                <a:stretch>
                  <a:fillRect l="-255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8684" y="2906657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Monopolista (2)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32595" y="3341907"/>
                <a:ext cx="2308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95" y="3341907"/>
                <a:ext cx="230890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055" r="-52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48371" y="3338399"/>
                <a:ext cx="122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371" y="3338399"/>
                <a:ext cx="1223155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4478" r="-34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0171526" y="3302748"/>
                <a:ext cx="18857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526" y="3302748"/>
                <a:ext cx="1885773" cy="312650"/>
              </a:xfrm>
              <a:prstGeom prst="rect">
                <a:avLst/>
              </a:prstGeom>
              <a:blipFill rotWithShape="0">
                <a:blip r:embed="rId24"/>
                <a:stretch>
                  <a:fillRect l="-2265" r="-258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632595" y="3811354"/>
                <a:ext cx="2308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95" y="3811354"/>
                <a:ext cx="230890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055" r="-52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8948371" y="3811353"/>
                <a:ext cx="10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371" y="3811353"/>
                <a:ext cx="1050031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5233" r="-465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9998402" y="3793527"/>
                <a:ext cx="18857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02" y="3793527"/>
                <a:ext cx="1885773" cy="312650"/>
              </a:xfrm>
              <a:prstGeom prst="rect">
                <a:avLst/>
              </a:prstGeom>
              <a:blipFill rotWithShape="0">
                <a:blip r:embed="rId27"/>
                <a:stretch>
                  <a:fillRect l="-1935" r="-258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>
            <a:off x="6553258" y="4298625"/>
            <a:ext cx="4095692" cy="27699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¿Cuál es la mejor estrategia comportamental del monopolista?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17603" y="5231570"/>
                <a:ext cx="615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603" y="5231570"/>
                <a:ext cx="615040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6931" r="-297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9415445" y="4766510"/>
                <a:ext cx="13440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45" y="4766510"/>
                <a:ext cx="1344086" cy="246221"/>
              </a:xfrm>
              <a:prstGeom prst="rect">
                <a:avLst/>
              </a:prstGeom>
              <a:blipFill rotWithShape="0">
                <a:blip r:embed="rId29"/>
                <a:stretch>
                  <a:fillRect l="-181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0695085" y="4328500"/>
                <a:ext cx="14680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085" y="4328500"/>
                <a:ext cx="1468031" cy="215444"/>
              </a:xfrm>
              <a:prstGeom prst="rect">
                <a:avLst/>
              </a:prstGeom>
              <a:blipFill rotWithShape="0">
                <a:blip r:embed="rId30"/>
                <a:stretch>
                  <a:fillRect l="-249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53633" y="473038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99536" y="4734320"/>
                <a:ext cx="21191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O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36" y="4734320"/>
                <a:ext cx="2119105" cy="33855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15591" y="4672028"/>
                <a:ext cx="422487" cy="135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91" y="4672028"/>
                <a:ext cx="422487" cy="13532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/>
          <p:cNvSpPr txBox="1"/>
          <p:nvPr/>
        </p:nvSpPr>
        <p:spPr>
          <a:xfrm>
            <a:off x="10763623" y="4704954"/>
            <a:ext cx="131799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Luchar por mantener el mercado con certeza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9415445" y="5291896"/>
                <a:ext cx="13440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45" y="5291896"/>
                <a:ext cx="1344086" cy="246221"/>
              </a:xfrm>
              <a:prstGeom prst="rect">
                <a:avLst/>
              </a:prstGeom>
              <a:blipFill rotWithShape="0">
                <a:blip r:embed="rId33"/>
                <a:stretch>
                  <a:fillRect l="-181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9153633" y="525576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199536" y="5259706"/>
                <a:ext cx="21191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36" y="5259706"/>
                <a:ext cx="2119105" cy="33855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10763623" y="5230340"/>
            <a:ext cx="131799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Acomodarse con certeza ante el rival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415445" y="5787916"/>
                <a:ext cx="13440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45" y="5787916"/>
                <a:ext cx="1344086" cy="246221"/>
              </a:xfrm>
              <a:prstGeom prst="rect">
                <a:avLst/>
              </a:prstGeom>
              <a:blipFill rotWithShape="0">
                <a:blip r:embed="rId35"/>
                <a:stretch>
                  <a:fillRect l="-1818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9153633" y="575178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7199536" y="5755726"/>
                <a:ext cx="2010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36" y="5755726"/>
                <a:ext cx="2010870" cy="33855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0763623" y="5726360"/>
            <a:ext cx="131799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No descartar opción alguna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518862" y="6436954"/>
                <a:ext cx="615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62" y="6436954"/>
                <a:ext cx="615040" cy="246221"/>
              </a:xfrm>
              <a:prstGeom prst="rect">
                <a:avLst/>
              </a:prstGeom>
              <a:blipFill rotWithShape="0">
                <a:blip r:embed="rId37"/>
                <a:stretch>
                  <a:fillRect l="-6931" r="-29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648573" y="6443345"/>
                <a:ext cx="1114601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573" y="6443345"/>
                <a:ext cx="1114601" cy="240579"/>
              </a:xfrm>
              <a:prstGeom prst="rect">
                <a:avLst/>
              </a:prstGeom>
              <a:blipFill rotWithShape="0">
                <a:blip r:embed="rId38"/>
                <a:stretch>
                  <a:fillRect l="-1093" r="-327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9077433" y="6404427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pues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7056443" y="6400360"/>
                <a:ext cx="21191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3" y="6400360"/>
                <a:ext cx="2119105" cy="338554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0799508" y="6250081"/>
            <a:ext cx="1259184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solidFill>
                  <a:srgbClr val="00B050"/>
                </a:solidFill>
              </a:rPr>
              <a:t>“</a:t>
            </a:r>
            <a:r>
              <a:rPr lang="es-CO" sz="900" dirty="0" smtClean="0">
                <a:solidFill>
                  <a:srgbClr val="00B050"/>
                </a:solidFill>
              </a:rPr>
              <a:t>Acomodarse” domina estrictamente a “Luchar”</a:t>
            </a:r>
            <a:endParaRPr lang="es-CO" sz="900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697" y="1862722"/>
            <a:ext cx="211293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Estrategias comportamentales</a:t>
            </a:r>
            <a:endParaRPr lang="es-CO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02937" y="2577679"/>
            <a:ext cx="15599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Sistema de creencias</a:t>
            </a:r>
            <a:endParaRPr lang="es-CO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  <a:blipFill rotWithShape="0">
                <a:blip r:embed="rId4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185823" y="2916627"/>
                <a:ext cx="155337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23" y="2916627"/>
                <a:ext cx="1553374" cy="381515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6" grpId="0"/>
      <p:bldP spid="3" grpId="0"/>
      <p:bldP spid="4" grpId="0"/>
      <p:bldP spid="5" grpId="0"/>
      <p:bldP spid="124" grpId="0"/>
      <p:bldP spid="8" grpId="0"/>
      <p:bldP spid="126" grpId="0"/>
      <p:bldP spid="137" grpId="0"/>
      <p:bldP spid="138" grpId="0"/>
      <p:bldP spid="139" grpId="0"/>
      <p:bldP spid="141" grpId="0" animBg="1"/>
      <p:bldP spid="9" grpId="0"/>
      <p:bldP spid="142" grpId="0"/>
      <p:bldP spid="143" grpId="0"/>
      <p:bldP spid="11" grpId="0"/>
      <p:bldP spid="12" grpId="0"/>
      <p:bldP spid="13" grpId="0"/>
      <p:bldP spid="144" grpId="0" animBg="1"/>
      <p:bldP spid="149" grpId="0"/>
      <p:bldP spid="150" grpId="0"/>
      <p:bldP spid="151" grpId="0"/>
      <p:bldP spid="152" grpId="0" animBg="1"/>
      <p:bldP spid="161" grpId="0"/>
      <p:bldP spid="162" grpId="0"/>
      <p:bldP spid="166" grpId="0"/>
      <p:bldP spid="172" grpId="0" animBg="1"/>
      <p:bldP spid="108" grpId="0"/>
      <p:bldP spid="112" grpId="0"/>
      <p:bldP spid="113" grpId="0"/>
      <p:bldP spid="118" grpId="0"/>
      <p:bldP spid="123" grpId="0" animBg="1"/>
      <p:bldP spid="7" grpId="0" animBg="1"/>
      <p:bldP spid="127" grpId="0" animBg="1"/>
      <p:bldP spid="10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55693" y="5444709"/>
            <a:ext cx="3664872" cy="45027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476367" y="4310542"/>
            <a:ext cx="26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Empresa retadora débil 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6" name="TextBox 85"/>
          <p:cNvSpPr txBox="1"/>
          <p:nvPr/>
        </p:nvSpPr>
        <p:spPr>
          <a:xfrm>
            <a:off x="13469" y="1058705"/>
            <a:ext cx="663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[</a:t>
            </a:r>
            <a:r>
              <a:rPr lang="es-CO" sz="1400" dirty="0" err="1" smtClean="0"/>
              <a:t>Tadelis</a:t>
            </a:r>
            <a:r>
              <a:rPr lang="es-CO" sz="1400" dirty="0" smtClean="0"/>
              <a:t>] Figura 15.2: Competencia por un mercado bajo información </a:t>
            </a:r>
            <a:r>
              <a:rPr lang="es-CO" sz="1400" dirty="0" smtClean="0">
                <a:solidFill>
                  <a:schemeClr val="accent2"/>
                </a:solidFill>
              </a:rPr>
              <a:t>incompleta</a:t>
            </a:r>
            <a:endParaRPr lang="es-CO" sz="1400" dirty="0"/>
          </a:p>
        </p:txBody>
      </p:sp>
      <p:sp>
        <p:nvSpPr>
          <p:cNvPr id="88" name="Oval 87"/>
          <p:cNvSpPr/>
          <p:nvPr/>
        </p:nvSpPr>
        <p:spPr>
          <a:xfrm>
            <a:off x="273164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4402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008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36248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418505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93484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03477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643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94803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61746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72815" y="6043496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4355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94515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643523" y="5310157"/>
            <a:ext cx="530892" cy="733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0201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3255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7344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01161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41317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64722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6457136" y="1084758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41317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769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23972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1891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54360" y="1423886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14395" y="1434980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65224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7880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97496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4002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250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318904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465466" y="3497405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7823" y="413177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90434" y="354738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307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025126" y="412743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3465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3317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117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0828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635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81301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2799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8717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565405" y="978755"/>
            <a:ext cx="48988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Racionalidad Secuencial (</a:t>
            </a:r>
            <a:r>
              <a:rPr lang="es-CO" b="1" i="1" dirty="0" smtClean="0"/>
              <a:t>Sequential Rationality</a:t>
            </a:r>
            <a:r>
              <a:rPr lang="es-CO" b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92" y="3691067"/>
                <a:ext cx="129606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4" y="3239227"/>
                <a:ext cx="129606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61" y="3752030"/>
                <a:ext cx="129606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" y="3202591"/>
                <a:ext cx="1053363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" y="5192171"/>
                <a:ext cx="154032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5716572"/>
                <a:ext cx="15277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45" y="4774398"/>
                <a:ext cx="89165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076618" y="4776888"/>
                <a:ext cx="12956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8" y="4776888"/>
                <a:ext cx="12956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74892" y="1432597"/>
            <a:ext cx="33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Empresa retadora competitiva (1)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6705924" y="1797247"/>
                <a:ext cx="1994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24" y="1797247"/>
                <a:ext cx="199419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223" r="-91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8708314" y="179724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314" y="1797247"/>
                <a:ext cx="18113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6705924" y="2182723"/>
                <a:ext cx="1986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24" y="2182723"/>
                <a:ext cx="198637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227" r="-92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8708314" y="2191614"/>
                <a:ext cx="1135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314" y="2191614"/>
                <a:ext cx="1135824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4839" r="-430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>
            <a:off x="6705924" y="2549107"/>
            <a:ext cx="5352768" cy="27699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¿Cuál es la mejor estrategia comportamental </a:t>
            </a:r>
            <a:r>
              <a:rPr lang="es-CO" sz="1200" dirty="0" smtClean="0"/>
              <a:t>de la empresa retadora competitiva?</a:t>
            </a:r>
            <a:endParaRPr lang="es-CO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9847450" y="3052322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50" y="3052322"/>
                <a:ext cx="1015278" cy="184666"/>
              </a:xfrm>
              <a:prstGeom prst="rect">
                <a:avLst/>
              </a:prstGeom>
              <a:blipFill rotWithShape="0">
                <a:blip r:embed="rId24"/>
                <a:stretch>
                  <a:fillRect l="-119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6678517" y="3469249"/>
                <a:ext cx="16002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517" y="3469249"/>
                <a:ext cx="1600246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2672" r="-76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558040" y="300615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365649" y="2936204"/>
                <a:ext cx="1242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649" y="2936204"/>
                <a:ext cx="1242135" cy="461665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74777" y="2915474"/>
                <a:ext cx="422487" cy="135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77" y="2915474"/>
                <a:ext cx="422487" cy="135325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/>
          <p:cNvSpPr txBox="1"/>
          <p:nvPr/>
        </p:nvSpPr>
        <p:spPr>
          <a:xfrm>
            <a:off x="10960637" y="2982370"/>
            <a:ext cx="104122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No competir por el mercado</a:t>
            </a:r>
            <a:endParaRPr lang="es-CO" sz="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85697" y="1862722"/>
            <a:ext cx="211293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Estrategias comportamentales</a:t>
            </a:r>
            <a:endParaRPr lang="es-CO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02937" y="2577679"/>
            <a:ext cx="15599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Sistema de creencias</a:t>
            </a:r>
            <a:endParaRPr lang="es-CO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  <a:blipFill rotWithShape="0">
                <a:blip r:embed="rId29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443265" y="1586259"/>
                <a:ext cx="12329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65" y="1586259"/>
                <a:ext cx="1232965" cy="38151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9844138" y="2182517"/>
                <a:ext cx="1236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38" y="2182517"/>
                <a:ext cx="1236429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3941" r="-394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9854380" y="3502595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80" y="3502595"/>
                <a:ext cx="1015278" cy="184666"/>
              </a:xfrm>
              <a:prstGeom prst="rect">
                <a:avLst/>
              </a:prstGeom>
              <a:blipFill rotWithShape="0">
                <a:blip r:embed="rId32"/>
                <a:stretch>
                  <a:fillRect l="-18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9564970" y="345642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8372579" y="3386477"/>
                <a:ext cx="1242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9" y="3386477"/>
                <a:ext cx="1242135" cy="46166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10912150" y="3432643"/>
            <a:ext cx="120841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Competir por el mercado con certeza</a:t>
            </a:r>
            <a:endParaRPr lang="es-CO" sz="9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9854378" y="3959792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78" y="3959792"/>
                <a:ext cx="1015278" cy="184666"/>
              </a:xfrm>
              <a:prstGeom prst="rect">
                <a:avLst/>
              </a:prstGeom>
              <a:blipFill rotWithShape="0">
                <a:blip r:embed="rId34"/>
                <a:stretch>
                  <a:fillRect l="-18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9648092" y="391362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8372577" y="3843674"/>
                <a:ext cx="144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7" y="3843674"/>
                <a:ext cx="1447639" cy="46166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0967565" y="3889840"/>
            <a:ext cx="104122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No descartar opción alguna</a:t>
            </a:r>
            <a:endParaRPr lang="es-CO" sz="900" dirty="0" smtClean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6569892" y="4328500"/>
            <a:ext cx="5431965" cy="16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606230" y="4711156"/>
                <a:ext cx="199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30" y="4711156"/>
                <a:ext cx="1999522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1220" r="-6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8608620" y="4711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20" y="4711156"/>
                <a:ext cx="18113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6606230" y="5096632"/>
                <a:ext cx="2051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30" y="5096632"/>
                <a:ext cx="2051651" cy="276999"/>
              </a:xfrm>
              <a:prstGeom prst="rect">
                <a:avLst/>
              </a:prstGeom>
              <a:blipFill rotWithShape="0">
                <a:blip r:embed="rId38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8608620" y="5105523"/>
                <a:ext cx="1135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20" y="5105523"/>
                <a:ext cx="1135824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4839" r="-483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10335491" y="4403928"/>
            <a:ext cx="172320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¿Cuál es la mejor estrategia </a:t>
            </a:r>
            <a:r>
              <a:rPr lang="es-CO" sz="1200" dirty="0" smtClean="0"/>
              <a:t>de la empresa retadora débil?</a:t>
            </a:r>
            <a:endParaRPr lang="es-CO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9848925" y="5560827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925" y="5560827"/>
                <a:ext cx="1015278" cy="184666"/>
              </a:xfrm>
              <a:prstGeom prst="rect">
                <a:avLst/>
              </a:prstGeom>
              <a:blipFill rotWithShape="0">
                <a:blip r:embed="rId40"/>
                <a:stretch>
                  <a:fillRect l="-180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6679992" y="5977754"/>
                <a:ext cx="16582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92" y="5977754"/>
                <a:ext cx="1658274" cy="246221"/>
              </a:xfrm>
              <a:prstGeom prst="rect">
                <a:avLst/>
              </a:prstGeom>
              <a:blipFill rotWithShape="0">
                <a:blip r:embed="rId41"/>
                <a:stretch>
                  <a:fillRect l="-11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9559515" y="551466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8367124" y="5444709"/>
                <a:ext cx="1284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24" y="5444709"/>
                <a:ext cx="1284069" cy="461665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8276252" y="5423979"/>
                <a:ext cx="422487" cy="135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52" y="5423979"/>
                <a:ext cx="422487" cy="1353256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10962112" y="5490875"/>
            <a:ext cx="104122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No competir por el mercado</a:t>
            </a:r>
            <a:endParaRPr lang="es-CO" sz="9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9074147" y="4363426"/>
                <a:ext cx="123828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47" y="4363426"/>
                <a:ext cx="1238288" cy="381515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9744444" y="5096426"/>
                <a:ext cx="1409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444" y="5096426"/>
                <a:ext cx="1409552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3017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9855855" y="6011100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55" y="6011100"/>
                <a:ext cx="1015278" cy="184666"/>
              </a:xfrm>
              <a:prstGeom prst="rect">
                <a:avLst/>
              </a:prstGeom>
              <a:blipFill rotWithShape="0">
                <a:blip r:embed="rId46"/>
                <a:stretch>
                  <a:fillRect l="-18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9566445" y="596493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8374054" y="5894982"/>
                <a:ext cx="1284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54" y="5894982"/>
                <a:ext cx="1284069" cy="46166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/>
          <p:cNvSpPr txBox="1"/>
          <p:nvPr/>
        </p:nvSpPr>
        <p:spPr>
          <a:xfrm>
            <a:off x="10913625" y="5941148"/>
            <a:ext cx="120841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Competir por el mercado con certeza</a:t>
            </a:r>
            <a:endParaRPr lang="es-CO" sz="9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9855853" y="6468297"/>
                <a:ext cx="10152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53" y="6468297"/>
                <a:ext cx="1015278" cy="184666"/>
              </a:xfrm>
              <a:prstGeom prst="rect">
                <a:avLst/>
              </a:prstGeom>
              <a:blipFill rotWithShape="0">
                <a:blip r:embed="rId48"/>
                <a:stretch>
                  <a:fillRect l="-18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9649567" y="64221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si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8374052" y="6352179"/>
                <a:ext cx="148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52" y="6352179"/>
                <a:ext cx="1489574" cy="461665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/>
          <p:cNvSpPr txBox="1"/>
          <p:nvPr/>
        </p:nvSpPr>
        <p:spPr>
          <a:xfrm>
            <a:off x="10969040" y="6398345"/>
            <a:ext cx="104122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No descartar opción alguna</a:t>
            </a:r>
            <a:endParaRPr lang="es-CO" sz="900" dirty="0" smtClean="0"/>
          </a:p>
        </p:txBody>
      </p:sp>
      <p:sp>
        <p:nvSpPr>
          <p:cNvPr id="207" name="TextBox 206"/>
          <p:cNvSpPr txBox="1"/>
          <p:nvPr/>
        </p:nvSpPr>
        <p:spPr>
          <a:xfrm>
            <a:off x="6586586" y="6279034"/>
            <a:ext cx="1686543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solidFill>
                  <a:srgbClr val="FF0000"/>
                </a:solidFill>
              </a:rPr>
              <a:t>“</a:t>
            </a:r>
            <a:r>
              <a:rPr lang="es-CO" sz="900" dirty="0" smtClean="0">
                <a:solidFill>
                  <a:srgbClr val="FF0000"/>
                </a:solidFill>
              </a:rPr>
              <a:t>No competir” domina estrictamente a “Competir” para la empresa retadora débil</a:t>
            </a:r>
            <a:endParaRPr lang="es-CO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6" grpId="0"/>
      <p:bldP spid="5" grpId="0"/>
      <p:bldP spid="124" grpId="0"/>
      <p:bldP spid="126" grpId="0"/>
      <p:bldP spid="137" grpId="0"/>
      <p:bldP spid="138" grpId="0"/>
      <p:bldP spid="141" grpId="0" animBg="1"/>
      <p:bldP spid="142" grpId="0"/>
      <p:bldP spid="143" grpId="0"/>
      <p:bldP spid="11" grpId="0"/>
      <p:bldP spid="12" grpId="0"/>
      <p:bldP spid="13" grpId="0"/>
      <p:bldP spid="144" grpId="0" animBg="1"/>
      <p:bldP spid="17" grpId="0"/>
      <p:bldP spid="109" grpId="0"/>
      <p:bldP spid="110" grpId="0"/>
      <p:bldP spid="111" grpId="0"/>
      <p:bldP spid="128" grpId="0"/>
      <p:bldP spid="129" grpId="0" animBg="1"/>
      <p:bldP spid="130" grpId="0"/>
      <p:bldP spid="131" grpId="0"/>
      <p:bldP spid="132" grpId="0"/>
      <p:bldP spid="133" grpId="0" animBg="1"/>
      <p:bldP spid="145" grpId="0"/>
      <p:bldP spid="146" grpId="0"/>
      <p:bldP spid="147" grpId="0"/>
      <p:bldP spid="148" grpId="0"/>
      <p:bldP spid="153" grpId="0" animBg="1"/>
      <p:bldP spid="157" grpId="0"/>
      <p:bldP spid="158" grpId="0"/>
      <p:bldP spid="160" grpId="0"/>
      <p:bldP spid="173" grpId="0"/>
      <p:bldP spid="174" grpId="0"/>
      <p:bldP spid="175" grpId="0" animBg="1"/>
      <p:bldP spid="176" grpId="0"/>
      <p:bldP spid="177" grpId="0"/>
      <p:bldP spid="178" grpId="0"/>
      <p:bldP spid="180" grpId="0"/>
      <p:bldP spid="181" grpId="0"/>
      <p:bldP spid="189" grpId="0" animBg="1"/>
      <p:bldP spid="190" grpId="0"/>
      <p:bldP spid="195" grpId="0"/>
      <p:bldP spid="196" grpId="0"/>
      <p:bldP spid="206" grpId="0" animBg="1"/>
      <p:bldP spid="2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/>
          <p:cNvSpPr/>
          <p:nvPr/>
        </p:nvSpPr>
        <p:spPr>
          <a:xfrm>
            <a:off x="256354" y="797762"/>
            <a:ext cx="5889191" cy="6724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110230" y="116551"/>
            <a:ext cx="11596187" cy="842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Capítulo 5 – Juegos Extensivos con </a:t>
            </a:r>
            <a:r>
              <a:rPr lang="es-CO" dirty="0" err="1" smtClean="0"/>
              <a:t>Inf</a:t>
            </a:r>
            <a:r>
              <a:rPr lang="es-CO" dirty="0" smtClean="0"/>
              <a:t>. Imperfecta</a:t>
            </a:r>
            <a:endParaRPr lang="es-CO" dirty="0"/>
          </a:p>
        </p:txBody>
      </p:sp>
      <p:sp>
        <p:nvSpPr>
          <p:cNvPr id="88" name="Oval 87"/>
          <p:cNvSpPr/>
          <p:nvPr/>
        </p:nvSpPr>
        <p:spPr>
          <a:xfrm>
            <a:off x="2731646" y="2131396"/>
            <a:ext cx="203200" cy="2128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44022" y="5135849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70081" y="5128515"/>
            <a:ext cx="203200" cy="2128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15" idx="3"/>
            <a:endCxn id="188" idx="7"/>
          </p:cNvCxnSpPr>
          <p:nvPr/>
        </p:nvCxnSpPr>
        <p:spPr>
          <a:xfrm flipH="1">
            <a:off x="3362486" y="3290972"/>
            <a:ext cx="678883" cy="90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5" idx="5"/>
            <a:endCxn id="90" idx="1"/>
          </p:cNvCxnSpPr>
          <p:nvPr/>
        </p:nvCxnSpPr>
        <p:spPr>
          <a:xfrm>
            <a:off x="4185053" y="3290972"/>
            <a:ext cx="1314786" cy="186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6"/>
            <a:endCxn id="115" idx="1"/>
          </p:cNvCxnSpPr>
          <p:nvPr/>
        </p:nvCxnSpPr>
        <p:spPr>
          <a:xfrm>
            <a:off x="2934846" y="2237800"/>
            <a:ext cx="1106523" cy="902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034777" y="603727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6434" y="603928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89" idx="3"/>
            <a:endCxn id="98" idx="0"/>
          </p:cNvCxnSpPr>
          <p:nvPr/>
        </p:nvCxnSpPr>
        <p:spPr>
          <a:xfrm flipH="1">
            <a:off x="1948034" y="5317491"/>
            <a:ext cx="525746" cy="72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5"/>
            <a:endCxn id="97" idx="0"/>
          </p:cNvCxnSpPr>
          <p:nvPr/>
        </p:nvCxnSpPr>
        <p:spPr>
          <a:xfrm>
            <a:off x="2617464" y="5317491"/>
            <a:ext cx="518913" cy="7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72815" y="6043496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43555" y="600982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3"/>
            <a:endCxn id="102" idx="0"/>
          </p:cNvCxnSpPr>
          <p:nvPr/>
        </p:nvCxnSpPr>
        <p:spPr>
          <a:xfrm flipH="1">
            <a:off x="4945155" y="5310157"/>
            <a:ext cx="554684" cy="6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5"/>
            <a:endCxn id="101" idx="0"/>
          </p:cNvCxnSpPr>
          <p:nvPr/>
        </p:nvCxnSpPr>
        <p:spPr>
          <a:xfrm>
            <a:off x="5643523" y="5310157"/>
            <a:ext cx="530892" cy="733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02013" y="1826721"/>
            <a:ext cx="69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32556" y="62586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73445" y="44245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011611" y="3109330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88" idx="2"/>
            <a:endCxn id="156" idx="7"/>
          </p:cNvCxnSpPr>
          <p:nvPr/>
        </p:nvCxnSpPr>
        <p:spPr>
          <a:xfrm flipH="1">
            <a:off x="1413170" y="2237800"/>
            <a:ext cx="1318476" cy="88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9" idx="6"/>
            <a:endCxn id="90" idx="2"/>
          </p:cNvCxnSpPr>
          <p:nvPr/>
        </p:nvCxnSpPr>
        <p:spPr>
          <a:xfrm flipV="1">
            <a:off x="2647222" y="5234919"/>
            <a:ext cx="2822859" cy="7334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24" y="2355765"/>
                <a:ext cx="52764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 flipV="1">
            <a:off x="6457136" y="1084758"/>
            <a:ext cx="17756" cy="556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6" idx="5"/>
            <a:endCxn id="89" idx="1"/>
          </p:cNvCxnSpPr>
          <p:nvPr/>
        </p:nvCxnSpPr>
        <p:spPr>
          <a:xfrm>
            <a:off x="1413170" y="3272965"/>
            <a:ext cx="1060610" cy="189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7699" y="485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239728" y="3091323"/>
            <a:ext cx="203200" cy="2128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18912" y="28243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52228" y="1562545"/>
            <a:ext cx="2793385" cy="369332"/>
            <a:chOff x="184524" y="1415412"/>
            <a:chExt cx="2793385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184524" y="14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00B050"/>
                  </a:solidFill>
                </a:rPr>
                <a:t>2</a:t>
              </a:r>
              <a:endParaRPr lang="es-CO" dirty="0">
                <a:solidFill>
                  <a:srgbClr val="00B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4330" y="1470305"/>
              <a:ext cx="2533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Monopolista que controla el mercado</a:t>
              </a:r>
              <a:endParaRPr lang="es-CO" sz="12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2228" y="1943439"/>
            <a:ext cx="1959035" cy="369332"/>
            <a:chOff x="174219" y="1794976"/>
            <a:chExt cx="1959035" cy="369332"/>
          </a:xfrm>
        </p:grpSpPr>
        <p:sp>
          <p:nvSpPr>
            <p:cNvPr id="168" name="TextBox 167"/>
            <p:cNvSpPr txBox="1"/>
            <p:nvPr/>
          </p:nvSpPr>
          <p:spPr>
            <a:xfrm>
              <a:off x="174219" y="1794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FF0000"/>
                  </a:solidFill>
                </a:rPr>
                <a:t>1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4330" y="1843632"/>
              <a:ext cx="1688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Empresa retadora (rival)</a:t>
              </a:r>
              <a:endParaRPr lang="es-CO" sz="1200" dirty="0"/>
            </a:p>
          </p:txBody>
        </p:sp>
      </p:grpSp>
      <p:cxnSp>
        <p:nvCxnSpPr>
          <p:cNvPr id="170" name="Straight Connector 169"/>
          <p:cNvCxnSpPr>
            <a:stCxn id="156" idx="3"/>
            <a:endCxn id="171" idx="7"/>
          </p:cNvCxnSpPr>
          <p:nvPr/>
        </p:nvCxnSpPr>
        <p:spPr>
          <a:xfrm flipH="1">
            <a:off x="652247" y="3272965"/>
            <a:ext cx="617239" cy="83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78805" y="4072858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974963" y="28420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40029" y="48359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2501" y="230003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77" y="3387223"/>
                <a:ext cx="52764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01" y="3427495"/>
                <a:ext cx="52764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73" y="5472152"/>
                <a:ext cx="52764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8" y="5418912"/>
                <a:ext cx="52764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>
          <a:xfrm>
            <a:off x="3189044" y="4160584"/>
            <a:ext cx="203200" cy="2128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2" y="2080707"/>
                <a:ext cx="18396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77" y="2114967"/>
                <a:ext cx="587918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/>
          <p:cNvSpPr txBox="1"/>
          <p:nvPr/>
        </p:nvSpPr>
        <p:spPr>
          <a:xfrm>
            <a:off x="465466" y="3497405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7823" y="413177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90434" y="3547389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53075" y="232130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025126" y="412743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E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34653" y="533338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33176" y="53294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1176" y="52816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F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08283" y="529737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00B050"/>
                </a:solidFill>
              </a:rPr>
              <a:t>A</a:t>
            </a: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6355" y="43285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2813010" y="6281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27994" y="625228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87178" y="62817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565406" y="978755"/>
            <a:ext cx="45151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Equilibrio Secuencial </a:t>
            </a:r>
            <a:r>
              <a:rPr lang="es-CO" b="1" dirty="0" smtClean="0"/>
              <a:t>(</a:t>
            </a:r>
            <a:r>
              <a:rPr lang="es-CO" b="1" i="1" dirty="0" err="1" smtClean="0"/>
              <a:t>Sequential</a:t>
            </a:r>
            <a:r>
              <a:rPr lang="es-CO" b="1" i="1" dirty="0" smtClean="0"/>
              <a:t> </a:t>
            </a:r>
            <a:r>
              <a:rPr lang="es-CO" b="1" i="1" dirty="0" smtClean="0"/>
              <a:t>Equilibirum</a:t>
            </a:r>
            <a:r>
              <a:rPr lang="es-CO" b="1" dirty="0" smtClean="0"/>
              <a:t>)</a:t>
            </a:r>
            <a:endParaRPr lang="es-CO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630179" y="3896832"/>
                <a:ext cx="130022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79" y="3896832"/>
                <a:ext cx="1300228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2647924" y="3239227"/>
                <a:ext cx="130599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4" y="3239227"/>
                <a:ext cx="1305999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1699897" y="3783038"/>
                <a:ext cx="126457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___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97" y="3783038"/>
                <a:ext cx="1264578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36307" y="3198988"/>
                <a:ext cx="1256468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" y="3198988"/>
                <a:ext cx="1256468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197881" y="5192171"/>
                <a:ext cx="153517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" y="5192171"/>
                <a:ext cx="1535172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177676" y="5716572"/>
                <a:ext cx="152772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5716572"/>
                <a:ext cx="152772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2712955" y="4865605"/>
                <a:ext cx="103124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55" y="4865605"/>
                <a:ext cx="1031244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4051882" y="4868330"/>
                <a:ext cx="12999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=___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82" y="4868330"/>
                <a:ext cx="1299971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85697" y="1862722"/>
            <a:ext cx="211293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Estrategias comportamentales</a:t>
            </a:r>
            <a:endParaRPr lang="es-CO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02937" y="2577679"/>
            <a:ext cx="15599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Sistema de creencias</a:t>
            </a:r>
            <a:endParaRPr lang="es-CO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90" y="1923848"/>
                <a:ext cx="427040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1" y="2606210"/>
                <a:ext cx="43018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1149143" y="788649"/>
            <a:ext cx="102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[LB&amp;S] Definition </a:t>
            </a:r>
            <a:r>
              <a:rPr lang="en-US" sz="1200" dirty="0" smtClean="0"/>
              <a:t>5.3.1 </a:t>
            </a:r>
            <a:r>
              <a:rPr lang="en-US" sz="1200" dirty="0" smtClean="0"/>
              <a:t>(p. </a:t>
            </a:r>
            <a:r>
              <a:rPr lang="en-US" sz="1200" dirty="0" smtClean="0"/>
              <a:t>47)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565407" y="1423886"/>
                <a:ext cx="5498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Un equilibrio secuencial es una serie de estrategias comportamentales (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O" dirty="0" smtClean="0"/>
                  <a:t>) y un sistema de creencias (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O" dirty="0" smtClean="0"/>
                  <a:t>) tal que todos los agentes son racionales secuencialmente y las creencias son consistentes con las estrategias comportamentales.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07" y="1423886"/>
                <a:ext cx="5498558" cy="1477328"/>
              </a:xfrm>
              <a:prstGeom prst="rect">
                <a:avLst/>
              </a:prstGeom>
              <a:blipFill rotWithShape="0">
                <a:blip r:embed="rId19"/>
                <a:stretch>
                  <a:fillRect l="-88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up 331"/>
          <p:cNvGrpSpPr/>
          <p:nvPr/>
        </p:nvGrpSpPr>
        <p:grpSpPr>
          <a:xfrm>
            <a:off x="9360440" y="4159880"/>
            <a:ext cx="2094955" cy="1200330"/>
            <a:chOff x="9360440" y="4159880"/>
            <a:chExt cx="2094955" cy="1200330"/>
          </a:xfrm>
        </p:grpSpPr>
        <p:sp>
          <p:nvSpPr>
            <p:cNvPr id="150" name="Rectangle 149"/>
            <p:cNvSpPr/>
            <p:nvPr/>
          </p:nvSpPr>
          <p:spPr>
            <a:xfrm>
              <a:off x="9360440" y="4159880"/>
              <a:ext cx="2070883" cy="117800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9430800" y="4372201"/>
                  <a:ext cx="105208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800" y="4372201"/>
                  <a:ext cx="1052083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9437790" y="4788026"/>
                  <a:ext cx="104509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790" y="4788026"/>
                  <a:ext cx="1045093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10482882" y="4159881"/>
              <a:ext cx="972513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CO" sz="1200" dirty="0" smtClean="0"/>
                <a:t>Estrategia comportamental de una </a:t>
              </a:r>
              <a:r>
                <a:rPr lang="es-CO" sz="1200" dirty="0" smtClean="0">
                  <a:solidFill>
                    <a:srgbClr val="FF0000"/>
                  </a:solidFill>
                </a:rPr>
                <a:t>empresa retadora débil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9274066" y="2706177"/>
            <a:ext cx="2124644" cy="1225388"/>
            <a:chOff x="9274066" y="2706177"/>
            <a:chExt cx="2124644" cy="1225388"/>
          </a:xfrm>
        </p:grpSpPr>
        <p:sp>
          <p:nvSpPr>
            <p:cNvPr id="151" name="Rectangle 150"/>
            <p:cNvSpPr/>
            <p:nvPr/>
          </p:nvSpPr>
          <p:spPr>
            <a:xfrm>
              <a:off x="9274066" y="2706177"/>
              <a:ext cx="2124644" cy="121118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>
                  <a:off x="9344425" y="2943556"/>
                  <a:ext cx="105208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425" y="2943556"/>
                  <a:ext cx="1052083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9351415" y="3359381"/>
                  <a:ext cx="104509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415" y="3359381"/>
                  <a:ext cx="1045093" cy="30777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TextBox 161"/>
            <p:cNvSpPr txBox="1"/>
            <p:nvPr/>
          </p:nvSpPr>
          <p:spPr>
            <a:xfrm>
              <a:off x="10396508" y="2731236"/>
              <a:ext cx="95163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CO" sz="1200" dirty="0" smtClean="0"/>
                <a:t>Estrategia comportamental de una </a:t>
              </a:r>
              <a:r>
                <a:rPr lang="es-CO" sz="1200" dirty="0" smtClean="0">
                  <a:solidFill>
                    <a:srgbClr val="FF0000"/>
                  </a:solidFill>
                </a:rPr>
                <a:t>empresa retadora competitiva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6587791" y="3640292"/>
            <a:ext cx="2269782" cy="894262"/>
            <a:chOff x="6587791" y="3640292"/>
            <a:chExt cx="2269782" cy="894262"/>
          </a:xfrm>
        </p:grpSpPr>
        <p:sp>
          <p:nvSpPr>
            <p:cNvPr id="166" name="Rectangle 165"/>
            <p:cNvSpPr/>
            <p:nvPr/>
          </p:nvSpPr>
          <p:spPr>
            <a:xfrm>
              <a:off x="6587791" y="3640292"/>
              <a:ext cx="2232904" cy="89426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6658150" y="3706152"/>
                  <a:ext cx="133671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CO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150" y="3706152"/>
                  <a:ext cx="1336713" cy="30777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TextBox 209"/>
            <p:cNvSpPr txBox="1"/>
            <p:nvPr/>
          </p:nvSpPr>
          <p:spPr>
            <a:xfrm>
              <a:off x="7985450" y="3678498"/>
              <a:ext cx="87212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CO" sz="1200" dirty="0" smtClean="0"/>
                <a:t>Estrategia comportamental del </a:t>
              </a:r>
              <a:r>
                <a:rPr lang="es-CO" sz="1200" dirty="0" smtClean="0">
                  <a:solidFill>
                    <a:srgbClr val="00B050"/>
                  </a:solidFill>
                </a:rPr>
                <a:t>monopolio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6654787" y="4138233"/>
                  <a:ext cx="1336713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CO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CO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787" y="4138233"/>
                  <a:ext cx="1336713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/>
          <p:cNvGrpSpPr/>
          <p:nvPr/>
        </p:nvGrpSpPr>
        <p:grpSpPr>
          <a:xfrm>
            <a:off x="9943222" y="5615427"/>
            <a:ext cx="1877551" cy="894262"/>
            <a:chOff x="9943222" y="5615427"/>
            <a:chExt cx="1877551" cy="894262"/>
          </a:xfrm>
        </p:grpSpPr>
        <p:sp>
          <p:nvSpPr>
            <p:cNvPr id="212" name="Rectangle 211"/>
            <p:cNvSpPr/>
            <p:nvPr/>
          </p:nvSpPr>
          <p:spPr>
            <a:xfrm>
              <a:off x="9943222" y="5615427"/>
              <a:ext cx="1877551" cy="89426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>
                  <a:off x="10037529" y="5721147"/>
                  <a:ext cx="731547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529" y="5721147"/>
                  <a:ext cx="73154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TextBox 213"/>
            <p:cNvSpPr txBox="1"/>
            <p:nvPr/>
          </p:nvSpPr>
          <p:spPr>
            <a:xfrm>
              <a:off x="10789644" y="5664577"/>
              <a:ext cx="9611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CO" sz="1200" dirty="0" smtClean="0"/>
                <a:t>Sistema de creencias del </a:t>
              </a:r>
              <a:r>
                <a:rPr lang="es-CO" sz="1200" dirty="0" smtClean="0">
                  <a:solidFill>
                    <a:srgbClr val="00B050"/>
                  </a:solidFill>
                </a:rPr>
                <a:t>monopolio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/>
                <p:cNvSpPr/>
                <p:nvPr/>
              </p:nvSpPr>
              <p:spPr>
                <a:xfrm>
                  <a:off x="10037529" y="6110214"/>
                  <a:ext cx="731547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O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529" y="6110214"/>
                  <a:ext cx="731547" cy="307777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8" name="Group 327"/>
          <p:cNvGrpSpPr/>
          <p:nvPr/>
        </p:nvGrpSpPr>
        <p:grpSpPr>
          <a:xfrm>
            <a:off x="6714761" y="5995127"/>
            <a:ext cx="1585380" cy="550063"/>
            <a:chOff x="6714761" y="5995127"/>
            <a:chExt cx="1585380" cy="550063"/>
          </a:xfrm>
        </p:grpSpPr>
        <p:sp>
          <p:nvSpPr>
            <p:cNvPr id="217" name="Rectangle 216"/>
            <p:cNvSpPr/>
            <p:nvPr/>
          </p:nvSpPr>
          <p:spPr>
            <a:xfrm>
              <a:off x="6714761" y="5995127"/>
              <a:ext cx="1585380" cy="55006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6811658" y="6107811"/>
                  <a:ext cx="32630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658" y="6107811"/>
                  <a:ext cx="326308" cy="30777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/>
            <p:cNvSpPr txBox="1"/>
            <p:nvPr/>
          </p:nvSpPr>
          <p:spPr>
            <a:xfrm>
              <a:off x="7175784" y="6048024"/>
              <a:ext cx="108107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CO" sz="1200" dirty="0" smtClean="0"/>
                <a:t>Incertidumbre exógena</a:t>
              </a:r>
              <a:endParaRPr lang="en-US" sz="1200" dirty="0"/>
            </a:p>
          </p:txBody>
        </p:sp>
      </p:grpSp>
      <p:cxnSp>
        <p:nvCxnSpPr>
          <p:cNvPr id="6" name="Curved Connector 5"/>
          <p:cNvCxnSpPr>
            <a:stCxn id="151" idx="3"/>
            <a:endCxn id="212" idx="3"/>
          </p:cNvCxnSpPr>
          <p:nvPr/>
        </p:nvCxnSpPr>
        <p:spPr>
          <a:xfrm>
            <a:off x="11398710" y="3311768"/>
            <a:ext cx="422063" cy="2750790"/>
          </a:xfrm>
          <a:prstGeom prst="curvedConnector3">
            <a:avLst>
              <a:gd name="adj1" fmla="val 154163"/>
            </a:avLst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/>
          <p:cNvCxnSpPr>
            <a:stCxn id="3" idx="3"/>
          </p:cNvCxnSpPr>
          <p:nvPr/>
        </p:nvCxnSpPr>
        <p:spPr>
          <a:xfrm flipH="1">
            <a:off x="11125073" y="4760046"/>
            <a:ext cx="330322" cy="878531"/>
          </a:xfrm>
          <a:prstGeom prst="curvedConnector4">
            <a:avLst>
              <a:gd name="adj1" fmla="val -69205"/>
              <a:gd name="adj2" fmla="val 84157"/>
            </a:avLst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217" idx="3"/>
            <a:endCxn id="212" idx="2"/>
          </p:cNvCxnSpPr>
          <p:nvPr/>
        </p:nvCxnSpPr>
        <p:spPr>
          <a:xfrm>
            <a:off x="8300141" y="6270159"/>
            <a:ext cx="2581857" cy="239530"/>
          </a:xfrm>
          <a:prstGeom prst="curvedConnector4">
            <a:avLst>
              <a:gd name="adj1" fmla="val 31820"/>
              <a:gd name="adj2" fmla="val 195437"/>
            </a:avLst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17686" y="3914918"/>
            <a:ext cx="891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rgbClr val="7030A0"/>
                </a:solidFill>
              </a:rPr>
              <a:t>Consistencia</a:t>
            </a:r>
            <a:endParaRPr lang="en-US" sz="11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/>
              <p:cNvSpPr txBox="1"/>
              <p:nvPr/>
            </p:nvSpPr>
            <p:spPr>
              <a:xfrm>
                <a:off x="6834673" y="5539769"/>
                <a:ext cx="14680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73" y="5539769"/>
                <a:ext cx="1468031" cy="215444"/>
              </a:xfrm>
              <a:prstGeom prst="rect">
                <a:avLst/>
              </a:prstGeom>
              <a:blipFill rotWithShape="0">
                <a:blip r:embed="rId29"/>
                <a:stretch>
                  <a:fillRect l="-249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urved Connector 238"/>
          <p:cNvCxnSpPr>
            <a:stCxn id="212" idx="1"/>
            <a:endCxn id="166" idx="2"/>
          </p:cNvCxnSpPr>
          <p:nvPr/>
        </p:nvCxnSpPr>
        <p:spPr>
          <a:xfrm rot="10800000">
            <a:off x="7704244" y="4534554"/>
            <a:ext cx="2238979" cy="1528004"/>
          </a:xfrm>
          <a:prstGeom prst="curvedConnector2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166" idx="0"/>
            <a:endCxn id="151" idx="1"/>
          </p:cNvCxnSpPr>
          <p:nvPr/>
        </p:nvCxnSpPr>
        <p:spPr>
          <a:xfrm rot="5400000" flipH="1" flipV="1">
            <a:off x="8324892" y="2691119"/>
            <a:ext cx="328524" cy="1569823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/>
          <p:cNvCxnSpPr>
            <a:stCxn id="166" idx="2"/>
            <a:endCxn id="150" idx="1"/>
          </p:cNvCxnSpPr>
          <p:nvPr/>
        </p:nvCxnSpPr>
        <p:spPr>
          <a:xfrm rot="16200000" flipH="1">
            <a:off x="8425176" y="3813620"/>
            <a:ext cx="214330" cy="1656197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950298" y="4948263"/>
            <a:ext cx="1032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rgbClr val="00B050"/>
                </a:solidFill>
              </a:rPr>
              <a:t>Racionalidad secuencial del monopolista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627862" y="2824539"/>
            <a:ext cx="2218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rgbClr val="FF0000"/>
                </a:solidFill>
              </a:rPr>
              <a:t>Racionalidad secuencial de la empresa competitiva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/>
              <p:cNvSpPr txBox="1"/>
              <p:nvPr/>
            </p:nvSpPr>
            <p:spPr>
              <a:xfrm>
                <a:off x="6665673" y="3249665"/>
                <a:ext cx="1215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5" name="TextBox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73" y="3249665"/>
                <a:ext cx="1215654" cy="215444"/>
              </a:xfrm>
              <a:prstGeom prst="rect">
                <a:avLst/>
              </a:prstGeom>
              <a:blipFill rotWithShape="0">
                <a:blip r:embed="rId30"/>
                <a:stretch>
                  <a:fillRect l="-300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TextBox 295"/>
          <p:cNvSpPr txBox="1"/>
          <p:nvPr/>
        </p:nvSpPr>
        <p:spPr>
          <a:xfrm>
            <a:off x="8332141" y="5029343"/>
            <a:ext cx="1163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rgbClr val="FF0000"/>
                </a:solidFill>
              </a:rPr>
              <a:t>Racionalidad secuencial de la empresa débil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/>
              <p:cNvSpPr txBox="1"/>
              <p:nvPr/>
            </p:nvSpPr>
            <p:spPr>
              <a:xfrm>
                <a:off x="8016464" y="4811489"/>
                <a:ext cx="1215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464" y="4811489"/>
                <a:ext cx="1215654" cy="215444"/>
              </a:xfrm>
              <a:prstGeom prst="rect">
                <a:avLst/>
              </a:prstGeom>
              <a:blipFill rotWithShape="0">
                <a:blip r:embed="rId31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/>
              <p:cNvSpPr txBox="1"/>
              <p:nvPr/>
            </p:nvSpPr>
            <p:spPr>
              <a:xfrm>
                <a:off x="1226720" y="830885"/>
                <a:ext cx="4874604" cy="584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CO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CO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CO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CO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20" y="830885"/>
                <a:ext cx="4874604" cy="584775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TextBox 314"/>
          <p:cNvSpPr txBox="1"/>
          <p:nvPr/>
        </p:nvSpPr>
        <p:spPr>
          <a:xfrm>
            <a:off x="269600" y="1010865"/>
            <a:ext cx="97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rgbClr val="7030A0"/>
                </a:solidFill>
              </a:rPr>
              <a:t>Consistencia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50819" y="6160100"/>
            <a:ext cx="1259184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solidFill>
                  <a:srgbClr val="00B050"/>
                </a:solidFill>
              </a:rPr>
              <a:t>“</a:t>
            </a:r>
            <a:r>
              <a:rPr lang="es-CO" sz="900" dirty="0" smtClean="0">
                <a:solidFill>
                  <a:srgbClr val="00B050"/>
                </a:solidFill>
              </a:rPr>
              <a:t>Acomodarse” domina estrictamente a “Luchar”</a:t>
            </a:r>
            <a:endParaRPr lang="es-CO" sz="900" dirty="0" smtClean="0">
              <a:solidFill>
                <a:srgbClr val="00B050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647238" y="3290446"/>
            <a:ext cx="1693813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solidFill>
                  <a:srgbClr val="FF0000"/>
                </a:solidFill>
              </a:rPr>
              <a:t>“</a:t>
            </a:r>
            <a:r>
              <a:rPr lang="es-CO" sz="900" dirty="0" smtClean="0">
                <a:solidFill>
                  <a:srgbClr val="FF0000"/>
                </a:solidFill>
              </a:rPr>
              <a:t>No competir” domina estrictamente a “Competir” para la empresa retadora débil</a:t>
            </a:r>
            <a:endParaRPr lang="es-CO" sz="900" dirty="0" smtClean="0">
              <a:solidFill>
                <a:srgbClr val="FF0000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310693" y="562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332488" y="5114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616447" y="3692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63957" y="3105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584963" y="315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574756" y="3808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388943" y="4780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997926" y="478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431449" y="1424724"/>
            <a:ext cx="5660976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Descripción del equilibrio secuencial</a:t>
            </a:r>
            <a:r>
              <a:rPr lang="es-CO" sz="1200" dirty="0" smtClean="0"/>
              <a:t>: ocurre un equilibrio separador (</a:t>
            </a:r>
            <a:r>
              <a:rPr lang="es-CO" sz="1200" i="1" dirty="0" err="1" smtClean="0"/>
              <a:t>separating</a:t>
            </a:r>
            <a:r>
              <a:rPr lang="es-CO" sz="1200" i="1" dirty="0" smtClean="0"/>
              <a:t> </a:t>
            </a:r>
            <a:r>
              <a:rPr lang="es-CO" sz="1200" i="1" dirty="0" err="1" smtClean="0"/>
              <a:t>equilibrium</a:t>
            </a:r>
            <a:r>
              <a:rPr lang="es-CO" sz="1200" dirty="0" smtClean="0"/>
              <a:t>). La fortaleza de la empresa rival determina su comportamiento: la </a:t>
            </a:r>
            <a:r>
              <a:rPr lang="es-CO" sz="1200" dirty="0" smtClean="0">
                <a:solidFill>
                  <a:srgbClr val="FF0000"/>
                </a:solidFill>
              </a:rPr>
              <a:t>empresa competitiva</a:t>
            </a:r>
            <a:r>
              <a:rPr lang="es-CO" sz="1200" dirty="0" smtClean="0"/>
              <a:t> (C) decide entrar al mercado controlado por el monopolio, mientras que la </a:t>
            </a:r>
            <a:r>
              <a:rPr lang="es-CO" sz="1200" dirty="0" smtClean="0">
                <a:solidFill>
                  <a:srgbClr val="FF0000"/>
                </a:solidFill>
              </a:rPr>
              <a:t>empresa débil </a:t>
            </a:r>
            <a:r>
              <a:rPr lang="es-CO" sz="1200" dirty="0" smtClean="0"/>
              <a:t>(W) decide no competir. </a:t>
            </a:r>
            <a:r>
              <a:rPr lang="es-CO" sz="1200" dirty="0" smtClean="0">
                <a:solidFill>
                  <a:srgbClr val="7030A0"/>
                </a:solidFill>
              </a:rPr>
              <a:t>Por lo tanto, el monopolio puede inferir el tipo de empresa rival que enfrenta</a:t>
            </a:r>
            <a:r>
              <a:rPr lang="es-CO" sz="1200" dirty="0" smtClean="0"/>
              <a:t>. El </a:t>
            </a:r>
            <a:r>
              <a:rPr lang="es-CO" sz="1200" dirty="0" smtClean="0">
                <a:solidFill>
                  <a:srgbClr val="00B050"/>
                </a:solidFill>
              </a:rPr>
              <a:t>monopolio</a:t>
            </a:r>
            <a:r>
              <a:rPr lang="es-CO" sz="1200" dirty="0" smtClean="0"/>
              <a:t> deduce que solamente enfrentará empresas rivales competitivas. Adicionalmente, el </a:t>
            </a:r>
            <a:r>
              <a:rPr lang="es-CO" sz="1200" dirty="0" smtClean="0">
                <a:solidFill>
                  <a:srgbClr val="00B050"/>
                </a:solidFill>
              </a:rPr>
              <a:t>monopolista</a:t>
            </a:r>
            <a:r>
              <a:rPr lang="es-CO" sz="1200" dirty="0" smtClean="0"/>
              <a:t> toma la decisión de ajustarse ante la entrada del rival y por lo tanto cambiará la estructura de este mercado.</a:t>
            </a:r>
          </a:p>
        </p:txBody>
      </p:sp>
    </p:spTree>
    <p:extLst>
      <p:ext uri="{BB962C8B-B14F-4D97-AF65-F5344CB8AC3E}">
        <p14:creationId xmlns:p14="http://schemas.microsoft.com/office/powerpoint/2010/main" val="33238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  <p:bldP spid="106" grpId="0" animBg="1"/>
      <p:bldP spid="123" grpId="0"/>
      <p:bldP spid="2" grpId="0"/>
      <p:bldP spid="21" grpId="0"/>
      <p:bldP spid="238" grpId="0"/>
      <p:bldP spid="293" grpId="0"/>
      <p:bldP spid="294" grpId="0"/>
      <p:bldP spid="295" grpId="0"/>
      <p:bldP spid="296" grpId="0"/>
      <p:bldP spid="297" grpId="0"/>
      <p:bldP spid="300" grpId="0"/>
      <p:bldP spid="315" grpId="0"/>
      <p:bldP spid="317" grpId="0" animBg="1"/>
      <p:bldP spid="318" grpId="0" animBg="1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1797</Words>
  <Application>Microsoft Office PowerPoint</Application>
  <PresentationFormat>Widescreen</PresentationFormat>
  <Paragraphs>591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Capítulo 5 – Juegos Extensivos con Inf. Imperfecta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Chaparro</dc:creator>
  <cp:lastModifiedBy>Juan Chaparro</cp:lastModifiedBy>
  <cp:revision>208</cp:revision>
  <dcterms:created xsi:type="dcterms:W3CDTF">2020-08-08T19:47:30Z</dcterms:created>
  <dcterms:modified xsi:type="dcterms:W3CDTF">2021-04-20T13:11:12Z</dcterms:modified>
</cp:coreProperties>
</file>