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7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an Chaparro" initials="JC" lastIdx="1" clrIdx="0">
    <p:extLst>
      <p:ext uri="{19B8F6BF-5375-455C-9EA6-DF929625EA0E}">
        <p15:presenceInfo xmlns:p15="http://schemas.microsoft.com/office/powerpoint/2012/main" userId="0875109fce5d8c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showGuides="1">
      <p:cViewPr>
        <p:scale>
          <a:sx n="75" d="100"/>
          <a:sy n="75" d="100"/>
        </p:scale>
        <p:origin x="341" y="293"/>
      </p:cViewPr>
      <p:guideLst>
        <p:guide orient="horz" pos="1176"/>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B67849-08A2-47A6-9E8B-1537EF34C445}"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4A164-4657-49CE-BE72-D65802221AA8}" type="slidenum">
              <a:rPr lang="en-US" smtClean="0"/>
              <a:t>‹#›</a:t>
            </a:fld>
            <a:endParaRPr lang="en-US"/>
          </a:p>
        </p:txBody>
      </p:sp>
    </p:spTree>
    <p:extLst>
      <p:ext uri="{BB962C8B-B14F-4D97-AF65-F5344CB8AC3E}">
        <p14:creationId xmlns:p14="http://schemas.microsoft.com/office/powerpoint/2010/main" val="383395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B67849-08A2-47A6-9E8B-1537EF34C445}"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4A164-4657-49CE-BE72-D65802221AA8}" type="slidenum">
              <a:rPr lang="en-US" smtClean="0"/>
              <a:t>‹#›</a:t>
            </a:fld>
            <a:endParaRPr lang="en-US"/>
          </a:p>
        </p:txBody>
      </p:sp>
    </p:spTree>
    <p:extLst>
      <p:ext uri="{BB962C8B-B14F-4D97-AF65-F5344CB8AC3E}">
        <p14:creationId xmlns:p14="http://schemas.microsoft.com/office/powerpoint/2010/main" val="203420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B67849-08A2-47A6-9E8B-1537EF34C445}"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4A164-4657-49CE-BE72-D65802221AA8}" type="slidenum">
              <a:rPr lang="en-US" smtClean="0"/>
              <a:t>‹#›</a:t>
            </a:fld>
            <a:endParaRPr lang="en-US"/>
          </a:p>
        </p:txBody>
      </p:sp>
    </p:spTree>
    <p:extLst>
      <p:ext uri="{BB962C8B-B14F-4D97-AF65-F5344CB8AC3E}">
        <p14:creationId xmlns:p14="http://schemas.microsoft.com/office/powerpoint/2010/main" val="4178188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B67849-08A2-47A6-9E8B-1537EF34C445}"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4A164-4657-49CE-BE72-D65802221AA8}" type="slidenum">
              <a:rPr lang="en-US" smtClean="0"/>
              <a:t>‹#›</a:t>
            </a:fld>
            <a:endParaRPr lang="en-US"/>
          </a:p>
        </p:txBody>
      </p:sp>
    </p:spTree>
    <p:extLst>
      <p:ext uri="{BB962C8B-B14F-4D97-AF65-F5344CB8AC3E}">
        <p14:creationId xmlns:p14="http://schemas.microsoft.com/office/powerpoint/2010/main" val="3063827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B67849-08A2-47A6-9E8B-1537EF34C445}"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4A164-4657-49CE-BE72-D65802221AA8}" type="slidenum">
              <a:rPr lang="en-US" smtClean="0"/>
              <a:t>‹#›</a:t>
            </a:fld>
            <a:endParaRPr lang="en-US"/>
          </a:p>
        </p:txBody>
      </p:sp>
    </p:spTree>
    <p:extLst>
      <p:ext uri="{BB962C8B-B14F-4D97-AF65-F5344CB8AC3E}">
        <p14:creationId xmlns:p14="http://schemas.microsoft.com/office/powerpoint/2010/main" val="35903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B67849-08A2-47A6-9E8B-1537EF34C445}"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4A164-4657-49CE-BE72-D65802221AA8}" type="slidenum">
              <a:rPr lang="en-US" smtClean="0"/>
              <a:t>‹#›</a:t>
            </a:fld>
            <a:endParaRPr lang="en-US"/>
          </a:p>
        </p:txBody>
      </p:sp>
    </p:spTree>
    <p:extLst>
      <p:ext uri="{BB962C8B-B14F-4D97-AF65-F5344CB8AC3E}">
        <p14:creationId xmlns:p14="http://schemas.microsoft.com/office/powerpoint/2010/main" val="287001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B67849-08A2-47A6-9E8B-1537EF34C445}" type="datetimeFigureOut">
              <a:rPr lang="en-US" smtClean="0"/>
              <a:t>4/22/2021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14A164-4657-49CE-BE72-D65802221AA8}" type="slidenum">
              <a:rPr lang="en-US" smtClean="0"/>
              <a:t>‹#›</a:t>
            </a:fld>
            <a:endParaRPr lang="en-US"/>
          </a:p>
        </p:txBody>
      </p:sp>
    </p:spTree>
    <p:extLst>
      <p:ext uri="{BB962C8B-B14F-4D97-AF65-F5344CB8AC3E}">
        <p14:creationId xmlns:p14="http://schemas.microsoft.com/office/powerpoint/2010/main" val="20601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B67849-08A2-47A6-9E8B-1537EF34C445}" type="datetimeFigureOut">
              <a:rPr lang="en-US" smtClean="0"/>
              <a:t>4/22/2021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14A164-4657-49CE-BE72-D65802221AA8}" type="slidenum">
              <a:rPr lang="en-US" smtClean="0"/>
              <a:t>‹#›</a:t>
            </a:fld>
            <a:endParaRPr lang="en-US"/>
          </a:p>
        </p:txBody>
      </p:sp>
    </p:spTree>
    <p:extLst>
      <p:ext uri="{BB962C8B-B14F-4D97-AF65-F5344CB8AC3E}">
        <p14:creationId xmlns:p14="http://schemas.microsoft.com/office/powerpoint/2010/main" val="121845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67849-08A2-47A6-9E8B-1537EF34C445}" type="datetimeFigureOut">
              <a:rPr lang="en-US" smtClean="0"/>
              <a:t>4/22/2021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14A164-4657-49CE-BE72-D65802221AA8}" type="slidenum">
              <a:rPr lang="en-US" smtClean="0"/>
              <a:t>‹#›</a:t>
            </a:fld>
            <a:endParaRPr lang="en-US"/>
          </a:p>
        </p:txBody>
      </p:sp>
    </p:spTree>
    <p:extLst>
      <p:ext uri="{BB962C8B-B14F-4D97-AF65-F5344CB8AC3E}">
        <p14:creationId xmlns:p14="http://schemas.microsoft.com/office/powerpoint/2010/main" val="334410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B67849-08A2-47A6-9E8B-1537EF34C445}"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4A164-4657-49CE-BE72-D65802221AA8}" type="slidenum">
              <a:rPr lang="en-US" smtClean="0"/>
              <a:t>‹#›</a:t>
            </a:fld>
            <a:endParaRPr lang="en-US"/>
          </a:p>
        </p:txBody>
      </p:sp>
    </p:spTree>
    <p:extLst>
      <p:ext uri="{BB962C8B-B14F-4D97-AF65-F5344CB8AC3E}">
        <p14:creationId xmlns:p14="http://schemas.microsoft.com/office/powerpoint/2010/main" val="1967807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B67849-08A2-47A6-9E8B-1537EF34C445}"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4A164-4657-49CE-BE72-D65802221AA8}" type="slidenum">
              <a:rPr lang="en-US" smtClean="0"/>
              <a:t>‹#›</a:t>
            </a:fld>
            <a:endParaRPr lang="en-US"/>
          </a:p>
        </p:txBody>
      </p:sp>
    </p:spTree>
    <p:extLst>
      <p:ext uri="{BB962C8B-B14F-4D97-AF65-F5344CB8AC3E}">
        <p14:creationId xmlns:p14="http://schemas.microsoft.com/office/powerpoint/2010/main" val="59569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67849-08A2-47A6-9E8B-1537EF34C445}" type="datetimeFigureOut">
              <a:rPr lang="en-US" smtClean="0"/>
              <a:t>4/22/2021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14A164-4657-49CE-BE72-D65802221AA8}" type="slidenum">
              <a:rPr lang="en-US" smtClean="0"/>
              <a:t>‹#›</a:t>
            </a:fld>
            <a:endParaRPr lang="en-US"/>
          </a:p>
        </p:txBody>
      </p:sp>
    </p:spTree>
    <p:extLst>
      <p:ext uri="{BB962C8B-B14F-4D97-AF65-F5344CB8AC3E}">
        <p14:creationId xmlns:p14="http://schemas.microsoft.com/office/powerpoint/2010/main" val="105150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i.org/10.1515/1935-5041.1049" TargetMode="Externa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felixmunozgarcia.com/econs-42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hyperlink" Target="https://doi.org/10.1515/1935-5041.1049" TargetMode="Externa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s://doi.org/10.1515/1935-5041.1049"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hyperlink" Target="https://doi.org/10.1515/1935-5041.1049" TargetMode="External"/><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emf"/><Relationship Id="rId4" Type="http://schemas.openxmlformats.org/officeDocument/2006/relationships/image" Target="../media/image3.emf"/><Relationship Id="rId9" Type="http://schemas.openxmlformats.org/officeDocument/2006/relationships/image" Target="../media/image13.emf"/><Relationship Id="rId1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emf"/><Relationship Id="rId3" Type="http://schemas.openxmlformats.org/officeDocument/2006/relationships/hyperlink" Target="https://doi.org/10.1515/1935-5041.1049" TargetMode="External"/><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2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3.emf"/><Relationship Id="rId9" Type="http://schemas.openxmlformats.org/officeDocument/2006/relationships/image" Target="../media/image23.png"/><Relationship Id="rId14" Type="http://schemas.openxmlformats.org/officeDocument/2006/relationships/image" Target="../media/image28.emf"/></Relationships>
</file>

<file path=ppt/slides/_rels/slide6.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image" Target="../media/image35.png"/><Relationship Id="rId3" Type="http://schemas.openxmlformats.org/officeDocument/2006/relationships/hyperlink" Target="https://doi.org/10.1515/1935-5041.1049" TargetMode="External"/><Relationship Id="rId7" Type="http://schemas.openxmlformats.org/officeDocument/2006/relationships/image" Target="../media/image19.png"/><Relationship Id="rId12" Type="http://schemas.openxmlformats.org/officeDocument/2006/relationships/image" Target="../media/image34.emf"/><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33.emf"/><Relationship Id="rId5" Type="http://schemas.openxmlformats.org/officeDocument/2006/relationships/image" Target="../media/image21.png"/><Relationship Id="rId10" Type="http://schemas.openxmlformats.org/officeDocument/2006/relationships/image" Target="../media/image32.emf"/><Relationship Id="rId4" Type="http://schemas.openxmlformats.org/officeDocument/2006/relationships/image" Target="../media/image3.emf"/><Relationship Id="rId9" Type="http://schemas.openxmlformats.org/officeDocument/2006/relationships/image" Target="../media/image31.emf"/><Relationship Id="rId14" Type="http://schemas.openxmlformats.org/officeDocument/2006/relationships/image" Target="../media/image36.png"/></Relationships>
</file>

<file path=ppt/slides/_rels/slide7.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emf"/><Relationship Id="rId3" Type="http://schemas.openxmlformats.org/officeDocument/2006/relationships/hyperlink" Target="https://doi.org/10.1515/1935-5041.1049" TargetMode="External"/><Relationship Id="rId7" Type="http://schemas.openxmlformats.org/officeDocument/2006/relationships/image" Target="../media/image19.png"/><Relationship Id="rId12" Type="http://schemas.openxmlformats.org/officeDocument/2006/relationships/image" Target="../media/image42.emf"/><Relationship Id="rId2" Type="http://schemas.openxmlformats.org/officeDocument/2006/relationships/image" Target="../media/image37.png"/><Relationship Id="rId1" Type="http://schemas.openxmlformats.org/officeDocument/2006/relationships/slideLayout" Target="../slideLayouts/slideLayout4.xml"/><Relationship Id="rId6" Type="http://schemas.openxmlformats.org/officeDocument/2006/relationships/image" Target="../media/image22.png"/><Relationship Id="rId11" Type="http://schemas.openxmlformats.org/officeDocument/2006/relationships/image" Target="../media/image41.emf"/><Relationship Id="rId5" Type="http://schemas.openxmlformats.org/officeDocument/2006/relationships/image" Target="../media/image11.png"/><Relationship Id="rId10" Type="http://schemas.openxmlformats.org/officeDocument/2006/relationships/image" Target="../media/image40.emf"/><Relationship Id="rId4" Type="http://schemas.openxmlformats.org/officeDocument/2006/relationships/image" Target="../media/image3.emf"/><Relationship Id="rId9" Type="http://schemas.openxmlformats.org/officeDocument/2006/relationships/image" Target="../media/image39.png"/><Relationship Id="rId14" Type="http://schemas.openxmlformats.org/officeDocument/2006/relationships/image" Target="../media/image4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885" y="145748"/>
            <a:ext cx="10515600" cy="646929"/>
          </a:xfrm>
        </p:spPr>
        <p:txBody>
          <a:bodyPr>
            <a:normAutofit/>
          </a:bodyPr>
          <a:lstStyle/>
          <a:p>
            <a:r>
              <a:rPr lang="en-US" sz="3200" dirty="0" smtClean="0"/>
              <a:t>Monetary authority signaling game (Mu</a:t>
            </a:r>
            <a:r>
              <a:rPr lang="es-CO" sz="3200" dirty="0" smtClean="0"/>
              <a:t>ñoz-García, 2012)</a:t>
            </a:r>
            <a:endParaRPr lang="en-US" sz="3200" dirty="0"/>
          </a:p>
        </p:txBody>
      </p:sp>
      <p:sp>
        <p:nvSpPr>
          <p:cNvPr id="6" name="Content Placeholder 5"/>
          <p:cNvSpPr>
            <a:spLocks noGrp="1"/>
          </p:cNvSpPr>
          <p:nvPr>
            <p:ph sz="half" idx="2"/>
          </p:nvPr>
        </p:nvSpPr>
        <p:spPr>
          <a:xfrm>
            <a:off x="5544474" y="1692212"/>
            <a:ext cx="6444326" cy="1914588"/>
          </a:xfrm>
        </p:spPr>
        <p:txBody>
          <a:bodyPr>
            <a:normAutofit/>
          </a:bodyPr>
          <a:lstStyle/>
          <a:p>
            <a:r>
              <a:rPr lang="es-CO" sz="1800" dirty="0" smtClean="0"/>
              <a:t>N = {Emisor, Receptor}</a:t>
            </a:r>
          </a:p>
          <a:p>
            <a:r>
              <a:rPr lang="es-CO" sz="1800" dirty="0" smtClean="0"/>
              <a:t>El emisor es la parte informada</a:t>
            </a:r>
          </a:p>
          <a:p>
            <a:r>
              <a:rPr lang="es-CO" sz="1800" dirty="0" smtClean="0"/>
              <a:t>El receptor es la parte no informada</a:t>
            </a:r>
          </a:p>
          <a:p>
            <a:r>
              <a:rPr lang="es-CO" sz="1800" dirty="0" smtClean="0"/>
              <a:t>El emisor emite una señal que recibe el receptor</a:t>
            </a:r>
          </a:p>
          <a:p>
            <a:r>
              <a:rPr lang="es-CO" sz="1800" dirty="0" smtClean="0"/>
              <a:t>El receptor toma una decisión contingente a la señal que recibe</a:t>
            </a:r>
            <a:endParaRPr lang="en-US" sz="1800" dirty="0" smtClean="0"/>
          </a:p>
        </p:txBody>
      </p:sp>
      <p:pic>
        <p:nvPicPr>
          <p:cNvPr id="1026" name="Picture 2" descr="https://www.degruyter.com/document/cover/journal_key/JIOE/produ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148" y="1192172"/>
            <a:ext cx="1905000" cy="2533651"/>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pic>
      <p:sp>
        <p:nvSpPr>
          <p:cNvPr id="7" name="TextBox 6"/>
          <p:cNvSpPr txBox="1"/>
          <p:nvPr/>
        </p:nvSpPr>
        <p:spPr>
          <a:xfrm>
            <a:off x="358807" y="3959138"/>
            <a:ext cx="5544844" cy="2585323"/>
          </a:xfrm>
          <a:prstGeom prst="rect">
            <a:avLst/>
          </a:prstGeom>
          <a:noFill/>
        </p:spPr>
        <p:txBody>
          <a:bodyPr wrap="square" rtlCol="0">
            <a:spAutoFit/>
          </a:bodyPr>
          <a:lstStyle/>
          <a:p>
            <a:r>
              <a:rPr lang="en-US" dirty="0" smtClean="0"/>
              <a:t>Muñoz-García, F. (2012). “A systematic procedure of finding Perfect Bayesian Equilibria in Incomplete Information Games”.</a:t>
            </a:r>
          </a:p>
          <a:p>
            <a:endParaRPr lang="en-US" dirty="0" smtClean="0"/>
          </a:p>
          <a:p>
            <a:r>
              <a:rPr lang="en-US" i="1" dirty="0" smtClean="0"/>
              <a:t>Journal of Industrial Organization Education</a:t>
            </a:r>
          </a:p>
          <a:p>
            <a:r>
              <a:rPr lang="en-US" dirty="0" smtClean="0"/>
              <a:t>Vol. 6. No. 1. 2012.</a:t>
            </a:r>
          </a:p>
          <a:p>
            <a:r>
              <a:rPr lang="en-US" dirty="0" smtClean="0">
                <a:hlinkClick r:id="rId3"/>
              </a:rPr>
              <a:t>https://doi.org/10.1515/1935-5041.1049</a:t>
            </a:r>
            <a:endParaRPr lang="en-US" dirty="0" smtClean="0"/>
          </a:p>
          <a:p>
            <a:endParaRPr lang="es-CO" dirty="0"/>
          </a:p>
          <a:p>
            <a:r>
              <a:rPr lang="en-US" dirty="0" smtClean="0">
                <a:hlinkClick r:id="rId4"/>
              </a:rPr>
              <a:t>https://felixmunozgarcia.com/econs-424/</a:t>
            </a:r>
            <a:endParaRPr lang="en-US" dirty="0"/>
          </a:p>
        </p:txBody>
      </p:sp>
      <p:sp>
        <p:nvSpPr>
          <p:cNvPr id="9" name="TextBox 8"/>
          <p:cNvSpPr txBox="1"/>
          <p:nvPr/>
        </p:nvSpPr>
        <p:spPr>
          <a:xfrm>
            <a:off x="5544474" y="1164573"/>
            <a:ext cx="4007899" cy="369332"/>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s-CO" b="1" dirty="0" smtClean="0"/>
              <a:t>Juego de señalización (</a:t>
            </a:r>
            <a:r>
              <a:rPr lang="es-CO" b="1" i="1" dirty="0" smtClean="0"/>
              <a:t>signaling games</a:t>
            </a:r>
            <a:r>
              <a:rPr lang="es-CO" b="1" dirty="0" smtClean="0"/>
              <a:t>)</a:t>
            </a:r>
          </a:p>
        </p:txBody>
      </p:sp>
      <p:pic>
        <p:nvPicPr>
          <p:cNvPr id="8" name="Picture 7"/>
          <p:cNvPicPr>
            <a:picLocks noChangeAspect="1"/>
          </p:cNvPicPr>
          <p:nvPr/>
        </p:nvPicPr>
        <p:blipFill>
          <a:blip r:embed="rId5"/>
          <a:stretch>
            <a:fillRect/>
          </a:stretch>
        </p:blipFill>
        <p:spPr>
          <a:xfrm>
            <a:off x="3110909" y="1192172"/>
            <a:ext cx="1950958" cy="2533651"/>
          </a:xfrm>
          <a:prstGeom prst="rect">
            <a:avLst/>
          </a:prstGeom>
          <a:ln>
            <a:solidFill>
              <a:schemeClr val="tx1"/>
            </a:solidFill>
          </a:ln>
          <a:effectLst>
            <a:outerShdw blurRad="50800" dist="38100" dir="2700000" algn="tl" rotWithShape="0">
              <a:prstClr val="black">
                <a:alpha val="40000"/>
              </a:prstClr>
            </a:outerShdw>
          </a:effectLst>
        </p:spPr>
      </p:pic>
      <p:grpSp>
        <p:nvGrpSpPr>
          <p:cNvPr id="2" name="Group 1"/>
          <p:cNvGrpSpPr/>
          <p:nvPr/>
        </p:nvGrpSpPr>
        <p:grpSpPr>
          <a:xfrm>
            <a:off x="5100688" y="6173250"/>
            <a:ext cx="6927309" cy="430887"/>
            <a:chOff x="5100688" y="6173250"/>
            <a:chExt cx="6927309" cy="430887"/>
          </a:xfrm>
        </p:grpSpPr>
        <p:sp>
          <p:nvSpPr>
            <p:cNvPr id="12" name="TextBox 11"/>
            <p:cNvSpPr txBox="1"/>
            <p:nvPr/>
          </p:nvSpPr>
          <p:spPr>
            <a:xfrm>
              <a:off x="8469111" y="6215905"/>
              <a:ext cx="3558886" cy="369332"/>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s-CO" b="1" dirty="0" smtClean="0"/>
                <a:t>Equilibrio Bayesiano Perfecto (PBE)</a:t>
              </a:r>
            </a:p>
          </p:txBody>
        </p:sp>
        <p:sp>
          <p:nvSpPr>
            <p:cNvPr id="13" name="TextBox 12"/>
            <p:cNvSpPr txBox="1"/>
            <p:nvPr/>
          </p:nvSpPr>
          <p:spPr>
            <a:xfrm>
              <a:off x="5100688" y="6215905"/>
              <a:ext cx="2838969" cy="369332"/>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s-CO" b="1" dirty="0" smtClean="0"/>
                <a:t>Equilibrio Secuencial (SE)</a:t>
              </a:r>
            </a:p>
          </p:txBody>
        </p:sp>
        <mc:AlternateContent xmlns:mc="http://schemas.openxmlformats.org/markup-compatibility/2006" xmlns:a14="http://schemas.microsoft.com/office/drawing/2010/main">
          <mc:Choice Requires="a14">
            <p:sp>
              <p:nvSpPr>
                <p:cNvPr id="11" name="TextBox 10"/>
                <p:cNvSpPr txBox="1"/>
                <p:nvPr/>
              </p:nvSpPr>
              <p:spPr>
                <a:xfrm>
                  <a:off x="8039816" y="6173250"/>
                  <a:ext cx="349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8039816" y="6173250"/>
                  <a:ext cx="349455" cy="430887"/>
                </a:xfrm>
                <a:prstGeom prst="rect">
                  <a:avLst/>
                </a:prstGeom>
                <a:blipFill rotWithShape="0">
                  <a:blip r:embed="rId6"/>
                  <a:stretch>
                    <a:fillRect/>
                  </a:stretch>
                </a:blipFill>
              </p:spPr>
              <p:txBody>
                <a:bodyPr/>
                <a:lstStyle/>
                <a:p>
                  <a:r>
                    <a:rPr lang="en-US">
                      <a:noFill/>
                    </a:rPr>
                    <a:t> </a:t>
                  </a:r>
                </a:p>
              </p:txBody>
            </p:sp>
          </mc:Fallback>
        </mc:AlternateContent>
      </p:grpSp>
      <p:sp>
        <p:nvSpPr>
          <p:cNvPr id="15" name="Content Placeholder 5"/>
          <p:cNvSpPr>
            <a:spLocks noGrp="1"/>
          </p:cNvSpPr>
          <p:nvPr>
            <p:ph sz="half" idx="2"/>
          </p:nvPr>
        </p:nvSpPr>
        <p:spPr>
          <a:xfrm>
            <a:off x="5544474" y="4228365"/>
            <a:ext cx="6444326" cy="1914588"/>
          </a:xfrm>
        </p:spPr>
        <p:txBody>
          <a:bodyPr>
            <a:normAutofit/>
          </a:bodyPr>
          <a:lstStyle/>
          <a:p>
            <a:r>
              <a:rPr lang="es-CO" sz="1800" dirty="0" smtClean="0"/>
              <a:t>El logro educativo como señal (Spence, 1973)</a:t>
            </a:r>
          </a:p>
          <a:p>
            <a:r>
              <a:rPr lang="es-CO" sz="1800" dirty="0" smtClean="0"/>
              <a:t>Finanzas corporativas (Myers &amp; Majluf, 1984)</a:t>
            </a:r>
          </a:p>
          <a:p>
            <a:r>
              <a:rPr lang="es-CO" sz="1800" dirty="0" smtClean="0"/>
              <a:t>Precios que limitan la competencia </a:t>
            </a:r>
            <a:r>
              <a:rPr lang="es-CO" sz="1800" i="1" dirty="0" smtClean="0"/>
              <a:t>(limit pricing</a:t>
            </a:r>
            <a:r>
              <a:rPr lang="es-CO" sz="1800" dirty="0" smtClean="0"/>
              <a:t>, Milgrom &amp; Roberts, 1982)</a:t>
            </a:r>
          </a:p>
          <a:p>
            <a:r>
              <a:rPr lang="es-CO" sz="1800" dirty="0" smtClean="0"/>
              <a:t>Política monetaria (Vickers, 1986)</a:t>
            </a:r>
          </a:p>
        </p:txBody>
      </p:sp>
      <p:sp>
        <p:nvSpPr>
          <p:cNvPr id="16" name="TextBox 15"/>
          <p:cNvSpPr txBox="1"/>
          <p:nvPr/>
        </p:nvSpPr>
        <p:spPr>
          <a:xfrm>
            <a:off x="9448404" y="1905801"/>
            <a:ext cx="2407921" cy="646331"/>
          </a:xfrm>
          <a:prstGeom prst="rect">
            <a:avLst/>
          </a:prstGeom>
          <a:solidFill>
            <a:srgbClr val="FFFF99"/>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s-CO" b="1" dirty="0" smtClean="0"/>
              <a:t>Contextos con información asimétrica</a:t>
            </a:r>
            <a:endParaRPr lang="es-CO" dirty="0" smtClean="0"/>
          </a:p>
        </p:txBody>
      </p:sp>
    </p:spTree>
    <p:extLst>
      <p:ext uri="{BB962C8B-B14F-4D97-AF65-F5344CB8AC3E}">
        <p14:creationId xmlns:p14="http://schemas.microsoft.com/office/powerpoint/2010/main" val="262388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9" grpId="0" animBg="1"/>
      <p:bldP spid="15" grpId="0" build="p"/>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9306111" y="6096613"/>
            <a:ext cx="2062259" cy="669715"/>
          </a:xfrm>
          <a:prstGeom prst="rect">
            <a:avLst/>
          </a:prstGeom>
          <a:solidFill>
            <a:schemeClr val="accent4">
              <a:lumMod val="20000"/>
              <a:lumOff val="80000"/>
              <a:alpha val="1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9282916" y="5367114"/>
            <a:ext cx="2739796" cy="643149"/>
          </a:xfrm>
          <a:prstGeom prst="rect">
            <a:avLst/>
          </a:prstGeom>
          <a:solidFill>
            <a:schemeClr val="accent4">
              <a:lumMod val="20000"/>
              <a:lumOff val="80000"/>
              <a:alpha val="1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Rectangle 37"/>
          <p:cNvSpPr/>
          <p:nvPr/>
        </p:nvSpPr>
        <p:spPr>
          <a:xfrm>
            <a:off x="9283848" y="3957325"/>
            <a:ext cx="2729986" cy="1323439"/>
          </a:xfrm>
          <a:prstGeom prst="rect">
            <a:avLst/>
          </a:prstGeom>
          <a:solidFill>
            <a:schemeClr val="accent4">
              <a:lumMod val="20000"/>
              <a:lumOff val="80000"/>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5" name="Rectangle 34"/>
          <p:cNvSpPr/>
          <p:nvPr/>
        </p:nvSpPr>
        <p:spPr>
          <a:xfrm>
            <a:off x="9306113" y="2779215"/>
            <a:ext cx="2707722" cy="1069790"/>
          </a:xfrm>
          <a:prstGeom prst="rect">
            <a:avLst/>
          </a:prstGeom>
          <a:solidFill>
            <a:schemeClr val="accent4">
              <a:lumMod val="20000"/>
              <a:lumOff val="80000"/>
              <a:alpha val="1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ectangle 31"/>
          <p:cNvSpPr/>
          <p:nvPr/>
        </p:nvSpPr>
        <p:spPr>
          <a:xfrm>
            <a:off x="9306112" y="1356194"/>
            <a:ext cx="2707722" cy="1307273"/>
          </a:xfrm>
          <a:prstGeom prst="rect">
            <a:avLst/>
          </a:prstGeom>
          <a:solidFill>
            <a:schemeClr val="accent4">
              <a:lumMod val="20000"/>
              <a:lumOff val="80000"/>
              <a:alpha val="1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 name="Title 3"/>
          <p:cNvSpPr>
            <a:spLocks noGrp="1"/>
          </p:cNvSpPr>
          <p:nvPr>
            <p:ph type="title"/>
          </p:nvPr>
        </p:nvSpPr>
        <p:spPr>
          <a:xfrm>
            <a:off x="207885" y="145748"/>
            <a:ext cx="10515600" cy="646929"/>
          </a:xfrm>
        </p:spPr>
        <p:txBody>
          <a:bodyPr>
            <a:normAutofit/>
          </a:bodyPr>
          <a:lstStyle/>
          <a:p>
            <a:r>
              <a:rPr lang="en-US" sz="3200" dirty="0" smtClean="0"/>
              <a:t>Monetary authority signaling game (Mu</a:t>
            </a:r>
            <a:r>
              <a:rPr lang="es-CO" sz="3200" dirty="0" smtClean="0"/>
              <a:t>ñoz-García, 2012)</a:t>
            </a:r>
            <a:endParaRPr lang="en-US" sz="3200" dirty="0"/>
          </a:p>
        </p:txBody>
      </p:sp>
      <p:sp>
        <p:nvSpPr>
          <p:cNvPr id="7" name="TextBox 6"/>
          <p:cNvSpPr txBox="1"/>
          <p:nvPr/>
        </p:nvSpPr>
        <p:spPr>
          <a:xfrm>
            <a:off x="0" y="6385562"/>
            <a:ext cx="7634796" cy="430887"/>
          </a:xfrm>
          <a:prstGeom prst="rect">
            <a:avLst/>
          </a:prstGeom>
          <a:noFill/>
        </p:spPr>
        <p:txBody>
          <a:bodyPr wrap="square" rtlCol="0">
            <a:spAutoFit/>
          </a:bodyPr>
          <a:lstStyle/>
          <a:p>
            <a:r>
              <a:rPr lang="en-US" sz="1100" dirty="0" smtClean="0"/>
              <a:t>Fuente: Muñoz-García, F. (2012). “A systematic procedure of finding Perfect Bayesian Equilibria in Incomplete Information Games”. </a:t>
            </a:r>
            <a:r>
              <a:rPr lang="en-US" sz="1100" dirty="0" smtClean="0">
                <a:hlinkClick r:id="rId2"/>
              </a:rPr>
              <a:t>https://doi.org/10.1515/1935-5041.1049</a:t>
            </a:r>
            <a:endParaRPr lang="en-US" sz="1100" dirty="0"/>
          </a:p>
        </p:txBody>
      </p:sp>
      <p:pic>
        <p:nvPicPr>
          <p:cNvPr id="5" name="Picture 4"/>
          <p:cNvPicPr>
            <a:picLocks noChangeAspect="1"/>
          </p:cNvPicPr>
          <p:nvPr/>
        </p:nvPicPr>
        <p:blipFill>
          <a:blip r:embed="rId3"/>
          <a:stretch>
            <a:fillRect/>
          </a:stretch>
        </p:blipFill>
        <p:spPr>
          <a:xfrm>
            <a:off x="99559" y="1056828"/>
            <a:ext cx="9058838" cy="4993561"/>
          </a:xfrm>
          <a:prstGeom prst="rect">
            <a:avLst/>
          </a:prstGeom>
        </p:spPr>
      </p:pic>
      <p:cxnSp>
        <p:nvCxnSpPr>
          <p:cNvPr id="14" name="Straight Connector 13"/>
          <p:cNvCxnSpPr/>
          <p:nvPr/>
        </p:nvCxnSpPr>
        <p:spPr>
          <a:xfrm>
            <a:off x="9173158" y="801913"/>
            <a:ext cx="28197" cy="580832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9299240" y="792677"/>
                <a:ext cx="2723472" cy="4390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m:t>
                      </m:r>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r>
                                <a:rPr lang="en-US" sz="1600" b="0" i="1" smtClean="0">
                                  <a:latin typeface="Cambria Math" panose="02040503050406030204" pitchFamily="18" charset="0"/>
                                </a:rPr>
                                <m:t>𝑀𝑜𝑛𝑒𝑡𝑎𝑟𝑦</m:t>
                              </m:r>
                              <m:r>
                                <a:rPr lang="en-US" sz="1600" b="0" i="1" smtClean="0">
                                  <a:latin typeface="Cambria Math" panose="02040503050406030204" pitchFamily="18" charset="0"/>
                                </a:rPr>
                                <m:t> </m:t>
                              </m:r>
                              <m:r>
                                <a:rPr lang="en-US" sz="1600" b="0" i="1" smtClean="0">
                                  <a:latin typeface="Cambria Math" panose="02040503050406030204" pitchFamily="18" charset="0"/>
                                </a:rPr>
                                <m:t>𝐴𝑢𝑡h𝑜𝑟𝑖𝑡𝑦</m:t>
                              </m:r>
                              <m:r>
                                <a:rPr lang="en-US" sz="1600" b="0" i="1" smtClean="0">
                                  <a:latin typeface="Cambria Math" panose="02040503050406030204" pitchFamily="18" charset="0"/>
                                </a:rPr>
                                <m:t>, </m:t>
                              </m:r>
                            </m:e>
                            <m:e>
                              <m:r>
                                <a:rPr lang="en-US" sz="1600" b="0" i="1" smtClean="0">
                                  <a:latin typeface="Cambria Math" panose="02040503050406030204" pitchFamily="18" charset="0"/>
                                </a:rPr>
                                <m:t>𝐿𝑎𝑏𝑜𝑟</m:t>
                              </m:r>
                              <m:r>
                                <a:rPr lang="en-US" sz="1600" b="0" i="1" smtClean="0">
                                  <a:latin typeface="Cambria Math" panose="02040503050406030204" pitchFamily="18" charset="0"/>
                                </a:rPr>
                                <m:t> </m:t>
                              </m:r>
                              <m:r>
                                <a:rPr lang="en-US" sz="1600" b="0" i="1" smtClean="0">
                                  <a:latin typeface="Cambria Math" panose="02040503050406030204" pitchFamily="18" charset="0"/>
                                </a:rPr>
                                <m:t>𝑈𝑛𝑖𝑜𝑛</m:t>
                              </m:r>
                            </m:e>
                          </m:eqArr>
                        </m:e>
                      </m:d>
                    </m:oMath>
                  </m:oMathPara>
                </a14:m>
                <a:endParaRPr lang="en-US" sz="1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9299240" y="792677"/>
                <a:ext cx="2723472" cy="439031"/>
              </a:xfrm>
              <a:prstGeom prst="rect">
                <a:avLst/>
              </a:prstGeom>
              <a:blipFill rotWithShape="0">
                <a:blip r:embed="rId4"/>
                <a:stretch>
                  <a:fillRect t="-2778" b="-13889"/>
                </a:stretch>
              </a:blipFill>
            </p:spPr>
            <p:txBody>
              <a:bodyPr/>
              <a:lstStyle/>
              <a:p>
                <a:r>
                  <a:rPr lang="en-US">
                    <a:noFill/>
                  </a:rPr>
                  <a:t> </a:t>
                </a:r>
              </a:p>
            </p:txBody>
          </p:sp>
        </mc:Fallback>
      </mc:AlternateContent>
      <p:sp>
        <p:nvSpPr>
          <p:cNvPr id="22" name="TextBox 21"/>
          <p:cNvSpPr txBox="1"/>
          <p:nvPr/>
        </p:nvSpPr>
        <p:spPr>
          <a:xfrm>
            <a:off x="9282916" y="1343742"/>
            <a:ext cx="2714594" cy="1323439"/>
          </a:xfrm>
          <a:prstGeom prst="rect">
            <a:avLst/>
          </a:prstGeom>
          <a:noFill/>
        </p:spPr>
        <p:txBody>
          <a:bodyPr wrap="square" rtlCol="0">
            <a:spAutoFit/>
          </a:bodyPr>
          <a:lstStyle/>
          <a:p>
            <a:r>
              <a:rPr lang="es-CO" sz="1600" dirty="0" smtClean="0"/>
              <a:t>Asimetría en la información: el nivel de compromiso del Banco Central para mantener una inflación controlada (</a:t>
            </a:r>
            <a:r>
              <a:rPr lang="es-CO" sz="1600" i="1" dirty="0" err="1" smtClean="0"/>
              <a:t>Strong</a:t>
            </a:r>
            <a:r>
              <a:rPr lang="es-CO" sz="1600" dirty="0"/>
              <a:t> </a:t>
            </a:r>
            <a:r>
              <a:rPr lang="es-CO" sz="1600" dirty="0" smtClean="0"/>
              <a:t>vs. </a:t>
            </a:r>
            <a:r>
              <a:rPr lang="es-CO" sz="1600" i="1" dirty="0" err="1" smtClean="0"/>
              <a:t>Weak</a:t>
            </a:r>
            <a:r>
              <a:rPr lang="es-CO" sz="1600" dirty="0" smtClean="0"/>
              <a:t>).</a:t>
            </a:r>
            <a:endParaRPr lang="es-CO" sz="1600" dirty="0"/>
          </a:p>
        </p:txBody>
      </p:sp>
      <p:sp>
        <p:nvSpPr>
          <p:cNvPr id="23" name="TextBox 22"/>
          <p:cNvSpPr txBox="1"/>
          <p:nvPr/>
        </p:nvSpPr>
        <p:spPr>
          <a:xfrm>
            <a:off x="9291544" y="2782402"/>
            <a:ext cx="2714594" cy="1077218"/>
          </a:xfrm>
          <a:prstGeom prst="rect">
            <a:avLst/>
          </a:prstGeom>
          <a:solidFill>
            <a:schemeClr val="bg1">
              <a:alpha val="10000"/>
            </a:schemeClr>
          </a:solidFill>
        </p:spPr>
        <p:txBody>
          <a:bodyPr wrap="square" rtlCol="0">
            <a:spAutoFit/>
          </a:bodyPr>
          <a:lstStyle/>
          <a:p>
            <a:r>
              <a:rPr lang="es-CO" sz="1600" dirty="0" smtClean="0">
                <a:solidFill>
                  <a:schemeClr val="accent6">
                    <a:lumMod val="50000"/>
                  </a:schemeClr>
                </a:solidFill>
              </a:rPr>
              <a:t>Acciones del Banco Central</a:t>
            </a:r>
            <a:r>
              <a:rPr lang="es-CO" sz="1600" dirty="0" smtClean="0"/>
              <a:t>: anuncios sobre la inflación esperada (</a:t>
            </a:r>
            <a:r>
              <a:rPr lang="es-CO" sz="1600" i="1" dirty="0" smtClean="0"/>
              <a:t>High Inflation</a:t>
            </a:r>
            <a:r>
              <a:rPr lang="es-CO" sz="1600" dirty="0" smtClean="0"/>
              <a:t>, </a:t>
            </a:r>
            <a:r>
              <a:rPr lang="es-CO" sz="1600" i="1" dirty="0" err="1" smtClean="0"/>
              <a:t>Low</a:t>
            </a:r>
            <a:r>
              <a:rPr lang="es-CO" sz="1600" i="1" dirty="0" smtClean="0"/>
              <a:t> Inflation</a:t>
            </a:r>
            <a:r>
              <a:rPr lang="es-CO" sz="1600" dirty="0" smtClean="0"/>
              <a:t>) </a:t>
            </a:r>
            <a:endParaRPr lang="en-US" sz="1600" dirty="0"/>
          </a:p>
        </p:txBody>
      </p:sp>
      <p:sp>
        <p:nvSpPr>
          <p:cNvPr id="25" name="TextBox 24"/>
          <p:cNvSpPr txBox="1"/>
          <p:nvPr/>
        </p:nvSpPr>
        <p:spPr>
          <a:xfrm>
            <a:off x="9262488" y="3974841"/>
            <a:ext cx="2796217" cy="1323439"/>
          </a:xfrm>
          <a:prstGeom prst="rect">
            <a:avLst/>
          </a:prstGeom>
          <a:solidFill>
            <a:schemeClr val="accent4">
              <a:lumMod val="20000"/>
              <a:lumOff val="80000"/>
              <a:alpha val="15000"/>
            </a:schemeClr>
          </a:solidFill>
        </p:spPr>
        <p:txBody>
          <a:bodyPr wrap="square" rtlCol="0">
            <a:spAutoFit/>
          </a:bodyPr>
          <a:lstStyle/>
          <a:p>
            <a:r>
              <a:rPr lang="es-CO" sz="1600" dirty="0" smtClean="0">
                <a:solidFill>
                  <a:schemeClr val="accent2"/>
                </a:solidFill>
              </a:rPr>
              <a:t>Acciones del Sindicato</a:t>
            </a:r>
            <a:r>
              <a:rPr lang="es-CO" sz="1600" dirty="0" smtClean="0"/>
              <a:t>: solicitar aumentos salariales altos (H) o aumentos salariales </a:t>
            </a:r>
            <a:r>
              <a:rPr lang="es-CO" sz="1600" dirty="0" smtClean="0"/>
              <a:t>moderados (L</a:t>
            </a:r>
            <a:r>
              <a:rPr lang="es-CO" sz="1600" dirty="0" smtClean="0"/>
              <a:t>), condicionados al anuncio del Banco Central</a:t>
            </a:r>
            <a:endParaRPr lang="en-US" sz="1600" dirty="0"/>
          </a:p>
        </p:txBody>
      </p:sp>
      <mc:AlternateContent xmlns:mc="http://schemas.openxmlformats.org/markup-compatibility/2006" xmlns:a14="http://schemas.microsoft.com/office/drawing/2010/main">
        <mc:Choice Requires="a14">
          <p:sp>
            <p:nvSpPr>
              <p:cNvPr id="24" name="TextBox 23"/>
              <p:cNvSpPr txBox="1"/>
              <p:nvPr/>
            </p:nvSpPr>
            <p:spPr>
              <a:xfrm>
                <a:off x="9256282" y="5700790"/>
                <a:ext cx="264158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rPr>
                          </m:ctrlPr>
                        </m:dPr>
                        <m:e>
                          <m:r>
                            <a:rPr lang="es-CO" sz="1600" b="0" i="1" smtClean="0">
                              <a:solidFill>
                                <a:schemeClr val="accent6"/>
                              </a:solidFill>
                              <a:latin typeface="Cambria Math" panose="02040503050406030204" pitchFamily="18" charset="0"/>
                            </a:rPr>
                            <m:t>𝐵𝑎𝑛𝑐𝑜</m:t>
                          </m:r>
                          <m:r>
                            <a:rPr lang="es-CO" sz="1600" b="0" i="1" smtClean="0">
                              <a:solidFill>
                                <a:schemeClr val="accent6"/>
                              </a:solidFill>
                              <a:latin typeface="Cambria Math" panose="02040503050406030204" pitchFamily="18" charset="0"/>
                            </a:rPr>
                            <m:t> </m:t>
                          </m:r>
                          <m:r>
                            <a:rPr lang="es-CO" sz="1600" b="0" i="1" smtClean="0">
                              <a:solidFill>
                                <a:schemeClr val="accent6"/>
                              </a:solidFill>
                              <a:latin typeface="Cambria Math" panose="02040503050406030204" pitchFamily="18" charset="0"/>
                            </a:rPr>
                            <m:t>𝐶𝑒𝑛𝑡𝑟𝑎𝑙</m:t>
                          </m:r>
                          <m:r>
                            <a:rPr lang="es-CO" sz="1600" b="0" i="1" smtClean="0">
                              <a:latin typeface="Cambria Math" panose="02040503050406030204" pitchFamily="18" charset="0"/>
                            </a:rPr>
                            <m:t>, </m:t>
                          </m:r>
                          <m:r>
                            <a:rPr lang="es-CO" sz="1600" b="0" i="1" smtClean="0">
                              <a:solidFill>
                                <a:schemeClr val="accent2"/>
                              </a:solidFill>
                              <a:latin typeface="Cambria Math" panose="02040503050406030204" pitchFamily="18" charset="0"/>
                            </a:rPr>
                            <m:t>𝑆𝑖𝑛𝑑𝑖𝑐𝑎𝑡𝑜</m:t>
                          </m:r>
                        </m:e>
                      </m:d>
                    </m:oMath>
                  </m:oMathPara>
                </a14:m>
                <a:endParaRPr lang="en-US" sz="1600" dirty="0"/>
              </a:p>
            </p:txBody>
          </p:sp>
        </mc:Choice>
        <mc:Fallback xmlns="">
          <p:sp>
            <p:nvSpPr>
              <p:cNvPr id="24" name="TextBox 23"/>
              <p:cNvSpPr txBox="1">
                <a:spLocks noRot="1" noChangeAspect="1" noMove="1" noResize="1" noEditPoints="1" noAdjustHandles="1" noChangeArrowheads="1" noChangeShapeType="1" noTextEdit="1"/>
              </p:cNvSpPr>
              <p:nvPr/>
            </p:nvSpPr>
            <p:spPr>
              <a:xfrm>
                <a:off x="9256282" y="5700790"/>
                <a:ext cx="2641581" cy="246221"/>
              </a:xfrm>
              <a:prstGeom prst="rect">
                <a:avLst/>
              </a:prstGeom>
              <a:blipFill rotWithShape="0">
                <a:blip r:embed="rId5"/>
                <a:stretch>
                  <a:fillRect b="-4878"/>
                </a:stretch>
              </a:blipFill>
            </p:spPr>
            <p:txBody>
              <a:bodyPr/>
              <a:lstStyle/>
              <a:p>
                <a:r>
                  <a:rPr lang="en-US">
                    <a:noFill/>
                  </a:rPr>
                  <a:t> </a:t>
                </a:r>
              </a:p>
            </p:txBody>
          </p:sp>
        </mc:Fallback>
      </mc:AlternateContent>
      <p:sp>
        <p:nvSpPr>
          <p:cNvPr id="26" name="TextBox 25"/>
          <p:cNvSpPr txBox="1"/>
          <p:nvPr/>
        </p:nvSpPr>
        <p:spPr>
          <a:xfrm>
            <a:off x="9299240" y="5377644"/>
            <a:ext cx="1887120" cy="338554"/>
          </a:xfrm>
          <a:prstGeom prst="rect">
            <a:avLst/>
          </a:prstGeom>
          <a:noFill/>
        </p:spPr>
        <p:txBody>
          <a:bodyPr wrap="none" rtlCol="0">
            <a:spAutoFit/>
          </a:bodyPr>
          <a:lstStyle/>
          <a:p>
            <a:r>
              <a:rPr lang="es-CO" sz="1600" dirty="0" smtClean="0"/>
              <a:t>Estructura de pagos:</a:t>
            </a:r>
            <a:endParaRPr lang="en-US" sz="1600" dirty="0"/>
          </a:p>
        </p:txBody>
      </p:sp>
      <p:sp>
        <p:nvSpPr>
          <p:cNvPr id="27" name="Rectangle 26"/>
          <p:cNvSpPr/>
          <p:nvPr/>
        </p:nvSpPr>
        <p:spPr>
          <a:xfrm>
            <a:off x="3955523" y="2291496"/>
            <a:ext cx="1717308" cy="1969786"/>
          </a:xfrm>
          <a:prstGeom prst="rect">
            <a:avLst/>
          </a:prstGeom>
          <a:solidFill>
            <a:schemeClr val="accent4">
              <a:lumMod val="20000"/>
              <a:lumOff val="80000"/>
              <a:alpha val="1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9299240" y="6080623"/>
            <a:ext cx="1971245" cy="338554"/>
          </a:xfrm>
          <a:prstGeom prst="rect">
            <a:avLst/>
          </a:prstGeom>
          <a:noFill/>
        </p:spPr>
        <p:txBody>
          <a:bodyPr wrap="none" rtlCol="0">
            <a:spAutoFit/>
          </a:bodyPr>
          <a:lstStyle/>
          <a:p>
            <a:r>
              <a:rPr lang="es-CO" sz="1600" dirty="0" smtClean="0"/>
              <a:t>Sistema de creencias:</a:t>
            </a:r>
            <a:endParaRPr lang="en-US" sz="1600" dirty="0"/>
          </a:p>
        </p:txBody>
      </p:sp>
      <mc:AlternateContent xmlns:mc="http://schemas.openxmlformats.org/markup-compatibility/2006" xmlns:a14="http://schemas.microsoft.com/office/drawing/2010/main">
        <mc:Choice Requires="a14">
          <p:sp>
            <p:nvSpPr>
              <p:cNvPr id="28" name="TextBox 27"/>
              <p:cNvSpPr txBox="1"/>
              <p:nvPr/>
            </p:nvSpPr>
            <p:spPr>
              <a:xfrm>
                <a:off x="9983525" y="6431470"/>
                <a:ext cx="16421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𝜇</m:t>
                      </m:r>
                    </m:oMath>
                  </m:oMathPara>
                </a14:m>
                <a:endParaRPr lang="en-US" sz="1600" dirty="0"/>
              </a:p>
            </p:txBody>
          </p:sp>
        </mc:Choice>
        <mc:Fallback xmlns="">
          <p:sp>
            <p:nvSpPr>
              <p:cNvPr id="28" name="TextBox 27"/>
              <p:cNvSpPr txBox="1">
                <a:spLocks noRot="1" noChangeAspect="1" noMove="1" noResize="1" noEditPoints="1" noAdjustHandles="1" noChangeArrowheads="1" noChangeShapeType="1" noTextEdit="1"/>
              </p:cNvSpPr>
              <p:nvPr/>
            </p:nvSpPr>
            <p:spPr>
              <a:xfrm>
                <a:off x="9983525" y="6431470"/>
                <a:ext cx="164212" cy="246221"/>
              </a:xfrm>
              <a:prstGeom prst="rect">
                <a:avLst/>
              </a:prstGeom>
              <a:blipFill rotWithShape="0">
                <a:blip r:embed="rId6"/>
                <a:stretch>
                  <a:fillRect l="-29630" r="-22222" b="-2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10518949" y="6447797"/>
                <a:ext cx="15940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𝛾</m:t>
                      </m:r>
                    </m:oMath>
                  </m:oMathPara>
                </a14:m>
                <a:endParaRPr lang="en-US" sz="1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10518949" y="6447797"/>
                <a:ext cx="159403" cy="246221"/>
              </a:xfrm>
              <a:prstGeom prst="rect">
                <a:avLst/>
              </a:prstGeom>
              <a:blipFill rotWithShape="0">
                <a:blip r:embed="rId7"/>
                <a:stretch>
                  <a:fillRect l="-30769" r="-23077" b="-20000"/>
                </a:stretch>
              </a:blipFill>
            </p:spPr>
            <p:txBody>
              <a:bodyPr/>
              <a:lstStyle/>
              <a:p>
                <a:r>
                  <a:rPr lang="en-US">
                    <a:noFill/>
                  </a:rPr>
                  <a:t> </a:t>
                </a:r>
              </a:p>
            </p:txBody>
          </p:sp>
        </mc:Fallback>
      </mc:AlternateContent>
      <p:sp>
        <p:nvSpPr>
          <p:cNvPr id="33" name="Rectangle 32"/>
          <p:cNvSpPr/>
          <p:nvPr/>
        </p:nvSpPr>
        <p:spPr>
          <a:xfrm>
            <a:off x="2723006" y="1256686"/>
            <a:ext cx="4024023" cy="770659"/>
          </a:xfrm>
          <a:prstGeom prst="rect">
            <a:avLst/>
          </a:prstGeom>
          <a:solidFill>
            <a:schemeClr val="accent4">
              <a:lumMod val="20000"/>
              <a:lumOff val="80000"/>
              <a:alpha val="1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723006" y="4525433"/>
            <a:ext cx="4024023" cy="841681"/>
          </a:xfrm>
          <a:prstGeom prst="rect">
            <a:avLst/>
          </a:prstGeom>
          <a:solidFill>
            <a:schemeClr val="accent4">
              <a:lumMod val="20000"/>
              <a:lumOff val="80000"/>
              <a:alpha val="1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9558" y="1075039"/>
            <a:ext cx="2448334" cy="4509015"/>
          </a:xfrm>
          <a:prstGeom prst="rect">
            <a:avLst/>
          </a:prstGeom>
          <a:solidFill>
            <a:schemeClr val="accent4">
              <a:lumMod val="20000"/>
              <a:lumOff val="80000"/>
              <a:alpha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844914" y="1021881"/>
            <a:ext cx="2230359" cy="4509015"/>
          </a:xfrm>
          <a:prstGeom prst="rect">
            <a:avLst/>
          </a:prstGeom>
          <a:solidFill>
            <a:schemeClr val="accent4">
              <a:lumMod val="20000"/>
              <a:lumOff val="80000"/>
              <a:alpha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154660" y="2307434"/>
            <a:ext cx="740765" cy="356033"/>
          </a:xfrm>
          <a:prstGeom prst="rect">
            <a:avLst/>
          </a:prstGeom>
          <a:solidFill>
            <a:schemeClr val="accent4">
              <a:lumMod val="20000"/>
              <a:lumOff val="80000"/>
              <a:alpha val="1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721695" y="1426198"/>
            <a:ext cx="740765" cy="3784994"/>
          </a:xfrm>
          <a:prstGeom prst="rect">
            <a:avLst/>
          </a:prstGeom>
          <a:solidFill>
            <a:schemeClr val="accent4">
              <a:lumMod val="20000"/>
              <a:lumOff val="80000"/>
              <a:alpha val="1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922142" y="1491449"/>
            <a:ext cx="508467" cy="3639844"/>
          </a:xfrm>
          <a:prstGeom prst="rect">
            <a:avLst/>
          </a:prstGeom>
          <a:solidFill>
            <a:schemeClr val="accent4">
              <a:lumMod val="20000"/>
              <a:lumOff val="80000"/>
              <a:alpha val="1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94888" y="1127851"/>
            <a:ext cx="812475" cy="298348"/>
          </a:xfrm>
          <a:prstGeom prst="rect">
            <a:avLst/>
          </a:prstGeom>
          <a:solidFill>
            <a:schemeClr val="accent4">
              <a:lumMod val="20000"/>
              <a:lumOff val="80000"/>
              <a:alpha val="1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520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38" grpId="0" animBg="1"/>
      <p:bldP spid="35" grpId="0" animBg="1"/>
      <p:bldP spid="32" grpId="0" animBg="1"/>
      <p:bldP spid="21" grpId="0"/>
      <p:bldP spid="22" grpId="0"/>
      <p:bldP spid="23" grpId="0" animBg="1"/>
      <p:bldP spid="25" grpId="0" animBg="1"/>
      <p:bldP spid="24" grpId="0"/>
      <p:bldP spid="26" grpId="0"/>
      <p:bldP spid="27" grpId="0" animBg="1"/>
      <p:bldP spid="29" grpId="0"/>
      <p:bldP spid="28" grpId="0"/>
      <p:bldP spid="31" grpId="0"/>
      <p:bldP spid="33" grpId="0" animBg="1"/>
      <p:bldP spid="34" grpId="0" animBg="1"/>
      <p:bldP spid="36" grpId="0" animBg="1"/>
      <p:bldP spid="37" grpId="0" animBg="1"/>
      <p:bldP spid="39" grpId="0" animBg="1"/>
      <p:bldP spid="40" grpId="0" animBg="1"/>
      <p:bldP spid="43" grpId="0" animBg="1"/>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45062" y="3789857"/>
            <a:ext cx="8866858" cy="2030901"/>
          </a:xfrm>
          <a:prstGeom prst="rect">
            <a:avLst/>
          </a:prstGeom>
          <a:solidFill>
            <a:schemeClr val="accent4">
              <a:lumMod val="20000"/>
              <a:lumOff val="80000"/>
              <a:alpha val="1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9256282" y="1426198"/>
            <a:ext cx="2855584" cy="553998"/>
            <a:chOff x="9256282" y="1426198"/>
            <a:chExt cx="2855584" cy="553998"/>
          </a:xfrm>
        </p:grpSpPr>
        <p:sp>
          <p:nvSpPr>
            <p:cNvPr id="22" name="TextBox 21"/>
            <p:cNvSpPr txBox="1"/>
            <p:nvPr/>
          </p:nvSpPr>
          <p:spPr>
            <a:xfrm>
              <a:off x="9256282" y="1426198"/>
              <a:ext cx="2855584" cy="553998"/>
            </a:xfrm>
            <a:prstGeom prst="rect">
              <a:avLst/>
            </a:prstGeom>
            <a:noFill/>
          </p:spPr>
          <p:txBody>
            <a:bodyPr wrap="square" rtlCol="0">
              <a:spAutoFit/>
            </a:bodyPr>
            <a:lstStyle/>
            <a:p>
              <a:r>
                <a:rPr lang="es-CO" sz="1450" dirty="0" smtClean="0"/>
                <a:t>(1) Defina una estrategia para la parte informada (el emisor).</a:t>
              </a:r>
              <a:endParaRPr lang="es-CO" sz="1450" dirty="0"/>
            </a:p>
          </p:txBody>
        </p:sp>
        <p:sp>
          <p:nvSpPr>
            <p:cNvPr id="32" name="Rectangle 31"/>
            <p:cNvSpPr/>
            <p:nvPr/>
          </p:nvSpPr>
          <p:spPr>
            <a:xfrm>
              <a:off x="9282976" y="1441954"/>
              <a:ext cx="2799641" cy="531653"/>
            </a:xfrm>
            <a:prstGeom prst="rect">
              <a:avLst/>
            </a:prstGeom>
            <a:solidFill>
              <a:schemeClr val="accent4">
                <a:lumMod val="20000"/>
                <a:lumOff val="80000"/>
                <a:alpha val="1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4" name="Title 3"/>
          <p:cNvSpPr>
            <a:spLocks noGrp="1"/>
          </p:cNvSpPr>
          <p:nvPr>
            <p:ph type="title"/>
          </p:nvPr>
        </p:nvSpPr>
        <p:spPr>
          <a:xfrm>
            <a:off x="207885" y="145748"/>
            <a:ext cx="10515600" cy="646929"/>
          </a:xfrm>
        </p:spPr>
        <p:txBody>
          <a:bodyPr>
            <a:normAutofit/>
          </a:bodyPr>
          <a:lstStyle/>
          <a:p>
            <a:r>
              <a:rPr lang="en-US" sz="3200" dirty="0" smtClean="0"/>
              <a:t>Monetary authority signaling game (Mu</a:t>
            </a:r>
            <a:r>
              <a:rPr lang="es-CO" sz="3200" dirty="0" smtClean="0"/>
              <a:t>ñoz-García, 2012)</a:t>
            </a:r>
            <a:endParaRPr lang="en-US" sz="3200" dirty="0"/>
          </a:p>
        </p:txBody>
      </p:sp>
      <p:sp>
        <p:nvSpPr>
          <p:cNvPr id="7" name="TextBox 6"/>
          <p:cNvSpPr txBox="1"/>
          <p:nvPr/>
        </p:nvSpPr>
        <p:spPr>
          <a:xfrm>
            <a:off x="0" y="6385562"/>
            <a:ext cx="7634796" cy="430887"/>
          </a:xfrm>
          <a:prstGeom prst="rect">
            <a:avLst/>
          </a:prstGeom>
          <a:noFill/>
        </p:spPr>
        <p:txBody>
          <a:bodyPr wrap="square" rtlCol="0">
            <a:spAutoFit/>
          </a:bodyPr>
          <a:lstStyle/>
          <a:p>
            <a:r>
              <a:rPr lang="en-US" sz="1100" dirty="0" smtClean="0"/>
              <a:t>Fuente: Muñoz-García, F. (2012). “A systematic procedure of finding Perfect Bayesian Equilibria in Incomplete Information Games”. </a:t>
            </a:r>
            <a:r>
              <a:rPr lang="en-US" sz="1100" dirty="0" smtClean="0">
                <a:hlinkClick r:id="rId2"/>
              </a:rPr>
              <a:t>https://doi.org/10.1515/1935-5041.1049</a:t>
            </a:r>
            <a:endParaRPr lang="en-US" sz="1100" dirty="0"/>
          </a:p>
        </p:txBody>
      </p:sp>
      <p:pic>
        <p:nvPicPr>
          <p:cNvPr id="5" name="Picture 4"/>
          <p:cNvPicPr>
            <a:picLocks noChangeAspect="1"/>
          </p:cNvPicPr>
          <p:nvPr/>
        </p:nvPicPr>
        <p:blipFill>
          <a:blip r:embed="rId3"/>
          <a:stretch>
            <a:fillRect/>
          </a:stretch>
        </p:blipFill>
        <p:spPr>
          <a:xfrm>
            <a:off x="99559" y="1056828"/>
            <a:ext cx="9058838" cy="4993561"/>
          </a:xfrm>
          <a:prstGeom prst="rect">
            <a:avLst/>
          </a:prstGeom>
        </p:spPr>
      </p:pic>
      <p:cxnSp>
        <p:nvCxnSpPr>
          <p:cNvPr id="14" name="Straight Connector 13"/>
          <p:cNvCxnSpPr/>
          <p:nvPr/>
        </p:nvCxnSpPr>
        <p:spPr>
          <a:xfrm>
            <a:off x="9173158" y="801913"/>
            <a:ext cx="28197" cy="5808328"/>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61557" y="801913"/>
            <a:ext cx="8750363" cy="2040137"/>
          </a:xfrm>
          <a:prstGeom prst="rect">
            <a:avLst/>
          </a:prstGeom>
          <a:solidFill>
            <a:schemeClr val="accent4">
              <a:lumMod val="20000"/>
              <a:lumOff val="80000"/>
              <a:alpha val="1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643201" y="1056828"/>
            <a:ext cx="2448334" cy="4509015"/>
          </a:xfrm>
          <a:prstGeom prst="rect">
            <a:avLst/>
          </a:prstGeom>
          <a:solidFill>
            <a:schemeClr val="accent4">
              <a:lumMod val="20000"/>
              <a:lumOff val="80000"/>
              <a:alpha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9559" y="1056828"/>
            <a:ext cx="2565577" cy="4563445"/>
          </a:xfrm>
          <a:prstGeom prst="rect">
            <a:avLst/>
          </a:prstGeom>
          <a:solidFill>
            <a:schemeClr val="accent4">
              <a:lumMod val="20000"/>
              <a:lumOff val="80000"/>
              <a:alpha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755730" y="1442720"/>
            <a:ext cx="740765" cy="3796411"/>
          </a:xfrm>
          <a:prstGeom prst="rect">
            <a:avLst/>
          </a:prstGeom>
          <a:solidFill>
            <a:schemeClr val="accent4">
              <a:lumMod val="20000"/>
              <a:lumOff val="80000"/>
              <a:alpha val="1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880756" y="1504028"/>
            <a:ext cx="508467" cy="3639844"/>
          </a:xfrm>
          <a:prstGeom prst="rect">
            <a:avLst/>
          </a:prstGeom>
          <a:solidFill>
            <a:schemeClr val="accent4">
              <a:lumMod val="20000"/>
              <a:lumOff val="80000"/>
              <a:alpha val="1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9228900" y="644179"/>
            <a:ext cx="2935718" cy="830997"/>
          </a:xfrm>
          <a:prstGeom prst="rect">
            <a:avLst/>
          </a:prstGeom>
          <a:noFill/>
        </p:spPr>
        <p:txBody>
          <a:bodyPr wrap="square" rtlCol="0">
            <a:spAutoFit/>
          </a:bodyPr>
          <a:lstStyle/>
          <a:p>
            <a:r>
              <a:rPr lang="es-CO" sz="1600" dirty="0" smtClean="0"/>
              <a:t>Procedimiento recomendado por Muñoz-</a:t>
            </a:r>
            <a:r>
              <a:rPr lang="es-CO" sz="1600" dirty="0" err="1" smtClean="0"/>
              <a:t>Garc</a:t>
            </a:r>
            <a:r>
              <a:rPr lang="es-US" sz="1600" dirty="0" err="1" smtClean="0"/>
              <a:t>ía</a:t>
            </a:r>
            <a:r>
              <a:rPr lang="es-US" sz="1600" dirty="0" smtClean="0"/>
              <a:t> para hallar equilibrios (2012, pp. 6-7):</a:t>
            </a:r>
            <a:endParaRPr lang="es-CO" sz="1600" dirty="0"/>
          </a:p>
        </p:txBody>
      </p:sp>
      <p:grpSp>
        <p:nvGrpSpPr>
          <p:cNvPr id="8" name="Group 7"/>
          <p:cNvGrpSpPr/>
          <p:nvPr/>
        </p:nvGrpSpPr>
        <p:grpSpPr>
          <a:xfrm>
            <a:off x="9248582" y="2030836"/>
            <a:ext cx="2848716" cy="1208023"/>
            <a:chOff x="9248582" y="2030836"/>
            <a:chExt cx="2848716" cy="1208023"/>
          </a:xfrm>
        </p:grpSpPr>
        <p:sp>
          <p:nvSpPr>
            <p:cNvPr id="41" name="Rectangle 40"/>
            <p:cNvSpPr/>
            <p:nvPr/>
          </p:nvSpPr>
          <p:spPr>
            <a:xfrm>
              <a:off x="9282977" y="2037932"/>
              <a:ext cx="2814321" cy="1200927"/>
            </a:xfrm>
            <a:prstGeom prst="rect">
              <a:avLst/>
            </a:prstGeom>
            <a:solidFill>
              <a:schemeClr val="accent4">
                <a:lumMod val="20000"/>
                <a:lumOff val="80000"/>
                <a:alpha val="1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 name="TextBox 29"/>
            <p:cNvSpPr txBox="1"/>
            <p:nvPr/>
          </p:nvSpPr>
          <p:spPr>
            <a:xfrm>
              <a:off x="9248582" y="2030836"/>
              <a:ext cx="2834035" cy="1208023"/>
            </a:xfrm>
            <a:prstGeom prst="rect">
              <a:avLst/>
            </a:prstGeom>
            <a:noFill/>
          </p:spPr>
          <p:txBody>
            <a:bodyPr wrap="square" rtlCol="0">
              <a:spAutoFit/>
            </a:bodyPr>
            <a:lstStyle/>
            <a:p>
              <a:r>
                <a:rPr lang="es-CO" sz="1450" dirty="0" smtClean="0"/>
                <a:t>(2) Utilice la Regla de </a:t>
              </a:r>
              <a:r>
                <a:rPr lang="es-CO" sz="1450" dirty="0" err="1" smtClean="0"/>
                <a:t>Bayes</a:t>
              </a:r>
              <a:r>
                <a:rPr lang="es-CO" sz="1450" dirty="0" smtClean="0"/>
                <a:t> para actualizar las creencias de la parte no informada (el receptor) en aquellos conjuntos de información donde sea posible (</a:t>
              </a:r>
              <a:r>
                <a:rPr lang="es-CO" sz="1450" dirty="0" smtClean="0">
                  <a:solidFill>
                    <a:srgbClr val="7030A0"/>
                  </a:solidFill>
                </a:rPr>
                <a:t>consistencia</a:t>
              </a:r>
              <a:r>
                <a:rPr lang="es-CO" sz="1450" dirty="0" smtClean="0"/>
                <a:t>).</a:t>
              </a:r>
              <a:endParaRPr lang="es-CO" sz="1450" dirty="0"/>
            </a:p>
          </p:txBody>
        </p:sp>
      </p:grpSp>
      <p:grpSp>
        <p:nvGrpSpPr>
          <p:cNvPr id="9" name="Group 8"/>
          <p:cNvGrpSpPr/>
          <p:nvPr/>
        </p:nvGrpSpPr>
        <p:grpSpPr>
          <a:xfrm>
            <a:off x="9228900" y="3340714"/>
            <a:ext cx="2853718" cy="1259087"/>
            <a:chOff x="9228900" y="3340714"/>
            <a:chExt cx="2853718" cy="1259087"/>
          </a:xfrm>
        </p:grpSpPr>
        <p:sp>
          <p:nvSpPr>
            <p:cNvPr id="38" name="Rectangle 37"/>
            <p:cNvSpPr/>
            <p:nvPr/>
          </p:nvSpPr>
          <p:spPr>
            <a:xfrm>
              <a:off x="9282978" y="3340714"/>
              <a:ext cx="2799640" cy="1184720"/>
            </a:xfrm>
            <a:prstGeom prst="rect">
              <a:avLst/>
            </a:prstGeom>
            <a:solidFill>
              <a:schemeClr val="accent4">
                <a:lumMod val="20000"/>
                <a:lumOff val="80000"/>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5" name="TextBox 44"/>
            <p:cNvSpPr txBox="1"/>
            <p:nvPr/>
          </p:nvSpPr>
          <p:spPr>
            <a:xfrm>
              <a:off x="9228900" y="3353306"/>
              <a:ext cx="2841016" cy="1246495"/>
            </a:xfrm>
            <a:prstGeom prst="rect">
              <a:avLst/>
            </a:prstGeom>
            <a:noFill/>
          </p:spPr>
          <p:txBody>
            <a:bodyPr wrap="square" rtlCol="0">
              <a:spAutoFit/>
            </a:bodyPr>
            <a:lstStyle/>
            <a:p>
              <a:r>
                <a:rPr lang="es-CO" sz="1450" dirty="0" smtClean="0"/>
                <a:t>(3) Con base en el sistema de creencias actualizado, determine el comportamiento óptimo de la parte no informada (</a:t>
              </a:r>
              <a:r>
                <a:rPr lang="es-CO" sz="1450" dirty="0" smtClean="0">
                  <a:solidFill>
                    <a:schemeClr val="accent2"/>
                  </a:solidFill>
                </a:rPr>
                <a:t>racionalidad secuencial del receptor</a:t>
              </a:r>
              <a:r>
                <a:rPr lang="es-CO" sz="1450" dirty="0" smtClean="0"/>
                <a:t>).</a:t>
              </a:r>
              <a:endParaRPr lang="es-CO" sz="1450" dirty="0"/>
            </a:p>
          </p:txBody>
        </p:sp>
      </p:grpSp>
      <p:grpSp>
        <p:nvGrpSpPr>
          <p:cNvPr id="10" name="Group 9"/>
          <p:cNvGrpSpPr/>
          <p:nvPr/>
        </p:nvGrpSpPr>
        <p:grpSpPr>
          <a:xfrm>
            <a:off x="9216116" y="4651972"/>
            <a:ext cx="2866502" cy="1431161"/>
            <a:chOff x="9216116" y="4651972"/>
            <a:chExt cx="2866502" cy="1431161"/>
          </a:xfrm>
        </p:grpSpPr>
        <p:sp>
          <p:nvSpPr>
            <p:cNvPr id="35" name="Rectangle 34"/>
            <p:cNvSpPr/>
            <p:nvPr/>
          </p:nvSpPr>
          <p:spPr>
            <a:xfrm>
              <a:off x="9259773" y="4669019"/>
              <a:ext cx="2822845" cy="1185992"/>
            </a:xfrm>
            <a:prstGeom prst="rect">
              <a:avLst/>
            </a:prstGeom>
            <a:solidFill>
              <a:schemeClr val="accent4">
                <a:lumMod val="20000"/>
                <a:lumOff val="80000"/>
                <a:alpha val="1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6" name="TextBox 45"/>
            <p:cNvSpPr txBox="1"/>
            <p:nvPr/>
          </p:nvSpPr>
          <p:spPr>
            <a:xfrm>
              <a:off x="9216116" y="4651972"/>
              <a:ext cx="2825121" cy="1431161"/>
            </a:xfrm>
            <a:prstGeom prst="rect">
              <a:avLst/>
            </a:prstGeom>
            <a:noFill/>
          </p:spPr>
          <p:txBody>
            <a:bodyPr wrap="square" rtlCol="0">
              <a:spAutoFit/>
            </a:bodyPr>
            <a:lstStyle/>
            <a:p>
              <a:r>
                <a:rPr lang="es-CO" sz="1450" dirty="0" smtClean="0"/>
                <a:t>(4) Dado el comportamiento óptimo del receptor, halle el comportamiento óptimo (mensaje) del emisor (</a:t>
              </a:r>
              <a:r>
                <a:rPr lang="es-CO" sz="1450" dirty="0" smtClean="0">
                  <a:solidFill>
                    <a:schemeClr val="accent6"/>
                  </a:solidFill>
                </a:rPr>
                <a:t>racionalidad secuencial del emisor</a:t>
              </a:r>
              <a:r>
                <a:rPr lang="es-CO" sz="1450" dirty="0" smtClean="0"/>
                <a:t>).</a:t>
              </a:r>
            </a:p>
            <a:p>
              <a:endParaRPr lang="es-CO" sz="1450" dirty="0" smtClean="0"/>
            </a:p>
          </p:txBody>
        </p:sp>
      </p:grpSp>
      <p:grpSp>
        <p:nvGrpSpPr>
          <p:cNvPr id="11" name="Group 10"/>
          <p:cNvGrpSpPr/>
          <p:nvPr/>
        </p:nvGrpSpPr>
        <p:grpSpPr>
          <a:xfrm>
            <a:off x="9216116" y="5919891"/>
            <a:ext cx="2866501" cy="803793"/>
            <a:chOff x="9216116" y="5919891"/>
            <a:chExt cx="2866501" cy="803793"/>
          </a:xfrm>
        </p:grpSpPr>
        <p:sp>
          <p:nvSpPr>
            <p:cNvPr id="47" name="Rectangle 46"/>
            <p:cNvSpPr/>
            <p:nvPr/>
          </p:nvSpPr>
          <p:spPr>
            <a:xfrm>
              <a:off x="9251917" y="5919891"/>
              <a:ext cx="2830700" cy="792444"/>
            </a:xfrm>
            <a:prstGeom prst="rect">
              <a:avLst/>
            </a:prstGeom>
            <a:solidFill>
              <a:schemeClr val="accent4">
                <a:lumMod val="20000"/>
                <a:lumOff val="80000"/>
                <a:alpha val="1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 name="Rectangle 2"/>
            <p:cNvSpPr/>
            <p:nvPr/>
          </p:nvSpPr>
          <p:spPr>
            <a:xfrm>
              <a:off x="9216116" y="5938854"/>
              <a:ext cx="2784955" cy="784830"/>
            </a:xfrm>
            <a:prstGeom prst="rect">
              <a:avLst/>
            </a:prstGeom>
          </p:spPr>
          <p:txBody>
            <a:bodyPr wrap="square">
              <a:spAutoFit/>
            </a:bodyPr>
            <a:lstStyle/>
            <a:p>
              <a:r>
                <a:rPr lang="es-CO" sz="1450" dirty="0"/>
                <a:t>(5) Verifique la </a:t>
              </a:r>
              <a:r>
                <a:rPr lang="es-CO" sz="1450" dirty="0" smtClean="0"/>
                <a:t>congruencia entre el comportamiento óptimo del emisor y el paso (1)</a:t>
              </a:r>
              <a:endParaRPr lang="es-CO" sz="1450" dirty="0"/>
            </a:p>
          </p:txBody>
        </p:sp>
      </p:grpSp>
      <p:sp>
        <p:nvSpPr>
          <p:cNvPr id="48" name="Rectangle 47"/>
          <p:cNvSpPr/>
          <p:nvPr/>
        </p:nvSpPr>
        <p:spPr>
          <a:xfrm>
            <a:off x="2941363" y="4368800"/>
            <a:ext cx="3580570" cy="1020186"/>
          </a:xfrm>
          <a:prstGeom prst="rect">
            <a:avLst/>
          </a:prstGeom>
          <a:solidFill>
            <a:schemeClr val="accent4">
              <a:lumMod val="20000"/>
              <a:lumOff val="80000"/>
              <a:alpha val="1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928108" y="1127850"/>
            <a:ext cx="3580570" cy="1020186"/>
          </a:xfrm>
          <a:prstGeom prst="rect">
            <a:avLst/>
          </a:prstGeom>
          <a:solidFill>
            <a:schemeClr val="accent4">
              <a:lumMod val="20000"/>
              <a:lumOff val="80000"/>
              <a:alpha val="1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45062" y="3789857"/>
            <a:ext cx="8750363" cy="1713425"/>
          </a:xfrm>
          <a:prstGeom prst="rect">
            <a:avLst/>
          </a:prstGeom>
          <a:solidFill>
            <a:schemeClr val="accent4">
              <a:lumMod val="20000"/>
              <a:lumOff val="80000"/>
              <a:alpha val="1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357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7" grpId="0" animBg="1"/>
      <p:bldP spid="40" grpId="0" animBg="1"/>
      <p:bldP spid="43" grpId="0" animBg="1"/>
      <p:bldP spid="48" grpId="0" animBg="1"/>
      <p:bldP spid="49" grpId="0" animBg="1"/>
      <p:bldP spid="5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45062" y="3789857"/>
            <a:ext cx="8866858" cy="2030901"/>
          </a:xfrm>
          <a:prstGeom prst="rect">
            <a:avLst/>
          </a:prstGeom>
          <a:solidFill>
            <a:schemeClr val="accent4">
              <a:lumMod val="20000"/>
              <a:lumOff val="80000"/>
              <a:alpha val="1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p:cNvGrpSpPr/>
          <p:nvPr/>
        </p:nvGrpSpPr>
        <p:grpSpPr>
          <a:xfrm>
            <a:off x="9255006" y="810309"/>
            <a:ext cx="2855584" cy="547409"/>
            <a:chOff x="9255006" y="810309"/>
            <a:chExt cx="2855584" cy="547409"/>
          </a:xfrm>
        </p:grpSpPr>
        <p:sp>
          <p:nvSpPr>
            <p:cNvPr id="32" name="Rectangle 31"/>
            <p:cNvSpPr/>
            <p:nvPr/>
          </p:nvSpPr>
          <p:spPr>
            <a:xfrm>
              <a:off x="9281700" y="826065"/>
              <a:ext cx="2799641" cy="531653"/>
            </a:xfrm>
            <a:prstGeom prst="rect">
              <a:avLst/>
            </a:prstGeom>
            <a:solidFill>
              <a:schemeClr val="accent4">
                <a:lumMod val="20000"/>
                <a:lumOff val="80000"/>
                <a:alpha val="1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mc:Choice xmlns:a14="http://schemas.microsoft.com/office/drawing/2010/main" Requires="a14">
            <p:sp>
              <p:nvSpPr>
                <p:cNvPr id="22" name="TextBox 21"/>
                <p:cNvSpPr txBox="1"/>
                <p:nvPr/>
              </p:nvSpPr>
              <p:spPr>
                <a:xfrm>
                  <a:off x="9255006" y="810309"/>
                  <a:ext cx="2855584" cy="539315"/>
                </a:xfrm>
                <a:prstGeom prst="rect">
                  <a:avLst/>
                </a:prstGeom>
                <a:noFill/>
              </p:spPr>
              <p:txBody>
                <a:bodyPr wrap="square" rtlCol="0">
                  <a:spAutoFit/>
                </a:bodyPr>
                <a:lstStyle/>
                <a:p>
                  <a:pPr algn="ctr"/>
                  <a:r>
                    <a:rPr lang="es-CO" sz="1450" dirty="0" smtClean="0"/>
                    <a:t>(1) Equilibrio Separador: </a:t>
                  </a:r>
                  <a14:m>
                    <m:oMath xmlns:m="http://schemas.openxmlformats.org/officeDocument/2006/math">
                      <m:d>
                        <m:dPr>
                          <m:begChr m:val="{"/>
                          <m:endChr m:val="}"/>
                          <m:ctrlPr>
                            <a:rPr lang="es-CO" sz="1450" i="1" smtClean="0">
                              <a:latin typeface="Cambria Math" panose="02040503050406030204" pitchFamily="18" charset="0"/>
                            </a:rPr>
                          </m:ctrlPr>
                        </m:dPr>
                        <m:e>
                          <m:sSup>
                            <m:sSupPr>
                              <m:ctrlPr>
                                <a:rPr lang="es-CO" sz="1450" i="1" smtClean="0">
                                  <a:latin typeface="Cambria Math" panose="02040503050406030204" pitchFamily="18" charset="0"/>
                                </a:rPr>
                              </m:ctrlPr>
                            </m:sSupPr>
                            <m:e>
                              <m:r>
                                <a:rPr lang="es-CO" sz="1450" b="0" i="1" smtClean="0">
                                  <a:latin typeface="Cambria Math" panose="02040503050406030204" pitchFamily="18" charset="0"/>
                                </a:rPr>
                                <m:t>𝐿𝑜𝑤</m:t>
                              </m:r>
                            </m:e>
                            <m:sup>
                              <m:r>
                                <a:rPr lang="es-CO" sz="1450" b="0" i="1" smtClean="0">
                                  <a:latin typeface="Cambria Math" panose="02040503050406030204" pitchFamily="18" charset="0"/>
                                </a:rPr>
                                <m:t>𝑆</m:t>
                              </m:r>
                            </m:sup>
                          </m:sSup>
                          <m:r>
                            <a:rPr lang="es-CO" sz="1450" b="0" i="1" smtClean="0">
                              <a:latin typeface="Cambria Math" panose="02040503050406030204" pitchFamily="18" charset="0"/>
                            </a:rPr>
                            <m:t> , </m:t>
                          </m:r>
                          <m:sSup>
                            <m:sSupPr>
                              <m:ctrlPr>
                                <a:rPr lang="es-CO" sz="1450" b="0" i="1" smtClean="0">
                                  <a:latin typeface="Cambria Math" panose="02040503050406030204" pitchFamily="18" charset="0"/>
                                </a:rPr>
                              </m:ctrlPr>
                            </m:sSupPr>
                            <m:e>
                              <m:r>
                                <a:rPr lang="es-CO" sz="1450" b="0" i="1" smtClean="0">
                                  <a:latin typeface="Cambria Math" panose="02040503050406030204" pitchFamily="18" charset="0"/>
                                </a:rPr>
                                <m:t>𝐻𝑖𝑔h</m:t>
                              </m:r>
                            </m:e>
                            <m:sup>
                              <m:r>
                                <a:rPr lang="es-CO" sz="1450" b="0" i="1" smtClean="0">
                                  <a:latin typeface="Cambria Math" panose="02040503050406030204" pitchFamily="18" charset="0"/>
                                </a:rPr>
                                <m:t>𝑊</m:t>
                              </m:r>
                            </m:sup>
                          </m:sSup>
                        </m:e>
                      </m:d>
                    </m:oMath>
                  </a14:m>
                  <a:r>
                    <a:rPr lang="es-CO" sz="1450" dirty="0" smtClean="0"/>
                    <a:t> (pp. 7 – 9)</a:t>
                  </a:r>
                  <a:endParaRPr lang="es-CO" sz="1450" dirty="0"/>
                </a:p>
              </p:txBody>
            </p:sp>
          </mc:Choice>
          <mc:Fallback>
            <p:sp>
              <p:nvSpPr>
                <p:cNvPr id="22" name="TextBox 21"/>
                <p:cNvSpPr txBox="1">
                  <a:spLocks noRot="1" noChangeAspect="1" noMove="1" noResize="1" noEditPoints="1" noAdjustHandles="1" noChangeArrowheads="1" noChangeShapeType="1" noTextEdit="1"/>
                </p:cNvSpPr>
                <p:nvPr/>
              </p:nvSpPr>
              <p:spPr>
                <a:xfrm>
                  <a:off x="9255006" y="810309"/>
                  <a:ext cx="2855584" cy="539315"/>
                </a:xfrm>
                <a:prstGeom prst="rect">
                  <a:avLst/>
                </a:prstGeom>
                <a:blipFill rotWithShape="0">
                  <a:blip r:embed="rId2"/>
                  <a:stretch>
                    <a:fillRect t="-2273" b="-12500"/>
                  </a:stretch>
                </a:blipFill>
              </p:spPr>
              <p:txBody>
                <a:bodyPr/>
                <a:lstStyle/>
                <a:p>
                  <a:r>
                    <a:rPr lang="en-US">
                      <a:noFill/>
                    </a:rPr>
                    <a:t> </a:t>
                  </a:r>
                </a:p>
              </p:txBody>
            </p:sp>
          </mc:Fallback>
        </mc:AlternateContent>
      </p:grpSp>
      <p:sp>
        <p:nvSpPr>
          <p:cNvPr id="4" name="Title 3"/>
          <p:cNvSpPr>
            <a:spLocks noGrp="1"/>
          </p:cNvSpPr>
          <p:nvPr>
            <p:ph type="title"/>
          </p:nvPr>
        </p:nvSpPr>
        <p:spPr>
          <a:xfrm>
            <a:off x="207885" y="145748"/>
            <a:ext cx="10515600" cy="646929"/>
          </a:xfrm>
        </p:spPr>
        <p:txBody>
          <a:bodyPr>
            <a:normAutofit/>
          </a:bodyPr>
          <a:lstStyle/>
          <a:p>
            <a:r>
              <a:rPr lang="en-US" sz="3200" dirty="0" smtClean="0"/>
              <a:t>Monetary authority signaling game (Mu</a:t>
            </a:r>
            <a:r>
              <a:rPr lang="es-CO" sz="3200" dirty="0" smtClean="0"/>
              <a:t>ñoz-García, 2012)</a:t>
            </a:r>
            <a:endParaRPr lang="en-US" sz="3200" dirty="0"/>
          </a:p>
        </p:txBody>
      </p:sp>
      <p:sp>
        <p:nvSpPr>
          <p:cNvPr id="7" name="TextBox 6"/>
          <p:cNvSpPr txBox="1"/>
          <p:nvPr/>
        </p:nvSpPr>
        <p:spPr>
          <a:xfrm>
            <a:off x="0" y="6385562"/>
            <a:ext cx="7634796" cy="430887"/>
          </a:xfrm>
          <a:prstGeom prst="rect">
            <a:avLst/>
          </a:prstGeom>
          <a:noFill/>
        </p:spPr>
        <p:txBody>
          <a:bodyPr wrap="square" rtlCol="0">
            <a:spAutoFit/>
          </a:bodyPr>
          <a:lstStyle/>
          <a:p>
            <a:r>
              <a:rPr lang="en-US" sz="1100" dirty="0" smtClean="0"/>
              <a:t>Fuente: Muñoz-García, F. (2012). “A systematic procedure of finding Perfect Bayesian Equilibria in Incomplete Information Games”. </a:t>
            </a:r>
            <a:r>
              <a:rPr lang="en-US" sz="1100" dirty="0" smtClean="0">
                <a:hlinkClick r:id="rId3"/>
              </a:rPr>
              <a:t>https://doi.org/10.1515/1935-5041.1049</a:t>
            </a:r>
            <a:endParaRPr lang="en-US" sz="1100" dirty="0"/>
          </a:p>
        </p:txBody>
      </p:sp>
      <p:pic>
        <p:nvPicPr>
          <p:cNvPr id="5" name="Picture 4"/>
          <p:cNvPicPr>
            <a:picLocks noChangeAspect="1"/>
          </p:cNvPicPr>
          <p:nvPr/>
        </p:nvPicPr>
        <p:blipFill>
          <a:blip r:embed="rId4"/>
          <a:stretch>
            <a:fillRect/>
          </a:stretch>
        </p:blipFill>
        <p:spPr>
          <a:xfrm>
            <a:off x="99559" y="1056828"/>
            <a:ext cx="9058838" cy="4993561"/>
          </a:xfrm>
          <a:prstGeom prst="rect">
            <a:avLst/>
          </a:prstGeom>
        </p:spPr>
      </p:pic>
      <p:cxnSp>
        <p:nvCxnSpPr>
          <p:cNvPr id="14" name="Straight Connector 13"/>
          <p:cNvCxnSpPr/>
          <p:nvPr/>
        </p:nvCxnSpPr>
        <p:spPr>
          <a:xfrm>
            <a:off x="9173158" y="801913"/>
            <a:ext cx="28197" cy="5808328"/>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737254" y="1412136"/>
            <a:ext cx="740765" cy="3796411"/>
          </a:xfrm>
          <a:prstGeom prst="rect">
            <a:avLst/>
          </a:prstGeom>
          <a:solidFill>
            <a:schemeClr val="accent4">
              <a:lumMod val="20000"/>
              <a:lumOff val="80000"/>
              <a:alpha val="1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886094" y="1437693"/>
            <a:ext cx="508467" cy="3639844"/>
          </a:xfrm>
          <a:prstGeom prst="rect">
            <a:avLst/>
          </a:prstGeom>
          <a:solidFill>
            <a:schemeClr val="accent4">
              <a:lumMod val="20000"/>
              <a:lumOff val="80000"/>
              <a:alpha val="1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p:cNvGrpSpPr/>
          <p:nvPr/>
        </p:nvGrpSpPr>
        <p:grpSpPr>
          <a:xfrm>
            <a:off x="9241032" y="2934524"/>
            <a:ext cx="2853718" cy="557863"/>
            <a:chOff x="9241032" y="2934524"/>
            <a:chExt cx="2853718" cy="557863"/>
          </a:xfrm>
        </p:grpSpPr>
        <p:sp>
          <p:nvSpPr>
            <p:cNvPr id="38" name="Rectangle 37"/>
            <p:cNvSpPr/>
            <p:nvPr/>
          </p:nvSpPr>
          <p:spPr>
            <a:xfrm>
              <a:off x="9295110" y="2934524"/>
              <a:ext cx="2799640" cy="557863"/>
            </a:xfrm>
            <a:prstGeom prst="rect">
              <a:avLst/>
            </a:prstGeom>
            <a:solidFill>
              <a:schemeClr val="accent4">
                <a:lumMod val="20000"/>
                <a:lumOff val="80000"/>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5" name="TextBox 44"/>
            <p:cNvSpPr txBox="1"/>
            <p:nvPr/>
          </p:nvSpPr>
          <p:spPr>
            <a:xfrm>
              <a:off x="9241032" y="2947116"/>
              <a:ext cx="2841016" cy="538609"/>
            </a:xfrm>
            <a:prstGeom prst="rect">
              <a:avLst/>
            </a:prstGeom>
            <a:noFill/>
          </p:spPr>
          <p:txBody>
            <a:bodyPr wrap="square" rtlCol="0">
              <a:spAutoFit/>
            </a:bodyPr>
            <a:lstStyle/>
            <a:p>
              <a:r>
                <a:rPr lang="es-CO" sz="1450" dirty="0" smtClean="0"/>
                <a:t>(3) </a:t>
              </a:r>
              <a:r>
                <a:rPr lang="es-CO" sz="1450" dirty="0">
                  <a:solidFill>
                    <a:schemeClr val="accent2"/>
                  </a:solidFill>
                </a:rPr>
                <a:t>R</a:t>
              </a:r>
              <a:r>
                <a:rPr lang="es-CO" sz="1450" dirty="0" smtClean="0">
                  <a:solidFill>
                    <a:schemeClr val="accent2"/>
                  </a:solidFill>
                </a:rPr>
                <a:t>acionalidad secuencial del receptor</a:t>
              </a:r>
              <a:endParaRPr lang="es-CO" sz="1450" dirty="0">
                <a:solidFill>
                  <a:schemeClr val="accent2"/>
                </a:solidFill>
              </a:endParaRPr>
            </a:p>
          </p:txBody>
        </p:sp>
      </p:grpSp>
      <p:grpSp>
        <p:nvGrpSpPr>
          <p:cNvPr id="89" name="Group 88"/>
          <p:cNvGrpSpPr/>
          <p:nvPr/>
        </p:nvGrpSpPr>
        <p:grpSpPr>
          <a:xfrm>
            <a:off x="9256220" y="3614739"/>
            <a:ext cx="2866502" cy="538609"/>
            <a:chOff x="9256220" y="3614739"/>
            <a:chExt cx="2866502" cy="538609"/>
          </a:xfrm>
        </p:grpSpPr>
        <p:sp>
          <p:nvSpPr>
            <p:cNvPr id="35" name="Rectangle 34"/>
            <p:cNvSpPr/>
            <p:nvPr/>
          </p:nvSpPr>
          <p:spPr>
            <a:xfrm>
              <a:off x="9299877" y="3631786"/>
              <a:ext cx="2822845" cy="513494"/>
            </a:xfrm>
            <a:prstGeom prst="rect">
              <a:avLst/>
            </a:prstGeom>
            <a:solidFill>
              <a:schemeClr val="accent4">
                <a:lumMod val="20000"/>
                <a:lumOff val="80000"/>
                <a:alpha val="1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6" name="TextBox 45"/>
            <p:cNvSpPr txBox="1"/>
            <p:nvPr/>
          </p:nvSpPr>
          <p:spPr>
            <a:xfrm>
              <a:off x="9256220" y="3614739"/>
              <a:ext cx="2825121" cy="538609"/>
            </a:xfrm>
            <a:prstGeom prst="rect">
              <a:avLst/>
            </a:prstGeom>
            <a:noFill/>
          </p:spPr>
          <p:txBody>
            <a:bodyPr wrap="square" rtlCol="0">
              <a:spAutoFit/>
            </a:bodyPr>
            <a:lstStyle/>
            <a:p>
              <a:r>
                <a:rPr lang="es-CO" sz="1450" dirty="0" smtClean="0"/>
                <a:t>(4) </a:t>
              </a:r>
              <a:r>
                <a:rPr lang="es-CO" sz="1450" dirty="0" smtClean="0">
                  <a:solidFill>
                    <a:schemeClr val="accent6"/>
                  </a:solidFill>
                </a:rPr>
                <a:t>Racionalidad secuencial del emisor</a:t>
              </a:r>
              <a:endParaRPr lang="es-CO" sz="1450" dirty="0" smtClean="0"/>
            </a:p>
          </p:txBody>
        </p:sp>
      </p:grpSp>
      <p:cxnSp>
        <p:nvCxnSpPr>
          <p:cNvPr id="13" name="Straight Connector 12"/>
          <p:cNvCxnSpPr/>
          <p:nvPr/>
        </p:nvCxnSpPr>
        <p:spPr>
          <a:xfrm>
            <a:off x="4856480" y="1866900"/>
            <a:ext cx="2438400" cy="0"/>
          </a:xfrm>
          <a:prstGeom prst="line">
            <a:avLst/>
          </a:prstGeom>
          <a:ln w="889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021840" y="4669019"/>
            <a:ext cx="2672080" cy="0"/>
          </a:xfrm>
          <a:prstGeom prst="line">
            <a:avLst/>
          </a:prstGeom>
          <a:ln w="889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9347094" y="1457836"/>
                <a:ext cx="29001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s-CO" i="1" smtClean="0">
                              <a:latin typeface="Cambria Math" panose="02040503050406030204" pitchFamily="18" charset="0"/>
                            </a:rPr>
                          </m:ctrlPr>
                        </m:sSupPr>
                        <m:e>
                          <m:r>
                            <a:rPr lang="es-CO" i="1" smtClean="0">
                              <a:latin typeface="Cambria Math" panose="02040503050406030204" pitchFamily="18" charset="0"/>
                              <a:ea typeface="Cambria Math" panose="02040503050406030204" pitchFamily="18" charset="0"/>
                            </a:rPr>
                            <m:t>𝛼</m:t>
                          </m:r>
                        </m:e>
                        <m:sup>
                          <m:r>
                            <a:rPr lang="es-CO" b="0" i="1" smtClean="0">
                              <a:latin typeface="Cambria Math" panose="02040503050406030204" pitchFamily="18" charset="0"/>
                            </a:rPr>
                            <m:t>𝑡</m:t>
                          </m:r>
                        </m:sup>
                      </m:sSup>
                    </m:oMath>
                  </m:oMathPara>
                </a14:m>
                <a:endParaRPr lang="es-CO" dirty="0"/>
              </a:p>
            </p:txBody>
          </p:sp>
        </mc:Choice>
        <mc:Fallback>
          <p:sp>
            <p:nvSpPr>
              <p:cNvPr id="18" name="TextBox 17"/>
              <p:cNvSpPr txBox="1">
                <a:spLocks noRot="1" noChangeAspect="1" noMove="1" noResize="1" noEditPoints="1" noAdjustHandles="1" noChangeArrowheads="1" noChangeShapeType="1" noTextEdit="1"/>
              </p:cNvSpPr>
              <p:nvPr/>
            </p:nvSpPr>
            <p:spPr>
              <a:xfrm>
                <a:off x="9347094" y="1457836"/>
                <a:ext cx="290016" cy="276999"/>
              </a:xfrm>
              <a:prstGeom prst="rect">
                <a:avLst/>
              </a:prstGeom>
              <a:blipFill rotWithShape="0">
                <a:blip r:embed="rId5"/>
                <a:stretch>
                  <a:fillRect l="-12500" t="-2174" r="-4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9680704" y="1426936"/>
                <a:ext cx="2489031" cy="984885"/>
              </a:xfrm>
              <a:prstGeom prst="rect">
                <a:avLst/>
              </a:prstGeom>
              <a:noFill/>
            </p:spPr>
            <p:txBody>
              <a:bodyPr wrap="square" rtlCol="0">
                <a:spAutoFit/>
              </a:bodyPr>
              <a:lstStyle/>
              <a:p>
                <a:r>
                  <a:rPr lang="es-CO" sz="1450" dirty="0" smtClean="0"/>
                  <a:t>Probabilidad de que un Banco Central de tipo </a:t>
                </a:r>
                <a14:m>
                  <m:oMath xmlns:m="http://schemas.openxmlformats.org/officeDocument/2006/math">
                    <m:r>
                      <a:rPr lang="es-CO" sz="1450" b="0" i="1" smtClean="0">
                        <a:latin typeface="Cambria Math" panose="02040503050406030204" pitchFamily="18" charset="0"/>
                      </a:rPr>
                      <m:t>𝑡</m:t>
                    </m:r>
                  </m:oMath>
                </a14:m>
                <a:r>
                  <a:rPr lang="es-CO" sz="1450" dirty="0" smtClean="0"/>
                  <a:t> opte por anunciar una expectativa de inflación alta (High Inflation).  </a:t>
                </a:r>
                <a:endParaRPr lang="es-CO" sz="1450" dirty="0"/>
              </a:p>
            </p:txBody>
          </p:sp>
        </mc:Choice>
        <mc:Fallback>
          <p:sp>
            <p:nvSpPr>
              <p:cNvPr id="19" name="TextBox 18"/>
              <p:cNvSpPr txBox="1">
                <a:spLocks noRot="1" noChangeAspect="1" noMove="1" noResize="1" noEditPoints="1" noAdjustHandles="1" noChangeArrowheads="1" noChangeShapeType="1" noTextEdit="1"/>
              </p:cNvSpPr>
              <p:nvPr/>
            </p:nvSpPr>
            <p:spPr>
              <a:xfrm>
                <a:off x="9680704" y="1426936"/>
                <a:ext cx="2489031" cy="984885"/>
              </a:xfrm>
              <a:prstGeom prst="rect">
                <a:avLst/>
              </a:prstGeom>
              <a:blipFill rotWithShape="0">
                <a:blip r:embed="rId6"/>
                <a:stretch>
                  <a:fillRect l="-735" t="-1235" b="-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2560820" y="1965323"/>
                <a:ext cx="1225079" cy="27789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s-CO" i="1" smtClean="0">
                              <a:latin typeface="Cambria Math" panose="02040503050406030204" pitchFamily="18" charset="0"/>
                            </a:rPr>
                          </m:ctrlPr>
                        </m:sSupPr>
                        <m:e>
                          <m:r>
                            <a:rPr lang="es-CO" i="1" smtClean="0">
                              <a:latin typeface="Cambria Math" panose="02040503050406030204" pitchFamily="18" charset="0"/>
                              <a:ea typeface="Cambria Math" panose="02040503050406030204" pitchFamily="18" charset="0"/>
                            </a:rPr>
                            <m:t>𝛼</m:t>
                          </m:r>
                        </m:e>
                        <m:sup>
                          <m:r>
                            <a:rPr lang="es-CO" b="0" i="1" smtClean="0">
                              <a:latin typeface="Cambria Math" panose="02040503050406030204" pitchFamily="18" charset="0"/>
                            </a:rPr>
                            <m:t>𝑆𝑡𝑟𝑜𝑛𝑔</m:t>
                          </m:r>
                        </m:sup>
                      </m:sSup>
                      <m:r>
                        <a:rPr lang="es-CO" b="0" i="1" smtClean="0">
                          <a:latin typeface="Cambria Math" panose="02040503050406030204" pitchFamily="18" charset="0"/>
                        </a:rPr>
                        <m:t>=0</m:t>
                      </m:r>
                    </m:oMath>
                  </m:oMathPara>
                </a14:m>
                <a:endParaRPr lang="es-CO" dirty="0"/>
              </a:p>
            </p:txBody>
          </p:sp>
        </mc:Choice>
        <mc:Fallback>
          <p:sp>
            <p:nvSpPr>
              <p:cNvPr id="42" name="TextBox 41"/>
              <p:cNvSpPr txBox="1">
                <a:spLocks noRot="1" noChangeAspect="1" noMove="1" noResize="1" noEditPoints="1" noAdjustHandles="1" noChangeArrowheads="1" noChangeShapeType="1" noTextEdit="1"/>
              </p:cNvSpPr>
              <p:nvPr/>
            </p:nvSpPr>
            <p:spPr>
              <a:xfrm>
                <a:off x="2560820" y="1965323"/>
                <a:ext cx="1225079" cy="277897"/>
              </a:xfrm>
              <a:prstGeom prst="rect">
                <a:avLst/>
              </a:prstGeom>
              <a:blipFill rotWithShape="0">
                <a:blip r:embed="rId7"/>
                <a:stretch>
                  <a:fillRect l="-2488" t="-4348" r="-4478" b="-86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2523522" y="4254566"/>
                <a:ext cx="1111202" cy="2819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s-CO" i="1" smtClean="0">
                              <a:latin typeface="Cambria Math" panose="02040503050406030204" pitchFamily="18" charset="0"/>
                            </a:rPr>
                          </m:ctrlPr>
                        </m:sSupPr>
                        <m:e>
                          <m:r>
                            <a:rPr lang="es-CO" i="1" smtClean="0">
                              <a:latin typeface="Cambria Math" panose="02040503050406030204" pitchFamily="18" charset="0"/>
                              <a:ea typeface="Cambria Math" panose="02040503050406030204" pitchFamily="18" charset="0"/>
                            </a:rPr>
                            <m:t>𝛼</m:t>
                          </m:r>
                        </m:e>
                        <m:sup>
                          <m:r>
                            <a:rPr lang="es-CO" b="0" i="1" smtClean="0">
                              <a:latin typeface="Cambria Math" panose="02040503050406030204" pitchFamily="18" charset="0"/>
                            </a:rPr>
                            <m:t>𝑊𝑒𝑎𝑘</m:t>
                          </m:r>
                        </m:sup>
                      </m:sSup>
                      <m:r>
                        <a:rPr lang="es-CO" b="0" i="1" smtClean="0">
                          <a:latin typeface="Cambria Math" panose="02040503050406030204" pitchFamily="18" charset="0"/>
                        </a:rPr>
                        <m:t>=1</m:t>
                      </m:r>
                    </m:oMath>
                  </m:oMathPara>
                </a14:m>
                <a:endParaRPr lang="es-CO" dirty="0"/>
              </a:p>
            </p:txBody>
          </p:sp>
        </mc:Choice>
        <mc:Fallback>
          <p:sp>
            <p:nvSpPr>
              <p:cNvPr id="44" name="TextBox 43"/>
              <p:cNvSpPr txBox="1">
                <a:spLocks noRot="1" noChangeAspect="1" noMove="1" noResize="1" noEditPoints="1" noAdjustHandles="1" noChangeArrowheads="1" noChangeShapeType="1" noTextEdit="1"/>
              </p:cNvSpPr>
              <p:nvPr/>
            </p:nvSpPr>
            <p:spPr>
              <a:xfrm>
                <a:off x="2523522" y="4254566"/>
                <a:ext cx="1111202" cy="281937"/>
              </a:xfrm>
              <a:prstGeom prst="rect">
                <a:avLst/>
              </a:prstGeom>
              <a:blipFill rotWithShape="0">
                <a:blip r:embed="rId8"/>
                <a:stretch>
                  <a:fillRect l="-2747" t="-4348" r="-4396" b="-6522"/>
                </a:stretch>
              </a:blipFill>
            </p:spPr>
            <p:txBody>
              <a:bodyPr/>
              <a:lstStyle/>
              <a:p>
                <a:r>
                  <a:rPr lang="en-US">
                    <a:noFill/>
                  </a:rPr>
                  <a:t> </a:t>
                </a:r>
              </a:p>
            </p:txBody>
          </p:sp>
        </mc:Fallback>
      </mc:AlternateContent>
      <p:pic>
        <p:nvPicPr>
          <p:cNvPr id="20" name="Picture 19"/>
          <p:cNvPicPr>
            <a:picLocks noChangeAspect="1"/>
          </p:cNvPicPr>
          <p:nvPr/>
        </p:nvPicPr>
        <p:blipFill>
          <a:blip r:embed="rId9"/>
          <a:stretch>
            <a:fillRect/>
          </a:stretch>
        </p:blipFill>
        <p:spPr>
          <a:xfrm>
            <a:off x="1965563" y="721655"/>
            <a:ext cx="3671545" cy="560087"/>
          </a:xfrm>
          <a:prstGeom prst="rect">
            <a:avLst/>
          </a:prstGeom>
          <a:ln>
            <a:solidFill>
              <a:srgbClr val="7030A0"/>
            </a:solidFill>
          </a:ln>
          <a:effectLst>
            <a:outerShdw blurRad="50800" dist="38100" dir="2700000" algn="tl" rotWithShape="0">
              <a:prstClr val="black">
                <a:alpha val="40000"/>
              </a:prstClr>
            </a:outerShdw>
          </a:effectLst>
        </p:spPr>
      </p:pic>
      <p:pic>
        <p:nvPicPr>
          <p:cNvPr id="21" name="Picture 20"/>
          <p:cNvPicPr>
            <a:picLocks noChangeAspect="1"/>
          </p:cNvPicPr>
          <p:nvPr/>
        </p:nvPicPr>
        <p:blipFill>
          <a:blip r:embed="rId10"/>
          <a:stretch>
            <a:fillRect/>
          </a:stretch>
        </p:blipFill>
        <p:spPr>
          <a:xfrm>
            <a:off x="1824896" y="5473578"/>
            <a:ext cx="5608163" cy="682353"/>
          </a:xfrm>
          <a:prstGeom prst="rect">
            <a:avLst/>
          </a:prstGeom>
          <a:ln>
            <a:solidFill>
              <a:srgbClr val="7030A0"/>
            </a:solidFill>
          </a:ln>
          <a:effectLst>
            <a:outerShdw blurRad="50800" dist="38100" dir="2700000" algn="tl" rotWithShape="0">
              <a:prstClr val="black">
                <a:alpha val="40000"/>
              </a:prstClr>
            </a:outerShdw>
          </a:effectLst>
        </p:spPr>
      </p:pic>
      <p:grpSp>
        <p:nvGrpSpPr>
          <p:cNvPr id="90" name="Group 89"/>
          <p:cNvGrpSpPr/>
          <p:nvPr/>
        </p:nvGrpSpPr>
        <p:grpSpPr>
          <a:xfrm>
            <a:off x="9257162" y="2442301"/>
            <a:ext cx="2834035" cy="326323"/>
            <a:chOff x="9257162" y="2442301"/>
            <a:chExt cx="2834035" cy="326323"/>
          </a:xfrm>
        </p:grpSpPr>
        <p:sp>
          <p:nvSpPr>
            <p:cNvPr id="53" name="Rectangle 52"/>
            <p:cNvSpPr/>
            <p:nvPr/>
          </p:nvSpPr>
          <p:spPr>
            <a:xfrm>
              <a:off x="9291558" y="2449397"/>
              <a:ext cx="2789784" cy="319227"/>
            </a:xfrm>
            <a:prstGeom prst="rect">
              <a:avLst/>
            </a:prstGeom>
            <a:solidFill>
              <a:schemeClr val="accent4">
                <a:lumMod val="20000"/>
                <a:lumOff val="80000"/>
                <a:alpha val="1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4" name="TextBox 53"/>
            <p:cNvSpPr txBox="1"/>
            <p:nvPr/>
          </p:nvSpPr>
          <p:spPr>
            <a:xfrm>
              <a:off x="9257162" y="2442301"/>
              <a:ext cx="2834035" cy="315471"/>
            </a:xfrm>
            <a:prstGeom prst="rect">
              <a:avLst/>
            </a:prstGeom>
            <a:noFill/>
          </p:spPr>
          <p:txBody>
            <a:bodyPr wrap="square" rtlCol="0">
              <a:spAutoFit/>
            </a:bodyPr>
            <a:lstStyle/>
            <a:p>
              <a:r>
                <a:rPr lang="es-CO" sz="1450" dirty="0" smtClean="0"/>
                <a:t>(2) </a:t>
              </a:r>
              <a:r>
                <a:rPr lang="es-CO" sz="1450" dirty="0" smtClean="0">
                  <a:solidFill>
                    <a:srgbClr val="7030A0"/>
                  </a:solidFill>
                </a:rPr>
                <a:t>Consistencia</a:t>
              </a:r>
              <a:endParaRPr lang="es-CO" sz="1450" dirty="0">
                <a:solidFill>
                  <a:srgbClr val="7030A0"/>
                </a:solidFill>
              </a:endParaRPr>
            </a:p>
          </p:txBody>
        </p:sp>
      </p:grpSp>
      <p:grpSp>
        <p:nvGrpSpPr>
          <p:cNvPr id="85" name="Group 84"/>
          <p:cNvGrpSpPr/>
          <p:nvPr/>
        </p:nvGrpSpPr>
        <p:grpSpPr>
          <a:xfrm>
            <a:off x="1285613" y="1299529"/>
            <a:ext cx="617458" cy="3318652"/>
            <a:chOff x="1285613" y="1299529"/>
            <a:chExt cx="617458" cy="3318652"/>
          </a:xfrm>
        </p:grpSpPr>
        <p:cxnSp>
          <p:nvCxnSpPr>
            <p:cNvPr id="55" name="Straight Connector 54"/>
            <p:cNvCxnSpPr/>
            <p:nvPr/>
          </p:nvCxnSpPr>
          <p:spPr>
            <a:xfrm>
              <a:off x="1285613" y="4095104"/>
              <a:ext cx="617458" cy="523077"/>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391639" y="1299529"/>
              <a:ext cx="483724" cy="539662"/>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a:xfrm>
            <a:off x="7339032" y="1895091"/>
            <a:ext cx="534878" cy="3313456"/>
            <a:chOff x="7339032" y="1895091"/>
            <a:chExt cx="534878" cy="3313456"/>
          </a:xfrm>
        </p:grpSpPr>
        <p:cxnSp>
          <p:nvCxnSpPr>
            <p:cNvPr id="60" name="Straight Connector 59"/>
            <p:cNvCxnSpPr/>
            <p:nvPr/>
          </p:nvCxnSpPr>
          <p:spPr>
            <a:xfrm>
              <a:off x="7350292" y="1895091"/>
              <a:ext cx="523618" cy="581307"/>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39032" y="4669019"/>
              <a:ext cx="456459" cy="539528"/>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4" name="Curved Down Arrow 63"/>
          <p:cNvSpPr/>
          <p:nvPr/>
        </p:nvSpPr>
        <p:spPr>
          <a:xfrm>
            <a:off x="3868701" y="3597477"/>
            <a:ext cx="1933138" cy="914623"/>
          </a:xfrm>
          <a:prstGeom prst="curved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TextBox 64"/>
          <p:cNvSpPr txBox="1"/>
          <p:nvPr/>
        </p:nvSpPr>
        <p:spPr>
          <a:xfrm>
            <a:off x="5272085" y="3413538"/>
            <a:ext cx="399468" cy="369332"/>
          </a:xfrm>
          <a:prstGeom prst="rect">
            <a:avLst/>
          </a:prstGeom>
          <a:noFill/>
        </p:spPr>
        <p:txBody>
          <a:bodyPr wrap="none" rtlCol="0">
            <a:spAutoFit/>
          </a:bodyPr>
          <a:lstStyle/>
          <a:p>
            <a:r>
              <a:rPr lang="es-CO" dirty="0" smtClean="0"/>
              <a:t>¿?</a:t>
            </a:r>
            <a:endParaRPr lang="en-US" dirty="0"/>
          </a:p>
        </p:txBody>
      </p:sp>
      <p:sp>
        <p:nvSpPr>
          <p:cNvPr id="66" name="Curved Down Arrow 65"/>
          <p:cNvSpPr/>
          <p:nvPr/>
        </p:nvSpPr>
        <p:spPr>
          <a:xfrm rot="10800000">
            <a:off x="3640137" y="2119942"/>
            <a:ext cx="1933138" cy="914623"/>
          </a:xfrm>
          <a:prstGeom prst="curved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TextBox 66"/>
          <p:cNvSpPr txBox="1"/>
          <p:nvPr/>
        </p:nvSpPr>
        <p:spPr>
          <a:xfrm>
            <a:off x="5757515" y="3380420"/>
            <a:ext cx="1042616" cy="830997"/>
          </a:xfrm>
          <a:prstGeom prst="rect">
            <a:avLst/>
          </a:prstGeom>
          <a:solidFill>
            <a:schemeClr val="bg1"/>
          </a:solidFill>
          <a:ln>
            <a:solidFill>
              <a:schemeClr val="accent6"/>
            </a:solidFill>
          </a:ln>
          <a:effectLst>
            <a:outerShdw blurRad="50800" dist="38100" dir="2700000" algn="tl" rotWithShape="0">
              <a:prstClr val="black">
                <a:alpha val="40000"/>
              </a:prstClr>
            </a:outerShdw>
          </a:effectLst>
        </p:spPr>
        <p:txBody>
          <a:bodyPr wrap="square" rtlCol="0">
            <a:spAutoFit/>
          </a:bodyPr>
          <a:lstStyle/>
          <a:p>
            <a:r>
              <a:rPr lang="es-CO" sz="1200" dirty="0" smtClean="0"/>
              <a:t>El desvío </a:t>
            </a:r>
            <a:r>
              <a:rPr lang="es-CO" sz="1200" b="1" dirty="0" smtClean="0"/>
              <a:t>no</a:t>
            </a:r>
            <a:r>
              <a:rPr lang="es-CO" sz="1200" dirty="0" smtClean="0"/>
              <a:t> es óptimo para el Banco Central débil</a:t>
            </a:r>
            <a:endParaRPr lang="en-US" sz="1200" dirty="0"/>
          </a:p>
        </p:txBody>
      </p:sp>
      <p:sp>
        <p:nvSpPr>
          <p:cNvPr id="70" name="TextBox 69"/>
          <p:cNvSpPr txBox="1"/>
          <p:nvPr/>
        </p:nvSpPr>
        <p:spPr>
          <a:xfrm>
            <a:off x="3412500" y="2361931"/>
            <a:ext cx="399468" cy="369332"/>
          </a:xfrm>
          <a:prstGeom prst="rect">
            <a:avLst/>
          </a:prstGeom>
          <a:noFill/>
        </p:spPr>
        <p:txBody>
          <a:bodyPr wrap="none" rtlCol="0">
            <a:spAutoFit/>
          </a:bodyPr>
          <a:lstStyle/>
          <a:p>
            <a:r>
              <a:rPr lang="es-CO" dirty="0" smtClean="0"/>
              <a:t>¿?</a:t>
            </a:r>
            <a:endParaRPr lang="en-US" dirty="0"/>
          </a:p>
        </p:txBody>
      </p:sp>
      <p:sp>
        <p:nvSpPr>
          <p:cNvPr id="71" name="TextBox 70"/>
          <p:cNvSpPr txBox="1"/>
          <p:nvPr/>
        </p:nvSpPr>
        <p:spPr>
          <a:xfrm>
            <a:off x="5708376" y="2037735"/>
            <a:ext cx="1042616" cy="830997"/>
          </a:xfrm>
          <a:prstGeom prst="rect">
            <a:avLst/>
          </a:prstGeom>
          <a:solidFill>
            <a:schemeClr val="bg1"/>
          </a:solidFill>
          <a:ln>
            <a:solidFill>
              <a:schemeClr val="accent6"/>
            </a:solidFill>
          </a:ln>
          <a:effectLst>
            <a:outerShdw blurRad="50800" dist="38100" dir="2700000" algn="tl" rotWithShape="0">
              <a:prstClr val="black">
                <a:alpha val="40000"/>
              </a:prstClr>
            </a:outerShdw>
          </a:effectLst>
        </p:spPr>
        <p:txBody>
          <a:bodyPr wrap="square" rtlCol="0">
            <a:spAutoFit/>
          </a:bodyPr>
          <a:lstStyle/>
          <a:p>
            <a:r>
              <a:rPr lang="es-CO" sz="1200" dirty="0" smtClean="0"/>
              <a:t>El desvío </a:t>
            </a:r>
            <a:r>
              <a:rPr lang="es-CO" sz="1200" b="1" dirty="0" smtClean="0"/>
              <a:t>no</a:t>
            </a:r>
            <a:r>
              <a:rPr lang="es-CO" sz="1200" dirty="0" smtClean="0"/>
              <a:t> es óptimo para el Banco Central fuerte</a:t>
            </a:r>
            <a:endParaRPr lang="en-US" sz="1200" dirty="0"/>
          </a:p>
        </p:txBody>
      </p:sp>
      <p:cxnSp>
        <p:nvCxnSpPr>
          <p:cNvPr id="73" name="Curved Connector 72"/>
          <p:cNvCxnSpPr/>
          <p:nvPr/>
        </p:nvCxnSpPr>
        <p:spPr>
          <a:xfrm rot="10800000" flipV="1">
            <a:off x="1805026" y="1001698"/>
            <a:ext cx="140667" cy="394757"/>
          </a:xfrm>
          <a:prstGeom prst="curved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urved Connector 73"/>
          <p:cNvCxnSpPr/>
          <p:nvPr/>
        </p:nvCxnSpPr>
        <p:spPr>
          <a:xfrm rot="5400000" flipH="1" flipV="1">
            <a:off x="6890337" y="5212046"/>
            <a:ext cx="384239" cy="115741"/>
          </a:xfrm>
          <a:prstGeom prst="curved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9463561" y="4251214"/>
            <a:ext cx="2568717" cy="882405"/>
            <a:chOff x="9463561" y="4251214"/>
            <a:chExt cx="2568717" cy="882405"/>
          </a:xfrm>
        </p:grpSpPr>
        <p:sp>
          <p:nvSpPr>
            <p:cNvPr id="76" name="TextBox 75"/>
            <p:cNvSpPr txBox="1"/>
            <p:nvPr/>
          </p:nvSpPr>
          <p:spPr>
            <a:xfrm>
              <a:off x="9463561" y="4251214"/>
              <a:ext cx="2568717" cy="315471"/>
            </a:xfrm>
            <a:prstGeom prst="rect">
              <a:avLst/>
            </a:prstGeom>
            <a:noFill/>
          </p:spPr>
          <p:txBody>
            <a:bodyPr wrap="none" rtlCol="0">
              <a:spAutoFit/>
            </a:bodyPr>
            <a:lstStyle/>
            <a:p>
              <a:r>
                <a:rPr lang="es-CO" sz="1450" dirty="0" smtClean="0"/>
                <a:t>Equilibrio Separador Verificado:</a:t>
              </a:r>
              <a:endParaRPr lang="en-US" sz="1450" dirty="0"/>
            </a:p>
          </p:txBody>
        </p:sp>
        <mc:AlternateContent xmlns:mc="http://schemas.openxmlformats.org/markup-compatibility/2006">
          <mc:Choice xmlns:a14="http://schemas.microsoft.com/office/drawing/2010/main" Requires="a14">
            <p:sp>
              <p:nvSpPr>
                <p:cNvPr id="77" name="TextBox 76"/>
                <p:cNvSpPr txBox="1"/>
                <p:nvPr/>
              </p:nvSpPr>
              <p:spPr>
                <a:xfrm>
                  <a:off x="9680704" y="4591339"/>
                  <a:ext cx="987771" cy="2238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s-CO" sz="1450" i="1" smtClean="0">
                                <a:latin typeface="Cambria Math" panose="02040503050406030204" pitchFamily="18" charset="0"/>
                              </a:rPr>
                            </m:ctrlPr>
                          </m:sSupPr>
                          <m:e>
                            <m:r>
                              <a:rPr lang="es-CO" sz="1450" i="1" smtClean="0">
                                <a:latin typeface="Cambria Math" panose="02040503050406030204" pitchFamily="18" charset="0"/>
                                <a:ea typeface="Cambria Math" panose="02040503050406030204" pitchFamily="18" charset="0"/>
                              </a:rPr>
                              <m:t>𝛼</m:t>
                            </m:r>
                          </m:e>
                          <m:sup>
                            <m:r>
                              <a:rPr lang="es-CO" sz="1450" b="0" i="1" smtClean="0">
                                <a:latin typeface="Cambria Math" panose="02040503050406030204" pitchFamily="18" charset="0"/>
                              </a:rPr>
                              <m:t>𝑆𝑡𝑟𝑜𝑛𝑔</m:t>
                            </m:r>
                          </m:sup>
                        </m:sSup>
                        <m:r>
                          <a:rPr lang="es-CO" sz="1450" b="0" i="1" smtClean="0">
                            <a:latin typeface="Cambria Math" panose="02040503050406030204" pitchFamily="18" charset="0"/>
                          </a:rPr>
                          <m:t>=0</m:t>
                        </m:r>
                      </m:oMath>
                    </m:oMathPara>
                  </a14:m>
                  <a:endParaRPr lang="es-CO" sz="1450" dirty="0"/>
                </a:p>
              </p:txBody>
            </p:sp>
          </mc:Choice>
          <mc:Fallback>
            <p:sp>
              <p:nvSpPr>
                <p:cNvPr id="77" name="TextBox 76"/>
                <p:cNvSpPr txBox="1">
                  <a:spLocks noRot="1" noChangeAspect="1" noMove="1" noResize="1" noEditPoints="1" noAdjustHandles="1" noChangeArrowheads="1" noChangeShapeType="1" noTextEdit="1"/>
                </p:cNvSpPr>
                <p:nvPr/>
              </p:nvSpPr>
              <p:spPr>
                <a:xfrm>
                  <a:off x="9680704" y="4591339"/>
                  <a:ext cx="987771" cy="223844"/>
                </a:xfrm>
                <a:prstGeom prst="rect">
                  <a:avLst/>
                </a:prstGeom>
                <a:blipFill rotWithShape="0">
                  <a:blip r:embed="rId11"/>
                  <a:stretch>
                    <a:fillRect l="-1852" t="-2703" r="-4321" b="-81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8" name="TextBox 77"/>
                <p:cNvSpPr txBox="1"/>
                <p:nvPr/>
              </p:nvSpPr>
              <p:spPr>
                <a:xfrm>
                  <a:off x="9680704" y="4906506"/>
                  <a:ext cx="893771" cy="2271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s-CO" sz="1450" i="1" smtClean="0">
                                <a:latin typeface="Cambria Math" panose="02040503050406030204" pitchFamily="18" charset="0"/>
                              </a:rPr>
                            </m:ctrlPr>
                          </m:sSupPr>
                          <m:e>
                            <m:r>
                              <a:rPr lang="es-CO" sz="1450" i="1" smtClean="0">
                                <a:latin typeface="Cambria Math" panose="02040503050406030204" pitchFamily="18" charset="0"/>
                                <a:ea typeface="Cambria Math" panose="02040503050406030204" pitchFamily="18" charset="0"/>
                              </a:rPr>
                              <m:t>𝛼</m:t>
                            </m:r>
                          </m:e>
                          <m:sup>
                            <m:r>
                              <a:rPr lang="es-CO" sz="1450" b="0" i="1" smtClean="0">
                                <a:latin typeface="Cambria Math" panose="02040503050406030204" pitchFamily="18" charset="0"/>
                              </a:rPr>
                              <m:t>𝑊𝑒𝑎𝑘</m:t>
                            </m:r>
                          </m:sup>
                        </m:sSup>
                        <m:r>
                          <a:rPr lang="es-CO" sz="1450" b="0" i="1" smtClean="0">
                            <a:latin typeface="Cambria Math" panose="02040503050406030204" pitchFamily="18" charset="0"/>
                          </a:rPr>
                          <m:t>=1</m:t>
                        </m:r>
                      </m:oMath>
                    </m:oMathPara>
                  </a14:m>
                  <a:endParaRPr lang="es-CO" sz="1450" dirty="0"/>
                </a:p>
              </p:txBody>
            </p:sp>
          </mc:Choice>
          <mc:Fallback>
            <p:sp>
              <p:nvSpPr>
                <p:cNvPr id="78" name="TextBox 77"/>
                <p:cNvSpPr txBox="1">
                  <a:spLocks noRot="1" noChangeAspect="1" noMove="1" noResize="1" noEditPoints="1" noAdjustHandles="1" noChangeArrowheads="1" noChangeShapeType="1" noTextEdit="1"/>
                </p:cNvSpPr>
                <p:nvPr/>
              </p:nvSpPr>
              <p:spPr>
                <a:xfrm>
                  <a:off x="9680704" y="4906506"/>
                  <a:ext cx="893771" cy="227113"/>
                </a:xfrm>
                <a:prstGeom prst="rect">
                  <a:avLst/>
                </a:prstGeom>
                <a:blipFill rotWithShape="0">
                  <a:blip r:embed="rId12"/>
                  <a:stretch>
                    <a:fillRect l="-2041" t="-2703" r="-4762" b="-54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1" name="TextBox 80"/>
                <p:cNvSpPr txBox="1"/>
                <p:nvPr/>
              </p:nvSpPr>
              <p:spPr>
                <a:xfrm>
                  <a:off x="11072065" y="4567687"/>
                  <a:ext cx="494686" cy="22313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450" i="1" smtClean="0">
                            <a:latin typeface="Cambria Math" panose="02040503050406030204" pitchFamily="18" charset="0"/>
                            <a:ea typeface="Cambria Math" panose="02040503050406030204" pitchFamily="18" charset="0"/>
                          </a:rPr>
                          <m:t>𝜇</m:t>
                        </m:r>
                        <m:r>
                          <a:rPr lang="es-CO" sz="1450" b="0" i="1" smtClean="0">
                            <a:latin typeface="Cambria Math" panose="02040503050406030204" pitchFamily="18" charset="0"/>
                            <a:ea typeface="Cambria Math" panose="02040503050406030204" pitchFamily="18" charset="0"/>
                          </a:rPr>
                          <m:t>=0</m:t>
                        </m:r>
                      </m:oMath>
                    </m:oMathPara>
                  </a14:m>
                  <a:endParaRPr lang="en-US" sz="1450" dirty="0"/>
                </a:p>
              </p:txBody>
            </p:sp>
          </mc:Choice>
          <mc:Fallback>
            <p:sp>
              <p:nvSpPr>
                <p:cNvPr id="81" name="TextBox 80"/>
                <p:cNvSpPr txBox="1">
                  <a:spLocks noRot="1" noChangeAspect="1" noMove="1" noResize="1" noEditPoints="1" noAdjustHandles="1" noChangeArrowheads="1" noChangeShapeType="1" noTextEdit="1"/>
                </p:cNvSpPr>
                <p:nvPr/>
              </p:nvSpPr>
              <p:spPr>
                <a:xfrm>
                  <a:off x="11072065" y="4567687"/>
                  <a:ext cx="494686" cy="223138"/>
                </a:xfrm>
                <a:prstGeom prst="rect">
                  <a:avLst/>
                </a:prstGeom>
                <a:blipFill rotWithShape="0">
                  <a:blip r:embed="rId13"/>
                  <a:stretch>
                    <a:fillRect l="-7407" r="-9877" b="-216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2" name="TextBox 81"/>
                <p:cNvSpPr txBox="1"/>
                <p:nvPr/>
              </p:nvSpPr>
              <p:spPr>
                <a:xfrm>
                  <a:off x="11086602" y="4872219"/>
                  <a:ext cx="489878" cy="22313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450" i="1" smtClean="0">
                            <a:latin typeface="Cambria Math" panose="02040503050406030204" pitchFamily="18" charset="0"/>
                            <a:ea typeface="Cambria Math" panose="02040503050406030204" pitchFamily="18" charset="0"/>
                          </a:rPr>
                          <m:t>𝛾</m:t>
                        </m:r>
                        <m:r>
                          <a:rPr lang="es-CO" sz="1450" b="0" i="1" smtClean="0">
                            <a:latin typeface="Cambria Math" panose="02040503050406030204" pitchFamily="18" charset="0"/>
                            <a:ea typeface="Cambria Math" panose="02040503050406030204" pitchFamily="18" charset="0"/>
                          </a:rPr>
                          <m:t>=1</m:t>
                        </m:r>
                      </m:oMath>
                    </m:oMathPara>
                  </a14:m>
                  <a:endParaRPr lang="en-US" sz="1450" dirty="0"/>
                </a:p>
              </p:txBody>
            </p:sp>
          </mc:Choice>
          <mc:Fallback>
            <p:sp>
              <p:nvSpPr>
                <p:cNvPr id="82" name="TextBox 81"/>
                <p:cNvSpPr txBox="1">
                  <a:spLocks noRot="1" noChangeAspect="1" noMove="1" noResize="1" noEditPoints="1" noAdjustHandles="1" noChangeArrowheads="1" noChangeShapeType="1" noTextEdit="1"/>
                </p:cNvSpPr>
                <p:nvPr/>
              </p:nvSpPr>
              <p:spPr>
                <a:xfrm>
                  <a:off x="11086602" y="4872219"/>
                  <a:ext cx="489878" cy="223138"/>
                </a:xfrm>
                <a:prstGeom prst="rect">
                  <a:avLst/>
                </a:prstGeom>
                <a:blipFill rotWithShape="0">
                  <a:blip r:embed="rId14"/>
                  <a:stretch>
                    <a:fillRect l="-8750" r="-8750" b="-21622"/>
                  </a:stretch>
                </a:blipFill>
              </p:spPr>
              <p:txBody>
                <a:bodyPr/>
                <a:lstStyle/>
                <a:p>
                  <a:r>
                    <a:rPr lang="en-US">
                      <a:noFill/>
                    </a:rPr>
                    <a:t> </a:t>
                  </a:r>
                </a:p>
              </p:txBody>
            </p:sp>
          </mc:Fallback>
        </mc:AlternateContent>
      </p:grpSp>
      <p:sp>
        <p:nvSpPr>
          <p:cNvPr id="83" name="TextBox 82"/>
          <p:cNvSpPr txBox="1"/>
          <p:nvPr/>
        </p:nvSpPr>
        <p:spPr>
          <a:xfrm>
            <a:off x="2318845" y="5343134"/>
            <a:ext cx="9642963" cy="1384995"/>
          </a:xfrm>
          <a:prstGeom prst="rect">
            <a:avLst/>
          </a:prstGeom>
          <a:solidFill>
            <a:srgbClr val="FFFF99"/>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s-CO" sz="1400" b="1" dirty="0" smtClean="0"/>
              <a:t>Descripción del </a:t>
            </a:r>
            <a:r>
              <a:rPr lang="es-CO" sz="1400" b="1" dirty="0" smtClean="0"/>
              <a:t>Equilibrio Bayesiano Perfecto</a:t>
            </a:r>
            <a:r>
              <a:rPr lang="es-CO" sz="1400" dirty="0" smtClean="0"/>
              <a:t>: </a:t>
            </a:r>
            <a:r>
              <a:rPr lang="es-CO" sz="1400" dirty="0" smtClean="0"/>
              <a:t>ocurre un equilibrio separador (</a:t>
            </a:r>
            <a:r>
              <a:rPr lang="es-CO" sz="1400" i="1" dirty="0" err="1" smtClean="0"/>
              <a:t>separating</a:t>
            </a:r>
            <a:r>
              <a:rPr lang="es-CO" sz="1400" i="1" dirty="0" smtClean="0"/>
              <a:t> </a:t>
            </a:r>
            <a:r>
              <a:rPr lang="es-CO" sz="1400" i="1" dirty="0" err="1" smtClean="0"/>
              <a:t>equilibrium</a:t>
            </a:r>
            <a:r>
              <a:rPr lang="es-CO" sz="1400" dirty="0" smtClean="0"/>
              <a:t>). El Banco Central anuncia expectativas de inflación (mensajes) acordes con su capacidad y compromiso de controlar la inflación. Un Banco Central fuerte anuncia un objetivo de baja inflación, mientras que un Banco Central débil hace lo contrario. El Sindicato infiere el compromiso del Banco Central a partir de su mensaje. El Sindicato concluye que el Banco Central es fuert</a:t>
            </a:r>
            <a:r>
              <a:rPr lang="es-CO" sz="1400" dirty="0" smtClean="0"/>
              <a:t>e únicamente si hace un anuncio de baja inflación. El Sindicato solicita un aumento moderado de salarios si el Banco Central anuncia una expectativa de inflación baja. Por el contrario, el Sindicato solicita un alto aumento en los salarios si el Banco Central anunció una expectativa de inflación alta.</a:t>
            </a:r>
            <a:endParaRPr lang="es-CO" sz="1400" dirty="0" smtClean="0"/>
          </a:p>
        </p:txBody>
      </p:sp>
      <mc:AlternateContent xmlns:mc="http://schemas.openxmlformats.org/markup-compatibility/2006">
        <mc:Choice xmlns:a14="http://schemas.microsoft.com/office/drawing/2010/main" Requires="a14">
          <p:sp>
            <p:nvSpPr>
              <p:cNvPr id="84" name="TextBox 83"/>
              <p:cNvSpPr txBox="1"/>
              <p:nvPr/>
            </p:nvSpPr>
            <p:spPr>
              <a:xfrm>
                <a:off x="9604428" y="72212"/>
                <a:ext cx="264158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rPr>
                          </m:ctrlPr>
                        </m:dPr>
                        <m:e>
                          <m:r>
                            <a:rPr lang="es-CO" sz="1600" b="0" i="1" smtClean="0">
                              <a:solidFill>
                                <a:schemeClr val="accent6"/>
                              </a:solidFill>
                              <a:latin typeface="Cambria Math" panose="02040503050406030204" pitchFamily="18" charset="0"/>
                            </a:rPr>
                            <m:t>𝐵𝑎𝑛𝑐𝑜</m:t>
                          </m:r>
                          <m:r>
                            <a:rPr lang="es-CO" sz="1600" b="0" i="1" smtClean="0">
                              <a:solidFill>
                                <a:schemeClr val="accent6"/>
                              </a:solidFill>
                              <a:latin typeface="Cambria Math" panose="02040503050406030204" pitchFamily="18" charset="0"/>
                            </a:rPr>
                            <m:t> </m:t>
                          </m:r>
                          <m:r>
                            <a:rPr lang="es-CO" sz="1600" b="0" i="1" smtClean="0">
                              <a:solidFill>
                                <a:schemeClr val="accent6"/>
                              </a:solidFill>
                              <a:latin typeface="Cambria Math" panose="02040503050406030204" pitchFamily="18" charset="0"/>
                            </a:rPr>
                            <m:t>𝐶𝑒𝑛𝑡𝑟𝑎𝑙</m:t>
                          </m:r>
                          <m:r>
                            <a:rPr lang="es-CO" sz="1600" b="0" i="1" smtClean="0">
                              <a:latin typeface="Cambria Math" panose="02040503050406030204" pitchFamily="18" charset="0"/>
                            </a:rPr>
                            <m:t>, </m:t>
                          </m:r>
                          <m:r>
                            <a:rPr lang="es-CO" sz="1600" b="0" i="1" smtClean="0">
                              <a:solidFill>
                                <a:schemeClr val="accent2"/>
                              </a:solidFill>
                              <a:latin typeface="Cambria Math" panose="02040503050406030204" pitchFamily="18" charset="0"/>
                            </a:rPr>
                            <m:t>𝑆𝑖𝑛𝑑𝑖𝑐𝑎𝑡𝑜</m:t>
                          </m:r>
                        </m:e>
                      </m:d>
                    </m:oMath>
                  </m:oMathPara>
                </a14:m>
                <a:endParaRPr lang="en-US" sz="1600" dirty="0"/>
              </a:p>
            </p:txBody>
          </p:sp>
        </mc:Choice>
        <mc:Fallback>
          <p:sp>
            <p:nvSpPr>
              <p:cNvPr id="84" name="TextBox 83"/>
              <p:cNvSpPr txBox="1">
                <a:spLocks noRot="1" noChangeAspect="1" noMove="1" noResize="1" noEditPoints="1" noAdjustHandles="1" noChangeArrowheads="1" noChangeShapeType="1" noTextEdit="1"/>
              </p:cNvSpPr>
              <p:nvPr/>
            </p:nvSpPr>
            <p:spPr>
              <a:xfrm>
                <a:off x="9604428" y="72212"/>
                <a:ext cx="2641581" cy="246221"/>
              </a:xfrm>
              <a:prstGeom prst="rect">
                <a:avLst/>
              </a:prstGeom>
              <a:blipFill rotWithShape="0">
                <a:blip r:embed="rId15"/>
                <a:stretch>
                  <a:fillRect b="-7500"/>
                </a:stretch>
              </a:blipFill>
            </p:spPr>
            <p:txBody>
              <a:bodyPr/>
              <a:lstStyle/>
              <a:p>
                <a:r>
                  <a:rPr lang="en-US">
                    <a:noFill/>
                  </a:rPr>
                  <a:t> </a:t>
                </a:r>
              </a:p>
            </p:txBody>
          </p:sp>
        </mc:Fallback>
      </mc:AlternateContent>
    </p:spTree>
    <p:extLst>
      <p:ext uri="{BB962C8B-B14F-4D97-AF65-F5344CB8AC3E}">
        <p14:creationId xmlns:p14="http://schemas.microsoft.com/office/powerpoint/2010/main" val="240252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9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3" grpId="0" animBg="1"/>
      <p:bldP spid="18" grpId="0"/>
      <p:bldP spid="19" grpId="0"/>
      <p:bldP spid="42" grpId="0"/>
      <p:bldP spid="44" grpId="0"/>
      <p:bldP spid="64" grpId="0" animBg="1"/>
      <p:bldP spid="65" grpId="0"/>
      <p:bldP spid="66" grpId="0" animBg="1"/>
      <p:bldP spid="67" grpId="0" animBg="1"/>
      <p:bldP spid="70" grpId="0"/>
      <p:bldP spid="71" grpId="0" animBg="1"/>
      <p:bldP spid="8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45062" y="3789857"/>
            <a:ext cx="8866858" cy="2030901"/>
          </a:xfrm>
          <a:prstGeom prst="rect">
            <a:avLst/>
          </a:prstGeom>
          <a:solidFill>
            <a:schemeClr val="accent4">
              <a:lumMod val="20000"/>
              <a:lumOff val="80000"/>
              <a:alpha val="1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9255006" y="810309"/>
            <a:ext cx="2855584" cy="547409"/>
            <a:chOff x="9255006" y="810309"/>
            <a:chExt cx="2855584" cy="547409"/>
          </a:xfrm>
        </p:grpSpPr>
        <p:sp>
          <p:nvSpPr>
            <p:cNvPr id="32" name="Rectangle 31"/>
            <p:cNvSpPr/>
            <p:nvPr/>
          </p:nvSpPr>
          <p:spPr>
            <a:xfrm>
              <a:off x="9281700" y="826065"/>
              <a:ext cx="2799641" cy="531653"/>
            </a:xfrm>
            <a:prstGeom prst="rect">
              <a:avLst/>
            </a:prstGeom>
            <a:solidFill>
              <a:schemeClr val="accent4">
                <a:lumMod val="20000"/>
                <a:lumOff val="80000"/>
                <a:alpha val="1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mc:Choice xmlns:a14="http://schemas.microsoft.com/office/drawing/2010/main" Requires="a14">
            <p:sp>
              <p:nvSpPr>
                <p:cNvPr id="22" name="TextBox 21"/>
                <p:cNvSpPr txBox="1"/>
                <p:nvPr/>
              </p:nvSpPr>
              <p:spPr>
                <a:xfrm>
                  <a:off x="9255006" y="810309"/>
                  <a:ext cx="2855584" cy="539315"/>
                </a:xfrm>
                <a:prstGeom prst="rect">
                  <a:avLst/>
                </a:prstGeom>
                <a:noFill/>
              </p:spPr>
              <p:txBody>
                <a:bodyPr wrap="square" rtlCol="0">
                  <a:spAutoFit/>
                </a:bodyPr>
                <a:lstStyle/>
                <a:p>
                  <a:pPr algn="ctr"/>
                  <a:r>
                    <a:rPr lang="es-CO" sz="1450" dirty="0" smtClean="0"/>
                    <a:t>(1) Equilibrio Separador: </a:t>
                  </a:r>
                  <a14:m>
                    <m:oMath xmlns:m="http://schemas.openxmlformats.org/officeDocument/2006/math">
                      <m:d>
                        <m:dPr>
                          <m:begChr m:val="{"/>
                          <m:endChr m:val="}"/>
                          <m:ctrlPr>
                            <a:rPr lang="es-CO" sz="1450" i="1" smtClean="0">
                              <a:latin typeface="Cambria Math" panose="02040503050406030204" pitchFamily="18" charset="0"/>
                            </a:rPr>
                          </m:ctrlPr>
                        </m:dPr>
                        <m:e>
                          <m:sSup>
                            <m:sSupPr>
                              <m:ctrlPr>
                                <a:rPr lang="es-CO" sz="1450" i="1" smtClean="0">
                                  <a:latin typeface="Cambria Math" panose="02040503050406030204" pitchFamily="18" charset="0"/>
                                </a:rPr>
                              </m:ctrlPr>
                            </m:sSupPr>
                            <m:e>
                              <m:r>
                                <a:rPr lang="es-CO" sz="1450" b="0" i="1" smtClean="0">
                                  <a:latin typeface="Cambria Math" panose="02040503050406030204" pitchFamily="18" charset="0"/>
                                </a:rPr>
                                <m:t>𝐻𝑖𝑔h</m:t>
                              </m:r>
                            </m:e>
                            <m:sup>
                              <m:r>
                                <a:rPr lang="es-CO" sz="1450" b="0" i="1" smtClean="0">
                                  <a:latin typeface="Cambria Math" panose="02040503050406030204" pitchFamily="18" charset="0"/>
                                </a:rPr>
                                <m:t>𝑆</m:t>
                              </m:r>
                            </m:sup>
                          </m:sSup>
                          <m:r>
                            <a:rPr lang="es-CO" sz="1450" b="0" i="1" smtClean="0">
                              <a:latin typeface="Cambria Math" panose="02040503050406030204" pitchFamily="18" charset="0"/>
                            </a:rPr>
                            <m:t> , </m:t>
                          </m:r>
                          <m:sSup>
                            <m:sSupPr>
                              <m:ctrlPr>
                                <a:rPr lang="es-CO" sz="1450" b="0" i="1" smtClean="0">
                                  <a:latin typeface="Cambria Math" panose="02040503050406030204" pitchFamily="18" charset="0"/>
                                </a:rPr>
                              </m:ctrlPr>
                            </m:sSupPr>
                            <m:e>
                              <m:r>
                                <a:rPr lang="es-CO" sz="1450" b="0" i="1" smtClean="0">
                                  <a:latin typeface="Cambria Math" panose="02040503050406030204" pitchFamily="18" charset="0"/>
                                </a:rPr>
                                <m:t>𝐿𝑜𝑤</m:t>
                              </m:r>
                            </m:e>
                            <m:sup>
                              <m:r>
                                <a:rPr lang="es-CO" sz="1450" b="0" i="1" smtClean="0">
                                  <a:latin typeface="Cambria Math" panose="02040503050406030204" pitchFamily="18" charset="0"/>
                                </a:rPr>
                                <m:t>𝑊</m:t>
                              </m:r>
                            </m:sup>
                          </m:sSup>
                        </m:e>
                      </m:d>
                    </m:oMath>
                  </a14:m>
                  <a:r>
                    <a:rPr lang="es-CO" sz="1450" dirty="0" smtClean="0"/>
                    <a:t> (pp. 10 – 12)</a:t>
                  </a:r>
                  <a:endParaRPr lang="es-CO" sz="1450" dirty="0"/>
                </a:p>
              </p:txBody>
            </p:sp>
          </mc:Choice>
          <mc:Fallback>
            <p:sp>
              <p:nvSpPr>
                <p:cNvPr id="22" name="TextBox 21"/>
                <p:cNvSpPr txBox="1">
                  <a:spLocks noRot="1" noChangeAspect="1" noMove="1" noResize="1" noEditPoints="1" noAdjustHandles="1" noChangeArrowheads="1" noChangeShapeType="1" noTextEdit="1"/>
                </p:cNvSpPr>
                <p:nvPr/>
              </p:nvSpPr>
              <p:spPr>
                <a:xfrm>
                  <a:off x="9255006" y="810309"/>
                  <a:ext cx="2855584" cy="539315"/>
                </a:xfrm>
                <a:prstGeom prst="rect">
                  <a:avLst/>
                </a:prstGeom>
                <a:blipFill rotWithShape="0">
                  <a:blip r:embed="rId2"/>
                  <a:stretch>
                    <a:fillRect t="-2273" b="-12500"/>
                  </a:stretch>
                </a:blipFill>
              </p:spPr>
              <p:txBody>
                <a:bodyPr/>
                <a:lstStyle/>
                <a:p>
                  <a:r>
                    <a:rPr lang="en-US">
                      <a:noFill/>
                    </a:rPr>
                    <a:t> </a:t>
                  </a:r>
                </a:p>
              </p:txBody>
            </p:sp>
          </mc:Fallback>
        </mc:AlternateContent>
      </p:grpSp>
      <p:sp>
        <p:nvSpPr>
          <p:cNvPr id="4" name="Title 3"/>
          <p:cNvSpPr>
            <a:spLocks noGrp="1"/>
          </p:cNvSpPr>
          <p:nvPr>
            <p:ph type="title"/>
          </p:nvPr>
        </p:nvSpPr>
        <p:spPr>
          <a:xfrm>
            <a:off x="207885" y="145748"/>
            <a:ext cx="10515600" cy="646929"/>
          </a:xfrm>
        </p:spPr>
        <p:txBody>
          <a:bodyPr>
            <a:normAutofit/>
          </a:bodyPr>
          <a:lstStyle/>
          <a:p>
            <a:r>
              <a:rPr lang="en-US" sz="3200" dirty="0" smtClean="0"/>
              <a:t>Monetary authority signaling game (Mu</a:t>
            </a:r>
            <a:r>
              <a:rPr lang="es-CO" sz="3200" dirty="0" smtClean="0"/>
              <a:t>ñoz-García, 2012)</a:t>
            </a:r>
            <a:endParaRPr lang="en-US" sz="3200" dirty="0"/>
          </a:p>
        </p:txBody>
      </p:sp>
      <p:sp>
        <p:nvSpPr>
          <p:cNvPr id="7" name="TextBox 6"/>
          <p:cNvSpPr txBox="1"/>
          <p:nvPr/>
        </p:nvSpPr>
        <p:spPr>
          <a:xfrm>
            <a:off x="0" y="6385562"/>
            <a:ext cx="7634796" cy="430887"/>
          </a:xfrm>
          <a:prstGeom prst="rect">
            <a:avLst/>
          </a:prstGeom>
          <a:noFill/>
        </p:spPr>
        <p:txBody>
          <a:bodyPr wrap="square" rtlCol="0">
            <a:spAutoFit/>
          </a:bodyPr>
          <a:lstStyle/>
          <a:p>
            <a:r>
              <a:rPr lang="en-US" sz="1100" dirty="0" smtClean="0"/>
              <a:t>Fuente: Muñoz-García, F. (2012). “A systematic procedure of finding Perfect Bayesian Equilibria in Incomplete Information Games”. </a:t>
            </a:r>
            <a:r>
              <a:rPr lang="en-US" sz="1100" dirty="0" smtClean="0">
                <a:hlinkClick r:id="rId3"/>
              </a:rPr>
              <a:t>https://doi.org/10.1515/1935-5041.1049</a:t>
            </a:r>
            <a:endParaRPr lang="en-US" sz="1100" dirty="0"/>
          </a:p>
        </p:txBody>
      </p:sp>
      <p:pic>
        <p:nvPicPr>
          <p:cNvPr id="5" name="Picture 4"/>
          <p:cNvPicPr>
            <a:picLocks noChangeAspect="1"/>
          </p:cNvPicPr>
          <p:nvPr/>
        </p:nvPicPr>
        <p:blipFill>
          <a:blip r:embed="rId4"/>
          <a:stretch>
            <a:fillRect/>
          </a:stretch>
        </p:blipFill>
        <p:spPr>
          <a:xfrm>
            <a:off x="99559" y="1056828"/>
            <a:ext cx="9058838" cy="4993561"/>
          </a:xfrm>
          <a:prstGeom prst="rect">
            <a:avLst/>
          </a:prstGeom>
        </p:spPr>
      </p:pic>
      <p:cxnSp>
        <p:nvCxnSpPr>
          <p:cNvPr id="14" name="Straight Connector 13"/>
          <p:cNvCxnSpPr/>
          <p:nvPr/>
        </p:nvCxnSpPr>
        <p:spPr>
          <a:xfrm>
            <a:off x="9173158" y="801913"/>
            <a:ext cx="28197" cy="5808328"/>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737254" y="1412136"/>
            <a:ext cx="740765" cy="3796411"/>
          </a:xfrm>
          <a:prstGeom prst="rect">
            <a:avLst/>
          </a:prstGeom>
          <a:solidFill>
            <a:schemeClr val="accent4">
              <a:lumMod val="20000"/>
              <a:lumOff val="80000"/>
              <a:alpha val="1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886094" y="1437693"/>
            <a:ext cx="508467" cy="3639844"/>
          </a:xfrm>
          <a:prstGeom prst="rect">
            <a:avLst/>
          </a:prstGeom>
          <a:solidFill>
            <a:schemeClr val="accent4">
              <a:lumMod val="20000"/>
              <a:lumOff val="80000"/>
              <a:alpha val="1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9241032" y="2934524"/>
            <a:ext cx="2853718" cy="557863"/>
            <a:chOff x="9241032" y="2934524"/>
            <a:chExt cx="2853718" cy="557863"/>
          </a:xfrm>
        </p:grpSpPr>
        <p:sp>
          <p:nvSpPr>
            <p:cNvPr id="38" name="Rectangle 37"/>
            <p:cNvSpPr/>
            <p:nvPr/>
          </p:nvSpPr>
          <p:spPr>
            <a:xfrm>
              <a:off x="9295110" y="2934524"/>
              <a:ext cx="2799640" cy="557863"/>
            </a:xfrm>
            <a:prstGeom prst="rect">
              <a:avLst/>
            </a:prstGeom>
            <a:solidFill>
              <a:schemeClr val="accent4">
                <a:lumMod val="20000"/>
                <a:lumOff val="80000"/>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5" name="TextBox 44"/>
            <p:cNvSpPr txBox="1"/>
            <p:nvPr/>
          </p:nvSpPr>
          <p:spPr>
            <a:xfrm>
              <a:off x="9241032" y="2947116"/>
              <a:ext cx="2841016" cy="538609"/>
            </a:xfrm>
            <a:prstGeom prst="rect">
              <a:avLst/>
            </a:prstGeom>
            <a:noFill/>
          </p:spPr>
          <p:txBody>
            <a:bodyPr wrap="square" rtlCol="0">
              <a:spAutoFit/>
            </a:bodyPr>
            <a:lstStyle/>
            <a:p>
              <a:r>
                <a:rPr lang="es-CO" sz="1450" dirty="0" smtClean="0"/>
                <a:t>(3) </a:t>
              </a:r>
              <a:r>
                <a:rPr lang="es-CO" sz="1450" dirty="0">
                  <a:solidFill>
                    <a:schemeClr val="accent2"/>
                  </a:solidFill>
                </a:rPr>
                <a:t>R</a:t>
              </a:r>
              <a:r>
                <a:rPr lang="es-CO" sz="1450" dirty="0" smtClean="0">
                  <a:solidFill>
                    <a:schemeClr val="accent2"/>
                  </a:solidFill>
                </a:rPr>
                <a:t>acionalidad secuencial del receptor</a:t>
              </a:r>
              <a:endParaRPr lang="es-CO" sz="1450" dirty="0">
                <a:solidFill>
                  <a:schemeClr val="accent2"/>
                </a:solidFill>
              </a:endParaRPr>
            </a:p>
          </p:txBody>
        </p:sp>
      </p:grpSp>
      <p:grpSp>
        <p:nvGrpSpPr>
          <p:cNvPr id="48" name="Group 47"/>
          <p:cNvGrpSpPr/>
          <p:nvPr/>
        </p:nvGrpSpPr>
        <p:grpSpPr>
          <a:xfrm>
            <a:off x="9256220" y="3614739"/>
            <a:ext cx="2866502" cy="538609"/>
            <a:chOff x="9256220" y="3614739"/>
            <a:chExt cx="2866502" cy="538609"/>
          </a:xfrm>
        </p:grpSpPr>
        <p:sp>
          <p:nvSpPr>
            <p:cNvPr id="35" name="Rectangle 34"/>
            <p:cNvSpPr/>
            <p:nvPr/>
          </p:nvSpPr>
          <p:spPr>
            <a:xfrm>
              <a:off x="9299877" y="3631786"/>
              <a:ext cx="2822845" cy="513494"/>
            </a:xfrm>
            <a:prstGeom prst="rect">
              <a:avLst/>
            </a:prstGeom>
            <a:solidFill>
              <a:schemeClr val="accent4">
                <a:lumMod val="20000"/>
                <a:lumOff val="80000"/>
                <a:alpha val="1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6" name="TextBox 45"/>
            <p:cNvSpPr txBox="1"/>
            <p:nvPr/>
          </p:nvSpPr>
          <p:spPr>
            <a:xfrm>
              <a:off x="9256220" y="3614739"/>
              <a:ext cx="2825121" cy="538609"/>
            </a:xfrm>
            <a:prstGeom prst="rect">
              <a:avLst/>
            </a:prstGeom>
            <a:noFill/>
          </p:spPr>
          <p:txBody>
            <a:bodyPr wrap="square" rtlCol="0">
              <a:spAutoFit/>
            </a:bodyPr>
            <a:lstStyle/>
            <a:p>
              <a:r>
                <a:rPr lang="es-CO" sz="1450" dirty="0" smtClean="0"/>
                <a:t>(4) </a:t>
              </a:r>
              <a:r>
                <a:rPr lang="es-CO" sz="1450" dirty="0" smtClean="0">
                  <a:solidFill>
                    <a:schemeClr val="accent6"/>
                  </a:solidFill>
                </a:rPr>
                <a:t>Racionalidad secuencial del emisor</a:t>
              </a:r>
              <a:endParaRPr lang="es-CO" sz="1450" dirty="0" smtClean="0"/>
            </a:p>
          </p:txBody>
        </p:sp>
      </p:grpSp>
      <p:cxnSp>
        <p:nvCxnSpPr>
          <p:cNvPr id="13" name="Straight Connector 12"/>
          <p:cNvCxnSpPr/>
          <p:nvPr/>
        </p:nvCxnSpPr>
        <p:spPr>
          <a:xfrm>
            <a:off x="2021840" y="1895091"/>
            <a:ext cx="2672080" cy="0"/>
          </a:xfrm>
          <a:prstGeom prst="line">
            <a:avLst/>
          </a:prstGeom>
          <a:ln w="889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871572" y="4669019"/>
            <a:ext cx="2467460" cy="0"/>
          </a:xfrm>
          <a:prstGeom prst="line">
            <a:avLst/>
          </a:prstGeom>
          <a:ln w="889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9347094" y="1457836"/>
                <a:ext cx="29001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s-CO" i="1" smtClean="0">
                              <a:latin typeface="Cambria Math" panose="02040503050406030204" pitchFamily="18" charset="0"/>
                            </a:rPr>
                          </m:ctrlPr>
                        </m:sSupPr>
                        <m:e>
                          <m:r>
                            <a:rPr lang="es-CO" i="1" smtClean="0">
                              <a:latin typeface="Cambria Math" panose="02040503050406030204" pitchFamily="18" charset="0"/>
                              <a:ea typeface="Cambria Math" panose="02040503050406030204" pitchFamily="18" charset="0"/>
                            </a:rPr>
                            <m:t>𝛼</m:t>
                          </m:r>
                        </m:e>
                        <m:sup>
                          <m:r>
                            <a:rPr lang="es-CO" b="0" i="1" smtClean="0">
                              <a:latin typeface="Cambria Math" panose="02040503050406030204" pitchFamily="18" charset="0"/>
                            </a:rPr>
                            <m:t>𝑡</m:t>
                          </m:r>
                        </m:sup>
                      </m:sSup>
                    </m:oMath>
                  </m:oMathPara>
                </a14:m>
                <a:endParaRPr lang="es-CO" dirty="0"/>
              </a:p>
            </p:txBody>
          </p:sp>
        </mc:Choice>
        <mc:Fallback>
          <p:sp>
            <p:nvSpPr>
              <p:cNvPr id="18" name="TextBox 17"/>
              <p:cNvSpPr txBox="1">
                <a:spLocks noRot="1" noChangeAspect="1" noMove="1" noResize="1" noEditPoints="1" noAdjustHandles="1" noChangeArrowheads="1" noChangeShapeType="1" noTextEdit="1"/>
              </p:cNvSpPr>
              <p:nvPr/>
            </p:nvSpPr>
            <p:spPr>
              <a:xfrm>
                <a:off x="9347094" y="1457836"/>
                <a:ext cx="290016" cy="276999"/>
              </a:xfrm>
              <a:prstGeom prst="rect">
                <a:avLst/>
              </a:prstGeom>
              <a:blipFill rotWithShape="0">
                <a:blip r:embed="rId5"/>
                <a:stretch>
                  <a:fillRect l="-12500" t="-2174" r="-4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9680704" y="1426936"/>
                <a:ext cx="2489031" cy="984885"/>
              </a:xfrm>
              <a:prstGeom prst="rect">
                <a:avLst/>
              </a:prstGeom>
              <a:noFill/>
            </p:spPr>
            <p:txBody>
              <a:bodyPr wrap="square" rtlCol="0">
                <a:spAutoFit/>
              </a:bodyPr>
              <a:lstStyle/>
              <a:p>
                <a:r>
                  <a:rPr lang="es-CO" sz="1450" dirty="0" smtClean="0"/>
                  <a:t>Probabilidad de que un Banco Central de tipo </a:t>
                </a:r>
                <a14:m>
                  <m:oMath xmlns:m="http://schemas.openxmlformats.org/officeDocument/2006/math">
                    <m:r>
                      <a:rPr lang="es-CO" sz="1450" b="0" i="1" smtClean="0">
                        <a:latin typeface="Cambria Math" panose="02040503050406030204" pitchFamily="18" charset="0"/>
                      </a:rPr>
                      <m:t>𝑡</m:t>
                    </m:r>
                  </m:oMath>
                </a14:m>
                <a:r>
                  <a:rPr lang="es-CO" sz="1450" dirty="0" smtClean="0"/>
                  <a:t> opte por anunciar una expectativa de inflación alta (High Inflation).  </a:t>
                </a:r>
                <a:endParaRPr lang="es-CO" sz="1450" dirty="0"/>
              </a:p>
            </p:txBody>
          </p:sp>
        </mc:Choice>
        <mc:Fallback>
          <p:sp>
            <p:nvSpPr>
              <p:cNvPr id="19" name="TextBox 18"/>
              <p:cNvSpPr txBox="1">
                <a:spLocks noRot="1" noChangeAspect="1" noMove="1" noResize="1" noEditPoints="1" noAdjustHandles="1" noChangeArrowheads="1" noChangeShapeType="1" noTextEdit="1"/>
              </p:cNvSpPr>
              <p:nvPr/>
            </p:nvSpPr>
            <p:spPr>
              <a:xfrm>
                <a:off x="9680704" y="1426936"/>
                <a:ext cx="2489031" cy="984885"/>
              </a:xfrm>
              <a:prstGeom prst="rect">
                <a:avLst/>
              </a:prstGeom>
              <a:blipFill rotWithShape="0">
                <a:blip r:embed="rId6"/>
                <a:stretch>
                  <a:fillRect l="-735" t="-1235" b="-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2560820" y="1965323"/>
                <a:ext cx="1225079" cy="27789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s-CO" i="1" smtClean="0">
                              <a:latin typeface="Cambria Math" panose="02040503050406030204" pitchFamily="18" charset="0"/>
                            </a:rPr>
                          </m:ctrlPr>
                        </m:sSupPr>
                        <m:e>
                          <m:r>
                            <a:rPr lang="es-CO" i="1" smtClean="0">
                              <a:latin typeface="Cambria Math" panose="02040503050406030204" pitchFamily="18" charset="0"/>
                              <a:ea typeface="Cambria Math" panose="02040503050406030204" pitchFamily="18" charset="0"/>
                            </a:rPr>
                            <m:t>𝛼</m:t>
                          </m:r>
                        </m:e>
                        <m:sup>
                          <m:r>
                            <a:rPr lang="es-CO" b="0" i="1" smtClean="0">
                              <a:latin typeface="Cambria Math" panose="02040503050406030204" pitchFamily="18" charset="0"/>
                            </a:rPr>
                            <m:t>𝑆𝑡𝑟𝑜𝑛𝑔</m:t>
                          </m:r>
                        </m:sup>
                      </m:sSup>
                      <m:r>
                        <a:rPr lang="es-CO" b="0" i="1" smtClean="0">
                          <a:latin typeface="Cambria Math" panose="02040503050406030204" pitchFamily="18" charset="0"/>
                        </a:rPr>
                        <m:t>=1</m:t>
                      </m:r>
                    </m:oMath>
                  </m:oMathPara>
                </a14:m>
                <a:endParaRPr lang="es-CO" dirty="0"/>
              </a:p>
            </p:txBody>
          </p:sp>
        </mc:Choice>
        <mc:Fallback>
          <p:sp>
            <p:nvSpPr>
              <p:cNvPr id="42" name="TextBox 41"/>
              <p:cNvSpPr txBox="1">
                <a:spLocks noRot="1" noChangeAspect="1" noMove="1" noResize="1" noEditPoints="1" noAdjustHandles="1" noChangeArrowheads="1" noChangeShapeType="1" noTextEdit="1"/>
              </p:cNvSpPr>
              <p:nvPr/>
            </p:nvSpPr>
            <p:spPr>
              <a:xfrm>
                <a:off x="2560820" y="1965323"/>
                <a:ext cx="1225079" cy="277897"/>
              </a:xfrm>
              <a:prstGeom prst="rect">
                <a:avLst/>
              </a:prstGeom>
              <a:blipFill rotWithShape="0">
                <a:blip r:embed="rId7"/>
                <a:stretch>
                  <a:fillRect l="-2488" t="-4348" r="-4478" b="-86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2523522" y="4254566"/>
                <a:ext cx="1111202" cy="2819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s-CO" i="1" smtClean="0">
                              <a:latin typeface="Cambria Math" panose="02040503050406030204" pitchFamily="18" charset="0"/>
                            </a:rPr>
                          </m:ctrlPr>
                        </m:sSupPr>
                        <m:e>
                          <m:r>
                            <a:rPr lang="es-CO" i="1" smtClean="0">
                              <a:latin typeface="Cambria Math" panose="02040503050406030204" pitchFamily="18" charset="0"/>
                              <a:ea typeface="Cambria Math" panose="02040503050406030204" pitchFamily="18" charset="0"/>
                            </a:rPr>
                            <m:t>𝛼</m:t>
                          </m:r>
                        </m:e>
                        <m:sup>
                          <m:r>
                            <a:rPr lang="es-CO" b="0" i="1" smtClean="0">
                              <a:latin typeface="Cambria Math" panose="02040503050406030204" pitchFamily="18" charset="0"/>
                            </a:rPr>
                            <m:t>𝑊𝑒𝑎𝑘</m:t>
                          </m:r>
                        </m:sup>
                      </m:sSup>
                      <m:r>
                        <a:rPr lang="es-CO" b="0" i="1" smtClean="0">
                          <a:latin typeface="Cambria Math" panose="02040503050406030204" pitchFamily="18" charset="0"/>
                        </a:rPr>
                        <m:t>=0</m:t>
                      </m:r>
                    </m:oMath>
                  </m:oMathPara>
                </a14:m>
                <a:endParaRPr lang="es-CO" dirty="0"/>
              </a:p>
            </p:txBody>
          </p:sp>
        </mc:Choice>
        <mc:Fallback>
          <p:sp>
            <p:nvSpPr>
              <p:cNvPr id="44" name="TextBox 43"/>
              <p:cNvSpPr txBox="1">
                <a:spLocks noRot="1" noChangeAspect="1" noMove="1" noResize="1" noEditPoints="1" noAdjustHandles="1" noChangeArrowheads="1" noChangeShapeType="1" noTextEdit="1"/>
              </p:cNvSpPr>
              <p:nvPr/>
            </p:nvSpPr>
            <p:spPr>
              <a:xfrm>
                <a:off x="2523522" y="4254566"/>
                <a:ext cx="1111202" cy="281937"/>
              </a:xfrm>
              <a:prstGeom prst="rect">
                <a:avLst/>
              </a:prstGeom>
              <a:blipFill rotWithShape="0">
                <a:blip r:embed="rId8"/>
                <a:stretch>
                  <a:fillRect l="-2747" t="-4348" r="-4396" b="-6522"/>
                </a:stretch>
              </a:blipFill>
            </p:spPr>
            <p:txBody>
              <a:bodyPr/>
              <a:lstStyle/>
              <a:p>
                <a:r>
                  <a:rPr lang="en-US">
                    <a:noFill/>
                  </a:rPr>
                  <a:t> </a:t>
                </a:r>
              </a:p>
            </p:txBody>
          </p:sp>
        </mc:Fallback>
      </mc:AlternateContent>
      <p:grpSp>
        <p:nvGrpSpPr>
          <p:cNvPr id="41" name="Group 40"/>
          <p:cNvGrpSpPr/>
          <p:nvPr/>
        </p:nvGrpSpPr>
        <p:grpSpPr>
          <a:xfrm>
            <a:off x="9257162" y="2442301"/>
            <a:ext cx="2834035" cy="326323"/>
            <a:chOff x="9257162" y="2442301"/>
            <a:chExt cx="2834035" cy="326323"/>
          </a:xfrm>
        </p:grpSpPr>
        <p:sp>
          <p:nvSpPr>
            <p:cNvPr id="53" name="Rectangle 52"/>
            <p:cNvSpPr/>
            <p:nvPr/>
          </p:nvSpPr>
          <p:spPr>
            <a:xfrm>
              <a:off x="9291558" y="2449397"/>
              <a:ext cx="2789784" cy="319227"/>
            </a:xfrm>
            <a:prstGeom prst="rect">
              <a:avLst/>
            </a:prstGeom>
            <a:solidFill>
              <a:schemeClr val="accent4">
                <a:lumMod val="20000"/>
                <a:lumOff val="80000"/>
                <a:alpha val="1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4" name="TextBox 53"/>
            <p:cNvSpPr txBox="1"/>
            <p:nvPr/>
          </p:nvSpPr>
          <p:spPr>
            <a:xfrm>
              <a:off x="9257162" y="2442301"/>
              <a:ext cx="2834035" cy="315471"/>
            </a:xfrm>
            <a:prstGeom prst="rect">
              <a:avLst/>
            </a:prstGeom>
            <a:noFill/>
          </p:spPr>
          <p:txBody>
            <a:bodyPr wrap="square" rtlCol="0">
              <a:spAutoFit/>
            </a:bodyPr>
            <a:lstStyle/>
            <a:p>
              <a:r>
                <a:rPr lang="es-CO" sz="1450" dirty="0" smtClean="0"/>
                <a:t>(2) </a:t>
              </a:r>
              <a:r>
                <a:rPr lang="es-CO" sz="1450" dirty="0" smtClean="0">
                  <a:solidFill>
                    <a:srgbClr val="7030A0"/>
                  </a:solidFill>
                </a:rPr>
                <a:t>Consistencia</a:t>
              </a:r>
              <a:endParaRPr lang="es-CO" sz="1450" dirty="0">
                <a:solidFill>
                  <a:srgbClr val="7030A0"/>
                </a:solidFill>
              </a:endParaRPr>
            </a:p>
          </p:txBody>
        </p:sp>
      </p:grpSp>
      <p:grpSp>
        <p:nvGrpSpPr>
          <p:cNvPr id="49" name="Group 48"/>
          <p:cNvGrpSpPr/>
          <p:nvPr/>
        </p:nvGrpSpPr>
        <p:grpSpPr>
          <a:xfrm>
            <a:off x="1284740" y="1964711"/>
            <a:ext cx="597465" cy="3241177"/>
            <a:chOff x="1284740" y="1964711"/>
            <a:chExt cx="597465" cy="3241177"/>
          </a:xfrm>
        </p:grpSpPr>
        <p:cxnSp>
          <p:nvCxnSpPr>
            <p:cNvPr id="55" name="Straight Connector 54"/>
            <p:cNvCxnSpPr/>
            <p:nvPr/>
          </p:nvCxnSpPr>
          <p:spPr>
            <a:xfrm flipV="1">
              <a:off x="1284740" y="4703261"/>
              <a:ext cx="597465" cy="502627"/>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343243" y="1964711"/>
              <a:ext cx="517818" cy="557018"/>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7339032" y="1326835"/>
            <a:ext cx="534878" cy="3342184"/>
            <a:chOff x="7339032" y="1326835"/>
            <a:chExt cx="534878" cy="3342184"/>
          </a:xfrm>
        </p:grpSpPr>
        <p:cxnSp>
          <p:nvCxnSpPr>
            <p:cNvPr id="60" name="Straight Connector 59"/>
            <p:cNvCxnSpPr/>
            <p:nvPr/>
          </p:nvCxnSpPr>
          <p:spPr>
            <a:xfrm flipV="1">
              <a:off x="7339032" y="1326835"/>
              <a:ext cx="534878" cy="56825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7339032" y="4170454"/>
              <a:ext cx="474376" cy="498565"/>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4" name="Curved Down Arrow 63"/>
          <p:cNvSpPr/>
          <p:nvPr/>
        </p:nvSpPr>
        <p:spPr>
          <a:xfrm>
            <a:off x="3824377" y="801913"/>
            <a:ext cx="1933138" cy="914623"/>
          </a:xfrm>
          <a:prstGeom prst="curved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TextBox 64"/>
          <p:cNvSpPr txBox="1"/>
          <p:nvPr/>
        </p:nvSpPr>
        <p:spPr>
          <a:xfrm>
            <a:off x="3634724" y="5268185"/>
            <a:ext cx="399468" cy="369332"/>
          </a:xfrm>
          <a:prstGeom prst="rect">
            <a:avLst/>
          </a:prstGeom>
          <a:noFill/>
        </p:spPr>
        <p:txBody>
          <a:bodyPr wrap="none" rtlCol="0">
            <a:spAutoFit/>
          </a:bodyPr>
          <a:lstStyle/>
          <a:p>
            <a:r>
              <a:rPr lang="es-CO" dirty="0" smtClean="0"/>
              <a:t>¿?</a:t>
            </a:r>
            <a:endParaRPr lang="en-US" dirty="0"/>
          </a:p>
        </p:txBody>
      </p:sp>
      <p:sp>
        <p:nvSpPr>
          <p:cNvPr id="66" name="Curved Down Arrow 65"/>
          <p:cNvSpPr/>
          <p:nvPr/>
        </p:nvSpPr>
        <p:spPr>
          <a:xfrm rot="10800000">
            <a:off x="3767453" y="4748576"/>
            <a:ext cx="1933138" cy="914623"/>
          </a:xfrm>
          <a:prstGeom prst="curved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TextBox 66"/>
          <p:cNvSpPr txBox="1"/>
          <p:nvPr/>
        </p:nvSpPr>
        <p:spPr>
          <a:xfrm>
            <a:off x="3064661" y="3387626"/>
            <a:ext cx="1042616" cy="830997"/>
          </a:xfrm>
          <a:prstGeom prst="rect">
            <a:avLst/>
          </a:prstGeom>
          <a:solidFill>
            <a:schemeClr val="bg1"/>
          </a:solidFill>
          <a:ln>
            <a:solidFill>
              <a:schemeClr val="accent6"/>
            </a:solidFill>
          </a:ln>
          <a:effectLst>
            <a:outerShdw blurRad="50800" dist="38100" dir="2700000" algn="tl" rotWithShape="0">
              <a:prstClr val="black">
                <a:alpha val="40000"/>
              </a:prstClr>
            </a:outerShdw>
          </a:effectLst>
        </p:spPr>
        <p:txBody>
          <a:bodyPr wrap="square" rtlCol="0">
            <a:spAutoFit/>
          </a:bodyPr>
          <a:lstStyle/>
          <a:p>
            <a:r>
              <a:rPr lang="es-CO" sz="1200" dirty="0" smtClean="0"/>
              <a:t>El desvío </a:t>
            </a:r>
            <a:r>
              <a:rPr lang="es-CO" sz="1200" b="1" dirty="0" smtClean="0">
                <a:solidFill>
                  <a:srgbClr val="FF0000"/>
                </a:solidFill>
              </a:rPr>
              <a:t>es</a:t>
            </a:r>
            <a:r>
              <a:rPr lang="es-CO" sz="1200" dirty="0" smtClean="0"/>
              <a:t> óptimo para el Banco Central débil</a:t>
            </a:r>
            <a:endParaRPr lang="en-US" sz="1200" dirty="0"/>
          </a:p>
        </p:txBody>
      </p:sp>
      <p:sp>
        <p:nvSpPr>
          <p:cNvPr id="70" name="TextBox 69"/>
          <p:cNvSpPr txBox="1"/>
          <p:nvPr/>
        </p:nvSpPr>
        <p:spPr>
          <a:xfrm>
            <a:off x="5545372" y="979325"/>
            <a:ext cx="399468" cy="369332"/>
          </a:xfrm>
          <a:prstGeom prst="rect">
            <a:avLst/>
          </a:prstGeom>
          <a:noFill/>
        </p:spPr>
        <p:txBody>
          <a:bodyPr wrap="none" rtlCol="0">
            <a:spAutoFit/>
          </a:bodyPr>
          <a:lstStyle/>
          <a:p>
            <a:r>
              <a:rPr lang="es-CO" dirty="0" smtClean="0"/>
              <a:t>¿?</a:t>
            </a:r>
            <a:endParaRPr lang="en-US" dirty="0"/>
          </a:p>
        </p:txBody>
      </p:sp>
      <p:sp>
        <p:nvSpPr>
          <p:cNvPr id="71" name="TextBox 70"/>
          <p:cNvSpPr txBox="1"/>
          <p:nvPr/>
        </p:nvSpPr>
        <p:spPr>
          <a:xfrm>
            <a:off x="5708376" y="2037735"/>
            <a:ext cx="1042616" cy="830997"/>
          </a:xfrm>
          <a:prstGeom prst="rect">
            <a:avLst/>
          </a:prstGeom>
          <a:solidFill>
            <a:schemeClr val="bg1"/>
          </a:solidFill>
          <a:ln>
            <a:solidFill>
              <a:schemeClr val="accent6"/>
            </a:solidFill>
          </a:ln>
          <a:effectLst>
            <a:outerShdw blurRad="50800" dist="38100" dir="2700000" algn="tl" rotWithShape="0">
              <a:prstClr val="black">
                <a:alpha val="40000"/>
              </a:prstClr>
            </a:outerShdw>
          </a:effectLst>
        </p:spPr>
        <p:txBody>
          <a:bodyPr wrap="square" rtlCol="0">
            <a:spAutoFit/>
          </a:bodyPr>
          <a:lstStyle/>
          <a:p>
            <a:r>
              <a:rPr lang="es-CO" sz="1200" dirty="0" smtClean="0"/>
              <a:t>El desvío </a:t>
            </a:r>
            <a:r>
              <a:rPr lang="es-CO" sz="1200" b="1" dirty="0" smtClean="0"/>
              <a:t>no</a:t>
            </a:r>
            <a:r>
              <a:rPr lang="es-CO" sz="1200" dirty="0" smtClean="0"/>
              <a:t> es óptimo para el Banco Central fuerte</a:t>
            </a:r>
            <a:endParaRPr lang="en-US" sz="1200" dirty="0"/>
          </a:p>
        </p:txBody>
      </p:sp>
      <p:cxnSp>
        <p:nvCxnSpPr>
          <p:cNvPr id="73" name="Curved Connector 72"/>
          <p:cNvCxnSpPr>
            <a:stCxn id="9" idx="2"/>
            <a:endCxn id="40" idx="0"/>
          </p:cNvCxnSpPr>
          <p:nvPr/>
        </p:nvCxnSpPr>
        <p:spPr>
          <a:xfrm rot="5400000">
            <a:off x="1865893" y="969816"/>
            <a:ext cx="684064" cy="200576"/>
          </a:xfrm>
          <a:prstGeom prst="curved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urved Connector 73"/>
          <p:cNvCxnSpPr/>
          <p:nvPr/>
        </p:nvCxnSpPr>
        <p:spPr>
          <a:xfrm rot="5400000" flipH="1" flipV="1">
            <a:off x="6745932" y="5321890"/>
            <a:ext cx="638486" cy="150303"/>
          </a:xfrm>
          <a:prstGeom prst="curved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9262326" y="5215507"/>
            <a:ext cx="2819015" cy="1170055"/>
            <a:chOff x="9262326" y="5215507"/>
            <a:chExt cx="2819015" cy="1170055"/>
          </a:xfrm>
        </p:grpSpPr>
        <p:sp>
          <p:nvSpPr>
            <p:cNvPr id="76" name="TextBox 75"/>
            <p:cNvSpPr txBox="1"/>
            <p:nvPr/>
          </p:nvSpPr>
          <p:spPr>
            <a:xfrm>
              <a:off x="9262326" y="5215507"/>
              <a:ext cx="2819015" cy="538609"/>
            </a:xfrm>
            <a:prstGeom prst="rect">
              <a:avLst/>
            </a:prstGeom>
            <a:noFill/>
          </p:spPr>
          <p:txBody>
            <a:bodyPr wrap="square" rtlCol="0">
              <a:spAutoFit/>
            </a:bodyPr>
            <a:lstStyle/>
            <a:p>
              <a:r>
                <a:rPr lang="es-CO" sz="1450" dirty="0" smtClean="0"/>
                <a:t>No puede ocurrir un Equilibrio Separador en el cual:</a:t>
              </a:r>
              <a:endParaRPr lang="en-US" sz="1450" dirty="0"/>
            </a:p>
          </p:txBody>
        </p:sp>
        <mc:AlternateContent xmlns:mc="http://schemas.openxmlformats.org/markup-compatibility/2006">
          <mc:Choice xmlns:a14="http://schemas.microsoft.com/office/drawing/2010/main" Requires="a14">
            <p:sp>
              <p:nvSpPr>
                <p:cNvPr id="77" name="TextBox 76"/>
                <p:cNvSpPr txBox="1"/>
                <p:nvPr/>
              </p:nvSpPr>
              <p:spPr>
                <a:xfrm>
                  <a:off x="9680704" y="5843282"/>
                  <a:ext cx="987771" cy="2238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s-CO" sz="1450" i="1" smtClean="0">
                                <a:latin typeface="Cambria Math" panose="02040503050406030204" pitchFamily="18" charset="0"/>
                              </a:rPr>
                            </m:ctrlPr>
                          </m:sSupPr>
                          <m:e>
                            <m:r>
                              <a:rPr lang="es-CO" sz="1450" i="1" smtClean="0">
                                <a:latin typeface="Cambria Math" panose="02040503050406030204" pitchFamily="18" charset="0"/>
                                <a:ea typeface="Cambria Math" panose="02040503050406030204" pitchFamily="18" charset="0"/>
                              </a:rPr>
                              <m:t>𝛼</m:t>
                            </m:r>
                          </m:e>
                          <m:sup>
                            <m:r>
                              <a:rPr lang="es-CO" sz="1450" b="0" i="1" smtClean="0">
                                <a:latin typeface="Cambria Math" panose="02040503050406030204" pitchFamily="18" charset="0"/>
                              </a:rPr>
                              <m:t>𝑆𝑡𝑟𝑜𝑛𝑔</m:t>
                            </m:r>
                          </m:sup>
                        </m:sSup>
                        <m:r>
                          <a:rPr lang="es-CO" sz="1450" b="0" i="1" smtClean="0">
                            <a:latin typeface="Cambria Math" panose="02040503050406030204" pitchFamily="18" charset="0"/>
                          </a:rPr>
                          <m:t>=1</m:t>
                        </m:r>
                      </m:oMath>
                    </m:oMathPara>
                  </a14:m>
                  <a:endParaRPr lang="es-CO" sz="1450" dirty="0"/>
                </a:p>
              </p:txBody>
            </p:sp>
          </mc:Choice>
          <mc:Fallback>
            <p:sp>
              <p:nvSpPr>
                <p:cNvPr id="77" name="TextBox 76"/>
                <p:cNvSpPr txBox="1">
                  <a:spLocks noRot="1" noChangeAspect="1" noMove="1" noResize="1" noEditPoints="1" noAdjustHandles="1" noChangeArrowheads="1" noChangeShapeType="1" noTextEdit="1"/>
                </p:cNvSpPr>
                <p:nvPr/>
              </p:nvSpPr>
              <p:spPr>
                <a:xfrm>
                  <a:off x="9680704" y="5843282"/>
                  <a:ext cx="987771" cy="223844"/>
                </a:xfrm>
                <a:prstGeom prst="rect">
                  <a:avLst/>
                </a:prstGeom>
                <a:blipFill rotWithShape="0">
                  <a:blip r:embed="rId9"/>
                  <a:stretch>
                    <a:fillRect l="-1852" t="-5556" r="-4321"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8" name="TextBox 77"/>
                <p:cNvSpPr txBox="1"/>
                <p:nvPr/>
              </p:nvSpPr>
              <p:spPr>
                <a:xfrm>
                  <a:off x="9680704" y="6158449"/>
                  <a:ext cx="893771" cy="2271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s-CO" sz="1450" i="1" smtClean="0">
                                <a:latin typeface="Cambria Math" panose="02040503050406030204" pitchFamily="18" charset="0"/>
                              </a:rPr>
                            </m:ctrlPr>
                          </m:sSupPr>
                          <m:e>
                            <m:r>
                              <a:rPr lang="es-CO" sz="1450" i="1" smtClean="0">
                                <a:latin typeface="Cambria Math" panose="02040503050406030204" pitchFamily="18" charset="0"/>
                                <a:ea typeface="Cambria Math" panose="02040503050406030204" pitchFamily="18" charset="0"/>
                              </a:rPr>
                              <m:t>𝛼</m:t>
                            </m:r>
                          </m:e>
                          <m:sup>
                            <m:r>
                              <a:rPr lang="es-CO" sz="1450" b="0" i="1" smtClean="0">
                                <a:latin typeface="Cambria Math" panose="02040503050406030204" pitchFamily="18" charset="0"/>
                              </a:rPr>
                              <m:t>𝑊𝑒𝑎𝑘</m:t>
                            </m:r>
                          </m:sup>
                        </m:sSup>
                        <m:r>
                          <a:rPr lang="es-CO" sz="1450" b="0" i="1" smtClean="0">
                            <a:latin typeface="Cambria Math" panose="02040503050406030204" pitchFamily="18" charset="0"/>
                          </a:rPr>
                          <m:t>=0</m:t>
                        </m:r>
                      </m:oMath>
                    </m:oMathPara>
                  </a14:m>
                  <a:endParaRPr lang="es-CO" sz="1450" dirty="0"/>
                </a:p>
              </p:txBody>
            </p:sp>
          </mc:Choice>
          <mc:Fallback>
            <p:sp>
              <p:nvSpPr>
                <p:cNvPr id="78" name="TextBox 77"/>
                <p:cNvSpPr txBox="1">
                  <a:spLocks noRot="1" noChangeAspect="1" noMove="1" noResize="1" noEditPoints="1" noAdjustHandles="1" noChangeArrowheads="1" noChangeShapeType="1" noTextEdit="1"/>
                </p:cNvSpPr>
                <p:nvPr/>
              </p:nvSpPr>
              <p:spPr>
                <a:xfrm>
                  <a:off x="9680704" y="6158449"/>
                  <a:ext cx="893771" cy="227113"/>
                </a:xfrm>
                <a:prstGeom prst="rect">
                  <a:avLst/>
                </a:prstGeom>
                <a:blipFill rotWithShape="0">
                  <a:blip r:embed="rId10"/>
                  <a:stretch>
                    <a:fillRect l="-2041" t="-2632" r="-4762" b="-5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1" name="TextBox 80"/>
                <p:cNvSpPr txBox="1"/>
                <p:nvPr/>
              </p:nvSpPr>
              <p:spPr>
                <a:xfrm>
                  <a:off x="11072065" y="5819630"/>
                  <a:ext cx="494686" cy="22313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450" i="1" smtClean="0">
                            <a:latin typeface="Cambria Math" panose="02040503050406030204" pitchFamily="18" charset="0"/>
                            <a:ea typeface="Cambria Math" panose="02040503050406030204" pitchFamily="18" charset="0"/>
                          </a:rPr>
                          <m:t>𝜇</m:t>
                        </m:r>
                        <m:r>
                          <a:rPr lang="es-CO" sz="1450" b="0" i="1" smtClean="0">
                            <a:latin typeface="Cambria Math" panose="02040503050406030204" pitchFamily="18" charset="0"/>
                            <a:ea typeface="Cambria Math" panose="02040503050406030204" pitchFamily="18" charset="0"/>
                          </a:rPr>
                          <m:t>=1</m:t>
                        </m:r>
                      </m:oMath>
                    </m:oMathPara>
                  </a14:m>
                  <a:endParaRPr lang="en-US" sz="1450" dirty="0"/>
                </a:p>
              </p:txBody>
            </p:sp>
          </mc:Choice>
          <mc:Fallback>
            <p:sp>
              <p:nvSpPr>
                <p:cNvPr id="81" name="TextBox 80"/>
                <p:cNvSpPr txBox="1">
                  <a:spLocks noRot="1" noChangeAspect="1" noMove="1" noResize="1" noEditPoints="1" noAdjustHandles="1" noChangeArrowheads="1" noChangeShapeType="1" noTextEdit="1"/>
                </p:cNvSpPr>
                <p:nvPr/>
              </p:nvSpPr>
              <p:spPr>
                <a:xfrm>
                  <a:off x="11072065" y="5819630"/>
                  <a:ext cx="494686" cy="223138"/>
                </a:xfrm>
                <a:prstGeom prst="rect">
                  <a:avLst/>
                </a:prstGeom>
                <a:blipFill rotWithShape="0">
                  <a:blip r:embed="rId11"/>
                  <a:stretch>
                    <a:fillRect l="-7407" r="-9877" b="-222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2" name="TextBox 81"/>
                <p:cNvSpPr txBox="1"/>
                <p:nvPr/>
              </p:nvSpPr>
              <p:spPr>
                <a:xfrm>
                  <a:off x="11086602" y="6124162"/>
                  <a:ext cx="489878" cy="22313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450" i="1" smtClean="0">
                            <a:latin typeface="Cambria Math" panose="02040503050406030204" pitchFamily="18" charset="0"/>
                            <a:ea typeface="Cambria Math" panose="02040503050406030204" pitchFamily="18" charset="0"/>
                          </a:rPr>
                          <m:t>𝛾</m:t>
                        </m:r>
                        <m:r>
                          <a:rPr lang="es-CO" sz="1450" b="0" i="1" smtClean="0">
                            <a:latin typeface="Cambria Math" panose="02040503050406030204" pitchFamily="18" charset="0"/>
                            <a:ea typeface="Cambria Math" panose="02040503050406030204" pitchFamily="18" charset="0"/>
                          </a:rPr>
                          <m:t>=0</m:t>
                        </m:r>
                      </m:oMath>
                    </m:oMathPara>
                  </a14:m>
                  <a:endParaRPr lang="en-US" sz="1450" dirty="0"/>
                </a:p>
              </p:txBody>
            </p:sp>
          </mc:Choice>
          <mc:Fallback>
            <p:sp>
              <p:nvSpPr>
                <p:cNvPr id="82" name="TextBox 81"/>
                <p:cNvSpPr txBox="1">
                  <a:spLocks noRot="1" noChangeAspect="1" noMove="1" noResize="1" noEditPoints="1" noAdjustHandles="1" noChangeArrowheads="1" noChangeShapeType="1" noTextEdit="1"/>
                </p:cNvSpPr>
                <p:nvPr/>
              </p:nvSpPr>
              <p:spPr>
                <a:xfrm>
                  <a:off x="11086602" y="6124162"/>
                  <a:ext cx="489878" cy="223138"/>
                </a:xfrm>
                <a:prstGeom prst="rect">
                  <a:avLst/>
                </a:prstGeom>
                <a:blipFill rotWithShape="0">
                  <a:blip r:embed="rId12"/>
                  <a:stretch>
                    <a:fillRect l="-8750" r="-8750" b="-22222"/>
                  </a:stretch>
                </a:blipFill>
              </p:spPr>
              <p:txBody>
                <a:bodyPr/>
                <a:lstStyle/>
                <a:p>
                  <a:r>
                    <a:rPr lang="en-US">
                      <a:noFill/>
                    </a:rPr>
                    <a:t> </a:t>
                  </a:r>
                </a:p>
              </p:txBody>
            </p:sp>
          </mc:Fallback>
        </mc:AlternateContent>
      </p:grpSp>
      <p:pic>
        <p:nvPicPr>
          <p:cNvPr id="9" name="Picture 8"/>
          <p:cNvPicPr>
            <a:picLocks noChangeAspect="1"/>
          </p:cNvPicPr>
          <p:nvPr/>
        </p:nvPicPr>
        <p:blipFill>
          <a:blip r:embed="rId13"/>
          <a:stretch>
            <a:fillRect/>
          </a:stretch>
        </p:blipFill>
        <p:spPr>
          <a:xfrm>
            <a:off x="145062" y="148335"/>
            <a:ext cx="4326301" cy="579737"/>
          </a:xfrm>
          <a:prstGeom prst="rect">
            <a:avLst/>
          </a:prstGeom>
          <a:ln>
            <a:solidFill>
              <a:srgbClr val="7030A0"/>
            </a:solidFill>
          </a:ln>
          <a:effectLst>
            <a:outerShdw blurRad="50800" dist="38100" dir="2700000" algn="tl" rotWithShape="0">
              <a:prstClr val="black">
                <a:alpha val="40000"/>
              </a:prstClr>
            </a:outerShdw>
          </a:effectLst>
        </p:spPr>
      </p:pic>
      <p:pic>
        <p:nvPicPr>
          <p:cNvPr id="10" name="Picture 9"/>
          <p:cNvPicPr>
            <a:picLocks noChangeAspect="1"/>
          </p:cNvPicPr>
          <p:nvPr/>
        </p:nvPicPr>
        <p:blipFill>
          <a:blip r:embed="rId14"/>
          <a:stretch>
            <a:fillRect/>
          </a:stretch>
        </p:blipFill>
        <p:spPr>
          <a:xfrm>
            <a:off x="3312745" y="5719121"/>
            <a:ext cx="5365182" cy="604634"/>
          </a:xfrm>
          <a:prstGeom prst="rect">
            <a:avLst/>
          </a:prstGeom>
          <a:ln>
            <a:solidFill>
              <a:srgbClr val="7030A0"/>
            </a:solidFill>
          </a:ln>
          <a:effectLst>
            <a:outerShdw blurRad="50800" dist="38100" dir="2700000" algn="tl" rotWithShape="0">
              <a:prstClr val="black">
                <a:alpha val="40000"/>
              </a:prstClr>
            </a:outerShdw>
          </a:effectLst>
        </p:spPr>
      </p:pic>
      <mc:AlternateContent xmlns:mc="http://schemas.openxmlformats.org/markup-compatibility/2006">
        <mc:Choice xmlns:a14="http://schemas.microsoft.com/office/drawing/2010/main" Requires="a14">
          <p:sp>
            <p:nvSpPr>
              <p:cNvPr id="57" name="TextBox 56"/>
              <p:cNvSpPr txBox="1"/>
              <p:nvPr/>
            </p:nvSpPr>
            <p:spPr>
              <a:xfrm>
                <a:off x="9604428" y="72212"/>
                <a:ext cx="264158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rPr>
                          </m:ctrlPr>
                        </m:dPr>
                        <m:e>
                          <m:r>
                            <a:rPr lang="es-CO" sz="1600" b="0" i="1" smtClean="0">
                              <a:solidFill>
                                <a:schemeClr val="accent6"/>
                              </a:solidFill>
                              <a:latin typeface="Cambria Math" panose="02040503050406030204" pitchFamily="18" charset="0"/>
                            </a:rPr>
                            <m:t>𝐵𝑎𝑛𝑐𝑜</m:t>
                          </m:r>
                          <m:r>
                            <a:rPr lang="es-CO" sz="1600" b="0" i="1" smtClean="0">
                              <a:solidFill>
                                <a:schemeClr val="accent6"/>
                              </a:solidFill>
                              <a:latin typeface="Cambria Math" panose="02040503050406030204" pitchFamily="18" charset="0"/>
                            </a:rPr>
                            <m:t> </m:t>
                          </m:r>
                          <m:r>
                            <a:rPr lang="es-CO" sz="1600" b="0" i="1" smtClean="0">
                              <a:solidFill>
                                <a:schemeClr val="accent6"/>
                              </a:solidFill>
                              <a:latin typeface="Cambria Math" panose="02040503050406030204" pitchFamily="18" charset="0"/>
                            </a:rPr>
                            <m:t>𝐶𝑒𝑛𝑡𝑟𝑎𝑙</m:t>
                          </m:r>
                          <m:r>
                            <a:rPr lang="es-CO" sz="1600" b="0" i="1" smtClean="0">
                              <a:latin typeface="Cambria Math" panose="02040503050406030204" pitchFamily="18" charset="0"/>
                            </a:rPr>
                            <m:t>, </m:t>
                          </m:r>
                          <m:r>
                            <a:rPr lang="es-CO" sz="1600" b="0" i="1" smtClean="0">
                              <a:solidFill>
                                <a:schemeClr val="accent2"/>
                              </a:solidFill>
                              <a:latin typeface="Cambria Math" panose="02040503050406030204" pitchFamily="18" charset="0"/>
                            </a:rPr>
                            <m:t>𝑆𝑖𝑛𝑑𝑖𝑐𝑎𝑡𝑜</m:t>
                          </m:r>
                        </m:e>
                      </m:d>
                    </m:oMath>
                  </m:oMathPara>
                </a14:m>
                <a:endParaRPr lang="en-US" sz="1600" dirty="0"/>
              </a:p>
            </p:txBody>
          </p:sp>
        </mc:Choice>
        <mc:Fallback>
          <p:sp>
            <p:nvSpPr>
              <p:cNvPr id="57" name="TextBox 56"/>
              <p:cNvSpPr txBox="1">
                <a:spLocks noRot="1" noChangeAspect="1" noMove="1" noResize="1" noEditPoints="1" noAdjustHandles="1" noChangeArrowheads="1" noChangeShapeType="1" noTextEdit="1"/>
              </p:cNvSpPr>
              <p:nvPr/>
            </p:nvSpPr>
            <p:spPr>
              <a:xfrm>
                <a:off x="9604428" y="72212"/>
                <a:ext cx="2641581" cy="246221"/>
              </a:xfrm>
              <a:prstGeom prst="rect">
                <a:avLst/>
              </a:prstGeom>
              <a:blipFill rotWithShape="0">
                <a:blip r:embed="rId15"/>
                <a:stretch>
                  <a:fillRect b="-7500"/>
                </a:stretch>
              </a:blipFill>
            </p:spPr>
            <p:txBody>
              <a:bodyPr/>
              <a:lstStyle/>
              <a:p>
                <a:r>
                  <a:rPr lang="en-US">
                    <a:noFill/>
                  </a:rPr>
                  <a:t> </a:t>
                </a:r>
              </a:p>
            </p:txBody>
          </p:sp>
        </mc:Fallback>
      </mc:AlternateContent>
      <p:sp>
        <p:nvSpPr>
          <p:cNvPr id="33" name="&quot;No&quot; Symbol 32"/>
          <p:cNvSpPr/>
          <p:nvPr/>
        </p:nvSpPr>
        <p:spPr>
          <a:xfrm>
            <a:off x="5596844" y="4380613"/>
            <a:ext cx="1034411" cy="1069456"/>
          </a:xfrm>
          <a:prstGeom prst="noSmoking">
            <a:avLst>
              <a:gd name="adj" fmla="val 12416"/>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8" name="Group 67"/>
          <p:cNvGrpSpPr/>
          <p:nvPr/>
        </p:nvGrpSpPr>
        <p:grpSpPr>
          <a:xfrm>
            <a:off x="9376941" y="4322296"/>
            <a:ext cx="2614233" cy="792444"/>
            <a:chOff x="9216116" y="5919891"/>
            <a:chExt cx="2866501" cy="792444"/>
          </a:xfrm>
        </p:grpSpPr>
        <p:sp>
          <p:nvSpPr>
            <p:cNvPr id="69" name="Rectangle 68"/>
            <p:cNvSpPr/>
            <p:nvPr/>
          </p:nvSpPr>
          <p:spPr>
            <a:xfrm>
              <a:off x="9251917" y="5919891"/>
              <a:ext cx="2830700" cy="792444"/>
            </a:xfrm>
            <a:prstGeom prst="rect">
              <a:avLst/>
            </a:prstGeom>
            <a:solidFill>
              <a:schemeClr val="accent4">
                <a:lumMod val="20000"/>
                <a:lumOff val="80000"/>
                <a:alpha val="1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Rectangle 71"/>
            <p:cNvSpPr/>
            <p:nvPr/>
          </p:nvSpPr>
          <p:spPr>
            <a:xfrm>
              <a:off x="9216116" y="5938854"/>
              <a:ext cx="2784955" cy="761747"/>
            </a:xfrm>
            <a:prstGeom prst="rect">
              <a:avLst/>
            </a:prstGeom>
          </p:spPr>
          <p:txBody>
            <a:bodyPr wrap="square">
              <a:spAutoFit/>
            </a:bodyPr>
            <a:lstStyle/>
            <a:p>
              <a:pPr algn="ctr"/>
              <a:r>
                <a:rPr lang="es-CO" sz="1450" dirty="0" smtClean="0"/>
                <a:t>La señal óptima del Banco Central débil no es congruente con el supuesto original.</a:t>
              </a:r>
              <a:endParaRPr lang="es-CO" sz="1450" dirty="0"/>
            </a:p>
          </p:txBody>
        </p:sp>
      </p:grpSp>
      <p:sp>
        <p:nvSpPr>
          <p:cNvPr id="75" name="&quot;No&quot; Symbol 74"/>
          <p:cNvSpPr/>
          <p:nvPr/>
        </p:nvSpPr>
        <p:spPr>
          <a:xfrm>
            <a:off x="10194093" y="519301"/>
            <a:ext cx="1034411" cy="1069456"/>
          </a:xfrm>
          <a:prstGeom prst="noSmoking">
            <a:avLst>
              <a:gd name="adj" fmla="val 12416"/>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1209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3" grpId="0" animBg="1"/>
      <p:bldP spid="18" grpId="0"/>
      <p:bldP spid="19" grpId="0"/>
      <p:bldP spid="42" grpId="0"/>
      <p:bldP spid="44" grpId="0"/>
      <p:bldP spid="64" grpId="0" animBg="1"/>
      <p:bldP spid="65" grpId="0"/>
      <p:bldP spid="66" grpId="0" animBg="1"/>
      <p:bldP spid="67" grpId="0" animBg="1"/>
      <p:bldP spid="70" grpId="0"/>
      <p:bldP spid="71" grpId="0" animBg="1"/>
      <p:bldP spid="33" grpId="0" animBg="1"/>
      <p:bldP spid="7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45062" y="3789857"/>
            <a:ext cx="8866858" cy="2030901"/>
          </a:xfrm>
          <a:prstGeom prst="rect">
            <a:avLst/>
          </a:prstGeom>
          <a:solidFill>
            <a:schemeClr val="accent4">
              <a:lumMod val="20000"/>
              <a:lumOff val="80000"/>
              <a:alpha val="1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a:off x="9255006" y="810309"/>
            <a:ext cx="2855584" cy="547409"/>
            <a:chOff x="9255006" y="810309"/>
            <a:chExt cx="2855584" cy="547409"/>
          </a:xfrm>
        </p:grpSpPr>
        <p:sp>
          <p:nvSpPr>
            <p:cNvPr id="32" name="Rectangle 31"/>
            <p:cNvSpPr/>
            <p:nvPr/>
          </p:nvSpPr>
          <p:spPr>
            <a:xfrm>
              <a:off x="9281700" y="826065"/>
              <a:ext cx="2799641" cy="531653"/>
            </a:xfrm>
            <a:prstGeom prst="rect">
              <a:avLst/>
            </a:prstGeom>
            <a:solidFill>
              <a:schemeClr val="accent4">
                <a:lumMod val="20000"/>
                <a:lumOff val="80000"/>
                <a:alpha val="1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mc:Choice xmlns:a14="http://schemas.microsoft.com/office/drawing/2010/main" Requires="a14">
            <p:sp>
              <p:nvSpPr>
                <p:cNvPr id="22" name="TextBox 21"/>
                <p:cNvSpPr txBox="1"/>
                <p:nvPr/>
              </p:nvSpPr>
              <p:spPr>
                <a:xfrm>
                  <a:off x="9255006" y="810309"/>
                  <a:ext cx="2855584" cy="539315"/>
                </a:xfrm>
                <a:prstGeom prst="rect">
                  <a:avLst/>
                </a:prstGeom>
                <a:noFill/>
              </p:spPr>
              <p:txBody>
                <a:bodyPr wrap="square" rtlCol="0">
                  <a:spAutoFit/>
                </a:bodyPr>
                <a:lstStyle/>
                <a:p>
                  <a:pPr algn="ctr"/>
                  <a:r>
                    <a:rPr lang="es-CO" sz="1450" dirty="0" smtClean="0"/>
                    <a:t>(1) Equilibrio Aglomerante: </a:t>
                  </a:r>
                  <a14:m>
                    <m:oMath xmlns:m="http://schemas.openxmlformats.org/officeDocument/2006/math">
                      <m:d>
                        <m:dPr>
                          <m:begChr m:val="{"/>
                          <m:endChr m:val="}"/>
                          <m:ctrlPr>
                            <a:rPr lang="es-CO" sz="1450" i="1" smtClean="0">
                              <a:latin typeface="Cambria Math" panose="02040503050406030204" pitchFamily="18" charset="0"/>
                            </a:rPr>
                          </m:ctrlPr>
                        </m:dPr>
                        <m:e>
                          <m:sSup>
                            <m:sSupPr>
                              <m:ctrlPr>
                                <a:rPr lang="es-CO" sz="1450" i="1" smtClean="0">
                                  <a:latin typeface="Cambria Math" panose="02040503050406030204" pitchFamily="18" charset="0"/>
                                </a:rPr>
                              </m:ctrlPr>
                            </m:sSupPr>
                            <m:e>
                              <m:r>
                                <a:rPr lang="es-CO" sz="1450" b="0" i="1" smtClean="0">
                                  <a:latin typeface="Cambria Math" panose="02040503050406030204" pitchFamily="18" charset="0"/>
                                </a:rPr>
                                <m:t>𝐻𝑖𝑔h</m:t>
                              </m:r>
                            </m:e>
                            <m:sup>
                              <m:r>
                                <a:rPr lang="es-CO" sz="1450" b="0" i="1" smtClean="0">
                                  <a:latin typeface="Cambria Math" panose="02040503050406030204" pitchFamily="18" charset="0"/>
                                </a:rPr>
                                <m:t>𝑆</m:t>
                              </m:r>
                            </m:sup>
                          </m:sSup>
                          <m:r>
                            <a:rPr lang="es-CO" sz="1450" b="0" i="1" smtClean="0">
                              <a:latin typeface="Cambria Math" panose="02040503050406030204" pitchFamily="18" charset="0"/>
                            </a:rPr>
                            <m:t> , </m:t>
                          </m:r>
                          <m:sSup>
                            <m:sSupPr>
                              <m:ctrlPr>
                                <a:rPr lang="es-CO" sz="1450" b="0" i="1" smtClean="0">
                                  <a:latin typeface="Cambria Math" panose="02040503050406030204" pitchFamily="18" charset="0"/>
                                </a:rPr>
                              </m:ctrlPr>
                            </m:sSupPr>
                            <m:e>
                              <m:r>
                                <a:rPr lang="es-CO" sz="1450" b="0" i="1" smtClean="0">
                                  <a:latin typeface="Cambria Math" panose="02040503050406030204" pitchFamily="18" charset="0"/>
                                </a:rPr>
                                <m:t>𝐻𝑖𝑔h</m:t>
                              </m:r>
                            </m:e>
                            <m:sup>
                              <m:r>
                                <a:rPr lang="es-CO" sz="1450" b="0" i="1" smtClean="0">
                                  <a:latin typeface="Cambria Math" panose="02040503050406030204" pitchFamily="18" charset="0"/>
                                </a:rPr>
                                <m:t>𝑊</m:t>
                              </m:r>
                            </m:sup>
                          </m:sSup>
                        </m:e>
                      </m:d>
                    </m:oMath>
                  </a14:m>
                  <a:r>
                    <a:rPr lang="es-CO" sz="1450" dirty="0" smtClean="0"/>
                    <a:t> (pp. 12 – 17)</a:t>
                  </a:r>
                  <a:endParaRPr lang="es-CO" sz="1450" dirty="0"/>
                </a:p>
              </p:txBody>
            </p:sp>
          </mc:Choice>
          <mc:Fallback>
            <p:sp>
              <p:nvSpPr>
                <p:cNvPr id="22" name="TextBox 21"/>
                <p:cNvSpPr txBox="1">
                  <a:spLocks noRot="1" noChangeAspect="1" noMove="1" noResize="1" noEditPoints="1" noAdjustHandles="1" noChangeArrowheads="1" noChangeShapeType="1" noTextEdit="1"/>
                </p:cNvSpPr>
                <p:nvPr/>
              </p:nvSpPr>
              <p:spPr>
                <a:xfrm>
                  <a:off x="9255006" y="810309"/>
                  <a:ext cx="2855584" cy="539315"/>
                </a:xfrm>
                <a:prstGeom prst="rect">
                  <a:avLst/>
                </a:prstGeom>
                <a:blipFill rotWithShape="0">
                  <a:blip r:embed="rId2"/>
                  <a:stretch>
                    <a:fillRect t="-2273" b="-12500"/>
                  </a:stretch>
                </a:blipFill>
              </p:spPr>
              <p:txBody>
                <a:bodyPr/>
                <a:lstStyle/>
                <a:p>
                  <a:r>
                    <a:rPr lang="en-US">
                      <a:noFill/>
                    </a:rPr>
                    <a:t> </a:t>
                  </a:r>
                </a:p>
              </p:txBody>
            </p:sp>
          </mc:Fallback>
        </mc:AlternateContent>
      </p:grpSp>
      <p:sp>
        <p:nvSpPr>
          <p:cNvPr id="4" name="Title 3"/>
          <p:cNvSpPr>
            <a:spLocks noGrp="1"/>
          </p:cNvSpPr>
          <p:nvPr>
            <p:ph type="title"/>
          </p:nvPr>
        </p:nvSpPr>
        <p:spPr>
          <a:xfrm>
            <a:off x="207885" y="145748"/>
            <a:ext cx="10515600" cy="646929"/>
          </a:xfrm>
        </p:spPr>
        <p:txBody>
          <a:bodyPr>
            <a:normAutofit/>
          </a:bodyPr>
          <a:lstStyle/>
          <a:p>
            <a:r>
              <a:rPr lang="en-US" sz="3200" dirty="0" smtClean="0"/>
              <a:t>Monetary authority signaling game (Mu</a:t>
            </a:r>
            <a:r>
              <a:rPr lang="es-CO" sz="3200" dirty="0" smtClean="0"/>
              <a:t>ñoz-García, 2012)</a:t>
            </a:r>
            <a:endParaRPr lang="en-US" sz="3200" dirty="0"/>
          </a:p>
        </p:txBody>
      </p:sp>
      <p:sp>
        <p:nvSpPr>
          <p:cNvPr id="7" name="TextBox 6"/>
          <p:cNvSpPr txBox="1"/>
          <p:nvPr/>
        </p:nvSpPr>
        <p:spPr>
          <a:xfrm>
            <a:off x="0" y="6385562"/>
            <a:ext cx="7634796" cy="430887"/>
          </a:xfrm>
          <a:prstGeom prst="rect">
            <a:avLst/>
          </a:prstGeom>
          <a:noFill/>
        </p:spPr>
        <p:txBody>
          <a:bodyPr wrap="square" rtlCol="0">
            <a:spAutoFit/>
          </a:bodyPr>
          <a:lstStyle/>
          <a:p>
            <a:r>
              <a:rPr lang="en-US" sz="1100" dirty="0" smtClean="0"/>
              <a:t>Fuente: Muñoz-García, F. (2012). “A systematic procedure of finding Perfect Bayesian Equilibria in Incomplete Information Games”. </a:t>
            </a:r>
            <a:r>
              <a:rPr lang="en-US" sz="1100" dirty="0" smtClean="0">
                <a:hlinkClick r:id="rId3"/>
              </a:rPr>
              <a:t>https://doi.org/10.1515/1935-5041.1049</a:t>
            </a:r>
            <a:endParaRPr lang="en-US" sz="1100" dirty="0"/>
          </a:p>
        </p:txBody>
      </p:sp>
      <p:pic>
        <p:nvPicPr>
          <p:cNvPr id="5" name="Picture 4"/>
          <p:cNvPicPr>
            <a:picLocks noChangeAspect="1"/>
          </p:cNvPicPr>
          <p:nvPr/>
        </p:nvPicPr>
        <p:blipFill>
          <a:blip r:embed="rId4"/>
          <a:stretch>
            <a:fillRect/>
          </a:stretch>
        </p:blipFill>
        <p:spPr>
          <a:xfrm>
            <a:off x="99559" y="1056828"/>
            <a:ext cx="9058838" cy="4993561"/>
          </a:xfrm>
          <a:prstGeom prst="rect">
            <a:avLst/>
          </a:prstGeom>
        </p:spPr>
      </p:pic>
      <p:cxnSp>
        <p:nvCxnSpPr>
          <p:cNvPr id="14" name="Straight Connector 13"/>
          <p:cNvCxnSpPr/>
          <p:nvPr/>
        </p:nvCxnSpPr>
        <p:spPr>
          <a:xfrm flipH="1">
            <a:off x="9164935" y="801913"/>
            <a:ext cx="8223" cy="3452653"/>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737254" y="1412136"/>
            <a:ext cx="740765" cy="3796411"/>
          </a:xfrm>
          <a:prstGeom prst="rect">
            <a:avLst/>
          </a:prstGeom>
          <a:solidFill>
            <a:schemeClr val="accent4">
              <a:lumMod val="20000"/>
              <a:lumOff val="80000"/>
              <a:alpha val="1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886094" y="1437693"/>
            <a:ext cx="508467" cy="3639844"/>
          </a:xfrm>
          <a:prstGeom prst="rect">
            <a:avLst/>
          </a:prstGeom>
          <a:solidFill>
            <a:schemeClr val="accent4">
              <a:lumMod val="20000"/>
              <a:lumOff val="80000"/>
              <a:alpha val="1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a:off x="9233657" y="1939395"/>
            <a:ext cx="2853718" cy="557863"/>
            <a:chOff x="9233657" y="1939395"/>
            <a:chExt cx="2853718" cy="557863"/>
          </a:xfrm>
        </p:grpSpPr>
        <p:sp>
          <p:nvSpPr>
            <p:cNvPr id="38" name="Rectangle 37"/>
            <p:cNvSpPr/>
            <p:nvPr/>
          </p:nvSpPr>
          <p:spPr>
            <a:xfrm>
              <a:off x="9287735" y="1939395"/>
              <a:ext cx="2799640" cy="557863"/>
            </a:xfrm>
            <a:prstGeom prst="rect">
              <a:avLst/>
            </a:prstGeom>
            <a:solidFill>
              <a:schemeClr val="accent4">
                <a:lumMod val="20000"/>
                <a:lumOff val="80000"/>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5" name="TextBox 44"/>
            <p:cNvSpPr txBox="1"/>
            <p:nvPr/>
          </p:nvSpPr>
          <p:spPr>
            <a:xfrm>
              <a:off x="9233657" y="1951987"/>
              <a:ext cx="2841016" cy="538609"/>
            </a:xfrm>
            <a:prstGeom prst="rect">
              <a:avLst/>
            </a:prstGeom>
            <a:noFill/>
          </p:spPr>
          <p:txBody>
            <a:bodyPr wrap="square" rtlCol="0">
              <a:spAutoFit/>
            </a:bodyPr>
            <a:lstStyle/>
            <a:p>
              <a:r>
                <a:rPr lang="es-CO" sz="1450" dirty="0" smtClean="0"/>
                <a:t>(3) </a:t>
              </a:r>
              <a:r>
                <a:rPr lang="es-CO" sz="1450" dirty="0">
                  <a:solidFill>
                    <a:schemeClr val="accent2"/>
                  </a:solidFill>
                </a:rPr>
                <a:t>R</a:t>
              </a:r>
              <a:r>
                <a:rPr lang="es-CO" sz="1450" dirty="0" smtClean="0">
                  <a:solidFill>
                    <a:schemeClr val="accent2"/>
                  </a:solidFill>
                </a:rPr>
                <a:t>acionalidad secuencial del receptor</a:t>
              </a:r>
              <a:endParaRPr lang="es-CO" sz="1450" dirty="0">
                <a:solidFill>
                  <a:schemeClr val="accent2"/>
                </a:solidFill>
              </a:endParaRPr>
            </a:p>
          </p:txBody>
        </p:sp>
      </p:grpSp>
      <p:grpSp>
        <p:nvGrpSpPr>
          <p:cNvPr id="52" name="Group 51"/>
          <p:cNvGrpSpPr/>
          <p:nvPr/>
        </p:nvGrpSpPr>
        <p:grpSpPr>
          <a:xfrm>
            <a:off x="9011918" y="4382043"/>
            <a:ext cx="3118293" cy="360538"/>
            <a:chOff x="9011918" y="4382043"/>
            <a:chExt cx="3118293" cy="360538"/>
          </a:xfrm>
        </p:grpSpPr>
        <p:sp>
          <p:nvSpPr>
            <p:cNvPr id="35" name="Rectangle 34"/>
            <p:cNvSpPr/>
            <p:nvPr/>
          </p:nvSpPr>
          <p:spPr>
            <a:xfrm>
              <a:off x="9011918" y="4388930"/>
              <a:ext cx="3118293" cy="353651"/>
            </a:xfrm>
            <a:prstGeom prst="rect">
              <a:avLst/>
            </a:prstGeom>
            <a:solidFill>
              <a:schemeClr val="accent4">
                <a:lumMod val="20000"/>
                <a:lumOff val="80000"/>
                <a:alpha val="1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6" name="TextBox 45"/>
            <p:cNvSpPr txBox="1"/>
            <p:nvPr/>
          </p:nvSpPr>
          <p:spPr>
            <a:xfrm>
              <a:off x="9032239" y="4382043"/>
              <a:ext cx="3076911" cy="315471"/>
            </a:xfrm>
            <a:prstGeom prst="rect">
              <a:avLst/>
            </a:prstGeom>
            <a:noFill/>
          </p:spPr>
          <p:txBody>
            <a:bodyPr wrap="square" rtlCol="0">
              <a:spAutoFit/>
            </a:bodyPr>
            <a:lstStyle/>
            <a:p>
              <a:pPr algn="ctr"/>
              <a:r>
                <a:rPr lang="es-CO" sz="1450" dirty="0" smtClean="0"/>
                <a:t>(4) </a:t>
              </a:r>
              <a:r>
                <a:rPr lang="es-CO" sz="1450" dirty="0" smtClean="0">
                  <a:solidFill>
                    <a:schemeClr val="accent6"/>
                  </a:solidFill>
                </a:rPr>
                <a:t>Racionalidad secuencial del emisor</a:t>
              </a:r>
              <a:endParaRPr lang="es-CO" sz="1450" dirty="0" smtClean="0"/>
            </a:p>
          </p:txBody>
        </p:sp>
      </p:grpSp>
      <p:cxnSp>
        <p:nvCxnSpPr>
          <p:cNvPr id="13" name="Straight Connector 12"/>
          <p:cNvCxnSpPr/>
          <p:nvPr/>
        </p:nvCxnSpPr>
        <p:spPr>
          <a:xfrm flipV="1">
            <a:off x="2001520" y="1866900"/>
            <a:ext cx="2692400" cy="10391"/>
          </a:xfrm>
          <a:prstGeom prst="line">
            <a:avLst/>
          </a:prstGeom>
          <a:ln w="889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021840" y="4669019"/>
            <a:ext cx="2672080" cy="0"/>
          </a:xfrm>
          <a:prstGeom prst="line">
            <a:avLst/>
          </a:prstGeom>
          <a:ln w="889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2" name="TextBox 41"/>
              <p:cNvSpPr txBox="1"/>
              <p:nvPr/>
            </p:nvSpPr>
            <p:spPr>
              <a:xfrm>
                <a:off x="2560820" y="1965323"/>
                <a:ext cx="1225079" cy="27789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s-CO" i="1" smtClean="0">
                              <a:latin typeface="Cambria Math" panose="02040503050406030204" pitchFamily="18" charset="0"/>
                            </a:rPr>
                          </m:ctrlPr>
                        </m:sSupPr>
                        <m:e>
                          <m:r>
                            <a:rPr lang="es-CO" i="1" smtClean="0">
                              <a:latin typeface="Cambria Math" panose="02040503050406030204" pitchFamily="18" charset="0"/>
                              <a:ea typeface="Cambria Math" panose="02040503050406030204" pitchFamily="18" charset="0"/>
                            </a:rPr>
                            <m:t>𝛼</m:t>
                          </m:r>
                        </m:e>
                        <m:sup>
                          <m:r>
                            <a:rPr lang="es-CO" b="0" i="1" smtClean="0">
                              <a:latin typeface="Cambria Math" panose="02040503050406030204" pitchFamily="18" charset="0"/>
                            </a:rPr>
                            <m:t>𝑆𝑡𝑟𝑜𝑛𝑔</m:t>
                          </m:r>
                        </m:sup>
                      </m:sSup>
                      <m:r>
                        <a:rPr lang="es-CO" b="0" i="1" smtClean="0">
                          <a:latin typeface="Cambria Math" panose="02040503050406030204" pitchFamily="18" charset="0"/>
                        </a:rPr>
                        <m:t>=1</m:t>
                      </m:r>
                    </m:oMath>
                  </m:oMathPara>
                </a14:m>
                <a:endParaRPr lang="es-CO" dirty="0"/>
              </a:p>
            </p:txBody>
          </p:sp>
        </mc:Choice>
        <mc:Fallback>
          <p:sp>
            <p:nvSpPr>
              <p:cNvPr id="42" name="TextBox 41"/>
              <p:cNvSpPr txBox="1">
                <a:spLocks noRot="1" noChangeAspect="1" noMove="1" noResize="1" noEditPoints="1" noAdjustHandles="1" noChangeArrowheads="1" noChangeShapeType="1" noTextEdit="1"/>
              </p:cNvSpPr>
              <p:nvPr/>
            </p:nvSpPr>
            <p:spPr>
              <a:xfrm>
                <a:off x="2560820" y="1965323"/>
                <a:ext cx="1225079" cy="277897"/>
              </a:xfrm>
              <a:prstGeom prst="rect">
                <a:avLst/>
              </a:prstGeom>
              <a:blipFill rotWithShape="0">
                <a:blip r:embed="rId5"/>
                <a:stretch>
                  <a:fillRect l="-2488" t="-4348" r="-4478" b="-86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2523522" y="4254566"/>
                <a:ext cx="1111202" cy="2819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s-CO" i="1" smtClean="0">
                              <a:latin typeface="Cambria Math" panose="02040503050406030204" pitchFamily="18" charset="0"/>
                            </a:rPr>
                          </m:ctrlPr>
                        </m:sSupPr>
                        <m:e>
                          <m:r>
                            <a:rPr lang="es-CO" i="1" smtClean="0">
                              <a:latin typeface="Cambria Math" panose="02040503050406030204" pitchFamily="18" charset="0"/>
                              <a:ea typeface="Cambria Math" panose="02040503050406030204" pitchFamily="18" charset="0"/>
                            </a:rPr>
                            <m:t>𝛼</m:t>
                          </m:r>
                        </m:e>
                        <m:sup>
                          <m:r>
                            <a:rPr lang="es-CO" b="0" i="1" smtClean="0">
                              <a:latin typeface="Cambria Math" panose="02040503050406030204" pitchFamily="18" charset="0"/>
                            </a:rPr>
                            <m:t>𝑊𝑒𝑎𝑘</m:t>
                          </m:r>
                        </m:sup>
                      </m:sSup>
                      <m:r>
                        <a:rPr lang="es-CO" b="0" i="1" smtClean="0">
                          <a:latin typeface="Cambria Math" panose="02040503050406030204" pitchFamily="18" charset="0"/>
                        </a:rPr>
                        <m:t>=1</m:t>
                      </m:r>
                    </m:oMath>
                  </m:oMathPara>
                </a14:m>
                <a:endParaRPr lang="es-CO" dirty="0"/>
              </a:p>
            </p:txBody>
          </p:sp>
        </mc:Choice>
        <mc:Fallback>
          <p:sp>
            <p:nvSpPr>
              <p:cNvPr id="44" name="TextBox 43"/>
              <p:cNvSpPr txBox="1">
                <a:spLocks noRot="1" noChangeAspect="1" noMove="1" noResize="1" noEditPoints="1" noAdjustHandles="1" noChangeArrowheads="1" noChangeShapeType="1" noTextEdit="1"/>
              </p:cNvSpPr>
              <p:nvPr/>
            </p:nvSpPr>
            <p:spPr>
              <a:xfrm>
                <a:off x="2523522" y="4254566"/>
                <a:ext cx="1111202" cy="281937"/>
              </a:xfrm>
              <a:prstGeom prst="rect">
                <a:avLst/>
              </a:prstGeom>
              <a:blipFill rotWithShape="0">
                <a:blip r:embed="rId6"/>
                <a:stretch>
                  <a:fillRect l="-2747" t="-4348" r="-4396" b="-6522"/>
                </a:stretch>
              </a:blipFill>
            </p:spPr>
            <p:txBody>
              <a:bodyPr/>
              <a:lstStyle/>
              <a:p>
                <a:r>
                  <a:rPr lang="en-US">
                    <a:noFill/>
                  </a:rPr>
                  <a:t> </a:t>
                </a:r>
              </a:p>
            </p:txBody>
          </p:sp>
        </mc:Fallback>
      </mc:AlternateContent>
      <p:grpSp>
        <p:nvGrpSpPr>
          <p:cNvPr id="49" name="Group 48"/>
          <p:cNvGrpSpPr/>
          <p:nvPr/>
        </p:nvGrpSpPr>
        <p:grpSpPr>
          <a:xfrm>
            <a:off x="9260715" y="1497117"/>
            <a:ext cx="2834035" cy="326323"/>
            <a:chOff x="9260715" y="1497117"/>
            <a:chExt cx="2834035" cy="326323"/>
          </a:xfrm>
        </p:grpSpPr>
        <p:sp>
          <p:nvSpPr>
            <p:cNvPr id="53" name="Rectangle 52"/>
            <p:cNvSpPr/>
            <p:nvPr/>
          </p:nvSpPr>
          <p:spPr>
            <a:xfrm>
              <a:off x="9295111" y="1504213"/>
              <a:ext cx="2789784" cy="319227"/>
            </a:xfrm>
            <a:prstGeom prst="rect">
              <a:avLst/>
            </a:prstGeom>
            <a:solidFill>
              <a:schemeClr val="accent4">
                <a:lumMod val="20000"/>
                <a:lumOff val="80000"/>
                <a:alpha val="1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4" name="TextBox 53"/>
            <p:cNvSpPr txBox="1"/>
            <p:nvPr/>
          </p:nvSpPr>
          <p:spPr>
            <a:xfrm>
              <a:off x="9260715" y="1497117"/>
              <a:ext cx="2834035" cy="315471"/>
            </a:xfrm>
            <a:prstGeom prst="rect">
              <a:avLst/>
            </a:prstGeom>
            <a:noFill/>
          </p:spPr>
          <p:txBody>
            <a:bodyPr wrap="square" rtlCol="0">
              <a:spAutoFit/>
            </a:bodyPr>
            <a:lstStyle/>
            <a:p>
              <a:r>
                <a:rPr lang="es-CO" sz="1450" dirty="0" smtClean="0"/>
                <a:t>(2) </a:t>
              </a:r>
              <a:r>
                <a:rPr lang="es-CO" sz="1450" dirty="0" smtClean="0">
                  <a:solidFill>
                    <a:srgbClr val="7030A0"/>
                  </a:solidFill>
                </a:rPr>
                <a:t>Consistencia</a:t>
              </a:r>
              <a:endParaRPr lang="es-CO" sz="1450" dirty="0">
                <a:solidFill>
                  <a:srgbClr val="7030A0"/>
                </a:solidFill>
              </a:endParaRPr>
            </a:p>
          </p:txBody>
        </p:sp>
      </p:grpSp>
      <p:grpSp>
        <p:nvGrpSpPr>
          <p:cNvPr id="57" name="Group 56"/>
          <p:cNvGrpSpPr/>
          <p:nvPr/>
        </p:nvGrpSpPr>
        <p:grpSpPr>
          <a:xfrm>
            <a:off x="1297422" y="1939395"/>
            <a:ext cx="577937" cy="3284832"/>
            <a:chOff x="1297422" y="1939395"/>
            <a:chExt cx="577937" cy="3284832"/>
          </a:xfrm>
        </p:grpSpPr>
        <p:cxnSp>
          <p:nvCxnSpPr>
            <p:cNvPr id="55" name="Straight Connector 54"/>
            <p:cNvCxnSpPr/>
            <p:nvPr/>
          </p:nvCxnSpPr>
          <p:spPr>
            <a:xfrm flipV="1">
              <a:off x="1297422" y="4703261"/>
              <a:ext cx="577937" cy="52096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336324" y="1939395"/>
              <a:ext cx="513388" cy="557864"/>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4" name="Curved Down Arrow 63"/>
          <p:cNvSpPr/>
          <p:nvPr/>
        </p:nvSpPr>
        <p:spPr>
          <a:xfrm>
            <a:off x="3868701" y="3597477"/>
            <a:ext cx="1933138" cy="914623"/>
          </a:xfrm>
          <a:prstGeom prst="curved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TextBox 64"/>
          <p:cNvSpPr txBox="1"/>
          <p:nvPr/>
        </p:nvSpPr>
        <p:spPr>
          <a:xfrm>
            <a:off x="5272085" y="3413538"/>
            <a:ext cx="399468" cy="369332"/>
          </a:xfrm>
          <a:prstGeom prst="rect">
            <a:avLst/>
          </a:prstGeom>
          <a:noFill/>
        </p:spPr>
        <p:txBody>
          <a:bodyPr wrap="none" rtlCol="0">
            <a:spAutoFit/>
          </a:bodyPr>
          <a:lstStyle/>
          <a:p>
            <a:r>
              <a:rPr lang="es-CO" dirty="0" smtClean="0"/>
              <a:t>¿?</a:t>
            </a:r>
            <a:endParaRPr lang="en-US" dirty="0"/>
          </a:p>
        </p:txBody>
      </p:sp>
      <p:cxnSp>
        <p:nvCxnSpPr>
          <p:cNvPr id="73" name="Curved Connector 72"/>
          <p:cNvCxnSpPr>
            <a:stCxn id="3" idx="2"/>
            <a:endCxn id="40" idx="0"/>
          </p:cNvCxnSpPr>
          <p:nvPr/>
        </p:nvCxnSpPr>
        <p:spPr>
          <a:xfrm rot="5400000">
            <a:off x="2015880" y="904494"/>
            <a:ext cx="599400" cy="415885"/>
          </a:xfrm>
          <a:prstGeom prst="curved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urved Connector 73"/>
          <p:cNvCxnSpPr/>
          <p:nvPr/>
        </p:nvCxnSpPr>
        <p:spPr>
          <a:xfrm rot="5400000" flipH="1" flipV="1">
            <a:off x="6890337" y="5212046"/>
            <a:ext cx="384239" cy="115741"/>
          </a:xfrm>
          <a:prstGeom prst="curved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4" name="TextBox 83"/>
              <p:cNvSpPr txBox="1"/>
              <p:nvPr/>
            </p:nvSpPr>
            <p:spPr>
              <a:xfrm>
                <a:off x="9604428" y="72212"/>
                <a:ext cx="264158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rPr>
                          </m:ctrlPr>
                        </m:dPr>
                        <m:e>
                          <m:r>
                            <a:rPr lang="es-CO" sz="1600" b="0" i="1" smtClean="0">
                              <a:solidFill>
                                <a:schemeClr val="accent6"/>
                              </a:solidFill>
                              <a:latin typeface="Cambria Math" panose="02040503050406030204" pitchFamily="18" charset="0"/>
                            </a:rPr>
                            <m:t>𝐵𝑎𝑛𝑐𝑜</m:t>
                          </m:r>
                          <m:r>
                            <a:rPr lang="es-CO" sz="1600" b="0" i="1" smtClean="0">
                              <a:solidFill>
                                <a:schemeClr val="accent6"/>
                              </a:solidFill>
                              <a:latin typeface="Cambria Math" panose="02040503050406030204" pitchFamily="18" charset="0"/>
                            </a:rPr>
                            <m:t> </m:t>
                          </m:r>
                          <m:r>
                            <a:rPr lang="es-CO" sz="1600" b="0" i="1" smtClean="0">
                              <a:solidFill>
                                <a:schemeClr val="accent6"/>
                              </a:solidFill>
                              <a:latin typeface="Cambria Math" panose="02040503050406030204" pitchFamily="18" charset="0"/>
                            </a:rPr>
                            <m:t>𝐶𝑒𝑛𝑡𝑟𝑎𝑙</m:t>
                          </m:r>
                          <m:r>
                            <a:rPr lang="es-CO" sz="1600" b="0" i="1" smtClean="0">
                              <a:latin typeface="Cambria Math" panose="02040503050406030204" pitchFamily="18" charset="0"/>
                            </a:rPr>
                            <m:t>, </m:t>
                          </m:r>
                          <m:r>
                            <a:rPr lang="es-CO" sz="1600" b="0" i="1" smtClean="0">
                              <a:solidFill>
                                <a:schemeClr val="accent2"/>
                              </a:solidFill>
                              <a:latin typeface="Cambria Math" panose="02040503050406030204" pitchFamily="18" charset="0"/>
                            </a:rPr>
                            <m:t>𝑆𝑖𝑛𝑑𝑖𝑐𝑎𝑡𝑜</m:t>
                          </m:r>
                        </m:e>
                      </m:d>
                    </m:oMath>
                  </m:oMathPara>
                </a14:m>
                <a:endParaRPr lang="en-US" sz="1600" dirty="0"/>
              </a:p>
            </p:txBody>
          </p:sp>
        </mc:Choice>
        <mc:Fallback>
          <p:sp>
            <p:nvSpPr>
              <p:cNvPr id="84" name="TextBox 83"/>
              <p:cNvSpPr txBox="1">
                <a:spLocks noRot="1" noChangeAspect="1" noMove="1" noResize="1" noEditPoints="1" noAdjustHandles="1" noChangeArrowheads="1" noChangeShapeType="1" noTextEdit="1"/>
              </p:cNvSpPr>
              <p:nvPr/>
            </p:nvSpPr>
            <p:spPr>
              <a:xfrm>
                <a:off x="9604428" y="72212"/>
                <a:ext cx="2641581" cy="246221"/>
              </a:xfrm>
              <a:prstGeom prst="rect">
                <a:avLst/>
              </a:prstGeom>
              <a:blipFill rotWithShape="0">
                <a:blip r:embed="rId7"/>
                <a:stretch>
                  <a:fillRect b="-7500"/>
                </a:stretch>
              </a:blipFill>
            </p:spPr>
            <p:txBody>
              <a:bodyPr/>
              <a:lstStyle/>
              <a:p>
                <a:r>
                  <a:rPr lang="en-US">
                    <a:noFill/>
                  </a:rPr>
                  <a:t> </a:t>
                </a:r>
              </a:p>
            </p:txBody>
          </p:sp>
        </mc:Fallback>
      </mc:AlternateContent>
      <p:pic>
        <p:nvPicPr>
          <p:cNvPr id="3" name="Picture 2"/>
          <p:cNvPicPr>
            <a:picLocks noChangeAspect="1"/>
          </p:cNvPicPr>
          <p:nvPr/>
        </p:nvPicPr>
        <p:blipFill>
          <a:blip r:embed="rId8"/>
          <a:stretch>
            <a:fillRect/>
          </a:stretch>
        </p:blipFill>
        <p:spPr>
          <a:xfrm>
            <a:off x="289215" y="215216"/>
            <a:ext cx="4468613" cy="597520"/>
          </a:xfrm>
          <a:prstGeom prst="rect">
            <a:avLst/>
          </a:prstGeom>
          <a:ln>
            <a:solidFill>
              <a:srgbClr val="7030A0"/>
            </a:solidFill>
          </a:ln>
          <a:effectLst>
            <a:outerShdw blurRad="50800" dist="38100" dir="2700000" algn="tl" rotWithShape="0">
              <a:prstClr val="black">
                <a:alpha val="40000"/>
              </a:prstClr>
            </a:outerShdw>
          </a:effectLst>
        </p:spPr>
      </p:pic>
      <p:sp>
        <p:nvSpPr>
          <p:cNvPr id="47" name="Curved Down Arrow 46"/>
          <p:cNvSpPr/>
          <p:nvPr/>
        </p:nvSpPr>
        <p:spPr>
          <a:xfrm>
            <a:off x="3856869" y="886019"/>
            <a:ext cx="1933138" cy="914623"/>
          </a:xfrm>
          <a:prstGeom prst="curved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TextBox 47"/>
          <p:cNvSpPr txBox="1"/>
          <p:nvPr/>
        </p:nvSpPr>
        <p:spPr>
          <a:xfrm>
            <a:off x="5557781" y="1025176"/>
            <a:ext cx="399468" cy="369332"/>
          </a:xfrm>
          <a:prstGeom prst="rect">
            <a:avLst/>
          </a:prstGeom>
          <a:noFill/>
        </p:spPr>
        <p:txBody>
          <a:bodyPr wrap="none" rtlCol="0">
            <a:spAutoFit/>
          </a:bodyPr>
          <a:lstStyle/>
          <a:p>
            <a:r>
              <a:rPr lang="es-CO" dirty="0" smtClean="0"/>
              <a:t>¿?</a:t>
            </a:r>
            <a:endParaRPr lang="en-US" dirty="0"/>
          </a:p>
        </p:txBody>
      </p:sp>
      <p:pic>
        <p:nvPicPr>
          <p:cNvPr id="6" name="Picture 5"/>
          <p:cNvPicPr>
            <a:picLocks noChangeAspect="1"/>
          </p:cNvPicPr>
          <p:nvPr/>
        </p:nvPicPr>
        <p:blipFill>
          <a:blip r:embed="rId9"/>
          <a:stretch>
            <a:fillRect/>
          </a:stretch>
        </p:blipFill>
        <p:spPr>
          <a:xfrm>
            <a:off x="2107636" y="5451611"/>
            <a:ext cx="6361369" cy="1131020"/>
          </a:xfrm>
          <a:prstGeom prst="rect">
            <a:avLst/>
          </a:prstGeom>
          <a:ln>
            <a:solidFill>
              <a:srgbClr val="7030A0"/>
            </a:solidFill>
          </a:ln>
          <a:effectLst>
            <a:outerShdw blurRad="50800" dist="38100" dir="2700000" algn="tl" rotWithShape="0">
              <a:prstClr val="black">
                <a:alpha val="40000"/>
              </a:prstClr>
            </a:outerShdw>
          </a:effectLst>
        </p:spPr>
      </p:pic>
      <p:pic>
        <p:nvPicPr>
          <p:cNvPr id="8" name="Picture 7"/>
          <p:cNvPicPr>
            <a:picLocks noChangeAspect="1"/>
          </p:cNvPicPr>
          <p:nvPr/>
        </p:nvPicPr>
        <p:blipFill>
          <a:blip r:embed="rId10"/>
          <a:stretch>
            <a:fillRect/>
          </a:stretch>
        </p:blipFill>
        <p:spPr>
          <a:xfrm>
            <a:off x="8360296" y="2698334"/>
            <a:ext cx="3726000" cy="497610"/>
          </a:xfrm>
          <a:prstGeom prst="rect">
            <a:avLst/>
          </a:prstGeom>
          <a:ln>
            <a:solidFill>
              <a:schemeClr val="accent2"/>
            </a:solidFill>
          </a:ln>
          <a:effectLst>
            <a:outerShdw blurRad="50800" dist="38100" dir="2700000" algn="tl" rotWithShape="0">
              <a:prstClr val="black">
                <a:alpha val="40000"/>
              </a:prstClr>
            </a:outerShdw>
          </a:effectLst>
        </p:spPr>
      </p:pic>
      <p:pic>
        <p:nvPicPr>
          <p:cNvPr id="16" name="Picture 15"/>
          <p:cNvPicPr>
            <a:picLocks noChangeAspect="1"/>
          </p:cNvPicPr>
          <p:nvPr/>
        </p:nvPicPr>
        <p:blipFill>
          <a:blip r:embed="rId11"/>
          <a:stretch>
            <a:fillRect/>
          </a:stretch>
        </p:blipFill>
        <p:spPr>
          <a:xfrm>
            <a:off x="7641297" y="3336473"/>
            <a:ext cx="4436269" cy="509250"/>
          </a:xfrm>
          <a:prstGeom prst="rect">
            <a:avLst/>
          </a:prstGeom>
          <a:ln>
            <a:solidFill>
              <a:schemeClr val="accent2"/>
            </a:solidFill>
          </a:ln>
          <a:effectLst>
            <a:outerShdw blurRad="50800" dist="38100" dir="2700000" algn="tl" rotWithShape="0">
              <a:prstClr val="black">
                <a:alpha val="40000"/>
              </a:prstClr>
            </a:outerShdw>
          </a:effectLst>
        </p:spPr>
      </p:pic>
      <p:pic>
        <p:nvPicPr>
          <p:cNvPr id="17" name="Picture 16"/>
          <p:cNvPicPr>
            <a:picLocks noChangeAspect="1"/>
          </p:cNvPicPr>
          <p:nvPr/>
        </p:nvPicPr>
        <p:blipFill>
          <a:blip r:embed="rId12"/>
          <a:stretch>
            <a:fillRect/>
          </a:stretch>
        </p:blipFill>
        <p:spPr>
          <a:xfrm>
            <a:off x="9380143" y="3979375"/>
            <a:ext cx="2703938" cy="263193"/>
          </a:xfrm>
          <a:prstGeom prst="rect">
            <a:avLst/>
          </a:prstGeom>
          <a:ln>
            <a:solidFill>
              <a:schemeClr val="accent2"/>
            </a:solidFill>
          </a:ln>
          <a:effectLst>
            <a:outerShdw blurRad="50800" dist="38100" dir="2700000" algn="tl" rotWithShape="0">
              <a:prstClr val="black">
                <a:alpha val="40000"/>
              </a:prstClr>
            </a:outerShdw>
          </a:effectLst>
        </p:spPr>
      </p:pic>
      <mc:AlternateContent xmlns:mc="http://schemas.openxmlformats.org/markup-compatibility/2006">
        <mc:Choice xmlns:a14="http://schemas.microsoft.com/office/drawing/2010/main" Requires="a14">
          <p:sp>
            <p:nvSpPr>
              <p:cNvPr id="25" name="TextBox 24"/>
              <p:cNvSpPr txBox="1"/>
              <p:nvPr/>
            </p:nvSpPr>
            <p:spPr>
              <a:xfrm>
                <a:off x="9880879" y="4783220"/>
                <a:ext cx="513859" cy="28693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𝛾</m:t>
                      </m:r>
                      <m:r>
                        <a:rPr lang="en-US" sz="1600" i="1" smtClean="0">
                          <a:latin typeface="Cambria Math" panose="02040503050406030204" pitchFamily="18" charset="0"/>
                          <a:ea typeface="Cambria Math" panose="02040503050406030204" pitchFamily="18" charset="0"/>
                        </a:rPr>
                        <m:t>&lt;</m:t>
                      </m:r>
                      <m:box>
                        <m:boxPr>
                          <m:ctrlPr>
                            <a:rPr lang="en-US" sz="1600" i="1" smtClean="0">
                              <a:latin typeface="Cambria Math" panose="02040503050406030204" pitchFamily="18" charset="0"/>
                              <a:ea typeface="Cambria Math" panose="02040503050406030204" pitchFamily="18" charset="0"/>
                            </a:rPr>
                          </m:ctrlPr>
                        </m:boxPr>
                        <m:e>
                          <m:argPr>
                            <m:argSz m:val="-1"/>
                          </m:argPr>
                          <m:f>
                            <m:fPr>
                              <m:ctrlPr>
                                <a:rPr lang="en-US" sz="1600" i="1" smtClean="0">
                                  <a:latin typeface="Cambria Math" panose="02040503050406030204" pitchFamily="18" charset="0"/>
                                  <a:ea typeface="Cambria Math" panose="02040503050406030204" pitchFamily="18" charset="0"/>
                                </a:rPr>
                              </m:ctrlPr>
                            </m:fPr>
                            <m:num>
                              <m:r>
                                <a:rPr lang="es-CO" sz="1600" b="0" i="1" smtClean="0">
                                  <a:latin typeface="Cambria Math" panose="02040503050406030204" pitchFamily="18" charset="0"/>
                                  <a:ea typeface="Cambria Math" panose="02040503050406030204" pitchFamily="18" charset="0"/>
                                </a:rPr>
                                <m:t>1</m:t>
                              </m:r>
                            </m:num>
                            <m:den>
                              <m:r>
                                <a:rPr lang="es-CO" sz="1600" b="0" i="1" smtClean="0">
                                  <a:latin typeface="Cambria Math" panose="02040503050406030204" pitchFamily="18" charset="0"/>
                                  <a:ea typeface="Cambria Math" panose="02040503050406030204" pitchFamily="18" charset="0"/>
                                </a:rPr>
                                <m:t>2</m:t>
                              </m:r>
                            </m:den>
                          </m:f>
                        </m:e>
                      </m:box>
                    </m:oMath>
                  </m:oMathPara>
                </a14:m>
                <a:endParaRPr lang="en-US" sz="1600" dirty="0"/>
              </a:p>
            </p:txBody>
          </p:sp>
        </mc:Choice>
        <mc:Fallback>
          <p:sp>
            <p:nvSpPr>
              <p:cNvPr id="25" name="TextBox 24"/>
              <p:cNvSpPr txBox="1">
                <a:spLocks noRot="1" noChangeAspect="1" noMove="1" noResize="1" noEditPoints="1" noAdjustHandles="1" noChangeArrowheads="1" noChangeShapeType="1" noTextEdit="1"/>
              </p:cNvSpPr>
              <p:nvPr/>
            </p:nvSpPr>
            <p:spPr>
              <a:xfrm>
                <a:off x="9880879" y="4783220"/>
                <a:ext cx="513859" cy="286938"/>
              </a:xfrm>
              <a:prstGeom prst="rect">
                <a:avLst/>
              </a:prstGeom>
              <a:blipFill rotWithShape="0">
                <a:blip r:embed="rId13"/>
                <a:stretch>
                  <a:fillRect l="-9524" r="-4762" b="-14894"/>
                </a:stretch>
              </a:blipFill>
            </p:spPr>
            <p:txBody>
              <a:bodyPr/>
              <a:lstStyle/>
              <a:p>
                <a:r>
                  <a:rPr lang="en-US">
                    <a:noFill/>
                  </a:rPr>
                  <a:t> </a:t>
                </a:r>
              </a:p>
            </p:txBody>
          </p:sp>
        </mc:Fallback>
      </mc:AlternateContent>
      <p:sp>
        <p:nvSpPr>
          <p:cNvPr id="26" name="TextBox 25"/>
          <p:cNvSpPr txBox="1"/>
          <p:nvPr/>
        </p:nvSpPr>
        <p:spPr>
          <a:xfrm>
            <a:off x="8982098" y="4765684"/>
            <a:ext cx="785793" cy="338554"/>
          </a:xfrm>
          <a:prstGeom prst="rect">
            <a:avLst/>
          </a:prstGeom>
          <a:noFill/>
        </p:spPr>
        <p:txBody>
          <a:bodyPr wrap="none" rtlCol="0">
            <a:spAutoFit/>
          </a:bodyPr>
          <a:lstStyle/>
          <a:p>
            <a:r>
              <a:rPr lang="es-CO" sz="1600" dirty="0" smtClean="0"/>
              <a:t>Caso 1:</a:t>
            </a:r>
            <a:endParaRPr lang="en-US" sz="1600" dirty="0"/>
          </a:p>
        </p:txBody>
      </p:sp>
      <p:cxnSp>
        <p:nvCxnSpPr>
          <p:cNvPr id="63" name="Straight Connector 62"/>
          <p:cNvCxnSpPr/>
          <p:nvPr/>
        </p:nvCxnSpPr>
        <p:spPr>
          <a:xfrm flipH="1">
            <a:off x="10582981" y="4778751"/>
            <a:ext cx="13552" cy="1925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8832101" y="4413457"/>
            <a:ext cx="18394" cy="238072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009959" y="5052767"/>
            <a:ext cx="1216359" cy="276999"/>
          </a:xfrm>
          <a:prstGeom prst="rect">
            <a:avLst/>
          </a:prstGeom>
          <a:noFill/>
        </p:spPr>
        <p:txBody>
          <a:bodyPr wrap="none" rtlCol="0">
            <a:spAutoFit/>
          </a:bodyPr>
          <a:lstStyle/>
          <a:p>
            <a:r>
              <a:rPr lang="es-CO" sz="1200" dirty="0" smtClean="0"/>
              <a:t>Sindicato elige H</a:t>
            </a:r>
            <a:endParaRPr lang="en-US" sz="1200" dirty="0"/>
          </a:p>
        </p:txBody>
      </p:sp>
      <p:sp>
        <p:nvSpPr>
          <p:cNvPr id="69" name="TextBox 68"/>
          <p:cNvSpPr txBox="1"/>
          <p:nvPr/>
        </p:nvSpPr>
        <p:spPr>
          <a:xfrm>
            <a:off x="8934264" y="5299697"/>
            <a:ext cx="1505371" cy="646331"/>
          </a:xfrm>
          <a:prstGeom prst="rect">
            <a:avLst/>
          </a:prstGeom>
          <a:solidFill>
            <a:schemeClr val="bg1"/>
          </a:solidFill>
          <a:ln>
            <a:solidFill>
              <a:schemeClr val="accent6"/>
            </a:solidFill>
          </a:ln>
          <a:effectLst>
            <a:outerShdw blurRad="50800" dist="38100" dir="2700000" algn="tl" rotWithShape="0">
              <a:prstClr val="black">
                <a:alpha val="40000"/>
              </a:prstClr>
            </a:outerShdw>
          </a:effectLst>
        </p:spPr>
        <p:txBody>
          <a:bodyPr wrap="square" rtlCol="0">
            <a:spAutoFit/>
          </a:bodyPr>
          <a:lstStyle/>
          <a:p>
            <a:r>
              <a:rPr lang="es-CO" sz="1200" dirty="0" smtClean="0"/>
              <a:t>El desvío </a:t>
            </a:r>
            <a:r>
              <a:rPr lang="es-CO" sz="1200" b="1" dirty="0" smtClean="0"/>
              <a:t>no</a:t>
            </a:r>
            <a:r>
              <a:rPr lang="es-CO" sz="1200" dirty="0" smtClean="0"/>
              <a:t> es óptimo para el Banco Central fuerte</a:t>
            </a:r>
            <a:endParaRPr lang="en-US" sz="1200" dirty="0"/>
          </a:p>
        </p:txBody>
      </p:sp>
      <p:sp>
        <p:nvSpPr>
          <p:cNvPr id="79" name="TextBox 78"/>
          <p:cNvSpPr txBox="1"/>
          <p:nvPr/>
        </p:nvSpPr>
        <p:spPr>
          <a:xfrm>
            <a:off x="8934264" y="6057860"/>
            <a:ext cx="1528559" cy="646331"/>
          </a:xfrm>
          <a:prstGeom prst="rect">
            <a:avLst/>
          </a:prstGeom>
          <a:solidFill>
            <a:schemeClr val="bg1"/>
          </a:solidFill>
          <a:ln>
            <a:solidFill>
              <a:schemeClr val="accent6"/>
            </a:solidFill>
          </a:ln>
          <a:effectLst>
            <a:outerShdw blurRad="50800" dist="38100" dir="2700000" algn="tl" rotWithShape="0">
              <a:prstClr val="black">
                <a:alpha val="40000"/>
              </a:prstClr>
            </a:outerShdw>
          </a:effectLst>
        </p:spPr>
        <p:txBody>
          <a:bodyPr wrap="square" rtlCol="0">
            <a:spAutoFit/>
          </a:bodyPr>
          <a:lstStyle/>
          <a:p>
            <a:r>
              <a:rPr lang="es-CO" sz="1200" dirty="0" smtClean="0"/>
              <a:t>El desvío </a:t>
            </a:r>
            <a:r>
              <a:rPr lang="es-CO" sz="1200" b="1" dirty="0" smtClean="0"/>
              <a:t>no</a:t>
            </a:r>
            <a:r>
              <a:rPr lang="es-CO" sz="1200" dirty="0" smtClean="0"/>
              <a:t> es óptimo para el Banco Central débil</a:t>
            </a:r>
            <a:endParaRPr lang="en-US" sz="1200" dirty="0"/>
          </a:p>
        </p:txBody>
      </p:sp>
      <mc:AlternateContent xmlns:mc="http://schemas.openxmlformats.org/markup-compatibility/2006">
        <mc:Choice xmlns:a14="http://schemas.microsoft.com/office/drawing/2010/main" Requires="a14">
          <p:sp>
            <p:nvSpPr>
              <p:cNvPr id="80" name="TextBox 79"/>
              <p:cNvSpPr txBox="1"/>
              <p:nvPr/>
            </p:nvSpPr>
            <p:spPr>
              <a:xfrm>
                <a:off x="11471602" y="4780564"/>
                <a:ext cx="513859" cy="28693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𝛾</m:t>
                      </m:r>
                      <m:r>
                        <a:rPr lang="en-US" sz="1600" i="1" smtClean="0">
                          <a:latin typeface="Cambria Math" panose="02040503050406030204" pitchFamily="18" charset="0"/>
                          <a:ea typeface="Cambria Math" panose="02040503050406030204" pitchFamily="18" charset="0"/>
                        </a:rPr>
                        <m:t>≥</m:t>
                      </m:r>
                      <m:box>
                        <m:boxPr>
                          <m:ctrlPr>
                            <a:rPr lang="en-US" sz="1600" i="1" smtClean="0">
                              <a:latin typeface="Cambria Math" panose="02040503050406030204" pitchFamily="18" charset="0"/>
                              <a:ea typeface="Cambria Math" panose="02040503050406030204" pitchFamily="18" charset="0"/>
                            </a:rPr>
                          </m:ctrlPr>
                        </m:boxPr>
                        <m:e>
                          <m:argPr>
                            <m:argSz m:val="-1"/>
                          </m:argPr>
                          <m:f>
                            <m:fPr>
                              <m:ctrlPr>
                                <a:rPr lang="en-US" sz="1600" i="1" smtClean="0">
                                  <a:latin typeface="Cambria Math" panose="02040503050406030204" pitchFamily="18" charset="0"/>
                                  <a:ea typeface="Cambria Math" panose="02040503050406030204" pitchFamily="18" charset="0"/>
                                </a:rPr>
                              </m:ctrlPr>
                            </m:fPr>
                            <m:num>
                              <m:r>
                                <a:rPr lang="es-CO" sz="1600" b="0" i="1" smtClean="0">
                                  <a:latin typeface="Cambria Math" panose="02040503050406030204" pitchFamily="18" charset="0"/>
                                  <a:ea typeface="Cambria Math" panose="02040503050406030204" pitchFamily="18" charset="0"/>
                                </a:rPr>
                                <m:t>1</m:t>
                              </m:r>
                            </m:num>
                            <m:den>
                              <m:r>
                                <a:rPr lang="es-CO" sz="1600" b="0" i="1" smtClean="0">
                                  <a:latin typeface="Cambria Math" panose="02040503050406030204" pitchFamily="18" charset="0"/>
                                  <a:ea typeface="Cambria Math" panose="02040503050406030204" pitchFamily="18" charset="0"/>
                                </a:rPr>
                                <m:t>2</m:t>
                              </m:r>
                            </m:den>
                          </m:f>
                        </m:e>
                      </m:box>
                    </m:oMath>
                  </m:oMathPara>
                </a14:m>
                <a:endParaRPr lang="en-US" sz="1600" dirty="0"/>
              </a:p>
            </p:txBody>
          </p:sp>
        </mc:Choice>
        <mc:Fallback>
          <p:sp>
            <p:nvSpPr>
              <p:cNvPr id="80" name="TextBox 79"/>
              <p:cNvSpPr txBox="1">
                <a:spLocks noRot="1" noChangeAspect="1" noMove="1" noResize="1" noEditPoints="1" noAdjustHandles="1" noChangeArrowheads="1" noChangeShapeType="1" noTextEdit="1"/>
              </p:cNvSpPr>
              <p:nvPr/>
            </p:nvSpPr>
            <p:spPr>
              <a:xfrm>
                <a:off x="11471602" y="4780564"/>
                <a:ext cx="513859" cy="286938"/>
              </a:xfrm>
              <a:prstGeom prst="rect">
                <a:avLst/>
              </a:prstGeom>
              <a:blipFill rotWithShape="0">
                <a:blip r:embed="rId14"/>
                <a:stretch>
                  <a:fillRect l="-9524" r="-4762" b="-14894"/>
                </a:stretch>
              </a:blipFill>
            </p:spPr>
            <p:txBody>
              <a:bodyPr/>
              <a:lstStyle/>
              <a:p>
                <a:r>
                  <a:rPr lang="en-US">
                    <a:noFill/>
                  </a:rPr>
                  <a:t> </a:t>
                </a:r>
              </a:p>
            </p:txBody>
          </p:sp>
        </mc:Fallback>
      </mc:AlternateContent>
      <p:sp>
        <p:nvSpPr>
          <p:cNvPr id="85" name="TextBox 84"/>
          <p:cNvSpPr txBox="1"/>
          <p:nvPr/>
        </p:nvSpPr>
        <p:spPr>
          <a:xfrm>
            <a:off x="10677732" y="4773783"/>
            <a:ext cx="785793" cy="338554"/>
          </a:xfrm>
          <a:prstGeom prst="rect">
            <a:avLst/>
          </a:prstGeom>
          <a:noFill/>
        </p:spPr>
        <p:txBody>
          <a:bodyPr wrap="none" rtlCol="0">
            <a:spAutoFit/>
          </a:bodyPr>
          <a:lstStyle/>
          <a:p>
            <a:r>
              <a:rPr lang="es-CO" sz="1600" dirty="0" smtClean="0"/>
              <a:t>Caso 2:</a:t>
            </a:r>
            <a:endParaRPr lang="en-US" sz="1600" dirty="0"/>
          </a:p>
        </p:txBody>
      </p:sp>
      <p:sp>
        <p:nvSpPr>
          <p:cNvPr id="86" name="TextBox 85"/>
          <p:cNvSpPr txBox="1"/>
          <p:nvPr/>
        </p:nvSpPr>
        <p:spPr>
          <a:xfrm>
            <a:off x="10812300" y="5077537"/>
            <a:ext cx="1216359" cy="276999"/>
          </a:xfrm>
          <a:prstGeom prst="rect">
            <a:avLst/>
          </a:prstGeom>
          <a:noFill/>
        </p:spPr>
        <p:txBody>
          <a:bodyPr wrap="none" rtlCol="0">
            <a:spAutoFit/>
          </a:bodyPr>
          <a:lstStyle/>
          <a:p>
            <a:r>
              <a:rPr lang="es-CO" sz="1200" dirty="0" smtClean="0"/>
              <a:t>Sindicato elige L</a:t>
            </a:r>
            <a:endParaRPr lang="en-US" sz="1200" dirty="0"/>
          </a:p>
        </p:txBody>
      </p:sp>
      <p:sp>
        <p:nvSpPr>
          <p:cNvPr id="87" name="TextBox 86"/>
          <p:cNvSpPr txBox="1"/>
          <p:nvPr/>
        </p:nvSpPr>
        <p:spPr>
          <a:xfrm>
            <a:off x="10692976" y="5341551"/>
            <a:ext cx="1416174" cy="646331"/>
          </a:xfrm>
          <a:prstGeom prst="rect">
            <a:avLst/>
          </a:prstGeom>
          <a:solidFill>
            <a:schemeClr val="bg1"/>
          </a:solidFill>
          <a:ln>
            <a:solidFill>
              <a:schemeClr val="accent6"/>
            </a:solidFill>
          </a:ln>
          <a:effectLst>
            <a:outerShdw blurRad="50800" dist="38100" dir="2700000" algn="tl" rotWithShape="0">
              <a:prstClr val="black">
                <a:alpha val="40000"/>
              </a:prstClr>
            </a:outerShdw>
          </a:effectLst>
        </p:spPr>
        <p:txBody>
          <a:bodyPr wrap="square" rtlCol="0">
            <a:spAutoFit/>
          </a:bodyPr>
          <a:lstStyle/>
          <a:p>
            <a:r>
              <a:rPr lang="es-CO" sz="1200" dirty="0" smtClean="0"/>
              <a:t>El desvío </a:t>
            </a:r>
            <a:r>
              <a:rPr lang="es-CO" sz="1200" b="1" dirty="0" smtClean="0">
                <a:solidFill>
                  <a:srgbClr val="FF0000"/>
                </a:solidFill>
              </a:rPr>
              <a:t>es</a:t>
            </a:r>
            <a:r>
              <a:rPr lang="es-CO" sz="1200" dirty="0" smtClean="0"/>
              <a:t> óptimo para el Banco Central fuerte</a:t>
            </a:r>
            <a:endParaRPr lang="en-US" sz="1200" dirty="0"/>
          </a:p>
        </p:txBody>
      </p:sp>
      <p:sp>
        <p:nvSpPr>
          <p:cNvPr id="88" name="&quot;No&quot; Symbol 87"/>
          <p:cNvSpPr/>
          <p:nvPr/>
        </p:nvSpPr>
        <p:spPr>
          <a:xfrm>
            <a:off x="11096551" y="6087831"/>
            <a:ext cx="558627" cy="590233"/>
          </a:xfrm>
          <a:prstGeom prst="noSmoking">
            <a:avLst>
              <a:gd name="adj" fmla="val 12416"/>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9229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7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8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8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8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3" grpId="0" animBg="1"/>
      <p:bldP spid="42" grpId="0"/>
      <p:bldP spid="44" grpId="0"/>
      <p:bldP spid="64" grpId="0" animBg="1"/>
      <p:bldP spid="65" grpId="0"/>
      <p:bldP spid="47" grpId="0" animBg="1"/>
      <p:bldP spid="48" grpId="0"/>
      <p:bldP spid="25" grpId="0"/>
      <p:bldP spid="26" grpId="0"/>
      <p:bldP spid="31" grpId="0"/>
      <p:bldP spid="69" grpId="0" animBg="1"/>
      <p:bldP spid="79" grpId="0" animBg="1"/>
      <p:bldP spid="80" grpId="0"/>
      <p:bldP spid="85" grpId="0"/>
      <p:bldP spid="86" grpId="0"/>
      <p:bldP spid="87" grpId="0" animBg="1"/>
      <p:bldP spid="8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45062" y="3789857"/>
            <a:ext cx="8866858" cy="2030901"/>
          </a:xfrm>
          <a:prstGeom prst="rect">
            <a:avLst/>
          </a:prstGeom>
          <a:solidFill>
            <a:schemeClr val="accent4">
              <a:lumMod val="20000"/>
              <a:lumOff val="80000"/>
              <a:alpha val="1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9255006" y="810309"/>
            <a:ext cx="2855584" cy="547409"/>
            <a:chOff x="9255006" y="810309"/>
            <a:chExt cx="2855584" cy="547409"/>
          </a:xfrm>
        </p:grpSpPr>
        <p:sp>
          <p:nvSpPr>
            <p:cNvPr id="32" name="Rectangle 31"/>
            <p:cNvSpPr/>
            <p:nvPr/>
          </p:nvSpPr>
          <p:spPr>
            <a:xfrm>
              <a:off x="9281700" y="826065"/>
              <a:ext cx="2799641" cy="531653"/>
            </a:xfrm>
            <a:prstGeom prst="rect">
              <a:avLst/>
            </a:prstGeom>
            <a:solidFill>
              <a:schemeClr val="accent4">
                <a:lumMod val="20000"/>
                <a:lumOff val="80000"/>
                <a:alpha val="1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mc:Choice xmlns:a14="http://schemas.microsoft.com/office/drawing/2010/main" Requires="a14">
            <p:sp>
              <p:nvSpPr>
                <p:cNvPr id="22" name="TextBox 21"/>
                <p:cNvSpPr txBox="1"/>
                <p:nvPr/>
              </p:nvSpPr>
              <p:spPr>
                <a:xfrm>
                  <a:off x="9255006" y="810309"/>
                  <a:ext cx="2855584" cy="539315"/>
                </a:xfrm>
                <a:prstGeom prst="rect">
                  <a:avLst/>
                </a:prstGeom>
                <a:noFill/>
              </p:spPr>
              <p:txBody>
                <a:bodyPr wrap="square" rtlCol="0">
                  <a:spAutoFit/>
                </a:bodyPr>
                <a:lstStyle/>
                <a:p>
                  <a:pPr algn="ctr"/>
                  <a:r>
                    <a:rPr lang="es-CO" sz="1450" dirty="0" smtClean="0"/>
                    <a:t>(1) Equilibrio Aglomerante: </a:t>
                  </a:r>
                  <a14:m>
                    <m:oMath xmlns:m="http://schemas.openxmlformats.org/officeDocument/2006/math">
                      <m:d>
                        <m:dPr>
                          <m:begChr m:val="{"/>
                          <m:endChr m:val="}"/>
                          <m:ctrlPr>
                            <a:rPr lang="es-CO" sz="1450" i="1" smtClean="0">
                              <a:latin typeface="Cambria Math" panose="02040503050406030204" pitchFamily="18" charset="0"/>
                            </a:rPr>
                          </m:ctrlPr>
                        </m:dPr>
                        <m:e>
                          <m:sSup>
                            <m:sSupPr>
                              <m:ctrlPr>
                                <a:rPr lang="es-CO" sz="1450" i="1" smtClean="0">
                                  <a:latin typeface="Cambria Math" panose="02040503050406030204" pitchFamily="18" charset="0"/>
                                </a:rPr>
                              </m:ctrlPr>
                            </m:sSupPr>
                            <m:e>
                              <m:r>
                                <a:rPr lang="es-CO" sz="1450" b="0" i="1" smtClean="0">
                                  <a:latin typeface="Cambria Math" panose="02040503050406030204" pitchFamily="18" charset="0"/>
                                </a:rPr>
                                <m:t>𝐿𝑜𝑤</m:t>
                              </m:r>
                            </m:e>
                            <m:sup>
                              <m:r>
                                <a:rPr lang="es-CO" sz="1450" b="0" i="1" smtClean="0">
                                  <a:latin typeface="Cambria Math" panose="02040503050406030204" pitchFamily="18" charset="0"/>
                                </a:rPr>
                                <m:t>𝑆</m:t>
                              </m:r>
                            </m:sup>
                          </m:sSup>
                          <m:r>
                            <a:rPr lang="es-CO" sz="1450" b="0" i="1" smtClean="0">
                              <a:latin typeface="Cambria Math" panose="02040503050406030204" pitchFamily="18" charset="0"/>
                            </a:rPr>
                            <m:t> , </m:t>
                          </m:r>
                          <m:sSup>
                            <m:sSupPr>
                              <m:ctrlPr>
                                <a:rPr lang="es-CO" sz="1450" b="0" i="1" smtClean="0">
                                  <a:latin typeface="Cambria Math" panose="02040503050406030204" pitchFamily="18" charset="0"/>
                                </a:rPr>
                              </m:ctrlPr>
                            </m:sSupPr>
                            <m:e>
                              <m:r>
                                <a:rPr lang="es-CO" sz="1450" b="0" i="1" smtClean="0">
                                  <a:latin typeface="Cambria Math" panose="02040503050406030204" pitchFamily="18" charset="0"/>
                                </a:rPr>
                                <m:t>𝐿𝑜𝑤</m:t>
                              </m:r>
                            </m:e>
                            <m:sup>
                              <m:r>
                                <a:rPr lang="es-CO" sz="1450" b="0" i="1" smtClean="0">
                                  <a:latin typeface="Cambria Math" panose="02040503050406030204" pitchFamily="18" charset="0"/>
                                </a:rPr>
                                <m:t>𝑊</m:t>
                              </m:r>
                            </m:sup>
                          </m:sSup>
                        </m:e>
                      </m:d>
                    </m:oMath>
                  </a14:m>
                  <a:r>
                    <a:rPr lang="es-CO" sz="1450" dirty="0" smtClean="0"/>
                    <a:t> (pp. 17 – 22)</a:t>
                  </a:r>
                  <a:endParaRPr lang="es-CO" sz="1450" dirty="0"/>
                </a:p>
              </p:txBody>
            </p:sp>
          </mc:Choice>
          <mc:Fallback>
            <p:sp>
              <p:nvSpPr>
                <p:cNvPr id="22" name="TextBox 21"/>
                <p:cNvSpPr txBox="1">
                  <a:spLocks noRot="1" noChangeAspect="1" noMove="1" noResize="1" noEditPoints="1" noAdjustHandles="1" noChangeArrowheads="1" noChangeShapeType="1" noTextEdit="1"/>
                </p:cNvSpPr>
                <p:nvPr/>
              </p:nvSpPr>
              <p:spPr>
                <a:xfrm>
                  <a:off x="9255006" y="810309"/>
                  <a:ext cx="2855584" cy="539315"/>
                </a:xfrm>
                <a:prstGeom prst="rect">
                  <a:avLst/>
                </a:prstGeom>
                <a:blipFill rotWithShape="0">
                  <a:blip r:embed="rId2"/>
                  <a:stretch>
                    <a:fillRect t="-2273" b="-12500"/>
                  </a:stretch>
                </a:blipFill>
              </p:spPr>
              <p:txBody>
                <a:bodyPr/>
                <a:lstStyle/>
                <a:p>
                  <a:r>
                    <a:rPr lang="en-US">
                      <a:noFill/>
                    </a:rPr>
                    <a:t> </a:t>
                  </a:r>
                </a:p>
              </p:txBody>
            </p:sp>
          </mc:Fallback>
        </mc:AlternateContent>
      </p:grpSp>
      <p:sp>
        <p:nvSpPr>
          <p:cNvPr id="4" name="Title 3"/>
          <p:cNvSpPr>
            <a:spLocks noGrp="1"/>
          </p:cNvSpPr>
          <p:nvPr>
            <p:ph type="title"/>
          </p:nvPr>
        </p:nvSpPr>
        <p:spPr>
          <a:xfrm>
            <a:off x="207885" y="145748"/>
            <a:ext cx="10515600" cy="646929"/>
          </a:xfrm>
        </p:spPr>
        <p:txBody>
          <a:bodyPr>
            <a:normAutofit/>
          </a:bodyPr>
          <a:lstStyle/>
          <a:p>
            <a:r>
              <a:rPr lang="en-US" sz="3200" dirty="0" smtClean="0"/>
              <a:t>Monetary authority signaling game (Mu</a:t>
            </a:r>
            <a:r>
              <a:rPr lang="es-CO" sz="3200" dirty="0" smtClean="0"/>
              <a:t>ñoz-García, 2012)</a:t>
            </a:r>
            <a:endParaRPr lang="en-US" sz="3200" dirty="0"/>
          </a:p>
        </p:txBody>
      </p:sp>
      <p:sp>
        <p:nvSpPr>
          <p:cNvPr id="7" name="TextBox 6"/>
          <p:cNvSpPr txBox="1"/>
          <p:nvPr/>
        </p:nvSpPr>
        <p:spPr>
          <a:xfrm>
            <a:off x="0" y="6385562"/>
            <a:ext cx="7634796" cy="430887"/>
          </a:xfrm>
          <a:prstGeom prst="rect">
            <a:avLst/>
          </a:prstGeom>
          <a:noFill/>
        </p:spPr>
        <p:txBody>
          <a:bodyPr wrap="square" rtlCol="0">
            <a:spAutoFit/>
          </a:bodyPr>
          <a:lstStyle/>
          <a:p>
            <a:r>
              <a:rPr lang="en-US" sz="1100" dirty="0" smtClean="0"/>
              <a:t>Fuente: Muñoz-García, F. (2012). “A systematic procedure of finding Perfect Bayesian Equilibria in Incomplete Information Games”. </a:t>
            </a:r>
            <a:r>
              <a:rPr lang="en-US" sz="1100" dirty="0" smtClean="0">
                <a:hlinkClick r:id="rId3"/>
              </a:rPr>
              <a:t>https://doi.org/10.1515/1935-5041.1049</a:t>
            </a:r>
            <a:endParaRPr lang="en-US" sz="1100" dirty="0"/>
          </a:p>
        </p:txBody>
      </p:sp>
      <p:pic>
        <p:nvPicPr>
          <p:cNvPr id="5" name="Picture 4"/>
          <p:cNvPicPr>
            <a:picLocks noChangeAspect="1"/>
          </p:cNvPicPr>
          <p:nvPr/>
        </p:nvPicPr>
        <p:blipFill>
          <a:blip r:embed="rId4"/>
          <a:stretch>
            <a:fillRect/>
          </a:stretch>
        </p:blipFill>
        <p:spPr>
          <a:xfrm>
            <a:off x="99559" y="1056828"/>
            <a:ext cx="9058838" cy="4993561"/>
          </a:xfrm>
          <a:prstGeom prst="rect">
            <a:avLst/>
          </a:prstGeom>
        </p:spPr>
      </p:pic>
      <p:cxnSp>
        <p:nvCxnSpPr>
          <p:cNvPr id="14" name="Straight Connector 13"/>
          <p:cNvCxnSpPr/>
          <p:nvPr/>
        </p:nvCxnSpPr>
        <p:spPr>
          <a:xfrm flipH="1">
            <a:off x="9164935" y="801913"/>
            <a:ext cx="8223" cy="3452653"/>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737254" y="1412136"/>
            <a:ext cx="740765" cy="3796411"/>
          </a:xfrm>
          <a:prstGeom prst="rect">
            <a:avLst/>
          </a:prstGeom>
          <a:solidFill>
            <a:schemeClr val="accent4">
              <a:lumMod val="20000"/>
              <a:lumOff val="80000"/>
              <a:alpha val="1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886094" y="1437693"/>
            <a:ext cx="508467" cy="3639844"/>
          </a:xfrm>
          <a:prstGeom prst="rect">
            <a:avLst/>
          </a:prstGeom>
          <a:solidFill>
            <a:schemeClr val="accent4">
              <a:lumMod val="20000"/>
              <a:lumOff val="80000"/>
              <a:alpha val="1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9233657" y="1939395"/>
            <a:ext cx="2853718" cy="557863"/>
            <a:chOff x="9233657" y="1939395"/>
            <a:chExt cx="2853718" cy="557863"/>
          </a:xfrm>
        </p:grpSpPr>
        <p:sp>
          <p:nvSpPr>
            <p:cNvPr id="38" name="Rectangle 37"/>
            <p:cNvSpPr/>
            <p:nvPr/>
          </p:nvSpPr>
          <p:spPr>
            <a:xfrm>
              <a:off x="9287735" y="1939395"/>
              <a:ext cx="2799640" cy="557863"/>
            </a:xfrm>
            <a:prstGeom prst="rect">
              <a:avLst/>
            </a:prstGeom>
            <a:solidFill>
              <a:schemeClr val="accent4">
                <a:lumMod val="20000"/>
                <a:lumOff val="80000"/>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5" name="TextBox 44"/>
            <p:cNvSpPr txBox="1"/>
            <p:nvPr/>
          </p:nvSpPr>
          <p:spPr>
            <a:xfrm>
              <a:off x="9233657" y="1951987"/>
              <a:ext cx="2841016" cy="538609"/>
            </a:xfrm>
            <a:prstGeom prst="rect">
              <a:avLst/>
            </a:prstGeom>
            <a:noFill/>
          </p:spPr>
          <p:txBody>
            <a:bodyPr wrap="square" rtlCol="0">
              <a:spAutoFit/>
            </a:bodyPr>
            <a:lstStyle/>
            <a:p>
              <a:r>
                <a:rPr lang="es-CO" sz="1450" dirty="0" smtClean="0"/>
                <a:t>(3) </a:t>
              </a:r>
              <a:r>
                <a:rPr lang="es-CO" sz="1450" dirty="0">
                  <a:solidFill>
                    <a:schemeClr val="accent2"/>
                  </a:solidFill>
                </a:rPr>
                <a:t>R</a:t>
              </a:r>
              <a:r>
                <a:rPr lang="es-CO" sz="1450" dirty="0" smtClean="0">
                  <a:solidFill>
                    <a:schemeClr val="accent2"/>
                  </a:solidFill>
                </a:rPr>
                <a:t>acionalidad secuencial del receptor</a:t>
              </a:r>
              <a:endParaRPr lang="es-CO" sz="1450" dirty="0">
                <a:solidFill>
                  <a:schemeClr val="accent2"/>
                </a:solidFill>
              </a:endParaRPr>
            </a:p>
          </p:txBody>
        </p:sp>
      </p:grpSp>
      <p:grpSp>
        <p:nvGrpSpPr>
          <p:cNvPr id="50" name="Group 49"/>
          <p:cNvGrpSpPr/>
          <p:nvPr/>
        </p:nvGrpSpPr>
        <p:grpSpPr>
          <a:xfrm>
            <a:off x="9011918" y="4382043"/>
            <a:ext cx="3118293" cy="360538"/>
            <a:chOff x="9011918" y="4382043"/>
            <a:chExt cx="3118293" cy="360538"/>
          </a:xfrm>
        </p:grpSpPr>
        <p:sp>
          <p:nvSpPr>
            <p:cNvPr id="35" name="Rectangle 34"/>
            <p:cNvSpPr/>
            <p:nvPr/>
          </p:nvSpPr>
          <p:spPr>
            <a:xfrm>
              <a:off x="9011918" y="4388930"/>
              <a:ext cx="3118293" cy="353651"/>
            </a:xfrm>
            <a:prstGeom prst="rect">
              <a:avLst/>
            </a:prstGeom>
            <a:solidFill>
              <a:schemeClr val="accent4">
                <a:lumMod val="20000"/>
                <a:lumOff val="80000"/>
                <a:alpha val="1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6" name="TextBox 45"/>
            <p:cNvSpPr txBox="1"/>
            <p:nvPr/>
          </p:nvSpPr>
          <p:spPr>
            <a:xfrm>
              <a:off x="9032239" y="4382043"/>
              <a:ext cx="3076911" cy="315471"/>
            </a:xfrm>
            <a:prstGeom prst="rect">
              <a:avLst/>
            </a:prstGeom>
            <a:noFill/>
          </p:spPr>
          <p:txBody>
            <a:bodyPr wrap="square" rtlCol="0">
              <a:spAutoFit/>
            </a:bodyPr>
            <a:lstStyle/>
            <a:p>
              <a:pPr algn="ctr"/>
              <a:r>
                <a:rPr lang="es-CO" sz="1450" dirty="0" smtClean="0"/>
                <a:t>(4) </a:t>
              </a:r>
              <a:r>
                <a:rPr lang="es-CO" sz="1450" dirty="0" smtClean="0">
                  <a:solidFill>
                    <a:schemeClr val="accent6"/>
                  </a:solidFill>
                </a:rPr>
                <a:t>Racionalidad secuencial del emisor</a:t>
              </a:r>
              <a:endParaRPr lang="es-CO" sz="1450" dirty="0" smtClean="0"/>
            </a:p>
          </p:txBody>
        </p:sp>
      </p:grpSp>
      <p:cxnSp>
        <p:nvCxnSpPr>
          <p:cNvPr id="13" name="Straight Connector 12"/>
          <p:cNvCxnSpPr/>
          <p:nvPr/>
        </p:nvCxnSpPr>
        <p:spPr>
          <a:xfrm flipV="1">
            <a:off x="4879073" y="1855773"/>
            <a:ext cx="2415807" cy="11127"/>
          </a:xfrm>
          <a:prstGeom prst="line">
            <a:avLst/>
          </a:prstGeom>
          <a:ln w="889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879073" y="4668201"/>
            <a:ext cx="2415807" cy="3059"/>
          </a:xfrm>
          <a:prstGeom prst="line">
            <a:avLst/>
          </a:prstGeom>
          <a:ln w="889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2" name="TextBox 41"/>
              <p:cNvSpPr txBox="1"/>
              <p:nvPr/>
            </p:nvSpPr>
            <p:spPr>
              <a:xfrm>
                <a:off x="2560820" y="1965323"/>
                <a:ext cx="1225079" cy="27789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s-CO" i="1" smtClean="0">
                              <a:latin typeface="Cambria Math" panose="02040503050406030204" pitchFamily="18" charset="0"/>
                            </a:rPr>
                          </m:ctrlPr>
                        </m:sSupPr>
                        <m:e>
                          <m:r>
                            <a:rPr lang="es-CO" i="1" smtClean="0">
                              <a:latin typeface="Cambria Math" panose="02040503050406030204" pitchFamily="18" charset="0"/>
                              <a:ea typeface="Cambria Math" panose="02040503050406030204" pitchFamily="18" charset="0"/>
                            </a:rPr>
                            <m:t>𝛼</m:t>
                          </m:r>
                        </m:e>
                        <m:sup>
                          <m:r>
                            <a:rPr lang="es-CO" b="0" i="1" smtClean="0">
                              <a:latin typeface="Cambria Math" panose="02040503050406030204" pitchFamily="18" charset="0"/>
                            </a:rPr>
                            <m:t>𝑆𝑡𝑟𝑜𝑛𝑔</m:t>
                          </m:r>
                        </m:sup>
                      </m:sSup>
                      <m:r>
                        <a:rPr lang="es-CO" b="0" i="1" smtClean="0">
                          <a:latin typeface="Cambria Math" panose="02040503050406030204" pitchFamily="18" charset="0"/>
                        </a:rPr>
                        <m:t>=0</m:t>
                      </m:r>
                    </m:oMath>
                  </m:oMathPara>
                </a14:m>
                <a:endParaRPr lang="es-CO" dirty="0"/>
              </a:p>
            </p:txBody>
          </p:sp>
        </mc:Choice>
        <mc:Fallback>
          <p:sp>
            <p:nvSpPr>
              <p:cNvPr id="42" name="TextBox 41"/>
              <p:cNvSpPr txBox="1">
                <a:spLocks noRot="1" noChangeAspect="1" noMove="1" noResize="1" noEditPoints="1" noAdjustHandles="1" noChangeArrowheads="1" noChangeShapeType="1" noTextEdit="1"/>
              </p:cNvSpPr>
              <p:nvPr/>
            </p:nvSpPr>
            <p:spPr>
              <a:xfrm>
                <a:off x="2560820" y="1965323"/>
                <a:ext cx="1225079" cy="277897"/>
              </a:xfrm>
              <a:prstGeom prst="rect">
                <a:avLst/>
              </a:prstGeom>
              <a:blipFill rotWithShape="0">
                <a:blip r:embed="rId5"/>
                <a:stretch>
                  <a:fillRect l="-2488" t="-4348" r="-4478" b="-86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2523522" y="4254566"/>
                <a:ext cx="1111202" cy="2819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s-CO" i="1" smtClean="0">
                              <a:latin typeface="Cambria Math" panose="02040503050406030204" pitchFamily="18" charset="0"/>
                            </a:rPr>
                          </m:ctrlPr>
                        </m:sSupPr>
                        <m:e>
                          <m:r>
                            <a:rPr lang="es-CO" i="1" smtClean="0">
                              <a:latin typeface="Cambria Math" panose="02040503050406030204" pitchFamily="18" charset="0"/>
                              <a:ea typeface="Cambria Math" panose="02040503050406030204" pitchFamily="18" charset="0"/>
                            </a:rPr>
                            <m:t>𝛼</m:t>
                          </m:r>
                        </m:e>
                        <m:sup>
                          <m:r>
                            <a:rPr lang="es-CO" b="0" i="1" smtClean="0">
                              <a:latin typeface="Cambria Math" panose="02040503050406030204" pitchFamily="18" charset="0"/>
                            </a:rPr>
                            <m:t>𝑊𝑒𝑎𝑘</m:t>
                          </m:r>
                        </m:sup>
                      </m:sSup>
                      <m:r>
                        <a:rPr lang="es-CO" b="0" i="1" smtClean="0">
                          <a:latin typeface="Cambria Math" panose="02040503050406030204" pitchFamily="18" charset="0"/>
                        </a:rPr>
                        <m:t>=0</m:t>
                      </m:r>
                    </m:oMath>
                  </m:oMathPara>
                </a14:m>
                <a:endParaRPr lang="es-CO" dirty="0"/>
              </a:p>
            </p:txBody>
          </p:sp>
        </mc:Choice>
        <mc:Fallback>
          <p:sp>
            <p:nvSpPr>
              <p:cNvPr id="44" name="TextBox 43"/>
              <p:cNvSpPr txBox="1">
                <a:spLocks noRot="1" noChangeAspect="1" noMove="1" noResize="1" noEditPoints="1" noAdjustHandles="1" noChangeArrowheads="1" noChangeShapeType="1" noTextEdit="1"/>
              </p:cNvSpPr>
              <p:nvPr/>
            </p:nvSpPr>
            <p:spPr>
              <a:xfrm>
                <a:off x="2523522" y="4254566"/>
                <a:ext cx="1111202" cy="281937"/>
              </a:xfrm>
              <a:prstGeom prst="rect">
                <a:avLst/>
              </a:prstGeom>
              <a:blipFill rotWithShape="0">
                <a:blip r:embed="rId6"/>
                <a:stretch>
                  <a:fillRect l="-2747" t="-4348" r="-4396" b="-6522"/>
                </a:stretch>
              </a:blipFill>
            </p:spPr>
            <p:txBody>
              <a:bodyPr/>
              <a:lstStyle/>
              <a:p>
                <a:r>
                  <a:rPr lang="en-US">
                    <a:noFill/>
                  </a:rPr>
                  <a:t> </a:t>
                </a:r>
              </a:p>
            </p:txBody>
          </p:sp>
        </mc:Fallback>
      </mc:AlternateContent>
      <p:grpSp>
        <p:nvGrpSpPr>
          <p:cNvPr id="41" name="Group 40"/>
          <p:cNvGrpSpPr/>
          <p:nvPr/>
        </p:nvGrpSpPr>
        <p:grpSpPr>
          <a:xfrm>
            <a:off x="9260715" y="1497117"/>
            <a:ext cx="2834035" cy="326323"/>
            <a:chOff x="9260715" y="1497117"/>
            <a:chExt cx="2834035" cy="326323"/>
          </a:xfrm>
        </p:grpSpPr>
        <p:sp>
          <p:nvSpPr>
            <p:cNvPr id="53" name="Rectangle 52"/>
            <p:cNvSpPr/>
            <p:nvPr/>
          </p:nvSpPr>
          <p:spPr>
            <a:xfrm>
              <a:off x="9295111" y="1504213"/>
              <a:ext cx="2789784" cy="319227"/>
            </a:xfrm>
            <a:prstGeom prst="rect">
              <a:avLst/>
            </a:prstGeom>
            <a:solidFill>
              <a:schemeClr val="accent4">
                <a:lumMod val="20000"/>
                <a:lumOff val="80000"/>
                <a:alpha val="1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4" name="TextBox 53"/>
            <p:cNvSpPr txBox="1"/>
            <p:nvPr/>
          </p:nvSpPr>
          <p:spPr>
            <a:xfrm>
              <a:off x="9260715" y="1497117"/>
              <a:ext cx="2834035" cy="315471"/>
            </a:xfrm>
            <a:prstGeom prst="rect">
              <a:avLst/>
            </a:prstGeom>
            <a:noFill/>
          </p:spPr>
          <p:txBody>
            <a:bodyPr wrap="square" rtlCol="0">
              <a:spAutoFit/>
            </a:bodyPr>
            <a:lstStyle/>
            <a:p>
              <a:r>
                <a:rPr lang="es-CO" sz="1450" dirty="0" smtClean="0"/>
                <a:t>(2) </a:t>
              </a:r>
              <a:r>
                <a:rPr lang="es-CO" sz="1450" dirty="0" smtClean="0">
                  <a:solidFill>
                    <a:srgbClr val="7030A0"/>
                  </a:solidFill>
                </a:rPr>
                <a:t>Consistencia</a:t>
              </a:r>
              <a:endParaRPr lang="es-CO" sz="1450" dirty="0">
                <a:solidFill>
                  <a:srgbClr val="7030A0"/>
                </a:solidFill>
              </a:endParaRPr>
            </a:p>
          </p:txBody>
        </p:sp>
      </p:grpSp>
      <p:grpSp>
        <p:nvGrpSpPr>
          <p:cNvPr id="52" name="Group 51"/>
          <p:cNvGrpSpPr/>
          <p:nvPr/>
        </p:nvGrpSpPr>
        <p:grpSpPr>
          <a:xfrm>
            <a:off x="7330908" y="1912458"/>
            <a:ext cx="521615" cy="3252127"/>
            <a:chOff x="7330908" y="1912458"/>
            <a:chExt cx="521615" cy="3252127"/>
          </a:xfrm>
        </p:grpSpPr>
        <p:cxnSp>
          <p:nvCxnSpPr>
            <p:cNvPr id="55" name="Straight Connector 54"/>
            <p:cNvCxnSpPr/>
            <p:nvPr/>
          </p:nvCxnSpPr>
          <p:spPr>
            <a:xfrm>
              <a:off x="7330908" y="1912458"/>
              <a:ext cx="521615" cy="541964"/>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52247" y="4726599"/>
              <a:ext cx="428000" cy="43798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4" name="Curved Down Arrow 63"/>
          <p:cNvSpPr/>
          <p:nvPr/>
        </p:nvSpPr>
        <p:spPr>
          <a:xfrm rot="10800000">
            <a:off x="3811968" y="4773783"/>
            <a:ext cx="1933138" cy="914623"/>
          </a:xfrm>
          <a:prstGeom prst="curved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TextBox 64"/>
          <p:cNvSpPr txBox="1"/>
          <p:nvPr/>
        </p:nvSpPr>
        <p:spPr>
          <a:xfrm>
            <a:off x="3715524" y="5302173"/>
            <a:ext cx="399468" cy="369332"/>
          </a:xfrm>
          <a:prstGeom prst="rect">
            <a:avLst/>
          </a:prstGeom>
          <a:noFill/>
        </p:spPr>
        <p:txBody>
          <a:bodyPr wrap="none" rtlCol="0">
            <a:spAutoFit/>
          </a:bodyPr>
          <a:lstStyle/>
          <a:p>
            <a:r>
              <a:rPr lang="es-CO" dirty="0" smtClean="0"/>
              <a:t>¿?</a:t>
            </a:r>
            <a:endParaRPr lang="en-US" dirty="0"/>
          </a:p>
        </p:txBody>
      </p:sp>
      <p:sp>
        <p:nvSpPr>
          <p:cNvPr id="70" name="TextBox 69"/>
          <p:cNvSpPr txBox="1"/>
          <p:nvPr/>
        </p:nvSpPr>
        <p:spPr>
          <a:xfrm>
            <a:off x="3412500" y="2361931"/>
            <a:ext cx="399468" cy="369332"/>
          </a:xfrm>
          <a:prstGeom prst="rect">
            <a:avLst/>
          </a:prstGeom>
          <a:noFill/>
        </p:spPr>
        <p:txBody>
          <a:bodyPr wrap="none" rtlCol="0">
            <a:spAutoFit/>
          </a:bodyPr>
          <a:lstStyle/>
          <a:p>
            <a:r>
              <a:rPr lang="es-CO" dirty="0" smtClean="0"/>
              <a:t>¿?</a:t>
            </a:r>
            <a:endParaRPr lang="en-US" dirty="0"/>
          </a:p>
        </p:txBody>
      </p:sp>
      <p:cxnSp>
        <p:nvCxnSpPr>
          <p:cNvPr id="73" name="Curved Connector 72"/>
          <p:cNvCxnSpPr/>
          <p:nvPr/>
        </p:nvCxnSpPr>
        <p:spPr>
          <a:xfrm rot="5400000">
            <a:off x="2020191" y="1301254"/>
            <a:ext cx="174890" cy="12700"/>
          </a:xfrm>
          <a:prstGeom prst="curved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urved Connector 73"/>
          <p:cNvCxnSpPr/>
          <p:nvPr/>
        </p:nvCxnSpPr>
        <p:spPr>
          <a:xfrm rot="5400000" flipH="1" flipV="1">
            <a:off x="6745020" y="5343075"/>
            <a:ext cx="660584" cy="130030"/>
          </a:xfrm>
          <a:prstGeom prst="curved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4" name="TextBox 83"/>
              <p:cNvSpPr txBox="1"/>
              <p:nvPr/>
            </p:nvSpPr>
            <p:spPr>
              <a:xfrm>
                <a:off x="9604428" y="72212"/>
                <a:ext cx="264158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rPr>
                          </m:ctrlPr>
                        </m:dPr>
                        <m:e>
                          <m:r>
                            <a:rPr lang="es-CO" sz="1600" b="0" i="1" smtClean="0">
                              <a:solidFill>
                                <a:schemeClr val="accent6"/>
                              </a:solidFill>
                              <a:latin typeface="Cambria Math" panose="02040503050406030204" pitchFamily="18" charset="0"/>
                            </a:rPr>
                            <m:t>𝐵𝑎𝑛𝑐𝑜</m:t>
                          </m:r>
                          <m:r>
                            <a:rPr lang="es-CO" sz="1600" b="0" i="1" smtClean="0">
                              <a:solidFill>
                                <a:schemeClr val="accent6"/>
                              </a:solidFill>
                              <a:latin typeface="Cambria Math" panose="02040503050406030204" pitchFamily="18" charset="0"/>
                            </a:rPr>
                            <m:t> </m:t>
                          </m:r>
                          <m:r>
                            <a:rPr lang="es-CO" sz="1600" b="0" i="1" smtClean="0">
                              <a:solidFill>
                                <a:schemeClr val="accent6"/>
                              </a:solidFill>
                              <a:latin typeface="Cambria Math" panose="02040503050406030204" pitchFamily="18" charset="0"/>
                            </a:rPr>
                            <m:t>𝐶𝑒𝑛𝑡𝑟𝑎𝑙</m:t>
                          </m:r>
                          <m:r>
                            <a:rPr lang="es-CO" sz="1600" b="0" i="1" smtClean="0">
                              <a:latin typeface="Cambria Math" panose="02040503050406030204" pitchFamily="18" charset="0"/>
                            </a:rPr>
                            <m:t>, </m:t>
                          </m:r>
                          <m:r>
                            <a:rPr lang="es-CO" sz="1600" b="0" i="1" smtClean="0">
                              <a:solidFill>
                                <a:schemeClr val="accent2"/>
                              </a:solidFill>
                              <a:latin typeface="Cambria Math" panose="02040503050406030204" pitchFamily="18" charset="0"/>
                            </a:rPr>
                            <m:t>𝑆𝑖𝑛𝑑𝑖𝑐𝑎𝑡𝑜</m:t>
                          </m:r>
                        </m:e>
                      </m:d>
                    </m:oMath>
                  </m:oMathPara>
                </a14:m>
                <a:endParaRPr lang="en-US" sz="1600" dirty="0"/>
              </a:p>
            </p:txBody>
          </p:sp>
        </mc:Choice>
        <mc:Fallback>
          <p:sp>
            <p:nvSpPr>
              <p:cNvPr id="84" name="TextBox 83"/>
              <p:cNvSpPr txBox="1">
                <a:spLocks noRot="1" noChangeAspect="1" noMove="1" noResize="1" noEditPoints="1" noAdjustHandles="1" noChangeArrowheads="1" noChangeShapeType="1" noTextEdit="1"/>
              </p:cNvSpPr>
              <p:nvPr/>
            </p:nvSpPr>
            <p:spPr>
              <a:xfrm>
                <a:off x="9604428" y="72212"/>
                <a:ext cx="2641581" cy="246221"/>
              </a:xfrm>
              <a:prstGeom prst="rect">
                <a:avLst/>
              </a:prstGeom>
              <a:blipFill rotWithShape="0">
                <a:blip r:embed="rId7"/>
                <a:stretch>
                  <a:fillRect b="-7500"/>
                </a:stretch>
              </a:blipFill>
            </p:spPr>
            <p:txBody>
              <a:bodyPr/>
              <a:lstStyle/>
              <a:p>
                <a:r>
                  <a:rPr lang="en-US">
                    <a:noFill/>
                  </a:rPr>
                  <a:t> </a:t>
                </a:r>
              </a:p>
            </p:txBody>
          </p:sp>
        </mc:Fallback>
      </mc:AlternateContent>
      <p:sp>
        <p:nvSpPr>
          <p:cNvPr id="47" name="Curved Down Arrow 46"/>
          <p:cNvSpPr/>
          <p:nvPr/>
        </p:nvSpPr>
        <p:spPr>
          <a:xfrm rot="10800000">
            <a:off x="3687765" y="2121081"/>
            <a:ext cx="1933138" cy="914623"/>
          </a:xfrm>
          <a:prstGeom prst="curved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5" name="TextBox 24"/>
              <p:cNvSpPr txBox="1"/>
              <p:nvPr/>
            </p:nvSpPr>
            <p:spPr>
              <a:xfrm>
                <a:off x="9880879" y="4783220"/>
                <a:ext cx="513859" cy="28693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𝜇</m:t>
                      </m:r>
                      <m:r>
                        <a:rPr lang="en-US" sz="1600" i="1" smtClean="0">
                          <a:latin typeface="Cambria Math" panose="02040503050406030204" pitchFamily="18" charset="0"/>
                          <a:ea typeface="Cambria Math" panose="02040503050406030204" pitchFamily="18" charset="0"/>
                        </a:rPr>
                        <m:t>&lt;</m:t>
                      </m:r>
                      <m:box>
                        <m:boxPr>
                          <m:ctrlPr>
                            <a:rPr lang="en-US" sz="1600" i="1" smtClean="0">
                              <a:latin typeface="Cambria Math" panose="02040503050406030204" pitchFamily="18" charset="0"/>
                              <a:ea typeface="Cambria Math" panose="02040503050406030204" pitchFamily="18" charset="0"/>
                            </a:rPr>
                          </m:ctrlPr>
                        </m:boxPr>
                        <m:e>
                          <m:argPr>
                            <m:argSz m:val="-1"/>
                          </m:argPr>
                          <m:f>
                            <m:fPr>
                              <m:ctrlPr>
                                <a:rPr lang="en-US" sz="1600" i="1" smtClean="0">
                                  <a:latin typeface="Cambria Math" panose="02040503050406030204" pitchFamily="18" charset="0"/>
                                  <a:ea typeface="Cambria Math" panose="02040503050406030204" pitchFamily="18" charset="0"/>
                                </a:rPr>
                              </m:ctrlPr>
                            </m:fPr>
                            <m:num>
                              <m:r>
                                <a:rPr lang="es-CO" sz="1600" b="0" i="1" smtClean="0">
                                  <a:latin typeface="Cambria Math" panose="02040503050406030204" pitchFamily="18" charset="0"/>
                                  <a:ea typeface="Cambria Math" panose="02040503050406030204" pitchFamily="18" charset="0"/>
                                </a:rPr>
                                <m:t>1</m:t>
                              </m:r>
                            </m:num>
                            <m:den>
                              <m:r>
                                <a:rPr lang="es-CO" sz="1600" b="0" i="1" smtClean="0">
                                  <a:latin typeface="Cambria Math" panose="02040503050406030204" pitchFamily="18" charset="0"/>
                                  <a:ea typeface="Cambria Math" panose="02040503050406030204" pitchFamily="18" charset="0"/>
                                </a:rPr>
                                <m:t>2</m:t>
                              </m:r>
                            </m:den>
                          </m:f>
                        </m:e>
                      </m:box>
                    </m:oMath>
                  </m:oMathPara>
                </a14:m>
                <a:endParaRPr lang="en-US" sz="1600" dirty="0"/>
              </a:p>
            </p:txBody>
          </p:sp>
        </mc:Choice>
        <mc:Fallback>
          <p:sp>
            <p:nvSpPr>
              <p:cNvPr id="25" name="TextBox 24"/>
              <p:cNvSpPr txBox="1">
                <a:spLocks noRot="1" noChangeAspect="1" noMove="1" noResize="1" noEditPoints="1" noAdjustHandles="1" noChangeArrowheads="1" noChangeShapeType="1" noTextEdit="1"/>
              </p:cNvSpPr>
              <p:nvPr/>
            </p:nvSpPr>
            <p:spPr>
              <a:xfrm>
                <a:off x="9880879" y="4783220"/>
                <a:ext cx="513859" cy="286938"/>
              </a:xfrm>
              <a:prstGeom prst="rect">
                <a:avLst/>
              </a:prstGeom>
              <a:blipFill rotWithShape="0">
                <a:blip r:embed="rId8"/>
                <a:stretch>
                  <a:fillRect l="-9524" r="-4762" b="-14894"/>
                </a:stretch>
              </a:blipFill>
            </p:spPr>
            <p:txBody>
              <a:bodyPr/>
              <a:lstStyle/>
              <a:p>
                <a:r>
                  <a:rPr lang="en-US">
                    <a:noFill/>
                  </a:rPr>
                  <a:t> </a:t>
                </a:r>
              </a:p>
            </p:txBody>
          </p:sp>
        </mc:Fallback>
      </mc:AlternateContent>
      <p:sp>
        <p:nvSpPr>
          <p:cNvPr id="26" name="TextBox 25"/>
          <p:cNvSpPr txBox="1"/>
          <p:nvPr/>
        </p:nvSpPr>
        <p:spPr>
          <a:xfrm>
            <a:off x="8982098" y="4765684"/>
            <a:ext cx="785793" cy="338554"/>
          </a:xfrm>
          <a:prstGeom prst="rect">
            <a:avLst/>
          </a:prstGeom>
          <a:noFill/>
        </p:spPr>
        <p:txBody>
          <a:bodyPr wrap="none" rtlCol="0">
            <a:spAutoFit/>
          </a:bodyPr>
          <a:lstStyle/>
          <a:p>
            <a:r>
              <a:rPr lang="es-CO" sz="1600" dirty="0" smtClean="0"/>
              <a:t>Caso 1:</a:t>
            </a:r>
            <a:endParaRPr lang="en-US" sz="1600" dirty="0"/>
          </a:p>
        </p:txBody>
      </p:sp>
      <p:cxnSp>
        <p:nvCxnSpPr>
          <p:cNvPr id="63" name="Straight Connector 62"/>
          <p:cNvCxnSpPr/>
          <p:nvPr/>
        </p:nvCxnSpPr>
        <p:spPr>
          <a:xfrm flipH="1">
            <a:off x="10582981" y="4778751"/>
            <a:ext cx="13552" cy="1925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8832101" y="4413457"/>
            <a:ext cx="18394" cy="238072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009959" y="5052767"/>
            <a:ext cx="1216359" cy="276999"/>
          </a:xfrm>
          <a:prstGeom prst="rect">
            <a:avLst/>
          </a:prstGeom>
          <a:noFill/>
        </p:spPr>
        <p:txBody>
          <a:bodyPr wrap="none" rtlCol="0">
            <a:spAutoFit/>
          </a:bodyPr>
          <a:lstStyle/>
          <a:p>
            <a:r>
              <a:rPr lang="es-CO" sz="1200" dirty="0" smtClean="0"/>
              <a:t>Sindicato elige H</a:t>
            </a:r>
            <a:endParaRPr lang="en-US" sz="1200" dirty="0"/>
          </a:p>
        </p:txBody>
      </p:sp>
      <p:sp>
        <p:nvSpPr>
          <p:cNvPr id="69" name="TextBox 68"/>
          <p:cNvSpPr txBox="1"/>
          <p:nvPr/>
        </p:nvSpPr>
        <p:spPr>
          <a:xfrm>
            <a:off x="8934264" y="5299697"/>
            <a:ext cx="1505371" cy="646331"/>
          </a:xfrm>
          <a:prstGeom prst="rect">
            <a:avLst/>
          </a:prstGeom>
          <a:solidFill>
            <a:schemeClr val="bg1"/>
          </a:solidFill>
          <a:ln>
            <a:solidFill>
              <a:schemeClr val="accent6"/>
            </a:solidFill>
          </a:ln>
          <a:effectLst>
            <a:outerShdw blurRad="50800" dist="38100" dir="2700000" algn="tl" rotWithShape="0">
              <a:prstClr val="black">
                <a:alpha val="40000"/>
              </a:prstClr>
            </a:outerShdw>
          </a:effectLst>
        </p:spPr>
        <p:txBody>
          <a:bodyPr wrap="square" rtlCol="0">
            <a:spAutoFit/>
          </a:bodyPr>
          <a:lstStyle/>
          <a:p>
            <a:r>
              <a:rPr lang="es-CO" sz="1200" dirty="0" smtClean="0"/>
              <a:t>El desvío </a:t>
            </a:r>
            <a:r>
              <a:rPr lang="es-CO" sz="1200" b="1" dirty="0" smtClean="0"/>
              <a:t>no</a:t>
            </a:r>
            <a:r>
              <a:rPr lang="es-CO" sz="1200" dirty="0" smtClean="0"/>
              <a:t> es óptimo para el Banco Central fuerte</a:t>
            </a:r>
            <a:endParaRPr lang="en-US" sz="1200" dirty="0"/>
          </a:p>
        </p:txBody>
      </p:sp>
      <p:sp>
        <p:nvSpPr>
          <p:cNvPr id="79" name="TextBox 78"/>
          <p:cNvSpPr txBox="1"/>
          <p:nvPr/>
        </p:nvSpPr>
        <p:spPr>
          <a:xfrm>
            <a:off x="8934264" y="6057860"/>
            <a:ext cx="1528559" cy="646331"/>
          </a:xfrm>
          <a:prstGeom prst="rect">
            <a:avLst/>
          </a:prstGeom>
          <a:solidFill>
            <a:schemeClr val="bg1"/>
          </a:solidFill>
          <a:ln>
            <a:solidFill>
              <a:schemeClr val="accent6"/>
            </a:solidFill>
          </a:ln>
          <a:effectLst>
            <a:outerShdw blurRad="50800" dist="38100" dir="2700000" algn="tl" rotWithShape="0">
              <a:prstClr val="black">
                <a:alpha val="40000"/>
              </a:prstClr>
            </a:outerShdw>
          </a:effectLst>
        </p:spPr>
        <p:txBody>
          <a:bodyPr wrap="square" rtlCol="0">
            <a:spAutoFit/>
          </a:bodyPr>
          <a:lstStyle/>
          <a:p>
            <a:r>
              <a:rPr lang="es-CO" sz="1200" dirty="0" smtClean="0"/>
              <a:t>El desvío </a:t>
            </a:r>
            <a:r>
              <a:rPr lang="es-CO" sz="1200" b="1" dirty="0" smtClean="0">
                <a:solidFill>
                  <a:srgbClr val="FF0000"/>
                </a:solidFill>
              </a:rPr>
              <a:t>es </a:t>
            </a:r>
            <a:r>
              <a:rPr lang="es-CO" sz="1200" dirty="0" smtClean="0"/>
              <a:t>óptimo para el Banco Central débil</a:t>
            </a:r>
            <a:endParaRPr lang="en-US" sz="1200" dirty="0"/>
          </a:p>
        </p:txBody>
      </p:sp>
      <mc:AlternateContent xmlns:mc="http://schemas.openxmlformats.org/markup-compatibility/2006">
        <mc:Choice xmlns:a14="http://schemas.microsoft.com/office/drawing/2010/main" Requires="a14">
          <p:sp>
            <p:nvSpPr>
              <p:cNvPr id="80" name="TextBox 79"/>
              <p:cNvSpPr txBox="1"/>
              <p:nvPr/>
            </p:nvSpPr>
            <p:spPr>
              <a:xfrm>
                <a:off x="11471602" y="4780564"/>
                <a:ext cx="513859" cy="28693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𝜇</m:t>
                      </m:r>
                      <m:r>
                        <a:rPr lang="en-US" sz="1600" i="1" smtClean="0">
                          <a:latin typeface="Cambria Math" panose="02040503050406030204" pitchFamily="18" charset="0"/>
                          <a:ea typeface="Cambria Math" panose="02040503050406030204" pitchFamily="18" charset="0"/>
                        </a:rPr>
                        <m:t>≥</m:t>
                      </m:r>
                      <m:box>
                        <m:boxPr>
                          <m:ctrlPr>
                            <a:rPr lang="en-US" sz="1600" i="1" smtClean="0">
                              <a:latin typeface="Cambria Math" panose="02040503050406030204" pitchFamily="18" charset="0"/>
                              <a:ea typeface="Cambria Math" panose="02040503050406030204" pitchFamily="18" charset="0"/>
                            </a:rPr>
                          </m:ctrlPr>
                        </m:boxPr>
                        <m:e>
                          <m:argPr>
                            <m:argSz m:val="-1"/>
                          </m:argPr>
                          <m:f>
                            <m:fPr>
                              <m:ctrlPr>
                                <a:rPr lang="en-US" sz="1600" i="1" smtClean="0">
                                  <a:latin typeface="Cambria Math" panose="02040503050406030204" pitchFamily="18" charset="0"/>
                                  <a:ea typeface="Cambria Math" panose="02040503050406030204" pitchFamily="18" charset="0"/>
                                </a:rPr>
                              </m:ctrlPr>
                            </m:fPr>
                            <m:num>
                              <m:r>
                                <a:rPr lang="es-CO" sz="1600" b="0" i="1" smtClean="0">
                                  <a:latin typeface="Cambria Math" panose="02040503050406030204" pitchFamily="18" charset="0"/>
                                  <a:ea typeface="Cambria Math" panose="02040503050406030204" pitchFamily="18" charset="0"/>
                                </a:rPr>
                                <m:t>1</m:t>
                              </m:r>
                            </m:num>
                            <m:den>
                              <m:r>
                                <a:rPr lang="es-CO" sz="1600" b="0" i="1" smtClean="0">
                                  <a:latin typeface="Cambria Math" panose="02040503050406030204" pitchFamily="18" charset="0"/>
                                  <a:ea typeface="Cambria Math" panose="02040503050406030204" pitchFamily="18" charset="0"/>
                                </a:rPr>
                                <m:t>2</m:t>
                              </m:r>
                            </m:den>
                          </m:f>
                        </m:e>
                      </m:box>
                    </m:oMath>
                  </m:oMathPara>
                </a14:m>
                <a:endParaRPr lang="en-US" sz="1600" dirty="0"/>
              </a:p>
            </p:txBody>
          </p:sp>
        </mc:Choice>
        <mc:Fallback>
          <p:sp>
            <p:nvSpPr>
              <p:cNvPr id="80" name="TextBox 79"/>
              <p:cNvSpPr txBox="1">
                <a:spLocks noRot="1" noChangeAspect="1" noMove="1" noResize="1" noEditPoints="1" noAdjustHandles="1" noChangeArrowheads="1" noChangeShapeType="1" noTextEdit="1"/>
              </p:cNvSpPr>
              <p:nvPr/>
            </p:nvSpPr>
            <p:spPr>
              <a:xfrm>
                <a:off x="11471602" y="4780564"/>
                <a:ext cx="513859" cy="286938"/>
              </a:xfrm>
              <a:prstGeom prst="rect">
                <a:avLst/>
              </a:prstGeom>
              <a:blipFill rotWithShape="0">
                <a:blip r:embed="rId9"/>
                <a:stretch>
                  <a:fillRect l="-9524" r="-4762" b="-14894"/>
                </a:stretch>
              </a:blipFill>
            </p:spPr>
            <p:txBody>
              <a:bodyPr/>
              <a:lstStyle/>
              <a:p>
                <a:r>
                  <a:rPr lang="en-US">
                    <a:noFill/>
                  </a:rPr>
                  <a:t> </a:t>
                </a:r>
              </a:p>
            </p:txBody>
          </p:sp>
        </mc:Fallback>
      </mc:AlternateContent>
      <p:sp>
        <p:nvSpPr>
          <p:cNvPr id="85" name="TextBox 84"/>
          <p:cNvSpPr txBox="1"/>
          <p:nvPr/>
        </p:nvSpPr>
        <p:spPr>
          <a:xfrm>
            <a:off x="10677732" y="4773783"/>
            <a:ext cx="785793" cy="338554"/>
          </a:xfrm>
          <a:prstGeom prst="rect">
            <a:avLst/>
          </a:prstGeom>
          <a:noFill/>
        </p:spPr>
        <p:txBody>
          <a:bodyPr wrap="none" rtlCol="0">
            <a:spAutoFit/>
          </a:bodyPr>
          <a:lstStyle/>
          <a:p>
            <a:r>
              <a:rPr lang="es-CO" sz="1600" dirty="0" smtClean="0"/>
              <a:t>Caso 2:</a:t>
            </a:r>
            <a:endParaRPr lang="en-US" sz="1600" dirty="0"/>
          </a:p>
        </p:txBody>
      </p:sp>
      <p:sp>
        <p:nvSpPr>
          <p:cNvPr id="86" name="TextBox 85"/>
          <p:cNvSpPr txBox="1"/>
          <p:nvPr/>
        </p:nvSpPr>
        <p:spPr>
          <a:xfrm>
            <a:off x="10812300" y="5077537"/>
            <a:ext cx="1216359" cy="276999"/>
          </a:xfrm>
          <a:prstGeom prst="rect">
            <a:avLst/>
          </a:prstGeom>
          <a:noFill/>
        </p:spPr>
        <p:txBody>
          <a:bodyPr wrap="none" rtlCol="0">
            <a:spAutoFit/>
          </a:bodyPr>
          <a:lstStyle/>
          <a:p>
            <a:r>
              <a:rPr lang="es-CO" sz="1200" dirty="0" smtClean="0"/>
              <a:t>Sindicato elige L</a:t>
            </a:r>
            <a:endParaRPr lang="en-US" sz="1200" dirty="0"/>
          </a:p>
        </p:txBody>
      </p:sp>
      <p:sp>
        <p:nvSpPr>
          <p:cNvPr id="88" name="&quot;No&quot; Symbol 87"/>
          <p:cNvSpPr/>
          <p:nvPr/>
        </p:nvSpPr>
        <p:spPr>
          <a:xfrm>
            <a:off x="9967748" y="6076710"/>
            <a:ext cx="558627" cy="590233"/>
          </a:xfrm>
          <a:prstGeom prst="noSmoking">
            <a:avLst>
              <a:gd name="adj" fmla="val 12416"/>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11"/>
          <p:cNvPicPr>
            <a:picLocks noChangeAspect="1"/>
          </p:cNvPicPr>
          <p:nvPr/>
        </p:nvPicPr>
        <p:blipFill>
          <a:blip r:embed="rId10"/>
          <a:stretch>
            <a:fillRect/>
          </a:stretch>
        </p:blipFill>
        <p:spPr>
          <a:xfrm>
            <a:off x="2774582" y="5745853"/>
            <a:ext cx="5550188" cy="625974"/>
          </a:xfrm>
          <a:prstGeom prst="rect">
            <a:avLst/>
          </a:prstGeom>
          <a:ln>
            <a:solidFill>
              <a:srgbClr val="7030A0"/>
            </a:solidFill>
          </a:ln>
          <a:effectLst>
            <a:outerShdw blurRad="50800" dist="38100" dir="2700000" algn="tl" rotWithShape="0">
              <a:prstClr val="black">
                <a:alpha val="40000"/>
              </a:prstClr>
            </a:outerShdw>
          </a:effectLst>
        </p:spPr>
      </p:pic>
      <p:pic>
        <p:nvPicPr>
          <p:cNvPr id="18" name="Picture 17"/>
          <p:cNvPicPr>
            <a:picLocks noChangeAspect="1"/>
          </p:cNvPicPr>
          <p:nvPr/>
        </p:nvPicPr>
        <p:blipFill>
          <a:blip r:embed="rId11"/>
          <a:stretch>
            <a:fillRect/>
          </a:stretch>
        </p:blipFill>
        <p:spPr>
          <a:xfrm>
            <a:off x="1414060" y="66225"/>
            <a:ext cx="6105207" cy="1116794"/>
          </a:xfrm>
          <a:prstGeom prst="rect">
            <a:avLst/>
          </a:prstGeom>
          <a:ln>
            <a:solidFill>
              <a:srgbClr val="7030A0"/>
            </a:solidFill>
          </a:ln>
          <a:effectLst>
            <a:outerShdw blurRad="50800" dist="38100" dir="2700000" algn="tl" rotWithShape="0">
              <a:prstClr val="black">
                <a:alpha val="40000"/>
              </a:prstClr>
            </a:outerShdw>
          </a:effectLst>
        </p:spPr>
      </p:pic>
      <p:pic>
        <p:nvPicPr>
          <p:cNvPr id="23" name="Picture 22"/>
          <p:cNvPicPr>
            <a:picLocks noChangeAspect="1"/>
          </p:cNvPicPr>
          <p:nvPr/>
        </p:nvPicPr>
        <p:blipFill>
          <a:blip r:embed="rId12"/>
          <a:stretch>
            <a:fillRect/>
          </a:stretch>
        </p:blipFill>
        <p:spPr>
          <a:xfrm>
            <a:off x="8438612" y="2684811"/>
            <a:ext cx="3656138" cy="503430"/>
          </a:xfrm>
          <a:prstGeom prst="rect">
            <a:avLst/>
          </a:prstGeom>
          <a:ln>
            <a:solidFill>
              <a:schemeClr val="accent2"/>
            </a:solidFill>
          </a:ln>
          <a:effectLst>
            <a:outerShdw blurRad="50800" dist="38100" dir="2700000" algn="tl" rotWithShape="0">
              <a:prstClr val="black">
                <a:alpha val="40000"/>
              </a:prstClr>
            </a:outerShdw>
          </a:effectLst>
        </p:spPr>
      </p:pic>
      <p:pic>
        <p:nvPicPr>
          <p:cNvPr id="34" name="Picture 33"/>
          <p:cNvPicPr>
            <a:picLocks noChangeAspect="1"/>
          </p:cNvPicPr>
          <p:nvPr/>
        </p:nvPicPr>
        <p:blipFill>
          <a:blip r:embed="rId13"/>
          <a:stretch>
            <a:fillRect/>
          </a:stretch>
        </p:blipFill>
        <p:spPr>
          <a:xfrm>
            <a:off x="7652555" y="3298865"/>
            <a:ext cx="4436269" cy="483060"/>
          </a:xfrm>
          <a:prstGeom prst="rect">
            <a:avLst/>
          </a:prstGeom>
          <a:ln>
            <a:solidFill>
              <a:schemeClr val="accent2"/>
            </a:solidFill>
          </a:ln>
          <a:effectLst>
            <a:outerShdw blurRad="50800" dist="38100" dir="2700000" algn="tl" rotWithShape="0">
              <a:prstClr val="black">
                <a:alpha val="40000"/>
              </a:prstClr>
            </a:outerShdw>
          </a:effectLst>
        </p:spPr>
      </p:pic>
      <p:pic>
        <p:nvPicPr>
          <p:cNvPr id="36" name="Picture 35"/>
          <p:cNvPicPr>
            <a:picLocks noChangeAspect="1"/>
          </p:cNvPicPr>
          <p:nvPr/>
        </p:nvPicPr>
        <p:blipFill>
          <a:blip r:embed="rId14"/>
          <a:stretch>
            <a:fillRect/>
          </a:stretch>
        </p:blipFill>
        <p:spPr>
          <a:xfrm>
            <a:off x="9233601" y="3904204"/>
            <a:ext cx="2874713" cy="295203"/>
          </a:xfrm>
          <a:prstGeom prst="rect">
            <a:avLst/>
          </a:prstGeom>
          <a:ln>
            <a:solidFill>
              <a:schemeClr val="accent2"/>
            </a:solidFill>
          </a:ln>
          <a:effectLst>
            <a:outerShdw blurRad="50800" dist="38100" dir="2700000" algn="tl" rotWithShape="0">
              <a:prstClr val="black">
                <a:alpha val="40000"/>
              </a:prstClr>
            </a:outerShdw>
          </a:effectLst>
        </p:spPr>
      </p:pic>
      <p:sp>
        <p:nvSpPr>
          <p:cNvPr id="67" name="TextBox 66"/>
          <p:cNvSpPr txBox="1"/>
          <p:nvPr/>
        </p:nvSpPr>
        <p:spPr>
          <a:xfrm>
            <a:off x="10631197" y="5329766"/>
            <a:ext cx="1505371" cy="646331"/>
          </a:xfrm>
          <a:prstGeom prst="rect">
            <a:avLst/>
          </a:prstGeom>
          <a:solidFill>
            <a:schemeClr val="bg1"/>
          </a:solidFill>
          <a:ln>
            <a:solidFill>
              <a:schemeClr val="accent6"/>
            </a:solidFill>
          </a:ln>
          <a:effectLst>
            <a:outerShdw blurRad="50800" dist="38100" dir="2700000" algn="tl" rotWithShape="0">
              <a:prstClr val="black">
                <a:alpha val="40000"/>
              </a:prstClr>
            </a:outerShdw>
          </a:effectLst>
        </p:spPr>
        <p:txBody>
          <a:bodyPr wrap="square" rtlCol="0">
            <a:spAutoFit/>
          </a:bodyPr>
          <a:lstStyle/>
          <a:p>
            <a:r>
              <a:rPr lang="es-CO" sz="1200" dirty="0" smtClean="0"/>
              <a:t>El desvío </a:t>
            </a:r>
            <a:r>
              <a:rPr lang="es-CO" sz="1200" b="1" dirty="0" smtClean="0"/>
              <a:t>no</a:t>
            </a:r>
            <a:r>
              <a:rPr lang="es-CO" sz="1200" dirty="0" smtClean="0"/>
              <a:t> es óptimo para el Banco Central fuerte</a:t>
            </a:r>
            <a:endParaRPr lang="en-US" sz="1200" dirty="0"/>
          </a:p>
        </p:txBody>
      </p:sp>
      <p:sp>
        <p:nvSpPr>
          <p:cNvPr id="71" name="TextBox 70"/>
          <p:cNvSpPr txBox="1"/>
          <p:nvPr/>
        </p:nvSpPr>
        <p:spPr>
          <a:xfrm>
            <a:off x="10610725" y="6076710"/>
            <a:ext cx="1528559" cy="646331"/>
          </a:xfrm>
          <a:prstGeom prst="rect">
            <a:avLst/>
          </a:prstGeom>
          <a:solidFill>
            <a:schemeClr val="bg1"/>
          </a:solidFill>
          <a:ln>
            <a:solidFill>
              <a:schemeClr val="accent6"/>
            </a:solidFill>
          </a:ln>
          <a:effectLst>
            <a:outerShdw blurRad="50800" dist="38100" dir="2700000" algn="tl" rotWithShape="0">
              <a:prstClr val="black">
                <a:alpha val="40000"/>
              </a:prstClr>
            </a:outerShdw>
          </a:effectLst>
        </p:spPr>
        <p:txBody>
          <a:bodyPr wrap="square" rtlCol="0">
            <a:spAutoFit/>
          </a:bodyPr>
          <a:lstStyle/>
          <a:p>
            <a:r>
              <a:rPr lang="es-CO" sz="1200" dirty="0" smtClean="0"/>
              <a:t>El desvío </a:t>
            </a:r>
            <a:r>
              <a:rPr lang="es-CO" sz="1200" b="1" dirty="0" smtClean="0">
                <a:solidFill>
                  <a:srgbClr val="FF0000"/>
                </a:solidFill>
              </a:rPr>
              <a:t>es </a:t>
            </a:r>
            <a:r>
              <a:rPr lang="es-CO" sz="1200" dirty="0" smtClean="0"/>
              <a:t>óptimo para el Banco Central débil</a:t>
            </a:r>
            <a:endParaRPr lang="en-US" sz="1200" dirty="0"/>
          </a:p>
        </p:txBody>
      </p:sp>
      <p:sp>
        <p:nvSpPr>
          <p:cNvPr id="72" name="&quot;No&quot; Symbol 71"/>
          <p:cNvSpPr/>
          <p:nvPr/>
        </p:nvSpPr>
        <p:spPr>
          <a:xfrm>
            <a:off x="11411623" y="6065840"/>
            <a:ext cx="558627" cy="590233"/>
          </a:xfrm>
          <a:prstGeom prst="noSmoking">
            <a:avLst>
              <a:gd name="adj" fmla="val 12416"/>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quot;No&quot; Symbol 74"/>
          <p:cNvSpPr/>
          <p:nvPr/>
        </p:nvSpPr>
        <p:spPr>
          <a:xfrm>
            <a:off x="5630305" y="4429367"/>
            <a:ext cx="928561" cy="995048"/>
          </a:xfrm>
          <a:prstGeom prst="noSmoking">
            <a:avLst>
              <a:gd name="adj" fmla="val 12416"/>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quot;No&quot; Symbol 75"/>
          <p:cNvSpPr/>
          <p:nvPr/>
        </p:nvSpPr>
        <p:spPr>
          <a:xfrm>
            <a:off x="10063283" y="577427"/>
            <a:ext cx="928561" cy="995048"/>
          </a:xfrm>
          <a:prstGeom prst="noSmoking">
            <a:avLst>
              <a:gd name="adj" fmla="val 12416"/>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621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7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8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8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8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71"/>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72"/>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3" grpId="0" animBg="1"/>
      <p:bldP spid="42" grpId="0"/>
      <p:bldP spid="44" grpId="0"/>
      <p:bldP spid="64" grpId="0" animBg="1"/>
      <p:bldP spid="65" grpId="0"/>
      <p:bldP spid="70" grpId="0"/>
      <p:bldP spid="47" grpId="0" animBg="1"/>
      <p:bldP spid="25" grpId="0"/>
      <p:bldP spid="26" grpId="0"/>
      <p:bldP spid="31" grpId="0"/>
      <p:bldP spid="69" grpId="0" animBg="1"/>
      <p:bldP spid="79" grpId="0" animBg="1"/>
      <p:bldP spid="80" grpId="0"/>
      <p:bldP spid="85" grpId="0"/>
      <p:bldP spid="86" grpId="0"/>
      <p:bldP spid="88" grpId="0" animBg="1"/>
      <p:bldP spid="67" grpId="0" animBg="1"/>
      <p:bldP spid="71" grpId="0" animBg="1"/>
      <p:bldP spid="72" grpId="0" animBg="1"/>
      <p:bldP spid="75" grpId="0" animBg="1"/>
      <p:bldP spid="7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1039</Words>
  <Application>Microsoft Office PowerPoint</Application>
  <PresentationFormat>Widescreen</PresentationFormat>
  <Paragraphs>124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Monetary authority signaling game (Muñoz-García, 2012)</vt:lpstr>
      <vt:lpstr>Monetary authority signaling game (Muñoz-García, 2012)</vt:lpstr>
      <vt:lpstr>Monetary authority signaling game (Muñoz-García, 2012)</vt:lpstr>
      <vt:lpstr>Monetary authority signaling game (Muñoz-García, 2012)</vt:lpstr>
      <vt:lpstr>Monetary authority signaling game (Muñoz-García, 2012)</vt:lpstr>
      <vt:lpstr>Monetary authority signaling game (Muñoz-García, 2012)</vt:lpstr>
      <vt:lpstr>Monetary authority signaling game (Muñoz-García, 2012)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Monetary authority signaling game (Muñoz-García, 2012)</dc:title>
  <dc:creator>Juan Chaparro</dc:creator>
  <cp:lastModifiedBy>Juan Chaparro</cp:lastModifiedBy>
  <cp:revision>42</cp:revision>
  <dcterms:created xsi:type="dcterms:W3CDTF">2021-04-22T16:57:10Z</dcterms:created>
  <dcterms:modified xsi:type="dcterms:W3CDTF">2021-04-23T02:09:00Z</dcterms:modified>
</cp:coreProperties>
</file>