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3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850F-0A91-498D-9FE9-40C581344F8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6.png"/><Relationship Id="rId26" Type="http://schemas.openxmlformats.org/officeDocument/2006/relationships/image" Target="../media/image15.png"/><Relationship Id="rId39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17" Type="http://schemas.openxmlformats.org/officeDocument/2006/relationships/image" Target="../media/image5.png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2" Type="http://schemas.openxmlformats.org/officeDocument/2006/relationships/hyperlink" Target="https://es.wikipedia.org/wiki/Conjunto_potencia" TargetMode="Externa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29" Type="http://schemas.openxmlformats.org/officeDocument/2006/relationships/image" Target="../media/image18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15" Type="http://schemas.openxmlformats.org/officeDocument/2006/relationships/image" Target="../media/image3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9" Type="http://schemas.openxmlformats.org/officeDocument/2006/relationships/image" Target="../media/image7.png"/><Relationship Id="rId31" Type="http://schemas.openxmlformats.org/officeDocument/2006/relationships/image" Target="../media/image20.png"/><Relationship Id="rId44" Type="http://schemas.openxmlformats.org/officeDocument/2006/relationships/image" Target="../media/image33.png"/><Relationship Id="rId14" Type="http://schemas.openxmlformats.org/officeDocument/2006/relationships/image" Target="../media/image2.png"/><Relationship Id="rId22" Type="http://schemas.openxmlformats.org/officeDocument/2006/relationships/image" Target="../media/image10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35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Relationship Id="rId2" Type="http://schemas.openxmlformats.org/officeDocument/2006/relationships/image" Target="../media/image30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jpeg"/><Relationship Id="rId3" Type="http://schemas.openxmlformats.org/officeDocument/2006/relationships/hyperlink" Target="https://www.coursera.org/learn/game-theory-1" TargetMode="External"/><Relationship Id="rId7" Type="http://schemas.openxmlformats.org/officeDocument/2006/relationships/image" Target="../media/image103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jpeg"/><Relationship Id="rId5" Type="http://schemas.openxmlformats.org/officeDocument/2006/relationships/hyperlink" Target="https://nam10.safelinks.protection.outlook.com/?url=https://ebookcentral-proquest-com.ezproxy.eafit.edu.co/lib/eafit/detail.action?docID%3D881033&amp;data=04|01|jcchaparrc@eafit.edu.co|6a5c75721f7b4c3fbc7108d8c2106cca|99f7b55e9cbe467b8143919782918afb|0|0|637472723081399610|Unknown|TWFpbGZsb3d8eyJWIjoiMC4wLjAwMDAiLCJQIjoiV2luMzIiLCJBTiI6Ik1haWwiLCJXVCI6Mn0%3D|1000&amp;sdata=S0yPH88rGMV5HvD4EpuA3gaZiUchOz0cUAFD4pZcJro%3D&amp;reserved=0" TargetMode="External"/><Relationship Id="rId4" Type="http://schemas.openxmlformats.org/officeDocument/2006/relationships/hyperlink" Target="https://doi.org/10.2200/S00108ED1V01Y200802AIM0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0" y="116551"/>
            <a:ext cx="11235431" cy="842238"/>
          </a:xfrm>
        </p:spPr>
        <p:txBody>
          <a:bodyPr/>
          <a:lstStyle/>
          <a:p>
            <a:r>
              <a:rPr lang="es-CO" dirty="0" smtClean="0"/>
              <a:t>Capítulo 4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Perfecta</a:t>
            </a:r>
            <a:endParaRPr lang="es-CO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3471999" y="1155544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37427" y="1049970"/>
            <a:ext cx="1502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[LB&amp;S] Definition 4.1.1 (p. 32)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58753" y="4513477"/>
                <a:ext cx="3975356" cy="107375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s-CO" sz="1400" dirty="0" smtClean="0"/>
                  <a:t> ó </a:t>
                </a:r>
                <a14:m>
                  <m:oMath xmlns:m="http://schemas.openxmlformats.org/officeDocument/2006/math">
                    <m:r>
                      <a:rPr lang="es-CO" sz="1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s-CO" sz="1400" dirty="0" smtClean="0"/>
                  <a:t>: conjunto potencia el conjunto 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CO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s-CO" sz="14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,2,3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O" sz="1400" b="0" i="1" dirty="0" smtClean="0">
                  <a:ea typeface="Cambria Math" panose="02040503050406030204" pitchFamily="18" charset="0"/>
                </a:endParaRPr>
              </a:p>
              <a:p>
                <a:endParaRPr lang="es-CO" sz="1000" i="1" dirty="0" smtClean="0"/>
              </a:p>
              <a:p>
                <a:r>
                  <a:rPr lang="es-CO" sz="1000" i="1" dirty="0" smtClean="0">
                    <a:hlinkClick r:id="rId2"/>
                  </a:rPr>
                  <a:t>https</a:t>
                </a:r>
                <a:r>
                  <a:rPr lang="es-CO" sz="1000" i="1" dirty="0">
                    <a:hlinkClick r:id="rId2"/>
                  </a:rPr>
                  <a:t>://</a:t>
                </a:r>
                <a:r>
                  <a:rPr lang="es-CO" sz="1000" i="1" dirty="0" smtClean="0">
                    <a:hlinkClick r:id="rId2"/>
                  </a:rPr>
                  <a:t>es.wikipedia.org/wiki/Conjunto_potencia</a:t>
                </a:r>
                <a:endParaRPr lang="es-CO" sz="1000" i="1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53" y="4513477"/>
                <a:ext cx="3975356" cy="10737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7518924" y="1096480"/>
            <a:ext cx="298903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Perfect-information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518925" y="1629423"/>
                <a:ext cx="45409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“A (finite) perfect-information game (in extensive form) is a tuple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 smtClean="0"/>
                  <a:t>, where: ”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25" y="1629423"/>
                <a:ext cx="4540996" cy="1015663"/>
              </a:xfrm>
              <a:prstGeom prst="rect">
                <a:avLst/>
              </a:prstGeom>
              <a:blipFill rotWithShape="0">
                <a:blip r:embed="rId13"/>
                <a:stretch>
                  <a:fillRect l="-134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H="1" flipV="1">
            <a:off x="7418908" y="1135547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59503" y="1959034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880" y="2388563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20361" y="3644736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45549" y="48111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  <a:endCxn id="46" idx="7"/>
          </p:cNvCxnSpPr>
          <p:nvPr/>
        </p:nvCxnSpPr>
        <p:spPr>
          <a:xfrm flipH="1">
            <a:off x="769322" y="2065438"/>
            <a:ext cx="1690181" cy="354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3"/>
            <a:endCxn id="47" idx="7"/>
          </p:cNvCxnSpPr>
          <p:nvPr/>
        </p:nvCxnSpPr>
        <p:spPr>
          <a:xfrm flipH="1">
            <a:off x="1693803" y="2140676"/>
            <a:ext cx="795458" cy="1535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48" idx="0"/>
          </p:cNvCxnSpPr>
          <p:nvPr/>
        </p:nvCxnSpPr>
        <p:spPr>
          <a:xfrm>
            <a:off x="2561103" y="2171841"/>
            <a:ext cx="186046" cy="2639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7773" y="3278479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85749" y="3278479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46" idx="3"/>
            <a:endCxn id="84" idx="0"/>
          </p:cNvCxnSpPr>
          <p:nvPr/>
        </p:nvCxnSpPr>
        <p:spPr>
          <a:xfrm flipH="1">
            <a:off x="387349" y="2570205"/>
            <a:ext cx="238289" cy="708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6" idx="5"/>
            <a:endCxn id="83" idx="0"/>
          </p:cNvCxnSpPr>
          <p:nvPr/>
        </p:nvCxnSpPr>
        <p:spPr>
          <a:xfrm>
            <a:off x="769322" y="2570205"/>
            <a:ext cx="220051" cy="708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822641" y="4539600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0617" y="4539600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47" idx="3"/>
            <a:endCxn id="88" idx="0"/>
          </p:cNvCxnSpPr>
          <p:nvPr/>
        </p:nvCxnSpPr>
        <p:spPr>
          <a:xfrm flipH="1">
            <a:off x="1322217" y="3826378"/>
            <a:ext cx="227902" cy="713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7" idx="5"/>
            <a:endCxn id="87" idx="0"/>
          </p:cNvCxnSpPr>
          <p:nvPr/>
        </p:nvCxnSpPr>
        <p:spPr>
          <a:xfrm>
            <a:off x="1693803" y="3826378"/>
            <a:ext cx="230438" cy="713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955796" y="5698915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53772" y="5698915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48" idx="3"/>
            <a:endCxn id="101" idx="0"/>
          </p:cNvCxnSpPr>
          <p:nvPr/>
        </p:nvCxnSpPr>
        <p:spPr>
          <a:xfrm flipH="1">
            <a:off x="2455372" y="4992757"/>
            <a:ext cx="219935" cy="706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5"/>
            <a:endCxn id="100" idx="0"/>
          </p:cNvCxnSpPr>
          <p:nvPr/>
        </p:nvCxnSpPr>
        <p:spPr>
          <a:xfrm>
            <a:off x="2818991" y="4992757"/>
            <a:ext cx="238405" cy="706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415474" y="162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5171" y="2037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71118" y="327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4124" y="454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4273" y="35423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04187" y="35423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628934" y="478896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008211" y="47824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46633" y="59201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774124" y="59277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00604" y="1063355"/>
            <a:ext cx="30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[LB&amp;S] Figura 4.1: Un juego de repartición (</a:t>
            </a:r>
            <a:r>
              <a:rPr lang="es-CO" sz="1400" i="1" dirty="0" err="1" smtClean="0"/>
              <a:t>the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sharing</a:t>
            </a:r>
            <a:r>
              <a:rPr lang="es-CO" sz="1400" i="1" dirty="0" smtClean="0"/>
              <a:t> </a:t>
            </a:r>
            <a:r>
              <a:rPr lang="es-CO" sz="1400" dirty="0" err="1" smtClean="0"/>
              <a:t>game</a:t>
            </a:r>
            <a:r>
              <a:rPr lang="es-CO" sz="1400" dirty="0" smtClean="0"/>
              <a:t>, p. 33)</a:t>
            </a:r>
            <a:endParaRPr lang="es-CO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87089" y="271081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87773" y="274004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844242" y="401200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976645" y="519883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1362" y="398069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206252" y="517280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282203" y="1926937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[</a:t>
            </a:r>
            <a:r>
              <a:rPr lang="es-CO" sz="1200" dirty="0" smtClean="0">
                <a:solidFill>
                  <a:srgbClr val="FF0000"/>
                </a:solidFill>
              </a:rPr>
              <a:t>2</a:t>
            </a:r>
            <a:r>
              <a:rPr lang="es-CO" sz="1200" dirty="0" smtClean="0"/>
              <a:t>-</a:t>
            </a:r>
            <a:r>
              <a:rPr lang="es-CO" sz="1200" dirty="0" smtClean="0">
                <a:solidFill>
                  <a:srgbClr val="00B050"/>
                </a:solidFill>
              </a:rPr>
              <a:t>0</a:t>
            </a:r>
            <a:r>
              <a:rPr lang="es-CO" sz="1200" dirty="0" smtClean="0"/>
              <a:t>]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617772" y="2699262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[</a:t>
            </a:r>
            <a:r>
              <a:rPr lang="es-CO" sz="1200" dirty="0" smtClean="0">
                <a:solidFill>
                  <a:srgbClr val="FF0000"/>
                </a:solidFill>
              </a:rPr>
              <a:t>1</a:t>
            </a:r>
            <a:r>
              <a:rPr lang="es-CO" sz="1200" dirty="0" smtClean="0"/>
              <a:t>-</a:t>
            </a:r>
            <a:r>
              <a:rPr lang="es-CO" sz="1200" dirty="0" smtClean="0">
                <a:solidFill>
                  <a:srgbClr val="00B050"/>
                </a:solidFill>
              </a:rPr>
              <a:t>1</a:t>
            </a:r>
            <a:r>
              <a:rPr lang="es-CO" sz="1200" dirty="0" smtClean="0"/>
              <a:t>]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655850" y="3096211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[</a:t>
            </a:r>
            <a:r>
              <a:rPr lang="es-CO" sz="1200" dirty="0" smtClean="0">
                <a:solidFill>
                  <a:srgbClr val="FF0000"/>
                </a:solidFill>
              </a:rPr>
              <a:t>0</a:t>
            </a:r>
            <a:r>
              <a:rPr lang="es-CO" sz="1200" dirty="0" smtClean="0"/>
              <a:t>-</a:t>
            </a:r>
            <a:r>
              <a:rPr lang="es-CO" sz="1200" dirty="0" smtClean="0">
                <a:solidFill>
                  <a:srgbClr val="00B050"/>
                </a:solidFill>
              </a:rPr>
              <a:t>2</a:t>
            </a:r>
            <a:r>
              <a:rPr lang="es-CO" sz="1200" dirty="0" smtClean="0"/>
              <a:t>]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18924" y="2699262"/>
                <a:ext cx="2744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conjunto de jugadores</a:t>
                </a:r>
                <a:endParaRPr lang="es-CO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24" y="2699262"/>
                <a:ext cx="274472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7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19104" y="1184880"/>
                <a:ext cx="1196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04" y="1184880"/>
                <a:ext cx="119622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4106033" y="850677"/>
            <a:ext cx="265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Ejemplo, un juego de repartición:</a:t>
            </a:r>
            <a:endParaRPr lang="es-CO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518924" y="3053261"/>
                <a:ext cx="4187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conjunto de acciones de todo el juego</a:t>
                </a:r>
                <a:endParaRPr lang="es-CO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24" y="3053261"/>
                <a:ext cx="4187493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1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3631938" y="1617543"/>
                <a:ext cx="2981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{no, sí, [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/>
                  <a:t>-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0</a:t>
                </a:r>
                <a:r>
                  <a:rPr lang="en-US" dirty="0" smtClean="0"/>
                  <a:t>], [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-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dirty="0" smtClean="0"/>
                  <a:t>], [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/>
                  <a:t>-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dirty="0" smtClean="0"/>
                  <a:t>]}</a:t>
                </a:r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938" y="1617543"/>
                <a:ext cx="2981585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528279" y="3422593"/>
                <a:ext cx="375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conjunto de nodos no terminales</a:t>
                </a:r>
                <a:endParaRPr lang="es-CO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9" y="3422593"/>
                <a:ext cx="3752502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4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43415" y="1926937"/>
            <a:ext cx="2704216" cy="4017955"/>
            <a:chOff x="443415" y="1926937"/>
            <a:chExt cx="2704216" cy="4017955"/>
          </a:xfrm>
        </p:grpSpPr>
        <p:sp>
          <p:nvSpPr>
            <p:cNvPr id="15" name="TextBox 14"/>
            <p:cNvSpPr txBox="1"/>
            <p:nvPr/>
          </p:nvSpPr>
          <p:spPr>
            <a:xfrm>
              <a:off x="2620034" y="192693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[a]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0851" y="2404823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[b]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82030" y="362883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[c]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89841" y="483222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[d]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3415" y="324730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[e]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62098" y="3258846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[f]</a:t>
              </a:r>
              <a:endParaRPr 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89598" y="4505454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[g]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97496" y="4507728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[h]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57564" y="566789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[i]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58846" y="5666021"/>
              <a:ext cx="314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[j]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3596022" y="2078983"/>
                <a:ext cx="1682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22" y="2078983"/>
                <a:ext cx="1682705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518924" y="3778312"/>
                <a:ext cx="3422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conjunto de nodos terminales</a:t>
                </a:r>
                <a:endParaRPr lang="es-CO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24" y="3778312"/>
                <a:ext cx="3422796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4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3602785" y="2686973"/>
                <a:ext cx="20736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785" y="2686973"/>
                <a:ext cx="2073645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518924" y="4132046"/>
                <a:ext cx="3271537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función de acciones</a:t>
                </a:r>
                <a:endParaRPr lang="es-CO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24" y="4132046"/>
                <a:ext cx="3271537" cy="370038"/>
              </a:xfrm>
              <a:prstGeom prst="rect">
                <a:avLst/>
              </a:prstGeom>
              <a:blipFill rotWithShape="0">
                <a:blip r:embed="rId22"/>
                <a:stretch>
                  <a:fillRect l="-1490" t="-8197" r="-93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3544539" y="3205338"/>
                <a:ext cx="2808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B050"/>
                              </a:solidFill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dirty="0"/>
                            <m:t>], [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B050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], [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B050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39" y="3205338"/>
                <a:ext cx="2808718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3634205" y="3582723"/>
                <a:ext cx="1606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{no, sí}</a:t>
                </a: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05" y="3582723"/>
                <a:ext cx="1606337" cy="369332"/>
              </a:xfrm>
              <a:prstGeom prst="rect">
                <a:avLst/>
              </a:prstGeom>
              <a:blipFill rotWithShape="0">
                <a:blip r:embed="rId2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7524776" y="5613081"/>
                <a:ext cx="329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función de jugadores</a:t>
                </a:r>
                <a:endParaRPr lang="es-CO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76" y="5613081"/>
                <a:ext cx="3292761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1479" t="-10000" r="-9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3640220" y="4033279"/>
                <a:ext cx="104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220" y="4033279"/>
                <a:ext cx="1049967" cy="369332"/>
              </a:xfrm>
              <a:prstGeom prst="rect">
                <a:avLst/>
              </a:prstGeom>
              <a:blipFill rotWithShape="0">
                <a:blip r:embed="rId26"/>
                <a:stretch>
                  <a:fillRect t="-10000" r="-4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3651704" y="4411913"/>
                <a:ext cx="1029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704" y="4411913"/>
                <a:ext cx="1029193" cy="369332"/>
              </a:xfrm>
              <a:prstGeom prst="rect">
                <a:avLst/>
              </a:prstGeom>
              <a:blipFill rotWithShape="0">
                <a:blip r:embed="rId27"/>
                <a:stretch>
                  <a:fillRect t="-10000" r="-47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7529712" y="5982413"/>
                <a:ext cx="4209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función de sucesores</a:t>
                </a:r>
                <a:endParaRPr lang="es-CO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712" y="5982413"/>
                <a:ext cx="4209742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11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3596262" y="4895713"/>
                <a:ext cx="1711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B050"/>
                              </a:solidFill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62" y="4895713"/>
                <a:ext cx="1711879" cy="369332"/>
              </a:xfrm>
              <a:prstGeom prst="rect">
                <a:avLst/>
              </a:prstGeom>
              <a:blipFill rotWithShape="0"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3546167" y="5235600"/>
                <a:ext cx="1782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m:rPr>
                              <m:nor/>
                            </m:rPr>
                            <a:rPr lang="es-CO" b="0" i="0" dirty="0" smtClean="0">
                              <a:solidFill>
                                <a:srgbClr val="FF0000"/>
                              </a:solidFill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nor/>
                            </m:rPr>
                            <a:rPr lang="es-CO" b="0" i="0" dirty="0" smtClean="0">
                              <a:solidFill>
                                <a:srgbClr val="00B050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167" y="5235600"/>
                <a:ext cx="1782411" cy="369332"/>
              </a:xfrm>
              <a:prstGeom prst="rect">
                <a:avLst/>
              </a:prstGeom>
              <a:blipFill rotWithShape="0">
                <a:blip r:embed="rId3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349847" y="4875822"/>
                <a:ext cx="1459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CO" b="0" i="0" dirty="0" smtClean="0"/>
                            <m:t>no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47" y="4875822"/>
                <a:ext cx="1459182" cy="369332"/>
              </a:xfrm>
              <a:prstGeom prst="rect">
                <a:avLst/>
              </a:prstGeom>
              <a:blipFill rotWithShape="0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3584227" y="5563424"/>
                <a:ext cx="1327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CO" b="0" i="0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s-CO" b="0" i="0" dirty="0" smtClean="0"/>
                            <m:t>í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27" y="5563424"/>
                <a:ext cx="1327736" cy="369332"/>
              </a:xfrm>
              <a:prstGeom prst="rect">
                <a:avLst/>
              </a:prstGeom>
              <a:blipFill rotWithShape="0"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515148" y="6352511"/>
                <a:ext cx="3171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dirty="0" smtClean="0"/>
                  <a:t>funciones de pagos</a:t>
                </a:r>
                <a:endParaRPr lang="es-CO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148" y="6352511"/>
                <a:ext cx="3171189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1731" t="-8197" r="-7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3612578" y="6017115"/>
                <a:ext cx="1137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8" y="6017115"/>
                <a:ext cx="1137363" cy="369332"/>
              </a:xfrm>
              <a:prstGeom prst="rect">
                <a:avLst/>
              </a:prstGeom>
              <a:blipFill rotWithShape="0">
                <a:blip r:embed="rId34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793712" y="5996529"/>
                <a:ext cx="1150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12" y="5996529"/>
                <a:ext cx="1150700" cy="369332"/>
              </a:xfrm>
              <a:prstGeom prst="rect">
                <a:avLst/>
              </a:prstGeom>
              <a:blipFill rotWithShape="0">
                <a:blip r:embed="rId35"/>
                <a:stretch>
                  <a:fillRect t="-10000" r="-37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3624866" y="6376307"/>
                <a:ext cx="1168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0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6" y="6376307"/>
                <a:ext cx="1168846" cy="369332"/>
              </a:xfrm>
              <a:prstGeom prst="rect">
                <a:avLst/>
              </a:prstGeom>
              <a:blipFill rotWithShape="0">
                <a:blip r:embed="rId36"/>
                <a:stretch>
                  <a:fillRect t="-9836" r="-36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4793712" y="6401452"/>
                <a:ext cx="1111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2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12" y="6401452"/>
                <a:ext cx="1111138" cy="369332"/>
              </a:xfrm>
              <a:prstGeom prst="rect">
                <a:avLst/>
              </a:prstGeom>
              <a:blipFill rotWithShape="0">
                <a:blip r:embed="rId37"/>
                <a:stretch>
                  <a:fillRect t="-8197" r="-3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260756" y="1285957"/>
                <a:ext cx="1716427" cy="27699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O" sz="1200" dirty="0" smtClean="0"/>
                  <a:t>: conjunto de acciones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756" y="1285957"/>
                <a:ext cx="1716427" cy="276999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435393" y="2043575"/>
                <a:ext cx="1525103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O" sz="1200" dirty="0" smtClean="0"/>
                  <a:t>: conjunto de nodos no terminales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93" y="2043575"/>
                <a:ext cx="1525103" cy="461665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703924" y="2643062"/>
                <a:ext cx="1262552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O" sz="1200" dirty="0" smtClean="0"/>
                  <a:t>: conjunto de nodos terminales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24" y="2643062"/>
                <a:ext cx="1262552" cy="461665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5352738" y="3641698"/>
                <a:ext cx="1600845" cy="27699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s-CO" sz="1200" dirty="0" smtClean="0"/>
                  <a:t>: función de acciones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38" y="3641698"/>
                <a:ext cx="1600845" cy="276999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846900" y="4157779"/>
                <a:ext cx="1829402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O" sz="1200" dirty="0" smtClean="0"/>
                  <a:t>: función de jugadores / función de turnos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00" y="4157779"/>
                <a:ext cx="1829402" cy="461665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6033203" y="6160069"/>
                <a:ext cx="923876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sz="1200" dirty="0" smtClean="0"/>
                  <a:t>: función de pagos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03" y="6160069"/>
                <a:ext cx="923876" cy="461665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502837" y="5345836"/>
                <a:ext cx="1142476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CO" sz="1200" dirty="0" smtClean="0"/>
                  <a:t>: función de sucesores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37" y="5345836"/>
                <a:ext cx="1142476" cy="461665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1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2" grpId="0" animBg="1"/>
      <p:bldP spid="79" grpId="0" animBg="1"/>
      <p:bldP spid="80" grpId="0"/>
      <p:bldP spid="6" grpId="0" animBg="1"/>
      <p:bldP spid="46" grpId="0" animBg="1"/>
      <p:bldP spid="47" grpId="0" animBg="1"/>
      <p:bldP spid="48" grpId="0" animBg="1"/>
      <p:bldP spid="83" grpId="0" animBg="1"/>
      <p:bldP spid="84" grpId="0" animBg="1"/>
      <p:bldP spid="87" grpId="0" animBg="1"/>
      <p:bldP spid="88" grpId="0" animBg="1"/>
      <p:bldP spid="100" grpId="0" animBg="1"/>
      <p:bldP spid="101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2" grpId="0"/>
      <p:bldP spid="133" grpId="0"/>
      <p:bldP spid="134" grpId="0"/>
      <p:bldP spid="135" grpId="0"/>
      <p:bldP spid="136" grpId="0"/>
      <p:bldP spid="137" grpId="0"/>
      <p:bldP spid="91" grpId="0"/>
      <p:bldP spid="92" grpId="0"/>
      <p:bldP spid="93" grpId="0"/>
      <p:bldP spid="8" grpId="0"/>
      <p:bldP spid="10" grpId="0"/>
      <p:bldP spid="94" grpId="0"/>
      <p:bldP spid="95" grpId="0"/>
      <p:bldP spid="96" grpId="0"/>
      <p:bldP spid="97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31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0" y="116551"/>
            <a:ext cx="11235431" cy="842238"/>
          </a:xfrm>
        </p:spPr>
        <p:txBody>
          <a:bodyPr/>
          <a:lstStyle/>
          <a:p>
            <a:r>
              <a:rPr lang="es-CO" dirty="0" smtClean="0"/>
              <a:t>Capítulo 4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Perfecta</a:t>
            </a:r>
            <a:endParaRPr lang="es-CO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3471999" y="1155544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49014" y="1097023"/>
            <a:ext cx="267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[LB&amp;S] Definition 4.2.1 (p. 33)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624866" y="1032529"/>
            <a:ext cx="298903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Pure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86500" y="1499276"/>
                <a:ext cx="84566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 smtClean="0"/>
                  <a:t> be a perfect-information extensive-form game. Then the pure strategies of player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consist of the Cartesian product: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00" y="1499276"/>
                <a:ext cx="8456695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720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459503" y="1959034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880" y="2388563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20361" y="3644736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45549" y="48111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  <a:endCxn id="46" idx="7"/>
          </p:cNvCxnSpPr>
          <p:nvPr/>
        </p:nvCxnSpPr>
        <p:spPr>
          <a:xfrm flipH="1">
            <a:off x="769322" y="2065438"/>
            <a:ext cx="1690181" cy="354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3"/>
            <a:endCxn id="47" idx="7"/>
          </p:cNvCxnSpPr>
          <p:nvPr/>
        </p:nvCxnSpPr>
        <p:spPr>
          <a:xfrm flipH="1">
            <a:off x="1693803" y="2140676"/>
            <a:ext cx="795458" cy="1535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48" idx="0"/>
          </p:cNvCxnSpPr>
          <p:nvPr/>
        </p:nvCxnSpPr>
        <p:spPr>
          <a:xfrm>
            <a:off x="2561103" y="2171841"/>
            <a:ext cx="186046" cy="2639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7773" y="3278479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85749" y="3278479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46" idx="3"/>
            <a:endCxn id="84" idx="0"/>
          </p:cNvCxnSpPr>
          <p:nvPr/>
        </p:nvCxnSpPr>
        <p:spPr>
          <a:xfrm flipH="1">
            <a:off x="387349" y="2570205"/>
            <a:ext cx="238289" cy="708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6" idx="5"/>
            <a:endCxn id="83" idx="0"/>
          </p:cNvCxnSpPr>
          <p:nvPr/>
        </p:nvCxnSpPr>
        <p:spPr>
          <a:xfrm>
            <a:off x="769322" y="2570205"/>
            <a:ext cx="220051" cy="708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822641" y="4539600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0617" y="4539600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47" idx="3"/>
            <a:endCxn id="88" idx="0"/>
          </p:cNvCxnSpPr>
          <p:nvPr/>
        </p:nvCxnSpPr>
        <p:spPr>
          <a:xfrm flipH="1">
            <a:off x="1322217" y="3826378"/>
            <a:ext cx="227902" cy="713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7" idx="5"/>
            <a:endCxn id="87" idx="0"/>
          </p:cNvCxnSpPr>
          <p:nvPr/>
        </p:nvCxnSpPr>
        <p:spPr>
          <a:xfrm>
            <a:off x="1693803" y="3826378"/>
            <a:ext cx="230438" cy="713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955796" y="5698915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53772" y="5698915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48" idx="3"/>
            <a:endCxn id="101" idx="0"/>
          </p:cNvCxnSpPr>
          <p:nvPr/>
        </p:nvCxnSpPr>
        <p:spPr>
          <a:xfrm flipH="1">
            <a:off x="2455372" y="4992757"/>
            <a:ext cx="219935" cy="706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5"/>
            <a:endCxn id="100" idx="0"/>
          </p:cNvCxnSpPr>
          <p:nvPr/>
        </p:nvCxnSpPr>
        <p:spPr>
          <a:xfrm>
            <a:off x="2818991" y="4992757"/>
            <a:ext cx="238405" cy="706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415474" y="162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5171" y="2037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71118" y="327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4124" y="454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4273" y="35423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04187" y="35423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628934" y="478896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008211" y="47824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46633" y="59201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774124" y="59277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00604" y="1063355"/>
            <a:ext cx="30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[LB&amp;S] Figura 4.1: Un juego de repartición (</a:t>
            </a:r>
            <a:r>
              <a:rPr lang="es-CO" sz="1400" i="1" dirty="0" err="1" smtClean="0"/>
              <a:t>the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sharing</a:t>
            </a:r>
            <a:r>
              <a:rPr lang="es-CO" sz="1400" i="1" dirty="0" smtClean="0"/>
              <a:t> </a:t>
            </a:r>
            <a:r>
              <a:rPr lang="es-CO" sz="1400" dirty="0" err="1" smtClean="0"/>
              <a:t>game</a:t>
            </a:r>
            <a:r>
              <a:rPr lang="es-CO" sz="1400" dirty="0" smtClean="0"/>
              <a:t>, p. 33)</a:t>
            </a:r>
            <a:endParaRPr lang="es-CO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87089" y="271081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87773" y="274004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844242" y="401200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976645" y="519883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1362" y="398069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206252" y="517280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282203" y="1926937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[</a:t>
            </a:r>
            <a:r>
              <a:rPr lang="es-CO" sz="1200" dirty="0" smtClean="0">
                <a:solidFill>
                  <a:srgbClr val="FF0000"/>
                </a:solidFill>
              </a:rPr>
              <a:t>2</a:t>
            </a:r>
            <a:r>
              <a:rPr lang="es-CO" sz="1200" dirty="0" smtClean="0"/>
              <a:t>-</a:t>
            </a:r>
            <a:r>
              <a:rPr lang="es-CO" sz="1200" dirty="0" smtClean="0">
                <a:solidFill>
                  <a:srgbClr val="00B050"/>
                </a:solidFill>
              </a:rPr>
              <a:t>0</a:t>
            </a:r>
            <a:r>
              <a:rPr lang="es-CO" sz="1200" dirty="0" smtClean="0"/>
              <a:t>]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617772" y="2699262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[</a:t>
            </a:r>
            <a:r>
              <a:rPr lang="es-CO" sz="1200" dirty="0" smtClean="0">
                <a:solidFill>
                  <a:srgbClr val="FF0000"/>
                </a:solidFill>
              </a:rPr>
              <a:t>1</a:t>
            </a:r>
            <a:r>
              <a:rPr lang="es-CO" sz="1200" dirty="0" smtClean="0"/>
              <a:t>-</a:t>
            </a:r>
            <a:r>
              <a:rPr lang="es-CO" sz="1200" dirty="0" smtClean="0">
                <a:solidFill>
                  <a:srgbClr val="00B050"/>
                </a:solidFill>
              </a:rPr>
              <a:t>1</a:t>
            </a:r>
            <a:r>
              <a:rPr lang="es-CO" sz="1200" dirty="0" smtClean="0"/>
              <a:t>]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655850" y="3096211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[</a:t>
            </a:r>
            <a:r>
              <a:rPr lang="es-CO" sz="1200" dirty="0" smtClean="0">
                <a:solidFill>
                  <a:srgbClr val="FF0000"/>
                </a:solidFill>
              </a:rPr>
              <a:t>0</a:t>
            </a:r>
            <a:r>
              <a:rPr lang="es-CO" sz="1200" dirty="0" smtClean="0"/>
              <a:t>-</a:t>
            </a:r>
            <a:r>
              <a:rPr lang="es-CO" sz="1200" dirty="0" smtClean="0">
                <a:solidFill>
                  <a:srgbClr val="00B050"/>
                </a:solidFill>
              </a:rPr>
              <a:t>2</a:t>
            </a:r>
            <a:r>
              <a:rPr lang="es-CO" sz="1200" dirty="0" smtClean="0"/>
              <a:t>]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203687" y="3249486"/>
                <a:ext cx="1346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Ejemplo, 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400" dirty="0" smtClean="0"/>
                  <a:t> </a:t>
                </a:r>
                <a:r>
                  <a:rPr lang="es-CO" sz="14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s-CO" sz="1400" dirty="0" smtClean="0"/>
                  <a:t>:</a:t>
                </a:r>
                <a:endParaRPr lang="es-CO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687" y="3249486"/>
                <a:ext cx="134632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36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43415" y="1926937"/>
            <a:ext cx="2704216" cy="4017955"/>
            <a:chOff x="443415" y="1926937"/>
            <a:chExt cx="2704216" cy="4017955"/>
          </a:xfrm>
        </p:grpSpPr>
        <p:sp>
          <p:nvSpPr>
            <p:cNvPr id="15" name="TextBox 14"/>
            <p:cNvSpPr txBox="1"/>
            <p:nvPr/>
          </p:nvSpPr>
          <p:spPr>
            <a:xfrm>
              <a:off x="2620034" y="192693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[a]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0851" y="2404823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[b]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82030" y="362883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[c]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89841" y="483222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[d]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3415" y="324730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[e]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62098" y="3258846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[f]</a:t>
              </a:r>
              <a:endParaRPr 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89598" y="4505454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[g]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97496" y="4507728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[h]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57564" y="566789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[i]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58846" y="5666021"/>
              <a:ext cx="314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[j]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6418416" y="3254567"/>
                <a:ext cx="13481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416" y="3254567"/>
                <a:ext cx="134819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790059" y="2286187"/>
                <a:ext cx="12485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{no, sí}</a:t>
                </a: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059" y="2286187"/>
                <a:ext cx="1248547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3922" r="-146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454639" y="3518601"/>
                <a:ext cx="2080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O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rgbClr val="00B050"/>
                    </a:solidFill>
                  </a:rPr>
                  <a:t>2</a:t>
                </a:r>
                <a:endParaRPr lang="en-US" sz="14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39" y="3518601"/>
                <a:ext cx="2080378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3637161" y="2231367"/>
                <a:ext cx="1510644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O" sz="1200" dirty="0" smtClean="0"/>
                  <a:t>: conjunto de nodos no terminales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61" y="2231367"/>
                <a:ext cx="151064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077660" y="3284400"/>
                <a:ext cx="1086781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s-CO" sz="1200" dirty="0" smtClean="0"/>
                  <a:t>: función de acciones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60" y="3284400"/>
                <a:ext cx="108678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009553" y="2756132"/>
                <a:ext cx="1147693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O" sz="1200" dirty="0" smtClean="0"/>
                  <a:t>: función de jugadores</a:t>
                </a:r>
                <a:endParaRPr lang="es-CO" sz="900" i="1" dirty="0" smtClean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553" y="2756132"/>
                <a:ext cx="114769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79774" y="2254546"/>
                <a:ext cx="2218428" cy="9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74" y="2254546"/>
                <a:ext cx="2218428" cy="9430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7811583" y="2621577"/>
                <a:ext cx="12485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{no, sí}</a:t>
                </a: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583" y="2621577"/>
                <a:ext cx="1248547" cy="307777"/>
              </a:xfrm>
              <a:prstGeom prst="rect">
                <a:avLst/>
              </a:prstGeom>
              <a:blipFill rotWithShape="0">
                <a:blip r:embed="rId11"/>
                <a:stretch>
                  <a:fillRect t="-3922" r="-48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822516" y="2962029"/>
                <a:ext cx="1269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{no, sí</a:t>
                </a:r>
                <a:r>
                  <a:rPr lang="en-US" sz="1400" dirty="0" smtClean="0"/>
                  <a:t>}</a:t>
                </a:r>
                <a:endParaRPr lang="en-US" sz="14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516" y="2962029"/>
                <a:ext cx="1269386" cy="307777"/>
              </a:xfrm>
              <a:prstGeom prst="rect">
                <a:avLst/>
              </a:prstGeom>
              <a:blipFill rotWithShape="0">
                <a:blip r:embed="rId12"/>
                <a:stretch>
                  <a:fillRect t="-4000" r="-48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rot="19356370">
            <a:off x="7559389" y="2913357"/>
            <a:ext cx="204698" cy="210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9064906" y="2670306"/>
            <a:ext cx="204698" cy="210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53431" y="2767120"/>
                <a:ext cx="2929456" cy="632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100" b="0" i="1" smtClean="0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1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431" y="2767120"/>
                <a:ext cx="2929456" cy="63273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816313"/>
                  </p:ext>
                </p:extLst>
              </p:nvPr>
            </p:nvGraphicFramePr>
            <p:xfrm>
              <a:off x="4882679" y="4015211"/>
              <a:ext cx="7149060" cy="23535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</a:tblGrid>
                  <a:tr h="588398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í,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O" sz="1200" i="1"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</a:tr>
                  <a:tr h="588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200" dirty="0" smtClean="0"/>
                            <a:t>[</a:t>
                          </a:r>
                          <a:r>
                            <a:rPr lang="es-CO" sz="12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s-CO" sz="1200" dirty="0" smtClean="0"/>
                            <a:t>-</a:t>
                          </a:r>
                          <a:r>
                            <a:rPr lang="es-CO" sz="12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s-CO" sz="1200" dirty="0" smtClean="0"/>
                            <a:t>]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588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200" dirty="0" smtClean="0"/>
                            <a:t>[</a:t>
                          </a:r>
                          <a:r>
                            <a:rPr lang="es-CO" sz="12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s-CO" sz="1200" dirty="0" smtClean="0"/>
                            <a:t>-</a:t>
                          </a:r>
                          <a:r>
                            <a:rPr lang="es-CO" sz="12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s-CO" sz="1200" dirty="0" smtClean="0"/>
                            <a:t>]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588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200" dirty="0" smtClean="0"/>
                            <a:t>[</a:t>
                          </a:r>
                          <a:r>
                            <a:rPr lang="es-CO" sz="12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s-CO" sz="1200" dirty="0" smtClean="0"/>
                            <a:t>-</a:t>
                          </a:r>
                          <a:r>
                            <a:rPr lang="es-CO" sz="12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s-CO" sz="1200" dirty="0" smtClean="0"/>
                            <a:t>]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816313"/>
                  </p:ext>
                </p:extLst>
              </p:nvPr>
            </p:nvGraphicFramePr>
            <p:xfrm>
              <a:off x="4882679" y="4015211"/>
              <a:ext cx="7149060" cy="23535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  <a:gridCol w="794340"/>
                  </a:tblGrid>
                  <a:tr h="588398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100000" t="-1031" r="-698473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201538" t="-1031" r="-603846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299237" t="-1031" r="-499237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402308" t="-1031" r="-403077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498473" t="-1031" r="-300000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603077" t="-1031" r="-202308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697710" t="-1031" r="-100763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803846" t="-1031" r="-1538" b="-301031"/>
                          </a:stretch>
                        </a:blipFill>
                      </a:tcPr>
                    </a:tc>
                  </a:tr>
                  <a:tr h="588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200" dirty="0" smtClean="0"/>
                            <a:t>[</a:t>
                          </a:r>
                          <a:r>
                            <a:rPr lang="es-CO" sz="12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s-CO" sz="1200" dirty="0" smtClean="0"/>
                            <a:t>-</a:t>
                          </a:r>
                          <a:r>
                            <a:rPr lang="es-CO" sz="12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s-CO" sz="1200" dirty="0" smtClean="0"/>
                            <a:t>]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588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200" dirty="0" smtClean="0"/>
                            <a:t>[</a:t>
                          </a:r>
                          <a:r>
                            <a:rPr lang="es-CO" sz="12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s-CO" sz="1200" dirty="0" smtClean="0"/>
                            <a:t>-</a:t>
                          </a:r>
                          <a:r>
                            <a:rPr lang="es-CO" sz="12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s-CO" sz="1200" dirty="0" smtClean="0"/>
                            <a:t>]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588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200" dirty="0" smtClean="0"/>
                            <a:t>[</a:t>
                          </a:r>
                          <a:r>
                            <a:rPr lang="es-CO" sz="12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s-CO" sz="1200" dirty="0" smtClean="0"/>
                            <a:t>-</a:t>
                          </a:r>
                          <a:r>
                            <a:rPr lang="es-CO" sz="12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s-CO" sz="1200" dirty="0" smtClean="0"/>
                            <a:t>]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(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sz="16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62" name="TextBox 161"/>
          <p:cNvSpPr txBox="1"/>
          <p:nvPr/>
        </p:nvSpPr>
        <p:spPr>
          <a:xfrm>
            <a:off x="3510874" y="3953355"/>
            <a:ext cx="1343025" cy="98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Representación del juego de repartición en forma normal</a:t>
            </a:r>
            <a:endParaRPr lang="es-CO" sz="1400" dirty="0"/>
          </a:p>
        </p:txBody>
      </p:sp>
      <p:sp>
        <p:nvSpPr>
          <p:cNvPr id="163" name="Rectangle 162"/>
          <p:cNvSpPr/>
          <p:nvPr/>
        </p:nvSpPr>
        <p:spPr>
          <a:xfrm flipV="1">
            <a:off x="5795927" y="4669596"/>
            <a:ext cx="553434" cy="1606469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4" name="Rectangle 163"/>
          <p:cNvSpPr/>
          <p:nvPr/>
        </p:nvSpPr>
        <p:spPr>
          <a:xfrm flipV="1">
            <a:off x="6579101" y="4701156"/>
            <a:ext cx="553434" cy="990748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6" name="Rectangle 165"/>
          <p:cNvSpPr/>
          <p:nvPr/>
        </p:nvSpPr>
        <p:spPr>
          <a:xfrm flipV="1">
            <a:off x="7385396" y="4716766"/>
            <a:ext cx="553434" cy="393263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09244" y="2343147"/>
                <a:ext cx="1964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244" y="2343147"/>
                <a:ext cx="196406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17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750206" y="3495444"/>
            <a:ext cx="2232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Promesas y amenazas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5946397" y="5047197"/>
            <a:ext cx="90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532694" y="5041459"/>
            <a:ext cx="90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736378" y="5052156"/>
            <a:ext cx="90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 flipV="1">
            <a:off x="8909830" y="5259763"/>
            <a:ext cx="1510000" cy="480442"/>
          </a:xfrm>
          <a:prstGeom prst="rect">
            <a:avLst/>
          </a:prstGeom>
          <a:solidFill>
            <a:srgbClr val="FFFF0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3" name="Rectangle 202"/>
          <p:cNvSpPr/>
          <p:nvPr/>
        </p:nvSpPr>
        <p:spPr>
          <a:xfrm flipV="1">
            <a:off x="7376160" y="5882802"/>
            <a:ext cx="553434" cy="393263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4" name="Rectangle 203"/>
          <p:cNvSpPr/>
          <p:nvPr/>
        </p:nvSpPr>
        <p:spPr>
          <a:xfrm flipV="1">
            <a:off x="8183462" y="4727576"/>
            <a:ext cx="553434" cy="393263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5" name="Rectangle 204"/>
          <p:cNvSpPr/>
          <p:nvPr/>
        </p:nvSpPr>
        <p:spPr>
          <a:xfrm flipV="1">
            <a:off x="8976714" y="5323496"/>
            <a:ext cx="553434" cy="952138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" name="Rectangle 205"/>
          <p:cNvSpPr/>
          <p:nvPr/>
        </p:nvSpPr>
        <p:spPr>
          <a:xfrm flipV="1">
            <a:off x="9770361" y="5311302"/>
            <a:ext cx="553434" cy="393263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7" name="Rectangle 206"/>
          <p:cNvSpPr/>
          <p:nvPr/>
        </p:nvSpPr>
        <p:spPr>
          <a:xfrm flipV="1">
            <a:off x="10560899" y="5911250"/>
            <a:ext cx="553434" cy="393263"/>
          </a:xfrm>
          <a:prstGeom prst="rect">
            <a:avLst/>
          </a:prstGeom>
          <a:solidFill>
            <a:srgbClr val="00B0F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6" name="TextBox 225"/>
          <p:cNvSpPr txBox="1"/>
          <p:nvPr/>
        </p:nvSpPr>
        <p:spPr>
          <a:xfrm>
            <a:off x="4163528" y="6480479"/>
            <a:ext cx="35657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rgbClr val="0070C0"/>
                </a:solidFill>
              </a:rPr>
              <a:t>Promesas creíbles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53472" y="6526761"/>
                <a:ext cx="8424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s-CO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72" y="6526761"/>
                <a:ext cx="842474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4348" t="-6667" r="-652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5330778" y="6526761"/>
                <a:ext cx="10274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í,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í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78" y="6526761"/>
                <a:ext cx="1027461" cy="184666"/>
              </a:xfrm>
              <a:prstGeom prst="rect">
                <a:avLst/>
              </a:prstGeom>
              <a:blipFill rotWithShape="0">
                <a:blip r:embed="rId17"/>
                <a:stretch>
                  <a:fillRect l="-295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226" idx="3"/>
          </p:cNvCxnSpPr>
          <p:nvPr/>
        </p:nvCxnSpPr>
        <p:spPr>
          <a:xfrm flipH="1">
            <a:off x="7729265" y="5698915"/>
            <a:ext cx="1524166" cy="920064"/>
          </a:xfrm>
          <a:prstGeom prst="straightConnector1">
            <a:avLst/>
          </a:prstGeom>
          <a:ln w="254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8436782" y="6478264"/>
            <a:ext cx="35657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rgbClr val="FF0000"/>
                </a:solidFill>
              </a:rPr>
              <a:t>Amenaza no creíble</a:t>
            </a:r>
            <a:endParaRPr 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8517848" y="6533424"/>
                <a:ext cx="8424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s-CO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848" y="6533424"/>
                <a:ext cx="842474" cy="184666"/>
              </a:xfrm>
              <a:prstGeom prst="rect">
                <a:avLst/>
              </a:prstGeom>
              <a:blipFill rotWithShape="0">
                <a:blip r:embed="rId18"/>
                <a:stretch>
                  <a:fillRect l="-4348" t="-6667" r="-7246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9497496" y="6524546"/>
                <a:ext cx="1086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í,</m:t>
                          </m:r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96" y="6524546"/>
                <a:ext cx="1086964" cy="184666"/>
              </a:xfrm>
              <a:prstGeom prst="rect">
                <a:avLst/>
              </a:prstGeom>
              <a:blipFill rotWithShape="0">
                <a:blip r:embed="rId19"/>
                <a:stretch>
                  <a:fillRect l="-28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Arrow Connector 232"/>
          <p:cNvCxnSpPr>
            <a:stCxn id="206" idx="0"/>
            <a:endCxn id="230" idx="0"/>
          </p:cNvCxnSpPr>
          <p:nvPr/>
        </p:nvCxnSpPr>
        <p:spPr>
          <a:xfrm>
            <a:off x="10047078" y="5704565"/>
            <a:ext cx="172573" cy="7736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339157" y="5053241"/>
            <a:ext cx="90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9126983" y="5645724"/>
            <a:ext cx="90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9924972" y="5631055"/>
            <a:ext cx="903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05828" y="5051364"/>
            <a:ext cx="97963" cy="1173480"/>
            <a:chOff x="10705828" y="5051364"/>
            <a:chExt cx="97963" cy="1173480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10713448" y="505136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0705828" y="564572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0713448" y="622484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1495532" y="5055984"/>
            <a:ext cx="97963" cy="1173480"/>
            <a:chOff x="11495532" y="5055984"/>
            <a:chExt cx="97963" cy="1173480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1503152" y="505598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1495532" y="565034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503152" y="622946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100352" y="6200411"/>
            <a:ext cx="4858771" cy="23090"/>
            <a:chOff x="6100352" y="6200411"/>
            <a:chExt cx="4858771" cy="2309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6100352" y="6215608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679945" y="6200411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275507" y="6209647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0868780" y="6223501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100352" y="5630325"/>
            <a:ext cx="4062216" cy="15399"/>
            <a:chOff x="6100352" y="5630325"/>
            <a:chExt cx="4062216" cy="15399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6894507" y="5630325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100352" y="563206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284743" y="564572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0072225" y="5631811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00351" y="5042701"/>
            <a:ext cx="5655217" cy="23096"/>
            <a:chOff x="6100351" y="5042701"/>
            <a:chExt cx="5655217" cy="23096"/>
          </a:xfrm>
        </p:grpSpPr>
        <p:cxnSp>
          <p:nvCxnSpPr>
            <p:cNvPr id="217" name="Straight Connector 216"/>
            <p:cNvCxnSpPr/>
            <p:nvPr/>
          </p:nvCxnSpPr>
          <p:spPr>
            <a:xfrm>
              <a:off x="6100351" y="5051935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899288" y="5065791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7679755" y="5042701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9286877" y="5061176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0076581" y="5065794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0866281" y="5061178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1665225" y="5065797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481300" y="5049551"/>
              <a:ext cx="903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9924" y="5332869"/>
            <a:ext cx="1017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Subgame-Perfect Equilibrium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1057" y="6262936"/>
            <a:ext cx="93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Backward Induction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19781" y="5340769"/>
            <a:ext cx="1037951" cy="73866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Equilibrio Perfecto en Subjuegos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31776" y="6252617"/>
            <a:ext cx="985945" cy="52322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Inducción hacia atrás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603538" y="5000205"/>
                <a:ext cx="5112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38" y="5000205"/>
                <a:ext cx="511229" cy="184666"/>
              </a:xfrm>
              <a:prstGeom prst="rect">
                <a:avLst/>
              </a:prstGeom>
              <a:blipFill rotWithShape="0">
                <a:blip r:embed="rId20"/>
                <a:stretch>
                  <a:fillRect l="-7143" r="-119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588555" y="5323267"/>
                <a:ext cx="10497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55" y="5323267"/>
                <a:ext cx="1049711" cy="184666"/>
              </a:xfrm>
              <a:prstGeom prst="rect">
                <a:avLst/>
              </a:prstGeom>
              <a:blipFill rotWithShape="0">
                <a:blip r:embed="rId21"/>
                <a:stretch>
                  <a:fillRect l="-290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9" grpId="0" animBg="1"/>
      <p:bldP spid="80" grpId="0"/>
      <p:bldP spid="94" grpId="0"/>
      <p:bldP spid="111" grpId="0"/>
      <p:bldP spid="116" grpId="0"/>
      <p:bldP spid="119" grpId="0"/>
      <p:bldP spid="149" grpId="0" animBg="1"/>
      <p:bldP spid="151" grpId="0" animBg="1"/>
      <p:bldP spid="152" grpId="0" animBg="1"/>
      <p:bldP spid="3" grpId="0"/>
      <p:bldP spid="148" grpId="0"/>
      <p:bldP spid="155" grpId="0"/>
      <p:bldP spid="5" grpId="0" animBg="1"/>
      <p:bldP spid="156" grpId="0" animBg="1"/>
      <p:bldP spid="7" grpId="0"/>
      <p:bldP spid="162" grpId="0"/>
      <p:bldP spid="163" grpId="0" animBg="1"/>
      <p:bldP spid="164" grpId="0" animBg="1"/>
      <p:bldP spid="166" grpId="0" animBg="1"/>
      <p:bldP spid="17" grpId="0"/>
      <p:bldP spid="20" grpId="0" animBg="1"/>
      <p:bldP spid="199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26" grpId="0" animBg="1"/>
      <p:bldP spid="29" grpId="0"/>
      <p:bldP spid="225" grpId="0"/>
      <p:bldP spid="230" grpId="0" animBg="1"/>
      <p:bldP spid="231" grpId="0"/>
      <p:bldP spid="232" grpId="0"/>
      <p:bldP spid="22" grpId="0"/>
      <p:bldP spid="131" grpId="0"/>
      <p:bldP spid="138" grpId="0" animBg="1"/>
      <p:bldP spid="139" grpId="0" animBg="1"/>
      <p:bldP spid="140" grpId="0"/>
      <p:bldP spid="1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81" y="80131"/>
            <a:ext cx="10515600" cy="785134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Ejemplo: una guerra de precios secuencial</a:t>
            </a:r>
            <a:endParaRPr lang="es-CO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241877" y="941482"/>
            <a:ext cx="5185" cy="572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5256516" y="1584966"/>
            <a:ext cx="324127" cy="469528"/>
            <a:chOff x="5345296" y="1584966"/>
            <a:chExt cx="324127" cy="469528"/>
          </a:xfrm>
        </p:grpSpPr>
        <p:sp>
          <p:nvSpPr>
            <p:cNvPr id="53" name="Oval 52"/>
            <p:cNvSpPr/>
            <p:nvPr/>
          </p:nvSpPr>
          <p:spPr>
            <a:xfrm>
              <a:off x="5426879" y="1914455"/>
              <a:ext cx="133797" cy="14003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345296" y="1584966"/>
                  <a:ext cx="3241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296" y="1584966"/>
                  <a:ext cx="324127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Connector 8"/>
          <p:cNvCxnSpPr>
            <a:stCxn id="82" idx="4"/>
          </p:cNvCxnSpPr>
          <p:nvPr/>
        </p:nvCxnSpPr>
        <p:spPr>
          <a:xfrm flipH="1">
            <a:off x="2270392" y="3059538"/>
            <a:ext cx="3258" cy="241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82" idx="7"/>
          </p:cNvCxnSpPr>
          <p:nvPr/>
        </p:nvCxnSpPr>
        <p:spPr>
          <a:xfrm flipH="1">
            <a:off x="2320954" y="1984475"/>
            <a:ext cx="3017145" cy="95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7" idx="2"/>
            <a:endCxn id="167" idx="0"/>
          </p:cNvCxnSpPr>
          <p:nvPr/>
        </p:nvCxnSpPr>
        <p:spPr>
          <a:xfrm flipH="1">
            <a:off x="4299093" y="4905029"/>
            <a:ext cx="1026054" cy="979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67891" y="1866096"/>
            <a:ext cx="88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>
                <a:solidFill>
                  <a:srgbClr val="0070C0"/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rgbClr val="0070C0"/>
                </a:solidFill>
              </a:rPr>
              <a:t>Altos (PA)</a:t>
            </a:r>
            <a:endParaRPr lang="es-CO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292261" y="2593437"/>
                <a:ext cx="11253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261" y="2593437"/>
                <a:ext cx="1125308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3243" r="-1081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1596" y="6091063"/>
            <a:ext cx="722776" cy="73676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1" name="Straight Connector 90"/>
          <p:cNvCxnSpPr>
            <a:stCxn id="82" idx="2"/>
            <a:endCxn id="158" idx="0"/>
          </p:cNvCxnSpPr>
          <p:nvPr/>
        </p:nvCxnSpPr>
        <p:spPr>
          <a:xfrm flipH="1">
            <a:off x="850101" y="2989519"/>
            <a:ext cx="1356650" cy="991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2" idx="6"/>
            <a:endCxn id="160" idx="0"/>
          </p:cNvCxnSpPr>
          <p:nvPr/>
        </p:nvCxnSpPr>
        <p:spPr>
          <a:xfrm>
            <a:off x="2340548" y="2989519"/>
            <a:ext cx="1301901" cy="980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727687" y="3279831"/>
                <a:ext cx="15098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$600</m:t>
                      </m:r>
                      <m:r>
                        <a:rPr lang="es-CO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$600</m:t>
                      </m:r>
                    </m:oMath>
                  </m:oMathPara>
                </a14:m>
                <a:endParaRPr lang="es-CO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87" y="3279831"/>
                <a:ext cx="150983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947807" y="2995174"/>
                <a:ext cx="11431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𝑃𝑀</m:t>
                        </m:r>
                      </m:e>
                    </m:d>
                  </m:oMath>
                </a14:m>
                <a:r>
                  <a:rPr lang="es-CO" sz="1600" dirty="0" smtClean="0"/>
                  <a:t>  ;</a:t>
                </a:r>
                <a:endParaRPr lang="es-CO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807" y="2995174"/>
                <a:ext cx="1143133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r="-21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&quot;No&quot; Symbol 152"/>
          <p:cNvSpPr/>
          <p:nvPr/>
        </p:nvSpPr>
        <p:spPr>
          <a:xfrm>
            <a:off x="794764" y="6301982"/>
            <a:ext cx="441379" cy="46829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4" name="Donut 153"/>
          <p:cNvSpPr/>
          <p:nvPr/>
        </p:nvSpPr>
        <p:spPr>
          <a:xfrm>
            <a:off x="160183" y="6220154"/>
            <a:ext cx="443753" cy="442200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 flipV="1">
            <a:off x="1348556" y="6412967"/>
            <a:ext cx="399129" cy="357313"/>
          </a:xfrm>
          <a:prstGeom prst="rect">
            <a:avLst/>
          </a:prstGeom>
          <a:solidFill>
            <a:srgbClr val="FFFF0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1405145" y="6592411"/>
            <a:ext cx="2939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6410" y="1176860"/>
                <a:ext cx="918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410" y="1176860"/>
                <a:ext cx="91864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96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/>
          <p:cNvCxnSpPr>
            <a:stCxn id="95" idx="0"/>
            <a:endCxn id="53" idx="6"/>
          </p:cNvCxnSpPr>
          <p:nvPr/>
        </p:nvCxnSpPr>
        <p:spPr>
          <a:xfrm flipH="1" flipV="1">
            <a:off x="5471896" y="1984475"/>
            <a:ext cx="1010710" cy="1295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7" idx="0"/>
            <a:endCxn id="53" idx="4"/>
          </p:cNvCxnSpPr>
          <p:nvPr/>
        </p:nvCxnSpPr>
        <p:spPr>
          <a:xfrm flipV="1">
            <a:off x="5392046" y="2054494"/>
            <a:ext cx="12952" cy="2780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145308" y="2586745"/>
            <a:ext cx="324127" cy="472793"/>
            <a:chOff x="2234088" y="2586745"/>
            <a:chExt cx="324127" cy="472793"/>
          </a:xfrm>
        </p:grpSpPr>
        <p:sp>
          <p:nvSpPr>
            <p:cNvPr id="82" name="Oval 81"/>
            <p:cNvSpPr/>
            <p:nvPr/>
          </p:nvSpPr>
          <p:spPr>
            <a:xfrm>
              <a:off x="2295531" y="2919499"/>
              <a:ext cx="133797" cy="14003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2234088" y="2586745"/>
                  <a:ext cx="3241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s-CO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088" y="2586745"/>
                  <a:ext cx="32412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Group 191"/>
          <p:cNvGrpSpPr/>
          <p:nvPr/>
        </p:nvGrpSpPr>
        <p:grpSpPr>
          <a:xfrm>
            <a:off x="5094453" y="4488677"/>
            <a:ext cx="364491" cy="486371"/>
            <a:chOff x="5183233" y="4488677"/>
            <a:chExt cx="364491" cy="486371"/>
          </a:xfrm>
        </p:grpSpPr>
        <p:sp>
          <p:nvSpPr>
            <p:cNvPr id="117" name="Oval 116"/>
            <p:cNvSpPr/>
            <p:nvPr/>
          </p:nvSpPr>
          <p:spPr>
            <a:xfrm>
              <a:off x="5413927" y="4835009"/>
              <a:ext cx="133797" cy="14003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183233" y="4488677"/>
                  <a:ext cx="3241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s-CO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233" y="4488677"/>
                  <a:ext cx="324127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TextBox 120"/>
          <p:cNvSpPr txBox="1"/>
          <p:nvPr/>
        </p:nvSpPr>
        <p:spPr>
          <a:xfrm>
            <a:off x="4647156" y="2930116"/>
            <a:ext cx="748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rgbClr val="0070C0"/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rgbClr val="0070C0"/>
                </a:solidFill>
              </a:rPr>
              <a:t>Medios (PM)</a:t>
            </a:r>
            <a:endParaRPr lang="es-CO" sz="1400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88038" y="2108933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>
                <a:solidFill>
                  <a:srgbClr val="0070C0"/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rgbClr val="0070C0"/>
                </a:solidFill>
              </a:rPr>
              <a:t>Bajos (PB)</a:t>
            </a:r>
            <a:endParaRPr lang="es-CO" sz="14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9943" y="2957683"/>
            <a:ext cx="88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Altos (PA)</a:t>
            </a:r>
            <a:endParaRPr lang="es-CO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84871" y="4628736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Medios (PM)</a:t>
            </a:r>
            <a:endParaRPr lang="es-CO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72549" y="2982387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Bajos (PB)</a:t>
            </a:r>
            <a:endParaRPr lang="es-CO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-47485" y="3980537"/>
                <a:ext cx="17951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$2000</m:t>
                      </m:r>
                      <m:r>
                        <a:rPr lang="es-CO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$2000</m:t>
                      </m:r>
                    </m:oMath>
                  </m:oMathPara>
                </a14:m>
                <a:endParaRPr lang="es-CO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485" y="3980537"/>
                <a:ext cx="1795171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1372806" y="5422765"/>
                <a:ext cx="17951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$1000</m:t>
                      </m:r>
                      <m:r>
                        <a:rPr lang="es-CO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$2500</m:t>
                      </m:r>
                    </m:oMath>
                  </m:oMathPara>
                </a14:m>
                <a:endParaRPr lang="es-CO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06" y="5422765"/>
                <a:ext cx="1795171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2816197" y="3970253"/>
                <a:ext cx="16525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$500</m:t>
                      </m:r>
                      <m:r>
                        <a:rPr lang="es-CO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$1800</m:t>
                      </m:r>
                    </m:oMath>
                  </m:oMathPara>
                </a14:m>
                <a:endParaRPr lang="es-CO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7" y="3970253"/>
                <a:ext cx="1652504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3642449" y="4948647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Medios (PM)</a:t>
            </a:r>
            <a:endParaRPr lang="es-CO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32232" y="4978100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Precios</a:t>
            </a:r>
          </a:p>
          <a:p>
            <a:pPr algn="ctr"/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Bajos (PB)</a:t>
            </a:r>
            <a:endParaRPr lang="es-CO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3" name="Straight Connector 162"/>
          <p:cNvCxnSpPr>
            <a:stCxn id="117" idx="6"/>
            <a:endCxn id="168" idx="0"/>
          </p:cNvCxnSpPr>
          <p:nvPr/>
        </p:nvCxnSpPr>
        <p:spPr>
          <a:xfrm>
            <a:off x="5458944" y="4905029"/>
            <a:ext cx="1018245" cy="960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3401507" y="5884956"/>
                <a:ext cx="17951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$1500</m:t>
                      </m:r>
                      <m:r>
                        <a:rPr lang="es-CO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$1500</m:t>
                      </m:r>
                    </m:oMath>
                  </m:oMathPara>
                </a14:m>
                <a:endParaRPr lang="es-CO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507" y="5884956"/>
                <a:ext cx="1795171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650937" y="5865403"/>
                <a:ext cx="16525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$1000</m:t>
                      </m:r>
                      <m:r>
                        <a:rPr lang="es-CO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$800</m:t>
                      </m:r>
                    </m:oMath>
                  </m:oMathPara>
                </a14:m>
                <a:endParaRPr lang="es-CO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37" y="5865403"/>
                <a:ext cx="1652504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10360277" y="2533004"/>
                <a:ext cx="14182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s-CO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s-CO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𝑃𝐵</m:t>
                          </m:r>
                        </m:e>
                      </m:d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277" y="2533004"/>
                <a:ext cx="1418273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8082216" y="3390093"/>
                <a:ext cx="17554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216" y="3390093"/>
                <a:ext cx="1755417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2431" r="-694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9759117" y="2946953"/>
                <a:ext cx="512768" cy="1144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17" y="2946953"/>
                <a:ext cx="512768" cy="114473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10974342" y="3012987"/>
                <a:ext cx="1002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𝑃𝐵</m:t>
                        </m:r>
                      </m:e>
                    </m:d>
                  </m:oMath>
                </a14:m>
                <a:r>
                  <a:rPr lang="es-CO" sz="1600" dirty="0" smtClean="0"/>
                  <a:t> </a:t>
                </a:r>
                <a:endParaRPr lang="es-CO" sz="16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342" y="3012987"/>
                <a:ext cx="1002582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9922782" y="3369354"/>
                <a:ext cx="11910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𝑃𝑀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𝑃𝑀</m:t>
                        </m:r>
                      </m:e>
                    </m:d>
                  </m:oMath>
                </a14:m>
                <a:r>
                  <a:rPr lang="es-CO" sz="1600" dirty="0" smtClean="0"/>
                  <a:t>  ;</a:t>
                </a:r>
                <a:endParaRPr lang="es-CO" sz="160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782" y="3369354"/>
                <a:ext cx="1191032" cy="338554"/>
              </a:xfrm>
              <a:prstGeom prst="rect">
                <a:avLst/>
              </a:prstGeom>
              <a:blipFill rotWithShape="0">
                <a:blip r:embed="rId18"/>
                <a:stretch>
                  <a:fillRect t="-5455" r="-205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10974342" y="3382601"/>
                <a:ext cx="1050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𝑃𝑀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𝑃𝐵</m:t>
                        </m:r>
                      </m:e>
                    </m:d>
                  </m:oMath>
                </a14:m>
                <a:r>
                  <a:rPr lang="es-CO" sz="1600" dirty="0" smtClean="0"/>
                  <a:t> </a:t>
                </a:r>
                <a:endParaRPr lang="es-CO" sz="16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342" y="3382601"/>
                <a:ext cx="1050480" cy="33855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9932611" y="3742993"/>
                <a:ext cx="11514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𝑃𝐵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𝑃𝑀</m:t>
                        </m:r>
                      </m:e>
                    </m:d>
                  </m:oMath>
                </a14:m>
                <a:r>
                  <a:rPr lang="es-CO" sz="1600" dirty="0" smtClean="0"/>
                  <a:t>  ;</a:t>
                </a:r>
                <a:endParaRPr lang="es-CO" sz="16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611" y="3742993"/>
                <a:ext cx="1151469" cy="338554"/>
              </a:xfrm>
              <a:prstGeom prst="rect">
                <a:avLst/>
              </a:prstGeom>
              <a:blipFill rotWithShape="0">
                <a:blip r:embed="rId20"/>
                <a:stretch>
                  <a:fillRect t="-5357" r="-211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10966006" y="3746891"/>
                <a:ext cx="10109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𝑃𝐵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𝑃𝐵</m:t>
                        </m:r>
                      </m:e>
                    </m:d>
                  </m:oMath>
                </a14:m>
                <a:r>
                  <a:rPr lang="es-CO" sz="1600" dirty="0" smtClean="0"/>
                  <a:t> </a:t>
                </a:r>
                <a:endParaRPr lang="es-CO" sz="1600" dirty="0"/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006" y="3746891"/>
                <a:ext cx="1010918" cy="3385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80866" y="886675"/>
            <a:ext cx="4458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/>
              <a:t>Equilibrio </a:t>
            </a:r>
            <a:r>
              <a:rPr lang="es-CO" sz="2400" b="1" dirty="0"/>
              <a:t>Perfecto en </a:t>
            </a:r>
            <a:r>
              <a:rPr lang="es-CO" sz="2400" b="1" dirty="0" smtClean="0"/>
              <a:t>Subjuegos: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64532" y="1699372"/>
            <a:ext cx="3956414" cy="3245260"/>
            <a:chOff x="1864532" y="1699372"/>
            <a:chExt cx="3956414" cy="3245260"/>
          </a:xfrm>
        </p:grpSpPr>
        <p:sp>
          <p:nvSpPr>
            <p:cNvPr id="58" name="TextBox 57"/>
            <p:cNvSpPr txBox="1"/>
            <p:nvPr/>
          </p:nvSpPr>
          <p:spPr>
            <a:xfrm>
              <a:off x="5434302" y="169937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a</a:t>
              </a:r>
              <a:r>
                <a:rPr lang="es-CO" sz="1400" dirty="0" smtClean="0"/>
                <a:t>]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64532" y="2746847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b</a:t>
              </a:r>
              <a:r>
                <a:rPr lang="es-CO" sz="1400" dirty="0" smtClean="0"/>
                <a:t>]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7052" y="4636855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c</a:t>
              </a:r>
              <a:r>
                <a:rPr lang="es-CO" sz="1400" dirty="0" smtClean="0"/>
                <a:t>]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72215" y="853696"/>
                <a:ext cx="1488923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O" sz="1200" dirty="0" smtClean="0"/>
                  <a:t>: conjunto de nodos no terminales</a:t>
                </a:r>
                <a:endParaRPr lang="es-CO" sz="1200" i="1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215" y="853696"/>
                <a:ext cx="1488923" cy="46166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704744" y="862572"/>
                <a:ext cx="1086781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s-CO" sz="1200" dirty="0" smtClean="0"/>
                  <a:t>: función de acciones</a:t>
                </a:r>
                <a:endParaRPr lang="es-CO" sz="1200" i="1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744" y="862572"/>
                <a:ext cx="1086781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157237" y="862573"/>
                <a:ext cx="1147693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O" sz="1200" dirty="0" smtClean="0"/>
                  <a:t>: función de jugadores</a:t>
                </a:r>
                <a:endParaRPr lang="es-CO" sz="1200" i="1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37" y="862573"/>
                <a:ext cx="1147693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425736" y="2242674"/>
                <a:ext cx="1480598" cy="628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736" y="2242674"/>
                <a:ext cx="1480598" cy="62863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538262" y="1477010"/>
                <a:ext cx="13111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62" y="1477010"/>
                <a:ext cx="1311193" cy="33855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999000" y="1433237"/>
                <a:ext cx="9532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000" y="1433237"/>
                <a:ext cx="953274" cy="338554"/>
              </a:xfrm>
              <a:prstGeom prst="rect">
                <a:avLst/>
              </a:prstGeom>
              <a:blipFill rotWithShape="0">
                <a:blip r:embed="rId27"/>
                <a:stretch>
                  <a:fillRect t="-5357" r="-254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8998999" y="1805045"/>
                <a:ext cx="9495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999" y="1805045"/>
                <a:ext cx="949555" cy="338554"/>
              </a:xfrm>
              <a:prstGeom prst="rect">
                <a:avLst/>
              </a:prstGeom>
              <a:blipFill rotWithShape="0">
                <a:blip r:embed="rId28"/>
                <a:stretch>
                  <a:fillRect t="-5357" r="-320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012230" y="2145989"/>
                <a:ext cx="9355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0" y="2145989"/>
                <a:ext cx="935577" cy="338554"/>
              </a:xfrm>
              <a:prstGeom prst="rect">
                <a:avLst/>
              </a:prstGeom>
              <a:blipFill rotWithShape="0">
                <a:blip r:embed="rId29"/>
                <a:stretch>
                  <a:fillRect t="-5357" r="-324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9952594" y="1524058"/>
            <a:ext cx="300931" cy="18013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ight Arrow 69"/>
          <p:cNvSpPr/>
          <p:nvPr/>
        </p:nvSpPr>
        <p:spPr>
          <a:xfrm>
            <a:off x="9968910" y="2065155"/>
            <a:ext cx="300931" cy="18013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222630" y="1413670"/>
                <a:ext cx="20510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𝑃𝐵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30" y="1413670"/>
                <a:ext cx="2051011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10205384" y="1806059"/>
                <a:ext cx="2047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𝑃𝐵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384" y="1806059"/>
                <a:ext cx="2047292" cy="33855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0219919" y="2137466"/>
                <a:ext cx="16989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𝑃𝐵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919" y="2137466"/>
                <a:ext cx="1698991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8453064" y="4193621"/>
            <a:ext cx="2085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[LB&amp;S] Definition 4.3.1 (p. 37)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361524" y="4143693"/>
            <a:ext cx="105450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Subgame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313740" y="4507983"/>
                <a:ext cx="47992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Given a perfect-information extensive-form game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 smtClean="0"/>
                  <a:t>, the subgame of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 smtClean="0"/>
                  <a:t> rooted at node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 smtClean="0"/>
                  <a:t> is the restriction of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 smtClean="0"/>
                  <a:t> to the descendants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 smtClean="0"/>
                  <a:t>.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40" y="4507983"/>
                <a:ext cx="4799219" cy="830997"/>
              </a:xfrm>
              <a:prstGeom prst="rect">
                <a:avLst/>
              </a:prstGeom>
              <a:blipFill rotWithShape="0">
                <a:blip r:embed="rId33"/>
                <a:stretch>
                  <a:fillRect l="-762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0039686" y="5538178"/>
            <a:ext cx="198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[LB&amp;S] Definition 4.3.2 (p. 37)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7380772" y="5482860"/>
            <a:ext cx="266789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Subgame-perfect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304440" y="5876732"/>
                <a:ext cx="4818919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subgame-perfect equilibria (SPE) of a game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 smtClean="0"/>
                  <a:t> are all strategy profiles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 smtClean="0"/>
                  <a:t> such that for any subgame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 smtClean="0"/>
                  <a:t> of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 smtClean="0"/>
                  <a:t>, the restriction of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 smtClean="0"/>
                  <a:t> is a Nash equilibrium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 smtClean="0"/>
                  <a:t>. 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40" y="5876732"/>
                <a:ext cx="4818919" cy="852093"/>
              </a:xfrm>
              <a:prstGeom prst="rect">
                <a:avLst/>
              </a:prstGeom>
              <a:blipFill rotWithShape="0">
                <a:blip r:embed="rId34"/>
                <a:stretch>
                  <a:fillRect l="-632" t="-2143" r="-15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47356" y="1403068"/>
            <a:ext cx="2281266" cy="797125"/>
            <a:chOff x="347356" y="1403068"/>
            <a:chExt cx="2281266" cy="797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347356" y="1403068"/>
                  <a:ext cx="2281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s-CO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CO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,</m:t>
                            </m:r>
                            <m:d>
                              <m:dPr>
                                <m:ctrlPr>
                                  <a:rPr lang="es-CO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s-CO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s-CO" sz="3200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56" y="1403068"/>
                  <a:ext cx="2281266" cy="49244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41849" y="1859377"/>
                  <a:ext cx="64088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49" y="1859377"/>
                  <a:ext cx="640880" cy="33855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1227370" y="1859377"/>
                  <a:ext cx="6371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370" y="1859377"/>
                  <a:ext cx="637162" cy="33855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1716248" y="1861639"/>
                  <a:ext cx="6231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248" y="1861639"/>
                  <a:ext cx="623183" cy="338554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38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6" grpId="0"/>
      <p:bldP spid="95" grpId="0"/>
      <p:bldP spid="15" grpId="0"/>
      <p:bldP spid="6" grpId="0"/>
      <p:bldP spid="121" grpId="0"/>
      <p:bldP spid="122" grpId="0"/>
      <p:bldP spid="131" grpId="0"/>
      <p:bldP spid="151" grpId="0"/>
      <p:bldP spid="157" grpId="0"/>
      <p:bldP spid="158" grpId="0"/>
      <p:bldP spid="159" grpId="0"/>
      <p:bldP spid="160" grpId="0"/>
      <p:bldP spid="161" grpId="0"/>
      <p:bldP spid="162" grpId="0"/>
      <p:bldP spid="167" grpId="0"/>
      <p:bldP spid="168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8" grpId="0"/>
      <p:bldP spid="61" grpId="0" animBg="1"/>
      <p:bldP spid="62" grpId="0" animBg="1"/>
      <p:bldP spid="63" grpId="0" animBg="1"/>
      <p:bldP spid="65" grpId="0" animBg="1"/>
      <p:bldP spid="66" grpId="0"/>
      <p:bldP spid="67" grpId="0"/>
      <p:bldP spid="68" grpId="0"/>
      <p:bldP spid="69" grpId="0"/>
      <p:bldP spid="4" grpId="0" animBg="1"/>
      <p:bldP spid="70" grpId="0" animBg="1"/>
      <p:bldP spid="5" grpId="0"/>
      <p:bldP spid="72" grpId="0"/>
      <p:bldP spid="73" grpId="0"/>
      <p:bldP spid="74" grpId="0"/>
      <p:bldP spid="76" grpId="0" animBg="1"/>
      <p:bldP spid="77" grpId="0"/>
      <p:bldP spid="78" grpId="0"/>
      <p:bldP spid="79" grpId="0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3656965" y="849745"/>
            <a:ext cx="20900" cy="582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7283" y="883374"/>
                <a:ext cx="32520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 smtClean="0"/>
                  <a:t>Competencia por un </a:t>
                </a:r>
                <a:r>
                  <a:rPr lang="es-CO" dirty="0" smtClean="0"/>
                  <a:t>mercado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83" y="883374"/>
                <a:ext cx="3252013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983964" y="1592254"/>
            <a:ext cx="348172" cy="426254"/>
            <a:chOff x="2267360" y="2999625"/>
            <a:chExt cx="348172" cy="426254"/>
          </a:xfrm>
        </p:grpSpPr>
        <p:sp>
          <p:nvSpPr>
            <p:cNvPr id="7" name="Oval 6"/>
            <p:cNvSpPr/>
            <p:nvPr/>
          </p:nvSpPr>
          <p:spPr>
            <a:xfrm>
              <a:off x="2370605" y="3285840"/>
              <a:ext cx="133797" cy="14003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267360" y="2999625"/>
                  <a:ext cx="3481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O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360" y="2999625"/>
                  <a:ext cx="34817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Oval 8"/>
          <p:cNvSpPr/>
          <p:nvPr/>
        </p:nvSpPr>
        <p:spPr>
          <a:xfrm>
            <a:off x="1160937" y="3026549"/>
            <a:ext cx="133797" cy="14003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057692" y="2740334"/>
                <a:ext cx="3481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92" y="2740334"/>
                <a:ext cx="34817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7" idx="3"/>
            <a:endCxn id="9" idx="7"/>
          </p:cNvCxnSpPr>
          <p:nvPr/>
        </p:nvCxnSpPr>
        <p:spPr>
          <a:xfrm flipH="1">
            <a:off x="1275140" y="1998000"/>
            <a:ext cx="831663" cy="104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42" idx="0"/>
          </p:cNvCxnSpPr>
          <p:nvPr/>
        </p:nvCxnSpPr>
        <p:spPr>
          <a:xfrm flipH="1">
            <a:off x="456181" y="3146080"/>
            <a:ext cx="724350" cy="1279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23" idx="1"/>
          </p:cNvCxnSpPr>
          <p:nvPr/>
        </p:nvCxnSpPr>
        <p:spPr>
          <a:xfrm>
            <a:off x="1275140" y="3146080"/>
            <a:ext cx="683570" cy="1374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</p:cNvCxnSpPr>
          <p:nvPr/>
        </p:nvCxnSpPr>
        <p:spPr>
          <a:xfrm>
            <a:off x="2201412" y="1998000"/>
            <a:ext cx="771454" cy="109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97102" y="3201306"/>
                <a:ext cx="7745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CO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02" y="3201306"/>
                <a:ext cx="77457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412203" y="6125976"/>
                <a:ext cx="7745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03" y="6125976"/>
                <a:ext cx="77457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21505" y="6109256"/>
                <a:ext cx="1003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s-CO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5" y="6109256"/>
                <a:ext cx="100380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474152" y="2103654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No entrar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0169" y="2081599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Entrar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30" y="3486200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</a:rPr>
              <a:t>Rival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4427" y="3573753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</a:rPr>
              <a:t>Cooperar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39116" y="4499880"/>
            <a:ext cx="133797" cy="1400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866351" y="4213665"/>
                <a:ext cx="3481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O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51" y="4213665"/>
                <a:ext cx="348172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23" idx="3"/>
            <a:endCxn id="43" idx="0"/>
          </p:cNvCxnSpPr>
          <p:nvPr/>
        </p:nvCxnSpPr>
        <p:spPr>
          <a:xfrm flipH="1">
            <a:off x="1237605" y="4619411"/>
            <a:ext cx="721105" cy="1310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5"/>
            <a:endCxn id="44" idx="0"/>
          </p:cNvCxnSpPr>
          <p:nvPr/>
        </p:nvCxnSpPr>
        <p:spPr>
          <a:xfrm>
            <a:off x="2053319" y="4619411"/>
            <a:ext cx="711679" cy="1353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5532" y="5163445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Traicionar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6995" y="5128998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Cooperar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2559" y="4581626"/>
                <a:ext cx="7745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9" y="4581626"/>
                <a:ext cx="7745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6181" y="80131"/>
            <a:ext cx="10515600" cy="785134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Ejemplo: </a:t>
            </a:r>
            <a:r>
              <a:rPr lang="es-CO" dirty="0" smtClean="0"/>
              <a:t>competencia por un mercado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777117" y="853590"/>
                <a:ext cx="41426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(1) Defina el conjunto de jugadores (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sz="1400" dirty="0" smtClean="0"/>
                  <a:t>), el conjunto de acciones de todo el juego (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O" sz="1400" dirty="0" smtClean="0"/>
                  <a:t>), el conjunto de nodos no terminales (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O" sz="1400" dirty="0" smtClean="0"/>
                  <a:t>) y el conjunto de nodos terminales (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O" sz="1400" dirty="0" smtClean="0"/>
                  <a:t>):</a:t>
                </a:r>
                <a:endParaRPr lang="es-CO" sz="1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17" y="853590"/>
                <a:ext cx="4142667" cy="738664"/>
              </a:xfrm>
              <a:prstGeom prst="rect">
                <a:avLst/>
              </a:prstGeom>
              <a:blipFill rotWithShape="0">
                <a:blip r:embed="rId10"/>
                <a:stretch>
                  <a:fillRect l="-442" t="-1653" r="-73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 flipH="1">
            <a:off x="8012269" y="914920"/>
            <a:ext cx="20900" cy="582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785413" y="2862934"/>
                <a:ext cx="4142667" cy="52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(2) Defina la función de jugadores (</a:t>
                </a:r>
                <a14:m>
                  <m:oMath xmlns:m="http://schemas.openxmlformats.org/officeDocument/2006/math"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sz="1400" dirty="0" smtClean="0"/>
                  <a:t>) y la función de acciones (</a:t>
                </a:r>
                <a14:m>
                  <m:oMath xmlns:m="http://schemas.openxmlformats.org/officeDocument/2006/math"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s-CO" sz="1400" dirty="0" smtClean="0"/>
                  <a:t>) :</a:t>
                </a:r>
                <a:endParaRPr lang="es-CO" sz="1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13" y="2862934"/>
                <a:ext cx="4142667" cy="523733"/>
              </a:xfrm>
              <a:prstGeom prst="rect">
                <a:avLst/>
              </a:prstGeom>
              <a:blipFill rotWithShape="0">
                <a:blip r:embed="rId11"/>
                <a:stretch>
                  <a:fillRect l="-441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2950591" y="3076060"/>
            <a:ext cx="133797" cy="1400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Oval 41"/>
          <p:cNvSpPr/>
          <p:nvPr/>
        </p:nvSpPr>
        <p:spPr>
          <a:xfrm>
            <a:off x="389282" y="4426063"/>
            <a:ext cx="133797" cy="1400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Oval 42"/>
          <p:cNvSpPr/>
          <p:nvPr/>
        </p:nvSpPr>
        <p:spPr>
          <a:xfrm>
            <a:off x="1170706" y="5930095"/>
            <a:ext cx="133797" cy="1400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Oval 43"/>
          <p:cNvSpPr/>
          <p:nvPr/>
        </p:nvSpPr>
        <p:spPr>
          <a:xfrm>
            <a:off x="2698099" y="5972966"/>
            <a:ext cx="133797" cy="1400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59" name="Group 58"/>
          <p:cNvGrpSpPr/>
          <p:nvPr/>
        </p:nvGrpSpPr>
        <p:grpSpPr>
          <a:xfrm>
            <a:off x="550363" y="1762863"/>
            <a:ext cx="2889121" cy="4417025"/>
            <a:chOff x="550363" y="1762863"/>
            <a:chExt cx="2889121" cy="4417025"/>
          </a:xfrm>
        </p:grpSpPr>
        <p:sp>
          <p:nvSpPr>
            <p:cNvPr id="31" name="TextBox 30"/>
            <p:cNvSpPr txBox="1"/>
            <p:nvPr/>
          </p:nvSpPr>
          <p:spPr>
            <a:xfrm>
              <a:off x="2183515" y="176286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a</a:t>
              </a:r>
              <a:r>
                <a:rPr lang="es-CO" sz="1400" dirty="0" smtClean="0"/>
                <a:t>]</a:t>
              </a:r>
              <a:endParaRPr lang="es-CO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1846" y="292217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b</a:t>
              </a:r>
              <a:r>
                <a:rPr lang="es-CO" sz="1400" dirty="0" smtClean="0"/>
                <a:t>]</a:t>
              </a:r>
              <a:endParaRPr lang="es-CO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72913" y="4400422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e</a:t>
              </a:r>
              <a:r>
                <a:rPr lang="es-CO" sz="1400" dirty="0" smtClean="0"/>
                <a:t>]</a:t>
              </a:r>
              <a:endParaRPr lang="es-CO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0472" y="297091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c</a:t>
              </a:r>
              <a:r>
                <a:rPr lang="es-CO" sz="1400" dirty="0" smtClean="0"/>
                <a:t>]</a:t>
              </a:r>
              <a:endParaRPr lang="es-CO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0363" y="433225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d</a:t>
              </a:r>
              <a:r>
                <a:rPr lang="es-CO" sz="1400" dirty="0" smtClean="0"/>
                <a:t>]</a:t>
              </a:r>
              <a:endParaRPr lang="es-CO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04843" y="5840655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f</a:t>
              </a:r>
              <a:r>
                <a:rPr lang="es-CO" sz="1400" dirty="0" smtClean="0"/>
                <a:t>]</a:t>
              </a:r>
              <a:endParaRPr lang="es-CO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31896" y="587211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[</a:t>
              </a:r>
              <a:r>
                <a:rPr lang="es-CO" sz="1400" i="1" dirty="0" smtClean="0"/>
                <a:t>g</a:t>
              </a:r>
              <a:r>
                <a:rPr lang="es-CO" sz="1400" dirty="0" smtClean="0"/>
                <a:t>]</a:t>
              </a:r>
              <a:endParaRPr lang="es-CO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747672" y="4781681"/>
                <a:ext cx="4201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(3) Brinde dos instancias de la función de sucesores (</a:t>
                </a:r>
                <a14:m>
                  <m:oMath xmlns:m="http://schemas.openxmlformats.org/officeDocument/2006/math"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O" sz="1400" dirty="0" smtClean="0"/>
                  <a:t>) y la función de pagos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CO" sz="1400" dirty="0" smtClean="0"/>
                  <a:t>):</a:t>
                </a:r>
                <a:endParaRPr lang="es-CO" sz="14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72" y="4781681"/>
                <a:ext cx="420155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43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120399" y="865265"/>
                <a:ext cx="3917721" cy="76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(4) Defina el conjunto de estrategias puras de la empresa A y el conjunto de estrategias puras de la empresa B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sz="1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s-CO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s-CO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es-CO" sz="1400" dirty="0" smtClean="0"/>
                  <a:t>):</a:t>
                </a:r>
                <a:endParaRPr lang="es-CO" sz="14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399" y="865265"/>
                <a:ext cx="3917721" cy="768865"/>
              </a:xfrm>
              <a:prstGeom prst="rect">
                <a:avLst/>
              </a:prstGeom>
              <a:blipFill rotWithShape="0">
                <a:blip r:embed="rId13"/>
                <a:stretch>
                  <a:fillRect l="-467" t="-1587" b="-60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125654" y="2540667"/>
                <a:ext cx="39177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 smtClean="0"/>
                  <a:t>(5) Identifique todos los subjuegos de la competencia por un mercado 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O" sz="1400" dirty="0" smtClean="0"/>
                  <a:t> (pista: son tres):</a:t>
                </a:r>
                <a:endParaRPr lang="es-CO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654" y="2540667"/>
                <a:ext cx="3917721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46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117358" y="3689396"/>
            <a:ext cx="39177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(6) Utilice inducción hacia atrás para hallar el único equilibrio perfecto en subjuegos de la competencia por un mercado (SPE). Interprete económicamente el equilibrio por medio de promesas y amenazas creíbles: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7074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/>
      <p:bldP spid="27" grpId="0"/>
      <p:bldP spid="28" grpId="0"/>
      <p:bldP spid="29" grpId="0"/>
      <p:bldP spid="34" grpId="0"/>
      <p:bldP spid="40" grpId="0"/>
      <p:bldP spid="41" grpId="0" animBg="1"/>
      <p:bldP spid="42" grpId="0" animBg="1"/>
      <p:bldP spid="43" grpId="0" animBg="1"/>
      <p:bldP spid="44" grpId="0" animBg="1"/>
      <p:bldP spid="53" grpId="0"/>
      <p:bldP spid="54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Essentials of Game Theory: A Concise Multidisciplinary  Introduction (Synthesis Lectures on Artificial Intelligence and Machine  Learning) eBook: Leyton-Brown, Kevin, Shoham, Yoav: Kindle 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26" y="386862"/>
            <a:ext cx="3994393" cy="49423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2381" y="20398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EC0285 “Teoría de Juegos”</a:t>
            </a:r>
            <a:endParaRPr lang="es-CO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352381" y="2917857"/>
            <a:ext cx="6694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 smtClean="0"/>
              <a:t>Game</a:t>
            </a:r>
            <a:r>
              <a:rPr lang="es-CO" sz="2000" dirty="0" smtClean="0"/>
              <a:t> </a:t>
            </a:r>
            <a:r>
              <a:rPr lang="es-CO" sz="2000" dirty="0" err="1" smtClean="0"/>
              <a:t>Theory</a:t>
            </a:r>
            <a:r>
              <a:rPr lang="es-CO" sz="2000" dirty="0"/>
              <a:t>: </a:t>
            </a:r>
            <a:r>
              <a:rPr lang="es-CO" sz="2000" dirty="0">
                <a:hlinkClick r:id="rId3"/>
              </a:rPr>
              <a:t>https://</a:t>
            </a:r>
            <a:r>
              <a:rPr lang="es-CO" sz="2000" dirty="0" smtClean="0">
                <a:hlinkClick r:id="rId3"/>
              </a:rPr>
              <a:t>www.coursera.org/learn/game-theory-1</a:t>
            </a:r>
            <a:endParaRPr lang="es-CO" sz="2000" dirty="0" smtClean="0"/>
          </a:p>
          <a:p>
            <a:pPr marL="1028700" lvl="1" indent="-571500">
              <a:buFontTx/>
              <a:buChar char="-"/>
            </a:pPr>
            <a:r>
              <a:rPr lang="es-CO" sz="2000" dirty="0" smtClean="0"/>
              <a:t>Matthew Jackson (Stanford)</a:t>
            </a:r>
          </a:p>
          <a:p>
            <a:pPr marL="1028700" lvl="1" indent="-571500">
              <a:buFontTx/>
              <a:buChar char="-"/>
            </a:pPr>
            <a:r>
              <a:rPr lang="es-CO" sz="2000" dirty="0" err="1" smtClean="0"/>
              <a:t>Yoav</a:t>
            </a:r>
            <a:r>
              <a:rPr lang="es-CO" sz="2000" dirty="0" smtClean="0"/>
              <a:t> </a:t>
            </a:r>
            <a:r>
              <a:rPr lang="es-CO" sz="2000" dirty="0" err="1" smtClean="0"/>
              <a:t>Shoam</a:t>
            </a:r>
            <a:r>
              <a:rPr lang="es-CO" sz="2000" dirty="0" smtClean="0"/>
              <a:t> (Stanford)</a:t>
            </a:r>
          </a:p>
          <a:p>
            <a:pPr marL="1028700" lvl="1" indent="-571500">
              <a:buFontTx/>
              <a:buChar char="-"/>
            </a:pPr>
            <a:r>
              <a:rPr lang="es-CO" sz="2000" dirty="0" smtClean="0"/>
              <a:t>Kevin </a:t>
            </a:r>
            <a:r>
              <a:rPr lang="es-CO" sz="2000" dirty="0" err="1" smtClean="0"/>
              <a:t>Leyton</a:t>
            </a:r>
            <a:r>
              <a:rPr lang="es-CO" sz="2000" dirty="0" smtClean="0"/>
              <a:t>-Brown (UBC)</a:t>
            </a:r>
          </a:p>
          <a:p>
            <a:pPr marL="1028700" lvl="1" indent="-571500">
              <a:buFontTx/>
              <a:buChar char="-"/>
            </a:pPr>
            <a:endParaRPr lang="es-CO" sz="2000" dirty="0" smtClean="0"/>
          </a:p>
          <a:p>
            <a:pPr marL="1028700" lvl="1" indent="-571500">
              <a:buFontTx/>
              <a:buChar char="-"/>
            </a:pPr>
            <a:endParaRPr lang="es-CO" sz="2000" dirty="0"/>
          </a:p>
          <a:p>
            <a:r>
              <a:rPr lang="en-US" sz="2000" dirty="0" smtClean="0"/>
              <a:t>[</a:t>
            </a:r>
            <a:r>
              <a:rPr lang="en-US" sz="2000" dirty="0"/>
              <a:t>LB&amp;S] </a:t>
            </a:r>
            <a:r>
              <a:rPr lang="en-US" sz="2000" dirty="0" err="1"/>
              <a:t>Leyton</a:t>
            </a:r>
            <a:r>
              <a:rPr lang="en-US" sz="2000" dirty="0"/>
              <a:t>-Brown, K. &amp; </a:t>
            </a:r>
            <a:r>
              <a:rPr lang="en-US" sz="2000" dirty="0" err="1"/>
              <a:t>Shoham</a:t>
            </a:r>
            <a:r>
              <a:rPr lang="en-US" sz="2000" dirty="0"/>
              <a:t>, Y. 2008. </a:t>
            </a:r>
            <a:r>
              <a:rPr lang="en-US" sz="2000" b="1" dirty="0"/>
              <a:t>Essentials of Game Theory: a Concise, Multidisciplinary Introduction</a:t>
            </a:r>
            <a:r>
              <a:rPr lang="en-US" sz="2000" dirty="0"/>
              <a:t>. Morgan &amp; Claypool Publishers.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doi.org/10.2200/S00108ED1V01Y200802AIM003</a:t>
            </a:r>
            <a:r>
              <a:rPr lang="en-US" sz="2000" dirty="0" smtClean="0"/>
              <a:t> </a:t>
            </a:r>
            <a:endParaRPr lang="es-CO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2826" y="5626291"/>
            <a:ext cx="399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hlinkClick r:id="rId5" tooltip="Dirección URL original: https://ebookcentral-proquest-com.ezproxy.eafit.edu.co/lib/eafit/detail.action?docID=881033. Haga clic o pulse si confía en este vínculo."/>
              </a:rPr>
              <a:t>https://ebookcentral-proquest-com.ezproxy.eafit.edu.co/lib/eafit/detail.action?docID=881033</a:t>
            </a:r>
            <a:endParaRPr lang="es-CO" dirty="0"/>
          </a:p>
        </p:txBody>
      </p:sp>
      <p:pic>
        <p:nvPicPr>
          <p:cNvPr id="1040" name="Picture 16" descr="Coursera for Campus (COVID-19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85" y="1186845"/>
            <a:ext cx="2422967" cy="127205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niversidad de Stanford: Requisitos de admisión, cursos, matrícula,  clasificació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30" y="1352918"/>
            <a:ext cx="1815364" cy="10188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in en Vancouver B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370" y="1218093"/>
            <a:ext cx="943199" cy="12885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1084</Words>
  <Application>Microsoft Office PowerPoint</Application>
  <PresentationFormat>Widescreen</PresentationFormat>
  <Paragraphs>266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Capítulo 4 – Juegos Extensivos con Inf. Perfecta</vt:lpstr>
      <vt:lpstr>Capítulo 4 – Juegos Extensivos con Inf. Perfecta</vt:lpstr>
      <vt:lpstr>Ejemplo: una guerra de precios secuencial</vt:lpstr>
      <vt:lpstr>Ejemplo: competencia por un mercado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Chaparro</dc:creator>
  <cp:lastModifiedBy>Juan Chaparro</cp:lastModifiedBy>
  <cp:revision>115</cp:revision>
  <dcterms:created xsi:type="dcterms:W3CDTF">2020-08-08T19:47:30Z</dcterms:created>
  <dcterms:modified xsi:type="dcterms:W3CDTF">2021-03-19T11:22:19Z</dcterms:modified>
</cp:coreProperties>
</file>