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2" r:id="rId3"/>
    <p:sldId id="263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E3F7-665A-0447-932B-4896EC614384}" type="datetimeFigureOut">
              <a:rPr lang="es-ES_tradnl" smtClean="0"/>
              <a:t>8/8/22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EEE6F91-44F6-5944-8D26-2217D891B39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34993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E3F7-665A-0447-932B-4896EC614384}" type="datetimeFigureOut">
              <a:rPr lang="es-ES_tradnl" smtClean="0"/>
              <a:t>8/8/22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E6F91-44F6-5944-8D26-2217D891B39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40629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E3F7-665A-0447-932B-4896EC614384}" type="datetimeFigureOut">
              <a:rPr lang="es-ES_tradnl" smtClean="0"/>
              <a:t>8/8/22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E6F91-44F6-5944-8D26-2217D891B39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36616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E3F7-665A-0447-932B-4896EC614384}" type="datetimeFigureOut">
              <a:rPr lang="es-ES_tradnl" smtClean="0"/>
              <a:t>8/8/22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E6F91-44F6-5944-8D26-2217D891B39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46268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937E3F7-665A-0447-932B-4896EC614384}" type="datetimeFigureOut">
              <a:rPr lang="es-ES_tradnl" smtClean="0"/>
              <a:t>8/8/22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ES_tradnl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EEE6F91-44F6-5944-8D26-2217D891B39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29113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E3F7-665A-0447-932B-4896EC614384}" type="datetimeFigureOut">
              <a:rPr lang="es-ES_tradnl" smtClean="0"/>
              <a:t>8/8/22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E6F91-44F6-5944-8D26-2217D891B39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8588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E3F7-665A-0447-932B-4896EC614384}" type="datetimeFigureOut">
              <a:rPr lang="es-ES_tradnl" smtClean="0"/>
              <a:t>8/8/22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E6F91-44F6-5944-8D26-2217D891B39B}" type="slidenum">
              <a:rPr lang="es-ES_tradnl" smtClean="0"/>
              <a:t>‹#›</a:t>
            </a:fld>
            <a:endParaRPr lang="es-ES_tradn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55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E3F7-665A-0447-932B-4896EC614384}" type="datetimeFigureOut">
              <a:rPr lang="es-ES_tradnl" smtClean="0"/>
              <a:t>8/8/22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E6F91-44F6-5944-8D26-2217D891B39B}" type="slidenum">
              <a:rPr lang="es-ES_tradnl" smtClean="0"/>
              <a:t>‹#›</a:t>
            </a:fld>
            <a:endParaRPr lang="es-ES_trad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94467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E3F7-665A-0447-932B-4896EC614384}" type="datetimeFigureOut">
              <a:rPr lang="es-ES_tradnl" smtClean="0"/>
              <a:t>8/8/22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E6F91-44F6-5944-8D26-2217D891B39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074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E3F7-665A-0447-932B-4896EC614384}" type="datetimeFigureOut">
              <a:rPr lang="es-ES_tradnl" smtClean="0"/>
              <a:t>8/8/22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E6F91-44F6-5944-8D26-2217D891B39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33518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E3F7-665A-0447-932B-4896EC614384}" type="datetimeFigureOut">
              <a:rPr lang="es-ES_tradnl" smtClean="0"/>
              <a:t>8/8/22</a:t>
            </a:fld>
            <a:endParaRPr lang="es-ES_tradnl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E6F91-44F6-5944-8D26-2217D891B39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9898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937E3F7-665A-0447-932B-4896EC614384}" type="datetimeFigureOut">
              <a:rPr lang="es-ES_tradnl" smtClean="0"/>
              <a:t>8/8/22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ES_tradnl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EEE6F91-44F6-5944-8D26-2217D891B39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4118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44068-103D-00C9-108B-6324080A64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/>
              <a:t>Criterio de Información Hannan-Quinn (HQC)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44B4B4-4D09-8DBF-40BF-E3C130D60C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4890853"/>
            <a:ext cx="7891272" cy="1069848"/>
          </a:xfrm>
        </p:spPr>
        <p:txBody>
          <a:bodyPr/>
          <a:lstStyle/>
          <a:p>
            <a:r>
              <a:rPr lang="es-ES_tradnl" dirty="0"/>
              <a:t>Por: Miguel Roldán Yepes y Andrés Ospina Patiño</a:t>
            </a:r>
          </a:p>
        </p:txBody>
      </p:sp>
    </p:spTree>
    <p:extLst>
      <p:ext uri="{BB962C8B-B14F-4D97-AF65-F5344CB8AC3E}">
        <p14:creationId xmlns:p14="http://schemas.microsoft.com/office/powerpoint/2010/main" val="1377755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771ABF-EE8D-DCFA-3A76-34E232692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6"/>
            <a:ext cx="3686312" cy="5528734"/>
          </a:xfrm>
        </p:spPr>
        <p:txBody>
          <a:bodyPr>
            <a:normAutofit/>
          </a:bodyPr>
          <a:lstStyle/>
          <a:p>
            <a:pPr algn="r"/>
            <a:r>
              <a:rPr lang="es-ES_tradnl" sz="4800" dirty="0">
                <a:solidFill>
                  <a:srgbClr val="FFFFFF"/>
                </a:solidFill>
              </a:rPr>
              <a:t>Definición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B7D97-9736-82F6-AA79-3AD25101B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780" y="599768"/>
            <a:ext cx="6074467" cy="5572432"/>
          </a:xfrm>
        </p:spPr>
        <p:txBody>
          <a:bodyPr anchor="ctr">
            <a:normAutofit/>
          </a:bodyPr>
          <a:lstStyle/>
          <a:p>
            <a:pPr algn="just"/>
            <a:r>
              <a:rPr lang="es-ES" dirty="0"/>
              <a:t>Propuesto por Hannan y Quinn en 1978</a:t>
            </a:r>
          </a:p>
          <a:p>
            <a:pPr lvl="0" algn="just"/>
            <a:r>
              <a:rPr lang="es-ES" dirty="0"/>
              <a:t>Criterio para la selección de modelos: compara los modelos basado en las características (no indica si un modelo es bueno o malo).</a:t>
            </a:r>
            <a:endParaRPr lang="en-CO" dirty="0"/>
          </a:p>
          <a:p>
            <a:pPr lvl="0" algn="just"/>
            <a:r>
              <a:rPr lang="es-ES" dirty="0"/>
              <a:t>Al igual que los otros criterios se establece un equilibrio entre el ajuste y la parsimonia.</a:t>
            </a:r>
            <a:endParaRPr lang="en-CO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2696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6DA6B-B67E-6CD9-6168-C50A6FAE4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ecuación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EC93DD-E28F-CC6E-0F3C-ACD5BDF49F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4057115"/>
                <a:ext cx="10058400" cy="1810396"/>
              </a:xfrm>
            </p:spPr>
            <p:txBody>
              <a:bodyPr>
                <a:normAutofit/>
              </a:bodyPr>
              <a:lstStyle/>
              <a:p>
                <a:r>
                  <a:rPr lang="es-ES_tradnl" dirty="0"/>
                  <a:t>N es el tamaño de la muestra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_tradn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s-ES_tradnl" dirty="0"/>
                  <a:t> es la log-verosimilitud</a:t>
                </a:r>
              </a:p>
              <a:p>
                <a:r>
                  <a:rPr lang="es-ES_tradnl" dirty="0"/>
                  <a:t>K el número de parámetros</a:t>
                </a:r>
              </a:p>
              <a:p>
                <a:r>
                  <a:rPr lang="es-ES_tradnl" dirty="0"/>
                  <a:t>Dados m modelos, se prefiere aquel que tenga un menor valor HQIC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EC93DD-E28F-CC6E-0F3C-ACD5BDF49F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4057115"/>
                <a:ext cx="10058400" cy="1810396"/>
              </a:xfrm>
              <a:blipFill>
                <a:blip r:embed="rId2"/>
                <a:stretch>
                  <a:fillRect l="-378" t="-3472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2DE24B3-2CD8-E0C4-DB2F-86C48A50B2A5}"/>
                  </a:ext>
                </a:extLst>
              </p:cNvPr>
              <p:cNvSpPr txBox="1"/>
              <p:nvPr/>
            </p:nvSpPr>
            <p:spPr>
              <a:xfrm>
                <a:off x="2451246" y="2481908"/>
                <a:ext cx="728950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_tradnl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𝑄𝐼𝐶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4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fName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e>
                      </m:func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400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m:rPr>
                          <m:sty m:val="p"/>
                        </m:rPr>
                        <a:rPr lang="en-US" sz="400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s-ES_tradnl" sz="4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2DE24B3-2CD8-E0C4-DB2F-86C48A50B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246" y="2481908"/>
                <a:ext cx="7289508" cy="707886"/>
              </a:xfrm>
              <a:prstGeom prst="rect">
                <a:avLst/>
              </a:prstGeom>
              <a:blipFill>
                <a:blip r:embed="rId3"/>
                <a:stretch>
                  <a:fillRect l="-347" r="-1215" b="-2807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7560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DBF26D-A15F-BB1D-29F6-F039BA658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s-ES_tradnl" dirty="0"/>
              <a:t>Supuestos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A0AF91-CE9A-6F22-2489-12BFB05E74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2320412"/>
                <a:ext cx="10058400" cy="3851787"/>
              </a:xfrm>
            </p:spPr>
            <p:txBody>
              <a:bodyPr>
                <a:normAutofit/>
              </a:bodyPr>
              <a:lstStyle/>
              <a:p>
                <a:r>
                  <a:rPr lang="es-ES_tradnl" dirty="0"/>
                  <a:t>Hay una probabilidad de distribución conjunta entre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ES_tradnl" dirty="0"/>
                  <a:t> 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ES_tradnl" dirty="0"/>
                  <a:t>.</a:t>
                </a:r>
              </a:p>
              <a:p>
                <a:r>
                  <a:rPr lang="es-ES_tradnl" dirty="0"/>
                  <a:t>Se asume que no se tomarán muestras demasiado pequeñas.</a:t>
                </a:r>
              </a:p>
              <a:p>
                <a:r>
                  <a:rPr lang="es-ES_tradnl" dirty="0"/>
                  <a:t>Independencia</a:t>
                </a:r>
              </a:p>
              <a:p>
                <a:r>
                  <a:rPr lang="es-ES_tradnl" dirty="0"/>
                  <a:t>Ruido blanco</a:t>
                </a:r>
              </a:p>
              <a:p>
                <a:r>
                  <a:rPr lang="es-ES_tradnl" dirty="0"/>
                  <a:t>No hay multicolinealidad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A0AF91-CE9A-6F22-2489-12BFB05E74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2320412"/>
                <a:ext cx="10058400" cy="3851787"/>
              </a:xfrm>
              <a:blipFill>
                <a:blip r:embed="rId4"/>
                <a:stretch>
                  <a:fillRect l="-378" t="-131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8564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4D6DE-6B84-A1A5-788F-D86491EDA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VENTAJAS Y DESVENTAJAS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746CAF-994C-7E98-D62E-0587374380D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069848" y="2194560"/>
                <a:ext cx="4754880" cy="2090361"/>
              </a:xfrm>
            </p:spPr>
            <p:txBody>
              <a:bodyPr/>
              <a:lstStyle/>
              <a:p>
                <a:r>
                  <a:rPr lang="es-ES_tradnl" dirty="0"/>
                  <a:t>Tiene consistencia fuerte.</a:t>
                </a:r>
              </a:p>
              <a:p>
                <a:r>
                  <a:rPr lang="es-ES_tradnl" dirty="0"/>
                  <a:t>Comparado con el AIC no sobrestima 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_tradnl" dirty="0"/>
                  <a:t> (modelo ideal).</a:t>
                </a:r>
              </a:p>
              <a:p>
                <a:r>
                  <a:rPr lang="es-ES_tradnl" dirty="0"/>
                  <a:t>Se comporta asintóticamente muy bien.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746CAF-994C-7E98-D62E-0587374380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69848" y="2194560"/>
                <a:ext cx="4754880" cy="2090361"/>
              </a:xfrm>
              <a:blipFill>
                <a:blip r:embed="rId2"/>
                <a:stretch>
                  <a:fillRect l="-800" t="-2410" r="-266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45DD8-001C-81E7-4700-92D04A392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923330"/>
          </a:xfrm>
        </p:spPr>
        <p:txBody>
          <a:bodyPr/>
          <a:lstStyle/>
          <a:p>
            <a:r>
              <a:rPr lang="es-ES_tradnl" dirty="0"/>
              <a:t>No es eficiente asintóticamente</a:t>
            </a:r>
          </a:p>
          <a:p>
            <a:endParaRPr lang="es-ES_trad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4013C4-38E9-FDEB-C61A-A63D6E577FB6}"/>
              </a:ext>
            </a:extLst>
          </p:cNvPr>
          <p:cNvSpPr txBox="1"/>
          <p:nvPr/>
        </p:nvSpPr>
        <p:spPr>
          <a:xfrm>
            <a:off x="4265711" y="5338821"/>
            <a:ext cx="3118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Selección de modelos.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Para muestras pequeñas.</a:t>
            </a:r>
          </a:p>
        </p:txBody>
      </p:sp>
    </p:spTree>
    <p:extLst>
      <p:ext uri="{BB962C8B-B14F-4D97-AF65-F5344CB8AC3E}">
        <p14:creationId xmlns:p14="http://schemas.microsoft.com/office/powerpoint/2010/main" val="13506717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{1141C698-892E-DE49-AE46-4D3C025C85C5}tf10001070</Template>
  <TotalTime>6052</TotalTime>
  <Words>176</Words>
  <Application>Microsoft Macintosh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Cambria Math</vt:lpstr>
      <vt:lpstr>Rockwell</vt:lpstr>
      <vt:lpstr>Rockwell Condensed</vt:lpstr>
      <vt:lpstr>Rockwell Extra Bold</vt:lpstr>
      <vt:lpstr>Wingdings</vt:lpstr>
      <vt:lpstr>Wood Type</vt:lpstr>
      <vt:lpstr>Criterio de Información Hannan-Quinn (HQC)</vt:lpstr>
      <vt:lpstr>Definición</vt:lpstr>
      <vt:lpstr>ecuación</vt:lpstr>
      <vt:lpstr>Supuestos</vt:lpstr>
      <vt:lpstr>VENTAJAS Y DESVENTAJAS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Criterio de Información Hannan-Quinn (HQC)</dc:title>
  <dc:creator>Andres Ospina Patiño</dc:creator>
  <cp:lastModifiedBy>Andres Ospina Patiño</cp:lastModifiedBy>
  <cp:revision>16</cp:revision>
  <dcterms:created xsi:type="dcterms:W3CDTF">2022-08-02T02:34:46Z</dcterms:created>
  <dcterms:modified xsi:type="dcterms:W3CDTF">2022-08-09T22:52:28Z</dcterms:modified>
</cp:coreProperties>
</file>