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>
                <a:latin typeface="Courier New"/>
                <a:ea typeface="Courier New"/>
                <a:cs typeface="Courier New"/>
                <a:sym typeface="Courier New"/>
              </a:rPr>
              <a:t>Ainda assim as crianças não deixam de se comunicar (!), elas recorrem a um outro sistema de xzx, o sistema gestual, para incluir as coisas ainda seu nome no seu discurso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As regras 0 (case insensitive) 1 e 2 podem ser consideradas normalização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Named-entity_recogni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ersistent_uniform_resource_locator" TargetMode="External"/><Relationship Id="rId4" Type="http://schemas.openxmlformats.org/officeDocument/2006/relationships/hyperlink" Target="https://www.w3.org/TR/cooluris/" TargetMode="External"/><Relationship Id="rId5" Type="http://schemas.openxmlformats.org/officeDocument/2006/relationships/hyperlink" Target="https://www.w3.org/TR/cooluris/" TargetMode="External"/><Relationship Id="rId6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lexml.gov.br/urn/urn:lex:br:federal:lei:2008-06-19;11705" TargetMode="External"/><Relationship Id="rId4" Type="http://schemas.openxmlformats.org/officeDocument/2006/relationships/hyperlink" Target="http://www.gmb.org.br/" TargetMode="External"/><Relationship Id="rId5" Type="http://schemas.openxmlformats.org/officeDocument/2006/relationships/hyperlink" Target="http://dx.doi.org/doi:10.1038/ncomms736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Lex_(URN)#Transparent_identifiers" TargetMode="External"/><Relationship Id="rId4" Type="http://schemas.openxmlformats.org/officeDocument/2006/relationships/hyperlink" Target="www.lexml.gov.br/urn" TargetMode="External"/><Relationship Id="rId5" Type="http://schemas.openxmlformats.org/officeDocument/2006/relationships/hyperlink" Target="https://en.wikipedia.org/wiki/Digital_object_identifier" TargetMode="External"/><Relationship Id="rId6" Type="http://schemas.openxmlformats.org/officeDocument/2006/relationships/hyperlink" Target="dx.doi.or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International_Standard_Serial_Number#Linking_ISSN" TargetMode="External"/><Relationship Id="rId4" Type="http://schemas.openxmlformats.org/officeDocument/2006/relationships/hyperlink" Target="https://en.wikipedia.org/wiki/Base36" TargetMode="External"/><Relationship Id="rId5" Type="http://schemas.openxmlformats.org/officeDocument/2006/relationships/hyperlink" Target="https://en.wikipedia.org/wiki/Base64" TargetMode="External"/><Relationship Id="rId6" Type="http://schemas.openxmlformats.org/officeDocument/2006/relationships/hyperlink" Target="https://en.wikipedia.org/wiki/URL_shortening" TargetMode="External"/><Relationship Id="rId7" Type="http://schemas.openxmlformats.org/officeDocument/2006/relationships/hyperlink" Target="https://en.wikipedia.org/wiki/International_Standard_Serial_Number#Media_vs_content" TargetMode="External"/><Relationship Id="rId8" Type="http://schemas.openxmlformats.org/officeDocument/2006/relationships/hyperlink" Target="http://shortdoi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projeto.lexml.gov.br/documentacao/destaques-lexml#nomes-persisten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Microservic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Microservic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Uniform_Resource_Locator" TargetMode="External"/><Relationship Id="rId4" Type="http://schemas.openxmlformats.org/officeDocument/2006/relationships/hyperlink" Target="https://www.w3.org/TR/rdf11-concep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pKrauss/sql-term" TargetMode="External"/><Relationship Id="rId4" Type="http://schemas.openxmlformats.org/officeDocument/2006/relationships/hyperlink" Target="http://www.postgresql.org/docs/current/static/functions-json.html" TargetMode="External"/><Relationship Id="rId5" Type="http://schemas.openxmlformats.org/officeDocument/2006/relationships/hyperlink" Target="http://www.json.org/" TargetMode="External"/><Relationship Id="rId6" Type="http://schemas.openxmlformats.org/officeDocument/2006/relationships/hyperlink" Target="http://wayta.sciel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Nomes e identificadores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975249" y="3266925"/>
            <a:ext cx="32166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600"/>
              <a:t>contextos determinando o uso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LEMBRETES E CONCLUSÕES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... pausa para discussão...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... Entendemos (consenso?) o que são nomes, para o que servem, como são usados, e como implementar algo similar ao “dicionário mental de nomes” num sofware...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pt-BR"/>
              <a:t>... Podemos supor que o SQL-Term resolva o nosso problema, é suficiente como </a:t>
            </a:r>
            <a:r>
              <a:rPr b="1" i="1" lang="pt-BR"/>
              <a:t>framework </a:t>
            </a:r>
            <a:r>
              <a:rPr b="1" lang="pt-BR"/>
              <a:t>para gerenciar nomes e sinônimos via SQL e microservices?  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LEMBRETES E CONCLUSÕES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mais pode ser considerado “nome”?   (linguístas chamam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entidade nomeada</a:t>
            </a:r>
            <a:r>
              <a:rPr lang="pt-BR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Nomes das coisas são </a:t>
            </a:r>
            <a:r>
              <a:rPr i="1" lang="pt-BR"/>
              <a:t>nomes</a:t>
            </a:r>
            <a:r>
              <a:rPr lang="pt-BR"/>
              <a:t>: mesa, cadeira, pessoa, Peter, ... Todos os substantivos, próprios ou não, são </a:t>
            </a:r>
            <a:r>
              <a:rPr i="1" lang="pt-BR"/>
              <a:t>nomes</a:t>
            </a:r>
            <a:r>
              <a:rPr lang="pt-BR"/>
              <a:t> dentro da conceituação apresentada.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URLs são nomes: o “nome da página” dado por seu endereço (ex. </a:t>
            </a:r>
            <a:r>
              <a:rPr i="1" lang="pt-BR"/>
              <a:t>http://noticias.uol.com.br/ciencia-e-saude</a:t>
            </a:r>
            <a:r>
              <a:rPr lang="pt-BR"/>
              <a:t> ) é inclusive um nome único. A URL relativa (ex. </a:t>
            </a:r>
            <a:r>
              <a:rPr i="1" lang="pt-BR"/>
              <a:t>/ciencia-e-saude</a:t>
            </a:r>
            <a:r>
              <a:rPr lang="pt-BR"/>
              <a:t> no contexto </a:t>
            </a:r>
            <a:r>
              <a:rPr i="1" lang="pt-BR"/>
              <a:t>noticias.uol.com.br</a:t>
            </a:r>
            <a:r>
              <a:rPr lang="pt-BR"/>
              <a:t>) também é um </a:t>
            </a:r>
            <a:r>
              <a:rPr i="1" lang="pt-BR"/>
              <a:t>nome</a:t>
            </a:r>
            <a:r>
              <a:rPr lang="pt-BR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Códigos (ex. papel A4 ou países BR, BO, US) são “nomes padronizados”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NOTA: ... e identificadores (Peter é portador do RG-123456), são “nomes secretos”, “sinônimos oficiais”? ...  De certo modo são, discutiremos no próximo bloco.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2756975" y="1321050"/>
            <a:ext cx="3653100" cy="209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GARANTIA DE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/>
              <a:t>UNICIDADE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/>
              <a:t>NA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/>
              <a:t>IDENTIFICAÇÃO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(bloco 2)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Identificadores únicos e sua relevância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288725"/>
            <a:ext cx="8360400" cy="35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É tão tão básico e relevante na Computação, que dispensa apresentações!</a:t>
            </a:r>
            <a:r>
              <a:rPr lang="pt-BR"/>
              <a:t>                 Todo caso... Rapidamente, apenas relembrando: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i="1" lang="pt-BR"/>
              <a:t>Dado um conjunto de coisas, um identificador (ID) exclusivo (unique ID - UID)             é qualquer identificador que seja  garantidamente único entre todos os                             “nomes identificadores” dessas coisas, e para uma finalidade específica.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Em Computação existem três tipos principais de UID:     </a:t>
            </a:r>
          </a:p>
          <a:p>
            <a:pPr lv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números seriais</a:t>
            </a:r>
            <a:r>
              <a:rPr lang="pt-BR"/>
              <a:t>,  </a:t>
            </a:r>
            <a:r>
              <a:rPr b="1" i="1" lang="pt-BR"/>
              <a:t>números randômicos</a:t>
            </a:r>
            <a:r>
              <a:rPr lang="pt-BR"/>
              <a:t>,  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BR"/>
              <a:t> </a:t>
            </a:r>
            <a:r>
              <a:rPr b="1" i="1" lang="pt-BR"/>
              <a:t>"códigos ou nomes" </a:t>
            </a:r>
            <a:r>
              <a:rPr b="1" lang="pt-BR"/>
              <a:t>(</a:t>
            </a:r>
            <a:r>
              <a:rPr lang="pt-BR"/>
              <a:t>reutilizados como UIDs).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64100" y="2860825"/>
            <a:ext cx="8438700" cy="166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hoje os navegadores não </a:t>
            </a:r>
            <a:r>
              <a:rPr i="1" lang="pt-BR"/>
              <a:t>resolvem</a:t>
            </a:r>
            <a:r>
              <a:rPr lang="pt-BR"/>
              <a:t> URNs (ex. Firefox com </a:t>
            </a:r>
            <a:r>
              <a:rPr i="1" lang="pt-BR"/>
              <a:t>plugin</a:t>
            </a:r>
            <a:r>
              <a:rPr lang="pt-BR"/>
              <a:t> ISSN é pouco popular).  A saída mais elegante e funcionalmente satisfatória é o uso de </a:t>
            </a:r>
            <a:r>
              <a:rPr b="1" lang="pt-BR" u="sng">
                <a:solidFill>
                  <a:schemeClr val="hlink"/>
                </a:solidFill>
                <a:hlinkClick r:id="rId3"/>
              </a:rPr>
              <a:t>PURL</a:t>
            </a:r>
            <a:r>
              <a:rPr b="1" lang="pt-BR"/>
              <a:t> </a:t>
            </a:r>
            <a:r>
              <a:rPr lang="pt-BR"/>
              <a:t>(</a:t>
            </a:r>
            <a:r>
              <a:rPr b="1" lang="pt-BR"/>
              <a:t>persistent URL</a:t>
            </a:r>
            <a:r>
              <a:rPr lang="pt-BR"/>
              <a:t>) com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sintaxe </a:t>
            </a:r>
            <a:r>
              <a:rPr i="1" lang="pt-BR" u="sng">
                <a:solidFill>
                  <a:schemeClr val="hlink"/>
                </a:solidFill>
                <a:hlinkClick r:id="rId5"/>
              </a:rPr>
              <a:t>cool</a:t>
            </a:r>
            <a:r>
              <a:rPr lang="pt-BR"/>
              <a:t> e mecanismo seguro de </a:t>
            </a:r>
            <a:r>
              <a:rPr i="1" lang="pt-BR"/>
              <a:t>redirecionamento</a:t>
            </a:r>
            <a:r>
              <a:rPr lang="pt-BR"/>
              <a:t>                  da </a:t>
            </a:r>
            <a:r>
              <a:rPr b="1" lang="pt-BR"/>
              <a:t>URN</a:t>
            </a:r>
            <a:r>
              <a:rPr lang="pt-BR"/>
              <a:t> (concatenada no final da PURL) para uma página de “ficha catalográfica” da URN,   ou a “página do objeto” denominado pela URN. 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URLs e URNs: o PURL como ponte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64100" y="1152475"/>
            <a:ext cx="5762100" cy="18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Quando se discute a utilização mais ampla de URNs (Uniform Resource </a:t>
            </a:r>
            <a:r>
              <a:rPr i="1" lang="pt-BR"/>
              <a:t>Names</a:t>
            </a:r>
            <a:r>
              <a:rPr lang="pt-BR"/>
              <a:t>) e URLs (Uniform Resource </a:t>
            </a:r>
            <a:r>
              <a:rPr i="1" lang="pt-BR"/>
              <a:t>Locators</a:t>
            </a:r>
            <a:r>
              <a:rPr lang="pt-BR"/>
              <a:t>) esbarra-se no </a:t>
            </a:r>
            <a:r>
              <a:rPr b="1" lang="pt-BR"/>
              <a:t>dilema </a:t>
            </a:r>
            <a:r>
              <a:rPr lang="pt-BR"/>
              <a:t>entre os requisitos de “rotular”, que as URNs satisfazem plenamente,  e “resolver”, que as URLs satisfazem. 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6100" y="1080325"/>
            <a:ext cx="3087900" cy="18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13125" y="4574300"/>
            <a:ext cx="8631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NOTA: essa construção de </a:t>
            </a:r>
            <a:r>
              <a:rPr i="1" lang="pt-B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PURL cool</a:t>
            </a:r>
            <a:r>
              <a:rPr lang="pt-B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com “URN resolvida” tende a ser adotada como padrão na Web Semântica e nas Intranets.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Exemplos (PURL e URNs) em ação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i="1" lang="pt-BR"/>
              <a:t>urn:lex:br:federal:lei:2008-06-19;11705</a:t>
            </a:r>
            <a:r>
              <a:rPr lang="pt-BR"/>
              <a:t>  é a </a:t>
            </a:r>
            <a:r>
              <a:rPr lang="pt-BR" u="sng">
                <a:solidFill>
                  <a:schemeClr val="accent5"/>
                </a:solidFill>
                <a:hlinkClick r:id="rId3"/>
              </a:rPr>
              <a:t>Lei Seca</a:t>
            </a:r>
          </a:p>
          <a:p>
            <a:pPr indent="-228600" lvl="0" marL="457200">
              <a:spcBef>
                <a:spcPts val="0"/>
              </a:spcBef>
            </a:pPr>
            <a:r>
              <a:rPr i="1" lang="pt-BR"/>
              <a:t>urn:issn:0100-8455</a:t>
            </a:r>
            <a:r>
              <a:rPr lang="pt-BR"/>
              <a:t>  é a revista "</a:t>
            </a:r>
            <a:r>
              <a:rPr lang="pt-BR" u="sng">
                <a:solidFill>
                  <a:schemeClr val="accent5"/>
                </a:solidFill>
                <a:hlinkClick r:id="rId4"/>
              </a:rPr>
              <a:t>Genetics and Molecular Biology</a:t>
            </a:r>
            <a:r>
              <a:rPr lang="pt-BR"/>
              <a:t>"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pt-BR"/>
              <a:t>urn:doi:10.1038/ncomms7368</a:t>
            </a:r>
            <a:r>
              <a:rPr lang="pt-BR"/>
              <a:t>  é o artigo da </a:t>
            </a:r>
            <a:r>
              <a:rPr lang="pt-BR" u="sng">
                <a:solidFill>
                  <a:schemeClr val="accent5"/>
                </a:solidFill>
                <a:hlinkClick r:id="rId5"/>
              </a:rPr>
              <a:t>Descoberta da Dor do  Camaleão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Cada um dos exemplos é resolvido através da </a:t>
            </a:r>
            <a:r>
              <a:rPr b="1" lang="pt-BR"/>
              <a:t>URL</a:t>
            </a:r>
            <a:r>
              <a:rPr lang="pt-BR"/>
              <a:t> (</a:t>
            </a:r>
            <a:r>
              <a:rPr i="1" lang="pt-BR"/>
              <a:t>endpoint</a:t>
            </a:r>
            <a:r>
              <a:rPr lang="pt-BR"/>
              <a:t>) do seu respectivo </a:t>
            </a:r>
            <a:r>
              <a:rPr b="1" i="1" lang="pt-BR"/>
              <a:t>URN-Resolver</a:t>
            </a:r>
            <a:r>
              <a:rPr lang="pt-BR"/>
              <a:t>. A concatenação se dá pela URN completa (variável </a:t>
            </a:r>
            <a:r>
              <a:rPr b="1" i="1" lang="pt-BR"/>
              <a:t>$urn</a:t>
            </a:r>
            <a:r>
              <a:rPr lang="pt-BR"/>
              <a:t>)  ou o código que vem depois da string “urn:tipo:”, na variável </a:t>
            </a:r>
            <a:r>
              <a:rPr b="1" i="1" lang="pt-BR"/>
              <a:t>$urnCode</a:t>
            </a:r>
            <a:r>
              <a:rPr lang="pt-BR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lex:       http://www.lexml.gov.br/urn/</a:t>
            </a:r>
            <a:r>
              <a:rPr b="1" i="1" lang="pt-BR"/>
              <a:t>$urn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issn:     http://www.worldcat.org/issn/</a:t>
            </a:r>
            <a:r>
              <a:rPr b="1" i="1" lang="pt-BR"/>
              <a:t>$urnCode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doi:      http://dx.doi.org/</a:t>
            </a:r>
            <a:r>
              <a:rPr b="1" i="1" lang="pt-BR"/>
              <a:t>$urnCode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UIDs </a:t>
            </a:r>
            <a:r>
              <a:rPr i="1" lang="pt-BR"/>
              <a:t>Transparentes vs Opacos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665650" y="1152475"/>
            <a:ext cx="3602100" cy="36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/>
              <a:t>UID </a:t>
            </a:r>
            <a:r>
              <a:rPr b="1" i="1" lang="pt-BR" sz="2400"/>
              <a:t>transparente</a:t>
            </a:r>
          </a:p>
          <a:p>
            <a:pPr lvl="0">
              <a:spcBef>
                <a:spcPts val="0"/>
              </a:spcBef>
              <a:buNone/>
            </a:pPr>
            <a:r>
              <a:rPr i="1" lang="pt-BR"/>
              <a:t>UID de lei</a:t>
            </a:r>
            <a:r>
              <a:rPr lang="pt-BR"/>
              <a:t> dado por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URN Lex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urn:lex:br:federal:lei:2008;11705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www.lexml.gov.br/urn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metadados, epígrafe da norma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NÃO precisa!        </a:t>
            </a:r>
            <a:r>
              <a:rPr i="1" lang="pt-BR"/>
              <a:t>:-)</a:t>
            </a:r>
          </a:p>
          <a:p>
            <a:pPr lvl="0">
              <a:spcBef>
                <a:spcPts val="0"/>
              </a:spcBef>
              <a:buNone/>
            </a:pPr>
            <a:r>
              <a:rPr i="1" lang="pt-BR"/>
              <a:t>Mínimo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525450" y="1152475"/>
            <a:ext cx="3447300" cy="362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/>
              <a:t>UID </a:t>
            </a:r>
            <a:r>
              <a:rPr b="1" i="1" lang="pt-BR" sz="2400"/>
              <a:t>opaco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UID de artigo dado por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DOI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urn:doi:10.1038/ncomms7368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dx.doi.org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impossível (usa sequencial)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SIM, precisa         </a:t>
            </a:r>
            <a:r>
              <a:rPr i="1" lang="pt-BR"/>
              <a:t>:-(</a:t>
            </a:r>
          </a:p>
          <a:p>
            <a:pPr lvl="0">
              <a:spcBef>
                <a:spcPts val="0"/>
              </a:spcBef>
              <a:buNone/>
            </a:pPr>
            <a:r>
              <a:rPr i="1" lang="pt-BR"/>
              <a:t>ALTO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 </a:t>
            </a:r>
            <a:r>
              <a:rPr b="1" lang="pt-BR"/>
              <a:t>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99250"/>
            <a:ext cx="1353900" cy="37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2600"/>
          </a:p>
          <a:p>
            <a:pPr lvl="0">
              <a:spcBef>
                <a:spcPts val="0"/>
              </a:spcBef>
              <a:buNone/>
            </a:pPr>
            <a:r>
              <a:rPr b="1" lang="pt-BR"/>
              <a:t>Exemplo: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ID objeto: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Resolução: </a:t>
            </a:r>
          </a:p>
          <a:p>
            <a:pPr lvl="0">
              <a:spcBef>
                <a:spcPts val="0"/>
              </a:spcBef>
              <a:buNone/>
            </a:pPr>
            <a:r>
              <a:rPr b="1" lang="pt-BR"/>
              <a:t>Redação: 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700"/>
              <a:t>Autoridade: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700"/>
              <a:t>Custo: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UIDs </a:t>
            </a:r>
            <a:r>
              <a:rPr i="1" lang="pt-BR"/>
              <a:t>curtos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6050" y="1169450"/>
            <a:ext cx="83562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Os </a:t>
            </a:r>
            <a:r>
              <a:rPr i="1" lang="pt-BR" sz="1800"/>
              <a:t>UIDs transparentes</a:t>
            </a:r>
            <a:r>
              <a:rPr lang="pt-BR" sz="1800"/>
              <a:t> em geral se baseam em </a:t>
            </a:r>
            <a:r>
              <a:rPr i="1" lang="pt-BR" sz="1800"/>
              <a:t>UID</a:t>
            </a:r>
            <a:r>
              <a:rPr lang="pt-BR" sz="1800"/>
              <a:t>s</a:t>
            </a:r>
            <a:r>
              <a:rPr i="1" lang="pt-BR" sz="1800"/>
              <a:t> </a:t>
            </a:r>
            <a:r>
              <a:rPr lang="pt-BR" sz="1800"/>
              <a:t>públicos já popularizados (ex.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ISSN-L</a:t>
            </a:r>
            <a:r>
              <a:rPr lang="pt-BR" sz="1800"/>
              <a:t>) ou chaves única de metadados, que requer certo esforço de verificação e confirmação de unicidade.  Uma das poucas vantagens dos </a:t>
            </a:r>
            <a:r>
              <a:rPr i="1" lang="pt-BR" sz="1800"/>
              <a:t>UIDs opacos</a:t>
            </a:r>
            <a:r>
              <a:rPr lang="pt-BR" sz="1800"/>
              <a:t> é a dispensa desse esforço, e, no caso de números sequenciais de universo mais reduzido, a </a:t>
            </a:r>
            <a:r>
              <a:rPr b="1" lang="pt-BR" sz="1800"/>
              <a:t>garantia de “nome curto”</a:t>
            </a:r>
            <a:r>
              <a:rPr lang="pt-BR" sz="1800"/>
              <a:t>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Na Web o mais popular desses nomes curtos é o inteiro sequencial representado em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Base-36</a:t>
            </a:r>
            <a:r>
              <a:rPr lang="pt-BR" sz="1800"/>
              <a:t> ou 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Base-64</a:t>
            </a:r>
            <a:r>
              <a:rPr lang="pt-BR" sz="1800"/>
              <a:t>. A maioria dos </a:t>
            </a:r>
            <a:r>
              <a:rPr lang="pt-BR" sz="1800" u="sng">
                <a:solidFill>
                  <a:schemeClr val="hlink"/>
                </a:solidFill>
                <a:hlinkClick r:id="rId6"/>
              </a:rPr>
              <a:t>engines de shortening das URLs curtas</a:t>
            </a:r>
            <a:r>
              <a:rPr lang="pt-BR" sz="1800"/>
              <a:t> se baseia neste mecanismo.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UIDs transparentes longas, como a URN LEX, possuem traduções curtas padronizadas, formando UID opacos sinônimos.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96750" y="4450100"/>
            <a:ext cx="8393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Notadamente o DOI, dadas as exigências sintáticas e a sua </a:t>
            </a:r>
            <a:r>
              <a:rPr lang="pt-BR" u="sng">
                <a:solidFill>
                  <a:schemeClr val="accent5"/>
                </a:solidFill>
                <a:hlinkClick r:id="rId7"/>
              </a:rPr>
              <a:t>incompatibilidade histórica com ISSN</a:t>
            </a:r>
            <a:r>
              <a:rPr lang="pt-BR"/>
              <a:t>, não pode ser expresso diretamente como UID curto. Para tanto é oferecido o </a:t>
            </a:r>
            <a:r>
              <a:rPr lang="pt-BR" u="sng">
                <a:solidFill>
                  <a:schemeClr val="accent5"/>
                </a:solidFill>
                <a:hlinkClick r:id="rId8"/>
              </a:rPr>
              <a:t>short-DOI service</a:t>
            </a:r>
            <a:r>
              <a:rPr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URN LEX é transparente!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17700"/>
            <a:ext cx="8619600" cy="39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Nosso texto</a:t>
            </a:r>
            <a:r>
              <a:rPr lang="pt-BR"/>
              <a:t> explica que o nome oficial do texto da "Lei Seca"  é  "LEI Nº 11.705, DE 19 DE JUNHO DE 2008", que então pode ser convertido em URN: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Simplificação de letras e números: </a:t>
            </a:r>
            <a:r>
              <a:rPr i="1" lang="pt-BR"/>
              <a:t>"LEI Nº 11.705, DE 19 DE JUNHO DE 2008"</a:t>
            </a:r>
            <a:r>
              <a:rPr lang="pt-BR"/>
              <a:t>      = "lei 11705, de 19/06/2008"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Conversão do formato da data (formato ISO): </a:t>
            </a:r>
            <a:r>
              <a:rPr i="1" lang="pt-BR"/>
              <a:t>"19/06/2008"</a:t>
            </a:r>
            <a:r>
              <a:rPr lang="pt-BR"/>
              <a:t> = "2008-06-19"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Colocação dos elementos na ordem padrão LexML:                                                                                  </a:t>
            </a:r>
            <a:r>
              <a:rPr i="1" lang="pt-BR"/>
              <a:t>"lei 11705, de 2008-06-19"</a:t>
            </a:r>
            <a:r>
              <a:rPr lang="pt-BR"/>
              <a:t> = "lei;2008-06-19;11705"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Inclusão do contexto (norma da esfera Federal): </a:t>
            </a:r>
            <a:r>
              <a:rPr i="1" lang="pt-BR"/>
              <a:t>"br:federal:lei;2008-06-19;11705".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Assim </a:t>
            </a:r>
            <a:r>
              <a:rPr i="1" lang="pt-BR"/>
              <a:t>"urn:lex:br:federal:lei:2008-06-19;11705"</a:t>
            </a:r>
            <a:r>
              <a:rPr lang="pt-BR"/>
              <a:t> é a URN da "Lei Seca",                                       </a:t>
            </a:r>
            <a:r>
              <a:rPr b="1" lang="pt-BR"/>
              <a:t>sem</a:t>
            </a:r>
            <a:r>
              <a:rPr lang="pt-BR"/>
              <a:t> demanda alguma (!) por buscar ID ou prefixo na  </a:t>
            </a:r>
            <a:r>
              <a:rPr b="1" lang="pt-BR"/>
              <a:t>autoridade central</a:t>
            </a:r>
            <a:r>
              <a:rPr lang="pt-BR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64100" y="1378500"/>
            <a:ext cx="8438700" cy="33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N = Name (UR</a:t>
            </a:r>
            <a:r>
              <a:rPr i="1" lang="pt-BR"/>
              <a:t>N</a:t>
            </a:r>
            <a:r>
              <a:rPr lang="pt-BR"/>
              <a:t>)             Ns = </a:t>
            </a:r>
            <a:r>
              <a:rPr i="1" lang="pt-BR"/>
              <a:t>N</a:t>
            </a:r>
            <a:r>
              <a:rPr lang="pt-BR"/>
              <a:t>ame</a:t>
            </a:r>
            <a:r>
              <a:rPr i="1" lang="pt-BR"/>
              <a:t>s</a:t>
            </a:r>
            <a:r>
              <a:rPr lang="pt-BR"/>
              <a:t>               U = </a:t>
            </a:r>
            <a:r>
              <a:rPr i="1" lang="pt-BR"/>
              <a:t>U</a:t>
            </a:r>
            <a:r>
              <a:rPr lang="pt-BR"/>
              <a:t>RL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Microservices</a:t>
            </a:r>
            <a:r>
              <a:rPr lang="pt-BR"/>
              <a:t> (com </a:t>
            </a:r>
            <a:r>
              <a:rPr i="1" lang="pt-BR"/>
              <a:t>endpoint </a:t>
            </a:r>
            <a:r>
              <a:rPr lang="pt-BR"/>
              <a:t>dado por </a:t>
            </a:r>
            <a:r>
              <a:rPr i="1" lang="pt-BR"/>
              <a:t>PURL cool</a:t>
            </a:r>
            <a:r>
              <a:rPr lang="pt-BR"/>
              <a:t>) básicos oferecidos num </a:t>
            </a:r>
            <a:r>
              <a:rPr b="1" lang="pt-BR"/>
              <a:t>sistema de gestão de nomes</a:t>
            </a:r>
            <a:r>
              <a:rPr lang="pt-BR"/>
              <a:t> (URNs)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N2U</a:t>
            </a:r>
            <a:r>
              <a:rPr lang="pt-BR"/>
              <a:t>: “name </a:t>
            </a:r>
            <a:r>
              <a:rPr i="1" lang="pt-BR"/>
              <a:t>to</a:t>
            </a:r>
            <a:r>
              <a:rPr lang="pt-BR"/>
              <a:t> URL”, redireciona a URN (como parâmetro) para a sua URL.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N2Ns</a:t>
            </a:r>
            <a:r>
              <a:rPr lang="pt-BR"/>
              <a:t>:  lista todos os sinônimos do nome fornecido.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N2Us</a:t>
            </a:r>
            <a:r>
              <a:rPr lang="pt-BR"/>
              <a:t>: lista todas as URLs quando existe mais de uma (ex. sites oficiais das leis)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info</a:t>
            </a:r>
            <a:r>
              <a:rPr lang="pt-BR"/>
              <a:t>: ficha catalográfica da URN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Operações fundamentais num </a:t>
            </a:r>
            <a:r>
              <a:rPr i="1" lang="pt-BR"/>
              <a:t>URN-resolver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1645500"/>
            <a:ext cx="8222100" cy="320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Esses </a:t>
            </a:r>
            <a:r>
              <a:rPr i="1" lang="pt-BR">
                <a:solidFill>
                  <a:schemeClr val="dk1"/>
                </a:solidFill>
              </a:rPr>
              <a:t>slides</a:t>
            </a:r>
            <a:r>
              <a:rPr lang="pt-BR">
                <a:solidFill>
                  <a:schemeClr val="dk1"/>
                </a:solidFill>
              </a:rPr>
              <a:t> vermelhos</a:t>
            </a:r>
            <a:r>
              <a:rPr lang="pt-BR"/>
              <a:t> serão utilizados como recurso para introduzir, um pouco mais informal e didaticamente, conceitos gerais e convenções, que faremos uso depois na discussão ténica. </a:t>
            </a:r>
            <a:r>
              <a:rPr b="1" lang="pt-BR"/>
              <a:t>A apresentação será realizada em blocos: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>
                <a:solidFill>
                  <a:schemeClr val="dk1"/>
                </a:solidFill>
              </a:rPr>
              <a:t>NOMES</a:t>
            </a:r>
            <a:r>
              <a:rPr lang="pt-BR"/>
              <a:t>: conceituando e exemplificando como operar com eles.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>
                <a:solidFill>
                  <a:schemeClr val="dk1"/>
                </a:solidFill>
              </a:rPr>
              <a:t>GARANTIA DE UNICIDADE NA IDENTIFICAÇÃO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>
                <a:solidFill>
                  <a:schemeClr val="dk1"/>
                </a:solidFill>
              </a:rPr>
              <a:t>NOMES CANÔNICOS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>
                <a:solidFill>
                  <a:schemeClr val="dk1"/>
                </a:solidFill>
              </a:rPr>
              <a:t>NAMESPACES E HIERARQUIAS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</a:rPr>
              <a:t>.... Em seguida (acabam os </a:t>
            </a:r>
            <a:r>
              <a:rPr i="1" lang="pt-BR" sz="1400">
                <a:solidFill>
                  <a:schemeClr val="dk1"/>
                </a:solidFill>
              </a:rPr>
              <a:t>slides</a:t>
            </a:r>
            <a:r>
              <a:rPr lang="pt-BR" sz="1400">
                <a:solidFill>
                  <a:schemeClr val="dk1"/>
                </a:solidFill>
              </a:rPr>
              <a:t> vermelhos</a:t>
            </a:r>
            <a:r>
              <a:rPr lang="pt-BR" sz="1400">
                <a:solidFill>
                  <a:srgbClr val="000000"/>
                </a:solidFill>
              </a:rPr>
              <a:t> e) começam os tópicos que interessam, precisamos controlar o tempo!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2756975" y="1321050"/>
            <a:ext cx="3653100" cy="209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NOMES CANÔNICOS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(bloco 3)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Normalização e canonicalização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“Normalizar” no contexto sintático</a:t>
            </a:r>
            <a:r>
              <a:rPr lang="pt-BR"/>
              <a:t> é transformar o texto ou códogo em uma forma mais “limpa” e padronizada. 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As URLs  por exemplo são </a:t>
            </a:r>
            <a:r>
              <a:rPr i="1" lang="pt-BR"/>
              <a:t>case insensitive</a:t>
            </a:r>
            <a:r>
              <a:rPr lang="pt-BR"/>
              <a:t> por regra de normalização.  Nomes textuais (ex. “Zé da Silva”) em uma base de dados, também precisam ser normalizados: corrige-se “Zé Da Silva”, “ZE DA SILVA”, “ze da silva”, “ze-da-silva”.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Já a</a:t>
            </a:r>
            <a:r>
              <a:rPr b="1" lang="pt-BR"/>
              <a:t> “versção canônica”</a:t>
            </a:r>
            <a:r>
              <a:rPr lang="pt-BR"/>
              <a:t> é relativa à relação entre nomes normalizados que são sinônimos entre si. Por exemplo “USP” e “Universidade de São Paulo” podem ser sinônimos. Não há uma regra clara: na prática há que se </a:t>
            </a:r>
            <a:r>
              <a:rPr i="1" lang="pt-BR"/>
              <a:t>linkar </a:t>
            </a:r>
            <a:r>
              <a:rPr lang="pt-BR"/>
              <a:t>cada sinônimo com seu canônico. Essa informação do link é valiosa e precisa ser registrada.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da URL Canônica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42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</a:t>
            </a:r>
            <a:r>
              <a:rPr i="1" lang="pt-BR"/>
              <a:t>normalização</a:t>
            </a:r>
            <a:r>
              <a:rPr lang="pt-BR"/>
              <a:t> das URLs é descrita pela RFC 3986. As regras de normalização garantem que as diversas alternativas de expressão de "URLs sinônimas" sejam convertidas em “URLs canônicas” (únicas) da página ou </a:t>
            </a:r>
            <a:r>
              <a:rPr i="1" lang="pt-BR"/>
              <a:t>endpoint</a:t>
            </a:r>
            <a:r>
              <a:rPr lang="pt-BR"/>
              <a:t>.                                               Regras de tradução entendidas como “processo de tradução para a URL canônica”: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Supressão, por </a:t>
            </a:r>
            <a:r>
              <a:rPr i="1" lang="pt-BR"/>
              <a:t>default</a:t>
            </a:r>
            <a:r>
              <a:rPr lang="pt-BR"/>
              <a:t>, da </a:t>
            </a:r>
            <a:r>
              <a:rPr i="1" lang="pt-BR"/>
              <a:t>porta default </a:t>
            </a:r>
            <a:r>
              <a:rPr lang="pt-BR"/>
              <a:t>(80 para o HTTP).  Exemplo: http://www.example.com:80/bar.html </a:t>
            </a:r>
            <a:r>
              <a:rPr b="1" lang="pt-BR"/>
              <a:t>→</a:t>
            </a:r>
            <a:r>
              <a:rPr lang="pt-BR"/>
              <a:t> http://www.example.com/bar.html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Supressão da </a:t>
            </a:r>
            <a:r>
              <a:rPr i="1" lang="pt-BR"/>
              <a:t>página default</a:t>
            </a:r>
            <a:r>
              <a:rPr lang="pt-BR"/>
              <a:t>. Exemplos:                            http://www.example.com/default.asp </a:t>
            </a:r>
            <a:r>
              <a:rPr b="1" lang="pt-BR"/>
              <a:t>→</a:t>
            </a:r>
            <a:r>
              <a:rPr lang="pt-BR"/>
              <a:t> http://www.example.com/        http://www.example.com/a/index.html </a:t>
            </a:r>
            <a:r>
              <a:rPr b="1" lang="pt-BR"/>
              <a:t>→</a:t>
            </a:r>
            <a:r>
              <a:rPr lang="pt-BR"/>
              <a:t> http://www.example.com/a/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Substituição do “endereço IP” pelo “endereço de domínio”. Exemplo:  http://208.77.188.166/ </a:t>
            </a:r>
            <a:r>
              <a:rPr b="1" lang="pt-BR"/>
              <a:t>→ </a:t>
            </a:r>
            <a:r>
              <a:rPr lang="pt-BR"/>
              <a:t>http://www.example.com/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(cont.) Exemplo da URL Canônica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Além da regra “converter maiúsculas para mínuscas”, as </a:t>
            </a:r>
            <a:r>
              <a:rPr b="1" lang="pt-BR"/>
              <a:t>regras 1 e 2 </a:t>
            </a:r>
            <a:r>
              <a:rPr lang="pt-BR"/>
              <a:t>podem ser consideradas parte do </a:t>
            </a:r>
            <a:r>
              <a:rPr b="1" lang="pt-BR"/>
              <a:t>processo de normalização</a:t>
            </a:r>
            <a:r>
              <a:rPr lang="pt-BR"/>
              <a:t>, pois requerem apenas </a:t>
            </a:r>
            <a:r>
              <a:rPr b="1" lang="pt-BR"/>
              <a:t>operações sintáticas</a:t>
            </a:r>
            <a:r>
              <a:rPr lang="pt-BR"/>
              <a:t> (ex. limpeza por </a:t>
            </a:r>
            <a:r>
              <a:rPr i="1" lang="pt-BR"/>
              <a:t>regular expression</a:t>
            </a:r>
            <a:r>
              <a:rPr lang="pt-BR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Já a </a:t>
            </a:r>
            <a:r>
              <a:rPr b="1" lang="pt-BR"/>
              <a:t>regra 3 </a:t>
            </a:r>
            <a:r>
              <a:rPr lang="pt-BR"/>
              <a:t>requer conhecimento externo (tabela DNS), de modo que é necessariamente um </a:t>
            </a:r>
            <a:r>
              <a:rPr b="1" lang="pt-BR"/>
              <a:t>processo de canonicalização</a:t>
            </a:r>
            <a:r>
              <a:rPr lang="pt-BR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RFC não faz distinção dos processos, a distinção é nossa por estarmos sendo mais rigorosos com os conceitos de “nome normalizado”  e “nome canônico”.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Exemplos na Linguística e Biologia...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7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Para entender o quão geral e distinto da normalização é o processo de eleição do nome canônico, vejamos os casos mais exóticos: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Em Linguística </a:t>
            </a:r>
            <a:r>
              <a:rPr lang="pt-BR"/>
              <a:t>as entradas do dicionário e são destacadas pelo “lema”. As palavras do conjunto  </a:t>
            </a:r>
            <a:r>
              <a:rPr i="1" lang="pt-BR"/>
              <a:t>C={menino, menina, meninos, meninas} </a:t>
            </a:r>
            <a:r>
              <a:rPr lang="pt-BR"/>
              <a:t> referem-se à mesma coisa. Os linguistas ao invés de apelidarem o conjunto de “</a:t>
            </a:r>
            <a:r>
              <a:rPr i="1" lang="pt-BR"/>
              <a:t>C</a:t>
            </a:r>
            <a:r>
              <a:rPr lang="pt-BR"/>
              <a:t>” preferem rotular o conjunto por um de seus elementos, por exemplo </a:t>
            </a:r>
            <a:r>
              <a:rPr i="1" lang="pt-BR"/>
              <a:t>“menino”</a:t>
            </a:r>
            <a:r>
              <a:rPr lang="pt-BR"/>
              <a:t>.  Esse representante é o </a:t>
            </a:r>
            <a:r>
              <a:rPr i="1" lang="pt-BR"/>
              <a:t>lema</a:t>
            </a:r>
            <a:r>
              <a:rPr lang="pt-BR"/>
              <a:t>.                              O processo de transformar as palavras de uma sentença ou </a:t>
            </a:r>
            <a:r>
              <a:rPr i="1" lang="pt-BR"/>
              <a:t>string</a:t>
            </a:r>
            <a:r>
              <a:rPr lang="pt-BR"/>
              <a:t> de busca em lemas é dito </a:t>
            </a:r>
            <a:r>
              <a:rPr i="1" lang="pt-BR"/>
              <a:t>lematização</a:t>
            </a:r>
            <a:r>
              <a:rPr lang="pt-BR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PS: em um termos do que já conceituamos antes, entendemos que o </a:t>
            </a:r>
            <a:r>
              <a:rPr i="1" lang="pt-BR"/>
              <a:t>lema</a:t>
            </a:r>
            <a:r>
              <a:rPr lang="pt-BR"/>
              <a:t> do linguista é o nosso “nome canônico” 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... Exemplos na Linguística e Biologia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4863000" cy="24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Em Biologia</a:t>
            </a:r>
            <a:r>
              <a:rPr lang="pt-BR"/>
              <a:t>, no ramo da Taxonomia -- que é de fato de onde se originaram as metodologias classificatorias científicas, incluindo a </a:t>
            </a:r>
            <a:r>
              <a:rPr i="1" lang="pt-BR"/>
              <a:t>canonicalização</a:t>
            </a:r>
            <a:r>
              <a:rPr lang="pt-BR"/>
              <a:t> --,   o </a:t>
            </a:r>
            <a:r>
              <a:rPr i="1" lang="pt-BR"/>
              <a:t>nome de gênero</a:t>
            </a:r>
            <a:r>
              <a:rPr lang="pt-BR"/>
              <a:t> é obtido do </a:t>
            </a:r>
            <a:r>
              <a:rPr i="1" lang="pt-BR"/>
              <a:t>nome de espécie</a:t>
            </a:r>
            <a:r>
              <a:rPr lang="pt-BR"/>
              <a:t> de um representante dentre os diversos membros do </a:t>
            </a:r>
            <a:r>
              <a:rPr i="1" lang="pt-BR"/>
              <a:t>gênero</a:t>
            </a:r>
            <a:r>
              <a:rPr lang="pt-BR"/>
              <a:t>.  Neste sentido o membro eleito é um </a:t>
            </a:r>
            <a:r>
              <a:rPr i="1" lang="pt-BR"/>
              <a:t>nome canônico</a:t>
            </a:r>
            <a:r>
              <a:rPr lang="pt-BR"/>
              <a:t>.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56100" y="3443300"/>
            <a:ext cx="87189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Apesar dos taxonomistas poderem debater por anos qual a melhor forma de agrupar espécies em gêneros, pr. ex. o Taxonomista-1 usa 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G1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={Aus, Cus,Eus}, o segundo usa   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G2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={Aus, Cus}, e o terceiro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G3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={Aus}... Toda a comunidade dos biologos  pode continuar sua vida pois refere-se ao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nome canônico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do grupo quando precisa.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 ilustração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são os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representantes canônico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independentes dos agrupamentos.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00" y="931450"/>
            <a:ext cx="4000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464100" y="1378500"/>
            <a:ext cx="8438700" cy="33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N = Name (ou UR</a:t>
            </a:r>
            <a:r>
              <a:rPr i="1" lang="pt-BR"/>
              <a:t>N</a:t>
            </a:r>
            <a:r>
              <a:rPr lang="pt-BR"/>
              <a:t>)             Ns = </a:t>
            </a:r>
            <a:r>
              <a:rPr i="1" lang="pt-BR"/>
              <a:t>N</a:t>
            </a:r>
            <a:r>
              <a:rPr lang="pt-BR"/>
              <a:t>ame</a:t>
            </a:r>
            <a:r>
              <a:rPr i="1" lang="pt-BR"/>
              <a:t>s</a:t>
            </a:r>
            <a:r>
              <a:rPr lang="pt-BR"/>
              <a:t>               C = </a:t>
            </a:r>
            <a:r>
              <a:rPr i="1" lang="pt-BR"/>
              <a:t>C</a:t>
            </a:r>
            <a:r>
              <a:rPr lang="pt-BR"/>
              <a:t>anonic name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Microservices</a:t>
            </a:r>
            <a:r>
              <a:rPr lang="pt-BR"/>
              <a:t> básicos oferecidos num </a:t>
            </a:r>
            <a:r>
              <a:rPr b="1" lang="pt-BR"/>
              <a:t>sistema de gestão de </a:t>
            </a:r>
            <a:r>
              <a:rPr b="1" i="1" lang="pt-BR"/>
              <a:t>namespaces</a:t>
            </a:r>
            <a:r>
              <a:rPr lang="pt-BR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N2C</a:t>
            </a:r>
            <a:r>
              <a:rPr lang="pt-BR"/>
              <a:t>: “name </a:t>
            </a:r>
            <a:r>
              <a:rPr i="1" lang="pt-BR"/>
              <a:t>to</a:t>
            </a:r>
            <a:r>
              <a:rPr lang="pt-BR"/>
              <a:t> Canonic”, devolve o nome correto, ou seja, o canônico.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N2Ns</a:t>
            </a:r>
            <a:r>
              <a:rPr lang="pt-BR"/>
              <a:t>:  lista todos os sinônimos do nome (canônico ou não) fornecido.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info</a:t>
            </a:r>
            <a:r>
              <a:rPr lang="pt-BR"/>
              <a:t>: ficha catalográfica do nome, ou seja, todos os metadados do canônico.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search, find</a:t>
            </a:r>
            <a:r>
              <a:rPr lang="pt-BR"/>
              <a:t>: ambos verificam todos os nomes, mas </a:t>
            </a:r>
            <a:r>
              <a:rPr i="1" lang="pt-BR"/>
              <a:t>search </a:t>
            </a:r>
            <a:r>
              <a:rPr lang="pt-BR"/>
              <a:t>adota o modo de busca especificado e </a:t>
            </a:r>
            <a:r>
              <a:rPr i="1" lang="pt-BR"/>
              <a:t>find</a:t>
            </a:r>
            <a:r>
              <a:rPr lang="pt-BR"/>
              <a:t> usa uma heurísca stilo Google.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search2C, find2C</a:t>
            </a:r>
            <a:r>
              <a:rPr lang="pt-BR"/>
              <a:t>: mesmo que incluir N2C (e DISTINCT) depois da busca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group</a:t>
            </a:r>
            <a:r>
              <a:rPr lang="pt-BR"/>
              <a:t>: para destacar prefixos ou relações hierárquicas de nomes.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Funções básicas num gestor de nomes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82475" y="4794475"/>
            <a:ext cx="7926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PS: o </a:t>
            </a:r>
            <a:r>
              <a:rPr b="1" lang="pt-BR" sz="1200"/>
              <a:t>Projeto SQL-Term </a:t>
            </a:r>
            <a:r>
              <a:rPr lang="pt-BR" sz="1200"/>
              <a:t>oferece todas essas funções, nativamente em SQL e em microservices.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3096250" y="1407475"/>
            <a:ext cx="2951400" cy="180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Namespaces,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grupos e hierarquias</a:t>
            </a: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Gestão eficiente de nomes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(bloco 4)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Hierarquias de NOMES ou URNs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076275"/>
            <a:ext cx="8754000" cy="40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Nomes, como vimos no Bloco-1, requerem contexto... E como os </a:t>
            </a:r>
            <a:r>
              <a:rPr b="1" lang="pt-BR"/>
              <a:t>contextos são hierarquizados</a:t>
            </a:r>
            <a:r>
              <a:rPr lang="pt-BR"/>
              <a:t>, é comum o uso de esquemas de hierarquização de nomes para suprir contextos de complexidade crescente: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nomes curtos </a:t>
            </a:r>
            <a:r>
              <a:rPr lang="pt-BR"/>
              <a:t>(apelido “Má” para “Mariana”),  para ambientes de baixíssima diversidade (ex. em casa entre irmãos ou vizinhos);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nomes simples</a:t>
            </a:r>
            <a:r>
              <a:rPr lang="pt-BR"/>
              <a:t> (Mariana) para ambientes simples (ex. escola);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t-BR"/>
              <a:t>nomes completos</a:t>
            </a:r>
            <a:r>
              <a:rPr lang="pt-BR"/>
              <a:t> (Mariana Pereira da Silva) para quasi-unicidade... </a:t>
            </a:r>
          </a:p>
          <a:p>
            <a:pPr indent="-228600" lvl="0" marL="457200">
              <a:spcBef>
                <a:spcPts val="0"/>
              </a:spcBef>
            </a:pPr>
            <a:r>
              <a:rPr b="1" lang="pt-BR"/>
              <a:t>nomes horriveis</a:t>
            </a:r>
            <a:r>
              <a:rPr lang="pt-BR"/>
              <a:t> (RG 123747433-99) para unicidade mais ampla.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Da mesma forma “urn:lex” e “urn:issn” são suficientes para a baixa divercidade de urn-schemas, já os prefixos “urn:lex:br;sp;camara” e “urn:issn:1234” caracterizam grupos distintos dentro de uma diversidade maior de objetos.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NOMES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(bloco 1)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são nomes?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1900" y="1283300"/>
            <a:ext cx="8360400" cy="379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Todas as coisas a nossa volta possuem um nome</a:t>
            </a:r>
            <a:r>
              <a:rPr lang="pt-BR"/>
              <a:t>, e justamente por isso somos capazes de falar delas... Quando criança, mesmo dominando a fala, ainda não conseguimos “falar de todas as coisas”, pois não sabemos o nome de todas elas...  Quando crianças </a:t>
            </a:r>
            <a:r>
              <a:rPr b="1" lang="pt-BR"/>
              <a:t>apontamos o dedo </a:t>
            </a:r>
            <a:r>
              <a:rPr lang="pt-BR"/>
              <a:t>para aquilo que não sabemos o nome.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aprendemos que existem </a:t>
            </a:r>
            <a:r>
              <a:rPr b="1" lang="pt-BR"/>
              <a:t>contextos e sinônimos</a:t>
            </a:r>
            <a:r>
              <a:rPr lang="pt-BR"/>
              <a:t>: 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na cozinha “nenê qué </a:t>
            </a:r>
            <a:r>
              <a:rPr i="1" lang="pt-BR"/>
              <a:t>água</a:t>
            </a:r>
            <a:r>
              <a:rPr lang="pt-BR"/>
              <a:t>” é referência à bebida, na piscina é referência à própria piscina;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pt-BR"/>
              <a:t> em casa “Mariana!” é a babá,  na escola é a diretora.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 cada um dos termos empregados pelo nenê existem </a:t>
            </a:r>
            <a:r>
              <a:rPr b="1" lang="pt-BR"/>
              <a:t>sinônimos </a:t>
            </a:r>
            <a:r>
              <a:rPr lang="pt-BR"/>
              <a:t>mais específicos, que o adulto, pelo </a:t>
            </a:r>
            <a:r>
              <a:rPr b="1" lang="pt-BR"/>
              <a:t>contexto</a:t>
            </a:r>
            <a:r>
              <a:rPr lang="pt-BR"/>
              <a:t>, traduz como “</a:t>
            </a:r>
            <a:r>
              <a:rPr i="1" lang="pt-BR"/>
              <a:t>água</a:t>
            </a:r>
            <a:r>
              <a:rPr lang="pt-BR"/>
              <a:t> do filtro”,  “</a:t>
            </a:r>
            <a:r>
              <a:rPr i="1" lang="pt-BR"/>
              <a:t>água</a:t>
            </a:r>
            <a:r>
              <a:rPr lang="pt-BR"/>
              <a:t> da piscina”,  “</a:t>
            </a:r>
            <a:r>
              <a:rPr i="1" lang="pt-BR"/>
              <a:t>Mariana</a:t>
            </a:r>
            <a:r>
              <a:rPr lang="pt-BR"/>
              <a:t> Eugência da Silva”  e  “Maria </a:t>
            </a:r>
            <a:r>
              <a:rPr i="1" lang="pt-BR"/>
              <a:t>Mariana</a:t>
            </a:r>
            <a:r>
              <a:rPr lang="pt-BR"/>
              <a:t> Carvalho”.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Ancorando nomes a exemplos concretos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criança não deixa de se comunicar (!), quando ela aponta com o dedo, está deixando de usar a fala e recorrendo a um outro sistema de comunicação, o sistema gestual, para incluir as coisas ainda sem nome no seu discurso.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Mentalmente fundamentamos os nomes das coisas em amostras do mundo real, em exemplos concretos. Substantivos como “</a:t>
            </a:r>
            <a:r>
              <a:rPr i="1" lang="pt-BR"/>
              <a:t>água</a:t>
            </a:r>
            <a:r>
              <a:rPr lang="pt-BR"/>
              <a:t> do filtro”  e  “</a:t>
            </a:r>
            <a:r>
              <a:rPr i="1" lang="pt-BR"/>
              <a:t>água</a:t>
            </a:r>
            <a:r>
              <a:rPr lang="pt-BR"/>
              <a:t> da piscina” são abstrações colhidas de muitas amostras. Os nomes próprios  “</a:t>
            </a:r>
            <a:r>
              <a:rPr i="1" lang="pt-BR"/>
              <a:t>Mariana</a:t>
            </a:r>
            <a:r>
              <a:rPr lang="pt-BR"/>
              <a:t> Eugência da Silva”  e  “Maria </a:t>
            </a:r>
            <a:r>
              <a:rPr i="1" lang="pt-BR"/>
              <a:t>Mariana</a:t>
            </a:r>
            <a:r>
              <a:rPr lang="pt-BR"/>
              <a:t> Carvalho” caracterizam entidades únicas.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/>
              <a:t>Na Internet o recurso análogo a “apontar com o dedo para uma amostra”  é a </a:t>
            </a:r>
            <a:r>
              <a:rPr b="1" lang="pt-BR" u="sng">
                <a:solidFill>
                  <a:schemeClr val="accent5"/>
                </a:solidFill>
                <a:hlinkClick r:id="rId3"/>
              </a:rPr>
              <a:t>URL</a:t>
            </a:r>
            <a:r>
              <a:rPr lang="pt-BR"/>
              <a:t>.     O  </a:t>
            </a:r>
            <a:r>
              <a:rPr b="1" lang="pt-BR" u="sng">
                <a:solidFill>
                  <a:schemeClr val="hlink"/>
                </a:solidFill>
                <a:hlinkClick r:id="rId4"/>
              </a:rPr>
              <a:t>padrão RFD</a:t>
            </a:r>
            <a:r>
              <a:rPr lang="pt-BR"/>
              <a:t>  por exemplo faz uso da URL para esse fim.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Associando nomes a construtores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2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Outro recurso, mental e linguístico, </a:t>
            </a:r>
            <a:r>
              <a:rPr lang="pt-BR" u="sng"/>
              <a:t>para "apontar com o dedo" de forma mais simbólica</a:t>
            </a:r>
            <a:r>
              <a:rPr lang="pt-BR"/>
              <a:t>, são os </a:t>
            </a:r>
            <a:r>
              <a:rPr b="1" lang="pt-BR"/>
              <a:t>operadores conjuntivos</a:t>
            </a:r>
            <a:r>
              <a:rPr lang="pt-BR"/>
              <a:t>.  Eles são usados com frequência no discurso científico para se referir a coisas complexas que não possuem nome:  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 “coisas tipo </a:t>
            </a:r>
            <a:r>
              <a:rPr i="1" lang="pt-BR"/>
              <a:t>T</a:t>
            </a:r>
            <a:r>
              <a:rPr lang="pt-BR"/>
              <a:t> são a </a:t>
            </a:r>
            <a:r>
              <a:rPr i="1" lang="pt-BR"/>
              <a:t>união </a:t>
            </a:r>
            <a:r>
              <a:rPr lang="pt-BR"/>
              <a:t>disso com aquilo”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  </a:t>
            </a:r>
            <a:r>
              <a:rPr i="1" lang="pt-BR"/>
              <a:t>T</a:t>
            </a:r>
            <a:r>
              <a:rPr lang="pt-BR"/>
              <a:t> = disso </a:t>
            </a:r>
            <a:r>
              <a:rPr b="1" lang="pt-BR"/>
              <a:t>⋃</a:t>
            </a:r>
            <a:r>
              <a:rPr lang="pt-BR"/>
              <a:t> aquilo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  “a interseção da população </a:t>
            </a:r>
            <a:r>
              <a:rPr i="1" lang="pt-BR"/>
              <a:t>M</a:t>
            </a:r>
            <a:r>
              <a:rPr lang="pt-BR"/>
              <a:t> dos mamíferos com a </a:t>
            </a:r>
            <a:r>
              <a:rPr i="1" lang="pt-BR"/>
              <a:t>O</a:t>
            </a:r>
            <a:r>
              <a:rPr lang="pt-BR"/>
              <a:t> dos ovíparos forma a </a:t>
            </a:r>
            <a:r>
              <a:rPr i="1" lang="pt-BR"/>
              <a:t>X</a:t>
            </a:r>
            <a:r>
              <a:rPr lang="pt-BR"/>
              <a:t>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                  </a:t>
            </a:r>
            <a:r>
              <a:rPr i="1" lang="pt-BR"/>
              <a:t>M</a:t>
            </a:r>
            <a:r>
              <a:rPr lang="pt-BR"/>
              <a:t> </a:t>
            </a:r>
            <a:r>
              <a:rPr b="1" lang="pt-BR"/>
              <a:t>⋂</a:t>
            </a:r>
            <a:r>
              <a:rPr lang="pt-BR"/>
              <a:t> </a:t>
            </a:r>
            <a:r>
              <a:rPr i="1" lang="pt-BR"/>
              <a:t>O</a:t>
            </a:r>
            <a:r>
              <a:rPr lang="pt-BR"/>
              <a:t> = </a:t>
            </a:r>
            <a:r>
              <a:rPr i="1" lang="pt-BR"/>
              <a:t>X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75925" y="4387975"/>
            <a:ext cx="8807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NOTA: o emprego das variáveis (</a:t>
            </a:r>
            <a:r>
              <a:rPr i="1"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i="1"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não chega a ser um “batismo de nome”... Mas são nomes temporários, de escopo limitado. Prevalecem as definições conjuntivas  ( operadores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⋃ </a:t>
            </a: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⋂ </a:t>
            </a: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Construção do dicionário </a:t>
            </a:r>
            <a:r>
              <a:rPr b="0" lang="pt-BR"/>
              <a:t>mental</a:t>
            </a:r>
            <a:r>
              <a:rPr lang="pt-BR"/>
              <a:t> de nomes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nosso “repertório de nomes”, ainda reduzido quando crianças, vai crescendo, na medida que precisamos e que ganhamos confiança e confirmação da utilidade de cada nome a cada contexto.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construção do nosso “dicionário </a:t>
            </a:r>
            <a:r>
              <a:rPr b="1" lang="pt-BR"/>
              <a:t>mental</a:t>
            </a:r>
            <a:r>
              <a:rPr lang="pt-BR"/>
              <a:t> de nomes” está baseada em: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Construção dinâmica, </a:t>
            </a:r>
            <a:r>
              <a:rPr b="1" lang="pt-BR"/>
              <a:t>por demanda</a:t>
            </a:r>
            <a:r>
              <a:rPr lang="pt-BR"/>
              <a:t>, assimilando aos poucos e com segurança os nomes relevantes.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Associação de nomes a </a:t>
            </a:r>
            <a:r>
              <a:rPr b="1" lang="pt-BR"/>
              <a:t>contextos</a:t>
            </a:r>
            <a:r>
              <a:rPr lang="pt-BR"/>
              <a:t>:  </a:t>
            </a:r>
            <a:r>
              <a:rPr b="1" i="1" lang="pt-BR"/>
              <a:t>namespaces</a:t>
            </a:r>
            <a:r>
              <a:rPr lang="pt-BR"/>
              <a:t>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i="1" lang="pt-BR"/>
              <a:t>Traduzir </a:t>
            </a:r>
            <a:r>
              <a:rPr b="1" i="1" lang="pt-BR"/>
              <a:t>nomes </a:t>
            </a:r>
            <a:r>
              <a:rPr lang="pt-BR"/>
              <a:t>em outras formas de identificação: apontar com o dedo, dar o nome completo, associar a </a:t>
            </a:r>
            <a:r>
              <a:rPr b="1" lang="pt-BR"/>
              <a:t>sinônimos</a:t>
            </a:r>
            <a:r>
              <a:rPr lang="pt-BR"/>
              <a:t>, associar a </a:t>
            </a:r>
            <a:r>
              <a:rPr b="1" lang="pt-BR"/>
              <a:t>hierarquias</a:t>
            </a:r>
            <a:r>
              <a:rPr lang="pt-BR"/>
              <a:t>, etc.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Dicionários de nomes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 </a:t>
            </a:r>
            <a:r>
              <a:rPr b="1" lang="pt-BR"/>
              <a:t>nas bases de dados</a:t>
            </a:r>
            <a:r>
              <a:rPr lang="pt-BR"/>
              <a:t>, na linguística computacional, nos softwares de catálogos, etc. etc. será que existe um denominador comum que ajuda a construir dicionários com a mesma finalidade e o mesmo poder que o nosso </a:t>
            </a:r>
            <a:r>
              <a:rPr i="1" lang="pt-BR"/>
              <a:t>dinonário mental de nomes</a:t>
            </a:r>
            <a:r>
              <a:rPr lang="pt-BR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Esse poderoso dicionário precisaria realizar as funções básicas, que em termos computacionais podem ser traduzida nos seguintes requisitos: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Construção </a:t>
            </a:r>
            <a:r>
              <a:rPr b="1" lang="pt-BR"/>
              <a:t>por demanda</a:t>
            </a:r>
            <a:r>
              <a:rPr lang="pt-BR"/>
              <a:t>: não pode ser estático, não bastam ontologias ISO.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Agrupamento de </a:t>
            </a:r>
            <a:r>
              <a:rPr i="1" lang="pt-BR"/>
              <a:t>nomes</a:t>
            </a:r>
            <a:r>
              <a:rPr lang="pt-BR"/>
              <a:t> em </a:t>
            </a:r>
            <a:r>
              <a:rPr b="1" i="1" lang="pt-BR"/>
              <a:t>namespaces</a:t>
            </a:r>
            <a:r>
              <a:rPr b="1" lang="pt-BR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i="1" lang="pt-BR"/>
              <a:t>Associação </a:t>
            </a:r>
            <a:r>
              <a:rPr i="1" lang="pt-BR"/>
              <a:t>dos nomes </a:t>
            </a:r>
            <a:r>
              <a:rPr lang="pt-BR"/>
              <a:t>a </a:t>
            </a:r>
            <a:r>
              <a:rPr b="1" lang="pt-BR"/>
              <a:t>sinônimos</a:t>
            </a:r>
            <a:r>
              <a:rPr lang="pt-BR"/>
              <a:t> e </a:t>
            </a:r>
            <a:r>
              <a:rPr b="1" lang="pt-BR"/>
              <a:t>hieraraquias</a:t>
            </a:r>
            <a:r>
              <a:rPr lang="pt-BR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Associação dos nomes a outras formas de identificação (</a:t>
            </a:r>
            <a:r>
              <a:rPr b="1" lang="pt-BR"/>
              <a:t>URL</a:t>
            </a:r>
            <a:r>
              <a:rPr lang="pt-BR"/>
              <a:t>s).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SQL-Term, um dicionário de nomes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Estamos construindo, focados no uso do SQL, o projeto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   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https://github.com/ppKrauss/sql-term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Os bancos de dados relacionais (implementam padrão SQL) são a forma mais eficaz de se armazenar nomes, sinônimos e suas associações e demais relacionamentos.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 Com 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PostgreSQL 9.5</a:t>
            </a:r>
            <a:r>
              <a:rPr lang="pt-BR"/>
              <a:t> tornou-se possível também implementar </a:t>
            </a:r>
            <a:r>
              <a:rPr b="1" i="1" lang="pt-BR"/>
              <a:t>webservices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JSON</a:t>
            </a:r>
            <a:r>
              <a:rPr lang="pt-BR"/>
              <a:t> diretamente, além de manipular conteúdos XML (RDF,  XHTML, JATS, LexML, etc).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Funções/webservices: N2C, N2Ns, SEARCH, FIND.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Exercício prático: buscar nomes canônicos  em 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http://wayta.scielo.org/</a:t>
            </a:r>
            <a:r>
              <a:rPr lang="pt-B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