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672AB8A-E462-46C8-AF6C-02A2965E3BE0}">
  <a:tblStyle styleId="{8672AB8A-E462-46C8-AF6C-02A2965E3BE0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concorrência neste contexto é a disputa por usuários na Internet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universo = conjunto D e o resto (conjunto bolas amarelas). Os desejados são bolas sem bordas. Os recuperados são bolas pretas.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37232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ctrTitle"/>
          </p:nvPr>
        </p:nvSpPr>
        <p:spPr>
          <a:xfrm>
            <a:off x="391160" y="1433988"/>
            <a:ext cx="8351399" cy="421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403761" y="1982435"/>
            <a:ext cx="8342400" cy="34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52" name="Shape 52"/>
          <p:cNvCxnSpPr/>
          <p:nvPr/>
        </p:nvCxnSpPr>
        <p:spPr>
          <a:xfrm>
            <a:off x="2258800" y="1912668"/>
            <a:ext cx="4621799" cy="10799"/>
          </a:xfrm>
          <a:prstGeom prst="straightConnector1">
            <a:avLst/>
          </a:prstGeom>
          <a:noFill/>
          <a:ln cap="rnd" w="2540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/>
          <p:nvPr/>
        </p:nvSpPr>
        <p:spPr>
          <a:xfrm>
            <a:off x="0" y="3030297"/>
            <a:ext cx="9143999" cy="795916"/>
          </a:xfrm>
          <a:custGeom>
            <a:pathLst>
              <a:path extrusionOk="0" h="1440573" w="914400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9372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226265"/>
            <a:ext cx="9143999" cy="795916"/>
          </a:xfrm>
          <a:custGeom>
            <a:pathLst>
              <a:path extrusionOk="0" h="1440573" w="914400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8" name="Shape 58"/>
          <p:cNvCxnSpPr/>
          <p:nvPr/>
        </p:nvCxnSpPr>
        <p:spPr>
          <a:xfrm flipH="1" rot="10800000">
            <a:off x="2258963" y="783855"/>
            <a:ext cx="4602300" cy="6900"/>
          </a:xfrm>
          <a:prstGeom prst="straightConnector1">
            <a:avLst/>
          </a:prstGeom>
          <a:noFill/>
          <a:ln cap="rnd" w="2540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4456799" cy="4708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flipH="1">
            <a:off x="3434" y="3759780"/>
            <a:ext cx="4453249" cy="1033097"/>
          </a:xfrm>
          <a:custGeom>
            <a:pathLst>
              <a:path extrusionOk="0" h="1869860" w="4453250">
                <a:moveTo>
                  <a:pt x="4447791" y="1726390"/>
                </a:moveTo>
                <a:lnTo>
                  <a:pt x="4219291" y="1869860"/>
                </a:lnTo>
                <a:lnTo>
                  <a:pt x="3980162" y="1715763"/>
                </a:lnTo>
                <a:lnTo>
                  <a:pt x="3746348" y="1864546"/>
                </a:lnTo>
                <a:lnTo>
                  <a:pt x="3512534" y="1726390"/>
                </a:lnTo>
                <a:lnTo>
                  <a:pt x="3284033" y="1864546"/>
                </a:lnTo>
                <a:lnTo>
                  <a:pt x="3044905" y="1731704"/>
                </a:lnTo>
                <a:lnTo>
                  <a:pt x="2805777" y="1864546"/>
                </a:lnTo>
                <a:lnTo>
                  <a:pt x="2571963" y="1731704"/>
                </a:lnTo>
                <a:lnTo>
                  <a:pt x="2343462" y="1864546"/>
                </a:lnTo>
                <a:lnTo>
                  <a:pt x="2104334" y="1726390"/>
                </a:lnTo>
                <a:lnTo>
                  <a:pt x="1865206" y="1869860"/>
                </a:lnTo>
                <a:lnTo>
                  <a:pt x="1631391" y="1715763"/>
                </a:lnTo>
                <a:lnTo>
                  <a:pt x="1402891" y="1869860"/>
                </a:lnTo>
                <a:lnTo>
                  <a:pt x="1163763" y="1726390"/>
                </a:lnTo>
                <a:lnTo>
                  <a:pt x="935262" y="1869860"/>
                </a:lnTo>
                <a:lnTo>
                  <a:pt x="696134" y="1726390"/>
                </a:lnTo>
                <a:lnTo>
                  <a:pt x="457006" y="1864546"/>
                </a:lnTo>
                <a:lnTo>
                  <a:pt x="217877" y="1726390"/>
                </a:lnTo>
                <a:lnTo>
                  <a:pt x="5" y="1869860"/>
                </a:lnTo>
                <a:cubicBezTo>
                  <a:pt x="3" y="1246574"/>
                  <a:pt x="2" y="623287"/>
                  <a:pt x="0" y="1"/>
                </a:cubicBezTo>
                <a:lnTo>
                  <a:pt x="4453250" y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409699" y="744077"/>
            <a:ext cx="3660000" cy="0"/>
          </a:xfrm>
          <a:prstGeom prst="straightConnector1">
            <a:avLst/>
          </a:prstGeom>
          <a:noFill/>
          <a:ln cap="rnd" w="2540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35507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457200" y="13321"/>
            <a:ext cx="3550799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 sz="24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400"/>
            </a:lvl3pPr>
            <a:lvl4pPr>
              <a:spcBef>
                <a:spcPts val="0"/>
              </a:spcBef>
              <a:defRPr sz="2400"/>
            </a:lvl4pPr>
            <a:lvl5pPr>
              <a:spcBef>
                <a:spcPts val="0"/>
              </a:spcBef>
              <a:defRPr sz="2400"/>
            </a:lvl5pPr>
            <a:lvl6pPr>
              <a:spcBef>
                <a:spcPts val="0"/>
              </a:spcBef>
              <a:defRPr sz="2400"/>
            </a:lvl6pPr>
            <a:lvl7pPr>
              <a:spcBef>
                <a:spcPts val="0"/>
              </a:spcBef>
              <a:defRPr sz="2400"/>
            </a:lvl7pPr>
            <a:lvl8pPr>
              <a:spcBef>
                <a:spcPts val="0"/>
              </a:spcBef>
              <a:defRPr sz="2400"/>
            </a:lvl8pPr>
            <a:lvl9pPr>
              <a:spcBef>
                <a:spcPts val="0"/>
              </a:spcBef>
              <a:defRPr sz="24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021123" y="1200150"/>
            <a:ext cx="35507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93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226265"/>
            <a:ext cx="9143999" cy="795916"/>
          </a:xfrm>
          <a:custGeom>
            <a:pathLst>
              <a:path extrusionOk="0" h="1440573" w="914400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3" name="Shape 73"/>
          <p:cNvCxnSpPr/>
          <p:nvPr/>
        </p:nvCxnSpPr>
        <p:spPr>
          <a:xfrm flipH="1" rot="10800000">
            <a:off x="2258963" y="783855"/>
            <a:ext cx="4602300" cy="6900"/>
          </a:xfrm>
          <a:prstGeom prst="straightConnector1">
            <a:avLst/>
          </a:prstGeom>
          <a:noFill/>
          <a:ln cap="rnd" w="2540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4" name="Shape 74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 rot="10800000">
            <a:off x="-5937" y="4110402"/>
            <a:ext cx="4453249" cy="1033097"/>
          </a:xfrm>
          <a:custGeom>
            <a:pathLst>
              <a:path extrusionOk="0" h="1869860" w="4453250">
                <a:moveTo>
                  <a:pt x="4447791" y="1726390"/>
                </a:moveTo>
                <a:lnTo>
                  <a:pt x="4219291" y="1869860"/>
                </a:lnTo>
                <a:lnTo>
                  <a:pt x="3980162" y="1715763"/>
                </a:lnTo>
                <a:lnTo>
                  <a:pt x="3746348" y="1864546"/>
                </a:lnTo>
                <a:lnTo>
                  <a:pt x="3512534" y="1726390"/>
                </a:lnTo>
                <a:lnTo>
                  <a:pt x="3284033" y="1864546"/>
                </a:lnTo>
                <a:lnTo>
                  <a:pt x="3044905" y="1731704"/>
                </a:lnTo>
                <a:lnTo>
                  <a:pt x="2805777" y="1864546"/>
                </a:lnTo>
                <a:lnTo>
                  <a:pt x="2571963" y="1731704"/>
                </a:lnTo>
                <a:lnTo>
                  <a:pt x="2343462" y="1864546"/>
                </a:lnTo>
                <a:lnTo>
                  <a:pt x="2104334" y="1726390"/>
                </a:lnTo>
                <a:lnTo>
                  <a:pt x="1865206" y="1869860"/>
                </a:lnTo>
                <a:lnTo>
                  <a:pt x="1631391" y="1715763"/>
                </a:lnTo>
                <a:lnTo>
                  <a:pt x="1402891" y="1869860"/>
                </a:lnTo>
                <a:lnTo>
                  <a:pt x="1163763" y="1726390"/>
                </a:lnTo>
                <a:lnTo>
                  <a:pt x="935262" y="1869860"/>
                </a:lnTo>
                <a:lnTo>
                  <a:pt x="696134" y="1726390"/>
                </a:lnTo>
                <a:lnTo>
                  <a:pt x="457006" y="1864546"/>
                </a:lnTo>
                <a:lnTo>
                  <a:pt x="217877" y="1726390"/>
                </a:lnTo>
                <a:lnTo>
                  <a:pt x="5" y="1869860"/>
                </a:lnTo>
                <a:cubicBezTo>
                  <a:pt x="3" y="1246574"/>
                  <a:pt x="2" y="623287"/>
                  <a:pt x="0" y="1"/>
                </a:cubicBezTo>
                <a:lnTo>
                  <a:pt x="4453250" y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388492" y="4409677"/>
            <a:ext cx="3708599" cy="3600"/>
          </a:xfrm>
          <a:prstGeom prst="straightConnector1">
            <a:avLst/>
          </a:prstGeom>
          <a:noFill/>
          <a:ln cap="rnd" w="2540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9" name="Shape 79"/>
          <p:cNvSpPr txBox="1"/>
          <p:nvPr>
            <p:ph idx="1" type="body"/>
          </p:nvPr>
        </p:nvSpPr>
        <p:spPr>
          <a:xfrm>
            <a:off x="388492" y="4493760"/>
            <a:ext cx="3644400" cy="387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i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6209"/>
            <a:ext cx="9144067" cy="5137200"/>
            <a:chOff x="0" y="14677"/>
            <a:chExt cx="9144067" cy="6849600"/>
          </a:xfrm>
        </p:grpSpPr>
        <p:sp>
          <p:nvSpPr>
            <p:cNvPr id="6" name="Shape 6"/>
            <p:cNvSpPr/>
            <p:nvPr/>
          </p:nvSpPr>
          <p:spPr>
            <a:xfrm>
              <a:off x="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234838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46967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704516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93935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117419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40903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64387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878711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11355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4839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83228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81806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05290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746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52258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75742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3992262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227101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461941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69678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931619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516645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5401296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563613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87097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6105814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34065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575492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810331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04517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7280009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751484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749686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98452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219364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45420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689042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92386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1pPr>
            <a:lvl2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2pPr>
            <a:lvl3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3pPr>
            <a:lvl4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4pPr>
            <a:lvl5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5pPr>
            <a:lvl6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6pPr>
            <a:lvl7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7pPr>
            <a:lvl8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8pPr>
            <a:lvl9pPr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0.png"/><Relationship Id="rId3" Type="http://schemas.openxmlformats.org/officeDocument/2006/relationships/image" Target="../media/image01.gif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exml.gov.br/urn/urn:lex:br:federal:lei:2014-04-23;12965" TargetMode="External"/><Relationship Id="rId3" Type="http://schemas.openxmlformats.org/officeDocument/2006/relationships/hyperlink" Target="http://eping.governoeletronico.gov.br/#p2s5.1" TargetMode="External"/><Relationship Id="rId5" Type="http://schemas.openxmlformats.org/officeDocument/2006/relationships/hyperlink" Target="http://www.lexml.gov.br/urn/urn:lex:br:federal:lei:2011-11-18;12527" TargetMode="Externa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en.wikipedia.org/wiki/Persistent_uniform_resource_locator" TargetMode="Externa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ping.governoeletronico.gov.br/#p2s5.1" TargetMode="External"/><Relationship Id="rId3" Type="http://schemas.openxmlformats.org/officeDocument/2006/relationships/hyperlink" Target="http://projeto.lexml.gov.br/" TargetMode="External"/><Relationship Id="rId6" Type="http://schemas.openxmlformats.org/officeDocument/2006/relationships/hyperlink" Target="https://en.wikipedia.org/wiki/Lex_(URN)" TargetMode="External"/><Relationship Id="rId5" Type="http://schemas.openxmlformats.org/officeDocument/2006/relationships/hyperlink" Target="https://en.wikipedia.org/wiki/Lex_(URN)" TargetMode="Externa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10" Type="http://schemas.openxmlformats.org/officeDocument/2006/relationships/hyperlink" Target="http://www.ncbi.nlm.nih.gov/pmc/" TargetMode="External"/><Relationship Id="rId4" Type="http://schemas.openxmlformats.org/officeDocument/2006/relationships/hyperlink" Target="http://www.legislation.gov.uk/" TargetMode="External"/><Relationship Id="rId3" Type="http://schemas.openxmlformats.org/officeDocument/2006/relationships/hyperlink" Target="http://www.legislation.gov.uk/" TargetMode="External"/><Relationship Id="rId9" Type="http://schemas.openxmlformats.org/officeDocument/2006/relationships/hyperlink" Target="http://www.scielo.br/scielo.php?script=sci_serial&amp;pid=0044-5967&amp;nrm=iso&amp;rep=&amp;lng=pt" TargetMode="External"/><Relationship Id="rId6" Type="http://schemas.openxmlformats.org/officeDocument/2006/relationships/hyperlink" Target="https://scholar.google.com.br/scholar?hl=en&amp;q=test&amp;btnG=&amp;as_sdt=2006" TargetMode="External"/><Relationship Id="rId5" Type="http://schemas.openxmlformats.org/officeDocument/2006/relationships/hyperlink" Target="http://www.legislation.gov.uk/" TargetMode="External"/><Relationship Id="rId8" Type="http://schemas.openxmlformats.org/officeDocument/2006/relationships/hyperlink" Target="https://en.wikipedia.org/wiki/Journal_Article_Tag_Suite" TargetMode="External"/><Relationship Id="rId7" Type="http://schemas.openxmlformats.org/officeDocument/2006/relationships/hyperlink" Target="http://www.doi.org/" TargetMode="Externa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ersistent_uniform_resource_locator" TargetMode="External"/><Relationship Id="rId3" Type="http://schemas.openxmlformats.org/officeDocument/2006/relationships/hyperlink" Target="https://en.wikipedia.org/wiki/Lex_(URN)" TargetMode="External"/><Relationship Id="rId6" Type="http://schemas.openxmlformats.org/officeDocument/2006/relationships/hyperlink" Target="https://github.com/lexml/lexml-xml-samples" TargetMode="External"/><Relationship Id="rId5" Type="http://schemas.openxmlformats.org/officeDocument/2006/relationships/hyperlink" Target="https://en.wikipedia.org/wiki/Permalink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jeto.lexml.gov.br/documentacao/destaques-lexml#o-que-lexml" TargetMode="External"/><Relationship Id="rId3" Type="http://schemas.openxmlformats.org/officeDocument/2006/relationships/hyperlink" Target="http://projeto.lexml.gov.br/documentacao/destaques-lexml#o-que-lexml" TargetMode="External"/><Relationship Id="rId5" Type="http://schemas.openxmlformats.org/officeDocument/2006/relationships/hyperlink" Target="http://www.LexML.gov.br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xml" TargetMode="External"/><Relationship Id="rId3" Type="http://schemas.openxmlformats.org/officeDocument/2006/relationships/hyperlink" Target="http://projeto.lexml.gov.br/" TargetMode="Externa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gnorantia_juris_non_excusat" TargetMode="Externa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ex_(URN)" TargetMode="External"/><Relationship Id="rId3" Type="http://schemas.openxmlformats.org/officeDocument/2006/relationships/hyperlink" Target="http://tools.ietf.org/html/draft-spinosa-urn-lex-09" TargetMode="Externa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66000" y="182500"/>
            <a:ext cx="8877900" cy="151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/>
              <a:t>LexML, muito além do Google-das-leis-brasileiras: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3000"/>
              <a:t>transparência, automação e interoperabilidade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66000" y="2211000"/>
            <a:ext cx="8877900" cy="1343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0" lang="pt-BR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Conversa com </a:t>
            </a:r>
            <a:r>
              <a:rPr lang="pt-BR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Peter Krauss</a:t>
            </a:r>
            <a:r>
              <a:rPr i="0" lang="pt-BR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0" lang="pt-BR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sobre a </a:t>
            </a:r>
            <a:r>
              <a:rPr b="1" i="0" lang="pt-BR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ferramenta</a:t>
            </a:r>
            <a:r>
              <a:rPr i="0" lang="pt-BR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i="0" lang="pt-BR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www.lexml.gov.br</a:t>
            </a:r>
            <a:r>
              <a:rPr i="0" lang="pt-BR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e o  </a:t>
            </a:r>
            <a:r>
              <a:rPr i="0" lang="pt-BR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b="1" lang="pt-BR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projeto</a:t>
            </a:r>
            <a:r>
              <a:rPr i="0" lang="pt-BR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.lexml.gov.br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i="0"/>
          </a:p>
          <a:p>
            <a:pPr>
              <a:spcBef>
                <a:spcPts val="0"/>
              </a:spcBef>
              <a:buNone/>
            </a:pPr>
            <a:r>
              <a:rPr i="0" lang="pt-BR" sz="1200"/>
              <a:t>2015-03-24     •     PUC-SP </a:t>
            </a:r>
            <a:r>
              <a:rPr lang="pt-BR" sz="1200"/>
              <a:t>Campus</a:t>
            </a:r>
            <a:r>
              <a:rPr i="0" lang="pt-BR" sz="1200"/>
              <a:t> Consolação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00" y="4108500"/>
            <a:ext cx="3243999" cy="9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4826" y="3864651"/>
            <a:ext cx="983824" cy="112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238025" y="1200150"/>
            <a:ext cx="8672699" cy="376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 LexML vem "pagando" essa dívida antiga</a:t>
            </a:r>
            <a:r>
              <a:rPr baseline="30000" lang="pt-BR"/>
              <a:t>*</a:t>
            </a:r>
            <a:r>
              <a:rPr lang="pt-BR"/>
              <a:t>, contraída em 1988: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/>
              <a:t>Obrigatoriedade da publicação</a:t>
            </a:r>
            <a:r>
              <a:rPr lang="pt-BR"/>
              <a:t>: 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e-PING</a:t>
            </a:r>
            <a:r>
              <a:rPr lang="pt-BR"/>
              <a:t> já recomenda; o Judiciário já obriga; e em alguns estados, como o RS onde algumas normas municipais de hierarquia superior (ex. Lei Orgânica) precisam estar no LexML.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/>
              <a:t>Direito de acesso</a:t>
            </a:r>
            <a:r>
              <a:rPr lang="pt-BR"/>
              <a:t>: qualquer cidadão, com o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Marco Civil da Internet</a:t>
            </a:r>
            <a:r>
              <a:rPr lang="pt-BR"/>
              <a:t>, agora tem exatamente o mesmo direito de acesso.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/>
              <a:t>Transparência</a:t>
            </a:r>
            <a:r>
              <a:rPr lang="pt-BR"/>
              <a:t>: o LexML veio criar um arcabouço completo e um </a:t>
            </a:r>
            <a:r>
              <a:rPr lang="pt-BR" u="sng"/>
              <a:t>referencial tecnológico</a:t>
            </a:r>
            <a:r>
              <a:rPr lang="pt-BR"/>
              <a:t> para o </a:t>
            </a:r>
            <a:r>
              <a:rPr lang="pt-BR" u="sng"/>
              <a:t>conceito de transparência</a:t>
            </a:r>
            <a:r>
              <a:rPr lang="pt-BR"/>
              <a:t>, antes um tanto vago. A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LAI</a:t>
            </a:r>
            <a:r>
              <a:rPr lang="pt-BR"/>
              <a:t> e o LexML se reforçaram mutuamente.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 sz="1800"/>
              <a:t>* a </a:t>
            </a:r>
            <a:r>
              <a:rPr i="1" lang="pt-BR" sz="1800"/>
              <a:t>Ignorantia legis</a:t>
            </a:r>
            <a:r>
              <a:rPr lang="pt-BR" sz="1800"/>
              <a:t> vem de antes, nunca na história havia sido 100% contemplada.</a:t>
            </a: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CF: o LexML contempla!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3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(... continuação)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/>
              <a:t>obrigatoriedade da franquia ao acesso</a:t>
            </a:r>
            <a:r>
              <a:rPr lang="pt-BR"/>
              <a:t>: quem sustenta o LexML é o governo. Garante-se 24hs/dia, 7dias/semana, ..., 10 anos/década (!). </a:t>
            </a:r>
            <a:r>
              <a:rPr i="1" lang="pt-BR"/>
              <a:t>Confiabilidade </a:t>
            </a:r>
            <a:r>
              <a:rPr lang="pt-BR"/>
              <a:t>e </a:t>
            </a:r>
            <a:r>
              <a:rPr i="1" lang="pt-BR" u="sng">
                <a:solidFill>
                  <a:schemeClr val="hlink"/>
                </a:solidFill>
                <a:hlinkClick r:id="rId3"/>
              </a:rPr>
              <a:t>persistência</a:t>
            </a:r>
            <a:r>
              <a:rPr lang="pt-BR"/>
              <a:t> das URLs e URNs do LexML. 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/>
              <a:t>direito à "auto-defesa"</a:t>
            </a:r>
            <a:r>
              <a:rPr lang="pt-BR"/>
              <a:t>: o acesso </a:t>
            </a:r>
            <a:r>
              <a:rPr i="1" lang="pt-BR"/>
              <a:t>online</a:t>
            </a:r>
            <a:r>
              <a:rPr lang="pt-BR"/>
              <a:t> e a </a:t>
            </a:r>
            <a:r>
              <a:rPr lang="pt-BR" u="sng"/>
              <a:t>interoperabilidade para funcionar com outras ferramentas</a:t>
            </a:r>
            <a:r>
              <a:rPr lang="pt-BR"/>
              <a:t>, garante o “aprendizado das leis” (...)  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/>
              <a:t>defesa em tempo</a:t>
            </a:r>
            <a:r>
              <a:rPr lang="pt-BR"/>
              <a:t>: enorme </a:t>
            </a:r>
            <a:r>
              <a:rPr lang="pt-BR" u="sng"/>
              <a:t>automação oferecida aos agentes operadores do Direito</a:t>
            </a:r>
            <a:r>
              <a:rPr lang="pt-BR"/>
              <a:t>, vem sendo conquistada com a adoção os padrões LexML.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lt1"/>
                </a:solidFill>
              </a:rPr>
              <a:t>CF: o LexML contempla</a:t>
            </a:r>
            <a:r>
              <a:rPr lang="pt-BR" sz="3600">
                <a:solidFill>
                  <a:schemeClr val="lt1"/>
                </a:solidFill>
              </a:rPr>
              <a:t>  (cont.)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00150"/>
            <a:ext cx="8229600" cy="4046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Projeto LexML</a:t>
            </a:r>
            <a:r>
              <a:rPr lang="pt-BR"/>
              <a:t> vai além das funcionalidades de busca.        (ver PDFs)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Estabelece um </a:t>
            </a:r>
            <a:r>
              <a:rPr b="1" i="1" lang="pt-BR"/>
              <a:t>modelo de referência</a:t>
            </a:r>
            <a:r>
              <a:rPr lang="pt-BR"/>
              <a:t>, a partir do qual analistas, programadores, usuários e operadores do Direito podem se expressar com rigor e sem ambiguidade.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Estabelece </a:t>
            </a:r>
            <a:r>
              <a:rPr b="1" i="1" lang="pt-BR"/>
              <a:t>padrões</a:t>
            </a:r>
            <a:r>
              <a:rPr lang="pt-BR"/>
              <a:t> (recomendados pelo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e-PING</a:t>
            </a:r>
            <a:r>
              <a:rPr lang="pt-BR"/>
              <a:t>), 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lang="pt-BR" u="sng">
                <a:solidFill>
                  <a:schemeClr val="hlink"/>
                </a:solidFill>
                <a:hlinkClick r:id="rId5"/>
              </a:rPr>
              <a:t>URN </a:t>
            </a:r>
            <a:r>
              <a:rPr b="1" lang="pt-BR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lex</a:t>
            </a:r>
            <a:r>
              <a:rPr lang="pt-BR"/>
              <a:t>: identificador único transparente.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lang="pt-BR"/>
              <a:t>XML</a:t>
            </a:r>
            <a:r>
              <a:rPr lang="pt-BR"/>
              <a:t> (DTD LexML): estruturar o inteiro teor dos documentos. 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i="1" lang="pt-BR"/>
              <a:t>Protocolos</a:t>
            </a:r>
            <a:r>
              <a:rPr lang="pt-BR"/>
              <a:t> (webservices, OAI e outros): intercâmbios de dados, interoperabilidade de sistemas.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i="1" lang="pt-BR"/>
              <a:t>Metodologias</a:t>
            </a:r>
            <a:r>
              <a:rPr lang="pt-BR"/>
              <a:t>: edição de normas, armazenamento, marcação, etc.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/>
              <a:t>Acervo </a:t>
            </a:r>
            <a:r>
              <a:rPr lang="pt-BR"/>
              <a:t>de metadados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/>
              <a:t>Acervo </a:t>
            </a:r>
            <a:r>
              <a:rPr lang="pt-BR"/>
              <a:t>de texto integral: ver proposições.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Indexação cruzada de Doutrina (livros e artigos vinculados à norma).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 que mais é o LexML?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Nos últimos anos passaram a operar online uma série de outras iniciativas, destacando-se: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/>
              <a:t>UK</a:t>
            </a:r>
            <a:r>
              <a:rPr lang="pt-BR"/>
              <a:t>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http://www.</a:t>
            </a:r>
            <a:r>
              <a:rPr b="1" lang="pt-BR" u="sng">
                <a:solidFill>
                  <a:schemeClr val="hlink"/>
                </a:solidFill>
                <a:hlinkClick r:id="rId4"/>
              </a:rPr>
              <a:t>legislation.gov.uk</a:t>
            </a:r>
            <a:r>
              <a:rPr lang="pt-BR" u="sng">
                <a:solidFill>
                  <a:schemeClr val="hlink"/>
                </a:solidFill>
                <a:hlinkClick r:id="rId5"/>
              </a:rPr>
              <a:t>/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/>
              <a:t>EUA</a:t>
            </a:r>
            <a:r>
              <a:rPr lang="pt-BR"/>
              <a:t>: não é centralizado (!), usa-se mais o </a:t>
            </a:r>
            <a:r>
              <a:rPr lang="pt-BR" u="sng">
                <a:solidFill>
                  <a:schemeClr val="hlink"/>
                </a:solidFill>
                <a:hlinkClick r:id="rId6"/>
              </a:rPr>
              <a:t>Google Scholar Case law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Padrões e sistemas análogos para </a:t>
            </a:r>
            <a:r>
              <a:rPr i="1" lang="pt-BR"/>
              <a:t>artigos científicos</a:t>
            </a:r>
            <a:r>
              <a:rPr lang="pt-BR"/>
              <a:t>: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 u="sng">
                <a:solidFill>
                  <a:schemeClr val="hlink"/>
                </a:solidFill>
                <a:hlinkClick r:id="rId7"/>
              </a:rPr>
              <a:t>DOI</a:t>
            </a:r>
            <a:r>
              <a:rPr lang="pt-BR"/>
              <a:t>: resolução de identificadores únicos é centralizada.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 u="sng">
                <a:solidFill>
                  <a:schemeClr val="hlink"/>
                </a:solidFill>
                <a:hlinkClick r:id="rId8"/>
              </a:rPr>
              <a:t>JATS</a:t>
            </a:r>
            <a:r>
              <a:rPr lang="pt-BR"/>
              <a:t>: XML para a marcação semântica e segmentação precisa. 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 u="sng">
                <a:solidFill>
                  <a:schemeClr val="hlink"/>
                </a:solidFill>
                <a:hlinkClick r:id="rId9"/>
              </a:rPr>
              <a:t>SciELO</a:t>
            </a:r>
            <a:r>
              <a:rPr lang="pt-BR"/>
              <a:t>: brasileiro, indexa diversos outros países.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 u="sng">
                <a:solidFill>
                  <a:schemeClr val="hlink"/>
                </a:solidFill>
                <a:hlinkClick r:id="rId10"/>
              </a:rPr>
              <a:t>PubMED Central</a:t>
            </a:r>
            <a:r>
              <a:rPr lang="pt-BR"/>
              <a:t>: modelo de referência, maior e mais completo.</a:t>
            </a:r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Projetos análogos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lt1"/>
                </a:solidFill>
              </a:rPr>
              <a:t>Buscas LexML</a:t>
            </a:r>
            <a:r>
              <a:rPr lang="pt-BR"/>
              <a:t> </a:t>
            </a:r>
            <a:r>
              <a:rPr i="1" lang="pt-BR"/>
              <a:t>vs</a:t>
            </a:r>
            <a:r>
              <a:rPr lang="pt-BR"/>
              <a:t> Google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946575" y="4379400"/>
            <a:ext cx="68085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74" name="Shape 174"/>
          <p:cNvGraphicFramePr/>
          <p:nvPr/>
        </p:nvGraphicFramePr>
        <p:xfrm>
          <a:off x="770025" y="132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{8672AB8A-E462-46C8-AF6C-02A2965E3BE0}</a:tableStyleId>
              </a:tblPr>
              <a:tblGrid>
                <a:gridCol w="5275575"/>
                <a:gridCol w="1055825"/>
                <a:gridCol w="1090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Atributo </a:t>
                      </a:r>
                      <a:r>
                        <a:rPr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 buscador/acervo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LexML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Google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Soberania nacional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NÃO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Concorrência de mercado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Interoperabilidade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NÃO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Confiabilidade </a:t>
                      </a:r>
                      <a:r>
                        <a:rPr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 informação recuperada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NÃO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Especialista (</a:t>
                      </a:r>
                      <a:r>
                        <a:rPr b="1" i="1"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precisão</a:t>
                      </a:r>
                      <a:r>
                        <a:rPr b="1"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NÃO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Parcela do universo/Internet (</a:t>
                      </a:r>
                      <a:r>
                        <a:rPr b="1" i="1" lang="pt-BR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extaustão</a:t>
                      </a:r>
                      <a:r>
                        <a:rPr b="1" lang="pt-BR" sz="20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sz="1800"/>
                        <a:t>Média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sz="1800"/>
                        <a:t>Alta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152400" y="1094850"/>
            <a:ext cx="8991600" cy="70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900"/>
              <a:t>Os fatores </a:t>
            </a:r>
            <a:r>
              <a:rPr i="1" lang="pt-BR" sz="1900"/>
              <a:t>p</a:t>
            </a:r>
            <a:r>
              <a:rPr lang="pt-BR" sz="1900"/>
              <a:t> de precisão e </a:t>
            </a:r>
            <a:r>
              <a:rPr i="1" lang="pt-BR" sz="1900"/>
              <a:t>r </a:t>
            </a:r>
            <a:r>
              <a:rPr lang="pt-BR" sz="1900"/>
              <a:t>de exaustão permitem </a:t>
            </a:r>
            <a:r>
              <a:rPr lang="pt-BR" sz="1900" u="sng"/>
              <a:t>demonstrar a </a:t>
            </a:r>
            <a:r>
              <a:rPr b="1" lang="pt-BR" sz="1900" u="sng"/>
              <a:t>vantagem do especialista</a:t>
            </a:r>
            <a:r>
              <a:rPr lang="pt-BR" sz="1900"/>
              <a:t>.</a:t>
            </a:r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152400" y="13325"/>
            <a:ext cx="8845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Especialista: +</a:t>
            </a:r>
            <a:r>
              <a:rPr i="1" lang="pt-BR"/>
              <a:t>recall</a:t>
            </a:r>
            <a:r>
              <a:rPr lang="pt-BR"/>
              <a:t>  e  +</a:t>
            </a:r>
            <a:r>
              <a:rPr i="1" lang="pt-BR"/>
              <a:t>precision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2125"/>
            <a:ext cx="3280399" cy="33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874" y="1801945"/>
            <a:ext cx="3902925" cy="314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Podemos seguir, voltando à análise do LexML como </a:t>
            </a:r>
            <a:r>
              <a:rPr b="1" lang="pt-BR"/>
              <a:t>ferramenta de busca</a:t>
            </a:r>
            <a:r>
              <a:rPr lang="pt-BR"/>
              <a:t>, </a:t>
            </a:r>
            <a:r>
              <a:rPr b="1" lang="pt-BR"/>
              <a:t>ou</a:t>
            </a:r>
            <a:r>
              <a:rPr lang="pt-BR"/>
              <a:t>, se a platéia preferir, nos aprofundarmos nos </a:t>
            </a:r>
            <a:r>
              <a:rPr b="1" lang="pt-BR"/>
              <a:t>tópicos mais téncnicos</a:t>
            </a:r>
            <a:r>
              <a:rPr lang="pt-BR"/>
              <a:t>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... Parada para conversa...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250900" y="1200150"/>
            <a:ext cx="85878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/>
              <a:t>Persistência</a:t>
            </a:r>
            <a:r>
              <a:rPr lang="pt-BR"/>
              <a:t> (exemplos do DOI e da </a:t>
            </a:r>
            <a:r>
              <a:rPr i="1" lang="pt-BR" u="sng">
                <a:solidFill>
                  <a:schemeClr val="hlink"/>
                </a:solidFill>
                <a:hlinkClick r:id="rId3"/>
              </a:rPr>
              <a:t>URN Lex</a:t>
            </a:r>
            <a:r>
              <a:rPr lang="pt-BR"/>
              <a:t>)... Conceito de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PURL</a:t>
            </a:r>
            <a:r>
              <a:rPr lang="pt-BR"/>
              <a:t> (ligeiramente distinto de </a:t>
            </a:r>
            <a:r>
              <a:rPr i="1" lang="pt-BR" u="sng">
                <a:solidFill>
                  <a:schemeClr val="hlink"/>
                </a:solidFill>
                <a:hlinkClick r:id="rId5"/>
              </a:rPr>
              <a:t>Permalink</a:t>
            </a:r>
            <a:r>
              <a:rPr lang="pt-BR"/>
              <a:t>  de uma versão do doc).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/>
              <a:t>Textos integrais</a:t>
            </a:r>
            <a:r>
              <a:rPr lang="pt-BR"/>
              <a:t>, </a:t>
            </a:r>
            <a:r>
              <a:rPr lang="pt-BR" u="sng">
                <a:solidFill>
                  <a:schemeClr val="hlink"/>
                </a:solidFill>
                <a:hlinkClick r:id="rId6"/>
              </a:rPr>
              <a:t>padronizados em XML</a:t>
            </a:r>
            <a:r>
              <a:rPr lang="pt-BR"/>
              <a:t> e seu acervo.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Automação da </a:t>
            </a:r>
            <a:r>
              <a:rPr b="1" lang="pt-BR"/>
              <a:t>compilação de normas</a:t>
            </a:r>
            <a:r>
              <a:rPr lang="pt-BR"/>
              <a:t>: expressa num só documento        (ex. HTML) todos os textos, na forma de “versão atualizada da norma”. Alto custo quando manual. “Modelo DITA” para se automatizar a compilação.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Apoio computacional</a:t>
            </a:r>
            <a:r>
              <a:rPr b="1" lang="pt-BR"/>
              <a:t> à construção de textos consolidados</a:t>
            </a:r>
            <a:r>
              <a:rPr lang="pt-BR"/>
              <a:t>: exemplo das normas de “batismo de rua”, centenas que poderiam ser reduzidas a apenas uma.</a:t>
            </a:r>
          </a:p>
          <a:p>
            <a:pPr indent="-3556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...</a:t>
            </a:r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Tópicos técnicos sugeridos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 sz="2400"/>
              <a:t>Para </a:t>
            </a:r>
            <a:r>
              <a:rPr lang="pt-BR" sz="2400" u="sng">
                <a:solidFill>
                  <a:schemeClr val="hlink"/>
                </a:solidFill>
                <a:hlinkClick r:id="rId3"/>
              </a:rPr>
              <a:t>falar do </a:t>
            </a:r>
            <a:r>
              <a:rPr b="1" lang="pt-BR" sz="2400" u="sng">
                <a:solidFill>
                  <a:schemeClr val="hlink"/>
                </a:solidFill>
                <a:hlinkClick r:id="rId4"/>
              </a:rPr>
              <a:t>LexML</a:t>
            </a:r>
            <a:r>
              <a:rPr lang="pt-BR" sz="2400"/>
              <a:t> e adentrar nos conceitos do projeto, antes de tentar explicar, </a:t>
            </a:r>
            <a:r>
              <a:rPr b="1" lang="pt-BR" sz="2400"/>
              <a:t>o mais simples é usar</a:t>
            </a:r>
            <a:r>
              <a:rPr lang="pt-BR" sz="2400"/>
              <a:t> (é auto-explicativo!):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2400"/>
              <a:t>Relembrar: Lei seca, Marco Civil da Internet,  conhece ou que já ouviu falar? Tente lembrar de alguma...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2400" u="sng">
                <a:solidFill>
                  <a:schemeClr val="hlink"/>
                </a:solidFill>
                <a:hlinkClick r:id="rId5"/>
              </a:rPr>
              <a:t>http://www.LexML.gov.br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2400"/>
              <a:t>... </a:t>
            </a:r>
            <a:r>
              <a:rPr i="1" lang="pt-BR" sz="2400"/>
              <a:t>Mão na massa</a:t>
            </a:r>
            <a:r>
              <a:rPr lang="pt-BR" sz="2400"/>
              <a:t>! Funciona também nos </a:t>
            </a:r>
            <a:r>
              <a:rPr i="1" lang="pt-BR" sz="2400"/>
              <a:t>smartphones</a:t>
            </a:r>
            <a:r>
              <a:rPr lang="pt-BR" sz="2400"/>
              <a:t>.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... vamos </a:t>
            </a:r>
            <a:r>
              <a:rPr i="1" lang="pt-BR"/>
              <a:t>usar</a:t>
            </a:r>
            <a:r>
              <a:rPr lang="pt-BR"/>
              <a:t> por 2 minutos 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260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Lembrou de alguma norma federal? Para quem não lembrou, experimentar buscar e navegar por alguma destas: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“</a:t>
            </a:r>
            <a:r>
              <a:rPr i="1" lang="pt-BR"/>
              <a:t>Constituição Federal</a:t>
            </a:r>
            <a:r>
              <a:rPr lang="pt-BR"/>
              <a:t>” (de 05/10/1988):  abrir com o Linker e navegar nas Emendas Constitucionais.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“</a:t>
            </a:r>
            <a:r>
              <a:rPr i="1" lang="pt-BR"/>
              <a:t>Lei nº 11.340</a:t>
            </a:r>
            <a:r>
              <a:rPr lang="pt-BR"/>
              <a:t>” (legislação federal). De 2006: regulamenta o § 8º do art. 226 da Constituição. De 1914: criava uma ONG. 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“</a:t>
            </a:r>
            <a:r>
              <a:rPr i="1" lang="pt-BR"/>
              <a:t>Decreto nº 11.340 de Caxias do Su</a:t>
            </a:r>
            <a:r>
              <a:rPr lang="pt-BR"/>
              <a:t>l”. Típica norma municipal.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“</a:t>
            </a:r>
            <a:r>
              <a:rPr i="1" lang="pt-BR"/>
              <a:t>Lei seca</a:t>
            </a:r>
            <a:r>
              <a:rPr lang="pt-BR"/>
              <a:t>”: comprar a nossa com a estadunidense de ~1925. No LexML a busca é bem mais </a:t>
            </a:r>
            <a:r>
              <a:rPr i="1" lang="pt-BR"/>
              <a:t>precisa</a:t>
            </a:r>
            <a:r>
              <a:rPr lang="pt-BR"/>
              <a:t>.</a:t>
            </a: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Tarefa </a:t>
            </a:r>
            <a:r>
              <a:rPr i="1" lang="pt-BR"/>
              <a:t>online</a:t>
            </a:r>
            <a:r>
              <a:rPr lang="pt-BR"/>
              <a:t> no Portal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72575" y="4512200"/>
            <a:ext cx="8771399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Nota: a Lei regulamenta/detalha a Constitituição ou outras leis, o decreto regulamenta uma lei: a norma de hierarquia inferior (ex. decreto) não inova a sua superior (ex. lei), não pode criar nem extinguir direitos ou deveres já fixados.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8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Ainda buscando e navegando pelo </a:t>
            </a:r>
            <a:r>
              <a:rPr i="1" lang="pt-BR"/>
              <a:t>site </a:t>
            </a:r>
            <a:r>
              <a:rPr lang="pt-BR"/>
              <a:t>... Podemos notar: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As buscas remetem a uma “</a:t>
            </a:r>
            <a:r>
              <a:rPr i="1" lang="pt-BR"/>
              <a:t>ficha </a:t>
            </a:r>
            <a:r>
              <a:rPr lang="pt-BR"/>
              <a:t>catalográfica” (metadados) que, por si, já é garantia de existência do documento.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Em geral há mais de um link para diferentes versões do documento.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As URLs dessas </a:t>
            </a:r>
            <a:r>
              <a:rPr i="1" lang="pt-BR"/>
              <a:t>fichas</a:t>
            </a:r>
            <a:r>
              <a:rPr lang="pt-BR"/>
              <a:t> são regulares e expressam caracteristicas da norma. Exemplo: </a:t>
            </a:r>
            <a:r>
              <a:rPr lang="pt-BR" sz="1400"/>
              <a:t>http://www.lexml.gov.br/urn/urn:lex:br:federal:lei:2006-08-07;11340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Podemos simplificar a URL para “lei:2006;11340”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O final da URL é uma URN, indicada também na </a:t>
            </a:r>
            <a:r>
              <a:rPr i="1" lang="pt-BR"/>
              <a:t>ficha</a:t>
            </a:r>
            <a:r>
              <a:rPr lang="pt-BR"/>
              <a:t>. Chamamos o prefixo </a:t>
            </a:r>
            <a:r>
              <a:rPr lang="pt-BR" sz="1400"/>
              <a:t>http://www.lexml.gov.br/urn/</a:t>
            </a:r>
            <a:r>
              <a:rPr lang="pt-BR"/>
              <a:t> de “URN resolver”.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As buscas são realizadas apenas pelos metadados, ignora-se conteúdo.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... ideias... bugs?!  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O que mais percebemos?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O software do portal e de todas as ferramentas do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Projeto LexML</a:t>
            </a:r>
            <a:r>
              <a:rPr lang="pt-BR"/>
              <a:t> estão disponíveis para consulta pública permanente, e para fomentar o uso de uma comunidade de colaboradores.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pt-BR"/>
              <a:t>Reparou algum bug?</a:t>
            </a:r>
            <a:r>
              <a:rPr lang="pt-BR"/>
              <a:t>  Sabe expressar de modo ao seu colega poder reproduzir?  </a:t>
            </a:r>
            <a:r>
              <a:rPr b="1" lang="pt-BR"/>
              <a:t>Quer sugerir uma nova funcionalidade?</a:t>
            </a:r>
            <a:r>
              <a:rPr lang="pt-BR"/>
              <a:t> Em ambos os casos, você pode adicionar uma </a:t>
            </a:r>
            <a:r>
              <a:rPr i="1" lang="pt-BR"/>
              <a:t>issue</a:t>
            </a:r>
            <a:r>
              <a:rPr lang="pt-BR"/>
              <a:t> no </a:t>
            </a:r>
          </a:p>
          <a:p>
            <a:pPr rtl="0" algn="ctr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https://github.com/lexml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>
              <a:spcBef>
                <a:spcPts val="0"/>
              </a:spcBef>
              <a:buNone/>
            </a:pPr>
            <a:r>
              <a:rPr b="1" lang="pt-BR"/>
              <a:t>Quer colaborar em código?</a:t>
            </a:r>
            <a:r>
              <a:rPr lang="pt-BR"/>
              <a:t> </a:t>
            </a:r>
            <a:r>
              <a:rPr i="1" lang="pt-BR"/>
              <a:t>FORK IT!</a:t>
            </a:r>
            <a:r>
              <a:rPr lang="pt-BR"/>
              <a:t> </a:t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Problemas? Ideias? Colabore!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123950"/>
            <a:ext cx="8229600" cy="12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 iniciativa </a:t>
            </a:r>
            <a:r>
              <a:rPr i="1" lang="pt-BR" sz="2400"/>
              <a:t>LexML</a:t>
            </a:r>
            <a:r>
              <a:rPr lang="pt-BR" sz="2400"/>
              <a:t> surgiu em 2001, como proposta nos países do </a:t>
            </a:r>
            <a:r>
              <a:rPr b="1" i="1" lang="pt-BR" sz="2400"/>
              <a:t>sistema romano-germânico</a:t>
            </a:r>
            <a:r>
              <a:rPr lang="pt-BR" sz="2400"/>
              <a:t> (</a:t>
            </a:r>
            <a:r>
              <a:rPr i="1" lang="pt-BR" sz="2400"/>
              <a:t>Civil law countries</a:t>
            </a:r>
            <a:r>
              <a:rPr lang="pt-BR" sz="2400"/>
              <a:t>).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LexML no mundo...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300" y="2122124"/>
            <a:ext cx="5972501" cy="267910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457200" y="2739475"/>
            <a:ext cx="1733399" cy="1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Distribuiçao da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pt-BR" sz="18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Civil law</a:t>
            </a:r>
            <a:r>
              <a:rPr lang="pt-BR" sz="18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oposição à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pt-BR" sz="18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Commom law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1" name="Shape 121"/>
          <p:cNvSpPr txBox="1"/>
          <p:nvPr/>
        </p:nvSpPr>
        <p:spPr>
          <a:xfrm>
            <a:off x="457200" y="4656725"/>
            <a:ext cx="8229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t-BR">
                <a:solidFill>
                  <a:srgbClr val="0000FF"/>
                </a:solidFill>
                <a:hlinkClick r:id="rId4"/>
              </a:rPr>
              <a:t>Ignorantia legis neminem excusat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310475" y="1200150"/>
            <a:ext cx="8662199" cy="388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No Brasil o LexML foi oficialmente em </a:t>
            </a:r>
            <a:r>
              <a:rPr lang="pt-BR" sz="2400" u="sng"/>
              <a:t>junho de 2009</a:t>
            </a:r>
            <a:r>
              <a:rPr lang="pt-BR" sz="2400"/>
              <a:t>... Com foco na resolução das URNs e na estabilidade, com interface amigável e acervo amplo, vem se tornando referência internacional.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b="1" lang="pt-BR" sz="2400"/>
              <a:t>Brasil e Itália </a:t>
            </a:r>
            <a:r>
              <a:rPr lang="pt-BR" sz="2400"/>
              <a:t>estão submetendo um padrão internacional, </a:t>
            </a:r>
            <a:r>
              <a:rPr lang="pt-BR" sz="2400" u="sng"/>
              <a:t>consolidando as tecnologias</a:t>
            </a:r>
            <a:r>
              <a:rPr lang="pt-BR" sz="2400"/>
              <a:t> e tornando mais fácil que outros países adotem as soluções construídas, a </a:t>
            </a:r>
            <a:r>
              <a:rPr i="1" lang="pt-BR" sz="2400"/>
              <a:t>RFC </a:t>
            </a:r>
            <a:r>
              <a:rPr lang="pt-BR" sz="2400"/>
              <a:t>da </a:t>
            </a:r>
            <a:r>
              <a:rPr b="1" lang="pt-BR" sz="2400"/>
              <a:t>URN LEX</a:t>
            </a:r>
            <a:r>
              <a:rPr lang="pt-BR" sz="2400"/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/>
              <a:t>   </a:t>
            </a:r>
            <a:r>
              <a:rPr lang="pt-BR" sz="2400" u="sng">
                <a:solidFill>
                  <a:schemeClr val="hlink"/>
                </a:solidFill>
                <a:hlinkClick r:id="rId3"/>
              </a:rPr>
              <a:t>http://tools.ietf.org/html/draft-spinosa-urn-lex-09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/>
              <a:t>   </a:t>
            </a:r>
            <a:r>
              <a:rPr lang="pt-BR" sz="2400" u="sng">
                <a:solidFill>
                  <a:schemeClr val="hlink"/>
                </a:solidFill>
                <a:hlinkClick r:id="rId4"/>
              </a:rPr>
              <a:t>(uma introdução na Wikipedia-pt)</a:t>
            </a:r>
            <a:r>
              <a:rPr lang="pt-BR" sz="24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/>
              <a:t>vamos explicar melhor o uso das URNs mais adiante.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Colaboração internacional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3413399" cy="246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O </a:t>
            </a:r>
            <a:r>
              <a:rPr i="1" lang="pt-BR"/>
              <a:t>Projeto LexML </a:t>
            </a:r>
            <a:r>
              <a:rPr lang="pt-BR"/>
              <a:t>integra instituições dos três poderes: Executivo, Legislativo e Jurídico decidem em consenso as normas técnicas LexML.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Colaboração inter-institucional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000" y="1200144"/>
            <a:ext cx="4916399" cy="2373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538150" y="3795850"/>
            <a:ext cx="83022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1800"/>
              <a:t>A integração com outras instituituições também é fundamental para a troca e interoperabilidade de acervos. A integração com as bibliotecas é exemplo maior, viabilizando a indexação de </a:t>
            </a:r>
            <a:r>
              <a:rPr i="1" lang="pt-BR" sz="1800"/>
              <a:t>Doutrina</a:t>
            </a:r>
            <a:r>
              <a:rPr lang="pt-BR" sz="1800"/>
              <a:t>.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266700" y="2814950"/>
            <a:ext cx="1819799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100">
                <a:solidFill>
                  <a:srgbClr val="545454"/>
                </a:solidFill>
              </a:rPr>
              <a:t>P</a:t>
            </a:r>
            <a:r>
              <a:rPr lang="pt-BR" sz="1100">
                <a:solidFill>
                  <a:srgbClr val="545454"/>
                </a:solidFill>
              </a:rPr>
              <a:t>rocuradoria </a:t>
            </a:r>
            <a:r>
              <a:rPr b="1" lang="pt-BR" sz="1100">
                <a:solidFill>
                  <a:srgbClr val="545454"/>
                </a:solidFill>
              </a:rPr>
              <a:t>G</a:t>
            </a:r>
            <a:r>
              <a:rPr lang="pt-BR" sz="1100">
                <a:solidFill>
                  <a:srgbClr val="545454"/>
                </a:solidFill>
              </a:rPr>
              <a:t>eral da </a:t>
            </a:r>
            <a:r>
              <a:rPr b="1" lang="pt-BR" sz="1100">
                <a:solidFill>
                  <a:srgbClr val="545454"/>
                </a:solidFill>
              </a:rPr>
              <a:t>R</a:t>
            </a:r>
            <a:r>
              <a:rPr lang="pt-BR" sz="1100">
                <a:solidFill>
                  <a:srgbClr val="545454"/>
                </a:solidFill>
              </a:rPr>
              <a:t>epública / </a:t>
            </a:r>
            <a:r>
              <a:rPr b="1" lang="pt-BR" sz="1100">
                <a:solidFill>
                  <a:srgbClr val="545454"/>
                </a:solidFill>
              </a:rPr>
              <a:t>M</a:t>
            </a:r>
            <a:r>
              <a:rPr lang="pt-BR" sz="1100">
                <a:solidFill>
                  <a:srgbClr val="545454"/>
                </a:solidFill>
              </a:rPr>
              <a:t>inistério </a:t>
            </a:r>
            <a:r>
              <a:rPr b="1" lang="pt-BR" sz="1100">
                <a:solidFill>
                  <a:srgbClr val="545454"/>
                </a:solidFill>
              </a:rPr>
              <a:t>P</a:t>
            </a:r>
            <a:r>
              <a:rPr lang="pt-BR" sz="1100">
                <a:solidFill>
                  <a:srgbClr val="545454"/>
                </a:solidFill>
              </a:rPr>
              <a:t>úblico </a:t>
            </a:r>
            <a:r>
              <a:rPr b="1" lang="pt-BR" sz="1100">
                <a:solidFill>
                  <a:srgbClr val="545454"/>
                </a:solidFill>
              </a:rPr>
              <a:t>F</a:t>
            </a:r>
            <a:r>
              <a:rPr lang="pt-BR" sz="1100">
                <a:solidFill>
                  <a:srgbClr val="545454"/>
                </a:solidFill>
              </a:rPr>
              <a:t>ederal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924000" y="3104550"/>
            <a:ext cx="2192399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100">
                <a:solidFill>
                  <a:srgbClr val="545454"/>
                </a:solidFill>
              </a:rPr>
              <a:t>A</a:t>
            </a:r>
            <a:r>
              <a:rPr lang="pt-BR" sz="1100">
                <a:solidFill>
                  <a:srgbClr val="545454"/>
                </a:solidFill>
              </a:rPr>
              <a:t>dvocacia-</a:t>
            </a:r>
            <a:r>
              <a:rPr b="1" lang="pt-BR" sz="1100">
                <a:solidFill>
                  <a:srgbClr val="545454"/>
                </a:solidFill>
              </a:rPr>
              <a:t>G</a:t>
            </a:r>
            <a:r>
              <a:rPr lang="pt-BR" sz="1100">
                <a:solidFill>
                  <a:srgbClr val="545454"/>
                </a:solidFill>
              </a:rPr>
              <a:t>eral da </a:t>
            </a:r>
            <a:r>
              <a:rPr b="1" lang="pt-BR" sz="1100">
                <a:solidFill>
                  <a:srgbClr val="545454"/>
                </a:solidFill>
              </a:rPr>
              <a:t>U</a:t>
            </a:r>
            <a:r>
              <a:rPr lang="pt-BR" sz="1100">
                <a:solidFill>
                  <a:srgbClr val="545454"/>
                </a:solidFill>
              </a:rPr>
              <a:t>nião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1015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 sz="3000"/>
              <a:t>Obrigatoriedade da publicação</a:t>
            </a:r>
            <a:r>
              <a:rPr lang="pt-BR" sz="3000"/>
              <a:t> (art. 37);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 sz="3000"/>
              <a:t>Direito de acesso </a:t>
            </a:r>
            <a:r>
              <a:rPr lang="pt-BR" sz="3000"/>
              <a:t>(art. 5º, inciso XIV);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 sz="3000"/>
              <a:t>Obrigatoriedade da franquia ao acesso              </a:t>
            </a:r>
            <a:r>
              <a:rPr lang="pt-BR" sz="3000"/>
              <a:t>(art. 216, § 2º);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 sz="3000"/>
              <a:t>Transparência</a:t>
            </a:r>
            <a:r>
              <a:rPr lang="pt-BR" sz="3000"/>
              <a:t> (art. 5º, XXXV);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 sz="3000"/>
              <a:t>Direito à "auto-defesa"</a:t>
            </a:r>
            <a:r>
              <a:rPr lang="pt-BR" sz="3000"/>
              <a:t> (art. 133);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pt-BR" sz="3000"/>
              <a:t>Defesa em tempo</a:t>
            </a:r>
            <a:r>
              <a:rPr lang="pt-BR" sz="3000"/>
              <a:t> (art. 5º, LXXVIII).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 que diz a Constituição?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inspiration-board">
  <a:themeElements>
    <a:clrScheme name="Custom 503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FCFCF"/>
      </a:accent1>
      <a:accent2>
        <a:srgbClr val="94AE8E"/>
      </a:accent2>
      <a:accent3>
        <a:srgbClr val="4E7A82"/>
      </a:accent3>
      <a:accent4>
        <a:srgbClr val="666699"/>
      </a:accent4>
      <a:accent5>
        <a:srgbClr val="60506F"/>
      </a:accent5>
      <a:accent6>
        <a:srgbClr val="4B4352"/>
      </a:accent6>
      <a:hlink>
        <a:srgbClr val="8694C0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